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3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Microsoft_Equation4.bin" ContentType="application/vnd.openxmlformats-officedocument.oleObject"/>
  <Override PartName="/ppt/notesSlides/notesSlide1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Microsoft_Equation5.bin" ContentType="application/vnd.openxmlformats-officedocument.oleObject"/>
  <Override PartName="/ppt/notesSlides/notesSlide2.xml" ContentType="application/vnd.openxmlformats-officedocument.presentationml.notesSlide+xml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embeddings/Microsoft_Equation10.bin" ContentType="application/vnd.openxmlformats-officedocument.oleObject"/>
  <Override PartName="/ppt/embeddings/Microsoft_Equation11.bin" ContentType="application/vnd.openxmlformats-officedocument.oleObject"/>
  <Override PartName="/ppt/embeddings/Microsoft_Equation12.bin" ContentType="application/vnd.openxmlformats-officedocument.oleObject"/>
  <Override PartName="/ppt/embeddings/Microsoft_Equation13.bin" ContentType="application/vnd.openxmlformats-officedocument.oleObject"/>
  <Override PartName="/ppt/embeddings/Microsoft_Equation14.bin" ContentType="application/vnd.openxmlformats-officedocument.oleObject"/>
  <Override PartName="/ppt/embeddings/Microsoft_Equation15.bin" ContentType="application/vnd.openxmlformats-officedocument.oleObject"/>
  <Override PartName="/ppt/embeddings/Microsoft_Equation16.bin" ContentType="application/vnd.openxmlformats-officedocument.oleObject"/>
  <Override PartName="/ppt/embeddings/Microsoft_Equation17.bin" ContentType="application/vnd.openxmlformats-officedocument.oleObject"/>
  <Override PartName="/ppt/embeddings/Microsoft_Equation18.bin" ContentType="application/vnd.openxmlformats-officedocument.oleObject"/>
  <Override PartName="/ppt/embeddings/Microsoft_Equation19.bin" ContentType="application/vnd.openxmlformats-officedocument.oleObject"/>
  <Override PartName="/ppt/embeddings/Microsoft_Equation20.bin" ContentType="application/vnd.openxmlformats-officedocument.oleObject"/>
  <Override PartName="/ppt/embeddings/Microsoft_Equation21.bin" ContentType="application/vnd.openxmlformats-officedocument.oleObject"/>
  <Override PartName="/ppt/embeddings/Microsoft_Equation22.bin" ContentType="application/vnd.openxmlformats-officedocument.oleObject"/>
  <Override PartName="/ppt/embeddings/Microsoft_Equation23.bin" ContentType="application/vnd.openxmlformats-officedocument.oleObject"/>
  <Override PartName="/ppt/embeddings/Microsoft_Equation24.bin" ContentType="application/vnd.openxmlformats-officedocument.oleObject"/>
  <Override PartName="/ppt/embeddings/Microsoft_Equation25.bin" ContentType="application/vnd.openxmlformats-officedocument.oleObject"/>
  <Override PartName="/ppt/embeddings/Microsoft_Equation26.bin" ContentType="application/vnd.openxmlformats-officedocument.oleObject"/>
  <Override PartName="/ppt/embeddings/Microsoft_Equation27.bin" ContentType="application/vnd.openxmlformats-officedocument.oleObject"/>
  <Override PartName="/ppt/embeddings/Microsoft_Equation28.bin" ContentType="application/vnd.openxmlformats-officedocument.oleObject"/>
  <Override PartName="/ppt/embeddings/Microsoft_Equation29.bin" ContentType="application/vnd.openxmlformats-officedocument.oleObject"/>
  <Override PartName="/ppt/embeddings/Microsoft_Equation30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Microsoft_Equation31.bin" ContentType="application/vnd.openxmlformats-officedocument.oleObject"/>
  <Override PartName="/ppt/embeddings/Microsoft_Equation32.bin" ContentType="application/vnd.openxmlformats-officedocument.oleObject"/>
  <Override PartName="/ppt/embeddings/Microsoft_Equation33.bin" ContentType="application/vnd.openxmlformats-officedocument.oleObject"/>
  <Override PartName="/ppt/embeddings/Microsoft_Equation34.bin" ContentType="application/vnd.openxmlformats-officedocument.oleObject"/>
  <Override PartName="/ppt/embeddings/Microsoft_Equation35.bin" ContentType="application/vnd.openxmlformats-officedocument.oleObject"/>
  <Override PartName="/ppt/embeddings/Microsoft_Equation36.bin" ContentType="application/vnd.openxmlformats-officedocument.oleObject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0"/>
  </p:notesMasterIdLst>
  <p:sldIdLst>
    <p:sldId id="369" r:id="rId2"/>
    <p:sldId id="39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98" r:id="rId12"/>
    <p:sldId id="378" r:id="rId13"/>
    <p:sldId id="397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8" r:id="rId22"/>
    <p:sldId id="391" r:id="rId23"/>
    <p:sldId id="390" r:id="rId24"/>
    <p:sldId id="392" r:id="rId25"/>
    <p:sldId id="393" r:id="rId26"/>
    <p:sldId id="394" r:id="rId27"/>
    <p:sldId id="395" r:id="rId28"/>
    <p:sldId id="39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4" Type="http://schemas.openxmlformats.org/officeDocument/2006/relationships/image" Target="../media/image15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e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7" Type="http://schemas.openxmlformats.org/officeDocument/2006/relationships/image" Target="../media/image40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Relationship Id="rId2" Type="http://schemas.openxmlformats.org/officeDocument/2006/relationships/image" Target="../media/image4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23C43CA-695C-3445-AA07-3DDB0D564C0E}" type="datetime1">
              <a:rPr lang="en-US"/>
              <a:pPr>
                <a:defRPr/>
              </a:pPr>
              <a:t>2017-06-16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AA9A6DB-6645-CB42-B842-69F8B5E66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96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Only one dimension is 1, and others are all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Index of the dimension which is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1" dirty="0">
                <a:solidFill>
                  <a:srgbClr val="FF0000"/>
                </a:solidFill>
              </a:rPr>
              <a:t>Do we have to consider other dimensions?</a:t>
            </a:r>
            <a:endParaRPr lang="zh-TW" altLang="en-US" sz="1200" b="1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69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94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574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73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464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705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F8E89-12A7-4832-A606-2F09B9606CCE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76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E6A2-618A-E945-8479-74234BDF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1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72DB1-9790-6C4E-972C-B37920B79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8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1E08-F3A0-F64F-B992-389BE8E69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2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7E2A9-2969-8742-AB29-682B2ADC3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6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D4B7-F034-2844-8CF8-012356688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7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FE542-A2A7-3246-BF1B-C13D4BA1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1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68A55-6784-B540-9330-3F4DF6DFB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17D7-40B0-D14B-A7C2-7924EFD2D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802EC-2B3B-7746-9C02-AD54821F1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5005-1D68-E943-B2B0-326953A1B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ABE54-F7B3-E74A-84A6-F81B3AC17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Arial" charset="0"/>
              </a:defRPr>
            </a:lvl1pPr>
          </a:lstStyle>
          <a:p>
            <a:pPr>
              <a:defRPr/>
            </a:pPr>
            <a:fld id="{2E92DF2C-D8CA-AD41-A5A3-340F1D5AF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¡"/>
        <a:defRPr sz="27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l"/>
        <a:defRPr sz="23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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13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5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oleObject" Target="../embeddings/oleObject16.bin"/><Relationship Id="rId9" Type="http://schemas.openxmlformats.org/officeDocument/2006/relationships/image" Target="../media/image17.wmf"/><Relationship Id="rId10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8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0" Type="http://schemas.openxmlformats.org/officeDocument/2006/relationships/image" Target="../media/image21.png"/><Relationship Id="rId7" Type="http://schemas.openxmlformats.org/officeDocument/2006/relationships/image" Target="../media/image17.png"/><Relationship Id="rId9" Type="http://schemas.openxmlformats.org/officeDocument/2006/relationships/image" Target="../media/image71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3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image" Target="../media/image41.png"/><Relationship Id="rId21" Type="http://schemas.openxmlformats.org/officeDocument/2006/relationships/oleObject" Target="../embeddings/Microsoft_Equation5.bin"/><Relationship Id="rId22" Type="http://schemas.openxmlformats.org/officeDocument/2006/relationships/image" Target="../media/image40.wmf"/><Relationship Id="rId23" Type="http://schemas.openxmlformats.org/officeDocument/2006/relationships/image" Target="../media/image42.png"/><Relationship Id="rId10" Type="http://schemas.openxmlformats.org/officeDocument/2006/relationships/oleObject" Target="../embeddings/oleObject21.bin"/><Relationship Id="rId11" Type="http://schemas.openxmlformats.org/officeDocument/2006/relationships/image" Target="../media/image35.wmf"/><Relationship Id="rId12" Type="http://schemas.openxmlformats.org/officeDocument/2006/relationships/oleObject" Target="../embeddings/oleObject22.bin"/><Relationship Id="rId13" Type="http://schemas.openxmlformats.org/officeDocument/2006/relationships/image" Target="../media/image36.wmf"/><Relationship Id="rId14" Type="http://schemas.openxmlformats.org/officeDocument/2006/relationships/oleObject" Target="../embeddings/oleObject23.bin"/><Relationship Id="rId15" Type="http://schemas.openxmlformats.org/officeDocument/2006/relationships/image" Target="../media/image37.wmf"/><Relationship Id="rId16" Type="http://schemas.openxmlformats.org/officeDocument/2006/relationships/oleObject" Target="../embeddings/oleObject24.bin"/><Relationship Id="rId17" Type="http://schemas.openxmlformats.org/officeDocument/2006/relationships/image" Target="../media/image38.wmf"/><Relationship Id="rId18" Type="http://schemas.openxmlformats.org/officeDocument/2006/relationships/oleObject" Target="../embeddings/oleObject25.bin"/><Relationship Id="rId19" Type="http://schemas.openxmlformats.org/officeDocument/2006/relationships/image" Target="../media/image3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oleObject" Target="../embeddings/oleObject20.bin"/><Relationship Id="rId9" Type="http://schemas.openxmlformats.org/officeDocument/2006/relationships/image" Target="../media/image34.wmf"/><Relationship Id="rId35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0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43.png"/><Relationship Id="rId23" Type="http://schemas.openxmlformats.org/officeDocument/2006/relationships/image" Target="../media/image1010.png"/><Relationship Id="rId24" Type="http://schemas.openxmlformats.org/officeDocument/2006/relationships/image" Target="../media/image1020.png"/><Relationship Id="rId25" Type="http://schemas.openxmlformats.org/officeDocument/2006/relationships/image" Target="../media/image44.png"/><Relationship Id="rId26" Type="http://schemas.openxmlformats.org/officeDocument/2006/relationships/image" Target="../media/image45.png"/><Relationship Id="rId27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19.png"/><Relationship Id="rId19" Type="http://schemas.openxmlformats.org/officeDocument/2006/relationships/oleObject" Target="../embeddings/Microsoft_Equation6.bin"/><Relationship Id="rId20" Type="http://schemas.openxmlformats.org/officeDocument/2006/relationships/image" Target="../media/image46.wmf"/><Relationship Id="rId22" Type="http://schemas.openxmlformats.org/officeDocument/2006/relationships/image" Target="../media/image65.png"/><Relationship Id="rId2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24" Type="http://schemas.openxmlformats.org/officeDocument/2006/relationships/oleObject" Target="../embeddings/Microsoft_Equation7.bin"/><Relationship Id="rId1" Type="http://schemas.openxmlformats.org/officeDocument/2006/relationships/vmlDrawing" Target="../drawings/vmlDrawing8.vml"/><Relationship Id="rId25" Type="http://schemas.openxmlformats.org/officeDocument/2006/relationships/image" Target="../media/image47.emf"/><Relationship Id="rId26" Type="http://schemas.openxmlformats.org/officeDocument/2006/relationships/oleObject" Target="../embeddings/Microsoft_Equation8.bin"/><Relationship Id="rId27" Type="http://schemas.openxmlformats.org/officeDocument/2006/relationships/oleObject" Target="../embeddings/Microsoft_Equation9.bin"/><Relationship Id="rId28" Type="http://schemas.openxmlformats.org/officeDocument/2006/relationships/oleObject" Target="../embeddings/Microsoft_Equation10.bin"/></Relationships>
</file>

<file path=ppt/slides/_rels/slide21.xml.rels><?xml version="1.0" encoding="UTF-8" standalone="yes"?>
<Relationships xmlns="http://schemas.openxmlformats.org/package/2006/relationships"><Relationship Id="rId42" Type="http://schemas.openxmlformats.org/officeDocument/2006/relationships/oleObject" Target="../embeddings/Microsoft_Equation21.bin"/><Relationship Id="rId43" Type="http://schemas.openxmlformats.org/officeDocument/2006/relationships/oleObject" Target="../embeddings/Microsoft_Equation22.bin"/><Relationship Id="rId44" Type="http://schemas.openxmlformats.org/officeDocument/2006/relationships/oleObject" Target="../embeddings/Microsoft_Equation23.bin"/><Relationship Id="rId45" Type="http://schemas.openxmlformats.org/officeDocument/2006/relationships/oleObject" Target="../embeddings/Microsoft_Equation24.bin"/><Relationship Id="rId46" Type="http://schemas.openxmlformats.org/officeDocument/2006/relationships/oleObject" Target="../embeddings/Microsoft_Equation25.bin"/><Relationship Id="rId47" Type="http://schemas.openxmlformats.org/officeDocument/2006/relationships/oleObject" Target="../embeddings/Microsoft_Equation26.bin"/><Relationship Id="rId48" Type="http://schemas.openxmlformats.org/officeDocument/2006/relationships/oleObject" Target="../embeddings/Microsoft_Equation27.bin"/><Relationship Id="rId49" Type="http://schemas.openxmlformats.org/officeDocument/2006/relationships/oleObject" Target="../embeddings/Microsoft_Equation28.bin"/><Relationship Id="rId50" Type="http://schemas.openxmlformats.org/officeDocument/2006/relationships/oleObject" Target="../embeddings/Microsoft_Equation29.bin"/><Relationship Id="rId51" Type="http://schemas.openxmlformats.org/officeDocument/2006/relationships/oleObject" Target="../embeddings/Microsoft_Equation30.bin"/><Relationship Id="rId30" Type="http://schemas.openxmlformats.org/officeDocument/2006/relationships/image" Target="../media/image65.png"/><Relationship Id="rId31" Type="http://schemas.openxmlformats.org/officeDocument/2006/relationships/oleObject" Target="../embeddings/Microsoft_Equation11.bin"/><Relationship Id="rId32" Type="http://schemas.openxmlformats.org/officeDocument/2006/relationships/image" Target="../media/image47.emf"/><Relationship Id="rId33" Type="http://schemas.openxmlformats.org/officeDocument/2006/relationships/oleObject" Target="../embeddings/Microsoft_Equation12.bin"/><Relationship Id="rId34" Type="http://schemas.openxmlformats.org/officeDocument/2006/relationships/oleObject" Target="../embeddings/Microsoft_Equation13.bin"/><Relationship Id="rId35" Type="http://schemas.openxmlformats.org/officeDocument/2006/relationships/oleObject" Target="../embeddings/Microsoft_Equation14.bin"/><Relationship Id="rId36" Type="http://schemas.openxmlformats.org/officeDocument/2006/relationships/oleObject" Target="../embeddings/Microsoft_Equation15.bin"/><Relationship Id="rId37" Type="http://schemas.openxmlformats.org/officeDocument/2006/relationships/oleObject" Target="../embeddings/Microsoft_Equation16.bin"/><Relationship Id="rId38" Type="http://schemas.openxmlformats.org/officeDocument/2006/relationships/oleObject" Target="../embeddings/Microsoft_Equation17.bin"/><Relationship Id="rId39" Type="http://schemas.openxmlformats.org/officeDocument/2006/relationships/oleObject" Target="../embeddings/Microsoft_Equation18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40" Type="http://schemas.openxmlformats.org/officeDocument/2006/relationships/oleObject" Target="../embeddings/Microsoft_Equation19.bin"/><Relationship Id="rId41" Type="http://schemas.openxmlformats.org/officeDocument/2006/relationships/oleObject" Target="../embeddings/Microsoft_Equation2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image" Target="../media/image700.png"/><Relationship Id="rId7" Type="http://schemas.openxmlformats.org/officeDocument/2006/relationships/image" Target="../media/image710.png"/><Relationship Id="rId8" Type="http://schemas.openxmlformats.org/officeDocument/2006/relationships/image" Target="../media/image720.png"/><Relationship Id="rId9" Type="http://schemas.openxmlformats.org/officeDocument/2006/relationships/image" Target="../media/image730.png"/><Relationship Id="rId10" Type="http://schemas.openxmlformats.org/officeDocument/2006/relationships/image" Target="../media/image740.png"/><Relationship Id="rId11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31.bin"/><Relationship Id="rId5" Type="http://schemas.openxmlformats.org/officeDocument/2006/relationships/image" Target="../media/image47.emf"/><Relationship Id="rId6" Type="http://schemas.openxmlformats.org/officeDocument/2006/relationships/oleObject" Target="../embeddings/Microsoft_Equation32.bin"/><Relationship Id="rId7" Type="http://schemas.openxmlformats.org/officeDocument/2006/relationships/oleObject" Target="../embeddings/Microsoft_Equation33.bin"/><Relationship Id="rId8" Type="http://schemas.openxmlformats.org/officeDocument/2006/relationships/oleObject" Target="../embeddings/Microsoft_Equation34.bin"/><Relationship Id="rId9" Type="http://schemas.openxmlformats.org/officeDocument/2006/relationships/oleObject" Target="../embeddings/Microsoft_Equation35.bin"/><Relationship Id="rId10" Type="http://schemas.openxmlformats.org/officeDocument/2006/relationships/oleObject" Target="../embeddings/Microsoft_Equation3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.bin"/><Relationship Id="rId20" Type="http://schemas.openxmlformats.org/officeDocument/2006/relationships/image" Target="../media/image10.wmf"/><Relationship Id="rId21" Type="http://schemas.openxmlformats.org/officeDocument/2006/relationships/oleObject" Target="../embeddings/oleObject9.bin"/><Relationship Id="rId22" Type="http://schemas.openxmlformats.org/officeDocument/2006/relationships/image" Target="../media/image11.wmf"/><Relationship Id="rId23" Type="http://schemas.openxmlformats.org/officeDocument/2006/relationships/oleObject" Target="../embeddings/oleObject10.bin"/><Relationship Id="rId24" Type="http://schemas.openxmlformats.org/officeDocument/2006/relationships/image" Target="../media/image12.wmf"/><Relationship Id="rId25" Type="http://schemas.openxmlformats.org/officeDocument/2006/relationships/oleObject" Target="../embeddings/oleObject11.bin"/><Relationship Id="rId26" Type="http://schemas.openxmlformats.org/officeDocument/2006/relationships/image" Target="../media/image13.wmf"/><Relationship Id="rId27" Type="http://schemas.openxmlformats.org/officeDocument/2006/relationships/oleObject" Target="../embeddings/oleObject12.bin"/><Relationship Id="rId28" Type="http://schemas.openxmlformats.org/officeDocument/2006/relationships/image" Target="../media/image14.wmf"/><Relationship Id="rId29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6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19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Lecture 7. Backpropagation</a:t>
            </a:r>
            <a:br>
              <a:rPr lang="en-US">
                <a:latin typeface="Arial" charset="0"/>
              </a:rPr>
            </a:br>
            <a:r>
              <a:rPr lang="en-US" sz="2400">
                <a:latin typeface="Arial" charset="0"/>
              </a:rPr>
              <a:t>- Gradient descent and computational graph</a:t>
            </a:r>
            <a:endParaRPr lang="en-US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057400"/>
            <a:ext cx="693095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Computational Graph: used</a:t>
            </a:r>
            <a:r>
              <a:rPr lang="en-CA" sz="2800" dirty="0" smtClean="0"/>
              <a:t> in for example</a:t>
            </a:r>
            <a:r>
              <a:rPr lang="en-US" sz="2800" dirty="0" smtClean="0"/>
              <a:t>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err="1" smtClean="0"/>
              <a:t>Tensorflow</a:t>
            </a:r>
            <a:endParaRPr lang="en-US" sz="2800" dirty="0"/>
          </a:p>
          <a:p>
            <a:pPr marL="914400" lvl="1" indent="-457200">
              <a:buFont typeface="Arial"/>
              <a:buChar char="•"/>
            </a:pPr>
            <a:r>
              <a:rPr lang="en-US" sz="2800" dirty="0" err="1" smtClean="0"/>
              <a:t>Theano</a:t>
            </a:r>
            <a:endParaRPr lang="en-US" sz="2800" dirty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CNTK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64"/>
          <p:cNvCxnSpPr>
            <a:cxnSpLocks/>
          </p:cNvCxnSpPr>
          <p:nvPr/>
        </p:nvCxnSpPr>
        <p:spPr>
          <a:xfrm>
            <a:off x="4071618" y="4993557"/>
            <a:ext cx="1163751" cy="67487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66"/>
          <p:cNvCxnSpPr>
            <a:cxnSpLocks/>
          </p:cNvCxnSpPr>
          <p:nvPr/>
        </p:nvCxnSpPr>
        <p:spPr>
          <a:xfrm flipH="1">
            <a:off x="5806171" y="4648994"/>
            <a:ext cx="1253506" cy="74995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65"/>
          <p:cNvCxnSpPr>
            <a:cxnSpLocks/>
          </p:cNvCxnSpPr>
          <p:nvPr/>
        </p:nvCxnSpPr>
        <p:spPr>
          <a:xfrm>
            <a:off x="6396190" y="3095856"/>
            <a:ext cx="1480437" cy="77493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3"/>
          <p:cNvCxnSpPr>
            <a:cxnSpLocks/>
          </p:cNvCxnSpPr>
          <p:nvPr/>
        </p:nvCxnSpPr>
        <p:spPr>
          <a:xfrm flipH="1">
            <a:off x="2027161" y="4759787"/>
            <a:ext cx="1280648" cy="70298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42"/>
          <p:cNvCxnSpPr>
            <a:cxnSpLocks/>
          </p:cNvCxnSpPr>
          <p:nvPr/>
        </p:nvCxnSpPr>
        <p:spPr>
          <a:xfrm flipH="1">
            <a:off x="3758072" y="3146391"/>
            <a:ext cx="1425920" cy="64997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zh-TW" dirty="0"/>
              <a:t>Example: e = (</a:t>
            </a:r>
            <a:r>
              <a:rPr lang="en-US" altLang="zh-TW" dirty="0" err="1"/>
              <a:t>a+b</a:t>
            </a:r>
            <a:r>
              <a:rPr lang="en-US" altLang="zh-TW" dirty="0"/>
              <a:t>) ∗ (b+1)</a:t>
            </a:r>
            <a:endParaRPr lang="zh-TW" altLang="en-US" dirty="0"/>
          </a:p>
        </p:txBody>
      </p:sp>
      <p:sp>
        <p:nvSpPr>
          <p:cNvPr id="11" name="橢圓 4"/>
          <p:cNvSpPr/>
          <p:nvPr/>
        </p:nvSpPr>
        <p:spPr>
          <a:xfrm>
            <a:off x="1275485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endParaRPr lang="zh-TW" altLang="en-US" sz="2400" dirty="0"/>
          </a:p>
        </p:txBody>
      </p:sp>
      <p:sp>
        <p:nvSpPr>
          <p:cNvPr id="12" name="橢圓 5"/>
          <p:cNvSpPr/>
          <p:nvPr/>
        </p:nvSpPr>
        <p:spPr>
          <a:xfrm>
            <a:off x="5034077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13" name="橢圓 6"/>
          <p:cNvSpPr/>
          <p:nvPr/>
        </p:nvSpPr>
        <p:spPr>
          <a:xfrm>
            <a:off x="3135427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sp>
        <p:nvSpPr>
          <p:cNvPr id="14" name="橢圓 7"/>
          <p:cNvSpPr/>
          <p:nvPr/>
        </p:nvSpPr>
        <p:spPr>
          <a:xfrm>
            <a:off x="6818713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5" name="橢圓 8"/>
          <p:cNvSpPr/>
          <p:nvPr/>
        </p:nvSpPr>
        <p:spPr>
          <a:xfrm>
            <a:off x="5034077" y="2497630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</a:t>
            </a:r>
            <a:endParaRPr lang="zh-TW" altLang="en-US" sz="2400" dirty="0"/>
          </a:p>
        </p:txBody>
      </p:sp>
      <p:cxnSp>
        <p:nvCxnSpPr>
          <p:cNvPr id="16" name="直線單箭頭接點 13"/>
          <p:cNvCxnSpPr>
            <a:cxnSpLocks/>
            <a:stCxn id="11" idx="0"/>
            <a:endCxn id="13" idx="4"/>
          </p:cNvCxnSpPr>
          <p:nvPr/>
        </p:nvCxnSpPr>
        <p:spPr>
          <a:xfrm flipV="1">
            <a:off x="1991512" y="4648994"/>
            <a:ext cx="1859942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4"/>
          <p:cNvCxnSpPr>
            <a:cxnSpLocks/>
            <a:stCxn id="12" idx="0"/>
            <a:endCxn id="13" idx="4"/>
          </p:cNvCxnSpPr>
          <p:nvPr/>
        </p:nvCxnSpPr>
        <p:spPr>
          <a:xfrm flipH="1" flipV="1">
            <a:off x="3851454" y="4648994"/>
            <a:ext cx="1898650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cxnSpLocks/>
            <a:stCxn id="12" idx="0"/>
            <a:endCxn id="14" idx="4"/>
          </p:cNvCxnSpPr>
          <p:nvPr/>
        </p:nvCxnSpPr>
        <p:spPr>
          <a:xfrm flipV="1">
            <a:off x="5750104" y="4648994"/>
            <a:ext cx="1784636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23"/>
          <p:cNvCxnSpPr>
            <a:cxnSpLocks/>
            <a:stCxn id="13" idx="0"/>
            <a:endCxn id="15" idx="4"/>
          </p:cNvCxnSpPr>
          <p:nvPr/>
        </p:nvCxnSpPr>
        <p:spPr>
          <a:xfrm flipV="1">
            <a:off x="3851454" y="3141096"/>
            <a:ext cx="1898650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26"/>
          <p:cNvCxnSpPr>
            <a:cxnSpLocks/>
            <a:stCxn id="14" idx="0"/>
            <a:endCxn id="15" idx="4"/>
          </p:cNvCxnSpPr>
          <p:nvPr/>
        </p:nvCxnSpPr>
        <p:spPr>
          <a:xfrm flipH="1" flipV="1">
            <a:off x="5750104" y="3141096"/>
            <a:ext cx="1784636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9"/>
          <p:cNvSpPr/>
          <p:nvPr/>
        </p:nvSpPr>
        <p:spPr>
          <a:xfrm>
            <a:off x="5541177" y="3196231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22" name="矩形 31"/>
          <p:cNvSpPr/>
          <p:nvPr/>
        </p:nvSpPr>
        <p:spPr>
          <a:xfrm>
            <a:off x="3663164" y="4735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+</a:t>
            </a:r>
            <a:endParaRPr lang="zh-TW" altLang="en-US" sz="2800" dirty="0"/>
          </a:p>
        </p:txBody>
      </p:sp>
      <p:sp>
        <p:nvSpPr>
          <p:cNvPr id="23" name="矩形 32"/>
          <p:cNvSpPr/>
          <p:nvPr/>
        </p:nvSpPr>
        <p:spPr>
          <a:xfrm>
            <a:off x="7703822" y="4522320"/>
            <a:ext cx="546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+1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38"/>
              <p:cNvSpPr/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8"/>
              <p:cNvSpPr/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30"/>
              <p:cNvSpPr/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33"/>
              <p:cNvSpPr/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39"/>
              <p:cNvSpPr/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44"/>
          <p:cNvSpPr/>
          <p:nvPr/>
        </p:nvSpPr>
        <p:spPr>
          <a:xfrm>
            <a:off x="4981135" y="4924816"/>
            <a:ext cx="599887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0" name="矩形 45"/>
          <p:cNvSpPr/>
          <p:nvPr/>
        </p:nvSpPr>
        <p:spPr>
          <a:xfrm>
            <a:off x="2939008" y="4880638"/>
            <a:ext cx="650406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1" name="矩形 46"/>
          <p:cNvSpPr/>
          <p:nvPr/>
        </p:nvSpPr>
        <p:spPr>
          <a:xfrm>
            <a:off x="6949202" y="4942600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2" name="矩形 47"/>
          <p:cNvSpPr/>
          <p:nvPr/>
        </p:nvSpPr>
        <p:spPr>
          <a:xfrm>
            <a:off x="4868304" y="3354315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=d</a:t>
            </a:r>
            <a:endParaRPr lang="zh-TW" altLang="en-US" sz="2400" dirty="0"/>
          </a:p>
        </p:txBody>
      </p:sp>
      <p:sp>
        <p:nvSpPr>
          <p:cNvPr id="33" name="矩形 48"/>
          <p:cNvSpPr/>
          <p:nvPr/>
        </p:nvSpPr>
        <p:spPr>
          <a:xfrm>
            <a:off x="6899243" y="3354314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=c</a:t>
            </a:r>
            <a:endParaRPr lang="zh-TW" altLang="en-US" sz="2400" dirty="0"/>
          </a:p>
        </p:txBody>
      </p:sp>
      <p:sp>
        <p:nvSpPr>
          <p:cNvPr id="34" name="矩形 50"/>
          <p:cNvSpPr/>
          <p:nvPr/>
        </p:nvSpPr>
        <p:spPr>
          <a:xfrm>
            <a:off x="5159181" y="3382885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5" name="矩形 51"/>
          <p:cNvSpPr/>
          <p:nvPr/>
        </p:nvSpPr>
        <p:spPr>
          <a:xfrm>
            <a:off x="7224173" y="3415988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5</a:t>
            </a:r>
            <a:endParaRPr lang="zh-TW" altLang="en-US" sz="2400" dirty="0"/>
          </a:p>
        </p:txBody>
      </p:sp>
      <p:sp>
        <p:nvSpPr>
          <p:cNvPr id="36" name="矩形 54"/>
          <p:cNvSpPr/>
          <p:nvPr/>
        </p:nvSpPr>
        <p:spPr>
          <a:xfrm>
            <a:off x="1768975" y="5769642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7" name="矩形 56"/>
          <p:cNvSpPr/>
          <p:nvPr/>
        </p:nvSpPr>
        <p:spPr>
          <a:xfrm>
            <a:off x="3663164" y="4107985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8" name="矩形 58"/>
          <p:cNvSpPr/>
          <p:nvPr/>
        </p:nvSpPr>
        <p:spPr>
          <a:xfrm>
            <a:off x="5549360" y="2635777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39" name="文字方塊 60"/>
          <p:cNvSpPr txBox="1"/>
          <p:nvPr/>
        </p:nvSpPr>
        <p:spPr>
          <a:xfrm>
            <a:off x="6491782" y="2561654"/>
            <a:ext cx="183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Start with 1</a:t>
            </a:r>
            <a:endParaRPr lang="zh-TW" altLang="en-US" sz="2400" dirty="0"/>
          </a:p>
        </p:txBody>
      </p:sp>
      <p:sp>
        <p:nvSpPr>
          <p:cNvPr id="40" name="矩形 61"/>
          <p:cNvSpPr/>
          <p:nvPr/>
        </p:nvSpPr>
        <p:spPr>
          <a:xfrm>
            <a:off x="7364120" y="4092104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5</a:t>
            </a:r>
            <a:endParaRPr lang="zh-TW" altLang="en-US" sz="2400" dirty="0"/>
          </a:p>
        </p:txBody>
      </p:sp>
      <p:sp>
        <p:nvSpPr>
          <p:cNvPr id="41" name="文字方塊 16"/>
          <p:cNvSpPr txBox="1"/>
          <p:nvPr/>
        </p:nvSpPr>
        <p:spPr>
          <a:xfrm>
            <a:off x="6036783" y="1259957"/>
            <a:ext cx="2279349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Reverse mode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2" name="矩形 69"/>
          <p:cNvSpPr/>
          <p:nvPr/>
        </p:nvSpPr>
        <p:spPr>
          <a:xfrm>
            <a:off x="5526856" y="5793572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8</a:t>
            </a:r>
            <a:endParaRPr lang="zh-TW" altLang="en-US" sz="2400" dirty="0"/>
          </a:p>
        </p:txBody>
      </p:sp>
      <p:graphicFrame>
        <p:nvGraphicFramePr>
          <p:cNvPr id="4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10473"/>
              </p:ext>
            </p:extLst>
          </p:nvPr>
        </p:nvGraphicFramePr>
        <p:xfrm>
          <a:off x="701994" y="5587199"/>
          <a:ext cx="4889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1" name="方程式" r:id="rId8" imgW="228600" imgH="393480" progId="Equation.3">
                  <p:embed/>
                </p:oleObj>
              </mc:Choice>
              <mc:Fallback>
                <p:oleObj name="方程式" r:id="rId8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4" y="5587199"/>
                        <a:ext cx="488950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02279"/>
              </p:ext>
            </p:extLst>
          </p:nvPr>
        </p:nvGraphicFramePr>
        <p:xfrm>
          <a:off x="4393559" y="5590461"/>
          <a:ext cx="4889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2" name="方程式" r:id="rId10" imgW="228600" imgH="393480" progId="Equation.3">
                  <p:embed/>
                </p:oleObj>
              </mc:Choice>
              <mc:Fallback>
                <p:oleObj name="方程式" r:id="rId10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559" y="5590461"/>
                        <a:ext cx="488950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群組 11"/>
          <p:cNvGrpSpPr/>
          <p:nvPr/>
        </p:nvGrpSpPr>
        <p:grpSpPr>
          <a:xfrm>
            <a:off x="841109" y="2511352"/>
            <a:ext cx="2946846" cy="1369563"/>
            <a:chOff x="841109" y="2511352"/>
            <a:chExt cx="2946846" cy="1369563"/>
          </a:xfrm>
        </p:grpSpPr>
        <p:grpSp>
          <p:nvGrpSpPr>
            <p:cNvPr id="46" name="群組 12"/>
            <p:cNvGrpSpPr/>
            <p:nvPr/>
          </p:nvGrpSpPr>
          <p:grpSpPr>
            <a:xfrm>
              <a:off x="841109" y="2511352"/>
              <a:ext cx="2946846" cy="842962"/>
              <a:chOff x="5936710" y="1595106"/>
              <a:chExt cx="2946846" cy="842962"/>
            </a:xfrm>
          </p:grpSpPr>
          <p:grpSp>
            <p:nvGrpSpPr>
              <p:cNvPr id="48" name="群組 10"/>
              <p:cNvGrpSpPr/>
              <p:nvPr/>
            </p:nvGrpSpPr>
            <p:grpSpPr>
              <a:xfrm>
                <a:off x="5936710" y="1595106"/>
                <a:ext cx="1828555" cy="842962"/>
                <a:chOff x="6218190" y="1441603"/>
                <a:chExt cx="1828555" cy="842962"/>
              </a:xfrm>
            </p:grpSpPr>
            <p:graphicFrame>
              <p:nvGraphicFramePr>
                <p:cNvPr id="51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92396168"/>
                    </p:ext>
                  </p:extLst>
                </p:nvPr>
              </p:nvGraphicFramePr>
              <p:xfrm>
                <a:off x="7557795" y="1441603"/>
                <a:ext cx="488950" cy="8429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13" name="方程式" r:id="rId12" imgW="228600" imgH="393480" progId="Equation.3">
                        <p:embed/>
                      </p:oleObj>
                    </mc:Choice>
                    <mc:Fallback>
                      <p:oleObj name="方程式" r:id="rId12" imgW="22860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57795" y="1441603"/>
                              <a:ext cx="488950" cy="84296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2" name="文字方塊 9"/>
                <p:cNvSpPr txBox="1"/>
                <p:nvPr/>
              </p:nvSpPr>
              <p:spPr>
                <a:xfrm>
                  <a:off x="6218190" y="1613127"/>
                  <a:ext cx="15041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400" dirty="0"/>
                    <a:t>Compute </a:t>
                  </a:r>
                  <a:endParaRPr lang="zh-TW" altLang="en-US" sz="2400" dirty="0"/>
                </a:p>
              </p:txBody>
            </p:sp>
          </p:grpSp>
          <p:graphicFrame>
            <p:nvGraphicFramePr>
              <p:cNvPr id="49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1679509"/>
                  </p:ext>
                </p:extLst>
              </p:nvPr>
            </p:nvGraphicFramePr>
            <p:xfrm>
              <a:off x="8394606" y="1595106"/>
              <a:ext cx="488950" cy="842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14" name="方程式" r:id="rId13" imgW="228600" imgH="393480" progId="Equation.3">
                      <p:embed/>
                    </p:oleObj>
                  </mc:Choice>
                  <mc:Fallback>
                    <p:oleObj name="方程式" r:id="rId13" imgW="2286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94606" y="1595106"/>
                            <a:ext cx="488950" cy="8429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0" name="文字方塊 59"/>
              <p:cNvSpPr txBox="1"/>
              <p:nvPr/>
            </p:nvSpPr>
            <p:spPr>
              <a:xfrm>
                <a:off x="7723618" y="1766629"/>
                <a:ext cx="7090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and</a:t>
                </a:r>
                <a:endParaRPr lang="zh-TW" altLang="en-US" sz="2400" dirty="0"/>
              </a:p>
            </p:txBody>
          </p:sp>
        </p:grpSp>
        <p:sp>
          <p:nvSpPr>
            <p:cNvPr id="47" name="矩形 52"/>
            <p:cNvSpPr/>
            <p:nvPr/>
          </p:nvSpPr>
          <p:spPr>
            <a:xfrm>
              <a:off x="1593159" y="3427603"/>
              <a:ext cx="1774833" cy="4533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/>
                <a:t>a = 3,  b = 2</a:t>
              </a:r>
              <a:endParaRPr lang="zh-TW" altLang="en-US" sz="2000" dirty="0"/>
            </a:p>
          </p:txBody>
        </p:sp>
      </p:grpSp>
      <p:sp>
        <p:nvSpPr>
          <p:cNvPr id="53" name="文字方塊 3"/>
          <p:cNvSpPr txBox="1"/>
          <p:nvPr/>
        </p:nvSpPr>
        <p:spPr>
          <a:xfrm>
            <a:off x="6035731" y="1763226"/>
            <a:ext cx="2934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What is the benefit?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9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 computation:</a:t>
            </a:r>
          </a:p>
          <a:p>
            <a:pPr lvl="1"/>
            <a:r>
              <a:rPr lang="en-US" dirty="0" smtClean="0"/>
              <a:t>Forward step: compute the values before differentiation for each node from the bottom.</a:t>
            </a:r>
          </a:p>
          <a:p>
            <a:pPr lvl="1"/>
            <a:r>
              <a:rPr lang="en-US" dirty="0" smtClean="0"/>
              <a:t>Reverse step: compute the values for differentiation from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1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28650" y="1799703"/>
            <a:ext cx="7886700" cy="4351338"/>
          </a:xfrm>
        </p:spPr>
        <p:txBody>
          <a:bodyPr/>
          <a:lstStyle/>
          <a:p>
            <a:r>
              <a:rPr lang="en-US" altLang="zh-TW" b="1" i="1" dirty="0"/>
              <a:t>Parameter sharing</a:t>
            </a:r>
            <a:r>
              <a:rPr lang="en-US" altLang="zh-TW" dirty="0"/>
              <a:t>: the same parameters appearing in different nodes</a:t>
            </a:r>
            <a:endParaRPr lang="zh-TW" altLang="en-US" dirty="0"/>
          </a:p>
        </p:txBody>
      </p:sp>
      <p:sp>
        <p:nvSpPr>
          <p:cNvPr id="6" name="橢圓 4"/>
          <p:cNvSpPr/>
          <p:nvPr/>
        </p:nvSpPr>
        <p:spPr>
          <a:xfrm>
            <a:off x="1954664" y="4019609"/>
            <a:ext cx="1142251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7" name="橢圓 5"/>
          <p:cNvSpPr/>
          <p:nvPr/>
        </p:nvSpPr>
        <p:spPr>
          <a:xfrm>
            <a:off x="1954663" y="5348232"/>
            <a:ext cx="1142251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8" name="橢圓 6"/>
          <p:cNvSpPr/>
          <p:nvPr/>
        </p:nvSpPr>
        <p:spPr>
          <a:xfrm>
            <a:off x="4029654" y="4654366"/>
            <a:ext cx="1142251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v</a:t>
            </a:r>
            <a:endParaRPr lang="zh-TW" altLang="en-US" sz="2400" dirty="0"/>
          </a:p>
        </p:txBody>
      </p:sp>
      <p:sp>
        <p:nvSpPr>
          <p:cNvPr id="9" name="橢圓 7"/>
          <p:cNvSpPr/>
          <p:nvPr/>
        </p:nvSpPr>
        <p:spPr>
          <a:xfrm>
            <a:off x="5838867" y="4041434"/>
            <a:ext cx="1142251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</a:t>
            </a:r>
            <a:endParaRPr lang="zh-TW" altLang="en-US" sz="2400" dirty="0"/>
          </a:p>
        </p:txBody>
      </p:sp>
      <p:sp>
        <p:nvSpPr>
          <p:cNvPr id="10" name="橢圓 8"/>
          <p:cNvSpPr/>
          <p:nvPr/>
        </p:nvSpPr>
        <p:spPr>
          <a:xfrm>
            <a:off x="5838866" y="5348232"/>
            <a:ext cx="1142251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11" name="橢圓 9"/>
          <p:cNvSpPr/>
          <p:nvPr/>
        </p:nvSpPr>
        <p:spPr>
          <a:xfrm>
            <a:off x="7657007" y="4624777"/>
            <a:ext cx="1142251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dirty="0"/>
          </a:p>
        </p:txBody>
      </p:sp>
      <p:sp>
        <p:nvSpPr>
          <p:cNvPr id="15" name="矩形 13"/>
          <p:cNvSpPr/>
          <p:nvPr/>
        </p:nvSpPr>
        <p:spPr>
          <a:xfrm>
            <a:off x="3586268" y="4684900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16" name="矩形 14"/>
          <p:cNvSpPr/>
          <p:nvPr/>
        </p:nvSpPr>
        <p:spPr>
          <a:xfrm>
            <a:off x="7191408" y="4714489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cxnSp>
        <p:nvCxnSpPr>
          <p:cNvPr id="18" name="直線單箭頭接點 16"/>
          <p:cNvCxnSpPr>
            <a:cxnSpLocks/>
            <a:stCxn id="6" idx="6"/>
            <a:endCxn id="8" idx="2"/>
          </p:cNvCxnSpPr>
          <p:nvPr/>
        </p:nvCxnSpPr>
        <p:spPr>
          <a:xfrm>
            <a:off x="3096915" y="4341342"/>
            <a:ext cx="932739" cy="6347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9"/>
          <p:cNvCxnSpPr>
            <a:cxnSpLocks/>
            <a:endCxn id="8" idx="2"/>
          </p:cNvCxnSpPr>
          <p:nvPr/>
        </p:nvCxnSpPr>
        <p:spPr>
          <a:xfrm flipV="1">
            <a:off x="3116380" y="4976099"/>
            <a:ext cx="913274" cy="7126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21"/>
          <p:cNvCxnSpPr>
            <a:cxnSpLocks/>
            <a:stCxn id="8" idx="6"/>
          </p:cNvCxnSpPr>
          <p:nvPr/>
        </p:nvCxnSpPr>
        <p:spPr>
          <a:xfrm flipV="1">
            <a:off x="5171905" y="4452043"/>
            <a:ext cx="746956" cy="52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4"/>
          <p:cNvCxnSpPr>
            <a:cxnSpLocks/>
          </p:cNvCxnSpPr>
          <p:nvPr/>
        </p:nvCxnSpPr>
        <p:spPr>
          <a:xfrm>
            <a:off x="7002806" y="4405044"/>
            <a:ext cx="654626" cy="541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7"/>
          <p:cNvCxnSpPr>
            <a:cxnSpLocks/>
            <a:stCxn id="10" idx="6"/>
            <a:endCxn id="11" idx="2"/>
          </p:cNvCxnSpPr>
          <p:nvPr/>
        </p:nvCxnSpPr>
        <p:spPr>
          <a:xfrm flipV="1">
            <a:off x="6981117" y="4946510"/>
            <a:ext cx="675890" cy="723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9"/>
              <p:cNvSpPr txBox="1"/>
              <p:nvPr/>
            </p:nvSpPr>
            <p:spPr>
              <a:xfrm>
                <a:off x="7236629" y="5268243"/>
                <a:ext cx="253083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629" y="5268243"/>
                <a:ext cx="25308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31"/>
              <p:cNvSpPr txBox="1"/>
              <p:nvPr/>
            </p:nvSpPr>
            <p:spPr>
              <a:xfrm>
                <a:off x="7236629" y="4262778"/>
                <a:ext cx="241733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629" y="4262778"/>
                <a:ext cx="24173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32"/>
              <p:cNvSpPr txBox="1"/>
              <p:nvPr/>
            </p:nvSpPr>
            <p:spPr>
              <a:xfrm>
                <a:off x="3369732" y="4124351"/>
                <a:ext cx="241733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732" y="4124351"/>
                <a:ext cx="24173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33"/>
              <p:cNvSpPr txBox="1"/>
              <p:nvPr/>
            </p:nvSpPr>
            <p:spPr>
              <a:xfrm>
                <a:off x="3365189" y="5300633"/>
                <a:ext cx="241733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189" y="5300633"/>
                <a:ext cx="24173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37"/>
              <p:cNvSpPr txBox="1"/>
              <p:nvPr/>
            </p:nvSpPr>
            <p:spPr>
              <a:xfrm>
                <a:off x="304800" y="3733800"/>
                <a:ext cx="1564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30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33800"/>
                <a:ext cx="1564531" cy="276999"/>
              </a:xfrm>
              <a:prstGeom prst="rect">
                <a:avLst/>
              </a:prstGeom>
              <a:blipFill rotWithShape="1">
                <a:blip r:embed="rId9"/>
                <a:stretch>
                  <a:fillRect l="-2724" t="-8696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19200" y="3124200"/>
            <a:ext cx="9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y=xe</a:t>
            </a:r>
            <a:r>
              <a:rPr lang="en-US" baseline="30000" dirty="0" smtClean="0"/>
              <a:t>x^2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0236" y="4343400"/>
            <a:ext cx="8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=e</a:t>
            </a:r>
            <a:r>
              <a:rPr lang="en-US" baseline="30000" dirty="0" smtClean="0"/>
              <a:t>x^2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6211669"/>
            <a:ext cx="530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Treat each individual x as different variables</a:t>
            </a:r>
          </a:p>
          <a:p>
            <a:r>
              <a:rPr lang="en-US" dirty="0" smtClean="0"/>
              <a:t>Adding three paths together: = e</a:t>
            </a:r>
            <a:r>
              <a:rPr lang="en-US" baseline="30000" dirty="0" smtClean="0"/>
              <a:t>x^2</a:t>
            </a:r>
            <a:r>
              <a:rPr lang="en-US" dirty="0" smtClean="0"/>
              <a:t> + 2x</a:t>
            </a:r>
            <a:r>
              <a:rPr lang="en-US" baseline="30000" dirty="0" smtClean="0"/>
              <a:t>2</a:t>
            </a:r>
            <a:r>
              <a:rPr lang="en-US" dirty="0" smtClean="0"/>
              <a:t>e</a:t>
            </a:r>
            <a:r>
              <a:rPr lang="en-US" baseline="30000" dirty="0" smtClean="0"/>
              <a:t>x^2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5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23" grpId="0" animBg="1"/>
      <p:bldP spid="24" grpId="0" animBg="1"/>
      <p:bldP spid="25" grpId="0" animBg="1"/>
      <p:bldP spid="26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Computational graphs for feed forward networks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763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直線單箭頭接點 62"/>
          <p:cNvCxnSpPr>
            <a:cxnSpLocks/>
          </p:cNvCxnSpPr>
          <p:nvPr/>
        </p:nvCxnSpPr>
        <p:spPr>
          <a:xfrm>
            <a:off x="1246767" y="3907126"/>
            <a:ext cx="10337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Feedforward Network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4800" y="1600200"/>
            <a:ext cx="441359" cy="8770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p:sp>
        <p:nvSpPr>
          <p:cNvPr id="25" name="橢圓 24"/>
          <p:cNvSpPr/>
          <p:nvPr/>
        </p:nvSpPr>
        <p:spPr>
          <a:xfrm>
            <a:off x="660107" y="3549741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27" name="橢圓 26"/>
          <p:cNvSpPr/>
          <p:nvPr/>
        </p:nvSpPr>
        <p:spPr>
          <a:xfrm>
            <a:off x="508463" y="4654855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29" name="橢圓 28"/>
          <p:cNvSpPr/>
          <p:nvPr/>
        </p:nvSpPr>
        <p:spPr>
          <a:xfrm>
            <a:off x="508463" y="5759969"/>
            <a:ext cx="108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30" name="橢圓 29"/>
          <p:cNvSpPr/>
          <p:nvPr/>
        </p:nvSpPr>
        <p:spPr>
          <a:xfrm>
            <a:off x="2280544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31" name="橢圓 30"/>
          <p:cNvSpPr/>
          <p:nvPr/>
        </p:nvSpPr>
        <p:spPr>
          <a:xfrm>
            <a:off x="4087726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blipFill>
                <a:blip r:embed="rId5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橢圓 35"/>
          <p:cNvSpPr/>
          <p:nvPr/>
        </p:nvSpPr>
        <p:spPr>
          <a:xfrm>
            <a:off x="5915631" y="3547163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37" name="橢圓 36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p:sp>
        <p:nvSpPr>
          <p:cNvPr id="39" name="橢圓 38"/>
          <p:cNvSpPr/>
          <p:nvPr/>
        </p:nvSpPr>
        <p:spPr>
          <a:xfrm>
            <a:off x="4087726" y="4655882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40" name="橢圓 39"/>
          <p:cNvSpPr/>
          <p:nvPr/>
        </p:nvSpPr>
        <p:spPr>
          <a:xfrm>
            <a:off x="4087726" y="5746349"/>
            <a:ext cx="108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43" name="直線單箭頭接點 42"/>
          <p:cNvCxnSpPr>
            <a:cxnSpLocks/>
            <a:endCxn id="30" idx="2"/>
          </p:cNvCxnSpPr>
          <p:nvPr/>
        </p:nvCxnSpPr>
        <p:spPr>
          <a:xfrm flipV="1">
            <a:off x="1588463" y="3925415"/>
            <a:ext cx="692081" cy="10713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cxnSpLocks/>
            <a:endCxn id="30" idx="2"/>
          </p:cNvCxnSpPr>
          <p:nvPr/>
        </p:nvCxnSpPr>
        <p:spPr>
          <a:xfrm flipV="1">
            <a:off x="1588463" y="3925415"/>
            <a:ext cx="692081" cy="22485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>
            <a:cxnSpLocks/>
            <a:stCxn id="30" idx="6"/>
            <a:endCxn id="31" idx="2"/>
          </p:cNvCxnSpPr>
          <p:nvPr/>
        </p:nvCxnSpPr>
        <p:spPr>
          <a:xfrm>
            <a:off x="3360544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>
            <a:cxnSpLocks/>
            <a:stCxn id="31" idx="6"/>
            <a:endCxn id="36" idx="2"/>
          </p:cNvCxnSpPr>
          <p:nvPr/>
        </p:nvCxnSpPr>
        <p:spPr>
          <a:xfrm flipV="1">
            <a:off x="5167726" y="3907163"/>
            <a:ext cx="747905" cy="18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>
            <a:cxnSpLocks/>
            <a:stCxn id="39" idx="6"/>
            <a:endCxn id="36" idx="2"/>
          </p:cNvCxnSpPr>
          <p:nvPr/>
        </p:nvCxnSpPr>
        <p:spPr>
          <a:xfrm flipV="1">
            <a:off x="5167726" y="3907163"/>
            <a:ext cx="747905" cy="1108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>
            <a:cxnSpLocks/>
            <a:stCxn id="40" idx="6"/>
            <a:endCxn id="36" idx="2"/>
          </p:cNvCxnSpPr>
          <p:nvPr/>
        </p:nvCxnSpPr>
        <p:spPr>
          <a:xfrm flipV="1">
            <a:off x="5167726" y="3907163"/>
            <a:ext cx="747905" cy="2199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blipFill>
                <a:blip r:embed="rId6"/>
                <a:stretch>
                  <a:fillRect l="-14286" r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線單箭頭接點 59"/>
          <p:cNvCxnSpPr>
            <a:cxnSpLocks/>
          </p:cNvCxnSpPr>
          <p:nvPr/>
        </p:nvCxnSpPr>
        <p:spPr>
          <a:xfrm>
            <a:off x="6995631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6252952" y="1585464"/>
            <a:ext cx="450868" cy="854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b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6" name="矩形 45"/>
          <p:cNvSpPr/>
          <p:nvPr/>
        </p:nvSpPr>
        <p:spPr>
          <a:xfrm>
            <a:off x="4431467" y="1607616"/>
            <a:ext cx="807843" cy="832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8" name="矩形 47"/>
          <p:cNvSpPr/>
          <p:nvPr/>
        </p:nvSpPr>
        <p:spPr>
          <a:xfrm>
            <a:off x="5332409" y="1583661"/>
            <a:ext cx="441359" cy="8770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54" name="矩形 53"/>
          <p:cNvSpPr/>
          <p:nvPr/>
        </p:nvSpPr>
        <p:spPr>
          <a:xfrm>
            <a:off x="7194915" y="1602108"/>
            <a:ext cx="450868" cy="854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b</a:t>
            </a:r>
            <a:r>
              <a:rPr lang="en-US" altLang="zh-TW" sz="2000" baseline="30000" dirty="0"/>
              <a:t>2</a:t>
            </a:r>
            <a:endParaRPr lang="zh-TW" altLang="en-US" sz="2000" baseline="30000" dirty="0"/>
          </a:p>
        </p:txBody>
      </p:sp>
      <p:sp>
        <p:nvSpPr>
          <p:cNvPr id="55" name="矩形 54"/>
          <p:cNvSpPr/>
          <p:nvPr/>
        </p:nvSpPr>
        <p:spPr>
          <a:xfrm>
            <a:off x="3144212" y="1624260"/>
            <a:ext cx="807843" cy="832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7" name="矩形 56"/>
          <p:cNvSpPr/>
          <p:nvPr/>
        </p:nvSpPr>
        <p:spPr>
          <a:xfrm>
            <a:off x="8409956" y="1583661"/>
            <a:ext cx="450868" cy="854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err="1"/>
              <a:t>b</a:t>
            </a:r>
            <a:r>
              <a:rPr lang="en-US" altLang="zh-TW" sz="2000" baseline="30000" dirty="0" err="1"/>
              <a:t>L</a:t>
            </a:r>
            <a:endParaRPr lang="zh-TW" altLang="en-US" sz="2000" baseline="30000" dirty="0"/>
          </a:p>
        </p:txBody>
      </p:sp>
      <p:sp>
        <p:nvSpPr>
          <p:cNvPr id="61" name="矩形 60"/>
          <p:cNvSpPr/>
          <p:nvPr/>
        </p:nvSpPr>
        <p:spPr>
          <a:xfrm>
            <a:off x="1447913" y="1617026"/>
            <a:ext cx="807843" cy="832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L</a:t>
            </a:r>
            <a:endParaRPr lang="zh-TW" altLang="en-US" sz="24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σ</a:t>
            </a:r>
            <a:r>
              <a:rPr lang="en-US" dirty="0" smtClean="0"/>
              <a:t>(                …     </a:t>
            </a:r>
            <a:r>
              <a:rPr lang="en-US" dirty="0" err="1"/>
              <a:t>σ</a:t>
            </a:r>
            <a:r>
              <a:rPr lang="en-US" dirty="0" smtClean="0"/>
              <a:t>(               </a:t>
            </a:r>
            <a:r>
              <a:rPr lang="en-US" dirty="0" err="1" smtClean="0"/>
              <a:t>σ</a:t>
            </a:r>
            <a:r>
              <a:rPr lang="en-US" dirty="0"/>
              <a:t>(</a:t>
            </a:r>
            <a:r>
              <a:rPr lang="en-US" dirty="0" smtClean="0"/>
              <a:t>                          +            ) +          ) … +          )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124200"/>
            <a:ext cx="1288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30000" dirty="0" smtClean="0"/>
              <a:t>1</a:t>
            </a:r>
            <a:r>
              <a:rPr lang="en-US" dirty="0" smtClean="0"/>
              <a:t>=W</a:t>
            </a:r>
            <a:r>
              <a:rPr lang="en-US" baseline="30000" dirty="0" smtClean="0"/>
              <a:t>1</a:t>
            </a:r>
            <a:r>
              <a:rPr lang="en-US" dirty="0" smtClean="0"/>
              <a:t>x+b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124200"/>
            <a:ext cx="1288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=W</a:t>
            </a:r>
            <a:r>
              <a:rPr lang="en-US" baseline="30000" dirty="0" smtClean="0"/>
              <a:t>2</a:t>
            </a:r>
            <a:r>
              <a:rPr lang="en-US" dirty="0" smtClean="0"/>
              <a:t>x+b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2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/>
      <p:bldP spid="36" grpId="0" animBg="1"/>
      <p:bldP spid="37" grpId="0" animBg="1"/>
      <p:bldP spid="39" grpId="0" animBg="1"/>
      <p:bldP spid="40" grpId="0" animBg="1"/>
      <p:bldP spid="59" grpId="0"/>
      <p:bldP spid="44" grpId="0" animBg="1"/>
      <p:bldP spid="46" grpId="0" animBg="1"/>
      <p:bldP spid="48" grpId="0" animBg="1"/>
      <p:bldP spid="54" grpId="0" animBg="1"/>
      <p:bldP spid="55" grpId="0" animBg="1"/>
      <p:bldP spid="57" grpId="0" animBg="1"/>
      <p:bldP spid="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直線單箭頭接點 76"/>
          <p:cNvCxnSpPr>
            <a:cxnSpLocks/>
          </p:cNvCxnSpPr>
          <p:nvPr/>
        </p:nvCxnSpPr>
        <p:spPr>
          <a:xfrm flipV="1">
            <a:off x="8283536" y="2486817"/>
            <a:ext cx="0" cy="109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Loss Function </a:t>
            </a:r>
            <a:br>
              <a:rPr lang="en-US" altLang="zh-TW" dirty="0"/>
            </a:br>
            <a:r>
              <a:rPr lang="en-US" altLang="zh-TW" dirty="0"/>
              <a:t>of Feedforward Network</a:t>
            </a:r>
            <a:endParaRPr lang="zh-TW" altLang="en-US" dirty="0"/>
          </a:p>
        </p:txBody>
      </p:sp>
      <p:cxnSp>
        <p:nvCxnSpPr>
          <p:cNvPr id="41" name="直線單箭頭接點 40"/>
          <p:cNvCxnSpPr>
            <a:cxnSpLocks/>
          </p:cNvCxnSpPr>
          <p:nvPr/>
        </p:nvCxnSpPr>
        <p:spPr>
          <a:xfrm>
            <a:off x="1246767" y="3907126"/>
            <a:ext cx="10337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660107" y="3549741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44" name="橢圓 43"/>
          <p:cNvSpPr/>
          <p:nvPr/>
        </p:nvSpPr>
        <p:spPr>
          <a:xfrm>
            <a:off x="508463" y="4654855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6" name="橢圓 45"/>
          <p:cNvSpPr/>
          <p:nvPr/>
        </p:nvSpPr>
        <p:spPr>
          <a:xfrm>
            <a:off x="508463" y="5759969"/>
            <a:ext cx="108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8" name="橢圓 47"/>
          <p:cNvSpPr/>
          <p:nvPr/>
        </p:nvSpPr>
        <p:spPr>
          <a:xfrm>
            <a:off x="2280544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9" name="橢圓 48"/>
          <p:cNvSpPr/>
          <p:nvPr/>
        </p:nvSpPr>
        <p:spPr>
          <a:xfrm>
            <a:off x="4087726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blipFill>
                <a:blip r:embed="rId2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橢圓 53"/>
          <p:cNvSpPr/>
          <p:nvPr/>
        </p:nvSpPr>
        <p:spPr>
          <a:xfrm>
            <a:off x="5915631" y="3547163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5" name="橢圓 54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p:sp>
        <p:nvSpPr>
          <p:cNvPr id="56" name="橢圓 55"/>
          <p:cNvSpPr/>
          <p:nvPr/>
        </p:nvSpPr>
        <p:spPr>
          <a:xfrm>
            <a:off x="4087726" y="4655882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7" name="橢圓 56"/>
          <p:cNvSpPr/>
          <p:nvPr/>
        </p:nvSpPr>
        <p:spPr>
          <a:xfrm>
            <a:off x="4087726" y="5746349"/>
            <a:ext cx="108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61" name="直線單箭頭接點 60"/>
          <p:cNvCxnSpPr>
            <a:cxnSpLocks/>
            <a:endCxn id="48" idx="2"/>
          </p:cNvCxnSpPr>
          <p:nvPr/>
        </p:nvCxnSpPr>
        <p:spPr>
          <a:xfrm flipV="1">
            <a:off x="1588463" y="3925415"/>
            <a:ext cx="692081" cy="10713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>
            <a:cxnSpLocks/>
            <a:endCxn id="48" idx="2"/>
          </p:cNvCxnSpPr>
          <p:nvPr/>
        </p:nvCxnSpPr>
        <p:spPr>
          <a:xfrm flipV="1">
            <a:off x="1588463" y="3925415"/>
            <a:ext cx="692081" cy="22485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>
            <a:cxnSpLocks/>
            <a:stCxn id="48" idx="6"/>
            <a:endCxn id="49" idx="2"/>
          </p:cNvCxnSpPr>
          <p:nvPr/>
        </p:nvCxnSpPr>
        <p:spPr>
          <a:xfrm>
            <a:off x="3360544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stCxn id="49" idx="6"/>
            <a:endCxn id="54" idx="2"/>
          </p:cNvCxnSpPr>
          <p:nvPr/>
        </p:nvCxnSpPr>
        <p:spPr>
          <a:xfrm flipV="1">
            <a:off x="5167726" y="3907163"/>
            <a:ext cx="747905" cy="18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cxnSpLocks/>
            <a:stCxn id="56" idx="6"/>
            <a:endCxn id="54" idx="2"/>
          </p:cNvCxnSpPr>
          <p:nvPr/>
        </p:nvCxnSpPr>
        <p:spPr>
          <a:xfrm flipV="1">
            <a:off x="5167726" y="3907163"/>
            <a:ext cx="747905" cy="1108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>
            <a:cxnSpLocks/>
            <a:stCxn id="57" idx="6"/>
            <a:endCxn id="54" idx="2"/>
          </p:cNvCxnSpPr>
          <p:nvPr/>
        </p:nvCxnSpPr>
        <p:spPr>
          <a:xfrm flipV="1">
            <a:off x="5167726" y="3907163"/>
            <a:ext cx="747905" cy="2199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/>
              <p:cNvSpPr txBox="1"/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文字方塊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blipFill>
                <a:blip r:embed="rId3"/>
                <a:stretch>
                  <a:fillRect l="-14286" r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單箭頭接點 69"/>
          <p:cNvCxnSpPr>
            <a:cxnSpLocks/>
          </p:cNvCxnSpPr>
          <p:nvPr/>
        </p:nvCxnSpPr>
        <p:spPr>
          <a:xfrm>
            <a:off x="6995631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橢圓 73"/>
              <p:cNvSpPr/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4" name="橢圓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  <a:blipFill>
                <a:blip r:embed="rId6"/>
                <a:stretch>
                  <a:fillRect r="-5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橢圓 74"/>
              <p:cNvSpPr/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5" name="橢圓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/>
          <p:cNvCxnSpPr>
            <a:cxnSpLocks/>
          </p:cNvCxnSpPr>
          <p:nvPr/>
        </p:nvCxnSpPr>
        <p:spPr>
          <a:xfrm>
            <a:off x="6995631" y="2117189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0" y="3124200"/>
            <a:ext cx="1288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</a:t>
            </a:r>
            <a:r>
              <a:rPr lang="en-US" baseline="30000" dirty="0"/>
              <a:t>1</a:t>
            </a:r>
            <a:r>
              <a:rPr lang="en-US" dirty="0"/>
              <a:t>=</a:t>
            </a:r>
            <a:r>
              <a:rPr lang="en-US" dirty="0" smtClean="0"/>
              <a:t>W</a:t>
            </a:r>
            <a:r>
              <a:rPr lang="en-US" baseline="30000" dirty="0" smtClean="0"/>
              <a:t>1</a:t>
            </a:r>
            <a:r>
              <a:rPr lang="en-US" dirty="0" smtClean="0"/>
              <a:t>x+</a:t>
            </a:r>
            <a:r>
              <a:rPr lang="en-US" dirty="0"/>
              <a:t>b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3124200"/>
            <a:ext cx="1288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n-US" dirty="0" smtClean="0"/>
              <a:t>W</a:t>
            </a:r>
            <a:r>
              <a:rPr lang="en-US" baseline="30000" dirty="0" smtClean="0"/>
              <a:t>2</a:t>
            </a:r>
            <a:r>
              <a:rPr lang="en-US" dirty="0" smtClean="0"/>
              <a:t>x+</a:t>
            </a:r>
            <a:r>
              <a:rPr lang="en-US" dirty="0"/>
              <a:t>b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905000"/>
            <a:ext cx="35697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0" y="1295400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C=L(</a:t>
            </a:r>
            <a:r>
              <a:rPr lang="en-US" dirty="0" err="1" smtClean="0"/>
              <a:t>y’,y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3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直線單箭頭接點 76"/>
          <p:cNvCxnSpPr>
            <a:cxnSpLocks/>
          </p:cNvCxnSpPr>
          <p:nvPr/>
        </p:nvCxnSpPr>
        <p:spPr>
          <a:xfrm flipV="1">
            <a:off x="8283536" y="2486817"/>
            <a:ext cx="0" cy="109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Gradient of Cost Function</a:t>
            </a:r>
            <a:endParaRPr lang="zh-TW" altLang="en-US" dirty="0"/>
          </a:p>
        </p:txBody>
      </p:sp>
      <p:cxnSp>
        <p:nvCxnSpPr>
          <p:cNvPr id="41" name="直線單箭頭接點 40"/>
          <p:cNvCxnSpPr>
            <a:cxnSpLocks/>
          </p:cNvCxnSpPr>
          <p:nvPr/>
        </p:nvCxnSpPr>
        <p:spPr>
          <a:xfrm>
            <a:off x="1246767" y="3907126"/>
            <a:ext cx="10337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660107" y="3549741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44" name="橢圓 43"/>
          <p:cNvSpPr/>
          <p:nvPr/>
        </p:nvSpPr>
        <p:spPr>
          <a:xfrm>
            <a:off x="508463" y="4654855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8" name="橢圓 47"/>
          <p:cNvSpPr/>
          <p:nvPr/>
        </p:nvSpPr>
        <p:spPr>
          <a:xfrm>
            <a:off x="2280544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9" name="橢圓 48"/>
          <p:cNvSpPr/>
          <p:nvPr/>
        </p:nvSpPr>
        <p:spPr>
          <a:xfrm>
            <a:off x="4087726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blipFill>
                <a:blip r:embed="rId2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橢圓 53"/>
          <p:cNvSpPr/>
          <p:nvPr/>
        </p:nvSpPr>
        <p:spPr>
          <a:xfrm>
            <a:off x="5915631" y="3547163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5" name="橢圓 54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p:sp>
        <p:nvSpPr>
          <p:cNvPr id="56" name="橢圓 55"/>
          <p:cNvSpPr/>
          <p:nvPr/>
        </p:nvSpPr>
        <p:spPr>
          <a:xfrm>
            <a:off x="4087726" y="4655882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61" name="直線單箭頭接點 60"/>
          <p:cNvCxnSpPr>
            <a:cxnSpLocks/>
            <a:endCxn id="48" idx="2"/>
          </p:cNvCxnSpPr>
          <p:nvPr/>
        </p:nvCxnSpPr>
        <p:spPr>
          <a:xfrm flipV="1">
            <a:off x="1588463" y="3925415"/>
            <a:ext cx="692081" cy="10713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>
            <a:cxnSpLocks/>
            <a:stCxn id="48" idx="6"/>
            <a:endCxn id="49" idx="2"/>
          </p:cNvCxnSpPr>
          <p:nvPr/>
        </p:nvCxnSpPr>
        <p:spPr>
          <a:xfrm>
            <a:off x="3360544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stCxn id="49" idx="6"/>
            <a:endCxn id="54" idx="2"/>
          </p:cNvCxnSpPr>
          <p:nvPr/>
        </p:nvCxnSpPr>
        <p:spPr>
          <a:xfrm flipV="1">
            <a:off x="5167726" y="3907163"/>
            <a:ext cx="747905" cy="18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cxnSpLocks/>
            <a:stCxn id="56" idx="6"/>
            <a:endCxn id="54" idx="2"/>
          </p:cNvCxnSpPr>
          <p:nvPr/>
        </p:nvCxnSpPr>
        <p:spPr>
          <a:xfrm flipV="1">
            <a:off x="5167726" y="3907163"/>
            <a:ext cx="747905" cy="1108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cxnSpLocks/>
          </p:cNvCxnSpPr>
          <p:nvPr/>
        </p:nvCxnSpPr>
        <p:spPr>
          <a:xfrm>
            <a:off x="6995631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橢圓 73"/>
              <p:cNvSpPr/>
              <p:nvPr/>
            </p:nvSpPr>
            <p:spPr>
              <a:xfrm>
                <a:off x="5867400" y="1757189"/>
                <a:ext cx="1080000" cy="72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>
          <p:sp>
            <p:nvSpPr>
              <p:cNvPr id="74" name="橢圓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757189"/>
                <a:ext cx="1080000" cy="7200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橢圓 74"/>
              <p:cNvSpPr/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5" name="橢圓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/>
          <p:cNvCxnSpPr>
            <a:cxnSpLocks/>
          </p:cNvCxnSpPr>
          <p:nvPr/>
        </p:nvCxnSpPr>
        <p:spPr>
          <a:xfrm>
            <a:off x="6995631" y="2117189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blipFill>
                <a:blip r:embed="rId9"/>
                <a:stretch>
                  <a:fillRect l="-14286" r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橢圓 32"/>
          <p:cNvSpPr/>
          <p:nvPr/>
        </p:nvSpPr>
        <p:spPr>
          <a:xfrm>
            <a:off x="508463" y="5759969"/>
            <a:ext cx="108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34" name="橢圓 33"/>
          <p:cNvSpPr/>
          <p:nvPr/>
        </p:nvSpPr>
        <p:spPr>
          <a:xfrm>
            <a:off x="4087726" y="5746349"/>
            <a:ext cx="108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35" name="直線單箭頭接點 34"/>
          <p:cNvCxnSpPr>
            <a:cxnSpLocks/>
          </p:cNvCxnSpPr>
          <p:nvPr/>
        </p:nvCxnSpPr>
        <p:spPr>
          <a:xfrm flipV="1">
            <a:off x="1588463" y="3925415"/>
            <a:ext cx="692081" cy="22485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cxnSpLocks/>
            <a:stCxn id="34" idx="6"/>
          </p:cNvCxnSpPr>
          <p:nvPr/>
        </p:nvCxnSpPr>
        <p:spPr>
          <a:xfrm flipV="1">
            <a:off x="5167726" y="3907163"/>
            <a:ext cx="747905" cy="2199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462359" y="1609907"/>
            <a:ext cx="3869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To compute the gradient …</a:t>
            </a:r>
            <a:endParaRPr lang="zh-TW" altLang="en-US" sz="24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31364" y="2047725"/>
            <a:ext cx="4506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Computing the partial derivative on the edge</a:t>
            </a:r>
            <a:endParaRPr lang="zh-TW" altLang="en-US" sz="24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31364" y="2823017"/>
            <a:ext cx="2899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Using reverse mode</a:t>
            </a:r>
            <a:endParaRPr lang="zh-TW" altLang="en-US" sz="2000" dirty="0"/>
          </a:p>
        </p:txBody>
      </p:sp>
      <p:cxnSp>
        <p:nvCxnSpPr>
          <p:cNvPr id="45" name="直線單箭頭接點 44"/>
          <p:cNvCxnSpPr>
            <a:cxnSpLocks/>
          </p:cNvCxnSpPr>
          <p:nvPr/>
        </p:nvCxnSpPr>
        <p:spPr>
          <a:xfrm flipH="1">
            <a:off x="8015461" y="2559240"/>
            <a:ext cx="1" cy="84514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>
            <a:cxnSpLocks/>
          </p:cNvCxnSpPr>
          <p:nvPr/>
        </p:nvCxnSpPr>
        <p:spPr>
          <a:xfrm flipH="1" flipV="1">
            <a:off x="6995631" y="3698505"/>
            <a:ext cx="68328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>
            <a:cxnSpLocks/>
          </p:cNvCxnSpPr>
          <p:nvPr/>
        </p:nvCxnSpPr>
        <p:spPr>
          <a:xfrm flipH="1" flipV="1">
            <a:off x="5167726" y="3694862"/>
            <a:ext cx="68328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>
            <a:cxnSpLocks/>
          </p:cNvCxnSpPr>
          <p:nvPr/>
        </p:nvCxnSpPr>
        <p:spPr>
          <a:xfrm flipH="1" flipV="1">
            <a:off x="3382493" y="3729779"/>
            <a:ext cx="68328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>
            <a:cxnSpLocks/>
          </p:cNvCxnSpPr>
          <p:nvPr/>
        </p:nvCxnSpPr>
        <p:spPr>
          <a:xfrm flipH="1">
            <a:off x="5197415" y="4129557"/>
            <a:ext cx="411835" cy="48401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>
            <a:cxnSpLocks/>
          </p:cNvCxnSpPr>
          <p:nvPr/>
        </p:nvCxnSpPr>
        <p:spPr>
          <a:xfrm flipH="1">
            <a:off x="1522669" y="4220292"/>
            <a:ext cx="398767" cy="48401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>
            <a:cxnSpLocks/>
          </p:cNvCxnSpPr>
          <p:nvPr/>
        </p:nvCxnSpPr>
        <p:spPr>
          <a:xfrm flipH="1">
            <a:off x="1987230" y="4461088"/>
            <a:ext cx="332972" cy="109371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cxnSpLocks/>
          </p:cNvCxnSpPr>
          <p:nvPr/>
        </p:nvCxnSpPr>
        <p:spPr>
          <a:xfrm flipH="1">
            <a:off x="5584575" y="4396610"/>
            <a:ext cx="332972" cy="109371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3834403" y="2847211"/>
            <a:ext cx="329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Output is always a scalar</a:t>
            </a:r>
            <a:endParaRPr lang="zh-TW" altLang="en-US" sz="2000" dirty="0"/>
          </a:p>
        </p:txBody>
      </p:sp>
      <p:sp>
        <p:nvSpPr>
          <p:cNvPr id="4" name="箭號: 向右 3"/>
          <p:cNvSpPr/>
          <p:nvPr/>
        </p:nvSpPr>
        <p:spPr>
          <a:xfrm>
            <a:off x="3396254" y="2849528"/>
            <a:ext cx="419493" cy="44300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文字方塊 42"/>
              <p:cNvSpPr txBox="1"/>
              <p:nvPr/>
            </p:nvSpPr>
            <p:spPr>
              <a:xfrm>
                <a:off x="3623895" y="4663733"/>
                <a:ext cx="861242" cy="2769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895" y="4663733"/>
                <a:ext cx="86124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文字方塊 46"/>
              <p:cNvSpPr txBox="1"/>
              <p:nvPr/>
            </p:nvSpPr>
            <p:spPr>
              <a:xfrm>
                <a:off x="64761" y="4612987"/>
                <a:ext cx="861242" cy="2769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1" y="4612987"/>
                <a:ext cx="86124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字方塊 49"/>
              <p:cNvSpPr txBox="1"/>
              <p:nvPr/>
            </p:nvSpPr>
            <p:spPr>
              <a:xfrm>
                <a:off x="3756458" y="5706203"/>
                <a:ext cx="766452" cy="2769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458" y="5706203"/>
                <a:ext cx="76645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文字方塊 61"/>
              <p:cNvSpPr txBox="1"/>
              <p:nvPr/>
            </p:nvSpPr>
            <p:spPr>
              <a:xfrm>
                <a:off x="199350" y="5781614"/>
                <a:ext cx="766452" cy="2769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50" y="5781614"/>
                <a:ext cx="7664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文字方塊 62"/>
              <p:cNvSpPr txBox="1"/>
              <p:nvPr/>
            </p:nvSpPr>
            <p:spPr>
              <a:xfrm>
                <a:off x="6400800" y="5486400"/>
                <a:ext cx="1208013" cy="27699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486400"/>
                <a:ext cx="1208013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7539424" y="4710365"/>
            <a:ext cx="1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vector</a:t>
            </a:r>
            <a:endParaRPr lang="zh-TW" altLang="en-US" sz="2400" dirty="0"/>
          </a:p>
        </p:txBody>
      </p:sp>
      <p:sp>
        <p:nvSpPr>
          <p:cNvPr id="64" name="文字方塊 63"/>
          <p:cNvSpPr txBox="1"/>
          <p:nvPr/>
        </p:nvSpPr>
        <p:spPr>
          <a:xfrm>
            <a:off x="7539424" y="6078320"/>
            <a:ext cx="1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vector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cxnSpLocks/>
            <a:endCxn id="5" idx="1"/>
          </p:cNvCxnSpPr>
          <p:nvPr/>
        </p:nvCxnSpPr>
        <p:spPr>
          <a:xfrm flipV="1">
            <a:off x="6691452" y="4941198"/>
            <a:ext cx="847972" cy="3740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>
            <a:cxnSpLocks/>
            <a:endCxn id="64" idx="1"/>
          </p:cNvCxnSpPr>
          <p:nvPr/>
        </p:nvCxnSpPr>
        <p:spPr>
          <a:xfrm>
            <a:off x="6691452" y="6054967"/>
            <a:ext cx="847972" cy="2541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65415" y="1383268"/>
            <a:ext cx="123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L(</a:t>
            </a:r>
            <a:r>
              <a:rPr lang="en-US" i="1" dirty="0" err="1" smtClean="0"/>
              <a:t>y’</a:t>
            </a:r>
            <a:r>
              <a:rPr lang="en-US" dirty="0" err="1" smtClean="0"/>
              <a:t>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72424" y="1916668"/>
            <a:ext cx="35697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" grpId="0"/>
      <p:bldP spid="40" grpId="0"/>
      <p:bldP spid="39" grpId="0"/>
      <p:bldP spid="4" grpId="0" animBg="1"/>
      <p:bldP spid="43" grpId="0" animBg="1"/>
      <p:bldP spid="47" grpId="0" animBg="1"/>
      <p:bldP spid="50" grpId="0" animBg="1"/>
      <p:bldP spid="62" grpId="0" animBg="1"/>
      <p:bldP spid="63" grpId="0" animBg="1"/>
      <p:bldP spid="5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Jacobian Matrix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90800" y="2133600"/>
            <a:ext cx="4940300" cy="910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7258050" y="3195202"/>
            <a:ext cx="125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size of y</a:t>
            </a:r>
            <a:endParaRPr lang="zh-TW" altLang="en-US" sz="2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804995" y="4246715"/>
            <a:ext cx="125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size of x</a:t>
            </a:r>
            <a:endParaRPr lang="zh-TW" altLang="en-US" sz="2000" dirty="0"/>
          </a:p>
        </p:txBody>
      </p:sp>
      <p:sp>
        <p:nvSpPr>
          <p:cNvPr id="13" name="右大括弧 12"/>
          <p:cNvSpPr/>
          <p:nvPr/>
        </p:nvSpPr>
        <p:spPr>
          <a:xfrm>
            <a:off x="6980214" y="3026932"/>
            <a:ext cx="171450" cy="873060"/>
          </a:xfrm>
          <a:prstGeom prst="rightBrace">
            <a:avLst>
              <a:gd name="adj1" fmla="val 51891"/>
              <a:gd name="adj2" fmla="val 5000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5400000">
            <a:off x="4217088" y="1566233"/>
            <a:ext cx="276203" cy="4976814"/>
          </a:xfrm>
          <a:prstGeom prst="rightBrace">
            <a:avLst>
              <a:gd name="adj1" fmla="val 51891"/>
              <a:gd name="adj2" fmla="val 5000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7056840" y="5236235"/>
            <a:ext cx="446893" cy="385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7708048" y="5236235"/>
            <a:ext cx="446893" cy="385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560240" y="5677750"/>
            <a:ext cx="446893" cy="385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7147186" y="5668913"/>
            <a:ext cx="446893" cy="385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7753221" y="5677750"/>
            <a:ext cx="446893" cy="385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" y="1676400"/>
            <a:ext cx="4167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=f(x), x=[x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], y=[y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109502"/>
              </p:ext>
            </p:extLst>
          </p:nvPr>
        </p:nvGraphicFramePr>
        <p:xfrm>
          <a:off x="228600" y="3124200"/>
          <a:ext cx="1200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3" imgW="533400" imgH="203200" progId="Equation.3">
                  <p:embed/>
                </p:oleObj>
              </mc:Choice>
              <mc:Fallback>
                <p:oleObj name="Equation" r:id="rId3" imgW="533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124200"/>
                        <a:ext cx="12001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22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直線單箭頭接點 76"/>
          <p:cNvCxnSpPr>
            <a:cxnSpLocks/>
          </p:cNvCxnSpPr>
          <p:nvPr/>
        </p:nvCxnSpPr>
        <p:spPr>
          <a:xfrm flipV="1">
            <a:off x="8283536" y="2486817"/>
            <a:ext cx="0" cy="109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Gradient of Cost Function</a:t>
            </a:r>
            <a:endParaRPr lang="zh-TW" altLang="en-US" dirty="0"/>
          </a:p>
        </p:txBody>
      </p:sp>
      <p:sp>
        <p:nvSpPr>
          <p:cNvPr id="55" name="橢圓 54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橢圓 73"/>
              <p:cNvSpPr/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4" name="橢圓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  <a:blipFill>
                <a:blip r:embed="rId6"/>
                <a:stretch>
                  <a:fillRect r="-5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橢圓 74"/>
              <p:cNvSpPr/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5" name="橢圓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/>
          <p:cNvCxnSpPr>
            <a:cxnSpLocks/>
          </p:cNvCxnSpPr>
          <p:nvPr/>
        </p:nvCxnSpPr>
        <p:spPr>
          <a:xfrm>
            <a:off x="6995631" y="2117189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 rot="5400000">
            <a:off x="-349083" y="2735963"/>
            <a:ext cx="2997302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Last Layer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cxnSp>
        <p:nvCxnSpPr>
          <p:cNvPr id="34" name="直線單箭頭接點 33"/>
          <p:cNvCxnSpPr/>
          <p:nvPr/>
        </p:nvCxnSpPr>
        <p:spPr>
          <a:xfrm>
            <a:off x="1403568" y="2652910"/>
            <a:ext cx="63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1403568" y="3635363"/>
            <a:ext cx="63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1403568" y="1764931"/>
            <a:ext cx="63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157083" y="1488147"/>
            <a:ext cx="403204" cy="3041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997669"/>
              </p:ext>
            </p:extLst>
          </p:nvPr>
        </p:nvGraphicFramePr>
        <p:xfrm>
          <a:off x="2169507" y="1502812"/>
          <a:ext cx="3524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方程式" r:id="rId8" imgW="164880" imgH="215640" progId="Equation.3">
                  <p:embed/>
                </p:oleObj>
              </mc:Choice>
              <mc:Fallback>
                <p:oleObj name="方程式" r:id="rId8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507" y="1502812"/>
                        <a:ext cx="3524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329735"/>
              </p:ext>
            </p:extLst>
          </p:nvPr>
        </p:nvGraphicFramePr>
        <p:xfrm>
          <a:off x="2182152" y="2362231"/>
          <a:ext cx="379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方程式" r:id="rId10" imgW="177480" imgH="215640" progId="Equation.3">
                  <p:embed/>
                </p:oleObj>
              </mc:Choice>
              <mc:Fallback>
                <p:oleObj name="方程式" r:id="rId10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152" y="2362231"/>
                        <a:ext cx="379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61652"/>
              </p:ext>
            </p:extLst>
          </p:nvPr>
        </p:nvGraphicFramePr>
        <p:xfrm>
          <a:off x="2190540" y="3338148"/>
          <a:ext cx="3524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方程式" r:id="rId12" imgW="164880" imgH="228600" progId="Equation.3">
                  <p:embed/>
                </p:oleObj>
              </mc:Choice>
              <mc:Fallback>
                <p:oleObj name="方程式" r:id="rId1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540" y="3338148"/>
                        <a:ext cx="3524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文字方塊 50"/>
          <p:cNvSpPr txBox="1"/>
          <p:nvPr/>
        </p:nvSpPr>
        <p:spPr>
          <a:xfrm rot="5400000">
            <a:off x="2059133" y="3996778"/>
            <a:ext cx="76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</a:t>
            </a:r>
            <a:endParaRPr lang="zh-TW" altLang="en-US" sz="2800" dirty="0"/>
          </a:p>
        </p:txBody>
      </p:sp>
      <p:grpSp>
        <p:nvGrpSpPr>
          <p:cNvPr id="52" name="群組 51"/>
          <p:cNvGrpSpPr/>
          <p:nvPr/>
        </p:nvGrpSpPr>
        <p:grpSpPr>
          <a:xfrm>
            <a:off x="3321625" y="1458290"/>
            <a:ext cx="523220" cy="3126593"/>
            <a:chOff x="4281713" y="3284468"/>
            <a:chExt cx="523220" cy="3126593"/>
          </a:xfrm>
        </p:grpSpPr>
        <p:grpSp>
          <p:nvGrpSpPr>
            <p:cNvPr id="57" name="群組 56"/>
            <p:cNvGrpSpPr/>
            <p:nvPr/>
          </p:nvGrpSpPr>
          <p:grpSpPr>
            <a:xfrm>
              <a:off x="4281713" y="3284468"/>
              <a:ext cx="406240" cy="3041824"/>
              <a:chOff x="4759104" y="2505183"/>
              <a:chExt cx="406240" cy="3041824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4762140" y="2505183"/>
                <a:ext cx="403204" cy="304182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62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775487" y="2523823"/>
              <a:ext cx="352425" cy="461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61" name="方程式" r:id="rId14" imgW="164880" imgH="215640" progId="Equation.3">
                      <p:embed/>
                    </p:oleObj>
                  </mc:Choice>
                  <mc:Fallback>
                    <p:oleObj name="方程式" r:id="rId14" imgW="164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75487" y="2523823"/>
                            <a:ext cx="352425" cy="4619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759104" y="3397756"/>
              <a:ext cx="379413" cy="461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62" name="方程式" r:id="rId16" imgW="177480" imgH="215640" progId="Equation.3">
                      <p:embed/>
                    </p:oleObj>
                  </mc:Choice>
                  <mc:Fallback>
                    <p:oleObj name="方程式" r:id="rId16" imgW="1774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9104" y="3397756"/>
                            <a:ext cx="379413" cy="4619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4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809947" y="4388269"/>
              <a:ext cx="352425" cy="490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63" name="方程式" r:id="rId18" imgW="164880" imgH="228600" progId="Equation.3">
                      <p:embed/>
                    </p:oleObj>
                  </mc:Choice>
                  <mc:Fallback>
                    <p:oleObj name="方程式" r:id="rId18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9947" y="4388269"/>
                            <a:ext cx="352425" cy="4905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8" name="文字方塊 57"/>
            <p:cNvSpPr txBox="1"/>
            <p:nvPr/>
          </p:nvSpPr>
          <p:spPr>
            <a:xfrm rot="5400000">
              <a:off x="4158694" y="5764823"/>
              <a:ext cx="7692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…</a:t>
              </a:r>
              <a:endParaRPr lang="zh-TW" altLang="en-US" sz="2800" dirty="0"/>
            </a:p>
          </p:txBody>
        </p:sp>
        <p:sp>
          <p:nvSpPr>
            <p:cNvPr id="59" name="文字方塊 58"/>
            <p:cNvSpPr txBox="1"/>
            <p:nvPr/>
          </p:nvSpPr>
          <p:spPr>
            <a:xfrm rot="5400000">
              <a:off x="4158694" y="4696515"/>
              <a:ext cx="7692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…</a:t>
              </a:r>
              <a:endParaRPr lang="zh-TW" altLang="en-US" sz="2800" dirty="0"/>
            </a:p>
          </p:txBody>
        </p:sp>
      </p:grpSp>
      <p:sp>
        <p:nvSpPr>
          <p:cNvPr id="68" name="文字方塊 67"/>
          <p:cNvSpPr txBox="1"/>
          <p:nvPr/>
        </p:nvSpPr>
        <p:spPr>
          <a:xfrm rot="5400000">
            <a:off x="2059133" y="2911385"/>
            <a:ext cx="76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文字方塊 72"/>
              <p:cNvSpPr txBox="1"/>
              <p:nvPr/>
            </p:nvSpPr>
            <p:spPr>
              <a:xfrm>
                <a:off x="4572000" y="3200400"/>
                <a:ext cx="2611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73" name="文字方塊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00400"/>
                <a:ext cx="261161" cy="430887"/>
              </a:xfrm>
              <a:prstGeom prst="rect">
                <a:avLst/>
              </a:prstGeom>
              <a:blipFill rotWithShape="1">
                <a:blip r:embed="rId20"/>
                <a:stretch>
                  <a:fillRect l="-16279" t="-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矩形 78"/>
          <p:cNvSpPr/>
          <p:nvPr/>
        </p:nvSpPr>
        <p:spPr>
          <a:xfrm>
            <a:off x="3886200" y="3200400"/>
            <a:ext cx="264077" cy="4018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0" name="直線單箭頭接點 79"/>
          <p:cNvCxnSpPr/>
          <p:nvPr/>
        </p:nvCxnSpPr>
        <p:spPr>
          <a:xfrm>
            <a:off x="4150277" y="3388626"/>
            <a:ext cx="4035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群組 80"/>
          <p:cNvGrpSpPr/>
          <p:nvPr/>
        </p:nvGrpSpPr>
        <p:grpSpPr>
          <a:xfrm>
            <a:off x="2667565" y="2979202"/>
            <a:ext cx="548711" cy="468165"/>
            <a:chOff x="3606649" y="3957155"/>
            <a:chExt cx="548711" cy="468165"/>
          </a:xfrm>
        </p:grpSpPr>
        <p:graphicFrame>
          <p:nvGraphicFramePr>
            <p:cNvPr id="8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3274023"/>
                </p:ext>
              </p:extLst>
            </p:nvPr>
          </p:nvGraphicFramePr>
          <p:xfrm>
            <a:off x="3719217" y="4045908"/>
            <a:ext cx="325437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4" name="Equation" r:id="rId21" imgW="152280" imgH="177480" progId="Equation.3">
                    <p:embed/>
                  </p:oleObj>
                </mc:Choice>
                <mc:Fallback>
                  <p:oleObj name="Equation" r:id="rId21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9217" y="4045908"/>
                          <a:ext cx="325437" cy="379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3" name="直線單箭頭接點 82"/>
            <p:cNvCxnSpPr/>
            <p:nvPr/>
          </p:nvCxnSpPr>
          <p:spPr>
            <a:xfrm>
              <a:off x="3606649" y="3957155"/>
              <a:ext cx="54871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矩形 84"/>
          <p:cNvSpPr/>
          <p:nvPr/>
        </p:nvSpPr>
        <p:spPr>
          <a:xfrm>
            <a:off x="837769" y="4840471"/>
            <a:ext cx="3734231" cy="41270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Cross </a:t>
            </a:r>
            <a:r>
              <a:rPr lang="en-US" altLang="zh-TW" sz="2400" dirty="0" smtClean="0">
                <a:solidFill>
                  <a:srgbClr val="000000"/>
                </a:solidFill>
              </a:rPr>
              <a:t>Entropy: </a:t>
            </a:r>
            <a:r>
              <a:rPr lang="en-US" altLang="zh-TW" sz="2400" dirty="0" smtClean="0">
                <a:solidFill>
                  <a:srgbClr val="000000"/>
                </a:solidFill>
              </a:rPr>
              <a:t>C=-log </a:t>
            </a:r>
            <a:r>
              <a:rPr lang="en-US" altLang="zh-TW" sz="2400" dirty="0" err="1" smtClean="0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 err="1" smtClean="0">
                <a:solidFill>
                  <a:srgbClr val="000000"/>
                </a:solidFill>
              </a:rPr>
              <a:t>r</a:t>
            </a:r>
            <a:r>
              <a:rPr lang="en-US" altLang="zh-TW" sz="2400" dirty="0" smtClean="0">
                <a:solidFill>
                  <a:srgbClr val="000000"/>
                </a:solidFill>
              </a:rPr>
              <a:t>: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文字方塊 42"/>
              <p:cNvSpPr txBox="1"/>
              <p:nvPr/>
            </p:nvSpPr>
            <p:spPr>
              <a:xfrm>
                <a:off x="5444424" y="5507927"/>
                <a:ext cx="880176" cy="8928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424" y="5507927"/>
                <a:ext cx="880176" cy="89287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  <a:blipFill>
                <a:blip r:embed="rId35"/>
                <a:stretch>
                  <a:fillRect l="-15823" t="-164516" r="-59494" b="-2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772400" y="1219200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C=L(</a:t>
            </a:r>
            <a:r>
              <a:rPr lang="en-US" dirty="0" err="1" smtClean="0"/>
              <a:t>y’,y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48624" y="1905000"/>
            <a:ext cx="35697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1600200"/>
            <a:ext cx="415498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3200" y="5181600"/>
            <a:ext cx="2391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-1/</a:t>
            </a:r>
            <a:r>
              <a:rPr lang="en-US" dirty="0" err="1" smtClean="0"/>
              <a:t>y</a:t>
            </a:r>
            <a:r>
              <a:rPr lang="en-US" baseline="-25000" dirty="0" err="1" smtClean="0"/>
              <a:t>r</a:t>
            </a:r>
            <a:r>
              <a:rPr lang="en-US" dirty="0" smtClean="0"/>
              <a:t>            if </a:t>
            </a:r>
            <a:r>
              <a:rPr lang="en-US" dirty="0" err="1" smtClean="0"/>
              <a:t>i</a:t>
            </a:r>
            <a:r>
              <a:rPr lang="en-US" dirty="0" smtClean="0"/>
              <a:t>=r</a:t>
            </a:r>
          </a:p>
          <a:p>
            <a:endParaRPr lang="en-US" dirty="0" smtClean="0"/>
          </a:p>
          <a:p>
            <a:r>
              <a:rPr lang="en-US" dirty="0" smtClean="0"/>
              <a:t>0                 otherwise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6400800" y="5410200"/>
            <a:ext cx="152400" cy="53340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1143000"/>
            <a:ext cx="2724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Assuming a </a:t>
            </a:r>
            <a:r>
              <a:rPr lang="en-US" dirty="0" err="1" smtClean="0"/>
              <a:t>classifcation</a:t>
            </a:r>
            <a:endParaRPr lang="en-US" dirty="0" smtClean="0"/>
          </a:p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1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51" grpId="0"/>
      <p:bldP spid="68" grpId="0"/>
      <p:bldP spid="73" grpId="0"/>
      <p:bldP spid="79" grpId="0" animBg="1"/>
      <p:bldP spid="85" grpId="0" animBg="1"/>
      <p:bldP spid="43" grpId="0"/>
      <p:bldP spid="7" grpId="0"/>
      <p:bldP spid="9" grpId="0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直線單箭頭接點 76"/>
          <p:cNvCxnSpPr>
            <a:cxnSpLocks/>
          </p:cNvCxnSpPr>
          <p:nvPr/>
        </p:nvCxnSpPr>
        <p:spPr>
          <a:xfrm flipV="1">
            <a:off x="8283536" y="2486817"/>
            <a:ext cx="0" cy="109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Gradient of Cost Function</a:t>
            </a:r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5915631" y="3547163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5" name="橢圓 54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/>
              <p:cNvSpPr txBox="1"/>
              <p:nvPr/>
            </p:nvSpPr>
            <p:spPr>
              <a:xfrm>
                <a:off x="7231238" y="3999222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文字方塊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38" y="3999222"/>
                <a:ext cx="255968" cy="369332"/>
              </a:xfrm>
              <a:prstGeom prst="rect">
                <a:avLst/>
              </a:prstGeom>
              <a:blipFill>
                <a:blip r:embed="rId3"/>
                <a:stretch>
                  <a:fillRect l="-14286" r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單箭頭接點 69"/>
          <p:cNvCxnSpPr>
            <a:cxnSpLocks/>
          </p:cNvCxnSpPr>
          <p:nvPr/>
        </p:nvCxnSpPr>
        <p:spPr>
          <a:xfrm>
            <a:off x="6995631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橢圓 73"/>
              <p:cNvSpPr/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4" name="橢圓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  <a:blipFill>
                <a:blip r:embed="rId4"/>
                <a:stretch>
                  <a:fillRect r="-5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橢圓 74"/>
              <p:cNvSpPr/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5" name="橢圓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/>
          <p:cNvCxnSpPr>
            <a:cxnSpLocks/>
          </p:cNvCxnSpPr>
          <p:nvPr/>
        </p:nvCxnSpPr>
        <p:spPr>
          <a:xfrm>
            <a:off x="6995631" y="2117189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箭號: 向下 3"/>
          <p:cNvSpPr/>
          <p:nvPr/>
        </p:nvSpPr>
        <p:spPr>
          <a:xfrm>
            <a:off x="7085399" y="4442360"/>
            <a:ext cx="463190" cy="74588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5595" y="4636511"/>
            <a:ext cx="2785903" cy="1991404"/>
          </a:xfrm>
          <a:prstGeom prst="rect">
            <a:avLst/>
          </a:prstGeom>
        </p:spPr>
      </p:pic>
      <p:cxnSp>
        <p:nvCxnSpPr>
          <p:cNvPr id="35" name="直線接點 34"/>
          <p:cNvCxnSpPr>
            <a:cxnSpLocks/>
          </p:cNvCxnSpPr>
          <p:nvPr/>
        </p:nvCxnSpPr>
        <p:spPr>
          <a:xfrm flipV="1">
            <a:off x="4498982" y="5041156"/>
            <a:ext cx="0" cy="138148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cxnSpLocks/>
          </p:cNvCxnSpPr>
          <p:nvPr/>
        </p:nvCxnSpPr>
        <p:spPr>
          <a:xfrm flipV="1">
            <a:off x="3517399" y="4674880"/>
            <a:ext cx="1698083" cy="7325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336690" y="6255692"/>
                <a:ext cx="223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690" y="6255692"/>
                <a:ext cx="223266" cy="369332"/>
              </a:xfrm>
              <a:prstGeom prst="rect">
                <a:avLst/>
              </a:prstGeom>
              <a:blipFill>
                <a:blip r:embed="rId23"/>
                <a:stretch>
                  <a:fillRect l="-16216" r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3415299" y="4576990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299" y="4576990"/>
                <a:ext cx="245708" cy="369332"/>
              </a:xfrm>
              <a:prstGeom prst="rect">
                <a:avLst/>
              </a:prstGeom>
              <a:blipFill>
                <a:blip r:embed="rId2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群組 2"/>
          <p:cNvGrpSpPr/>
          <p:nvPr/>
        </p:nvGrpSpPr>
        <p:grpSpPr>
          <a:xfrm>
            <a:off x="734319" y="1548673"/>
            <a:ext cx="4414309" cy="646443"/>
            <a:chOff x="734319" y="1548673"/>
            <a:chExt cx="4414309" cy="6464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734319" y="1548673"/>
                  <a:ext cx="74503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0" tIns="0" rIns="0" bIns="0" rtlCol="0">
                  <a:spAutoFit/>
                </a:bodyPr>
                <a:lstStyle/>
                <a:p>
                  <a14:m/>
                  <a:endParaRPr lang="zh-TW" altLang="en-US" sz="2400" dirty="0"/>
                </a:p>
              </p:txBody>
            </p:sp>
          </mc:Choice>
          <mc:Fallback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319" y="1548673"/>
                  <a:ext cx="745037" cy="276999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文字方塊 32"/>
            <p:cNvSpPr txBox="1"/>
            <p:nvPr/>
          </p:nvSpPr>
          <p:spPr>
            <a:xfrm>
              <a:off x="1346105" y="1733451"/>
              <a:ext cx="3802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is a Jacobian matrix</a:t>
              </a:r>
              <a:endParaRPr lang="zh-TW" altLang="en-US" sz="24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字方塊 36"/>
              <p:cNvSpPr txBox="1"/>
              <p:nvPr/>
            </p:nvSpPr>
            <p:spPr>
              <a:xfrm>
                <a:off x="699971" y="2686078"/>
                <a:ext cx="4356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i-th row, j-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column: </a:t>
                </a:r>
                <a14:m/>
                <a:r>
                  <a:rPr lang="en-US" altLang="zh-TW" sz="2400" dirty="0"/>
                  <a:t> 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71" y="2686078"/>
                <a:ext cx="4356200" cy="46166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  <a:blipFill>
                <a:blip r:embed="rId27"/>
                <a:stretch>
                  <a:fillRect l="-15823" t="-164516" r="-59494" b="-2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矩形 42"/>
          <p:cNvSpPr/>
          <p:nvPr/>
        </p:nvSpPr>
        <p:spPr>
          <a:xfrm>
            <a:off x="944250" y="5481166"/>
            <a:ext cx="1702014" cy="10262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How about </a:t>
            </a:r>
            <a:r>
              <a:rPr lang="en-US" altLang="zh-TW" sz="2400" dirty="0" err="1"/>
              <a:t>softmax</a:t>
            </a:r>
            <a:r>
              <a:rPr lang="en-US" altLang="zh-TW" sz="2400" dirty="0"/>
              <a:t>? </a:t>
            </a:r>
            <a:r>
              <a:rPr lang="en-US" altLang="zh-TW" sz="2400" dirty="0">
                <a:sym typeface="Wingdings" panose="05000000000000000000" pitchFamily="2" charset="2"/>
              </a:rPr>
              <a:t></a:t>
            </a:r>
            <a:endParaRPr lang="en-US" altLang="zh-TW" sz="2400" dirty="0"/>
          </a:p>
        </p:txBody>
      </p:sp>
      <p:sp>
        <p:nvSpPr>
          <p:cNvPr id="45" name="矩形 44"/>
          <p:cNvSpPr/>
          <p:nvPr/>
        </p:nvSpPr>
        <p:spPr>
          <a:xfrm>
            <a:off x="4235344" y="1428010"/>
            <a:ext cx="1059228" cy="913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square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6360346" y="5284719"/>
            <a:ext cx="2437259" cy="1168160"/>
            <a:chOff x="6614559" y="5254480"/>
            <a:chExt cx="2437259" cy="1168160"/>
          </a:xfrm>
        </p:grpSpPr>
        <p:sp>
          <p:nvSpPr>
            <p:cNvPr id="20" name="矩形 19"/>
            <p:cNvSpPr/>
            <p:nvPr/>
          </p:nvSpPr>
          <p:spPr>
            <a:xfrm>
              <a:off x="6617001" y="5254480"/>
              <a:ext cx="1145633" cy="11681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zh-TW" sz="2400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7762634" y="5529848"/>
              <a:ext cx="128918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Diagonal </a:t>
              </a:r>
            </a:p>
            <a:p>
              <a:r>
                <a:rPr lang="en-US" altLang="zh-TW" sz="2000" dirty="0"/>
                <a:t>Matrix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614559" y="5254480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6891000" y="5550997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7191718" y="5826365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7480216" y="6118008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96200" y="1295400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C=L(</a:t>
            </a:r>
            <a:r>
              <a:rPr lang="en-US" dirty="0" err="1" smtClean="0"/>
              <a:t>y’,y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1905000"/>
            <a:ext cx="35697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3352800"/>
            <a:ext cx="43621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=j, differentiate on the sigmoid</a:t>
            </a:r>
          </a:p>
          <a:p>
            <a:r>
              <a:rPr lang="en-US" sz="2400" dirty="0" err="1" smtClean="0"/>
              <a:t>O,w</a:t>
            </a:r>
            <a:r>
              <a:rPr lang="en-US" sz="2400" dirty="0" smtClean="0"/>
              <a:t>, 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533" y="2286000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1688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4267200"/>
            <a:ext cx="82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σ</a:t>
            </a:r>
            <a:r>
              <a:rPr lang="en-US" dirty="0" smtClean="0"/>
              <a:t>’ (z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6400800"/>
            <a:ext cx="41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7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44" grpId="0"/>
      <p:bldP spid="37" grpId="0"/>
      <p:bldP spid="43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 Propagation</a:t>
            </a:r>
          </a:p>
          <a:p>
            <a:pPr lvl="1"/>
            <a:r>
              <a:rPr lang="en-US" dirty="0" smtClean="0"/>
              <a:t>Forward pass, generating output values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Backward pass: calculating the gradients</a:t>
            </a:r>
          </a:p>
          <a:p>
            <a:r>
              <a:rPr lang="en-US" dirty="0" smtClean="0"/>
              <a:t>Phase 2: Weight update</a:t>
            </a:r>
          </a:p>
          <a:p>
            <a:pPr lvl="1"/>
            <a:r>
              <a:rPr lang="en-US" dirty="0" smtClean="0"/>
              <a:t>Updating the weights by a ratio of the weight’s gradient. This ratio is also called </a:t>
            </a:r>
            <a:r>
              <a:rPr lang="en-US" dirty="0" smtClean="0">
                <a:solidFill>
                  <a:srgbClr val="FF0000"/>
                </a:solidFill>
              </a:rPr>
              <a:t>learning rate</a:t>
            </a:r>
            <a:r>
              <a:rPr lang="en-US" dirty="0" smtClean="0"/>
              <a:t>, </a:t>
            </a:r>
            <a:r>
              <a:rPr lang="en-US" dirty="0" err="1" smtClean="0"/>
              <a:t>η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Δw</a:t>
            </a:r>
            <a:r>
              <a:rPr lang="en-US" baseline="-25000" dirty="0" err="1" smtClean="0"/>
              <a:t>ij</a:t>
            </a:r>
            <a:r>
              <a:rPr lang="en-US" dirty="0" smtClean="0"/>
              <a:t> = -</a:t>
            </a:r>
            <a:r>
              <a:rPr lang="en-US" dirty="0" err="1" smtClean="0"/>
              <a:t>η</a:t>
            </a:r>
            <a:r>
              <a:rPr lang="en-US" dirty="0" smtClean="0"/>
              <a:t>  E / 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91015"/>
              </p:ext>
            </p:extLst>
          </p:nvPr>
        </p:nvGraphicFramePr>
        <p:xfrm>
          <a:off x="3162300" y="5105400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2300" y="5105400"/>
                        <a:ext cx="266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185404"/>
              </p:ext>
            </p:extLst>
          </p:nvPr>
        </p:nvGraphicFramePr>
        <p:xfrm>
          <a:off x="2590800" y="5105400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Equation" r:id="rId5" imgW="114300" imgH="165100" progId="Equation.3">
                  <p:embed/>
                </p:oleObj>
              </mc:Choice>
              <mc:Fallback>
                <p:oleObj name="Equation" r:id="rId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5105400"/>
                        <a:ext cx="266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50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直線單箭頭接點 76"/>
          <p:cNvCxnSpPr>
            <a:cxnSpLocks/>
          </p:cNvCxnSpPr>
          <p:nvPr/>
        </p:nvCxnSpPr>
        <p:spPr>
          <a:xfrm flipV="1">
            <a:off x="8283536" y="2486817"/>
            <a:ext cx="0" cy="109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橢圓 48"/>
          <p:cNvSpPr/>
          <p:nvPr/>
        </p:nvSpPr>
        <p:spPr>
          <a:xfrm>
            <a:off x="4087726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54" name="橢圓 53"/>
          <p:cNvSpPr/>
          <p:nvPr/>
        </p:nvSpPr>
        <p:spPr>
          <a:xfrm>
            <a:off x="5915631" y="3547163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5" name="橢圓 54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p:sp>
        <p:nvSpPr>
          <p:cNvPr id="56" name="橢圓 55"/>
          <p:cNvSpPr/>
          <p:nvPr/>
        </p:nvSpPr>
        <p:spPr>
          <a:xfrm>
            <a:off x="4087726" y="4655882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66" name="直線單箭頭接點 65"/>
          <p:cNvCxnSpPr>
            <a:cxnSpLocks/>
            <a:stCxn id="49" idx="6"/>
            <a:endCxn id="54" idx="2"/>
          </p:cNvCxnSpPr>
          <p:nvPr/>
        </p:nvCxnSpPr>
        <p:spPr>
          <a:xfrm flipV="1">
            <a:off x="5167726" y="3907163"/>
            <a:ext cx="747905" cy="18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cxnSpLocks/>
            <a:stCxn id="56" idx="6"/>
            <a:endCxn id="54" idx="2"/>
          </p:cNvCxnSpPr>
          <p:nvPr/>
        </p:nvCxnSpPr>
        <p:spPr>
          <a:xfrm flipV="1">
            <a:off x="5167726" y="3907163"/>
            <a:ext cx="747905" cy="1108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cxnSpLocks/>
          </p:cNvCxnSpPr>
          <p:nvPr/>
        </p:nvCxnSpPr>
        <p:spPr>
          <a:xfrm>
            <a:off x="6995631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橢圓 73"/>
              <p:cNvSpPr/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4" name="橢圓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  <a:blipFill>
                <a:blip r:embed="rId4"/>
                <a:stretch>
                  <a:fillRect r="-5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橢圓 74"/>
              <p:cNvSpPr/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5" name="橢圓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/>
          <p:cNvCxnSpPr>
            <a:cxnSpLocks/>
          </p:cNvCxnSpPr>
          <p:nvPr/>
        </p:nvCxnSpPr>
        <p:spPr>
          <a:xfrm>
            <a:off x="6995631" y="2117189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42264" y="2107143"/>
            <a:ext cx="686399" cy="1006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7231238" y="3999222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38" y="3999222"/>
                <a:ext cx="255968" cy="369332"/>
              </a:xfrm>
              <a:prstGeom prst="rect">
                <a:avLst/>
              </a:prstGeom>
              <a:blipFill>
                <a:blip r:embed="rId18"/>
                <a:stretch>
                  <a:fillRect l="-14286" r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029021"/>
              </p:ext>
            </p:extLst>
          </p:nvPr>
        </p:nvGraphicFramePr>
        <p:xfrm>
          <a:off x="113508" y="4655882"/>
          <a:ext cx="3966057" cy="2078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6" name="Equation" r:id="rId19" imgW="2374560" imgH="1244520" progId="Equation.3">
                  <p:embed/>
                </p:oleObj>
              </mc:Choice>
              <mc:Fallback>
                <p:oleObj name="Equation" r:id="rId19" imgW="23745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8" y="4655882"/>
                        <a:ext cx="3966057" cy="20786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  <a:blipFill>
                <a:blip r:embed="rId22"/>
                <a:stretch>
                  <a:fillRect l="-15823" t="-164516" r="-59494" b="-2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772400" y="1371600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C=L(</a:t>
            </a:r>
            <a:r>
              <a:rPr lang="en-US" dirty="0" err="1" smtClean="0"/>
              <a:t>y’,y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24600" y="1905000"/>
            <a:ext cx="355624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’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字方塊 31"/>
              <p:cNvSpPr txBox="1"/>
              <p:nvPr/>
            </p:nvSpPr>
            <p:spPr>
              <a:xfrm>
                <a:off x="7010400" y="3505200"/>
                <a:ext cx="745037" cy="27699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/>
                <a:endParaRPr lang="zh-TW" altLang="en-US" sz="2400" dirty="0"/>
              </a:p>
            </p:txBody>
          </p:sp>
        </mc:Choice>
        <mc:Fallback>
          <p:sp>
            <p:nvSpPr>
              <p:cNvPr id="37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505200"/>
                <a:ext cx="745037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096000" y="3200400"/>
            <a:ext cx="10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=W</a:t>
            </a:r>
            <a:r>
              <a:rPr lang="en-US" baseline="30000" dirty="0" smtClean="0"/>
              <a:t>2</a:t>
            </a:r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313002"/>
              </p:ext>
            </p:extLst>
          </p:nvPr>
        </p:nvGraphicFramePr>
        <p:xfrm>
          <a:off x="4876800" y="3200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7" name="Equation" r:id="rId24" imgW="114300" imgH="165100" progId="Equation.3">
                  <p:embed/>
                </p:oleObj>
              </mc:Choice>
              <mc:Fallback>
                <p:oleObj name="Equation" r:id="rId2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876800" y="3200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96470"/>
              </p:ext>
            </p:extLst>
          </p:nvPr>
        </p:nvGraphicFramePr>
        <p:xfrm>
          <a:off x="5410200" y="3200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8" name="Equation" r:id="rId26" imgW="114300" imgH="165100" progId="Equation.3">
                  <p:embed/>
                </p:oleObj>
              </mc:Choice>
              <mc:Fallback>
                <p:oleObj name="Equation" r:id="rId26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410200" y="3200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29200" y="3200400"/>
            <a:ext cx="94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 /   a</a:t>
            </a:r>
            <a:r>
              <a:rPr lang="en-US" baseline="30000" dirty="0" smtClean="0"/>
              <a:t>1</a:t>
            </a:r>
            <a:endParaRPr lang="en-US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389837"/>
              </p:ext>
            </p:extLst>
          </p:nvPr>
        </p:nvGraphicFramePr>
        <p:xfrm>
          <a:off x="5257800" y="4724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9" name="Equation" r:id="rId27" imgW="114300" imgH="165100" progId="Equation.3">
                  <p:embed/>
                </p:oleObj>
              </mc:Choice>
              <mc:Fallback>
                <p:oleObj name="Equation" r:id="rId27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257800" y="4724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62179"/>
              </p:ext>
            </p:extLst>
          </p:nvPr>
        </p:nvGraphicFramePr>
        <p:xfrm>
          <a:off x="5791200" y="4724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0" name="Equation" r:id="rId28" imgW="114300" imgH="165100" progId="Equation.3">
                  <p:embed/>
                </p:oleObj>
              </mc:Choice>
              <mc:Fallback>
                <p:oleObj name="Equation" r:id="rId28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791200" y="4724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410200" y="4724400"/>
            <a:ext cx="103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 /   W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505200"/>
            <a:ext cx="62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=W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1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直線單箭頭接點 76"/>
          <p:cNvCxnSpPr>
            <a:cxnSpLocks/>
          </p:cNvCxnSpPr>
          <p:nvPr/>
        </p:nvCxnSpPr>
        <p:spPr>
          <a:xfrm flipV="1">
            <a:off x="8283536" y="2486817"/>
            <a:ext cx="0" cy="1094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cxnSpLocks/>
          </p:cNvCxnSpPr>
          <p:nvPr/>
        </p:nvCxnSpPr>
        <p:spPr>
          <a:xfrm>
            <a:off x="1246767" y="3907126"/>
            <a:ext cx="10337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660107" y="3549741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44" name="橢圓 43"/>
          <p:cNvSpPr/>
          <p:nvPr/>
        </p:nvSpPr>
        <p:spPr>
          <a:xfrm>
            <a:off x="508463" y="4654855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8" name="橢圓 47"/>
          <p:cNvSpPr/>
          <p:nvPr/>
        </p:nvSpPr>
        <p:spPr>
          <a:xfrm>
            <a:off x="2280544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9" name="橢圓 48"/>
          <p:cNvSpPr/>
          <p:nvPr/>
        </p:nvSpPr>
        <p:spPr>
          <a:xfrm>
            <a:off x="4087726" y="3565415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151" y="3964080"/>
                <a:ext cx="255968" cy="369332"/>
              </a:xfrm>
              <a:prstGeom prst="rect">
                <a:avLst/>
              </a:prstGeom>
              <a:blipFill>
                <a:blip r:embed="rId3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橢圓 53"/>
          <p:cNvSpPr/>
          <p:nvPr/>
        </p:nvSpPr>
        <p:spPr>
          <a:xfrm>
            <a:off x="5915631" y="3547163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5" name="橢圓 54"/>
          <p:cNvSpPr/>
          <p:nvPr/>
        </p:nvSpPr>
        <p:spPr>
          <a:xfrm>
            <a:off x="7743536" y="3547126"/>
            <a:ext cx="108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endParaRPr lang="zh-TW" altLang="en-US" sz="2400" baseline="30000" dirty="0"/>
          </a:p>
        </p:txBody>
      </p:sp>
      <p:sp>
        <p:nvSpPr>
          <p:cNvPr id="56" name="橢圓 55"/>
          <p:cNvSpPr/>
          <p:nvPr/>
        </p:nvSpPr>
        <p:spPr>
          <a:xfrm>
            <a:off x="4087726" y="4655882"/>
            <a:ext cx="108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61" name="直線單箭頭接點 60"/>
          <p:cNvCxnSpPr>
            <a:cxnSpLocks/>
            <a:endCxn id="48" idx="2"/>
          </p:cNvCxnSpPr>
          <p:nvPr/>
        </p:nvCxnSpPr>
        <p:spPr>
          <a:xfrm flipV="1">
            <a:off x="1588463" y="3925415"/>
            <a:ext cx="692081" cy="10713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>
            <a:cxnSpLocks/>
            <a:stCxn id="48" idx="6"/>
            <a:endCxn id="49" idx="2"/>
          </p:cNvCxnSpPr>
          <p:nvPr/>
        </p:nvCxnSpPr>
        <p:spPr>
          <a:xfrm>
            <a:off x="3360544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stCxn id="49" idx="6"/>
            <a:endCxn id="54" idx="2"/>
          </p:cNvCxnSpPr>
          <p:nvPr/>
        </p:nvCxnSpPr>
        <p:spPr>
          <a:xfrm flipV="1">
            <a:off x="5167726" y="3907163"/>
            <a:ext cx="747905" cy="18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cxnSpLocks/>
            <a:stCxn id="56" idx="6"/>
            <a:endCxn id="54" idx="2"/>
          </p:cNvCxnSpPr>
          <p:nvPr/>
        </p:nvCxnSpPr>
        <p:spPr>
          <a:xfrm flipV="1">
            <a:off x="5167726" y="3907163"/>
            <a:ext cx="747905" cy="1108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/>
              <p:cNvSpPr txBox="1"/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文字方塊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238" y="3944891"/>
                <a:ext cx="255968" cy="369332"/>
              </a:xfrm>
              <a:prstGeom prst="rect">
                <a:avLst/>
              </a:prstGeom>
              <a:blipFill>
                <a:blip r:embed="rId4"/>
                <a:stretch>
                  <a:fillRect l="-14286" r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單箭頭接點 69"/>
          <p:cNvCxnSpPr>
            <a:cxnSpLocks/>
          </p:cNvCxnSpPr>
          <p:nvPr/>
        </p:nvCxnSpPr>
        <p:spPr>
          <a:xfrm>
            <a:off x="6995631" y="3925415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橢圓 73"/>
              <p:cNvSpPr/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4" name="橢圓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31" y="1757189"/>
                <a:ext cx="1080000" cy="720000"/>
              </a:xfrm>
              <a:prstGeom prst="ellipse">
                <a:avLst/>
              </a:prstGeom>
              <a:blipFill>
                <a:blip r:embed="rId6"/>
                <a:stretch>
                  <a:fillRect r="-5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橢圓 74"/>
              <p:cNvSpPr/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baseline="30000" dirty="0"/>
              </a:p>
            </p:txBody>
          </p:sp>
        </mc:Choice>
        <mc:Fallback xmlns="">
          <p:sp>
            <p:nvSpPr>
              <p:cNvPr id="75" name="橢圓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634" y="1757189"/>
                <a:ext cx="1080000" cy="7200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/>
          <p:cNvCxnSpPr>
            <a:cxnSpLocks/>
          </p:cNvCxnSpPr>
          <p:nvPr/>
        </p:nvCxnSpPr>
        <p:spPr>
          <a:xfrm>
            <a:off x="6995631" y="2117189"/>
            <a:ext cx="7271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1397" y="4807324"/>
            <a:ext cx="2692361" cy="1790095"/>
          </a:xfrm>
          <a:prstGeom prst="rect">
            <a:avLst/>
          </a:prstGeom>
        </p:spPr>
      </p:pic>
      <p:grpSp>
        <p:nvGrpSpPr>
          <p:cNvPr id="78" name="群組 77"/>
          <p:cNvGrpSpPr/>
          <p:nvPr/>
        </p:nvGrpSpPr>
        <p:grpSpPr>
          <a:xfrm>
            <a:off x="4293522" y="1573334"/>
            <a:ext cx="1148075" cy="1168160"/>
            <a:chOff x="6614559" y="5254480"/>
            <a:chExt cx="1148075" cy="1168160"/>
          </a:xfrm>
        </p:grpSpPr>
        <p:sp>
          <p:nvSpPr>
            <p:cNvPr id="79" name="矩形 78"/>
            <p:cNvSpPr/>
            <p:nvPr/>
          </p:nvSpPr>
          <p:spPr>
            <a:xfrm>
              <a:off x="6617001" y="5254480"/>
              <a:ext cx="1145633" cy="11681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zh-TW" sz="2400" dirty="0"/>
            </a:p>
          </p:txBody>
        </p:sp>
        <p:sp>
          <p:nvSpPr>
            <p:cNvPr id="81" name="矩形 80"/>
            <p:cNvSpPr/>
            <p:nvPr/>
          </p:nvSpPr>
          <p:spPr>
            <a:xfrm>
              <a:off x="6614559" y="5254480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6891000" y="5550997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7191718" y="5826365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7480216" y="6118008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5" name="群組 84"/>
          <p:cNvGrpSpPr/>
          <p:nvPr/>
        </p:nvGrpSpPr>
        <p:grpSpPr>
          <a:xfrm>
            <a:off x="1476214" y="1641010"/>
            <a:ext cx="1148075" cy="1168160"/>
            <a:chOff x="6614559" y="5254480"/>
            <a:chExt cx="1148075" cy="1168160"/>
          </a:xfrm>
        </p:grpSpPr>
        <p:sp>
          <p:nvSpPr>
            <p:cNvPr id="86" name="矩形 85"/>
            <p:cNvSpPr/>
            <p:nvPr/>
          </p:nvSpPr>
          <p:spPr>
            <a:xfrm>
              <a:off x="6617001" y="5254480"/>
              <a:ext cx="1145633" cy="11681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zh-TW" sz="2400" dirty="0"/>
            </a:p>
          </p:txBody>
        </p:sp>
        <p:sp>
          <p:nvSpPr>
            <p:cNvPr id="87" name="矩形 86"/>
            <p:cNvSpPr/>
            <p:nvPr/>
          </p:nvSpPr>
          <p:spPr>
            <a:xfrm>
              <a:off x="6614559" y="5254480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6891000" y="5550997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矩形 88"/>
            <p:cNvSpPr/>
            <p:nvPr/>
          </p:nvSpPr>
          <p:spPr>
            <a:xfrm>
              <a:off x="7191718" y="5826365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7480216" y="6118008"/>
              <a:ext cx="263319" cy="2753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" name="直線單箭頭接點 6"/>
          <p:cNvCxnSpPr/>
          <p:nvPr/>
        </p:nvCxnSpPr>
        <p:spPr>
          <a:xfrm flipH="1" flipV="1">
            <a:off x="5530001" y="2574546"/>
            <a:ext cx="1494015" cy="9108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>
            <a:cxnSpLocks/>
          </p:cNvCxnSpPr>
          <p:nvPr/>
        </p:nvCxnSpPr>
        <p:spPr>
          <a:xfrm flipH="1" flipV="1">
            <a:off x="2621926" y="2379552"/>
            <a:ext cx="763756" cy="9010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>
            <a:cxnSpLocks/>
          </p:cNvCxnSpPr>
          <p:nvPr/>
        </p:nvCxnSpPr>
        <p:spPr>
          <a:xfrm>
            <a:off x="5978946" y="4720534"/>
            <a:ext cx="392846" cy="7340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7939" y="5163172"/>
            <a:ext cx="2337134" cy="1491177"/>
          </a:xfrm>
          <a:prstGeom prst="rect">
            <a:avLst/>
          </a:prstGeom>
        </p:spPr>
      </p:pic>
      <p:cxnSp>
        <p:nvCxnSpPr>
          <p:cNvPr id="95" name="直線單箭頭接點 94"/>
          <p:cNvCxnSpPr>
            <a:cxnSpLocks/>
          </p:cNvCxnSpPr>
          <p:nvPr/>
        </p:nvCxnSpPr>
        <p:spPr>
          <a:xfrm>
            <a:off x="2249024" y="4634703"/>
            <a:ext cx="839117" cy="528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007" y="2657867"/>
                <a:ext cx="957057" cy="369332"/>
              </a:xfrm>
              <a:prstGeom prst="rect">
                <a:avLst/>
              </a:prstGeom>
              <a:blipFill>
                <a:blip r:embed="rId30"/>
                <a:stretch>
                  <a:fillRect l="-15823" t="-164516" r="-59494" b="-2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257800" y="3429000"/>
            <a:ext cx="521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11761" y="3429000"/>
            <a:ext cx="521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</a:t>
            </a:r>
            <a:r>
              <a:rPr lang="en-US" sz="2000" baseline="30000" dirty="0" smtClean="0"/>
              <a:t>1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48467" y="1371600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C=L(</a:t>
            </a:r>
            <a:r>
              <a:rPr lang="en-US" dirty="0" err="1" smtClean="0"/>
              <a:t>y’,y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905000"/>
            <a:ext cx="35697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99430"/>
              </p:ext>
            </p:extLst>
          </p:nvPr>
        </p:nvGraphicFramePr>
        <p:xfrm>
          <a:off x="5486400" y="4343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1" name="Equation" r:id="rId31" imgW="114300" imgH="165100" progId="Equation.3">
                  <p:embed/>
                </p:oleObj>
              </mc:Choice>
              <mc:Fallback>
                <p:oleObj name="Equation" r:id="rId31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486400" y="4343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608093"/>
              </p:ext>
            </p:extLst>
          </p:nvPr>
        </p:nvGraphicFramePr>
        <p:xfrm>
          <a:off x="6019800" y="4343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2" name="Equation" r:id="rId33" imgW="114300" imgH="165100" progId="Equation.3">
                  <p:embed/>
                </p:oleObj>
              </mc:Choice>
              <mc:Fallback>
                <p:oleObj name="Equation" r:id="rId3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019800" y="4343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638800" y="4343400"/>
            <a:ext cx="103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 /   W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301261"/>
              </p:ext>
            </p:extLst>
          </p:nvPr>
        </p:nvGraphicFramePr>
        <p:xfrm>
          <a:off x="1981200" y="4343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3" name="Equation" r:id="rId34" imgW="114300" imgH="165100" progId="Equation.3">
                  <p:embed/>
                </p:oleObj>
              </mc:Choice>
              <mc:Fallback>
                <p:oleObj name="Equation" r:id="rId3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81200" y="4343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131102"/>
              </p:ext>
            </p:extLst>
          </p:nvPr>
        </p:nvGraphicFramePr>
        <p:xfrm>
          <a:off x="2514600" y="4343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" name="Equation" r:id="rId35" imgW="114300" imgH="165100" progId="Equation.3">
                  <p:embed/>
                </p:oleObj>
              </mc:Choice>
              <mc:Fallback>
                <p:oleObj name="Equation" r:id="rId3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514600" y="4343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133600" y="4343400"/>
            <a:ext cx="103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30000" dirty="0" smtClean="0"/>
              <a:t>1</a:t>
            </a:r>
            <a:r>
              <a:rPr lang="en-US" dirty="0" smtClean="0"/>
              <a:t> /   W</a:t>
            </a:r>
            <a:r>
              <a:rPr lang="en-US" baseline="30000" dirty="0" smtClean="0"/>
              <a:t>1</a:t>
            </a:r>
            <a:endParaRPr lang="en-US" dirty="0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091577"/>
              </p:ext>
            </p:extLst>
          </p:nvPr>
        </p:nvGraphicFramePr>
        <p:xfrm>
          <a:off x="3200400" y="32766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5" name="Equation" r:id="rId36" imgW="114300" imgH="165100" progId="Equation.3">
                  <p:embed/>
                </p:oleObj>
              </mc:Choice>
              <mc:Fallback>
                <p:oleObj name="Equation" r:id="rId36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200400" y="32766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745690"/>
              </p:ext>
            </p:extLst>
          </p:nvPr>
        </p:nvGraphicFramePr>
        <p:xfrm>
          <a:off x="3733800" y="32766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6" name="Equation" r:id="rId37" imgW="114300" imgH="165100" progId="Equation.3">
                  <p:embed/>
                </p:oleObj>
              </mc:Choice>
              <mc:Fallback>
                <p:oleObj name="Equation" r:id="rId37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733800" y="32766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3352800" y="3276600"/>
            <a:ext cx="92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r>
              <a:rPr lang="en-US" dirty="0" smtClean="0"/>
              <a:t> /   z</a:t>
            </a:r>
            <a:r>
              <a:rPr lang="en-US" baseline="30000" dirty="0" smtClean="0"/>
              <a:t>1</a:t>
            </a:r>
            <a:endParaRPr lang="en-US" dirty="0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331859"/>
              </p:ext>
            </p:extLst>
          </p:nvPr>
        </p:nvGraphicFramePr>
        <p:xfrm>
          <a:off x="6858000" y="34290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7" name="Equation" r:id="rId38" imgW="114300" imgH="165100" progId="Equation.3">
                  <p:embed/>
                </p:oleObj>
              </mc:Choice>
              <mc:Fallback>
                <p:oleObj name="Equation" r:id="rId38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858000" y="34290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179225"/>
              </p:ext>
            </p:extLst>
          </p:nvPr>
        </p:nvGraphicFramePr>
        <p:xfrm>
          <a:off x="7391400" y="34290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8" name="Equation" r:id="rId39" imgW="114300" imgH="165100" progId="Equation.3">
                  <p:embed/>
                </p:oleObj>
              </mc:Choice>
              <mc:Fallback>
                <p:oleObj name="Equation" r:id="rId39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391400" y="34290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7010400" y="3429000"/>
            <a:ext cx="962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/     z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22211"/>
              </p:ext>
            </p:extLst>
          </p:nvPr>
        </p:nvGraphicFramePr>
        <p:xfrm>
          <a:off x="304800" y="5486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9" name="Equation" r:id="rId40" imgW="114300" imgH="165100" progId="Equation.3">
                  <p:embed/>
                </p:oleObj>
              </mc:Choice>
              <mc:Fallback>
                <p:oleObj name="Equation" r:id="rId40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04800" y="5486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202979"/>
              </p:ext>
            </p:extLst>
          </p:nvPr>
        </p:nvGraphicFramePr>
        <p:xfrm>
          <a:off x="838200" y="54864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0" name="Equation" r:id="rId41" imgW="114300" imgH="165100" progId="Equation.3">
                  <p:embed/>
                </p:oleObj>
              </mc:Choice>
              <mc:Fallback>
                <p:oleObj name="Equation" r:id="rId41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38200" y="54864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TextBox 109"/>
          <p:cNvSpPr txBox="1"/>
          <p:nvPr/>
        </p:nvSpPr>
        <p:spPr>
          <a:xfrm>
            <a:off x="457200" y="5486400"/>
            <a:ext cx="103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 /    W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594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/    W</a:t>
            </a:r>
            <a:r>
              <a:rPr lang="en-US" baseline="30000" dirty="0" smtClean="0"/>
              <a:t>1</a:t>
            </a:r>
            <a:r>
              <a:rPr lang="en-US" dirty="0" smtClean="0"/>
              <a:t> =(    C/   y) (   y/   z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baseline="30000" dirty="0" smtClean="0"/>
              <a:t> </a:t>
            </a:r>
            <a:r>
              <a:rPr lang="en-US" dirty="0" smtClean="0"/>
              <a:t>W</a:t>
            </a:r>
            <a:r>
              <a:rPr lang="en-US" baseline="30000" dirty="0" smtClean="0"/>
              <a:t>2 </a:t>
            </a:r>
            <a:r>
              <a:rPr lang="en-US" dirty="0" smtClean="0"/>
              <a:t>(   a</a:t>
            </a:r>
            <a:r>
              <a:rPr lang="en-US" baseline="30000" dirty="0" smtClean="0"/>
              <a:t>1</a:t>
            </a:r>
            <a:r>
              <a:rPr lang="en-US" dirty="0" smtClean="0"/>
              <a:t>/   z</a:t>
            </a:r>
            <a:r>
              <a:rPr lang="en-US" baseline="30000" dirty="0" smtClean="0"/>
              <a:t>1</a:t>
            </a:r>
            <a:r>
              <a:rPr lang="en-US" dirty="0" smtClean="0"/>
              <a:t>) (   z</a:t>
            </a:r>
            <a:r>
              <a:rPr lang="en-US" baseline="30000" dirty="0" smtClean="0"/>
              <a:t>1</a:t>
            </a:r>
            <a:r>
              <a:rPr lang="en-US" dirty="0" smtClean="0"/>
              <a:t> /    W</a:t>
            </a:r>
            <a:r>
              <a:rPr lang="en-US" baseline="30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endParaRPr lang="en-US" dirty="0"/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614076"/>
              </p:ext>
            </p:extLst>
          </p:nvPr>
        </p:nvGraphicFramePr>
        <p:xfrm>
          <a:off x="1752600" y="60960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1" name="Equation" r:id="rId42" imgW="114300" imgH="165100" progId="Equation.3">
                  <p:embed/>
                </p:oleObj>
              </mc:Choice>
              <mc:Fallback>
                <p:oleObj name="Equation" r:id="rId42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752600" y="60960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318046"/>
              </p:ext>
            </p:extLst>
          </p:nvPr>
        </p:nvGraphicFramePr>
        <p:xfrm>
          <a:off x="2209800" y="685800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2" name="Equation" r:id="rId43" imgW="114300" imgH="165100" progId="Equation.3">
                  <p:embed/>
                </p:oleObj>
              </mc:Choice>
              <mc:Fallback>
                <p:oleObj name="Equation" r:id="rId4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209800" y="685800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933286"/>
              </p:ext>
            </p:extLst>
          </p:nvPr>
        </p:nvGraphicFramePr>
        <p:xfrm>
          <a:off x="2743200" y="685800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3" name="Equation" r:id="rId44" imgW="114300" imgH="165100" progId="Equation.3">
                  <p:embed/>
                </p:oleObj>
              </mc:Choice>
              <mc:Fallback>
                <p:oleObj name="Equation" r:id="rId4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743200" y="685800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139813"/>
              </p:ext>
            </p:extLst>
          </p:nvPr>
        </p:nvGraphicFramePr>
        <p:xfrm>
          <a:off x="3111500" y="668867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4" name="Equation" r:id="rId45" imgW="114300" imgH="165100" progId="Equation.3">
                  <p:embed/>
                </p:oleObj>
              </mc:Choice>
              <mc:Fallback>
                <p:oleObj name="Equation" r:id="rId4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111500" y="668867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78329"/>
              </p:ext>
            </p:extLst>
          </p:nvPr>
        </p:nvGraphicFramePr>
        <p:xfrm>
          <a:off x="977900" y="609600"/>
          <a:ext cx="24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5" name="Equation" r:id="rId46" imgW="114300" imgH="165100" progId="Equation.3">
                  <p:embed/>
                </p:oleObj>
              </mc:Choice>
              <mc:Fallback>
                <p:oleObj name="Equation" r:id="rId46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977900" y="609600"/>
                        <a:ext cx="24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218412"/>
              </p:ext>
            </p:extLst>
          </p:nvPr>
        </p:nvGraphicFramePr>
        <p:xfrm>
          <a:off x="444500" y="609600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6" name="Equation" r:id="rId47" imgW="114300" imgH="165100" progId="Equation.3">
                  <p:embed/>
                </p:oleObj>
              </mc:Choice>
              <mc:Fallback>
                <p:oleObj name="Equation" r:id="rId47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44500" y="609600"/>
                        <a:ext cx="2413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08608"/>
              </p:ext>
            </p:extLst>
          </p:nvPr>
        </p:nvGraphicFramePr>
        <p:xfrm>
          <a:off x="4572000" y="668867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" name="Equation" r:id="rId48" imgW="114300" imgH="165100" progId="Equation.3">
                  <p:embed/>
                </p:oleObj>
              </mc:Choice>
              <mc:Fallback>
                <p:oleObj name="Equation" r:id="rId48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572000" y="668867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996977"/>
              </p:ext>
            </p:extLst>
          </p:nvPr>
        </p:nvGraphicFramePr>
        <p:xfrm>
          <a:off x="4102100" y="685800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" name="Equation" r:id="rId49" imgW="114300" imgH="165100" progId="Equation.3">
                  <p:embed/>
                </p:oleObj>
              </mc:Choice>
              <mc:Fallback>
                <p:oleObj name="Equation" r:id="rId49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102100" y="685800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479797"/>
              </p:ext>
            </p:extLst>
          </p:nvPr>
        </p:nvGraphicFramePr>
        <p:xfrm>
          <a:off x="5715000" y="609600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9" name="Equation" r:id="rId50" imgW="114300" imgH="165100" progId="Equation.3">
                  <p:embed/>
                </p:oleObj>
              </mc:Choice>
              <mc:Fallback>
                <p:oleObj name="Equation" r:id="rId50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715000" y="609600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568775"/>
              </p:ext>
            </p:extLst>
          </p:nvPr>
        </p:nvGraphicFramePr>
        <p:xfrm>
          <a:off x="5181600" y="685800"/>
          <a:ext cx="241300" cy="32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0" name="Equation" r:id="rId51" imgW="114300" imgH="165100" progId="Equation.3">
                  <p:embed/>
                </p:oleObj>
              </mc:Choice>
              <mc:Fallback>
                <p:oleObj name="Equation" r:id="rId51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181600" y="685800"/>
                        <a:ext cx="241300" cy="321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5400" y="228600"/>
            <a:ext cx="548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Thus, summing up everything on the path, we have: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0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95800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zh-TW" dirty="0"/>
              <a:t>Computational </a:t>
            </a:r>
            <a:r>
              <a:rPr lang="en-US" altLang="zh-TW" dirty="0" smtClean="0"/>
              <a:t>Graphs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for Recurrent </a:t>
            </a:r>
            <a:r>
              <a:rPr lang="en-US" altLang="zh-TW" dirty="0" smtClean="0"/>
              <a:t>Networks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813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Recurrent Network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507065" y="2576118"/>
            <a:ext cx="931333" cy="931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f</a:t>
            </a:r>
            <a:endParaRPr lang="zh-TW" altLang="en-US" sz="2800" dirty="0">
              <a:solidFill>
                <a:srgbClr val="0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41867" y="2576117"/>
            <a:ext cx="507999" cy="931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h</a:t>
            </a:r>
            <a:r>
              <a:rPr lang="en-US" altLang="zh-TW" sz="2800" baseline="30000" dirty="0">
                <a:solidFill>
                  <a:srgbClr val="000000"/>
                </a:solidFill>
              </a:rPr>
              <a:t>0</a:t>
            </a:r>
            <a:endParaRPr lang="zh-TW" alt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861734" y="2599265"/>
            <a:ext cx="507999" cy="931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h</a:t>
            </a:r>
            <a:r>
              <a:rPr lang="en-US" altLang="zh-TW" sz="2800" baseline="30000" dirty="0">
                <a:solidFill>
                  <a:srgbClr val="000000"/>
                </a:solidFill>
              </a:rPr>
              <a:t>1</a:t>
            </a:r>
            <a:endParaRPr lang="zh-TW" alt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507065" y="1690689"/>
            <a:ext cx="931333" cy="4656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y</a:t>
            </a:r>
            <a:r>
              <a:rPr lang="en-US" altLang="zh-TW" sz="2800" baseline="30000" dirty="0">
                <a:solidFill>
                  <a:schemeClr val="tx1"/>
                </a:solidFill>
              </a:rPr>
              <a:t>1</a:t>
            </a:r>
            <a:endParaRPr lang="zh-TW" altLang="en-US" sz="2800" baseline="300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507065" y="3898242"/>
            <a:ext cx="931333" cy="4656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x</a:t>
            </a:r>
            <a:r>
              <a:rPr lang="en-US" altLang="zh-TW" sz="2800" baseline="30000" dirty="0"/>
              <a:t>1</a:t>
            </a:r>
            <a:endParaRPr lang="zh-TW" altLang="en-US" sz="2800" baseline="30000" dirty="0"/>
          </a:p>
        </p:txBody>
      </p:sp>
      <p:cxnSp>
        <p:nvCxnSpPr>
          <p:cNvPr id="27" name="直線單箭頭接點 26"/>
          <p:cNvCxnSpPr>
            <a:cxnSpLocks/>
          </p:cNvCxnSpPr>
          <p:nvPr/>
        </p:nvCxnSpPr>
        <p:spPr>
          <a:xfrm>
            <a:off x="1100664" y="3047999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cxnSpLocks/>
          </p:cNvCxnSpPr>
          <p:nvPr/>
        </p:nvCxnSpPr>
        <p:spPr>
          <a:xfrm>
            <a:off x="2472266" y="3064932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cxnSpLocks/>
          </p:cNvCxnSpPr>
          <p:nvPr/>
        </p:nvCxnSpPr>
        <p:spPr>
          <a:xfrm rot="16200000">
            <a:off x="1794930" y="2368023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cxnSpLocks/>
          </p:cNvCxnSpPr>
          <p:nvPr/>
        </p:nvCxnSpPr>
        <p:spPr>
          <a:xfrm rot="16200000">
            <a:off x="1794930" y="3702184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3793069" y="2605094"/>
            <a:ext cx="931333" cy="931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f</a:t>
            </a:r>
            <a:endParaRPr lang="zh-TW" altLang="en-US" sz="2800" dirty="0">
              <a:solidFill>
                <a:srgbClr val="00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147738" y="2628241"/>
            <a:ext cx="507999" cy="931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h</a:t>
            </a:r>
            <a:r>
              <a:rPr lang="en-US" altLang="zh-TW" sz="2800" baseline="30000" dirty="0">
                <a:solidFill>
                  <a:srgbClr val="000000"/>
                </a:solidFill>
              </a:rPr>
              <a:t>2</a:t>
            </a:r>
            <a:endParaRPr lang="zh-TW" alt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93069" y="1719665"/>
            <a:ext cx="931333" cy="4656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y</a:t>
            </a:r>
            <a:r>
              <a:rPr lang="en-US" altLang="zh-TW" sz="2800" baseline="30000" dirty="0">
                <a:solidFill>
                  <a:srgbClr val="000000"/>
                </a:solidFill>
              </a:rPr>
              <a:t>2</a:t>
            </a:r>
            <a:endParaRPr lang="zh-TW" alt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93069" y="3927218"/>
            <a:ext cx="931333" cy="4656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x</a:t>
            </a:r>
            <a:r>
              <a:rPr lang="en-US" altLang="zh-TW" sz="2800" baseline="30000" dirty="0"/>
              <a:t>2</a:t>
            </a:r>
            <a:endParaRPr lang="zh-TW" altLang="en-US" sz="2800" baseline="30000" dirty="0"/>
          </a:p>
        </p:txBody>
      </p:sp>
      <p:cxnSp>
        <p:nvCxnSpPr>
          <p:cNvPr id="39" name="直線單箭頭接點 38"/>
          <p:cNvCxnSpPr>
            <a:cxnSpLocks/>
          </p:cNvCxnSpPr>
          <p:nvPr/>
        </p:nvCxnSpPr>
        <p:spPr>
          <a:xfrm>
            <a:off x="3386668" y="3076975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cxnSpLocks/>
          </p:cNvCxnSpPr>
          <p:nvPr/>
        </p:nvCxnSpPr>
        <p:spPr>
          <a:xfrm>
            <a:off x="4758270" y="3093908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cxnSpLocks/>
          </p:cNvCxnSpPr>
          <p:nvPr/>
        </p:nvCxnSpPr>
        <p:spPr>
          <a:xfrm rot="16200000">
            <a:off x="4080934" y="2396999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cxnSpLocks/>
          </p:cNvCxnSpPr>
          <p:nvPr/>
        </p:nvCxnSpPr>
        <p:spPr>
          <a:xfrm rot="16200000">
            <a:off x="4080934" y="3731160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112939" y="2609982"/>
            <a:ext cx="931333" cy="931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f</a:t>
            </a:r>
            <a:endParaRPr lang="zh-TW" altLang="en-US" sz="2800" dirty="0">
              <a:solidFill>
                <a:srgbClr val="000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467608" y="2633129"/>
            <a:ext cx="507999" cy="931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h</a:t>
            </a:r>
            <a:r>
              <a:rPr lang="en-US" altLang="zh-TW" sz="2800" baseline="30000" dirty="0">
                <a:solidFill>
                  <a:srgbClr val="000000"/>
                </a:solidFill>
              </a:rPr>
              <a:t>3</a:t>
            </a:r>
            <a:endParaRPr lang="zh-TW" alt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12939" y="1724553"/>
            <a:ext cx="931333" cy="4656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0000"/>
                </a:solidFill>
              </a:rPr>
              <a:t>y</a:t>
            </a:r>
            <a:r>
              <a:rPr lang="en-US" altLang="zh-TW" sz="2800" baseline="30000" dirty="0">
                <a:solidFill>
                  <a:srgbClr val="000000"/>
                </a:solidFill>
              </a:rPr>
              <a:t>3</a:t>
            </a:r>
            <a:endParaRPr lang="zh-TW" alt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112939" y="3932106"/>
            <a:ext cx="931333" cy="4656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x</a:t>
            </a:r>
            <a:r>
              <a:rPr lang="en-US" altLang="zh-TW" sz="2800" baseline="30000" dirty="0"/>
              <a:t>3</a:t>
            </a:r>
            <a:endParaRPr lang="zh-TW" altLang="en-US" sz="2800" baseline="30000" dirty="0"/>
          </a:p>
        </p:txBody>
      </p:sp>
      <p:cxnSp>
        <p:nvCxnSpPr>
          <p:cNvPr id="47" name="直線單箭頭接點 46"/>
          <p:cNvCxnSpPr>
            <a:cxnSpLocks/>
          </p:cNvCxnSpPr>
          <p:nvPr/>
        </p:nvCxnSpPr>
        <p:spPr>
          <a:xfrm>
            <a:off x="5706538" y="3081863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>
            <a:cxnSpLocks/>
          </p:cNvCxnSpPr>
          <p:nvPr/>
        </p:nvCxnSpPr>
        <p:spPr>
          <a:xfrm>
            <a:off x="7078140" y="3098796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>
            <a:cxnSpLocks/>
          </p:cNvCxnSpPr>
          <p:nvPr/>
        </p:nvCxnSpPr>
        <p:spPr>
          <a:xfrm rot="16200000">
            <a:off x="6400804" y="2401887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>
            <a:cxnSpLocks/>
          </p:cNvCxnSpPr>
          <p:nvPr/>
        </p:nvCxnSpPr>
        <p:spPr>
          <a:xfrm rot="16200000">
            <a:off x="6400804" y="3736048"/>
            <a:ext cx="389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8127996" y="2780173"/>
            <a:ext cx="931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6096006" y="6295853"/>
            <a:ext cx="285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/>
              <a:t>(biases are ignored here)</a:t>
            </a:r>
            <a:endParaRPr lang="zh-TW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5105400"/>
            <a:ext cx="398523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, </a:t>
            </a:r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= f(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, h</a:t>
            </a:r>
            <a:r>
              <a:rPr lang="en-US" sz="2400" baseline="30000" dirty="0" smtClean="0"/>
              <a:t>t-1</a:t>
            </a:r>
            <a:r>
              <a:rPr lang="en-US" sz="2400" dirty="0" smtClean="0"/>
              <a:t>, W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h</a:t>
            </a:r>
            <a:r>
              <a:rPr lang="en-US" sz="2400" dirty="0" smtClean="0"/>
              <a:t> , 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o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= </a:t>
            </a:r>
            <a:r>
              <a:rPr lang="en-US" sz="2400" dirty="0" err="1" smtClean="0"/>
              <a:t>σ</a:t>
            </a:r>
            <a:r>
              <a:rPr lang="en-US" sz="2400" dirty="0" smtClean="0"/>
              <a:t>(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i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+ W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h</a:t>
            </a:r>
            <a:r>
              <a:rPr lang="en-US" sz="2400" baseline="30000" dirty="0" smtClean="0"/>
              <a:t>t-1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y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softmax</a:t>
            </a:r>
            <a:r>
              <a:rPr lang="en-US" sz="2400" dirty="0" smtClean="0"/>
              <a:t>(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2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Recurrent Network</a:t>
            </a:r>
            <a:endParaRPr lang="zh-TW" altLang="en-US" dirty="0"/>
          </a:p>
        </p:txBody>
      </p:sp>
      <p:sp>
        <p:nvSpPr>
          <p:cNvPr id="15" name="橢圓 14"/>
          <p:cNvSpPr/>
          <p:nvPr/>
        </p:nvSpPr>
        <p:spPr>
          <a:xfrm>
            <a:off x="94261" y="4271913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16" name="橢圓 15"/>
          <p:cNvSpPr/>
          <p:nvPr/>
        </p:nvSpPr>
        <p:spPr>
          <a:xfrm>
            <a:off x="3648858" y="5802253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17" name="橢圓 16"/>
          <p:cNvSpPr/>
          <p:nvPr/>
        </p:nvSpPr>
        <p:spPr>
          <a:xfrm>
            <a:off x="4116231" y="2223150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18" name="橢圓 17"/>
          <p:cNvSpPr/>
          <p:nvPr/>
        </p:nvSpPr>
        <p:spPr>
          <a:xfrm>
            <a:off x="2419939" y="5802253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19" name="橢圓 18"/>
          <p:cNvSpPr/>
          <p:nvPr/>
        </p:nvSpPr>
        <p:spPr>
          <a:xfrm>
            <a:off x="184261" y="3214155"/>
            <a:ext cx="720000" cy="720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 smtClean="0"/>
              <a:t>0</a:t>
            </a:r>
            <a:endParaRPr lang="zh-TW" altLang="en-US" sz="2400" baseline="30000" dirty="0"/>
          </a:p>
        </p:txBody>
      </p:sp>
      <p:sp>
        <p:nvSpPr>
          <p:cNvPr id="20" name="橢圓 19"/>
          <p:cNvSpPr/>
          <p:nvPr/>
        </p:nvSpPr>
        <p:spPr>
          <a:xfrm>
            <a:off x="8181621" y="2223150"/>
            <a:ext cx="720000" cy="72000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21" name="橢圓 20"/>
          <p:cNvSpPr/>
          <p:nvPr/>
        </p:nvSpPr>
        <p:spPr>
          <a:xfrm>
            <a:off x="6063164" y="3574155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22" name="橢圓 21"/>
          <p:cNvSpPr/>
          <p:nvPr/>
        </p:nvSpPr>
        <p:spPr>
          <a:xfrm>
            <a:off x="4296231" y="3574155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z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23" name="橢圓 22"/>
          <p:cNvSpPr/>
          <p:nvPr/>
        </p:nvSpPr>
        <p:spPr>
          <a:xfrm>
            <a:off x="1842832" y="3574155"/>
            <a:ext cx="749513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m</a:t>
            </a:r>
            <a:r>
              <a:rPr lang="en-US" altLang="zh-TW" sz="2000" baseline="30000" dirty="0"/>
              <a:t>1</a:t>
            </a:r>
            <a:endParaRPr lang="zh-TW" altLang="en-US" sz="2000" baseline="30000" dirty="0"/>
          </a:p>
        </p:txBody>
      </p:sp>
      <p:sp>
        <p:nvSpPr>
          <p:cNvPr id="24" name="橢圓 23"/>
          <p:cNvSpPr/>
          <p:nvPr/>
        </p:nvSpPr>
        <p:spPr>
          <a:xfrm>
            <a:off x="3103602" y="4688204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n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25" name="橢圓 24"/>
          <p:cNvSpPr/>
          <p:nvPr/>
        </p:nvSpPr>
        <p:spPr>
          <a:xfrm>
            <a:off x="6063164" y="2223150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o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cxnSp>
        <p:nvCxnSpPr>
          <p:cNvPr id="26" name="直線單箭頭接點 25"/>
          <p:cNvCxnSpPr>
            <a:cxnSpLocks/>
            <a:endCxn id="23" idx="2"/>
          </p:cNvCxnSpPr>
          <p:nvPr/>
        </p:nvCxnSpPr>
        <p:spPr>
          <a:xfrm>
            <a:off x="898199" y="3574155"/>
            <a:ext cx="944633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cxnSpLocks/>
            <a:endCxn id="23" idx="2"/>
          </p:cNvCxnSpPr>
          <p:nvPr/>
        </p:nvCxnSpPr>
        <p:spPr>
          <a:xfrm flipV="1">
            <a:off x="994261" y="3934155"/>
            <a:ext cx="848571" cy="6977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cxnSpLocks/>
            <a:stCxn id="18" idx="0"/>
          </p:cNvCxnSpPr>
          <p:nvPr/>
        </p:nvCxnSpPr>
        <p:spPr>
          <a:xfrm flipV="1">
            <a:off x="2779939" y="5408205"/>
            <a:ext cx="683663" cy="394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cxnSpLocks/>
            <a:endCxn id="24" idx="4"/>
          </p:cNvCxnSpPr>
          <p:nvPr/>
        </p:nvCxnSpPr>
        <p:spPr>
          <a:xfrm flipH="1" flipV="1">
            <a:off x="3463602" y="5408204"/>
            <a:ext cx="545256" cy="3940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cxnSpLocks/>
            <a:stCxn id="24" idx="0"/>
            <a:endCxn id="22" idx="2"/>
          </p:cNvCxnSpPr>
          <p:nvPr/>
        </p:nvCxnSpPr>
        <p:spPr>
          <a:xfrm flipV="1">
            <a:off x="3463602" y="3934155"/>
            <a:ext cx="832629" cy="7540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cxnSpLocks/>
            <a:stCxn id="23" idx="6"/>
            <a:endCxn id="22" idx="2"/>
          </p:cNvCxnSpPr>
          <p:nvPr/>
        </p:nvCxnSpPr>
        <p:spPr>
          <a:xfrm>
            <a:off x="2592345" y="3934155"/>
            <a:ext cx="170388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cxnSpLocks/>
            <a:stCxn id="22" idx="6"/>
            <a:endCxn id="21" idx="2"/>
          </p:cNvCxnSpPr>
          <p:nvPr/>
        </p:nvCxnSpPr>
        <p:spPr>
          <a:xfrm>
            <a:off x="5016231" y="3934155"/>
            <a:ext cx="10469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cxnSpLocks/>
            <a:stCxn id="21" idx="0"/>
            <a:endCxn id="25" idx="4"/>
          </p:cNvCxnSpPr>
          <p:nvPr/>
        </p:nvCxnSpPr>
        <p:spPr>
          <a:xfrm flipV="1">
            <a:off x="6423164" y="2943150"/>
            <a:ext cx="0" cy="6310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>
            <a:cxnSpLocks/>
            <a:stCxn id="17" idx="6"/>
            <a:endCxn id="25" idx="2"/>
          </p:cNvCxnSpPr>
          <p:nvPr/>
        </p:nvCxnSpPr>
        <p:spPr>
          <a:xfrm>
            <a:off x="5016231" y="2583150"/>
            <a:ext cx="10469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>
            <a:cxnSpLocks/>
            <a:stCxn id="25" idx="6"/>
          </p:cNvCxnSpPr>
          <p:nvPr/>
        </p:nvCxnSpPr>
        <p:spPr>
          <a:xfrm>
            <a:off x="6783164" y="2583150"/>
            <a:ext cx="136624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1324720" y="3777730"/>
                <a:ext cx="2885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720" y="3777730"/>
                <a:ext cx="288541" cy="369332"/>
              </a:xfrm>
              <a:prstGeom prst="rect">
                <a:avLst/>
              </a:prstGeom>
              <a:blipFill>
                <a:blip r:embed="rId6"/>
                <a:stretch>
                  <a:fillRect l="-16667" r="-1875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3300017" y="5494543"/>
                <a:ext cx="2885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017" y="5494543"/>
                <a:ext cx="288541" cy="369332"/>
              </a:xfrm>
              <a:prstGeom prst="rect">
                <a:avLst/>
              </a:prstGeom>
              <a:blipFill>
                <a:blip r:embed="rId7"/>
                <a:stretch>
                  <a:fillRect l="-16667" r="-18750"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902788" y="2753818"/>
                <a:ext cx="2885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788" y="2753818"/>
                <a:ext cx="288541" cy="369332"/>
              </a:xfrm>
              <a:prstGeom prst="rect">
                <a:avLst/>
              </a:prstGeom>
              <a:blipFill>
                <a:blip r:embed="rId8"/>
                <a:stretch>
                  <a:fillRect l="-16667" r="-1875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/>
              <p:cNvSpPr txBox="1"/>
              <p:nvPr/>
            </p:nvSpPr>
            <p:spPr>
              <a:xfrm>
                <a:off x="3668993" y="3881424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6" name="文字方塊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993" y="3881424"/>
                <a:ext cx="298159" cy="369332"/>
              </a:xfrm>
              <a:prstGeom prst="rect">
                <a:avLst/>
              </a:prstGeom>
              <a:blipFill>
                <a:blip r:embed="rId9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5394031" y="3881424"/>
                <a:ext cx="255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031" y="3881424"/>
                <a:ext cx="255968" cy="369332"/>
              </a:xfrm>
              <a:prstGeom prst="rect">
                <a:avLst/>
              </a:prstGeom>
              <a:blipFill>
                <a:blip r:embed="rId10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6831657" y="2663282"/>
                <a:ext cx="12692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657" y="2663282"/>
                <a:ext cx="1269258" cy="369332"/>
              </a:xfrm>
              <a:prstGeom prst="rect">
                <a:avLst/>
              </a:prstGeom>
              <a:blipFill>
                <a:blip r:embed="rId11"/>
                <a:stretch>
                  <a:fillRect l="-8173" r="-7692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953000" y="76200"/>
            <a:ext cx="398523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, </a:t>
            </a:r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= f(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, h</a:t>
            </a:r>
            <a:r>
              <a:rPr lang="en-US" sz="2400" baseline="30000" dirty="0" smtClean="0"/>
              <a:t>t-1</a:t>
            </a:r>
            <a:r>
              <a:rPr lang="en-US" sz="2400" dirty="0" smtClean="0"/>
              <a:t>, W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h</a:t>
            </a:r>
            <a:r>
              <a:rPr lang="en-US" sz="2400" dirty="0" smtClean="0"/>
              <a:t> , 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o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= </a:t>
            </a:r>
            <a:r>
              <a:rPr lang="en-US" sz="2400" dirty="0" err="1" smtClean="0"/>
              <a:t>σ</a:t>
            </a:r>
            <a:r>
              <a:rPr lang="en-US" sz="2400" dirty="0" smtClean="0"/>
              <a:t>(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i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+ W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h</a:t>
            </a:r>
            <a:r>
              <a:rPr lang="en-US" sz="2400" baseline="30000" dirty="0" smtClean="0"/>
              <a:t>t-1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y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softmax</a:t>
            </a:r>
            <a:r>
              <a:rPr lang="en-US" sz="2400" dirty="0" smtClean="0"/>
              <a:t>(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2" grpId="0"/>
      <p:bldP spid="54" grpId="0"/>
      <p:bldP spid="55" grpId="0"/>
      <p:bldP spid="56" grpId="0"/>
      <p:bldP spid="57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Recurrent Network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1275629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8" name="橢圓 7"/>
          <p:cNvSpPr/>
          <p:nvPr/>
        </p:nvSpPr>
        <p:spPr>
          <a:xfrm>
            <a:off x="2594548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9" name="橢圓 8"/>
          <p:cNvSpPr/>
          <p:nvPr/>
        </p:nvSpPr>
        <p:spPr>
          <a:xfrm>
            <a:off x="1275629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10" name="橢圓 9"/>
          <p:cNvSpPr/>
          <p:nvPr/>
        </p:nvSpPr>
        <p:spPr>
          <a:xfrm>
            <a:off x="1365629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11" name="橢圓 10"/>
          <p:cNvSpPr/>
          <p:nvPr/>
        </p:nvSpPr>
        <p:spPr>
          <a:xfrm>
            <a:off x="133926" y="4105887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0</a:t>
            </a:r>
            <a:endParaRPr lang="zh-TW" altLang="en-US" sz="2400" baseline="30000" dirty="0"/>
          </a:p>
        </p:txBody>
      </p:sp>
      <p:sp>
        <p:nvSpPr>
          <p:cNvPr id="14" name="橢圓 13"/>
          <p:cNvSpPr/>
          <p:nvPr/>
        </p:nvSpPr>
        <p:spPr>
          <a:xfrm>
            <a:off x="2684548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0" name="橢圓 39"/>
          <p:cNvSpPr/>
          <p:nvPr/>
        </p:nvSpPr>
        <p:spPr>
          <a:xfrm>
            <a:off x="2685573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cxnSp>
        <p:nvCxnSpPr>
          <p:cNvPr id="57" name="直線單箭頭接點 56"/>
          <p:cNvCxnSpPr>
            <a:cxnSpLocks/>
            <a:stCxn id="8" idx="0"/>
            <a:endCxn id="40" idx="4"/>
          </p:cNvCxnSpPr>
          <p:nvPr/>
        </p:nvCxnSpPr>
        <p:spPr>
          <a:xfrm flipV="1">
            <a:off x="3044548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cxnSpLocks/>
            <a:stCxn id="10" idx="7"/>
            <a:endCxn id="40" idx="4"/>
          </p:cNvCxnSpPr>
          <p:nvPr/>
        </p:nvCxnSpPr>
        <p:spPr>
          <a:xfrm flipV="1">
            <a:off x="1980187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cxnSpLocks/>
            <a:stCxn id="7" idx="7"/>
            <a:endCxn id="40" idx="2"/>
          </p:cNvCxnSpPr>
          <p:nvPr/>
        </p:nvCxnSpPr>
        <p:spPr>
          <a:xfrm flipV="1">
            <a:off x="2043827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stCxn id="11" idx="6"/>
            <a:endCxn id="40" idx="2"/>
          </p:cNvCxnSpPr>
          <p:nvPr/>
        </p:nvCxnSpPr>
        <p:spPr>
          <a:xfrm>
            <a:off x="853926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cxnSpLocks/>
            <a:stCxn id="40" idx="0"/>
            <a:endCxn id="14" idx="4"/>
          </p:cNvCxnSpPr>
          <p:nvPr/>
        </p:nvCxnSpPr>
        <p:spPr>
          <a:xfrm flipH="1" flipV="1">
            <a:off x="3044548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cxnSpLocks/>
            <a:stCxn id="9" idx="6"/>
            <a:endCxn id="14" idx="2"/>
          </p:cNvCxnSpPr>
          <p:nvPr/>
        </p:nvCxnSpPr>
        <p:spPr>
          <a:xfrm flipV="1">
            <a:off x="2175629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04800"/>
            <a:ext cx="398523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y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, </a:t>
            </a:r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= f(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, h</a:t>
            </a:r>
            <a:r>
              <a:rPr lang="en-US" sz="2400" baseline="30000" dirty="0" smtClean="0"/>
              <a:t>t-1</a:t>
            </a:r>
            <a:r>
              <a:rPr lang="en-US" sz="2400" dirty="0" smtClean="0"/>
              <a:t>, W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h</a:t>
            </a:r>
            <a:r>
              <a:rPr lang="en-US" sz="2400" dirty="0" smtClean="0"/>
              <a:t> , 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o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= </a:t>
            </a:r>
            <a:r>
              <a:rPr lang="en-US" sz="2400" dirty="0" err="1" smtClean="0"/>
              <a:t>σ</a:t>
            </a:r>
            <a:r>
              <a:rPr lang="en-US" sz="2400" dirty="0" smtClean="0"/>
              <a:t>(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i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 + W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h</a:t>
            </a:r>
            <a:r>
              <a:rPr lang="en-US" sz="2400" baseline="30000" dirty="0" smtClean="0"/>
              <a:t>t-1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y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softmax</a:t>
            </a:r>
            <a:r>
              <a:rPr lang="en-US" sz="2400" dirty="0" smtClean="0"/>
              <a:t>(</a:t>
            </a:r>
            <a:r>
              <a:rPr lang="en-US" sz="2400" dirty="0" err="1" smtClean="0"/>
              <a:t>W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3200400"/>
            <a:ext cx="2033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</a:t>
            </a:r>
            <a:r>
              <a:rPr lang="en-US" baseline="30000" dirty="0" err="1"/>
              <a:t>t</a:t>
            </a:r>
            <a:r>
              <a:rPr lang="en-US" baseline="30000" dirty="0"/>
              <a:t> </a:t>
            </a:r>
            <a:r>
              <a:rPr lang="en-US" dirty="0"/>
              <a:t>= </a:t>
            </a:r>
            <a:r>
              <a:rPr lang="en-US" dirty="0" err="1"/>
              <a:t>softmax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30000" dirty="0" err="1"/>
              <a:t>o</a:t>
            </a:r>
            <a:r>
              <a:rPr lang="en-US" dirty="0" err="1"/>
              <a:t>h</a:t>
            </a:r>
            <a:r>
              <a:rPr lang="en-US" baseline="30000" dirty="0" err="1"/>
              <a:t>t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343400"/>
            <a:ext cx="219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</a:t>
            </a:r>
            <a:r>
              <a:rPr lang="en-US" baseline="30000" dirty="0" err="1"/>
              <a:t>t</a:t>
            </a:r>
            <a:r>
              <a:rPr lang="en-US" dirty="0"/>
              <a:t> = </a:t>
            </a:r>
            <a:r>
              <a:rPr lang="en-US" dirty="0" err="1"/>
              <a:t>σ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30000" dirty="0" err="1"/>
              <a:t>i</a:t>
            </a:r>
            <a:r>
              <a:rPr lang="en-US" dirty="0" err="1"/>
              <a:t>x</a:t>
            </a:r>
            <a:r>
              <a:rPr lang="en-US" baseline="30000" dirty="0" err="1"/>
              <a:t>t</a:t>
            </a:r>
            <a:r>
              <a:rPr lang="en-US" dirty="0"/>
              <a:t> + W</a:t>
            </a:r>
            <a:r>
              <a:rPr lang="en-US" baseline="30000" dirty="0"/>
              <a:t>h</a:t>
            </a:r>
            <a:r>
              <a:rPr lang="en-US" dirty="0"/>
              <a:t>h</a:t>
            </a:r>
            <a:r>
              <a:rPr lang="en-US" baseline="30000" dirty="0"/>
              <a:t>t-1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1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Recurrent Network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1275629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8" name="橢圓 7"/>
          <p:cNvSpPr/>
          <p:nvPr/>
        </p:nvSpPr>
        <p:spPr>
          <a:xfrm>
            <a:off x="2594548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9" name="橢圓 8"/>
          <p:cNvSpPr/>
          <p:nvPr/>
        </p:nvSpPr>
        <p:spPr>
          <a:xfrm>
            <a:off x="1275629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10" name="橢圓 9"/>
          <p:cNvSpPr/>
          <p:nvPr/>
        </p:nvSpPr>
        <p:spPr>
          <a:xfrm>
            <a:off x="1365629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11" name="橢圓 10"/>
          <p:cNvSpPr/>
          <p:nvPr/>
        </p:nvSpPr>
        <p:spPr>
          <a:xfrm>
            <a:off x="133926" y="4105887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0</a:t>
            </a:r>
            <a:endParaRPr lang="zh-TW" altLang="en-US" sz="2400" baseline="30000" dirty="0"/>
          </a:p>
        </p:txBody>
      </p:sp>
      <p:sp>
        <p:nvSpPr>
          <p:cNvPr id="14" name="橢圓 13"/>
          <p:cNvSpPr/>
          <p:nvPr/>
        </p:nvSpPr>
        <p:spPr>
          <a:xfrm>
            <a:off x="2684548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0" name="橢圓 39"/>
          <p:cNvSpPr/>
          <p:nvPr/>
        </p:nvSpPr>
        <p:spPr>
          <a:xfrm>
            <a:off x="2685573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50" name="橢圓 49"/>
          <p:cNvSpPr/>
          <p:nvPr/>
        </p:nvSpPr>
        <p:spPr>
          <a:xfrm>
            <a:off x="1417157" y="196070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altLang="zh-TW" sz="2000" dirty="0" smtClean="0"/>
              <a:t>y’</a:t>
            </a:r>
            <a:r>
              <a:rPr lang="en-CA" altLang="zh-TW" sz="2000" baseline="30000" dirty="0" smtClean="0"/>
              <a:t>1</a:t>
            </a:r>
            <a:endParaRPr lang="zh-TW" altLang="en-US" sz="2000" dirty="0"/>
          </a:p>
        </p:txBody>
      </p:sp>
      <p:sp>
        <p:nvSpPr>
          <p:cNvPr id="51" name="橢圓 50"/>
          <p:cNvSpPr/>
          <p:nvPr/>
        </p:nvSpPr>
        <p:spPr>
          <a:xfrm>
            <a:off x="2684548" y="2000599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30000" dirty="0"/>
              <a:t>1</a:t>
            </a:r>
            <a:endParaRPr lang="zh-TW" altLang="en-US" sz="2000" baseline="30000" dirty="0"/>
          </a:p>
        </p:txBody>
      </p:sp>
      <p:sp>
        <p:nvSpPr>
          <p:cNvPr id="56" name="橢圓 55"/>
          <p:cNvSpPr/>
          <p:nvPr/>
        </p:nvSpPr>
        <p:spPr>
          <a:xfrm>
            <a:off x="6468923" y="581136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baseline="30000" dirty="0"/>
          </a:p>
        </p:txBody>
      </p:sp>
      <p:cxnSp>
        <p:nvCxnSpPr>
          <p:cNvPr id="57" name="直線單箭頭接點 56"/>
          <p:cNvCxnSpPr>
            <a:cxnSpLocks/>
            <a:stCxn id="8" idx="0"/>
            <a:endCxn id="40" idx="4"/>
          </p:cNvCxnSpPr>
          <p:nvPr/>
        </p:nvCxnSpPr>
        <p:spPr>
          <a:xfrm flipV="1">
            <a:off x="3044548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cxnSpLocks/>
            <a:stCxn id="10" idx="7"/>
            <a:endCxn id="40" idx="4"/>
          </p:cNvCxnSpPr>
          <p:nvPr/>
        </p:nvCxnSpPr>
        <p:spPr>
          <a:xfrm flipV="1">
            <a:off x="1980187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cxnSpLocks/>
            <a:stCxn id="7" idx="7"/>
            <a:endCxn id="40" idx="2"/>
          </p:cNvCxnSpPr>
          <p:nvPr/>
        </p:nvCxnSpPr>
        <p:spPr>
          <a:xfrm flipV="1">
            <a:off x="2043827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stCxn id="11" idx="6"/>
            <a:endCxn id="40" idx="2"/>
          </p:cNvCxnSpPr>
          <p:nvPr/>
        </p:nvCxnSpPr>
        <p:spPr>
          <a:xfrm>
            <a:off x="853926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cxnSpLocks/>
            <a:stCxn id="40" idx="0"/>
            <a:endCxn id="14" idx="4"/>
          </p:cNvCxnSpPr>
          <p:nvPr/>
        </p:nvCxnSpPr>
        <p:spPr>
          <a:xfrm flipH="1" flipV="1">
            <a:off x="3044548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cxnSpLocks/>
            <a:stCxn id="9" idx="6"/>
            <a:endCxn id="14" idx="2"/>
          </p:cNvCxnSpPr>
          <p:nvPr/>
        </p:nvCxnSpPr>
        <p:spPr>
          <a:xfrm flipV="1">
            <a:off x="2175629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橢圓 75"/>
          <p:cNvSpPr/>
          <p:nvPr/>
        </p:nvSpPr>
        <p:spPr>
          <a:xfrm>
            <a:off x="3826251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77" name="橢圓 76"/>
          <p:cNvSpPr/>
          <p:nvPr/>
        </p:nvSpPr>
        <p:spPr>
          <a:xfrm>
            <a:off x="5145170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78" name="橢圓 77"/>
          <p:cNvSpPr/>
          <p:nvPr/>
        </p:nvSpPr>
        <p:spPr>
          <a:xfrm>
            <a:off x="3826251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79" name="橢圓 78"/>
          <p:cNvSpPr/>
          <p:nvPr/>
        </p:nvSpPr>
        <p:spPr>
          <a:xfrm>
            <a:off x="3916251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81" name="橢圓 80"/>
          <p:cNvSpPr/>
          <p:nvPr/>
        </p:nvSpPr>
        <p:spPr>
          <a:xfrm>
            <a:off x="5235170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82" name="橢圓 81"/>
          <p:cNvSpPr/>
          <p:nvPr/>
        </p:nvSpPr>
        <p:spPr>
          <a:xfrm>
            <a:off x="5236195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83" name="直線單箭頭接點 82"/>
          <p:cNvCxnSpPr>
            <a:cxnSpLocks/>
            <a:stCxn id="77" idx="0"/>
            <a:endCxn id="82" idx="4"/>
          </p:cNvCxnSpPr>
          <p:nvPr/>
        </p:nvCxnSpPr>
        <p:spPr>
          <a:xfrm flipV="1">
            <a:off x="5595170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>
            <a:cxnSpLocks/>
            <a:stCxn id="79" idx="7"/>
            <a:endCxn id="82" idx="4"/>
          </p:cNvCxnSpPr>
          <p:nvPr/>
        </p:nvCxnSpPr>
        <p:spPr>
          <a:xfrm flipV="1">
            <a:off x="4530809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cxnSpLocks/>
            <a:stCxn id="76" idx="7"/>
            <a:endCxn id="82" idx="2"/>
          </p:cNvCxnSpPr>
          <p:nvPr/>
        </p:nvCxnSpPr>
        <p:spPr>
          <a:xfrm flipV="1">
            <a:off x="4594449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>
            <a:cxnSpLocks/>
            <a:endCxn id="82" idx="2"/>
          </p:cNvCxnSpPr>
          <p:nvPr/>
        </p:nvCxnSpPr>
        <p:spPr>
          <a:xfrm>
            <a:off x="3404548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cxnSpLocks/>
            <a:stCxn id="82" idx="0"/>
            <a:endCxn id="81" idx="4"/>
          </p:cNvCxnSpPr>
          <p:nvPr/>
        </p:nvCxnSpPr>
        <p:spPr>
          <a:xfrm flipH="1" flipV="1">
            <a:off x="5595170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cxnSpLocks/>
            <a:stCxn id="78" idx="6"/>
            <a:endCxn id="81" idx="2"/>
          </p:cNvCxnSpPr>
          <p:nvPr/>
        </p:nvCxnSpPr>
        <p:spPr>
          <a:xfrm flipV="1">
            <a:off x="4726251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橢圓 88"/>
          <p:cNvSpPr/>
          <p:nvPr/>
        </p:nvSpPr>
        <p:spPr>
          <a:xfrm>
            <a:off x="6386439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90" name="橢圓 89"/>
          <p:cNvSpPr/>
          <p:nvPr/>
        </p:nvSpPr>
        <p:spPr>
          <a:xfrm>
            <a:off x="7705358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91" name="橢圓 90"/>
          <p:cNvSpPr/>
          <p:nvPr/>
        </p:nvSpPr>
        <p:spPr>
          <a:xfrm>
            <a:off x="6386439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92" name="橢圓 91"/>
          <p:cNvSpPr/>
          <p:nvPr/>
        </p:nvSpPr>
        <p:spPr>
          <a:xfrm>
            <a:off x="6476439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93" name="橢圓 92"/>
          <p:cNvSpPr/>
          <p:nvPr/>
        </p:nvSpPr>
        <p:spPr>
          <a:xfrm>
            <a:off x="7795358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94" name="橢圓 93"/>
          <p:cNvSpPr/>
          <p:nvPr/>
        </p:nvSpPr>
        <p:spPr>
          <a:xfrm>
            <a:off x="7796383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cxnSp>
        <p:nvCxnSpPr>
          <p:cNvPr id="95" name="直線單箭頭接點 94"/>
          <p:cNvCxnSpPr>
            <a:cxnSpLocks/>
            <a:stCxn id="90" idx="0"/>
            <a:endCxn id="94" idx="4"/>
          </p:cNvCxnSpPr>
          <p:nvPr/>
        </p:nvCxnSpPr>
        <p:spPr>
          <a:xfrm flipV="1">
            <a:off x="8155358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單箭頭接點 95"/>
          <p:cNvCxnSpPr>
            <a:cxnSpLocks/>
            <a:stCxn id="92" idx="7"/>
            <a:endCxn id="94" idx="4"/>
          </p:cNvCxnSpPr>
          <p:nvPr/>
        </p:nvCxnSpPr>
        <p:spPr>
          <a:xfrm flipV="1">
            <a:off x="7090997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>
            <a:cxnSpLocks/>
            <a:stCxn id="89" idx="7"/>
            <a:endCxn id="94" idx="2"/>
          </p:cNvCxnSpPr>
          <p:nvPr/>
        </p:nvCxnSpPr>
        <p:spPr>
          <a:xfrm flipV="1">
            <a:off x="7154637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>
            <a:cxnSpLocks/>
            <a:endCxn id="94" idx="2"/>
          </p:cNvCxnSpPr>
          <p:nvPr/>
        </p:nvCxnSpPr>
        <p:spPr>
          <a:xfrm>
            <a:off x="5964736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>
            <a:cxnSpLocks/>
            <a:stCxn id="94" idx="0"/>
            <a:endCxn id="93" idx="4"/>
          </p:cNvCxnSpPr>
          <p:nvPr/>
        </p:nvCxnSpPr>
        <p:spPr>
          <a:xfrm flipH="1" flipV="1">
            <a:off x="8155358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單箭頭接點 99"/>
          <p:cNvCxnSpPr>
            <a:cxnSpLocks/>
            <a:stCxn id="91" idx="6"/>
            <a:endCxn id="93" idx="2"/>
          </p:cNvCxnSpPr>
          <p:nvPr/>
        </p:nvCxnSpPr>
        <p:spPr>
          <a:xfrm flipV="1">
            <a:off x="7286439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>
            <a:cxnSpLocks/>
          </p:cNvCxnSpPr>
          <p:nvPr/>
        </p:nvCxnSpPr>
        <p:spPr>
          <a:xfrm flipH="1" flipV="1">
            <a:off x="3031832" y="2687008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>
            <a:cxnSpLocks/>
          </p:cNvCxnSpPr>
          <p:nvPr/>
        </p:nvCxnSpPr>
        <p:spPr>
          <a:xfrm flipV="1">
            <a:off x="2175628" y="2328956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橢圓 102"/>
          <p:cNvSpPr/>
          <p:nvPr/>
        </p:nvSpPr>
        <p:spPr>
          <a:xfrm>
            <a:off x="3961470" y="1908180"/>
            <a:ext cx="915330" cy="7588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altLang="zh-TW" sz="2400" dirty="0" smtClean="0"/>
              <a:t>y’</a:t>
            </a:r>
            <a:r>
              <a:rPr lang="en-CA" altLang="zh-TW" sz="2400" baseline="30000" dirty="0" smtClean="0"/>
              <a:t>2</a:t>
            </a:r>
            <a:endParaRPr lang="zh-TW" altLang="en-US" sz="2400" dirty="0"/>
          </a:p>
        </p:txBody>
      </p:sp>
      <p:sp>
        <p:nvSpPr>
          <p:cNvPr id="104" name="橢圓 103"/>
          <p:cNvSpPr/>
          <p:nvPr/>
        </p:nvSpPr>
        <p:spPr>
          <a:xfrm>
            <a:off x="5228861" y="1948078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30000" dirty="0"/>
              <a:t>2</a:t>
            </a:r>
            <a:endParaRPr lang="zh-TW" altLang="en-US" sz="2000" baseline="30000" dirty="0"/>
          </a:p>
        </p:txBody>
      </p:sp>
      <p:cxnSp>
        <p:nvCxnSpPr>
          <p:cNvPr id="105" name="直線單箭頭接點 104"/>
          <p:cNvCxnSpPr>
            <a:cxnSpLocks/>
          </p:cNvCxnSpPr>
          <p:nvPr/>
        </p:nvCxnSpPr>
        <p:spPr>
          <a:xfrm flipH="1" flipV="1">
            <a:off x="5576145" y="2634487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單箭頭接點 105"/>
          <p:cNvCxnSpPr>
            <a:cxnSpLocks/>
          </p:cNvCxnSpPr>
          <p:nvPr/>
        </p:nvCxnSpPr>
        <p:spPr>
          <a:xfrm flipV="1">
            <a:off x="4719941" y="2276435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橢圓 106"/>
          <p:cNvSpPr/>
          <p:nvPr/>
        </p:nvSpPr>
        <p:spPr>
          <a:xfrm>
            <a:off x="6400800" y="1913688"/>
            <a:ext cx="859677" cy="829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altLang="zh-TW" sz="2400" dirty="0"/>
              <a:t>y</a:t>
            </a:r>
            <a:r>
              <a:rPr lang="en-CA" altLang="zh-TW" sz="2400" dirty="0" smtClean="0"/>
              <a:t>’</a:t>
            </a:r>
            <a:r>
              <a:rPr lang="en-CA" altLang="zh-TW" sz="2400" baseline="30000" dirty="0" smtClean="0"/>
              <a:t>3</a:t>
            </a:r>
            <a:endParaRPr lang="zh-TW" altLang="en-US" sz="2400" dirty="0"/>
          </a:p>
        </p:txBody>
      </p:sp>
      <p:cxnSp>
        <p:nvCxnSpPr>
          <p:cNvPr id="109" name="直線單箭頭接點 108"/>
          <p:cNvCxnSpPr>
            <a:cxnSpLocks/>
          </p:cNvCxnSpPr>
          <p:nvPr/>
        </p:nvCxnSpPr>
        <p:spPr>
          <a:xfrm flipH="1" flipV="1">
            <a:off x="8155152" y="2639995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/>
          <p:cNvCxnSpPr>
            <a:cxnSpLocks/>
          </p:cNvCxnSpPr>
          <p:nvPr/>
        </p:nvCxnSpPr>
        <p:spPr>
          <a:xfrm flipV="1">
            <a:off x="7298948" y="2281943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>
            <a:cxnSpLocks/>
            <a:stCxn id="51" idx="0"/>
            <a:endCxn id="56" idx="4"/>
          </p:cNvCxnSpPr>
          <p:nvPr/>
        </p:nvCxnSpPr>
        <p:spPr>
          <a:xfrm flipV="1">
            <a:off x="3044548" y="1301136"/>
            <a:ext cx="3784375" cy="699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單箭頭接點 113"/>
          <p:cNvCxnSpPr>
            <a:cxnSpLocks/>
            <a:stCxn id="104" idx="0"/>
            <a:endCxn id="56" idx="4"/>
          </p:cNvCxnSpPr>
          <p:nvPr/>
        </p:nvCxnSpPr>
        <p:spPr>
          <a:xfrm flipV="1">
            <a:off x="5588861" y="1301136"/>
            <a:ext cx="1240062" cy="646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單箭頭接點 116"/>
          <p:cNvCxnSpPr>
            <a:cxnSpLocks/>
            <a:endCxn id="56" idx="4"/>
          </p:cNvCxnSpPr>
          <p:nvPr/>
        </p:nvCxnSpPr>
        <p:spPr>
          <a:xfrm flipH="1" flipV="1">
            <a:off x="6828923" y="1301136"/>
            <a:ext cx="1338945" cy="652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943600" y="152400"/>
            <a:ext cx="1769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C=C</a:t>
            </a:r>
            <a:r>
              <a:rPr lang="en-US" baseline="30000" dirty="0" smtClean="0"/>
              <a:t>1</a:t>
            </a:r>
            <a:r>
              <a:rPr lang="en-US" dirty="0" smtClean="0"/>
              <a:t> + C</a:t>
            </a:r>
            <a:r>
              <a:rPr lang="en-US" baseline="30000" dirty="0" smtClean="0"/>
              <a:t>2</a:t>
            </a:r>
            <a:r>
              <a:rPr lang="en-US" dirty="0" smtClean="0"/>
              <a:t> + C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58" name="橢圓 103"/>
          <p:cNvSpPr/>
          <p:nvPr/>
        </p:nvSpPr>
        <p:spPr>
          <a:xfrm>
            <a:off x="7772400" y="1981200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C</a:t>
            </a:r>
            <a:r>
              <a:rPr lang="en-US" altLang="zh-TW" sz="2000" baseline="30000" dirty="0" smtClean="0"/>
              <a:t>3</a:t>
            </a:r>
            <a:endParaRPr lang="zh-TW" alt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26854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03" grpId="0" animBg="1"/>
      <p:bldP spid="104" grpId="0" animBg="1"/>
      <p:bldP spid="107" grpId="0" animBg="1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/>
          <p:nvPr/>
        </p:nvSpPr>
        <p:spPr>
          <a:xfrm>
            <a:off x="1275629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8" name="橢圓 7"/>
          <p:cNvSpPr/>
          <p:nvPr/>
        </p:nvSpPr>
        <p:spPr>
          <a:xfrm>
            <a:off x="2594548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9" name="橢圓 8"/>
          <p:cNvSpPr/>
          <p:nvPr/>
        </p:nvSpPr>
        <p:spPr>
          <a:xfrm>
            <a:off x="1275629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10" name="橢圓 9"/>
          <p:cNvSpPr/>
          <p:nvPr/>
        </p:nvSpPr>
        <p:spPr>
          <a:xfrm>
            <a:off x="1365629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11" name="橢圓 10"/>
          <p:cNvSpPr/>
          <p:nvPr/>
        </p:nvSpPr>
        <p:spPr>
          <a:xfrm>
            <a:off x="133926" y="4105887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0</a:t>
            </a:r>
            <a:endParaRPr lang="zh-TW" altLang="en-US" sz="2400" baseline="30000" dirty="0"/>
          </a:p>
        </p:txBody>
      </p:sp>
      <p:sp>
        <p:nvSpPr>
          <p:cNvPr id="14" name="橢圓 13"/>
          <p:cNvSpPr/>
          <p:nvPr/>
        </p:nvSpPr>
        <p:spPr>
          <a:xfrm>
            <a:off x="2684548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0" name="橢圓 39"/>
          <p:cNvSpPr/>
          <p:nvPr/>
        </p:nvSpPr>
        <p:spPr>
          <a:xfrm>
            <a:off x="2685573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51" name="橢圓 50"/>
          <p:cNvSpPr/>
          <p:nvPr/>
        </p:nvSpPr>
        <p:spPr>
          <a:xfrm>
            <a:off x="2684548" y="2000599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30000" dirty="0"/>
              <a:t>1</a:t>
            </a:r>
            <a:endParaRPr lang="zh-TW" altLang="en-US" sz="2000" baseline="30000" dirty="0"/>
          </a:p>
        </p:txBody>
      </p:sp>
      <p:sp>
        <p:nvSpPr>
          <p:cNvPr id="56" name="橢圓 55"/>
          <p:cNvSpPr/>
          <p:nvPr/>
        </p:nvSpPr>
        <p:spPr>
          <a:xfrm>
            <a:off x="6468923" y="581136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baseline="30000" dirty="0"/>
          </a:p>
        </p:txBody>
      </p:sp>
      <p:cxnSp>
        <p:nvCxnSpPr>
          <p:cNvPr id="57" name="直線單箭頭接點 56"/>
          <p:cNvCxnSpPr>
            <a:cxnSpLocks/>
            <a:stCxn id="8" idx="0"/>
            <a:endCxn id="40" idx="4"/>
          </p:cNvCxnSpPr>
          <p:nvPr/>
        </p:nvCxnSpPr>
        <p:spPr>
          <a:xfrm flipV="1">
            <a:off x="3044548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cxnSpLocks/>
            <a:stCxn id="10" idx="7"/>
            <a:endCxn id="40" idx="4"/>
          </p:cNvCxnSpPr>
          <p:nvPr/>
        </p:nvCxnSpPr>
        <p:spPr>
          <a:xfrm flipV="1">
            <a:off x="1980187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cxnSpLocks/>
            <a:stCxn id="7" idx="7"/>
            <a:endCxn id="40" idx="2"/>
          </p:cNvCxnSpPr>
          <p:nvPr/>
        </p:nvCxnSpPr>
        <p:spPr>
          <a:xfrm flipV="1">
            <a:off x="2043827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stCxn id="11" idx="6"/>
            <a:endCxn id="40" idx="2"/>
          </p:cNvCxnSpPr>
          <p:nvPr/>
        </p:nvCxnSpPr>
        <p:spPr>
          <a:xfrm>
            <a:off x="853926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cxnSpLocks/>
            <a:stCxn id="40" idx="0"/>
            <a:endCxn id="14" idx="4"/>
          </p:cNvCxnSpPr>
          <p:nvPr/>
        </p:nvCxnSpPr>
        <p:spPr>
          <a:xfrm flipH="1" flipV="1">
            <a:off x="3044548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cxnSpLocks/>
            <a:stCxn id="9" idx="6"/>
            <a:endCxn id="14" idx="2"/>
          </p:cNvCxnSpPr>
          <p:nvPr/>
        </p:nvCxnSpPr>
        <p:spPr>
          <a:xfrm flipV="1">
            <a:off x="2175629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橢圓 75"/>
          <p:cNvSpPr/>
          <p:nvPr/>
        </p:nvSpPr>
        <p:spPr>
          <a:xfrm>
            <a:off x="3826251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77" name="橢圓 76"/>
          <p:cNvSpPr/>
          <p:nvPr/>
        </p:nvSpPr>
        <p:spPr>
          <a:xfrm>
            <a:off x="5145170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78" name="橢圓 77"/>
          <p:cNvSpPr/>
          <p:nvPr/>
        </p:nvSpPr>
        <p:spPr>
          <a:xfrm>
            <a:off x="3826251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79" name="橢圓 78"/>
          <p:cNvSpPr/>
          <p:nvPr/>
        </p:nvSpPr>
        <p:spPr>
          <a:xfrm>
            <a:off x="3916251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81" name="橢圓 80"/>
          <p:cNvSpPr/>
          <p:nvPr/>
        </p:nvSpPr>
        <p:spPr>
          <a:xfrm>
            <a:off x="5235170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82" name="橢圓 81"/>
          <p:cNvSpPr/>
          <p:nvPr/>
        </p:nvSpPr>
        <p:spPr>
          <a:xfrm>
            <a:off x="5236195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cxnSp>
        <p:nvCxnSpPr>
          <p:cNvPr id="83" name="直線單箭頭接點 82"/>
          <p:cNvCxnSpPr>
            <a:cxnSpLocks/>
            <a:stCxn id="77" idx="0"/>
            <a:endCxn id="82" idx="4"/>
          </p:cNvCxnSpPr>
          <p:nvPr/>
        </p:nvCxnSpPr>
        <p:spPr>
          <a:xfrm flipV="1">
            <a:off x="5595170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>
            <a:cxnSpLocks/>
            <a:stCxn id="79" idx="7"/>
            <a:endCxn id="82" idx="4"/>
          </p:cNvCxnSpPr>
          <p:nvPr/>
        </p:nvCxnSpPr>
        <p:spPr>
          <a:xfrm flipV="1">
            <a:off x="4530809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cxnSpLocks/>
            <a:stCxn id="76" idx="7"/>
            <a:endCxn id="82" idx="2"/>
          </p:cNvCxnSpPr>
          <p:nvPr/>
        </p:nvCxnSpPr>
        <p:spPr>
          <a:xfrm flipV="1">
            <a:off x="4594449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>
            <a:cxnSpLocks/>
            <a:endCxn id="82" idx="2"/>
          </p:cNvCxnSpPr>
          <p:nvPr/>
        </p:nvCxnSpPr>
        <p:spPr>
          <a:xfrm>
            <a:off x="3404548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cxnSpLocks/>
            <a:stCxn id="82" idx="0"/>
            <a:endCxn id="81" idx="4"/>
          </p:cNvCxnSpPr>
          <p:nvPr/>
        </p:nvCxnSpPr>
        <p:spPr>
          <a:xfrm flipH="1" flipV="1">
            <a:off x="5595170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cxnSpLocks/>
            <a:stCxn id="78" idx="6"/>
            <a:endCxn id="81" idx="2"/>
          </p:cNvCxnSpPr>
          <p:nvPr/>
        </p:nvCxnSpPr>
        <p:spPr>
          <a:xfrm flipV="1">
            <a:off x="4726251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橢圓 88"/>
          <p:cNvSpPr/>
          <p:nvPr/>
        </p:nvSpPr>
        <p:spPr>
          <a:xfrm>
            <a:off x="6386439" y="4825887"/>
            <a:ext cx="900000" cy="72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W</a:t>
            </a:r>
            <a:r>
              <a:rPr lang="en-US" altLang="zh-TW" sz="2400" baseline="30000" dirty="0" err="1"/>
              <a:t>h</a:t>
            </a:r>
            <a:endParaRPr lang="zh-TW" altLang="en-US" sz="2400" baseline="30000" dirty="0"/>
          </a:p>
        </p:txBody>
      </p:sp>
      <p:sp>
        <p:nvSpPr>
          <p:cNvPr id="90" name="橢圓 89"/>
          <p:cNvSpPr/>
          <p:nvPr/>
        </p:nvSpPr>
        <p:spPr>
          <a:xfrm>
            <a:off x="7705358" y="5770491"/>
            <a:ext cx="900000" cy="7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i</a:t>
            </a:r>
            <a:endParaRPr lang="zh-TW" altLang="en-US" sz="2400" baseline="30000" dirty="0"/>
          </a:p>
        </p:txBody>
      </p:sp>
      <p:sp>
        <p:nvSpPr>
          <p:cNvPr id="91" name="橢圓 90"/>
          <p:cNvSpPr/>
          <p:nvPr/>
        </p:nvSpPr>
        <p:spPr>
          <a:xfrm>
            <a:off x="6386439" y="3046424"/>
            <a:ext cx="900000" cy="72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30000" dirty="0"/>
              <a:t>o</a:t>
            </a:r>
            <a:endParaRPr lang="zh-TW" altLang="en-US" sz="2400" baseline="30000" dirty="0"/>
          </a:p>
        </p:txBody>
      </p:sp>
      <p:sp>
        <p:nvSpPr>
          <p:cNvPr id="92" name="橢圓 91"/>
          <p:cNvSpPr/>
          <p:nvPr/>
        </p:nvSpPr>
        <p:spPr>
          <a:xfrm>
            <a:off x="6476439" y="5770491"/>
            <a:ext cx="720000" cy="720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93" name="橢圓 92"/>
          <p:cNvSpPr/>
          <p:nvPr/>
        </p:nvSpPr>
        <p:spPr>
          <a:xfrm>
            <a:off x="7795358" y="3026471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y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94" name="橢圓 93"/>
          <p:cNvSpPr/>
          <p:nvPr/>
        </p:nvSpPr>
        <p:spPr>
          <a:xfrm>
            <a:off x="7796383" y="4105887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cxnSp>
        <p:nvCxnSpPr>
          <p:cNvPr id="95" name="直線單箭頭接點 94"/>
          <p:cNvCxnSpPr>
            <a:cxnSpLocks/>
            <a:stCxn id="90" idx="0"/>
            <a:endCxn id="94" idx="4"/>
          </p:cNvCxnSpPr>
          <p:nvPr/>
        </p:nvCxnSpPr>
        <p:spPr>
          <a:xfrm flipV="1">
            <a:off x="8155358" y="4825887"/>
            <a:ext cx="1025" cy="944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單箭頭接點 95"/>
          <p:cNvCxnSpPr>
            <a:cxnSpLocks/>
            <a:stCxn id="92" idx="7"/>
            <a:endCxn id="94" idx="4"/>
          </p:cNvCxnSpPr>
          <p:nvPr/>
        </p:nvCxnSpPr>
        <p:spPr>
          <a:xfrm flipV="1">
            <a:off x="7090997" y="4825887"/>
            <a:ext cx="1065386" cy="10500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>
            <a:cxnSpLocks/>
            <a:stCxn id="89" idx="7"/>
            <a:endCxn id="94" idx="2"/>
          </p:cNvCxnSpPr>
          <p:nvPr/>
        </p:nvCxnSpPr>
        <p:spPr>
          <a:xfrm flipV="1">
            <a:off x="7154637" y="4465887"/>
            <a:ext cx="641746" cy="46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>
            <a:cxnSpLocks/>
            <a:endCxn id="94" idx="2"/>
          </p:cNvCxnSpPr>
          <p:nvPr/>
        </p:nvCxnSpPr>
        <p:spPr>
          <a:xfrm>
            <a:off x="5964736" y="4465887"/>
            <a:ext cx="18316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>
            <a:cxnSpLocks/>
            <a:stCxn id="94" idx="0"/>
            <a:endCxn id="93" idx="4"/>
          </p:cNvCxnSpPr>
          <p:nvPr/>
        </p:nvCxnSpPr>
        <p:spPr>
          <a:xfrm flipH="1" flipV="1">
            <a:off x="8155358" y="3746471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單箭頭接點 99"/>
          <p:cNvCxnSpPr>
            <a:cxnSpLocks/>
            <a:stCxn id="91" idx="6"/>
            <a:endCxn id="93" idx="2"/>
          </p:cNvCxnSpPr>
          <p:nvPr/>
        </p:nvCxnSpPr>
        <p:spPr>
          <a:xfrm flipV="1">
            <a:off x="7286439" y="3386471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>
            <a:cxnSpLocks/>
          </p:cNvCxnSpPr>
          <p:nvPr/>
        </p:nvCxnSpPr>
        <p:spPr>
          <a:xfrm flipH="1" flipV="1">
            <a:off x="3031832" y="2687008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>
            <a:cxnSpLocks/>
          </p:cNvCxnSpPr>
          <p:nvPr/>
        </p:nvCxnSpPr>
        <p:spPr>
          <a:xfrm flipV="1">
            <a:off x="2175628" y="2328956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橢圓 103"/>
          <p:cNvSpPr/>
          <p:nvPr/>
        </p:nvSpPr>
        <p:spPr>
          <a:xfrm>
            <a:off x="5228861" y="1948078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30000" dirty="0"/>
              <a:t>2</a:t>
            </a:r>
            <a:endParaRPr lang="zh-TW" altLang="en-US" sz="2000" baseline="30000" dirty="0"/>
          </a:p>
        </p:txBody>
      </p:sp>
      <p:cxnSp>
        <p:nvCxnSpPr>
          <p:cNvPr id="105" name="直線單箭頭接點 104"/>
          <p:cNvCxnSpPr>
            <a:cxnSpLocks/>
          </p:cNvCxnSpPr>
          <p:nvPr/>
        </p:nvCxnSpPr>
        <p:spPr>
          <a:xfrm flipH="1" flipV="1">
            <a:off x="5576145" y="2634487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單箭頭接點 105"/>
          <p:cNvCxnSpPr>
            <a:cxnSpLocks/>
          </p:cNvCxnSpPr>
          <p:nvPr/>
        </p:nvCxnSpPr>
        <p:spPr>
          <a:xfrm flipV="1">
            <a:off x="4719941" y="2276435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橢圓 106"/>
          <p:cNvSpPr/>
          <p:nvPr/>
        </p:nvSpPr>
        <p:spPr>
          <a:xfrm>
            <a:off x="6540477" y="1913688"/>
            <a:ext cx="720000" cy="72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altLang="zh-TW" sz="2000" dirty="0" smtClean="0"/>
              <a:t>y’</a:t>
            </a:r>
            <a:r>
              <a:rPr lang="en-CA" altLang="zh-TW" sz="2000" baseline="30000" dirty="0" smtClean="0"/>
              <a:t>3</a:t>
            </a:r>
            <a:endParaRPr lang="zh-TW" altLang="en-US" sz="2000" dirty="0"/>
          </a:p>
        </p:txBody>
      </p:sp>
      <p:sp>
        <p:nvSpPr>
          <p:cNvPr id="108" name="橢圓 107"/>
          <p:cNvSpPr/>
          <p:nvPr/>
        </p:nvSpPr>
        <p:spPr>
          <a:xfrm>
            <a:off x="7807868" y="1953586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30000" dirty="0"/>
              <a:t>3</a:t>
            </a:r>
            <a:endParaRPr lang="zh-TW" altLang="en-US" sz="2000" baseline="30000" dirty="0"/>
          </a:p>
        </p:txBody>
      </p:sp>
      <p:cxnSp>
        <p:nvCxnSpPr>
          <p:cNvPr id="109" name="直線單箭頭接點 108"/>
          <p:cNvCxnSpPr>
            <a:cxnSpLocks/>
          </p:cNvCxnSpPr>
          <p:nvPr/>
        </p:nvCxnSpPr>
        <p:spPr>
          <a:xfrm flipH="1" flipV="1">
            <a:off x="8155152" y="2639995"/>
            <a:ext cx="1025" cy="359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/>
          <p:cNvCxnSpPr>
            <a:cxnSpLocks/>
          </p:cNvCxnSpPr>
          <p:nvPr/>
        </p:nvCxnSpPr>
        <p:spPr>
          <a:xfrm flipV="1">
            <a:off x="7298948" y="2281943"/>
            <a:ext cx="5089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>
            <a:cxnSpLocks/>
            <a:stCxn id="51" idx="0"/>
            <a:endCxn id="56" idx="4"/>
          </p:cNvCxnSpPr>
          <p:nvPr/>
        </p:nvCxnSpPr>
        <p:spPr>
          <a:xfrm flipV="1">
            <a:off x="3044548" y="1301136"/>
            <a:ext cx="3784375" cy="699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單箭頭接點 113"/>
          <p:cNvCxnSpPr>
            <a:cxnSpLocks/>
            <a:stCxn id="104" idx="0"/>
            <a:endCxn id="56" idx="4"/>
          </p:cNvCxnSpPr>
          <p:nvPr/>
        </p:nvCxnSpPr>
        <p:spPr>
          <a:xfrm flipV="1">
            <a:off x="5588861" y="1301136"/>
            <a:ext cx="1240062" cy="646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單箭頭接點 116"/>
          <p:cNvCxnSpPr>
            <a:cxnSpLocks/>
            <a:stCxn id="108" idx="0"/>
            <a:endCxn id="56" idx="4"/>
          </p:cNvCxnSpPr>
          <p:nvPr/>
        </p:nvCxnSpPr>
        <p:spPr>
          <a:xfrm flipH="1" flipV="1">
            <a:off x="6828923" y="1301136"/>
            <a:ext cx="1338945" cy="652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3"/>
          <p:cNvCxnSpPr>
            <a:cxnSpLocks/>
          </p:cNvCxnSpPr>
          <p:nvPr/>
        </p:nvCxnSpPr>
        <p:spPr>
          <a:xfrm>
            <a:off x="7154637" y="1549599"/>
            <a:ext cx="653230" cy="3278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cxnSpLocks/>
          </p:cNvCxnSpPr>
          <p:nvPr/>
        </p:nvCxnSpPr>
        <p:spPr>
          <a:xfrm flipH="1">
            <a:off x="5935198" y="1581736"/>
            <a:ext cx="611840" cy="3403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>
            <a:cxnSpLocks/>
          </p:cNvCxnSpPr>
          <p:nvPr/>
        </p:nvCxnSpPr>
        <p:spPr>
          <a:xfrm flipH="1">
            <a:off x="4852742" y="1610186"/>
            <a:ext cx="736824" cy="1761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370723" y="1287703"/>
            <a:ext cx="320942" cy="4349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75" name="矩形 74"/>
          <p:cNvSpPr/>
          <p:nvPr/>
        </p:nvSpPr>
        <p:spPr>
          <a:xfrm>
            <a:off x="6118133" y="1381974"/>
            <a:ext cx="320942" cy="4349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5094751" y="1241031"/>
            <a:ext cx="320942" cy="4349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cxnSp>
        <p:nvCxnSpPr>
          <p:cNvPr id="116" name="直線單箭頭接點 115"/>
          <p:cNvCxnSpPr>
            <a:cxnSpLocks/>
          </p:cNvCxnSpPr>
          <p:nvPr/>
        </p:nvCxnSpPr>
        <p:spPr>
          <a:xfrm>
            <a:off x="8296401" y="2639995"/>
            <a:ext cx="0" cy="414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單箭頭接點 117"/>
          <p:cNvCxnSpPr>
            <a:cxnSpLocks/>
          </p:cNvCxnSpPr>
          <p:nvPr/>
        </p:nvCxnSpPr>
        <p:spPr>
          <a:xfrm>
            <a:off x="5704699" y="2649498"/>
            <a:ext cx="0" cy="414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單箭頭接點 118"/>
          <p:cNvCxnSpPr>
            <a:cxnSpLocks/>
          </p:cNvCxnSpPr>
          <p:nvPr/>
        </p:nvCxnSpPr>
        <p:spPr>
          <a:xfrm>
            <a:off x="3164699" y="2680701"/>
            <a:ext cx="0" cy="414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>
            <a:cxnSpLocks/>
          </p:cNvCxnSpPr>
          <p:nvPr/>
        </p:nvCxnSpPr>
        <p:spPr>
          <a:xfrm>
            <a:off x="8318500" y="3682006"/>
            <a:ext cx="0" cy="414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單箭頭接點 126"/>
          <p:cNvCxnSpPr>
            <a:cxnSpLocks/>
          </p:cNvCxnSpPr>
          <p:nvPr/>
        </p:nvCxnSpPr>
        <p:spPr>
          <a:xfrm>
            <a:off x="5726798" y="3691509"/>
            <a:ext cx="0" cy="414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/>
          <p:cNvCxnSpPr>
            <a:cxnSpLocks/>
          </p:cNvCxnSpPr>
          <p:nvPr/>
        </p:nvCxnSpPr>
        <p:spPr>
          <a:xfrm>
            <a:off x="3186798" y="3722712"/>
            <a:ext cx="0" cy="414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>
            <a:cxnSpLocks/>
          </p:cNvCxnSpPr>
          <p:nvPr/>
        </p:nvCxnSpPr>
        <p:spPr>
          <a:xfrm flipH="1">
            <a:off x="7243936" y="4657708"/>
            <a:ext cx="522475" cy="364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單箭頭接點 130"/>
          <p:cNvCxnSpPr>
            <a:cxnSpLocks/>
          </p:cNvCxnSpPr>
          <p:nvPr/>
        </p:nvCxnSpPr>
        <p:spPr>
          <a:xfrm flipH="1">
            <a:off x="6208892" y="4611822"/>
            <a:ext cx="79032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單箭頭接點 132"/>
          <p:cNvCxnSpPr>
            <a:cxnSpLocks/>
          </p:cNvCxnSpPr>
          <p:nvPr/>
        </p:nvCxnSpPr>
        <p:spPr>
          <a:xfrm flipH="1">
            <a:off x="3702949" y="4621040"/>
            <a:ext cx="79032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/>
          <p:cNvCxnSpPr>
            <a:cxnSpLocks/>
          </p:cNvCxnSpPr>
          <p:nvPr/>
        </p:nvCxnSpPr>
        <p:spPr>
          <a:xfrm flipH="1">
            <a:off x="4667491" y="4681586"/>
            <a:ext cx="522475" cy="364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單箭頭接點 138"/>
          <p:cNvCxnSpPr>
            <a:cxnSpLocks/>
          </p:cNvCxnSpPr>
          <p:nvPr/>
        </p:nvCxnSpPr>
        <p:spPr>
          <a:xfrm flipH="1">
            <a:off x="2104694" y="4657708"/>
            <a:ext cx="522475" cy="364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Recurrent Network</a:t>
            </a:r>
            <a:endParaRPr lang="zh-TW" alt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943600" y="152400"/>
            <a:ext cx="1769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C=C</a:t>
            </a:r>
            <a:r>
              <a:rPr lang="en-US" baseline="30000" dirty="0" smtClean="0"/>
              <a:t>1</a:t>
            </a:r>
            <a:r>
              <a:rPr lang="en-US" dirty="0" smtClean="0"/>
              <a:t> + C</a:t>
            </a:r>
            <a:r>
              <a:rPr lang="en-US" baseline="30000" dirty="0" smtClean="0"/>
              <a:t>2</a:t>
            </a:r>
            <a:r>
              <a:rPr lang="en-US" dirty="0" smtClean="0"/>
              <a:t> + C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0248" y="5257800"/>
            <a:ext cx="9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C/   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endParaRPr lang="en-US" dirty="0"/>
          </a:p>
        </p:txBody>
      </p:sp>
      <p:graphicFrame>
        <p:nvGraphicFramePr>
          <p:cNvPr id="142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544620"/>
              </p:ext>
            </p:extLst>
          </p:nvPr>
        </p:nvGraphicFramePr>
        <p:xfrm>
          <a:off x="307848" y="52578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848" y="52578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709889"/>
              </p:ext>
            </p:extLst>
          </p:nvPr>
        </p:nvGraphicFramePr>
        <p:xfrm>
          <a:off x="765048" y="52578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0" name="Equation" r:id="rId6" imgW="114300" imgH="165100" progId="Equation.3">
                  <p:embed/>
                </p:oleObj>
              </mc:Choice>
              <mc:Fallback>
                <p:oleObj name="Equation" r:id="rId6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5048" y="52578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3276600" y="5410200"/>
            <a:ext cx="9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C/   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endParaRPr lang="en-US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075142"/>
              </p:ext>
            </p:extLst>
          </p:nvPr>
        </p:nvGraphicFramePr>
        <p:xfrm>
          <a:off x="3124200" y="54102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Equation" r:id="rId7" imgW="114300" imgH="165100" progId="Equation.3">
                  <p:embed/>
                </p:oleObj>
              </mc:Choice>
              <mc:Fallback>
                <p:oleObj name="Equation" r:id="rId7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4200" y="54102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344415"/>
              </p:ext>
            </p:extLst>
          </p:nvPr>
        </p:nvGraphicFramePr>
        <p:xfrm>
          <a:off x="3581400" y="54102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8" imgW="114300" imgH="165100" progId="Equation.3">
                  <p:embed/>
                </p:oleObj>
              </mc:Choice>
              <mc:Fallback>
                <p:oleObj name="Equation" r:id="rId8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54102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TextBox 146"/>
          <p:cNvSpPr txBox="1"/>
          <p:nvPr/>
        </p:nvSpPr>
        <p:spPr>
          <a:xfrm>
            <a:off x="5867400" y="5410200"/>
            <a:ext cx="9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C/   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endParaRPr lang="en-US" dirty="0"/>
          </a:p>
        </p:txBody>
      </p:sp>
      <p:graphicFrame>
        <p:nvGraphicFramePr>
          <p:cNvPr id="148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775669"/>
              </p:ext>
            </p:extLst>
          </p:nvPr>
        </p:nvGraphicFramePr>
        <p:xfrm>
          <a:off x="5715000" y="54102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9" imgW="114300" imgH="165100" progId="Equation.3">
                  <p:embed/>
                </p:oleObj>
              </mc:Choice>
              <mc:Fallback>
                <p:oleObj name="Equation" r:id="rId9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54102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79079"/>
              </p:ext>
            </p:extLst>
          </p:nvPr>
        </p:nvGraphicFramePr>
        <p:xfrm>
          <a:off x="6172200" y="5410200"/>
          <a:ext cx="285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Equation" r:id="rId10" imgW="114300" imgH="165100" progId="Equation.3">
                  <p:embed/>
                </p:oleObj>
              </mc:Choice>
              <mc:Fallback>
                <p:oleObj name="Equation" r:id="rId10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5410200"/>
                        <a:ext cx="285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2133600"/>
            <a:ext cx="4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y’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4267200" y="2133600"/>
            <a:ext cx="4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’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6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5" grpId="0" animBg="1"/>
      <p:bldP spid="8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38" y="2092356"/>
            <a:ext cx="6934833" cy="4560089"/>
          </a:xfrm>
          <a:prstGeom prst="rect">
            <a:avLst/>
          </a:prstGeom>
        </p:spPr>
      </p:pic>
      <p:sp>
        <p:nvSpPr>
          <p:cNvPr id="12" name="橢圓 11"/>
          <p:cNvSpPr/>
          <p:nvPr/>
        </p:nvSpPr>
        <p:spPr>
          <a:xfrm>
            <a:off x="2223794" y="5732851"/>
            <a:ext cx="423081" cy="423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136" name="橢圓 135"/>
          <p:cNvSpPr/>
          <p:nvPr/>
        </p:nvSpPr>
        <p:spPr>
          <a:xfrm>
            <a:off x="4235179" y="5732850"/>
            <a:ext cx="423081" cy="423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141" name="橢圓 140"/>
          <p:cNvSpPr/>
          <p:nvPr/>
        </p:nvSpPr>
        <p:spPr>
          <a:xfrm>
            <a:off x="6219094" y="5732850"/>
            <a:ext cx="423081" cy="423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20" name="橢圓 19"/>
          <p:cNvSpPr/>
          <p:nvPr/>
        </p:nvSpPr>
        <p:spPr>
          <a:xfrm>
            <a:off x="533400" y="1295400"/>
            <a:ext cx="381000" cy="3047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23" name="橢圓 22"/>
          <p:cNvSpPr/>
          <p:nvPr/>
        </p:nvSpPr>
        <p:spPr>
          <a:xfrm>
            <a:off x="609600" y="1828800"/>
            <a:ext cx="346881" cy="3468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pic>
        <p:nvPicPr>
          <p:cNvPr id="2" name="Picture 1" descr="Screen Shot 2017-06-18 at 7.53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6858000" cy="8515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1219200"/>
            <a:ext cx="7548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first term, h</a:t>
            </a:r>
            <a:r>
              <a:rPr lang="en-US" baseline="30000" dirty="0" smtClean="0"/>
              <a:t>2</a:t>
            </a:r>
            <a:r>
              <a:rPr lang="en-US" dirty="0" smtClean="0"/>
              <a:t>/h</a:t>
            </a:r>
            <a:r>
              <a:rPr lang="en-US" baseline="30000" dirty="0" smtClean="0"/>
              <a:t>1</a:t>
            </a:r>
            <a:r>
              <a:rPr lang="en-US" dirty="0" smtClean="0"/>
              <a:t> in 2</a:t>
            </a:r>
            <a:r>
              <a:rPr lang="en-US" baseline="30000" dirty="0" smtClean="0"/>
              <a:t>nd</a:t>
            </a:r>
            <a:r>
              <a:rPr lang="en-US" dirty="0" smtClean="0"/>
              <a:t> term and 3</a:t>
            </a:r>
            <a:r>
              <a:rPr lang="en-US" baseline="30000" dirty="0" smtClean="0"/>
              <a:t>rd</a:t>
            </a:r>
            <a:r>
              <a:rPr lang="en-US" dirty="0" smtClean="0"/>
              <a:t> term, replace h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r>
              <a:rPr lang="en-US" dirty="0" smtClean="0"/>
              <a:t> by h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676400"/>
            <a:ext cx="500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first two terms, remove h</a:t>
            </a:r>
            <a:r>
              <a:rPr lang="en-US" baseline="30000" dirty="0" smtClean="0"/>
              <a:t>3</a:t>
            </a:r>
            <a:r>
              <a:rPr lang="en-US" dirty="0" smtClean="0"/>
              <a:t>/h</a:t>
            </a:r>
            <a:r>
              <a:rPr lang="en-US" baseline="30000" dirty="0" smtClean="0"/>
              <a:t>2</a:t>
            </a:r>
            <a:r>
              <a:rPr lang="en-US" dirty="0" smtClean="0"/>
              <a:t> and h</a:t>
            </a:r>
            <a:r>
              <a:rPr lang="en-US" baseline="30000" dirty="0" smtClean="0"/>
              <a:t>2</a:t>
            </a:r>
            <a:r>
              <a:rPr lang="en-US" dirty="0" smtClean="0"/>
              <a:t>/h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in 3</a:t>
            </a:r>
            <a:r>
              <a:rPr lang="en-US" baseline="30000" dirty="0" smtClean="0"/>
              <a:t>rd</a:t>
            </a:r>
            <a:r>
              <a:rPr lang="en-US" dirty="0" smtClean="0"/>
              <a:t> term, replace h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r>
              <a:rPr lang="en-US" dirty="0" smtClean="0"/>
              <a:t> by h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30000" dirty="0" err="1" smtClean="0"/>
              <a:t>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6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438400"/>
            <a:ext cx="3814917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886200"/>
            <a:ext cx="2622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 the benefit of the</a:t>
            </a:r>
          </a:p>
          <a:p>
            <a:r>
              <a:rPr lang="en-US" dirty="0" smtClean="0"/>
              <a:t>top down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27"/>
          <p:cNvCxnSpPr/>
          <p:nvPr/>
        </p:nvCxnSpPr>
        <p:spPr>
          <a:xfrm>
            <a:off x="5493680" y="5452533"/>
            <a:ext cx="13643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26"/>
          <p:cNvCxnSpPr/>
          <p:nvPr/>
        </p:nvCxnSpPr>
        <p:spPr>
          <a:xfrm>
            <a:off x="3725954" y="5452533"/>
            <a:ext cx="13643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24"/>
          <p:cNvCxnSpPr/>
          <p:nvPr/>
        </p:nvCxnSpPr>
        <p:spPr>
          <a:xfrm>
            <a:off x="1918119" y="5452533"/>
            <a:ext cx="13643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zh-TW" sz="2400" dirty="0" smtClean="0"/>
              <a:t>Computational graph representation:</a:t>
            </a:r>
            <a:endParaRPr lang="en-US" altLang="zh-TW" sz="2400" dirty="0"/>
          </a:p>
          <a:p>
            <a:pPr lvl="1"/>
            <a:r>
              <a:rPr lang="en-US" altLang="zh-TW" sz="2000" b="1" i="1" dirty="0" smtClean="0"/>
              <a:t>Node</a:t>
            </a:r>
            <a:r>
              <a:rPr lang="en-US" altLang="zh-CN" sz="2000" b="1" i="1" dirty="0" smtClean="0"/>
              <a:t>s</a:t>
            </a:r>
            <a:r>
              <a:rPr lang="en-US" altLang="zh-TW" sz="2000" dirty="0" smtClean="0"/>
              <a:t>: variables </a:t>
            </a:r>
            <a:endParaRPr lang="en-US" altLang="zh-TW" sz="2000" dirty="0"/>
          </a:p>
          <a:p>
            <a:pPr lvl="1"/>
            <a:r>
              <a:rPr lang="en-US" altLang="zh-TW" sz="2000" b="1" i="1" dirty="0" smtClean="0"/>
              <a:t>Edges</a:t>
            </a:r>
            <a:r>
              <a:rPr lang="en-US" altLang="zh-TW" sz="2000" dirty="0" smtClean="0"/>
              <a:t>: operations/functions</a:t>
            </a:r>
            <a:endParaRPr lang="zh-TW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3"/>
              <p:cNvSpPr txBox="1"/>
              <p:nvPr/>
            </p:nvSpPr>
            <p:spPr>
              <a:xfrm>
                <a:off x="7155607" y="550758"/>
                <a:ext cx="1520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607" y="550758"/>
                <a:ext cx="152060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390" t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橢圓 4"/>
          <p:cNvSpPr/>
          <p:nvPr/>
        </p:nvSpPr>
        <p:spPr>
          <a:xfrm>
            <a:off x="8193617" y="1690689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a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11" name="橢圓 6"/>
          <p:cNvSpPr/>
          <p:nvPr/>
        </p:nvSpPr>
        <p:spPr>
          <a:xfrm>
            <a:off x="6858000" y="1134797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b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12" name="橢圓 7"/>
          <p:cNvSpPr/>
          <p:nvPr/>
        </p:nvSpPr>
        <p:spPr>
          <a:xfrm>
            <a:off x="6858000" y="2334155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c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cxnSp>
        <p:nvCxnSpPr>
          <p:cNvPr id="13" name="直線單箭頭接點 8"/>
          <p:cNvCxnSpPr>
            <a:cxnSpLocks/>
            <a:endCxn id="10" idx="2"/>
          </p:cNvCxnSpPr>
          <p:nvPr/>
        </p:nvCxnSpPr>
        <p:spPr>
          <a:xfrm>
            <a:off x="7500408" y="1493243"/>
            <a:ext cx="693209" cy="5191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1"/>
          <p:cNvCxnSpPr>
            <a:cxnSpLocks/>
            <a:endCxn id="10" idx="2"/>
          </p:cNvCxnSpPr>
          <p:nvPr/>
        </p:nvCxnSpPr>
        <p:spPr>
          <a:xfrm flipV="1">
            <a:off x="7500408" y="2012422"/>
            <a:ext cx="693209" cy="643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2"/>
          <p:cNvSpPr txBox="1"/>
          <p:nvPr/>
        </p:nvSpPr>
        <p:spPr>
          <a:xfrm>
            <a:off x="628650" y="3458231"/>
            <a:ext cx="1691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</a:t>
            </a:r>
            <a:endParaRPr lang="zh-TW" altLang="en-US" sz="28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3"/>
              <p:cNvSpPr txBox="1"/>
              <p:nvPr/>
            </p:nvSpPr>
            <p:spPr>
              <a:xfrm>
                <a:off x="2438400" y="3581400"/>
                <a:ext cx="2628092" cy="644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581400"/>
                <a:ext cx="2628092" cy="644857"/>
              </a:xfrm>
              <a:prstGeom prst="rect">
                <a:avLst/>
              </a:prstGeom>
              <a:blipFill rotWithShape="1">
                <a:blip r:embed="rId3"/>
                <a:stretch>
                  <a:fillRect l="-1620" t="-3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7"/>
              <p:cNvSpPr txBox="1"/>
              <p:nvPr/>
            </p:nvSpPr>
            <p:spPr>
              <a:xfrm>
                <a:off x="2462182" y="4177205"/>
                <a:ext cx="14695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182" y="4177205"/>
                <a:ext cx="1469505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2479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8"/>
              <p:cNvSpPr txBox="1"/>
              <p:nvPr/>
            </p:nvSpPr>
            <p:spPr>
              <a:xfrm>
                <a:off x="4342890" y="4177205"/>
                <a:ext cx="14947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890" y="4177205"/>
                <a:ext cx="1494768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439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9"/>
              <p:cNvSpPr txBox="1"/>
              <p:nvPr/>
            </p:nvSpPr>
            <p:spPr>
              <a:xfrm>
                <a:off x="6248861" y="4146404"/>
                <a:ext cx="14947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861" y="4146404"/>
                <a:ext cx="1494768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2846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橢圓 20"/>
          <p:cNvSpPr/>
          <p:nvPr/>
        </p:nvSpPr>
        <p:spPr>
          <a:xfrm>
            <a:off x="1514347" y="5100426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x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21" name="橢圓 21"/>
          <p:cNvSpPr/>
          <p:nvPr/>
        </p:nvSpPr>
        <p:spPr>
          <a:xfrm>
            <a:off x="3282439" y="5126358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u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22" name="橢圓 22"/>
          <p:cNvSpPr/>
          <p:nvPr/>
        </p:nvSpPr>
        <p:spPr>
          <a:xfrm>
            <a:off x="5056097" y="5126358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v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23" name="橢圓 23"/>
          <p:cNvSpPr/>
          <p:nvPr/>
        </p:nvSpPr>
        <p:spPr>
          <a:xfrm>
            <a:off x="6824189" y="5100426"/>
            <a:ext cx="643466" cy="643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8"/>
              <p:cNvSpPr txBox="1"/>
              <p:nvPr/>
            </p:nvSpPr>
            <p:spPr>
              <a:xfrm>
                <a:off x="2555347" y="5513351"/>
                <a:ext cx="2866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347" y="5513351"/>
                <a:ext cx="286682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14583" t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9"/>
              <p:cNvSpPr txBox="1"/>
              <p:nvPr/>
            </p:nvSpPr>
            <p:spPr>
              <a:xfrm>
                <a:off x="4374247" y="5513350"/>
                <a:ext cx="3075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47" y="5513350"/>
                <a:ext cx="307520" cy="430887"/>
              </a:xfrm>
              <a:prstGeom prst="rect">
                <a:avLst/>
              </a:prstGeom>
              <a:blipFill rotWithShape="1">
                <a:blip r:embed="rId8"/>
                <a:stretch>
                  <a:fillRect l="-11538" t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30"/>
              <p:cNvSpPr txBox="1"/>
              <p:nvPr/>
            </p:nvSpPr>
            <p:spPr>
              <a:xfrm>
                <a:off x="6144983" y="5499896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983" y="5499896"/>
                <a:ext cx="289438" cy="430887"/>
              </a:xfrm>
              <a:prstGeom prst="rect">
                <a:avLst/>
              </a:prstGeom>
              <a:blipFill rotWithShape="1">
                <a:blip r:embed="rId9"/>
                <a:stretch>
                  <a:fillRect l="-14583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5"/>
              <p:cNvSpPr txBox="1"/>
              <p:nvPr/>
            </p:nvSpPr>
            <p:spPr>
              <a:xfrm>
                <a:off x="7702664" y="1795840"/>
                <a:ext cx="2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664" y="1795840"/>
                <a:ext cx="289438" cy="430887"/>
              </a:xfrm>
              <a:prstGeom prst="rect">
                <a:avLst/>
              </a:prstGeom>
              <a:blipFill rotWithShape="1">
                <a:blip r:embed="rId10"/>
                <a:stretch>
                  <a:fillRect l="-12245" t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21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zh-TW" dirty="0"/>
              <a:t>Example: e = (</a:t>
            </a:r>
            <a:r>
              <a:rPr lang="en-US" altLang="zh-TW" dirty="0" err="1"/>
              <a:t>a+b</a:t>
            </a:r>
            <a:r>
              <a:rPr lang="en-US" altLang="zh-TW" dirty="0"/>
              <a:t>) ∗ (b+1)</a:t>
            </a:r>
            <a:endParaRPr lang="zh-TW" altLang="en-US" dirty="0"/>
          </a:p>
        </p:txBody>
      </p:sp>
      <p:sp>
        <p:nvSpPr>
          <p:cNvPr id="6" name="橢圓 4"/>
          <p:cNvSpPr/>
          <p:nvPr/>
        </p:nvSpPr>
        <p:spPr>
          <a:xfrm>
            <a:off x="1275485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endParaRPr lang="zh-TW" altLang="en-US" sz="2400" dirty="0"/>
          </a:p>
        </p:txBody>
      </p:sp>
      <p:sp>
        <p:nvSpPr>
          <p:cNvPr id="7" name="橢圓 5"/>
          <p:cNvSpPr/>
          <p:nvPr/>
        </p:nvSpPr>
        <p:spPr>
          <a:xfrm>
            <a:off x="5034077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8" name="橢圓 6"/>
          <p:cNvSpPr/>
          <p:nvPr/>
        </p:nvSpPr>
        <p:spPr>
          <a:xfrm>
            <a:off x="3135427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sp>
        <p:nvSpPr>
          <p:cNvPr id="9" name="橢圓 7"/>
          <p:cNvSpPr/>
          <p:nvPr/>
        </p:nvSpPr>
        <p:spPr>
          <a:xfrm>
            <a:off x="6818713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0" name="橢圓 8"/>
          <p:cNvSpPr/>
          <p:nvPr/>
        </p:nvSpPr>
        <p:spPr>
          <a:xfrm>
            <a:off x="5034077" y="2497630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</a:t>
            </a:r>
            <a:endParaRPr lang="zh-TW" altLang="en-US" sz="2400" dirty="0"/>
          </a:p>
        </p:txBody>
      </p:sp>
      <p:sp>
        <p:nvSpPr>
          <p:cNvPr id="11" name="矩形 9"/>
          <p:cNvSpPr/>
          <p:nvPr/>
        </p:nvSpPr>
        <p:spPr>
          <a:xfrm>
            <a:off x="1603142" y="3337576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e = c ∗ d</a:t>
            </a:r>
            <a:endParaRPr lang="zh-TW" altLang="en-US" sz="2400" dirty="0"/>
          </a:p>
        </p:txBody>
      </p:sp>
      <p:sp>
        <p:nvSpPr>
          <p:cNvPr id="12" name="矩形 10"/>
          <p:cNvSpPr/>
          <p:nvPr/>
        </p:nvSpPr>
        <p:spPr>
          <a:xfrm>
            <a:off x="1604745" y="2497630"/>
            <a:ext cx="120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c = a + b</a:t>
            </a:r>
            <a:endParaRPr lang="zh-TW" altLang="en-US" sz="2400" dirty="0"/>
          </a:p>
        </p:txBody>
      </p:sp>
      <p:sp>
        <p:nvSpPr>
          <p:cNvPr id="13" name="矩形 11"/>
          <p:cNvSpPr/>
          <p:nvPr/>
        </p:nvSpPr>
        <p:spPr>
          <a:xfrm>
            <a:off x="1584707" y="2917603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d = b + 1</a:t>
            </a:r>
            <a:endParaRPr lang="zh-TW" altLang="en-US" sz="2400" dirty="0"/>
          </a:p>
        </p:txBody>
      </p:sp>
      <p:cxnSp>
        <p:nvCxnSpPr>
          <p:cNvPr id="14" name="直線單箭頭接點 13"/>
          <p:cNvCxnSpPr>
            <a:cxnSpLocks/>
            <a:stCxn id="6" idx="0"/>
            <a:endCxn id="8" idx="4"/>
          </p:cNvCxnSpPr>
          <p:nvPr/>
        </p:nvCxnSpPr>
        <p:spPr>
          <a:xfrm flipV="1">
            <a:off x="1991512" y="4648994"/>
            <a:ext cx="1859942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cxnSpLocks/>
            <a:stCxn id="7" idx="0"/>
            <a:endCxn id="8" idx="4"/>
          </p:cNvCxnSpPr>
          <p:nvPr/>
        </p:nvCxnSpPr>
        <p:spPr>
          <a:xfrm flipH="1" flipV="1">
            <a:off x="3851454" y="4648994"/>
            <a:ext cx="1898650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7"/>
          <p:cNvCxnSpPr>
            <a:cxnSpLocks/>
            <a:stCxn id="7" idx="0"/>
            <a:endCxn id="9" idx="4"/>
          </p:cNvCxnSpPr>
          <p:nvPr/>
        </p:nvCxnSpPr>
        <p:spPr>
          <a:xfrm flipV="1">
            <a:off x="5750104" y="4648994"/>
            <a:ext cx="1784636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23"/>
          <p:cNvCxnSpPr>
            <a:cxnSpLocks/>
            <a:stCxn id="8" idx="0"/>
            <a:endCxn id="10" idx="4"/>
          </p:cNvCxnSpPr>
          <p:nvPr/>
        </p:nvCxnSpPr>
        <p:spPr>
          <a:xfrm flipV="1">
            <a:off x="3851454" y="3141096"/>
            <a:ext cx="1898650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26"/>
          <p:cNvCxnSpPr>
            <a:cxnSpLocks/>
            <a:stCxn id="9" idx="0"/>
            <a:endCxn id="10" idx="4"/>
          </p:cNvCxnSpPr>
          <p:nvPr/>
        </p:nvCxnSpPr>
        <p:spPr>
          <a:xfrm flipH="1" flipV="1">
            <a:off x="5750104" y="3141096"/>
            <a:ext cx="1784636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29"/>
          <p:cNvSpPr/>
          <p:nvPr/>
        </p:nvSpPr>
        <p:spPr>
          <a:xfrm>
            <a:off x="5541177" y="3196231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20" name="矩形 31"/>
          <p:cNvSpPr/>
          <p:nvPr/>
        </p:nvSpPr>
        <p:spPr>
          <a:xfrm>
            <a:off x="3663164" y="4735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+</a:t>
            </a:r>
            <a:endParaRPr lang="zh-TW" altLang="en-US" sz="2800" dirty="0"/>
          </a:p>
        </p:txBody>
      </p:sp>
      <p:sp>
        <p:nvSpPr>
          <p:cNvPr id="21" name="矩形 32"/>
          <p:cNvSpPr/>
          <p:nvPr/>
        </p:nvSpPr>
        <p:spPr>
          <a:xfrm>
            <a:off x="7703822" y="4522320"/>
            <a:ext cx="54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+1</a:t>
            </a:r>
            <a:endParaRPr lang="zh-TW" altLang="en-US" sz="2400" dirty="0"/>
          </a:p>
        </p:txBody>
      </p:sp>
      <p:sp>
        <p:nvSpPr>
          <p:cNvPr id="22" name="矩形 34"/>
          <p:cNvSpPr/>
          <p:nvPr/>
        </p:nvSpPr>
        <p:spPr>
          <a:xfrm>
            <a:off x="2207634" y="5785904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/>
              <a:t>2</a:t>
            </a:r>
            <a:endParaRPr lang="zh-TW" altLang="en-US" sz="2400" dirty="0"/>
          </a:p>
        </p:txBody>
      </p:sp>
      <p:sp>
        <p:nvSpPr>
          <p:cNvPr id="23" name="矩形 35"/>
          <p:cNvSpPr/>
          <p:nvPr/>
        </p:nvSpPr>
        <p:spPr>
          <a:xfrm>
            <a:off x="5935877" y="5785904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24" name="矩形 36"/>
          <p:cNvSpPr/>
          <p:nvPr/>
        </p:nvSpPr>
        <p:spPr>
          <a:xfrm>
            <a:off x="4142776" y="4112153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25" name="矩形 37"/>
          <p:cNvSpPr/>
          <p:nvPr/>
        </p:nvSpPr>
        <p:spPr>
          <a:xfrm>
            <a:off x="7953003" y="4112153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26" name="矩形 38"/>
          <p:cNvSpPr/>
          <p:nvPr/>
        </p:nvSpPr>
        <p:spPr>
          <a:xfrm>
            <a:off x="6129552" y="2589982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6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5945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Review: Chain Rule</a:t>
            </a:r>
            <a:endParaRPr lang="zh-TW" altLang="en-US" dirty="0"/>
          </a:p>
        </p:txBody>
      </p:sp>
      <p:sp>
        <p:nvSpPr>
          <p:cNvPr id="5" name="文字方塊 5"/>
          <p:cNvSpPr txBox="1"/>
          <p:nvPr/>
        </p:nvSpPr>
        <p:spPr>
          <a:xfrm>
            <a:off x="628650" y="1856355"/>
            <a:ext cx="127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/>
              <a:t>Case 1</a:t>
            </a:r>
            <a:endParaRPr lang="zh-TW" altLang="en-US" sz="2400" b="1" i="1" u="sng" dirty="0"/>
          </a:p>
        </p:txBody>
      </p:sp>
      <p:sp>
        <p:nvSpPr>
          <p:cNvPr id="6" name="文字方塊 6"/>
          <p:cNvSpPr txBox="1"/>
          <p:nvPr/>
        </p:nvSpPr>
        <p:spPr>
          <a:xfrm>
            <a:off x="628649" y="3553480"/>
            <a:ext cx="127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/>
              <a:t>Case 2</a:t>
            </a:r>
            <a:endParaRPr lang="zh-TW" altLang="en-US" sz="2400" b="1" i="1" u="sng" dirty="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66820"/>
              </p:ext>
            </p:extLst>
          </p:nvPr>
        </p:nvGraphicFramePr>
        <p:xfrm>
          <a:off x="6016763" y="1895732"/>
          <a:ext cx="1143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3" name="方程式" r:id="rId3" imgW="533160" imgH="215640" progId="Equation.3">
                  <p:embed/>
                </p:oleObj>
              </mc:Choice>
              <mc:Fallback>
                <p:oleObj name="方程式" r:id="rId3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763" y="1895732"/>
                        <a:ext cx="11430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087272"/>
              </p:ext>
            </p:extLst>
          </p:nvPr>
        </p:nvGraphicFramePr>
        <p:xfrm>
          <a:off x="4692922" y="1907083"/>
          <a:ext cx="1196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4" name="方程式" r:id="rId5" imgW="558720" imgH="215640" progId="Equation.3">
                  <p:embed/>
                </p:oleObj>
              </mc:Choice>
              <mc:Fallback>
                <p:oleObj name="方程式" r:id="rId5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922" y="1907083"/>
                        <a:ext cx="11969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437494"/>
              </p:ext>
            </p:extLst>
          </p:nvPr>
        </p:nvGraphicFramePr>
        <p:xfrm>
          <a:off x="6481763" y="2581275"/>
          <a:ext cx="15478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5" name="Equation" r:id="rId7" imgW="723900" imgH="431800" progId="Equation.3">
                  <p:embed/>
                </p:oleObj>
              </mc:Choice>
              <mc:Fallback>
                <p:oleObj name="Equation" r:id="rId7" imgW="723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2581275"/>
                        <a:ext cx="15478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452605"/>
              </p:ext>
            </p:extLst>
          </p:nvPr>
        </p:nvGraphicFramePr>
        <p:xfrm>
          <a:off x="3212470" y="3238649"/>
          <a:ext cx="20685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6" name="方程式" r:id="rId9" imgW="965160" imgH="203040" progId="Equation.3">
                  <p:embed/>
                </p:oleObj>
              </mc:Choice>
              <mc:Fallback>
                <p:oleObj name="方程式" r:id="rId9" imgW="965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470" y="3238649"/>
                        <a:ext cx="20685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869356"/>
              </p:ext>
            </p:extLst>
          </p:nvPr>
        </p:nvGraphicFramePr>
        <p:xfrm>
          <a:off x="6438244" y="4164011"/>
          <a:ext cx="14430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7" name="方程式" r:id="rId11" imgW="672840" imgH="215640" progId="Equation.3">
                  <p:embed/>
                </p:oleObj>
              </mc:Choice>
              <mc:Fallback>
                <p:oleObj name="方程式" r:id="rId11" imgW="672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244" y="4164011"/>
                        <a:ext cx="14430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178449"/>
              </p:ext>
            </p:extLst>
          </p:nvPr>
        </p:nvGraphicFramePr>
        <p:xfrm>
          <a:off x="5104339" y="4156246"/>
          <a:ext cx="1116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8" name="方程式" r:id="rId13" imgW="520560" imgH="215640" progId="Equation.3">
                  <p:embed/>
                </p:oleObj>
              </mc:Choice>
              <mc:Fallback>
                <p:oleObj name="方程式" r:id="rId13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339" y="4156246"/>
                        <a:ext cx="1116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279273"/>
              </p:ext>
            </p:extLst>
          </p:nvPr>
        </p:nvGraphicFramePr>
        <p:xfrm>
          <a:off x="3814628" y="4156247"/>
          <a:ext cx="11414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9" name="方程式" r:id="rId15" imgW="533160" imgH="215640" progId="Equation.3">
                  <p:embed/>
                </p:oleObj>
              </mc:Choice>
              <mc:Fallback>
                <p:oleObj name="方程式" r:id="rId15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628" y="4156247"/>
                        <a:ext cx="11414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937437"/>
              </p:ext>
            </p:extLst>
          </p:nvPr>
        </p:nvGraphicFramePr>
        <p:xfrm>
          <a:off x="6007100" y="5163644"/>
          <a:ext cx="26336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" name="方程式" r:id="rId17" imgW="1231560" imgH="419040" progId="Equation.3">
                  <p:embed/>
                </p:oleObj>
              </mc:Choice>
              <mc:Fallback>
                <p:oleObj name="方程式" r:id="rId17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5163644"/>
                        <a:ext cx="2633662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708045"/>
              </p:ext>
            </p:extLst>
          </p:nvPr>
        </p:nvGraphicFramePr>
        <p:xfrm>
          <a:off x="3457398" y="5374308"/>
          <a:ext cx="4349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1" name="方程式" r:id="rId19" imgW="203040" imgH="177480" progId="Equation.3">
                  <p:embed/>
                </p:oleObj>
              </mc:Choice>
              <mc:Fallback>
                <p:oleObj name="方程式" r:id="rId19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398" y="5374308"/>
                        <a:ext cx="4349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894397"/>
              </p:ext>
            </p:extLst>
          </p:nvPr>
        </p:nvGraphicFramePr>
        <p:xfrm>
          <a:off x="5329422" y="5428494"/>
          <a:ext cx="4349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2" name="方程式" r:id="rId21" imgW="203040" imgH="164880" progId="Equation.3">
                  <p:embed/>
                </p:oleObj>
              </mc:Choice>
              <mc:Fallback>
                <p:oleObj name="方程式" r:id="rId21" imgW="2030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422" y="5428494"/>
                        <a:ext cx="4349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198713"/>
              </p:ext>
            </p:extLst>
          </p:nvPr>
        </p:nvGraphicFramePr>
        <p:xfrm>
          <a:off x="4375789" y="4887785"/>
          <a:ext cx="4619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3" name="方程式" r:id="rId23" imgW="215640" imgH="177480" progId="Equation.3">
                  <p:embed/>
                </p:oleObj>
              </mc:Choice>
              <mc:Fallback>
                <p:oleObj name="方程式" r:id="rId23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789" y="4887785"/>
                        <a:ext cx="46196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20823"/>
              </p:ext>
            </p:extLst>
          </p:nvPr>
        </p:nvGraphicFramePr>
        <p:xfrm>
          <a:off x="4375789" y="5986733"/>
          <a:ext cx="4619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4" name="方程式" r:id="rId25" imgW="215640" imgH="203040" progId="Equation.3">
                  <p:embed/>
                </p:oleObj>
              </mc:Choice>
              <mc:Fallback>
                <p:oleObj name="方程式" r:id="rId25" imgW="215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789" y="5986733"/>
                        <a:ext cx="4619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線單箭頭接點 20"/>
          <p:cNvCxnSpPr>
            <a:endCxn id="17" idx="1"/>
          </p:cNvCxnSpPr>
          <p:nvPr/>
        </p:nvCxnSpPr>
        <p:spPr>
          <a:xfrm flipV="1">
            <a:off x="3892373" y="5076697"/>
            <a:ext cx="483416" cy="461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21"/>
          <p:cNvCxnSpPr>
            <a:endCxn id="18" idx="1"/>
          </p:cNvCxnSpPr>
          <p:nvPr/>
        </p:nvCxnSpPr>
        <p:spPr>
          <a:xfrm>
            <a:off x="3892373" y="5759991"/>
            <a:ext cx="483416" cy="4426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2"/>
          <p:cNvCxnSpPr/>
          <p:nvPr/>
        </p:nvCxnSpPr>
        <p:spPr>
          <a:xfrm>
            <a:off x="4859205" y="5118569"/>
            <a:ext cx="483416" cy="4581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3"/>
          <p:cNvCxnSpPr/>
          <p:nvPr/>
        </p:nvCxnSpPr>
        <p:spPr>
          <a:xfrm flipV="1">
            <a:off x="4862631" y="5766955"/>
            <a:ext cx="483416" cy="461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037238"/>
              </p:ext>
            </p:extLst>
          </p:nvPr>
        </p:nvGraphicFramePr>
        <p:xfrm>
          <a:off x="2646341" y="1913276"/>
          <a:ext cx="1169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5" name="方程式" r:id="rId27" imgW="545760" imgH="215640" progId="Equation.3">
                  <p:embed/>
                </p:oleObj>
              </mc:Choice>
              <mc:Fallback>
                <p:oleObj name="方程式" r:id="rId27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41" y="1913276"/>
                        <a:ext cx="11699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箭號: 向右 2"/>
          <p:cNvSpPr/>
          <p:nvPr/>
        </p:nvSpPr>
        <p:spPr>
          <a:xfrm>
            <a:off x="4024537" y="1986561"/>
            <a:ext cx="529865" cy="339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5"/>
          <p:cNvSpPr/>
          <p:nvPr/>
        </p:nvSpPr>
        <p:spPr>
          <a:xfrm>
            <a:off x="2865498" y="2750665"/>
            <a:ext cx="444379" cy="444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x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26" name="橢圓 27"/>
          <p:cNvSpPr/>
          <p:nvPr/>
        </p:nvSpPr>
        <p:spPr>
          <a:xfrm>
            <a:off x="4024537" y="2743430"/>
            <a:ext cx="444379" cy="444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27" name="橢圓 28"/>
          <p:cNvSpPr/>
          <p:nvPr/>
        </p:nvSpPr>
        <p:spPr>
          <a:xfrm>
            <a:off x="5183576" y="2741154"/>
            <a:ext cx="444379" cy="444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0000"/>
                </a:solidFill>
              </a:rPr>
              <a:t>z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cxnSp>
        <p:nvCxnSpPr>
          <p:cNvPr id="28" name="直線單箭頭接點 4"/>
          <p:cNvCxnSpPr>
            <a:cxnSpLocks/>
          </p:cNvCxnSpPr>
          <p:nvPr/>
        </p:nvCxnSpPr>
        <p:spPr>
          <a:xfrm>
            <a:off x="3309877" y="2993680"/>
            <a:ext cx="7146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9"/>
          <p:cNvCxnSpPr>
            <a:cxnSpLocks/>
          </p:cNvCxnSpPr>
          <p:nvPr/>
        </p:nvCxnSpPr>
        <p:spPr>
          <a:xfrm>
            <a:off x="4468916" y="2980428"/>
            <a:ext cx="7146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30"/>
          <p:cNvSpPr txBox="1"/>
          <p:nvPr/>
        </p:nvSpPr>
        <p:spPr>
          <a:xfrm>
            <a:off x="3387838" y="2538658"/>
            <a:ext cx="5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g</a:t>
            </a:r>
            <a:endParaRPr lang="zh-TW" altLang="en-US" sz="2400" dirty="0"/>
          </a:p>
        </p:txBody>
      </p:sp>
      <p:sp>
        <p:nvSpPr>
          <p:cNvPr id="31" name="文字方塊 31"/>
          <p:cNvSpPr txBox="1"/>
          <p:nvPr/>
        </p:nvSpPr>
        <p:spPr>
          <a:xfrm>
            <a:off x="4511244" y="2562198"/>
            <a:ext cx="5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h</a:t>
            </a:r>
            <a:endParaRPr lang="zh-TW" altLang="en-US" sz="2400" dirty="0"/>
          </a:p>
        </p:txBody>
      </p:sp>
      <p:graphicFrame>
        <p:nvGraphicFramePr>
          <p:cNvPr id="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078394"/>
              </p:ext>
            </p:extLst>
          </p:nvPr>
        </p:nvGraphicFramePr>
        <p:xfrm>
          <a:off x="1766877" y="4156246"/>
          <a:ext cx="1143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6" name="方程式" r:id="rId29" imgW="533160" imgH="215640" progId="Equation.3">
                  <p:embed/>
                </p:oleObj>
              </mc:Choice>
              <mc:Fallback>
                <p:oleObj name="方程式" r:id="rId29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77" y="4156246"/>
                        <a:ext cx="11430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箭號: 向右 33"/>
          <p:cNvSpPr/>
          <p:nvPr/>
        </p:nvSpPr>
        <p:spPr>
          <a:xfrm>
            <a:off x="3137412" y="4230718"/>
            <a:ext cx="529865" cy="339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4" name="群組 45"/>
          <p:cNvGrpSpPr/>
          <p:nvPr/>
        </p:nvGrpSpPr>
        <p:grpSpPr>
          <a:xfrm>
            <a:off x="825358" y="5028415"/>
            <a:ext cx="2327811" cy="1392190"/>
            <a:chOff x="825358" y="5028415"/>
            <a:chExt cx="2327811" cy="1392190"/>
          </a:xfrm>
        </p:grpSpPr>
        <p:sp>
          <p:nvSpPr>
            <p:cNvPr id="35" name="橢圓 34"/>
            <p:cNvSpPr/>
            <p:nvPr/>
          </p:nvSpPr>
          <p:spPr>
            <a:xfrm>
              <a:off x="1779707" y="5028415"/>
              <a:ext cx="444379" cy="4443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rgbClr val="000000"/>
                  </a:solidFill>
                </a:rPr>
                <a:t>x</a:t>
              </a:r>
              <a:endParaRPr lang="zh-TW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1779708" y="5976226"/>
              <a:ext cx="444379" cy="4443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rgbClr val="000000"/>
                  </a:solidFill>
                </a:rPr>
                <a:t>y</a:t>
              </a:r>
              <a:endParaRPr lang="zh-TW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7" name="橢圓 36"/>
            <p:cNvSpPr/>
            <p:nvPr/>
          </p:nvSpPr>
          <p:spPr>
            <a:xfrm>
              <a:off x="2708790" y="5495112"/>
              <a:ext cx="444379" cy="4443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rgbClr val="000000"/>
                  </a:solidFill>
                </a:rPr>
                <a:t>z</a:t>
              </a:r>
              <a:endParaRPr lang="zh-TW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8" name="橢圓 37"/>
            <p:cNvSpPr/>
            <p:nvPr/>
          </p:nvSpPr>
          <p:spPr>
            <a:xfrm>
              <a:off x="825358" y="5495112"/>
              <a:ext cx="444379" cy="4443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rgbClr val="000000"/>
                  </a:solidFill>
                </a:rPr>
                <a:t>s</a:t>
              </a:r>
              <a:endParaRPr lang="zh-TW" alt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39" name="直線單箭頭接點 38"/>
            <p:cNvCxnSpPr>
              <a:cxnSpLocks/>
            </p:cNvCxnSpPr>
            <p:nvPr/>
          </p:nvCxnSpPr>
          <p:spPr>
            <a:xfrm flipV="1">
              <a:off x="1313887" y="5333473"/>
              <a:ext cx="416773" cy="278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42"/>
            <p:cNvCxnSpPr>
              <a:cxnSpLocks/>
            </p:cNvCxnSpPr>
            <p:nvPr/>
          </p:nvCxnSpPr>
          <p:spPr>
            <a:xfrm>
              <a:off x="1293651" y="5919774"/>
              <a:ext cx="416773" cy="278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3"/>
            <p:cNvCxnSpPr>
              <a:cxnSpLocks/>
            </p:cNvCxnSpPr>
            <p:nvPr/>
          </p:nvCxnSpPr>
          <p:spPr>
            <a:xfrm>
              <a:off x="2280719" y="5333472"/>
              <a:ext cx="416773" cy="278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4"/>
            <p:cNvCxnSpPr>
              <a:cxnSpLocks/>
            </p:cNvCxnSpPr>
            <p:nvPr/>
          </p:nvCxnSpPr>
          <p:spPr>
            <a:xfrm flipV="1">
              <a:off x="2286368" y="5856977"/>
              <a:ext cx="416773" cy="278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矩形 46"/>
          <p:cNvSpPr/>
          <p:nvPr/>
        </p:nvSpPr>
        <p:spPr>
          <a:xfrm>
            <a:off x="6917635" y="2538658"/>
            <a:ext cx="1404730" cy="113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4" name="矩形 47"/>
          <p:cNvSpPr/>
          <p:nvPr/>
        </p:nvSpPr>
        <p:spPr>
          <a:xfrm>
            <a:off x="6468808" y="5122751"/>
            <a:ext cx="2238676" cy="113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30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0" grpId="0"/>
      <p:bldP spid="31" grpId="0"/>
      <p:bldP spid="33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42"/>
          <p:cNvCxnSpPr>
            <a:cxnSpLocks/>
          </p:cNvCxnSpPr>
          <p:nvPr/>
        </p:nvCxnSpPr>
        <p:spPr>
          <a:xfrm flipV="1">
            <a:off x="3976834" y="3170700"/>
            <a:ext cx="1243800" cy="5944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3"/>
          <p:cNvCxnSpPr>
            <a:cxnSpLocks/>
          </p:cNvCxnSpPr>
          <p:nvPr/>
        </p:nvCxnSpPr>
        <p:spPr>
          <a:xfrm flipH="1" flipV="1">
            <a:off x="6218190" y="3170700"/>
            <a:ext cx="1191803" cy="6080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41"/>
          <p:cNvCxnSpPr>
            <a:cxnSpLocks/>
          </p:cNvCxnSpPr>
          <p:nvPr/>
        </p:nvCxnSpPr>
        <p:spPr>
          <a:xfrm flipV="1">
            <a:off x="5908923" y="4715828"/>
            <a:ext cx="1182456" cy="7232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15"/>
          <p:cNvCxnSpPr>
            <a:cxnSpLocks/>
          </p:cNvCxnSpPr>
          <p:nvPr/>
        </p:nvCxnSpPr>
        <p:spPr>
          <a:xfrm flipH="1" flipV="1">
            <a:off x="4269299" y="4706327"/>
            <a:ext cx="1419686" cy="8011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zh-TW" dirty="0"/>
              <a:t>Example: e = (</a:t>
            </a:r>
            <a:r>
              <a:rPr lang="en-US" altLang="zh-TW" dirty="0" err="1"/>
              <a:t>a+b</a:t>
            </a:r>
            <a:r>
              <a:rPr lang="en-US" altLang="zh-TW" dirty="0"/>
              <a:t>) ∗ (b+1)</a:t>
            </a:r>
            <a:endParaRPr lang="zh-TW" altLang="en-US" dirty="0"/>
          </a:p>
        </p:txBody>
      </p:sp>
      <p:sp>
        <p:nvSpPr>
          <p:cNvPr id="10" name="橢圓 4"/>
          <p:cNvSpPr/>
          <p:nvPr/>
        </p:nvSpPr>
        <p:spPr>
          <a:xfrm>
            <a:off x="1275485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endParaRPr lang="zh-TW" altLang="en-US" sz="2400" dirty="0"/>
          </a:p>
        </p:txBody>
      </p:sp>
      <p:sp>
        <p:nvSpPr>
          <p:cNvPr id="11" name="橢圓 5"/>
          <p:cNvSpPr/>
          <p:nvPr/>
        </p:nvSpPr>
        <p:spPr>
          <a:xfrm>
            <a:off x="5034077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12" name="橢圓 6"/>
          <p:cNvSpPr/>
          <p:nvPr/>
        </p:nvSpPr>
        <p:spPr>
          <a:xfrm>
            <a:off x="3135427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sp>
        <p:nvSpPr>
          <p:cNvPr id="13" name="橢圓 7"/>
          <p:cNvSpPr/>
          <p:nvPr/>
        </p:nvSpPr>
        <p:spPr>
          <a:xfrm>
            <a:off x="6818713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4" name="橢圓 8"/>
          <p:cNvSpPr/>
          <p:nvPr/>
        </p:nvSpPr>
        <p:spPr>
          <a:xfrm>
            <a:off x="5034077" y="2497630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</a:t>
            </a:r>
            <a:endParaRPr lang="zh-TW" altLang="en-US" sz="2400" dirty="0"/>
          </a:p>
        </p:txBody>
      </p:sp>
      <p:cxnSp>
        <p:nvCxnSpPr>
          <p:cNvPr id="15" name="直線單箭頭接點 13"/>
          <p:cNvCxnSpPr>
            <a:cxnSpLocks/>
            <a:stCxn id="10" idx="0"/>
            <a:endCxn id="12" idx="4"/>
          </p:cNvCxnSpPr>
          <p:nvPr/>
        </p:nvCxnSpPr>
        <p:spPr>
          <a:xfrm flipV="1">
            <a:off x="1991512" y="4648994"/>
            <a:ext cx="1859942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4"/>
          <p:cNvCxnSpPr>
            <a:cxnSpLocks/>
            <a:stCxn id="11" idx="0"/>
            <a:endCxn id="12" idx="4"/>
          </p:cNvCxnSpPr>
          <p:nvPr/>
        </p:nvCxnSpPr>
        <p:spPr>
          <a:xfrm flipH="1" flipV="1">
            <a:off x="3851454" y="4648994"/>
            <a:ext cx="1898650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7"/>
          <p:cNvCxnSpPr>
            <a:cxnSpLocks/>
            <a:stCxn id="11" idx="0"/>
            <a:endCxn id="13" idx="4"/>
          </p:cNvCxnSpPr>
          <p:nvPr/>
        </p:nvCxnSpPr>
        <p:spPr>
          <a:xfrm flipV="1">
            <a:off x="5750104" y="4648994"/>
            <a:ext cx="1784636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23"/>
          <p:cNvCxnSpPr>
            <a:cxnSpLocks/>
            <a:stCxn id="12" idx="0"/>
            <a:endCxn id="14" idx="4"/>
          </p:cNvCxnSpPr>
          <p:nvPr/>
        </p:nvCxnSpPr>
        <p:spPr>
          <a:xfrm flipV="1">
            <a:off x="3851454" y="3141096"/>
            <a:ext cx="1898650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26"/>
          <p:cNvCxnSpPr>
            <a:cxnSpLocks/>
            <a:stCxn id="13" idx="0"/>
            <a:endCxn id="14" idx="4"/>
          </p:cNvCxnSpPr>
          <p:nvPr/>
        </p:nvCxnSpPr>
        <p:spPr>
          <a:xfrm flipH="1" flipV="1">
            <a:off x="5750104" y="3141096"/>
            <a:ext cx="1784636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29"/>
          <p:cNvSpPr/>
          <p:nvPr/>
        </p:nvSpPr>
        <p:spPr>
          <a:xfrm>
            <a:off x="5541177" y="3196231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21" name="矩形 31"/>
          <p:cNvSpPr/>
          <p:nvPr/>
        </p:nvSpPr>
        <p:spPr>
          <a:xfrm>
            <a:off x="3663164" y="4735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+</a:t>
            </a:r>
            <a:endParaRPr lang="zh-TW" altLang="en-US" sz="2800" dirty="0"/>
          </a:p>
        </p:txBody>
      </p:sp>
      <p:sp>
        <p:nvSpPr>
          <p:cNvPr id="22" name="矩形 32"/>
          <p:cNvSpPr/>
          <p:nvPr/>
        </p:nvSpPr>
        <p:spPr>
          <a:xfrm>
            <a:off x="7703822" y="4522320"/>
            <a:ext cx="54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+1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38"/>
              <p:cNvSpPr/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415745"/>
              </p:ext>
            </p:extLst>
          </p:nvPr>
        </p:nvGraphicFramePr>
        <p:xfrm>
          <a:off x="5859463" y="1443038"/>
          <a:ext cx="27146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方程式" r:id="rId4" imgW="1269720" imgH="393480" progId="Equation.3">
                  <p:embed/>
                </p:oleObj>
              </mc:Choice>
              <mc:Fallback>
                <p:oleObj name="方程式" r:id="rId4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1443038"/>
                        <a:ext cx="271462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3"/>
              <p:cNvSpPr/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 xmlns="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8"/>
              <p:cNvSpPr/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30"/>
              <p:cNvSpPr/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33"/>
              <p:cNvSpPr/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39"/>
              <p:cNvSpPr/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40"/>
          <p:cNvSpPr/>
          <p:nvPr/>
        </p:nvSpPr>
        <p:spPr>
          <a:xfrm>
            <a:off x="829518" y="3367901"/>
            <a:ext cx="3133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Sum over all paths from b to e</a:t>
            </a:r>
            <a:endParaRPr lang="zh-TW" altLang="en-US" sz="2800" dirty="0"/>
          </a:p>
        </p:txBody>
      </p:sp>
      <p:sp>
        <p:nvSpPr>
          <p:cNvPr id="31" name="矩形 44"/>
          <p:cNvSpPr/>
          <p:nvPr/>
        </p:nvSpPr>
        <p:spPr>
          <a:xfrm>
            <a:off x="4981135" y="4924816"/>
            <a:ext cx="599887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2" name="矩形 45"/>
          <p:cNvSpPr/>
          <p:nvPr/>
        </p:nvSpPr>
        <p:spPr>
          <a:xfrm>
            <a:off x="2939008" y="4880638"/>
            <a:ext cx="650406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3" name="矩形 46"/>
          <p:cNvSpPr/>
          <p:nvPr/>
        </p:nvSpPr>
        <p:spPr>
          <a:xfrm>
            <a:off x="6949202" y="4942600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4" name="矩形 47"/>
          <p:cNvSpPr/>
          <p:nvPr/>
        </p:nvSpPr>
        <p:spPr>
          <a:xfrm>
            <a:off x="4868304" y="3354315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=d</a:t>
            </a:r>
            <a:endParaRPr lang="zh-TW" altLang="en-US" sz="2400" dirty="0"/>
          </a:p>
        </p:txBody>
      </p:sp>
      <p:sp>
        <p:nvSpPr>
          <p:cNvPr id="35" name="矩形 48"/>
          <p:cNvSpPr/>
          <p:nvPr/>
        </p:nvSpPr>
        <p:spPr>
          <a:xfrm>
            <a:off x="6899243" y="3354314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=c</a:t>
            </a:r>
            <a:endParaRPr lang="zh-TW" altLang="en-US" sz="2400" dirty="0"/>
          </a:p>
        </p:txBody>
      </p:sp>
      <p:sp>
        <p:nvSpPr>
          <p:cNvPr id="36" name="矩形 34"/>
          <p:cNvSpPr/>
          <p:nvPr/>
        </p:nvSpPr>
        <p:spPr>
          <a:xfrm>
            <a:off x="4871884" y="3875354"/>
            <a:ext cx="951233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=b+1</a:t>
            </a:r>
            <a:endParaRPr lang="zh-TW" altLang="en-US" sz="2400" dirty="0"/>
          </a:p>
        </p:txBody>
      </p:sp>
      <p:sp>
        <p:nvSpPr>
          <p:cNvPr id="37" name="矩形 35"/>
          <p:cNvSpPr/>
          <p:nvPr/>
        </p:nvSpPr>
        <p:spPr>
          <a:xfrm>
            <a:off x="7619833" y="3363912"/>
            <a:ext cx="951233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</a:t>
            </a:r>
            <a:r>
              <a:rPr lang="en-US" altLang="zh-TW" sz="2400" dirty="0" err="1"/>
              <a:t>a+b</a:t>
            </a:r>
            <a:endParaRPr lang="zh-TW" altLang="en-US" sz="2400" dirty="0"/>
          </a:p>
        </p:txBody>
      </p:sp>
      <p:sp>
        <p:nvSpPr>
          <p:cNvPr id="38" name="矩形 36"/>
          <p:cNvSpPr/>
          <p:nvPr/>
        </p:nvSpPr>
        <p:spPr>
          <a:xfrm>
            <a:off x="1233891" y="2866226"/>
            <a:ext cx="264838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sz="2400" dirty="0"/>
              <a:t>=1x(b+1)+1x(</a:t>
            </a:r>
            <a:r>
              <a:rPr lang="en-US" altLang="zh-TW" sz="2400" dirty="0" err="1"/>
              <a:t>a+b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181600" y="14478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26798" y="2209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15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The c</a:t>
            </a:r>
            <a:r>
              <a:rPr lang="en-US" altLang="zh-TW" dirty="0" smtClean="0"/>
              <a:t>omputational </a:t>
            </a:r>
            <a:r>
              <a:rPr lang="en-US" altLang="zh-TW" dirty="0"/>
              <a:t>g</a:t>
            </a:r>
            <a:r>
              <a:rPr lang="en-US" altLang="zh-TW" dirty="0" smtClean="0"/>
              <a:t>raph of</a:t>
            </a:r>
            <a:br>
              <a:rPr lang="en-US" altLang="zh-TW" dirty="0" smtClean="0"/>
            </a:br>
            <a:r>
              <a:rPr lang="en-US" altLang="zh-TW" dirty="0" smtClean="0"/>
              <a:t>e </a:t>
            </a:r>
            <a:r>
              <a:rPr lang="en-US" altLang="zh-TW" dirty="0"/>
              <a:t>= (</a:t>
            </a:r>
            <a:r>
              <a:rPr lang="en-US" altLang="zh-TW" dirty="0" err="1"/>
              <a:t>a+b</a:t>
            </a:r>
            <a:r>
              <a:rPr lang="en-US" altLang="zh-TW" dirty="0"/>
              <a:t>) ∗ (b+1</a:t>
            </a:r>
            <a:r>
              <a:rPr lang="en-US" altLang="zh-TW" dirty="0" smtClean="0"/>
              <a:t>):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endParaRPr lang="en-US" altLang="zh-TW" sz="2800" dirty="0" smtClean="0"/>
          </a:p>
          <a:p>
            <a:endParaRPr lang="zh-TW" altLang="en-US" dirty="0"/>
          </a:p>
        </p:txBody>
      </p:sp>
      <p:sp>
        <p:nvSpPr>
          <p:cNvPr id="6" name="橢圓 4"/>
          <p:cNvSpPr/>
          <p:nvPr/>
        </p:nvSpPr>
        <p:spPr>
          <a:xfrm>
            <a:off x="1275485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endParaRPr lang="zh-TW" altLang="en-US" sz="2400" dirty="0"/>
          </a:p>
        </p:txBody>
      </p:sp>
      <p:sp>
        <p:nvSpPr>
          <p:cNvPr id="7" name="橢圓 5"/>
          <p:cNvSpPr/>
          <p:nvPr/>
        </p:nvSpPr>
        <p:spPr>
          <a:xfrm>
            <a:off x="5034077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8" name="橢圓 6"/>
          <p:cNvSpPr/>
          <p:nvPr/>
        </p:nvSpPr>
        <p:spPr>
          <a:xfrm>
            <a:off x="3135427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sp>
        <p:nvSpPr>
          <p:cNvPr id="9" name="橢圓 7"/>
          <p:cNvSpPr/>
          <p:nvPr/>
        </p:nvSpPr>
        <p:spPr>
          <a:xfrm>
            <a:off x="6818713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0" name="橢圓 8"/>
          <p:cNvSpPr/>
          <p:nvPr/>
        </p:nvSpPr>
        <p:spPr>
          <a:xfrm>
            <a:off x="5034077" y="2497630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</a:t>
            </a:r>
            <a:endParaRPr lang="zh-TW" altLang="en-US" sz="2400" dirty="0"/>
          </a:p>
        </p:txBody>
      </p:sp>
      <p:cxnSp>
        <p:nvCxnSpPr>
          <p:cNvPr id="11" name="直線單箭頭接點 13"/>
          <p:cNvCxnSpPr>
            <a:cxnSpLocks/>
            <a:stCxn id="6" idx="0"/>
            <a:endCxn id="8" idx="4"/>
          </p:cNvCxnSpPr>
          <p:nvPr/>
        </p:nvCxnSpPr>
        <p:spPr>
          <a:xfrm flipV="1">
            <a:off x="1991512" y="4648994"/>
            <a:ext cx="1859942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4"/>
          <p:cNvCxnSpPr>
            <a:cxnSpLocks/>
            <a:stCxn id="7" idx="0"/>
            <a:endCxn id="8" idx="4"/>
          </p:cNvCxnSpPr>
          <p:nvPr/>
        </p:nvCxnSpPr>
        <p:spPr>
          <a:xfrm flipH="1" flipV="1">
            <a:off x="3851454" y="4648994"/>
            <a:ext cx="1898650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7"/>
          <p:cNvCxnSpPr>
            <a:cxnSpLocks/>
            <a:stCxn id="7" idx="0"/>
            <a:endCxn id="9" idx="4"/>
          </p:cNvCxnSpPr>
          <p:nvPr/>
        </p:nvCxnSpPr>
        <p:spPr>
          <a:xfrm flipV="1">
            <a:off x="5750104" y="4648994"/>
            <a:ext cx="1784636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23"/>
          <p:cNvCxnSpPr>
            <a:cxnSpLocks/>
            <a:stCxn id="8" idx="0"/>
            <a:endCxn id="10" idx="4"/>
          </p:cNvCxnSpPr>
          <p:nvPr/>
        </p:nvCxnSpPr>
        <p:spPr>
          <a:xfrm flipV="1">
            <a:off x="3851454" y="3141096"/>
            <a:ext cx="1898650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26"/>
          <p:cNvCxnSpPr>
            <a:cxnSpLocks/>
            <a:stCxn id="9" idx="0"/>
            <a:endCxn id="10" idx="4"/>
          </p:cNvCxnSpPr>
          <p:nvPr/>
        </p:nvCxnSpPr>
        <p:spPr>
          <a:xfrm flipH="1" flipV="1">
            <a:off x="5750104" y="3141096"/>
            <a:ext cx="1784636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29"/>
          <p:cNvSpPr/>
          <p:nvPr/>
        </p:nvSpPr>
        <p:spPr>
          <a:xfrm>
            <a:off x="5541177" y="3196231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17" name="矩形 31"/>
          <p:cNvSpPr/>
          <p:nvPr/>
        </p:nvSpPr>
        <p:spPr>
          <a:xfrm>
            <a:off x="3663164" y="4735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+</a:t>
            </a:r>
            <a:endParaRPr lang="zh-TW" altLang="en-US" sz="2800" dirty="0"/>
          </a:p>
        </p:txBody>
      </p:sp>
      <p:sp>
        <p:nvSpPr>
          <p:cNvPr id="18" name="矩形 32"/>
          <p:cNvSpPr/>
          <p:nvPr/>
        </p:nvSpPr>
        <p:spPr>
          <a:xfrm>
            <a:off x="7703822" y="4522320"/>
            <a:ext cx="54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+1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38"/>
              <p:cNvSpPr/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ct 12"/>
          <p:cNvGraphicFramePr>
            <a:graphicFrameLocks noChangeAspect="1"/>
          </p:cNvGraphicFramePr>
          <p:nvPr>
            <p:extLst/>
          </p:nvPr>
        </p:nvGraphicFramePr>
        <p:xfrm>
          <a:off x="5859463" y="1443038"/>
          <a:ext cx="27146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方程式" r:id="rId4" imgW="1269720" imgH="393480" progId="Equation.3">
                  <p:embed/>
                </p:oleObj>
              </mc:Choice>
              <mc:Fallback>
                <p:oleObj name="方程式" r:id="rId4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1443038"/>
                        <a:ext cx="271462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3"/>
              <p:cNvSpPr/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 xmlns="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8"/>
              <p:cNvSpPr/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30"/>
              <p:cNvSpPr/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33"/>
              <p:cNvSpPr/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39"/>
              <p:cNvSpPr/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矩形 44"/>
          <p:cNvSpPr/>
          <p:nvPr/>
        </p:nvSpPr>
        <p:spPr>
          <a:xfrm>
            <a:off x="4981135" y="4924816"/>
            <a:ext cx="599887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27" name="矩形 45"/>
          <p:cNvSpPr/>
          <p:nvPr/>
        </p:nvSpPr>
        <p:spPr>
          <a:xfrm>
            <a:off x="2939008" y="4880638"/>
            <a:ext cx="650406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28" name="矩形 46"/>
          <p:cNvSpPr/>
          <p:nvPr/>
        </p:nvSpPr>
        <p:spPr>
          <a:xfrm>
            <a:off x="6949202" y="4942600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29" name="矩形 47"/>
          <p:cNvSpPr/>
          <p:nvPr/>
        </p:nvSpPr>
        <p:spPr>
          <a:xfrm>
            <a:off x="4868304" y="3354315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=d</a:t>
            </a:r>
            <a:endParaRPr lang="zh-TW" altLang="en-US" sz="2400" dirty="0"/>
          </a:p>
        </p:txBody>
      </p:sp>
      <p:sp>
        <p:nvSpPr>
          <p:cNvPr id="30" name="矩形 48"/>
          <p:cNvSpPr/>
          <p:nvPr/>
        </p:nvSpPr>
        <p:spPr>
          <a:xfrm>
            <a:off x="6899243" y="3354314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=c</a:t>
            </a:r>
            <a:endParaRPr lang="zh-TW" altLang="en-US" sz="2400" dirty="0"/>
          </a:p>
        </p:txBody>
      </p:sp>
      <p:sp>
        <p:nvSpPr>
          <p:cNvPr id="31" name="矩形 34"/>
          <p:cNvSpPr/>
          <p:nvPr/>
        </p:nvSpPr>
        <p:spPr>
          <a:xfrm>
            <a:off x="2207634" y="5785904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2" name="矩形 35"/>
          <p:cNvSpPr/>
          <p:nvPr/>
        </p:nvSpPr>
        <p:spPr>
          <a:xfrm>
            <a:off x="5935877" y="5785904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33" name="矩形 36"/>
          <p:cNvSpPr/>
          <p:nvPr/>
        </p:nvSpPr>
        <p:spPr>
          <a:xfrm>
            <a:off x="4142776" y="4112153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5</a:t>
            </a:r>
            <a:endParaRPr lang="zh-TW" altLang="en-US" sz="2400" dirty="0"/>
          </a:p>
        </p:txBody>
      </p:sp>
      <p:sp>
        <p:nvSpPr>
          <p:cNvPr id="34" name="矩形 37"/>
          <p:cNvSpPr/>
          <p:nvPr/>
        </p:nvSpPr>
        <p:spPr>
          <a:xfrm>
            <a:off x="7953003" y="4112153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5" name="矩形 49"/>
          <p:cNvSpPr/>
          <p:nvPr/>
        </p:nvSpPr>
        <p:spPr>
          <a:xfrm>
            <a:off x="5996427" y="2593103"/>
            <a:ext cx="503724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15</a:t>
            </a:r>
            <a:endParaRPr lang="zh-TW" altLang="en-US" sz="2000" dirty="0"/>
          </a:p>
        </p:txBody>
      </p:sp>
      <p:sp>
        <p:nvSpPr>
          <p:cNvPr id="36" name="矩形 50"/>
          <p:cNvSpPr/>
          <p:nvPr/>
        </p:nvSpPr>
        <p:spPr>
          <a:xfrm>
            <a:off x="5211368" y="3432274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7" name="矩形 51"/>
          <p:cNvSpPr/>
          <p:nvPr/>
        </p:nvSpPr>
        <p:spPr>
          <a:xfrm>
            <a:off x="7224173" y="3415988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5</a:t>
            </a:r>
            <a:endParaRPr lang="zh-TW" altLang="en-US" sz="2400" dirty="0"/>
          </a:p>
        </p:txBody>
      </p:sp>
      <p:sp>
        <p:nvSpPr>
          <p:cNvPr id="38" name="矩形 54"/>
          <p:cNvSpPr/>
          <p:nvPr/>
        </p:nvSpPr>
        <p:spPr>
          <a:xfrm>
            <a:off x="1326031" y="3027625"/>
            <a:ext cx="1774833" cy="6034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a = 3,  b = 2</a:t>
            </a:r>
            <a:endParaRPr lang="zh-TW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845598" y="1524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5200" y="153418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2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42"/>
          <p:cNvCxnSpPr>
            <a:cxnSpLocks/>
          </p:cNvCxnSpPr>
          <p:nvPr/>
        </p:nvCxnSpPr>
        <p:spPr>
          <a:xfrm flipV="1">
            <a:off x="3976834" y="3170700"/>
            <a:ext cx="1243800" cy="5944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3"/>
          <p:cNvCxnSpPr>
            <a:cxnSpLocks/>
          </p:cNvCxnSpPr>
          <p:nvPr/>
        </p:nvCxnSpPr>
        <p:spPr>
          <a:xfrm flipH="1" flipV="1">
            <a:off x="6218190" y="3170700"/>
            <a:ext cx="1191803" cy="6080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41"/>
          <p:cNvCxnSpPr>
            <a:cxnSpLocks/>
          </p:cNvCxnSpPr>
          <p:nvPr/>
        </p:nvCxnSpPr>
        <p:spPr>
          <a:xfrm flipV="1">
            <a:off x="5908923" y="4715828"/>
            <a:ext cx="1182456" cy="7232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15"/>
          <p:cNvCxnSpPr>
            <a:cxnSpLocks/>
          </p:cNvCxnSpPr>
          <p:nvPr/>
        </p:nvCxnSpPr>
        <p:spPr>
          <a:xfrm flipH="1" flipV="1">
            <a:off x="4269299" y="4706327"/>
            <a:ext cx="1419686" cy="8011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zh-TW" dirty="0"/>
              <a:t>Example: e = (</a:t>
            </a:r>
            <a:r>
              <a:rPr lang="en-US" altLang="zh-TW" dirty="0" err="1"/>
              <a:t>a+b</a:t>
            </a:r>
            <a:r>
              <a:rPr lang="en-US" altLang="zh-TW" dirty="0"/>
              <a:t>) ∗ (b+1)</a:t>
            </a:r>
            <a:endParaRPr lang="zh-TW" altLang="en-US" dirty="0"/>
          </a:p>
        </p:txBody>
      </p:sp>
      <p:sp>
        <p:nvSpPr>
          <p:cNvPr id="10" name="橢圓 4"/>
          <p:cNvSpPr/>
          <p:nvPr/>
        </p:nvSpPr>
        <p:spPr>
          <a:xfrm>
            <a:off x="1275485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endParaRPr lang="zh-TW" altLang="en-US" sz="2400" dirty="0"/>
          </a:p>
        </p:txBody>
      </p:sp>
      <p:sp>
        <p:nvSpPr>
          <p:cNvPr id="11" name="橢圓 5"/>
          <p:cNvSpPr/>
          <p:nvPr/>
        </p:nvSpPr>
        <p:spPr>
          <a:xfrm>
            <a:off x="5034077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12" name="橢圓 6"/>
          <p:cNvSpPr/>
          <p:nvPr/>
        </p:nvSpPr>
        <p:spPr>
          <a:xfrm>
            <a:off x="3135427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sp>
        <p:nvSpPr>
          <p:cNvPr id="13" name="橢圓 7"/>
          <p:cNvSpPr/>
          <p:nvPr/>
        </p:nvSpPr>
        <p:spPr>
          <a:xfrm>
            <a:off x="6818713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4" name="橢圓 8"/>
          <p:cNvSpPr/>
          <p:nvPr/>
        </p:nvSpPr>
        <p:spPr>
          <a:xfrm>
            <a:off x="5034077" y="2497630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</a:t>
            </a:r>
            <a:endParaRPr lang="zh-TW" altLang="en-US" sz="2400" dirty="0"/>
          </a:p>
        </p:txBody>
      </p:sp>
      <p:cxnSp>
        <p:nvCxnSpPr>
          <p:cNvPr id="15" name="直線單箭頭接點 13"/>
          <p:cNvCxnSpPr>
            <a:cxnSpLocks/>
            <a:stCxn id="10" idx="0"/>
            <a:endCxn id="12" idx="4"/>
          </p:cNvCxnSpPr>
          <p:nvPr/>
        </p:nvCxnSpPr>
        <p:spPr>
          <a:xfrm flipV="1">
            <a:off x="1991512" y="4648994"/>
            <a:ext cx="1859942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4"/>
          <p:cNvCxnSpPr>
            <a:cxnSpLocks/>
            <a:stCxn id="11" idx="0"/>
            <a:endCxn id="12" idx="4"/>
          </p:cNvCxnSpPr>
          <p:nvPr/>
        </p:nvCxnSpPr>
        <p:spPr>
          <a:xfrm flipH="1" flipV="1">
            <a:off x="3851454" y="4648994"/>
            <a:ext cx="1898650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7"/>
          <p:cNvCxnSpPr>
            <a:cxnSpLocks/>
            <a:stCxn id="11" idx="0"/>
            <a:endCxn id="13" idx="4"/>
          </p:cNvCxnSpPr>
          <p:nvPr/>
        </p:nvCxnSpPr>
        <p:spPr>
          <a:xfrm flipV="1">
            <a:off x="5750104" y="4648994"/>
            <a:ext cx="1784636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23"/>
          <p:cNvCxnSpPr>
            <a:cxnSpLocks/>
            <a:stCxn id="12" idx="0"/>
            <a:endCxn id="14" idx="4"/>
          </p:cNvCxnSpPr>
          <p:nvPr/>
        </p:nvCxnSpPr>
        <p:spPr>
          <a:xfrm flipV="1">
            <a:off x="3851454" y="3141096"/>
            <a:ext cx="1898650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26"/>
          <p:cNvCxnSpPr>
            <a:cxnSpLocks/>
            <a:stCxn id="13" idx="0"/>
            <a:endCxn id="14" idx="4"/>
          </p:cNvCxnSpPr>
          <p:nvPr/>
        </p:nvCxnSpPr>
        <p:spPr>
          <a:xfrm flipH="1" flipV="1">
            <a:off x="5750104" y="3141096"/>
            <a:ext cx="1784636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29"/>
          <p:cNvSpPr/>
          <p:nvPr/>
        </p:nvSpPr>
        <p:spPr>
          <a:xfrm>
            <a:off x="5541177" y="3196231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21" name="矩形 31"/>
          <p:cNvSpPr/>
          <p:nvPr/>
        </p:nvSpPr>
        <p:spPr>
          <a:xfrm>
            <a:off x="3663164" y="4735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+</a:t>
            </a:r>
            <a:endParaRPr lang="zh-TW" altLang="en-US" sz="2800" dirty="0"/>
          </a:p>
        </p:txBody>
      </p:sp>
      <p:sp>
        <p:nvSpPr>
          <p:cNvPr id="22" name="矩形 32"/>
          <p:cNvSpPr/>
          <p:nvPr/>
        </p:nvSpPr>
        <p:spPr>
          <a:xfrm>
            <a:off x="7703822" y="4522320"/>
            <a:ext cx="546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+1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38"/>
              <p:cNvSpPr/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3"/>
              <p:cNvSpPr/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 xmlns="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8"/>
              <p:cNvSpPr/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30"/>
              <p:cNvSpPr/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33"/>
              <p:cNvSpPr/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39"/>
              <p:cNvSpPr/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44"/>
          <p:cNvSpPr/>
          <p:nvPr/>
        </p:nvSpPr>
        <p:spPr>
          <a:xfrm>
            <a:off x="4981135" y="4924816"/>
            <a:ext cx="599887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0" name="矩形 45"/>
          <p:cNvSpPr/>
          <p:nvPr/>
        </p:nvSpPr>
        <p:spPr>
          <a:xfrm>
            <a:off x="2939008" y="4880638"/>
            <a:ext cx="650406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1" name="矩形 46"/>
          <p:cNvSpPr/>
          <p:nvPr/>
        </p:nvSpPr>
        <p:spPr>
          <a:xfrm>
            <a:off x="6949202" y="4942600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2" name="矩形 47"/>
          <p:cNvSpPr/>
          <p:nvPr/>
        </p:nvSpPr>
        <p:spPr>
          <a:xfrm>
            <a:off x="4868304" y="3354315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=d</a:t>
            </a:r>
            <a:endParaRPr lang="zh-TW" altLang="en-US" sz="2400" dirty="0"/>
          </a:p>
        </p:txBody>
      </p:sp>
      <p:sp>
        <p:nvSpPr>
          <p:cNvPr id="33" name="矩形 48"/>
          <p:cNvSpPr/>
          <p:nvPr/>
        </p:nvSpPr>
        <p:spPr>
          <a:xfrm>
            <a:off x="6899243" y="3354314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=c</a:t>
            </a:r>
            <a:endParaRPr lang="zh-TW" altLang="en-US" sz="2400" dirty="0"/>
          </a:p>
        </p:txBody>
      </p:sp>
      <p:sp>
        <p:nvSpPr>
          <p:cNvPr id="34" name="矩形 51"/>
          <p:cNvSpPr/>
          <p:nvPr/>
        </p:nvSpPr>
        <p:spPr>
          <a:xfrm>
            <a:off x="7224173" y="3415988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5</a:t>
            </a:r>
            <a:endParaRPr lang="zh-TW" altLang="en-US" sz="2400" dirty="0"/>
          </a:p>
        </p:txBody>
      </p:sp>
      <p:sp>
        <p:nvSpPr>
          <p:cNvPr id="35" name="矩形 54"/>
          <p:cNvSpPr/>
          <p:nvPr/>
        </p:nvSpPr>
        <p:spPr>
          <a:xfrm>
            <a:off x="5569592" y="5785904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36" name="文字方塊 11"/>
          <p:cNvSpPr txBox="1"/>
          <p:nvPr/>
        </p:nvSpPr>
        <p:spPr>
          <a:xfrm>
            <a:off x="6386003" y="6079563"/>
            <a:ext cx="183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Start with 1</a:t>
            </a:r>
            <a:endParaRPr lang="zh-TW" altLang="en-US" sz="2400" dirty="0"/>
          </a:p>
        </p:txBody>
      </p:sp>
      <p:sp>
        <p:nvSpPr>
          <p:cNvPr id="37" name="矩形 56"/>
          <p:cNvSpPr/>
          <p:nvPr/>
        </p:nvSpPr>
        <p:spPr>
          <a:xfrm>
            <a:off x="3663164" y="4107985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38" name="矩形 57"/>
          <p:cNvSpPr/>
          <p:nvPr/>
        </p:nvSpPr>
        <p:spPr>
          <a:xfrm>
            <a:off x="7439239" y="4120926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39" name="矩形 58"/>
          <p:cNvSpPr/>
          <p:nvPr/>
        </p:nvSpPr>
        <p:spPr>
          <a:xfrm>
            <a:off x="5549360" y="2635777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8</a:t>
            </a:r>
            <a:endParaRPr lang="zh-TW" altLang="en-US" sz="2400" dirty="0"/>
          </a:p>
        </p:txBody>
      </p:sp>
      <p:sp>
        <p:nvSpPr>
          <p:cNvPr id="40" name="矩形 59"/>
          <p:cNvSpPr/>
          <p:nvPr/>
        </p:nvSpPr>
        <p:spPr>
          <a:xfrm>
            <a:off x="3428178" y="2414091"/>
            <a:ext cx="709312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=8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9"/>
              <p:cNvSpPr/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 xmlns="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1" name="矩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矩形 61"/>
          <p:cNvSpPr/>
          <p:nvPr/>
        </p:nvSpPr>
        <p:spPr>
          <a:xfrm>
            <a:off x="1326031" y="3027625"/>
            <a:ext cx="1774833" cy="6034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a = 3,  b = 2</a:t>
            </a:r>
            <a:endParaRPr lang="zh-TW" altLang="en-US" sz="2000" dirty="0"/>
          </a:p>
        </p:txBody>
      </p:sp>
      <p:sp>
        <p:nvSpPr>
          <p:cNvPr id="43" name="矩形 52"/>
          <p:cNvSpPr/>
          <p:nvPr/>
        </p:nvSpPr>
        <p:spPr>
          <a:xfrm>
            <a:off x="5211368" y="3432274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9001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53"/>
          <p:cNvCxnSpPr>
            <a:cxnSpLocks/>
          </p:cNvCxnSpPr>
          <p:nvPr/>
        </p:nvCxnSpPr>
        <p:spPr>
          <a:xfrm flipV="1">
            <a:off x="3769562" y="3085157"/>
            <a:ext cx="1243800" cy="59447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52"/>
          <p:cNvCxnSpPr>
            <a:cxnSpLocks/>
          </p:cNvCxnSpPr>
          <p:nvPr/>
        </p:nvCxnSpPr>
        <p:spPr>
          <a:xfrm flipV="1">
            <a:off x="2060878" y="4728553"/>
            <a:ext cx="1243800" cy="59447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42"/>
          <p:cNvCxnSpPr>
            <a:cxnSpLocks/>
          </p:cNvCxnSpPr>
          <p:nvPr/>
        </p:nvCxnSpPr>
        <p:spPr>
          <a:xfrm flipV="1">
            <a:off x="3976834" y="3170700"/>
            <a:ext cx="1243800" cy="5944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43"/>
          <p:cNvCxnSpPr>
            <a:cxnSpLocks/>
          </p:cNvCxnSpPr>
          <p:nvPr/>
        </p:nvCxnSpPr>
        <p:spPr>
          <a:xfrm flipH="1" flipV="1">
            <a:off x="6218190" y="3170700"/>
            <a:ext cx="1191803" cy="6080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41"/>
          <p:cNvCxnSpPr>
            <a:cxnSpLocks/>
          </p:cNvCxnSpPr>
          <p:nvPr/>
        </p:nvCxnSpPr>
        <p:spPr>
          <a:xfrm flipV="1">
            <a:off x="5908923" y="4715828"/>
            <a:ext cx="1182456" cy="7232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15"/>
          <p:cNvCxnSpPr>
            <a:cxnSpLocks/>
          </p:cNvCxnSpPr>
          <p:nvPr/>
        </p:nvCxnSpPr>
        <p:spPr>
          <a:xfrm flipH="1" flipV="1">
            <a:off x="4269299" y="4706327"/>
            <a:ext cx="1419686" cy="8011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Computational Graph</a:t>
            </a:r>
            <a:endParaRPr lang="zh-TW" altLang="en-US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zh-TW" dirty="0"/>
              <a:t>Example: e = (</a:t>
            </a:r>
            <a:r>
              <a:rPr lang="en-US" altLang="zh-TW" dirty="0" err="1"/>
              <a:t>a+b</a:t>
            </a:r>
            <a:r>
              <a:rPr lang="en-US" altLang="zh-TW" dirty="0"/>
              <a:t>) ∗ (b+1)</a:t>
            </a:r>
            <a:endParaRPr lang="zh-TW" altLang="en-US" dirty="0"/>
          </a:p>
        </p:txBody>
      </p:sp>
      <p:sp>
        <p:nvSpPr>
          <p:cNvPr id="12" name="橢圓 4"/>
          <p:cNvSpPr/>
          <p:nvPr/>
        </p:nvSpPr>
        <p:spPr>
          <a:xfrm>
            <a:off x="1275485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a</a:t>
            </a:r>
            <a:endParaRPr lang="zh-TW" altLang="en-US" sz="2400" dirty="0"/>
          </a:p>
        </p:txBody>
      </p:sp>
      <p:sp>
        <p:nvSpPr>
          <p:cNvPr id="13" name="橢圓 5"/>
          <p:cNvSpPr/>
          <p:nvPr/>
        </p:nvSpPr>
        <p:spPr>
          <a:xfrm>
            <a:off x="5034077" y="5668433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</a:t>
            </a:r>
            <a:endParaRPr lang="zh-TW" altLang="en-US" sz="2400" dirty="0"/>
          </a:p>
        </p:txBody>
      </p:sp>
      <p:sp>
        <p:nvSpPr>
          <p:cNvPr id="14" name="橢圓 6"/>
          <p:cNvSpPr/>
          <p:nvPr/>
        </p:nvSpPr>
        <p:spPr>
          <a:xfrm>
            <a:off x="3135427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</a:t>
            </a:r>
            <a:endParaRPr lang="zh-TW" altLang="en-US" sz="2400" dirty="0"/>
          </a:p>
        </p:txBody>
      </p:sp>
      <p:sp>
        <p:nvSpPr>
          <p:cNvPr id="15" name="橢圓 7"/>
          <p:cNvSpPr/>
          <p:nvPr/>
        </p:nvSpPr>
        <p:spPr>
          <a:xfrm>
            <a:off x="6818713" y="4005528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d</a:t>
            </a:r>
            <a:endParaRPr lang="zh-TW" altLang="en-US" sz="2400" dirty="0"/>
          </a:p>
        </p:txBody>
      </p:sp>
      <p:sp>
        <p:nvSpPr>
          <p:cNvPr id="16" name="橢圓 8"/>
          <p:cNvSpPr/>
          <p:nvPr/>
        </p:nvSpPr>
        <p:spPr>
          <a:xfrm>
            <a:off x="5034077" y="2497630"/>
            <a:ext cx="1432054" cy="6434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e</a:t>
            </a:r>
            <a:endParaRPr lang="zh-TW" altLang="en-US" sz="2400" dirty="0"/>
          </a:p>
        </p:txBody>
      </p:sp>
      <p:cxnSp>
        <p:nvCxnSpPr>
          <p:cNvPr id="17" name="直線單箭頭接點 13"/>
          <p:cNvCxnSpPr>
            <a:cxnSpLocks/>
            <a:stCxn id="12" idx="0"/>
            <a:endCxn id="14" idx="4"/>
          </p:cNvCxnSpPr>
          <p:nvPr/>
        </p:nvCxnSpPr>
        <p:spPr>
          <a:xfrm flipV="1">
            <a:off x="1991512" y="4648994"/>
            <a:ext cx="1859942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4"/>
          <p:cNvCxnSpPr>
            <a:cxnSpLocks/>
            <a:stCxn id="13" idx="0"/>
            <a:endCxn id="14" idx="4"/>
          </p:cNvCxnSpPr>
          <p:nvPr/>
        </p:nvCxnSpPr>
        <p:spPr>
          <a:xfrm flipH="1" flipV="1">
            <a:off x="3851454" y="4648994"/>
            <a:ext cx="1898650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7"/>
          <p:cNvCxnSpPr>
            <a:cxnSpLocks/>
            <a:stCxn id="13" idx="0"/>
            <a:endCxn id="15" idx="4"/>
          </p:cNvCxnSpPr>
          <p:nvPr/>
        </p:nvCxnSpPr>
        <p:spPr>
          <a:xfrm flipV="1">
            <a:off x="5750104" y="4648994"/>
            <a:ext cx="1784636" cy="10194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23"/>
          <p:cNvCxnSpPr>
            <a:cxnSpLocks/>
            <a:stCxn id="14" idx="0"/>
            <a:endCxn id="16" idx="4"/>
          </p:cNvCxnSpPr>
          <p:nvPr/>
        </p:nvCxnSpPr>
        <p:spPr>
          <a:xfrm flipV="1">
            <a:off x="3851454" y="3141096"/>
            <a:ext cx="1898650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6"/>
          <p:cNvCxnSpPr>
            <a:cxnSpLocks/>
            <a:stCxn id="15" idx="0"/>
            <a:endCxn id="16" idx="4"/>
          </p:cNvCxnSpPr>
          <p:nvPr/>
        </p:nvCxnSpPr>
        <p:spPr>
          <a:xfrm flipH="1" flipV="1">
            <a:off x="5750104" y="3141096"/>
            <a:ext cx="1784636" cy="864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9"/>
          <p:cNvSpPr/>
          <p:nvPr/>
        </p:nvSpPr>
        <p:spPr>
          <a:xfrm>
            <a:off x="5541177" y="3196231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∗</a:t>
            </a:r>
            <a:endParaRPr lang="zh-TW" altLang="en-US" sz="2800" dirty="0"/>
          </a:p>
        </p:txBody>
      </p:sp>
      <p:sp>
        <p:nvSpPr>
          <p:cNvPr id="23" name="矩形 31"/>
          <p:cNvSpPr/>
          <p:nvPr/>
        </p:nvSpPr>
        <p:spPr>
          <a:xfrm>
            <a:off x="3663164" y="4735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+</a:t>
            </a:r>
            <a:endParaRPr lang="zh-TW" altLang="en-US" sz="2800" dirty="0"/>
          </a:p>
        </p:txBody>
      </p:sp>
      <p:sp>
        <p:nvSpPr>
          <p:cNvPr id="24" name="矩形 32"/>
          <p:cNvSpPr/>
          <p:nvPr/>
        </p:nvSpPr>
        <p:spPr>
          <a:xfrm>
            <a:off x="7703822" y="4522320"/>
            <a:ext cx="546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+1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38"/>
              <p:cNvSpPr/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747" y="4715828"/>
                <a:ext cx="486736" cy="8176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3"/>
              <p:cNvSpPr/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 xmlns="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1" y="2392357"/>
                <a:ext cx="259314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8"/>
              <p:cNvSpPr/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4749878"/>
                <a:ext cx="486736" cy="8176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30"/>
              <p:cNvSpPr/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4783930"/>
                <a:ext cx="486736" cy="817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33"/>
              <p:cNvSpPr/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561" y="3158255"/>
                <a:ext cx="486736" cy="8176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39"/>
              <p:cNvSpPr/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5" y="3158255"/>
                <a:ext cx="486736" cy="8176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44"/>
          <p:cNvSpPr/>
          <p:nvPr/>
        </p:nvSpPr>
        <p:spPr>
          <a:xfrm>
            <a:off x="4981135" y="4924816"/>
            <a:ext cx="599887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2" name="矩形 45"/>
          <p:cNvSpPr/>
          <p:nvPr/>
        </p:nvSpPr>
        <p:spPr>
          <a:xfrm>
            <a:off x="2939008" y="4880638"/>
            <a:ext cx="650406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3" name="矩形 46"/>
          <p:cNvSpPr/>
          <p:nvPr/>
        </p:nvSpPr>
        <p:spPr>
          <a:xfrm>
            <a:off x="6949202" y="4942600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=1</a:t>
            </a:r>
            <a:endParaRPr lang="zh-TW" altLang="en-US" sz="2400" dirty="0"/>
          </a:p>
        </p:txBody>
      </p:sp>
      <p:sp>
        <p:nvSpPr>
          <p:cNvPr id="34" name="矩形 47"/>
          <p:cNvSpPr/>
          <p:nvPr/>
        </p:nvSpPr>
        <p:spPr>
          <a:xfrm>
            <a:off x="4868304" y="3354315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=d</a:t>
            </a:r>
            <a:endParaRPr lang="zh-TW" altLang="en-US" sz="2400" dirty="0"/>
          </a:p>
        </p:txBody>
      </p:sp>
      <p:sp>
        <p:nvSpPr>
          <p:cNvPr id="35" name="矩形 48"/>
          <p:cNvSpPr/>
          <p:nvPr/>
        </p:nvSpPr>
        <p:spPr>
          <a:xfrm>
            <a:off x="6899243" y="3354314"/>
            <a:ext cx="658552" cy="500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=c</a:t>
            </a:r>
            <a:endParaRPr lang="zh-TW" altLang="en-US" sz="2400" dirty="0"/>
          </a:p>
        </p:txBody>
      </p:sp>
      <p:sp>
        <p:nvSpPr>
          <p:cNvPr id="36" name="矩形 50"/>
          <p:cNvSpPr/>
          <p:nvPr/>
        </p:nvSpPr>
        <p:spPr>
          <a:xfrm>
            <a:off x="5159181" y="3382885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37" name="矩形 51"/>
          <p:cNvSpPr/>
          <p:nvPr/>
        </p:nvSpPr>
        <p:spPr>
          <a:xfrm>
            <a:off x="7224173" y="3415988"/>
            <a:ext cx="387350" cy="430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5</a:t>
            </a:r>
            <a:endParaRPr lang="zh-TW" altLang="en-US" sz="2400" dirty="0"/>
          </a:p>
        </p:txBody>
      </p:sp>
      <p:sp>
        <p:nvSpPr>
          <p:cNvPr id="38" name="矩形 54"/>
          <p:cNvSpPr/>
          <p:nvPr/>
        </p:nvSpPr>
        <p:spPr>
          <a:xfrm>
            <a:off x="1768975" y="5769642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39" name="文字方塊 11"/>
          <p:cNvSpPr txBox="1"/>
          <p:nvPr/>
        </p:nvSpPr>
        <p:spPr>
          <a:xfrm>
            <a:off x="2556205" y="6111629"/>
            <a:ext cx="183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Start with 1</a:t>
            </a:r>
            <a:endParaRPr lang="zh-TW" altLang="en-US" sz="2400" dirty="0"/>
          </a:p>
        </p:txBody>
      </p:sp>
      <p:sp>
        <p:nvSpPr>
          <p:cNvPr id="40" name="矩形 56"/>
          <p:cNvSpPr/>
          <p:nvPr/>
        </p:nvSpPr>
        <p:spPr>
          <a:xfrm>
            <a:off x="3663164" y="4107985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41" name="矩形 58"/>
          <p:cNvSpPr/>
          <p:nvPr/>
        </p:nvSpPr>
        <p:spPr>
          <a:xfrm>
            <a:off x="5549360" y="2635777"/>
            <a:ext cx="387350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42" name="矩形 49"/>
          <p:cNvSpPr/>
          <p:nvPr/>
        </p:nvSpPr>
        <p:spPr>
          <a:xfrm>
            <a:off x="3444226" y="2433343"/>
            <a:ext cx="557615" cy="430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=3</a:t>
            </a:r>
            <a:endParaRPr lang="zh-TW" altLang="en-US" sz="2400" dirty="0"/>
          </a:p>
        </p:txBody>
      </p:sp>
      <p:sp>
        <p:nvSpPr>
          <p:cNvPr id="43" name="矩形 57"/>
          <p:cNvSpPr/>
          <p:nvPr/>
        </p:nvSpPr>
        <p:spPr>
          <a:xfrm>
            <a:off x="1326031" y="3027625"/>
            <a:ext cx="1774833" cy="6034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a = 3,  b = 2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6605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28519</TotalTime>
  <Words>1649</Words>
  <Application>Microsoft Macintosh PowerPoint</Application>
  <PresentationFormat>On-screen Show (4:3)</PresentationFormat>
  <Paragraphs>541</Paragraphs>
  <Slides>28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Watermark</vt:lpstr>
      <vt:lpstr>方程式</vt:lpstr>
      <vt:lpstr>Microsoft Equation</vt:lpstr>
      <vt:lpstr>Lecture 7. Backpropagation - Gradient descent and computational graph</vt:lpstr>
      <vt:lpstr>Backpropagation</vt:lpstr>
      <vt:lpstr>Computational Graph</vt:lpstr>
      <vt:lpstr>Computational Graph</vt:lpstr>
      <vt:lpstr>Review: Chain Rule</vt:lpstr>
      <vt:lpstr>Computational Graph</vt:lpstr>
      <vt:lpstr>The computational graph of e = (a+b) ∗ (b+1):</vt:lpstr>
      <vt:lpstr>Computational Graph</vt:lpstr>
      <vt:lpstr>Computational Graph</vt:lpstr>
      <vt:lpstr>Computational Graph</vt:lpstr>
      <vt:lpstr>Summary</vt:lpstr>
      <vt:lpstr>Computational Graph</vt:lpstr>
      <vt:lpstr>PowerPoint Presentation</vt:lpstr>
      <vt:lpstr>Feedforward Network</vt:lpstr>
      <vt:lpstr>Loss Function  of Feedforward Network</vt:lpstr>
      <vt:lpstr>Gradient of Cost Function</vt:lpstr>
      <vt:lpstr>Jacobian Matrix</vt:lpstr>
      <vt:lpstr>Gradient of Cost Function</vt:lpstr>
      <vt:lpstr>Gradient of Cost Function</vt:lpstr>
      <vt:lpstr>PowerPoint Presentation</vt:lpstr>
      <vt:lpstr>PowerPoint Presentation</vt:lpstr>
      <vt:lpstr>Computational Graphs for Recurrent Networks</vt:lpstr>
      <vt:lpstr>Recurrent Network</vt:lpstr>
      <vt:lpstr>Recurrent Network</vt:lpstr>
      <vt:lpstr>Recurrent Network</vt:lpstr>
      <vt:lpstr>Recurrent Network</vt:lpstr>
      <vt:lpstr>Recurrent Network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Ming Li</cp:lastModifiedBy>
  <cp:revision>326</cp:revision>
  <dcterms:created xsi:type="dcterms:W3CDTF">2017-04-15T17:01:01Z</dcterms:created>
  <dcterms:modified xsi:type="dcterms:W3CDTF">2017-06-19T20:18:20Z</dcterms:modified>
</cp:coreProperties>
</file>