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74" r:id="rId2"/>
    <p:sldId id="272" r:id="rId3"/>
    <p:sldId id="317" r:id="rId4"/>
    <p:sldId id="342" r:id="rId5"/>
    <p:sldId id="341" r:id="rId6"/>
    <p:sldId id="338" r:id="rId7"/>
    <p:sldId id="260" r:id="rId8"/>
    <p:sldId id="284" r:id="rId9"/>
    <p:sldId id="280" r:id="rId10"/>
    <p:sldId id="319" r:id="rId11"/>
    <p:sldId id="322" r:id="rId12"/>
    <p:sldId id="306" r:id="rId13"/>
    <p:sldId id="314" r:id="rId14"/>
    <p:sldId id="315" r:id="rId15"/>
    <p:sldId id="296" r:id="rId16"/>
    <p:sldId id="303" r:id="rId17"/>
    <p:sldId id="311" r:id="rId18"/>
    <p:sldId id="333" r:id="rId19"/>
    <p:sldId id="297" r:id="rId20"/>
    <p:sldId id="308" r:id="rId21"/>
    <p:sldId id="309" r:id="rId22"/>
    <p:sldId id="310" r:id="rId23"/>
    <p:sldId id="313" r:id="rId24"/>
    <p:sldId id="307" r:id="rId25"/>
    <p:sldId id="343" r:id="rId26"/>
    <p:sldId id="294" r:id="rId27"/>
    <p:sldId id="323" r:id="rId28"/>
    <p:sldId id="324" r:id="rId29"/>
    <p:sldId id="325" r:id="rId30"/>
    <p:sldId id="326" r:id="rId31"/>
    <p:sldId id="327" r:id="rId32"/>
    <p:sldId id="331" r:id="rId33"/>
    <p:sldId id="298" r:id="rId34"/>
    <p:sldId id="30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313131"/>
    <a:srgbClr val="984807"/>
    <a:srgbClr val="EA772D"/>
    <a:srgbClr val="44A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3261" autoAdjust="0"/>
  </p:normalViewPr>
  <p:slideViewPr>
    <p:cSldViewPr snapToGrid="0" snapToObjects="1">
      <p:cViewPr varScale="1">
        <p:scale>
          <a:sx n="73" d="100"/>
          <a:sy n="73" d="100"/>
        </p:scale>
        <p:origin x="26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00634-8C0C-B640-B45D-FA6E149D889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2A4CD-DABD-8F47-BCDA-86879C53D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5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49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68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5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25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48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2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19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62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19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24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13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10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51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5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9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3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290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150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682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875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92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723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700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17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75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35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9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6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0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4CD-DABD-8F47-BCDA-86879C53DB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5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3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8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4520" y="6557190"/>
            <a:ext cx="2133600" cy="365125"/>
          </a:xfrm>
        </p:spPr>
        <p:txBody>
          <a:bodyPr/>
          <a:lstStyle>
            <a:lvl1pPr>
              <a:defRPr sz="1800">
                <a:ln>
                  <a:solidFill>
                    <a:srgbClr val="31313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Segoe UI"/>
                <a:cs typeface="Segoe UI"/>
              </a:defRPr>
            </a:lvl1pPr>
          </a:lstStyle>
          <a:p>
            <a:fld id="{1EC7B95E-FA96-7445-849C-4AD8F7171D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2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2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3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9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0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28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69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42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9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768F0-B8AF-B140-ABE9-ACD47235AFEB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690D6-05D4-5C4C-AD7F-778FA5D3D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1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15.png"/><Relationship Id="rId2" Type="http://schemas.openxmlformats.org/officeDocument/2006/relationships/video" Target="../media/media1.mp4"/><Relationship Id="rId16" Type="http://schemas.openxmlformats.org/officeDocument/2006/relationships/image" Target="../media/image14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12.xml"/><Relationship Id="rId5" Type="http://schemas.microsoft.com/office/2007/relationships/media" Target="../media/media3.mp4"/><Relationship Id="rId15" Type="http://schemas.openxmlformats.org/officeDocument/2006/relationships/image" Target="../media/image13.png"/><Relationship Id="rId10" Type="http://schemas.openxmlformats.org/officeDocument/2006/relationships/video" Target="../media/media5.mp4"/><Relationship Id="rId19" Type="http://schemas.openxmlformats.org/officeDocument/2006/relationships/image" Target="../media/image17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front_david_AA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117" y="-135100"/>
            <a:ext cx="9612000" cy="7319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1668" y="6011945"/>
            <a:ext cx="466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David Ahlström</a:t>
            </a:r>
            <a:endParaRPr lang="en-US" sz="36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981" y="1764843"/>
            <a:ext cx="5698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Comparing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07761" y="2281761"/>
            <a:ext cx="6443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direct off-screen pointing</a:t>
            </a:r>
            <a:r>
              <a:rPr lang="en-US" sz="4000" b="1" dirty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,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07761" y="2798679"/>
            <a:ext cx="6443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peephole</a:t>
            </a:r>
            <a:r>
              <a:rPr lang="en-US" sz="4000" b="1" dirty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07761" y="3315597"/>
            <a:ext cx="6443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7761" y="3832515"/>
            <a:ext cx="6443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err="1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flick&amp;pinch</a:t>
            </a:r>
            <a:r>
              <a:rPr lang="en-US" sz="40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 interaction</a:t>
            </a:r>
            <a:endParaRPr lang="en-US" sz="4000" b="1" dirty="0">
              <a:ln>
                <a:solidFill>
                  <a:schemeClr val="bg1">
                    <a:alpha val="50000"/>
                  </a:scheme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7761" y="4349431"/>
            <a:ext cx="6443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for map navigation</a:t>
            </a:r>
          </a:p>
        </p:txBody>
      </p:sp>
    </p:spTree>
    <p:extLst>
      <p:ext uri="{BB962C8B-B14F-4D97-AF65-F5344CB8AC3E}">
        <p14:creationId xmlns:p14="http://schemas.microsoft.com/office/powerpoint/2010/main" val="112229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ont_blur2_holeAAU Kopie Kop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3" y="0"/>
            <a:ext cx="9170201" cy="6877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7761" y="2669863"/>
            <a:ext cx="6443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OFF-SCREEN POINTING &amp;</a:t>
            </a:r>
            <a:endParaRPr lang="en-US" sz="40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07761" y="3176206"/>
            <a:ext cx="6443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map navigation?</a:t>
            </a:r>
            <a:endParaRPr lang="en-US" sz="40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15217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tting_new_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364" y="-1056205"/>
            <a:ext cx="11932250" cy="792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8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nar_runn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12" y="0"/>
            <a:ext cx="496956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8978" y="3288433"/>
            <a:ext cx="41931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heart rate</a:t>
            </a:r>
            <a:b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</a:br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running speed</a:t>
            </a:r>
            <a:b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</a:br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elevation</a:t>
            </a:r>
            <a:b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</a:br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air temperature</a:t>
            </a:r>
            <a:b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</a:br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humidity</a:t>
            </a:r>
            <a:b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</a:br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geographic position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pic>
        <p:nvPicPr>
          <p:cNvPr id="4" name="Picture 3" descr="bracelet Kop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452" y="1430162"/>
            <a:ext cx="2235893" cy="137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4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8978" y="3288433"/>
            <a:ext cx="41931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heart rate</a:t>
            </a:r>
            <a:b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</a:br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running speed</a:t>
            </a:r>
            <a:b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</a:br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elevation</a:t>
            </a:r>
            <a:b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</a:br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air temperature</a:t>
            </a:r>
            <a:b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</a:br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humidity</a:t>
            </a:r>
            <a:b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</a:br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geographic position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pic>
        <p:nvPicPr>
          <p:cNvPr id="4" name="Picture 3" descr="bracelet Kop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67" y="3372639"/>
            <a:ext cx="2235893" cy="1373012"/>
          </a:xfrm>
          <a:prstGeom prst="rect">
            <a:avLst/>
          </a:prstGeom>
        </p:spPr>
      </p:pic>
      <p:pic>
        <p:nvPicPr>
          <p:cNvPr id="2" name="Picture 1" descr="bracelet_join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9" y="523581"/>
            <a:ext cx="2370667" cy="4589420"/>
          </a:xfrm>
          <a:prstGeom prst="rect">
            <a:avLst/>
          </a:prstGeom>
        </p:spPr>
      </p:pic>
      <p:pic>
        <p:nvPicPr>
          <p:cNvPr id="6" name="Picture 5" descr="wireless-sign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073">
            <a:off x="3012861" y="2575266"/>
            <a:ext cx="861724" cy="59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6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celet_join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9" y="523581"/>
            <a:ext cx="2370667" cy="458942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724144" y="1665111"/>
            <a:ext cx="2117856" cy="1623322"/>
          </a:xfrm>
          <a:prstGeom prst="wedgeRoundRectCallout">
            <a:avLst>
              <a:gd name="adj1" fmla="val -20167"/>
              <a:gd name="adj2" fmla="val 71709"/>
              <a:gd name="adj3" fmla="val 16667"/>
            </a:avLst>
          </a:prstGeom>
          <a:noFill/>
          <a:ln w="317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26" y="3661607"/>
            <a:ext cx="433211" cy="6532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95889" y="1740550"/>
            <a:ext cx="27405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Heart rate: 100 b</a:t>
            </a:r>
            <a:r>
              <a:rPr lang="en-US" dirty="0" smtClean="0"/>
              <a:t>/s</a:t>
            </a:r>
          </a:p>
          <a:p>
            <a:r>
              <a:rPr lang="en-US" dirty="0" smtClean="0"/>
              <a:t>Speed</a:t>
            </a:r>
            <a:r>
              <a:rPr lang="en-US" dirty="0"/>
              <a:t>: </a:t>
            </a:r>
            <a:r>
              <a:rPr lang="en-US" dirty="0" smtClean="0"/>
              <a:t>12 </a:t>
            </a:r>
            <a:r>
              <a:rPr lang="en-US" dirty="0"/>
              <a:t>km</a:t>
            </a:r>
            <a:r>
              <a:rPr lang="en-US" dirty="0" smtClean="0"/>
              <a:t>/h</a:t>
            </a:r>
          </a:p>
          <a:p>
            <a:r>
              <a:rPr lang="en-US" dirty="0" smtClean="0"/>
              <a:t>Elevation</a:t>
            </a:r>
            <a:r>
              <a:rPr lang="en-US" dirty="0"/>
              <a:t>: </a:t>
            </a:r>
            <a:r>
              <a:rPr lang="en-US" dirty="0" smtClean="0"/>
              <a:t>235m Temperature 23°</a:t>
            </a:r>
          </a:p>
          <a:p>
            <a:r>
              <a:rPr lang="en-US" dirty="0" smtClean="0"/>
              <a:t>Humidity</a:t>
            </a:r>
            <a:r>
              <a:rPr lang="en-US" dirty="0"/>
              <a:t>: 42% </a:t>
            </a:r>
          </a:p>
        </p:txBody>
      </p:sp>
    </p:spTree>
    <p:extLst>
      <p:ext uri="{BB962C8B-B14F-4D97-AF65-F5344CB8AC3E}">
        <p14:creationId xmlns:p14="http://schemas.microsoft.com/office/powerpoint/2010/main" val="163207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_only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96900"/>
            <a:ext cx="7571232" cy="566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only_map_cel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96900"/>
            <a:ext cx="7571232" cy="566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2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only_map_cel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96900"/>
            <a:ext cx="7571232" cy="566318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60758" y="3836459"/>
            <a:ext cx="268064" cy="375999"/>
            <a:chOff x="6279302" y="3743695"/>
            <a:chExt cx="368688" cy="517139"/>
          </a:xfrm>
        </p:grpSpPr>
        <p:pic>
          <p:nvPicPr>
            <p:cNvPr id="4" name="Picture 3" descr="ora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02" y="3743695"/>
              <a:ext cx="164878" cy="246009"/>
            </a:xfrm>
            <a:prstGeom prst="rect">
              <a:avLst/>
            </a:prstGeom>
          </p:spPr>
        </p:pic>
        <p:pic>
          <p:nvPicPr>
            <p:cNvPr id="5" name="Picture 4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112" y="4012208"/>
              <a:ext cx="164878" cy="248626"/>
            </a:xfrm>
            <a:prstGeom prst="rect">
              <a:avLst/>
            </a:prstGeom>
          </p:spPr>
        </p:pic>
        <p:pic>
          <p:nvPicPr>
            <p:cNvPr id="6" name="Picture 5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767" y="3812798"/>
              <a:ext cx="164878" cy="248626"/>
            </a:xfrm>
            <a:prstGeom prst="rect">
              <a:avLst/>
            </a:prstGeom>
          </p:spPr>
        </p:pic>
        <p:pic>
          <p:nvPicPr>
            <p:cNvPr id="7" name="Picture 6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2206" y="3905752"/>
              <a:ext cx="164878" cy="24862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329369" y="2710320"/>
            <a:ext cx="299696" cy="433008"/>
            <a:chOff x="4984583" y="3479880"/>
            <a:chExt cx="412195" cy="595549"/>
          </a:xfrm>
        </p:grpSpPr>
        <p:pic>
          <p:nvPicPr>
            <p:cNvPr id="9" name="Picture 8" descr="ora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900" y="3479880"/>
              <a:ext cx="164878" cy="246009"/>
            </a:xfrm>
            <a:prstGeom prst="rect">
              <a:avLst/>
            </a:prstGeom>
          </p:spPr>
        </p:pic>
        <p:pic>
          <p:nvPicPr>
            <p:cNvPr id="10" name="Picture 9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022" y="3689623"/>
              <a:ext cx="164878" cy="248626"/>
            </a:xfrm>
            <a:prstGeom prst="rect">
              <a:avLst/>
            </a:prstGeom>
          </p:spPr>
        </p:pic>
        <p:pic>
          <p:nvPicPr>
            <p:cNvPr id="11" name="Picture 10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022" y="3564172"/>
              <a:ext cx="164878" cy="248626"/>
            </a:xfrm>
            <a:prstGeom prst="rect">
              <a:avLst/>
            </a:prstGeom>
          </p:spPr>
        </p:pic>
        <p:pic>
          <p:nvPicPr>
            <p:cNvPr id="12" name="Picture 11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583" y="3826803"/>
              <a:ext cx="164878" cy="24862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441884" y="1593584"/>
            <a:ext cx="290613" cy="450849"/>
            <a:chOff x="3883640" y="4142002"/>
            <a:chExt cx="399701" cy="620086"/>
          </a:xfrm>
        </p:grpSpPr>
        <p:pic>
          <p:nvPicPr>
            <p:cNvPr id="14" name="Picture 13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6463" y="4267453"/>
              <a:ext cx="164878" cy="248626"/>
            </a:xfrm>
            <a:prstGeom prst="rect">
              <a:avLst/>
            </a:prstGeom>
          </p:spPr>
        </p:pic>
        <p:pic>
          <p:nvPicPr>
            <p:cNvPr id="15" name="Picture 14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8463" y="4142002"/>
              <a:ext cx="164878" cy="248626"/>
            </a:xfrm>
            <a:prstGeom prst="rect">
              <a:avLst/>
            </a:prstGeom>
          </p:spPr>
        </p:pic>
        <p:pic>
          <p:nvPicPr>
            <p:cNvPr id="16" name="Picture 15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024" y="4404633"/>
              <a:ext cx="164878" cy="248626"/>
            </a:xfrm>
            <a:prstGeom prst="rect">
              <a:avLst/>
            </a:prstGeom>
          </p:spPr>
        </p:pic>
        <p:pic>
          <p:nvPicPr>
            <p:cNvPr id="17" name="Picture 16" descr="ora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640" y="4516079"/>
              <a:ext cx="164878" cy="246009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659729" y="3068583"/>
            <a:ext cx="252102" cy="446643"/>
            <a:chOff x="2379468" y="3348727"/>
            <a:chExt cx="346734" cy="614301"/>
          </a:xfrm>
        </p:grpSpPr>
        <p:pic>
          <p:nvPicPr>
            <p:cNvPr id="19" name="Picture 18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324" y="3348727"/>
              <a:ext cx="164878" cy="248626"/>
            </a:xfrm>
            <a:prstGeom prst="rect">
              <a:avLst/>
            </a:prstGeom>
          </p:spPr>
        </p:pic>
        <p:pic>
          <p:nvPicPr>
            <p:cNvPr id="20" name="Picture 19" descr="ora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1379" y="3461536"/>
              <a:ext cx="164878" cy="246009"/>
            </a:xfrm>
            <a:prstGeom prst="rect">
              <a:avLst/>
            </a:prstGeom>
          </p:spPr>
        </p:pic>
        <p:pic>
          <p:nvPicPr>
            <p:cNvPr id="21" name="Picture 20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940" y="3583232"/>
              <a:ext cx="164878" cy="248626"/>
            </a:xfrm>
            <a:prstGeom prst="rect">
              <a:avLst/>
            </a:prstGeom>
          </p:spPr>
        </p:pic>
        <p:pic>
          <p:nvPicPr>
            <p:cNvPr id="22" name="Picture 21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468" y="3714402"/>
              <a:ext cx="164878" cy="24862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339700" y="3822533"/>
            <a:ext cx="157971" cy="482552"/>
            <a:chOff x="2804190" y="4094396"/>
            <a:chExt cx="217269" cy="663690"/>
          </a:xfrm>
        </p:grpSpPr>
        <p:pic>
          <p:nvPicPr>
            <p:cNvPr id="24" name="Picture 23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6581" y="4094396"/>
              <a:ext cx="164878" cy="248626"/>
            </a:xfrm>
            <a:prstGeom prst="rect">
              <a:avLst/>
            </a:prstGeom>
          </p:spPr>
        </p:pic>
        <p:pic>
          <p:nvPicPr>
            <p:cNvPr id="25" name="Picture 24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710" y="4260834"/>
              <a:ext cx="164878" cy="248626"/>
            </a:xfrm>
            <a:prstGeom prst="rect">
              <a:avLst/>
            </a:prstGeom>
          </p:spPr>
        </p:pic>
        <p:pic>
          <p:nvPicPr>
            <p:cNvPr id="26" name="Picture 25" descr="ora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190" y="4366892"/>
              <a:ext cx="164878" cy="246009"/>
            </a:xfrm>
            <a:prstGeom prst="rect">
              <a:avLst/>
            </a:prstGeom>
          </p:spPr>
        </p:pic>
        <p:pic>
          <p:nvPicPr>
            <p:cNvPr id="27" name="Picture 26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190" y="4509460"/>
              <a:ext cx="164878" cy="24862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680856" y="2730599"/>
            <a:ext cx="257525" cy="426510"/>
            <a:chOff x="3636323" y="2753832"/>
            <a:chExt cx="354194" cy="586611"/>
          </a:xfrm>
        </p:grpSpPr>
        <p:pic>
          <p:nvPicPr>
            <p:cNvPr id="29" name="Picture 28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323" y="2753832"/>
              <a:ext cx="164878" cy="248626"/>
            </a:xfrm>
            <a:prstGeom prst="rect">
              <a:avLst/>
            </a:prstGeom>
          </p:spPr>
        </p:pic>
        <p:pic>
          <p:nvPicPr>
            <p:cNvPr id="30" name="Picture 29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4694" y="2885855"/>
              <a:ext cx="164878" cy="248626"/>
            </a:xfrm>
            <a:prstGeom prst="rect">
              <a:avLst/>
            </a:prstGeom>
          </p:spPr>
        </p:pic>
        <p:pic>
          <p:nvPicPr>
            <p:cNvPr id="31" name="Picture 30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200" y="3023035"/>
              <a:ext cx="164878" cy="248626"/>
            </a:xfrm>
            <a:prstGeom prst="rect">
              <a:avLst/>
            </a:prstGeom>
          </p:spPr>
        </p:pic>
        <p:pic>
          <p:nvPicPr>
            <p:cNvPr id="32" name="Picture 31" descr="ora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639" y="3094434"/>
              <a:ext cx="164878" cy="24600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4751769" y="1441033"/>
            <a:ext cx="227105" cy="422807"/>
            <a:chOff x="4649248" y="2761542"/>
            <a:chExt cx="312354" cy="581518"/>
          </a:xfrm>
        </p:grpSpPr>
        <p:pic>
          <p:nvPicPr>
            <p:cNvPr id="34" name="Picture 33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9248" y="2761542"/>
              <a:ext cx="164878" cy="248626"/>
            </a:xfrm>
            <a:prstGeom prst="rect">
              <a:avLst/>
            </a:prstGeom>
          </p:spPr>
        </p:pic>
        <p:pic>
          <p:nvPicPr>
            <p:cNvPr id="35" name="Picture 34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837" y="2845808"/>
              <a:ext cx="164878" cy="248626"/>
            </a:xfrm>
            <a:prstGeom prst="rect">
              <a:avLst/>
            </a:prstGeom>
          </p:spPr>
        </p:pic>
        <p:pic>
          <p:nvPicPr>
            <p:cNvPr id="36" name="Picture 35" descr="ora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285" y="2978127"/>
              <a:ext cx="164878" cy="246009"/>
            </a:xfrm>
            <a:prstGeom prst="rect">
              <a:avLst/>
            </a:prstGeom>
          </p:spPr>
        </p:pic>
        <p:pic>
          <p:nvPicPr>
            <p:cNvPr id="37" name="Picture 36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724" y="3094434"/>
              <a:ext cx="164878" cy="248626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596485" y="3859851"/>
            <a:ext cx="320380" cy="323718"/>
            <a:chOff x="4520959" y="4366892"/>
            <a:chExt cx="440643" cy="445234"/>
          </a:xfrm>
        </p:grpSpPr>
        <p:pic>
          <p:nvPicPr>
            <p:cNvPr id="39" name="Picture 38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724" y="4366892"/>
              <a:ext cx="164878" cy="248626"/>
            </a:xfrm>
            <a:prstGeom prst="rect">
              <a:avLst/>
            </a:prstGeom>
          </p:spPr>
        </p:pic>
        <p:pic>
          <p:nvPicPr>
            <p:cNvPr id="40" name="Picture 39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285" y="4404633"/>
              <a:ext cx="164878" cy="248626"/>
            </a:xfrm>
            <a:prstGeom prst="rect">
              <a:avLst/>
            </a:prstGeom>
          </p:spPr>
        </p:pic>
        <p:pic>
          <p:nvPicPr>
            <p:cNvPr id="41" name="Picture 40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550" y="4516079"/>
              <a:ext cx="164878" cy="248626"/>
            </a:xfrm>
            <a:prstGeom prst="rect">
              <a:avLst/>
            </a:prstGeom>
          </p:spPr>
        </p:pic>
        <p:pic>
          <p:nvPicPr>
            <p:cNvPr id="42" name="Picture 41" descr="ora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959" y="4566117"/>
              <a:ext cx="164878" cy="246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73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only_map_cel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96900"/>
            <a:ext cx="7571232" cy="566318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60758" y="3836459"/>
            <a:ext cx="268064" cy="375999"/>
            <a:chOff x="6279302" y="3743695"/>
            <a:chExt cx="368688" cy="517139"/>
          </a:xfrm>
        </p:grpSpPr>
        <p:pic>
          <p:nvPicPr>
            <p:cNvPr id="4" name="Picture 3" descr="ora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02" y="3743695"/>
              <a:ext cx="164878" cy="246009"/>
            </a:xfrm>
            <a:prstGeom prst="rect">
              <a:avLst/>
            </a:prstGeom>
          </p:spPr>
        </p:pic>
        <p:pic>
          <p:nvPicPr>
            <p:cNvPr id="5" name="Picture 4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112" y="4012208"/>
              <a:ext cx="164878" cy="248626"/>
            </a:xfrm>
            <a:prstGeom prst="rect">
              <a:avLst/>
            </a:prstGeom>
          </p:spPr>
        </p:pic>
        <p:pic>
          <p:nvPicPr>
            <p:cNvPr id="6" name="Picture 5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767" y="3812798"/>
              <a:ext cx="164878" cy="248626"/>
            </a:xfrm>
            <a:prstGeom prst="rect">
              <a:avLst/>
            </a:prstGeom>
          </p:spPr>
        </p:pic>
        <p:pic>
          <p:nvPicPr>
            <p:cNvPr id="7" name="Picture 6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2206" y="3905752"/>
              <a:ext cx="164878" cy="24862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329369" y="2710320"/>
            <a:ext cx="299696" cy="433008"/>
            <a:chOff x="4984583" y="3479880"/>
            <a:chExt cx="412195" cy="595549"/>
          </a:xfrm>
        </p:grpSpPr>
        <p:pic>
          <p:nvPicPr>
            <p:cNvPr id="9" name="Picture 8" descr="ora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900" y="3479880"/>
              <a:ext cx="164878" cy="246009"/>
            </a:xfrm>
            <a:prstGeom prst="rect">
              <a:avLst/>
            </a:prstGeom>
          </p:spPr>
        </p:pic>
        <p:pic>
          <p:nvPicPr>
            <p:cNvPr id="10" name="Picture 9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022" y="3689623"/>
              <a:ext cx="164878" cy="248626"/>
            </a:xfrm>
            <a:prstGeom prst="rect">
              <a:avLst/>
            </a:prstGeom>
          </p:spPr>
        </p:pic>
        <p:pic>
          <p:nvPicPr>
            <p:cNvPr id="11" name="Picture 10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022" y="3564172"/>
              <a:ext cx="164878" cy="248626"/>
            </a:xfrm>
            <a:prstGeom prst="rect">
              <a:avLst/>
            </a:prstGeom>
          </p:spPr>
        </p:pic>
        <p:pic>
          <p:nvPicPr>
            <p:cNvPr id="12" name="Picture 11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583" y="3826803"/>
              <a:ext cx="164878" cy="24862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441884" y="1593584"/>
            <a:ext cx="290613" cy="450849"/>
            <a:chOff x="3883640" y="4142002"/>
            <a:chExt cx="399701" cy="620086"/>
          </a:xfrm>
        </p:grpSpPr>
        <p:pic>
          <p:nvPicPr>
            <p:cNvPr id="14" name="Picture 13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6463" y="4267453"/>
              <a:ext cx="164878" cy="248626"/>
            </a:xfrm>
            <a:prstGeom prst="rect">
              <a:avLst/>
            </a:prstGeom>
          </p:spPr>
        </p:pic>
        <p:pic>
          <p:nvPicPr>
            <p:cNvPr id="15" name="Picture 14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8463" y="4142002"/>
              <a:ext cx="164878" cy="248626"/>
            </a:xfrm>
            <a:prstGeom prst="rect">
              <a:avLst/>
            </a:prstGeom>
          </p:spPr>
        </p:pic>
        <p:pic>
          <p:nvPicPr>
            <p:cNvPr id="16" name="Picture 15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024" y="4404633"/>
              <a:ext cx="164878" cy="248626"/>
            </a:xfrm>
            <a:prstGeom prst="rect">
              <a:avLst/>
            </a:prstGeom>
          </p:spPr>
        </p:pic>
        <p:pic>
          <p:nvPicPr>
            <p:cNvPr id="17" name="Picture 16" descr="ora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640" y="4516079"/>
              <a:ext cx="164878" cy="246009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659729" y="3068583"/>
            <a:ext cx="252102" cy="446643"/>
            <a:chOff x="2379468" y="3348727"/>
            <a:chExt cx="346734" cy="614301"/>
          </a:xfrm>
        </p:grpSpPr>
        <p:pic>
          <p:nvPicPr>
            <p:cNvPr id="19" name="Picture 18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324" y="3348727"/>
              <a:ext cx="164878" cy="248626"/>
            </a:xfrm>
            <a:prstGeom prst="rect">
              <a:avLst/>
            </a:prstGeom>
          </p:spPr>
        </p:pic>
        <p:pic>
          <p:nvPicPr>
            <p:cNvPr id="20" name="Picture 19" descr="ora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1379" y="3461536"/>
              <a:ext cx="164878" cy="246009"/>
            </a:xfrm>
            <a:prstGeom prst="rect">
              <a:avLst/>
            </a:prstGeom>
          </p:spPr>
        </p:pic>
        <p:pic>
          <p:nvPicPr>
            <p:cNvPr id="21" name="Picture 20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940" y="3583232"/>
              <a:ext cx="164878" cy="248626"/>
            </a:xfrm>
            <a:prstGeom prst="rect">
              <a:avLst/>
            </a:prstGeom>
          </p:spPr>
        </p:pic>
        <p:pic>
          <p:nvPicPr>
            <p:cNvPr id="22" name="Picture 21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468" y="3714402"/>
              <a:ext cx="164878" cy="24862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339700" y="3822533"/>
            <a:ext cx="157971" cy="482552"/>
            <a:chOff x="2804190" y="4094396"/>
            <a:chExt cx="217269" cy="663690"/>
          </a:xfrm>
        </p:grpSpPr>
        <p:pic>
          <p:nvPicPr>
            <p:cNvPr id="24" name="Picture 23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6581" y="4094396"/>
              <a:ext cx="164878" cy="248626"/>
            </a:xfrm>
            <a:prstGeom prst="rect">
              <a:avLst/>
            </a:prstGeom>
          </p:spPr>
        </p:pic>
        <p:pic>
          <p:nvPicPr>
            <p:cNvPr id="25" name="Picture 24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710" y="4260834"/>
              <a:ext cx="164878" cy="248626"/>
            </a:xfrm>
            <a:prstGeom prst="rect">
              <a:avLst/>
            </a:prstGeom>
          </p:spPr>
        </p:pic>
        <p:pic>
          <p:nvPicPr>
            <p:cNvPr id="26" name="Picture 25" descr="ora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190" y="4366892"/>
              <a:ext cx="164878" cy="246009"/>
            </a:xfrm>
            <a:prstGeom prst="rect">
              <a:avLst/>
            </a:prstGeom>
          </p:spPr>
        </p:pic>
        <p:pic>
          <p:nvPicPr>
            <p:cNvPr id="27" name="Picture 26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190" y="4509460"/>
              <a:ext cx="164878" cy="24862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680856" y="2730599"/>
            <a:ext cx="257525" cy="426510"/>
            <a:chOff x="3636323" y="2753832"/>
            <a:chExt cx="354194" cy="586611"/>
          </a:xfrm>
        </p:grpSpPr>
        <p:pic>
          <p:nvPicPr>
            <p:cNvPr id="29" name="Picture 28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323" y="2753832"/>
              <a:ext cx="164878" cy="248626"/>
            </a:xfrm>
            <a:prstGeom prst="rect">
              <a:avLst/>
            </a:prstGeom>
          </p:spPr>
        </p:pic>
        <p:pic>
          <p:nvPicPr>
            <p:cNvPr id="30" name="Picture 29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4694" y="2885855"/>
              <a:ext cx="164878" cy="248626"/>
            </a:xfrm>
            <a:prstGeom prst="rect">
              <a:avLst/>
            </a:prstGeom>
          </p:spPr>
        </p:pic>
        <p:pic>
          <p:nvPicPr>
            <p:cNvPr id="31" name="Picture 30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200" y="3023035"/>
              <a:ext cx="164878" cy="248626"/>
            </a:xfrm>
            <a:prstGeom prst="rect">
              <a:avLst/>
            </a:prstGeom>
          </p:spPr>
        </p:pic>
        <p:pic>
          <p:nvPicPr>
            <p:cNvPr id="32" name="Picture 31" descr="ora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639" y="3094434"/>
              <a:ext cx="164878" cy="24600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4751769" y="1441033"/>
            <a:ext cx="227105" cy="422807"/>
            <a:chOff x="4649248" y="2761542"/>
            <a:chExt cx="312354" cy="581518"/>
          </a:xfrm>
        </p:grpSpPr>
        <p:pic>
          <p:nvPicPr>
            <p:cNvPr id="34" name="Picture 33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9248" y="2761542"/>
              <a:ext cx="164878" cy="248626"/>
            </a:xfrm>
            <a:prstGeom prst="rect">
              <a:avLst/>
            </a:prstGeom>
          </p:spPr>
        </p:pic>
        <p:pic>
          <p:nvPicPr>
            <p:cNvPr id="35" name="Picture 34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837" y="2845808"/>
              <a:ext cx="164878" cy="248626"/>
            </a:xfrm>
            <a:prstGeom prst="rect">
              <a:avLst/>
            </a:prstGeom>
          </p:spPr>
        </p:pic>
        <p:pic>
          <p:nvPicPr>
            <p:cNvPr id="36" name="Picture 35" descr="ora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285" y="2978127"/>
              <a:ext cx="164878" cy="246009"/>
            </a:xfrm>
            <a:prstGeom prst="rect">
              <a:avLst/>
            </a:prstGeom>
          </p:spPr>
        </p:pic>
        <p:pic>
          <p:nvPicPr>
            <p:cNvPr id="37" name="Picture 36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724" y="3094434"/>
              <a:ext cx="164878" cy="248626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596485" y="3859851"/>
            <a:ext cx="320380" cy="323718"/>
            <a:chOff x="4520959" y="4366892"/>
            <a:chExt cx="440643" cy="445234"/>
          </a:xfrm>
        </p:grpSpPr>
        <p:pic>
          <p:nvPicPr>
            <p:cNvPr id="39" name="Picture 38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724" y="4366892"/>
              <a:ext cx="164878" cy="248626"/>
            </a:xfrm>
            <a:prstGeom prst="rect">
              <a:avLst/>
            </a:prstGeom>
          </p:spPr>
        </p:pic>
        <p:pic>
          <p:nvPicPr>
            <p:cNvPr id="40" name="Picture 39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285" y="4404633"/>
              <a:ext cx="164878" cy="248626"/>
            </a:xfrm>
            <a:prstGeom prst="rect">
              <a:avLst/>
            </a:prstGeom>
          </p:spPr>
        </p:pic>
        <p:pic>
          <p:nvPicPr>
            <p:cNvPr id="41" name="Picture 40" descr="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550" y="4516079"/>
              <a:ext cx="164878" cy="248626"/>
            </a:xfrm>
            <a:prstGeom prst="rect">
              <a:avLst/>
            </a:prstGeom>
          </p:spPr>
        </p:pic>
        <p:pic>
          <p:nvPicPr>
            <p:cNvPr id="42" name="Picture 41" descr="ora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959" y="4566117"/>
              <a:ext cx="164878" cy="246009"/>
            </a:xfrm>
            <a:prstGeom prst="rect">
              <a:avLst/>
            </a:prstGeom>
          </p:spPr>
        </p:pic>
      </p:grpSp>
      <p:pic>
        <p:nvPicPr>
          <p:cNvPr id="44" name="Picture 43" descr="device_start_nob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70" y="4425017"/>
            <a:ext cx="600837" cy="116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vice_st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3" y="465359"/>
            <a:ext cx="3163824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6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ont_khalad_pourang_holeU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117" y="-135100"/>
            <a:ext cx="9609119" cy="73169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2981" y="1764843"/>
            <a:ext cx="5698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Comparing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07761" y="2281761"/>
            <a:ext cx="6443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direct off-screen pointing</a:t>
            </a:r>
            <a:r>
              <a:rPr lang="en-US" sz="4000" b="1" dirty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,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07761" y="2798679"/>
            <a:ext cx="6443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peephole</a:t>
            </a:r>
            <a:r>
              <a:rPr lang="en-US" sz="4000" b="1" dirty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07761" y="3315597"/>
            <a:ext cx="6443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7761" y="3832515"/>
            <a:ext cx="6443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err="1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flick&amp;pinch</a:t>
            </a:r>
            <a:r>
              <a:rPr lang="en-US" sz="40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 interaction</a:t>
            </a:r>
            <a:endParaRPr lang="en-US" sz="4000" b="1" dirty="0">
              <a:ln>
                <a:solidFill>
                  <a:schemeClr val="bg1">
                    <a:alpha val="50000"/>
                  </a:scheme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7761" y="4349431"/>
            <a:ext cx="6443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for map navigation</a:t>
            </a:r>
          </a:p>
        </p:txBody>
      </p:sp>
    </p:spTree>
    <p:extLst>
      <p:ext uri="{BB962C8B-B14F-4D97-AF65-F5344CB8AC3E}">
        <p14:creationId xmlns:p14="http://schemas.microsoft.com/office/powerpoint/2010/main" val="226764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vice_start_map_posi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3" y="465359"/>
            <a:ext cx="3163824" cy="6126480"/>
          </a:xfrm>
          <a:prstGeom prst="rect">
            <a:avLst/>
          </a:prstGeom>
        </p:spPr>
      </p:pic>
      <p:pic>
        <p:nvPicPr>
          <p:cNvPr id="3" name="Picture 2" descr="device_start_map_pos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3" y="465359"/>
            <a:ext cx="3163824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9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vice_start_map_clus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3" y="465359"/>
            <a:ext cx="3163824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2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vice_start_map_cluster_call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3" y="465359"/>
            <a:ext cx="5596128" cy="6126480"/>
          </a:xfrm>
          <a:prstGeom prst="rect">
            <a:avLst/>
          </a:prstGeom>
        </p:spPr>
      </p:pic>
      <p:pic>
        <p:nvPicPr>
          <p:cNvPr id="6" name="Picture 5" descr="oran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24" y="4657139"/>
            <a:ext cx="683439" cy="101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vice_start_map_cluster_over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3" y="465359"/>
            <a:ext cx="3163824" cy="6126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5887" y="4998863"/>
            <a:ext cx="361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position cursor</a:t>
            </a:r>
            <a:endParaRPr lang="en-US" sz="40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pic>
        <p:nvPicPr>
          <p:cNvPr id="7" name="Picture 6" descr="overvi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23" y="1767635"/>
            <a:ext cx="2029968" cy="288950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5235223" y="3951110"/>
            <a:ext cx="338667" cy="1171222"/>
          </a:xfrm>
          <a:prstGeom prst="straightConnector1">
            <a:avLst/>
          </a:prstGeom>
          <a:ln w="69850">
            <a:solidFill>
              <a:srgbClr val="984807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54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0285" y="2516360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3 techniques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4612" y="3071877"/>
            <a:ext cx="6208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flick&amp;</a:t>
            </a:r>
            <a:r>
              <a:rPr lang="en-US" sz="3200" b="1" dirty="0" err="1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pinch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  <a:p>
            <a:r>
              <a:rPr lang="en-US" sz="32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peephole</a:t>
            </a:r>
          </a:p>
          <a:p>
            <a:r>
              <a:rPr lang="en-US" sz="32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off-screen pointing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3901" y="1801942"/>
            <a:ext cx="7404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3 </a:t>
            </a:r>
            <a:r>
              <a:rPr lang="en-US" sz="4000" dirty="0"/>
              <a:t>×</a:t>
            </a:r>
            <a:r>
              <a:rPr lang="de-AT" sz="4000" dirty="0"/>
              <a:t> </a:t>
            </a:r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2 repeated measures design</a:t>
            </a:r>
          </a:p>
        </p:txBody>
      </p:sp>
    </p:spTree>
    <p:extLst>
      <p:ext uri="{BB962C8B-B14F-4D97-AF65-F5344CB8AC3E}">
        <p14:creationId xmlns:p14="http://schemas.microsoft.com/office/powerpoint/2010/main" val="11345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0285" y="2516360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3 techniques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4612" y="3071877"/>
            <a:ext cx="6208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flick&amp;</a:t>
            </a:r>
            <a:r>
              <a:rPr lang="en-US" sz="3200" b="1" dirty="0" err="1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pinch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  <a:p>
            <a:r>
              <a:rPr lang="en-US" sz="32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peephole</a:t>
            </a:r>
          </a:p>
          <a:p>
            <a:r>
              <a:rPr lang="en-US" sz="32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off-screen pointing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3901" y="1801942"/>
            <a:ext cx="7404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3 </a:t>
            </a:r>
            <a:r>
              <a:rPr lang="en-US" sz="4000" dirty="0"/>
              <a:t>×</a:t>
            </a:r>
            <a:r>
              <a:rPr lang="de-AT" sz="4000" dirty="0"/>
              <a:t> </a:t>
            </a:r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2 repeated measures design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0285" y="4548862"/>
            <a:ext cx="6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2</a:t>
            </a:r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 overview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34612" y="5104379"/>
            <a:ext cx="6208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with</a:t>
            </a:r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 on-screen overview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  <a:p>
            <a:r>
              <a:rPr lang="en-US" sz="32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without </a:t>
            </a:r>
            <a:r>
              <a:rPr lang="en-US" sz="32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404040"/>
                </a:solidFill>
                <a:latin typeface="Myriad Pro"/>
                <a:cs typeface="Myriad Pro"/>
              </a:rPr>
              <a:t>on-screen overview</a:t>
            </a:r>
            <a:endParaRPr lang="en-US" sz="32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40404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75192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rker_time_bar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09620"/>
            <a:ext cx="7303008" cy="3736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5183" y="878612"/>
            <a:ext cx="4314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>
                <a:ln>
                  <a:solidFill>
                    <a:srgbClr val="404040">
                      <a:alpha val="8500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RESULTS</a:t>
            </a:r>
            <a:endParaRPr lang="en-US" sz="5400" b="1" dirty="0">
              <a:ln>
                <a:solidFill>
                  <a:srgbClr val="404040">
                    <a:alpha val="85000"/>
                  </a:srgb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9451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rker_time_bar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09620"/>
            <a:ext cx="7303008" cy="3736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5183" y="878612"/>
            <a:ext cx="4314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>
                <a:ln>
                  <a:solidFill>
                    <a:srgbClr val="404040">
                      <a:alpha val="8500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RESULTS</a:t>
            </a:r>
            <a:endParaRPr lang="en-US" sz="5400" b="1" dirty="0">
              <a:ln>
                <a:solidFill>
                  <a:srgbClr val="404040">
                    <a:alpha val="85000"/>
                  </a:srgb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10525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er_time_bar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09620"/>
            <a:ext cx="7303008" cy="3736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5183" y="878612"/>
            <a:ext cx="4314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>
                <a:ln>
                  <a:solidFill>
                    <a:srgbClr val="404040">
                      <a:alpha val="8500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RESULTS</a:t>
            </a:r>
            <a:endParaRPr lang="en-US" sz="5400" b="1" dirty="0">
              <a:ln>
                <a:solidFill>
                  <a:srgbClr val="404040">
                    <a:alpha val="85000"/>
                  </a:srgb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12224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vigation_time_bar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09620"/>
            <a:ext cx="7303008" cy="37368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5183" y="878612"/>
            <a:ext cx="4314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>
                <a:ln>
                  <a:solidFill>
                    <a:srgbClr val="404040">
                      <a:alpha val="8500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RESULTS</a:t>
            </a:r>
            <a:endParaRPr lang="en-US" sz="5400" b="1" dirty="0">
              <a:ln>
                <a:solidFill>
                  <a:srgbClr val="404040">
                    <a:alpha val="85000"/>
                  </a:srgb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43857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ont_blur2_holeAAU Kopie Kop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3" y="0"/>
            <a:ext cx="9170201" cy="6877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4281" y="901929"/>
            <a:ext cx="4055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on-screen space</a:t>
            </a:r>
            <a:endParaRPr lang="en-US" sz="40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29223" y="1437335"/>
            <a:ext cx="141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04040"/>
                </a:solidFill>
                <a:latin typeface="Myriad Pro"/>
                <a:cs typeface="Myriad Pro"/>
              </a:rPr>
              <a:t>small –&gt;     </a:t>
            </a:r>
            <a:endParaRPr lang="en-US" sz="24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3436" y="1437335"/>
            <a:ext cx="1649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04040"/>
                </a:solidFill>
                <a:latin typeface="Myriad Pro"/>
                <a:cs typeface="Myriad Pro"/>
              </a:rPr>
              <a:t>fat-finger   </a:t>
            </a:r>
            <a:endParaRPr lang="en-US" sz="24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3436" y="1744367"/>
            <a:ext cx="1649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04040"/>
                </a:solidFill>
                <a:latin typeface="Myriad Pro"/>
                <a:cs typeface="Myriad Pro"/>
              </a:rPr>
              <a:t>occlusion</a:t>
            </a:r>
            <a:endParaRPr lang="en-US" sz="24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3434" y="2051399"/>
            <a:ext cx="366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04040"/>
                </a:solidFill>
                <a:latin typeface="Myriad Pro"/>
                <a:cs typeface="Myriad Pro"/>
              </a:rPr>
              <a:t>frequent minute actions</a:t>
            </a:r>
            <a:endParaRPr lang="en-US" sz="24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773113" y="3003854"/>
            <a:ext cx="4055248" cy="1298886"/>
            <a:chOff x="3773113" y="3003854"/>
            <a:chExt cx="4055248" cy="1298886"/>
          </a:xfrm>
        </p:grpSpPr>
        <p:sp>
          <p:nvSpPr>
            <p:cNvPr id="7" name="TextBox 6"/>
            <p:cNvSpPr txBox="1"/>
            <p:nvPr/>
          </p:nvSpPr>
          <p:spPr>
            <a:xfrm>
              <a:off x="3773113" y="3003854"/>
              <a:ext cx="40552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n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984807"/>
                  </a:solidFill>
                  <a:latin typeface="Myriad Pro"/>
                  <a:cs typeface="Myriad Pro"/>
                </a:rPr>
                <a:t>off-screen space</a:t>
              </a:r>
              <a:endParaRPr lang="en-US" sz="4000" b="1" dirty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14607" y="3534043"/>
              <a:ext cx="14147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404040"/>
                  </a:solidFill>
                  <a:latin typeface="Myriad Pro"/>
                  <a:cs typeface="Myriad Pro"/>
                </a:rPr>
                <a:t>large     </a:t>
              </a:r>
              <a:endParaRPr lang="en-US" sz="2400" b="1" dirty="0">
                <a:solidFill>
                  <a:srgbClr val="404040"/>
                </a:solidFill>
                <a:latin typeface="Myriad Pro"/>
                <a:cs typeface="Myriad Pro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14607" y="3841075"/>
              <a:ext cx="16499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404040"/>
                  </a:solidFill>
                  <a:latin typeface="Myriad Pro"/>
                  <a:cs typeface="Myriad Pro"/>
                </a:rPr>
                <a:t>unused</a:t>
              </a:r>
              <a:endParaRPr lang="en-US" sz="2400" b="1" dirty="0">
                <a:solidFill>
                  <a:srgbClr val="404040"/>
                </a:solidFill>
                <a:latin typeface="Myriad Pro"/>
                <a:cs typeface="Myriad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249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vigation_time_bar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09620"/>
            <a:ext cx="7303008" cy="3736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5183" y="878612"/>
            <a:ext cx="4314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>
                <a:ln>
                  <a:solidFill>
                    <a:srgbClr val="404040">
                      <a:alpha val="8500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RESULTS</a:t>
            </a:r>
            <a:endParaRPr lang="en-US" sz="5400" b="1" dirty="0">
              <a:ln>
                <a:solidFill>
                  <a:srgbClr val="404040">
                    <a:alpha val="85000"/>
                  </a:srgb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72166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vigation_time_bar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09620"/>
            <a:ext cx="7303008" cy="3736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5183" y="878612"/>
            <a:ext cx="4314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>
                <a:ln>
                  <a:solidFill>
                    <a:srgbClr val="404040">
                      <a:alpha val="8500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RESULTS</a:t>
            </a:r>
            <a:endParaRPr lang="en-US" sz="5400" b="1" dirty="0">
              <a:ln>
                <a:solidFill>
                  <a:srgbClr val="404040">
                    <a:alpha val="85000"/>
                  </a:srgb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51447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14400" y="2109620"/>
            <a:ext cx="10720361" cy="3736848"/>
            <a:chOff x="914400" y="2109620"/>
            <a:chExt cx="10720361" cy="3736848"/>
          </a:xfrm>
        </p:grpSpPr>
        <p:pic>
          <p:nvPicPr>
            <p:cNvPr id="13" name="Picture 12" descr="total_time_bar_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2109620"/>
              <a:ext cx="7303008" cy="373684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364912" y="4631134"/>
              <a:ext cx="1269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Bars u label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2663348" y="2109620"/>
            <a:ext cx="10880756" cy="3736848"/>
            <a:chOff x="-2663348" y="2109620"/>
            <a:chExt cx="10880756" cy="3736848"/>
          </a:xfrm>
        </p:grpSpPr>
        <p:pic>
          <p:nvPicPr>
            <p:cNvPr id="6" name="Picture 5" descr="total_time_bar_2 Kopi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2109620"/>
              <a:ext cx="7303008" cy="37368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2663348" y="4815800"/>
              <a:ext cx="1475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errorbars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2539870" y="2109620"/>
            <a:ext cx="10763374" cy="4213585"/>
            <a:chOff x="-2539870" y="2109620"/>
            <a:chExt cx="10763374" cy="4213585"/>
          </a:xfrm>
        </p:grpSpPr>
        <p:pic>
          <p:nvPicPr>
            <p:cNvPr id="16" name="Picture 15" descr="total_time_bar_label Kopi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2109620"/>
              <a:ext cx="7309104" cy="373684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-2539870" y="5676874"/>
              <a:ext cx="1064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naviagtionlabel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52665" y="759311"/>
            <a:ext cx="10490092" cy="3299736"/>
            <a:chOff x="2252665" y="688760"/>
            <a:chExt cx="10490092" cy="3299736"/>
          </a:xfrm>
        </p:grpSpPr>
        <p:pic>
          <p:nvPicPr>
            <p:cNvPr id="3" name="Picture 2" descr="marker_time_bar_1marker6 Kopi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7746" y="2915600"/>
              <a:ext cx="353568" cy="1072896"/>
            </a:xfrm>
            <a:prstGeom prst="rect">
              <a:avLst/>
            </a:prstGeom>
          </p:spPr>
        </p:pic>
        <p:pic>
          <p:nvPicPr>
            <p:cNvPr id="4" name="Picture 3" descr="marker_time_bar_1marker5 Kopi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9821" y="2398564"/>
              <a:ext cx="353568" cy="1121664"/>
            </a:xfrm>
            <a:prstGeom prst="rect">
              <a:avLst/>
            </a:prstGeom>
          </p:spPr>
        </p:pic>
        <p:pic>
          <p:nvPicPr>
            <p:cNvPr id="5" name="Picture 4" descr="marker_time_bar_1marker4 Kopi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0568" y="2596241"/>
              <a:ext cx="353568" cy="573024"/>
            </a:xfrm>
            <a:prstGeom prst="rect">
              <a:avLst/>
            </a:prstGeom>
          </p:spPr>
        </p:pic>
        <p:pic>
          <p:nvPicPr>
            <p:cNvPr id="9" name="Picture 8" descr="marker_time_bar_1marker3 Kopi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452" y="2020850"/>
              <a:ext cx="359664" cy="1085088"/>
            </a:xfrm>
            <a:prstGeom prst="rect">
              <a:avLst/>
            </a:prstGeom>
          </p:spPr>
        </p:pic>
        <p:pic>
          <p:nvPicPr>
            <p:cNvPr id="10" name="Picture 9" descr="marker_time_bar_1marker2 Kopi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3144" y="2398564"/>
              <a:ext cx="353568" cy="1072896"/>
            </a:xfrm>
            <a:prstGeom prst="rect">
              <a:avLst/>
            </a:prstGeom>
          </p:spPr>
        </p:pic>
        <p:pic>
          <p:nvPicPr>
            <p:cNvPr id="11" name="Picture 10" descr="marker_time_bar_1marker1 Kopie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665" y="2409513"/>
              <a:ext cx="365760" cy="53644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634761" y="68876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 bars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310762" y="1844061"/>
            <a:ext cx="9812410" cy="1364635"/>
            <a:chOff x="2310762" y="1773510"/>
            <a:chExt cx="9812410" cy="1364635"/>
          </a:xfrm>
        </p:grpSpPr>
        <p:grpSp>
          <p:nvGrpSpPr>
            <p:cNvPr id="26" name="Group 25"/>
            <p:cNvGrpSpPr/>
            <p:nvPr/>
          </p:nvGrpSpPr>
          <p:grpSpPr>
            <a:xfrm>
              <a:off x="2310762" y="1773510"/>
              <a:ext cx="2564096" cy="1364635"/>
              <a:chOff x="2310762" y="1773510"/>
              <a:chExt cx="2564096" cy="1364635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2739400" y="2224750"/>
                <a:ext cx="243121" cy="395102"/>
                <a:chOff x="4171700" y="946611"/>
                <a:chExt cx="243121" cy="307649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4293260" y="946611"/>
                  <a:ext cx="0" cy="30764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4171700" y="946611"/>
                  <a:ext cx="2431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4171700" y="1240999"/>
                  <a:ext cx="2431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44"/>
              <p:cNvGrpSpPr/>
              <p:nvPr/>
            </p:nvGrpSpPr>
            <p:grpSpPr>
              <a:xfrm>
                <a:off x="2310762" y="2287854"/>
                <a:ext cx="243121" cy="285286"/>
                <a:chOff x="4171700" y="946611"/>
                <a:chExt cx="243121" cy="307649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4293260" y="946611"/>
                  <a:ext cx="0" cy="30764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4171700" y="946611"/>
                  <a:ext cx="2431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4171700" y="1240999"/>
                  <a:ext cx="2431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/>
            </p:nvGrpSpPr>
            <p:grpSpPr>
              <a:xfrm>
                <a:off x="3150010" y="1773510"/>
                <a:ext cx="243121" cy="530283"/>
                <a:chOff x="4171700" y="946611"/>
                <a:chExt cx="243121" cy="307649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>
                  <a:off x="4293260" y="946611"/>
                  <a:ext cx="0" cy="30764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4171700" y="946611"/>
                  <a:ext cx="2431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4171700" y="1240999"/>
                  <a:ext cx="2431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/>
            </p:nvGrpSpPr>
            <p:grpSpPr>
              <a:xfrm>
                <a:off x="3788928" y="2403002"/>
                <a:ext cx="243121" cy="464387"/>
                <a:chOff x="4171700" y="946611"/>
                <a:chExt cx="243121" cy="307649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>
                  <a:off x="4293260" y="946611"/>
                  <a:ext cx="0" cy="30764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4171700" y="946611"/>
                  <a:ext cx="2431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4171700" y="1240999"/>
                  <a:ext cx="2431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/>
            </p:nvGrpSpPr>
            <p:grpSpPr>
              <a:xfrm>
                <a:off x="4209994" y="2145698"/>
                <a:ext cx="243121" cy="575979"/>
                <a:chOff x="4171700" y="946611"/>
                <a:chExt cx="243121" cy="307649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4293260" y="946611"/>
                  <a:ext cx="0" cy="30764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4171700" y="946611"/>
                  <a:ext cx="2431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4171700" y="1240999"/>
                  <a:ext cx="2431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/>
              <p:cNvGrpSpPr/>
              <p:nvPr/>
            </p:nvGrpSpPr>
            <p:grpSpPr>
              <a:xfrm>
                <a:off x="4631737" y="2709965"/>
                <a:ext cx="243121" cy="428180"/>
                <a:chOff x="4171700" y="946611"/>
                <a:chExt cx="243121" cy="307649"/>
              </a:xfrm>
            </p:grpSpPr>
            <p:cxnSp>
              <p:nvCxnSpPr>
                <p:cNvPr id="62" name="Straight Connector 61"/>
                <p:cNvCxnSpPr/>
                <p:nvPr/>
              </p:nvCxnSpPr>
              <p:spPr>
                <a:xfrm>
                  <a:off x="4293260" y="946611"/>
                  <a:ext cx="0" cy="30764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171700" y="946611"/>
                  <a:ext cx="2431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4171700" y="1240999"/>
                  <a:ext cx="2431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6" name="TextBox 65"/>
            <p:cNvSpPr txBox="1"/>
            <p:nvPr/>
          </p:nvSpPr>
          <p:spPr>
            <a:xfrm>
              <a:off x="10088691" y="2312202"/>
              <a:ext cx="2034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 time error bar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3369190" y="2241143"/>
            <a:ext cx="4961141" cy="2092059"/>
            <a:chOff x="-3369190" y="2241143"/>
            <a:chExt cx="4961141" cy="2092059"/>
          </a:xfrm>
        </p:grpSpPr>
        <p:sp>
          <p:nvSpPr>
            <p:cNvPr id="20" name="TextBox 19"/>
            <p:cNvSpPr txBox="1"/>
            <p:nvPr/>
          </p:nvSpPr>
          <p:spPr>
            <a:xfrm rot="16200000">
              <a:off x="284311" y="3025563"/>
              <a:ext cx="20920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Myriad Pro"/>
                  <a:cs typeface="Myriad Pro"/>
                </a:rPr>
                <a:t>Total time (s)</a:t>
              </a:r>
              <a:endParaRPr lang="en-US" sz="2800" dirty="0">
                <a:latin typeface="Myriad Pro"/>
                <a:cs typeface="Myriad Pro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-3369190" y="2409513"/>
              <a:ext cx="1139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 time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34534" y="-864417"/>
            <a:ext cx="1810409" cy="3654708"/>
            <a:chOff x="1534534" y="-864417"/>
            <a:chExt cx="1810409" cy="3654708"/>
          </a:xfrm>
        </p:grpSpPr>
        <p:sp>
          <p:nvSpPr>
            <p:cNvPr id="25" name="TextBox 24"/>
            <p:cNvSpPr txBox="1"/>
            <p:nvPr/>
          </p:nvSpPr>
          <p:spPr>
            <a:xfrm>
              <a:off x="1993291" y="-864417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Top seconds</a:t>
              </a:r>
              <a:endParaRPr lang="en-US" dirty="0"/>
            </a:p>
          </p:txBody>
        </p:sp>
        <p:pic>
          <p:nvPicPr>
            <p:cNvPr id="28" name="Picture 27" descr="total_time_bar_top_seconds Kopie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534" y="1833219"/>
              <a:ext cx="676656" cy="957072"/>
            </a:xfrm>
            <a:prstGeom prst="rect">
              <a:avLst/>
            </a:prstGeom>
          </p:spPr>
        </p:pic>
      </p:grpSp>
      <p:sp>
        <p:nvSpPr>
          <p:cNvPr id="68" name="TextBox 67"/>
          <p:cNvSpPr txBox="1"/>
          <p:nvPr/>
        </p:nvSpPr>
        <p:spPr>
          <a:xfrm>
            <a:off x="4575183" y="878612"/>
            <a:ext cx="4314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>
                <a:ln>
                  <a:solidFill>
                    <a:srgbClr val="404040">
                      <a:alpha val="85000"/>
                    </a:srgb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Myriad Pro"/>
                <a:cs typeface="Myriad Pro"/>
              </a:rPr>
              <a:t>RESULTS</a:t>
            </a:r>
            <a:endParaRPr lang="en-US" sz="5400" b="1" dirty="0">
              <a:ln>
                <a:solidFill>
                  <a:srgbClr val="404040">
                    <a:alpha val="85000"/>
                  </a:srgb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68612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63901" y="1801942"/>
            <a:ext cx="7404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introduced a new map navigation technique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3901" y="2661044"/>
            <a:ext cx="7404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demonstrated that direct off-screen pointing can </a:t>
            </a:r>
            <a:r>
              <a:rPr lang="en-US" sz="28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improve map navigation </a:t>
            </a:r>
            <a:endParaRPr lang="en-US" sz="2800" b="1" dirty="0" smtClean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3901" y="3804328"/>
            <a:ext cx="74045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gained first insight of its possible strengths </a:t>
            </a:r>
            <a:r>
              <a:rPr lang="en-US" sz="2800" b="1" dirty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and weaknesses</a:t>
            </a:r>
          </a:p>
          <a:p>
            <a:endParaRPr lang="en-US" sz="2800" b="1" dirty="0" smtClean="0">
              <a:ln>
                <a:solidFill>
                  <a:srgbClr val="404040">
                    <a:alpha val="50000"/>
                  </a:srgb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15176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ont_blur2_holeAA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235" y="-382961"/>
            <a:ext cx="11285911" cy="84644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2604" y="3273195"/>
            <a:ext cx="74647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Comparing direct off-screen pointing, peephole, and </a:t>
            </a:r>
            <a:r>
              <a:rPr lang="en-US" sz="3400" b="1" dirty="0" err="1" smtClean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flick&amp;pinch</a:t>
            </a:r>
            <a:r>
              <a:rPr lang="en-US" sz="3400" b="1" dirty="0" smtClean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 interaction for map navigation</a:t>
            </a:r>
            <a:endParaRPr lang="en-US" sz="34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2604" y="2426667"/>
            <a:ext cx="6335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Thank you</a:t>
            </a:r>
            <a:endParaRPr lang="en-US" sz="5400" b="1" dirty="0">
              <a:ln>
                <a:solidFill>
                  <a:schemeClr val="bg1">
                    <a:alpha val="50000"/>
                  </a:scheme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9129" y="4854200"/>
            <a:ext cx="28166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Khalad</a:t>
            </a:r>
            <a:r>
              <a:rPr lang="en-US" sz="32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 </a:t>
            </a:r>
            <a:r>
              <a:rPr lang="en-US" sz="3200" b="1" dirty="0" err="1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Hasan</a:t>
            </a:r>
            <a:endParaRPr lang="en-US" sz="3200" b="1" dirty="0">
              <a:ln>
                <a:solidFill>
                  <a:schemeClr val="bg1">
                    <a:alpha val="50000"/>
                  </a:scheme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39129" y="5380471"/>
            <a:ext cx="39901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David Ahlström</a:t>
            </a:r>
            <a:endParaRPr lang="en-US" sz="3200" b="1" dirty="0">
              <a:ln>
                <a:solidFill>
                  <a:schemeClr val="bg1">
                    <a:alpha val="50000"/>
                  </a:scheme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9129" y="5906743"/>
            <a:ext cx="39901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Pourang</a:t>
            </a:r>
            <a:r>
              <a:rPr lang="en-US" sz="32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 </a:t>
            </a:r>
            <a:r>
              <a:rPr lang="en-US" sz="3200" b="1" dirty="0" err="1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Irani</a:t>
            </a:r>
            <a:endParaRPr lang="en-US" sz="3200" b="1" dirty="0">
              <a:ln>
                <a:solidFill>
                  <a:schemeClr val="bg1">
                    <a:alpha val="50000"/>
                  </a:schemeClr>
                </a:solidFill>
              </a:ln>
              <a:solidFill>
                <a:srgbClr val="984807"/>
              </a:solidFill>
              <a:latin typeface="Myriad Pro"/>
              <a:cs typeface="Myriad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21718" y="5099334"/>
            <a:ext cx="417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University of Manitoba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21718" y="5625396"/>
            <a:ext cx="403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University of </a:t>
            </a:r>
            <a:r>
              <a:rPr lang="en-US" sz="2400" b="1" dirty="0" smtClean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Klagenfurt</a:t>
            </a:r>
            <a:endParaRPr lang="en-US" sz="24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21718" y="6151459"/>
            <a:ext cx="520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404040">
                      <a:alpha val="70000"/>
                    </a:srgbClr>
                  </a:solidFill>
                </a:ln>
                <a:solidFill>
                  <a:schemeClr val="bg1"/>
                </a:solidFill>
                <a:latin typeface="Myriad Pro"/>
                <a:cs typeface="Myriad Pro"/>
              </a:rPr>
              <a:t>University of Manitoba</a:t>
            </a:r>
          </a:p>
        </p:txBody>
      </p:sp>
    </p:spTree>
    <p:extLst>
      <p:ext uri="{BB962C8B-B14F-4D97-AF65-F5344CB8AC3E}">
        <p14:creationId xmlns:p14="http://schemas.microsoft.com/office/powerpoint/2010/main" val="230613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et_peephole_1ebene_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9" y="5779582"/>
            <a:ext cx="3575304" cy="1818298"/>
          </a:xfrm>
          <a:prstGeom prst="rect">
            <a:avLst/>
          </a:prstGeom>
        </p:spPr>
      </p:pic>
      <p:pic>
        <p:nvPicPr>
          <p:cNvPr id="2" name="Picture 1" descr="ad_map_org_transparent_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049" y="339218"/>
            <a:ext cx="8325341" cy="68580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736631" y="4367983"/>
            <a:ext cx="2331720" cy="3669792"/>
            <a:chOff x="-736631" y="4367983"/>
            <a:chExt cx="2331720" cy="366979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349" y="4571720"/>
              <a:ext cx="793838" cy="1313365"/>
            </a:xfrm>
            <a:prstGeom prst="rect">
              <a:avLst/>
            </a:prstGeom>
          </p:spPr>
        </p:pic>
        <p:pic>
          <p:nvPicPr>
            <p:cNvPr id="19" name="Picture 18" descr="ad_leftdevicehan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6631" y="4367983"/>
              <a:ext cx="2331720" cy="3669792"/>
            </a:xfrm>
            <a:prstGeom prst="rect">
              <a:avLst/>
            </a:prstGeom>
          </p:spPr>
        </p:pic>
      </p:grpSp>
      <p:sp>
        <p:nvSpPr>
          <p:cNvPr id="8" name="Freeform 7"/>
          <p:cNvSpPr/>
          <p:nvPr/>
        </p:nvSpPr>
        <p:spPr>
          <a:xfrm rot="20903987" flipH="1">
            <a:off x="259312" y="754524"/>
            <a:ext cx="7336064" cy="6613217"/>
          </a:xfrm>
          <a:custGeom>
            <a:avLst/>
            <a:gdLst>
              <a:gd name="connsiteX0" fmla="*/ 0 w 5319888"/>
              <a:gd name="connsiteY0" fmla="*/ 5545667 h 5545667"/>
              <a:gd name="connsiteX1" fmla="*/ 1947333 w 5319888"/>
              <a:gd name="connsiteY1" fmla="*/ 1397000 h 5545667"/>
              <a:gd name="connsiteX2" fmla="*/ 5319888 w 5319888"/>
              <a:gd name="connsiteY2" fmla="*/ 0 h 554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9888" h="5545667">
                <a:moveTo>
                  <a:pt x="0" y="5545667"/>
                </a:moveTo>
                <a:cubicBezTo>
                  <a:pt x="530342" y="3933472"/>
                  <a:pt x="1060685" y="2321278"/>
                  <a:pt x="1947333" y="1397000"/>
                </a:cubicBezTo>
                <a:cubicBezTo>
                  <a:pt x="2833981" y="472722"/>
                  <a:pt x="4294481" y="30574"/>
                  <a:pt x="5319888" y="0"/>
                </a:cubicBezTo>
              </a:path>
            </a:pathLst>
          </a:custGeom>
          <a:ln w="16224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52059" y="84488"/>
            <a:ext cx="1784195" cy="4098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330665" y="180866"/>
            <a:ext cx="8019319" cy="2003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824754" y="3937532"/>
            <a:ext cx="925722" cy="1486114"/>
            <a:chOff x="824754" y="3937532"/>
            <a:chExt cx="925722" cy="1486114"/>
          </a:xfrm>
        </p:grpSpPr>
        <p:grpSp>
          <p:nvGrpSpPr>
            <p:cNvPr id="14" name="Group 13"/>
            <p:cNvGrpSpPr/>
            <p:nvPr/>
          </p:nvGrpSpPr>
          <p:grpSpPr>
            <a:xfrm>
              <a:off x="824754" y="5112870"/>
              <a:ext cx="310776" cy="310776"/>
              <a:chOff x="3641165" y="4634753"/>
              <a:chExt cx="310776" cy="310776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3641165" y="4634753"/>
                <a:ext cx="310776" cy="310776"/>
              </a:xfrm>
              <a:prstGeom prst="ellipse">
                <a:avLst/>
              </a:prstGeom>
              <a:solidFill>
                <a:schemeClr val="accent3">
                  <a:lumMod val="75000"/>
                  <a:alpha val="42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688230" y="4681818"/>
                <a:ext cx="216647" cy="216647"/>
              </a:xfrm>
              <a:prstGeom prst="ellipse">
                <a:avLst/>
              </a:prstGeom>
              <a:solidFill>
                <a:schemeClr val="accent3">
                  <a:lumMod val="75000"/>
                  <a:alpha val="42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439700" y="3937532"/>
              <a:ext cx="310776" cy="310776"/>
              <a:chOff x="1439700" y="3937532"/>
              <a:chExt cx="310776" cy="310776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439700" y="3937532"/>
                <a:ext cx="310776" cy="310776"/>
              </a:xfrm>
              <a:prstGeom prst="ellipse">
                <a:avLst/>
              </a:prstGeom>
              <a:solidFill>
                <a:schemeClr val="accent3">
                  <a:lumMod val="75000"/>
                  <a:alpha val="42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486765" y="3984597"/>
                <a:ext cx="216647" cy="216647"/>
              </a:xfrm>
              <a:prstGeom prst="ellipse">
                <a:avLst/>
              </a:prstGeom>
              <a:solidFill>
                <a:schemeClr val="accent3">
                  <a:lumMod val="75000"/>
                  <a:alpha val="42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 descr="ad_pointingfinger_org Kopie Kopi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05" y="3984597"/>
            <a:ext cx="4933883" cy="479725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71285" y="2261049"/>
            <a:ext cx="4055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direct pointing</a:t>
            </a:r>
            <a:endParaRPr lang="en-US" sz="40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36948" y="2691192"/>
            <a:ext cx="4407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in off-screen space</a:t>
            </a:r>
            <a:endParaRPr lang="en-US" sz="40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26558" y="1830906"/>
            <a:ext cx="4982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map navigation with</a:t>
            </a:r>
            <a:endParaRPr lang="en-US" sz="40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5506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542045" y="1453877"/>
            <a:ext cx="12650471" cy="6912000"/>
            <a:chOff x="-1542045" y="1453877"/>
            <a:chExt cx="12650471" cy="6912000"/>
          </a:xfrm>
        </p:grpSpPr>
        <p:pic>
          <p:nvPicPr>
            <p:cNvPr id="8" name="Picture 7" descr="ad_map_or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42045" y="1453877"/>
              <a:ext cx="8390895" cy="6912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9859805" y="5101125"/>
              <a:ext cx="12486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MAP</a:t>
              </a:r>
              <a:endParaRPr lang="en-US" sz="28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0"/>
            <a:ext cx="9144000" cy="7398882"/>
            <a:chOff x="0" y="0"/>
            <a:chExt cx="9144000" cy="7398882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4595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256673" y="3984597"/>
              <a:ext cx="5887327" cy="34142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d_whitebackground_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8640"/>
            <a:ext cx="3549890" cy="248936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65205" y="3984597"/>
            <a:ext cx="4933883" cy="7165975"/>
            <a:chOff x="1565205" y="3984597"/>
            <a:chExt cx="4933883" cy="7165975"/>
          </a:xfrm>
        </p:grpSpPr>
        <p:pic>
          <p:nvPicPr>
            <p:cNvPr id="10" name="Picture 9" descr="ad_pointingfinger_org Kopie Kopi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5205" y="3984597"/>
              <a:ext cx="4933883" cy="479725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541399" y="10627352"/>
              <a:ext cx="9576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Hand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330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927E-6 5.58129E-6 L -0.03071 -0.01366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9971E-7 4.36776E-6 L 0.03088 0.01366 " pathEditMode="relative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3071 -0.01366 L 0.05136 0.038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5" y="25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3088 0.01366 L -0.03054 -0.0289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1" y="-2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3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36 0.03822 L 0.1324 0.147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3" y="548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54 -0.02895 L -0.13465 -0.141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6" y="-56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3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39 0.14799 L 0.13239 0.2663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0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65 -0.14173 L -0.13448 -0.265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3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39 0.26632 L 0.01023 0.1204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8" y="-72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48 -0.26474 L -0.01059 -0.14127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5" y="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3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0.12023 L 0.13222 0.0383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1" y="-409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9 -0.14127 L -0.13431 -0.0850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5" y="2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3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22 0.03838 L -0.01545 -0.00671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2" y="-226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4 -0.0852 L 0.01563 -0.00741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1" y="38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ein Fil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r="10853"/>
          <a:stretch/>
        </p:blipFill>
        <p:spPr>
          <a:xfrm>
            <a:off x="566902" y="4020314"/>
            <a:ext cx="3057797" cy="1927619"/>
          </a:xfrm>
          <a:prstGeom prst="rect">
            <a:avLst/>
          </a:prstGeom>
        </p:spPr>
      </p:pic>
      <p:pic>
        <p:nvPicPr>
          <p:cNvPr id="3" name="abracadabra_cut_low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13721" r="16115"/>
          <a:stretch/>
        </p:blipFill>
        <p:spPr>
          <a:xfrm>
            <a:off x="3286564" y="1150890"/>
            <a:ext cx="2012864" cy="193482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13957" y="1053199"/>
            <a:ext cx="2091346" cy="2084021"/>
            <a:chOff x="4925282" y="1857963"/>
            <a:chExt cx="3605862" cy="2994360"/>
          </a:xfrm>
        </p:grpSpPr>
        <p:pic>
          <p:nvPicPr>
            <p:cNvPr id="5" name="Picture 4" descr="video_fram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82" y="1857963"/>
              <a:ext cx="3605862" cy="299436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060599" y="1970729"/>
              <a:ext cx="3338217" cy="2765723"/>
            </a:xfrm>
            <a:prstGeom prst="rect">
              <a:avLst/>
            </a:prstGeom>
            <a:noFill/>
            <a:ln w="19050"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sidesight_new_short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6"/>
          <a:srcRect l="26536" r="5059"/>
          <a:stretch/>
        </p:blipFill>
        <p:spPr>
          <a:xfrm>
            <a:off x="600238" y="1168046"/>
            <a:ext cx="1988769" cy="19609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15572" y="1052973"/>
            <a:ext cx="2091346" cy="2084021"/>
            <a:chOff x="4925282" y="1857963"/>
            <a:chExt cx="3605862" cy="2994360"/>
          </a:xfrm>
        </p:grpSpPr>
        <p:pic>
          <p:nvPicPr>
            <p:cNvPr id="9" name="Picture 8" descr="video_fram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82" y="1857963"/>
              <a:ext cx="3605862" cy="299436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060599" y="1970729"/>
              <a:ext cx="3338217" cy="2765723"/>
            </a:xfrm>
            <a:prstGeom prst="rect">
              <a:avLst/>
            </a:prstGeom>
            <a:noFill/>
            <a:ln w="19050"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6158" y="3029460"/>
            <a:ext cx="2700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Butler et al., 2008 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pic>
        <p:nvPicPr>
          <p:cNvPr id="14" name="palmspace_cut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7"/>
          <a:srcRect l="32783" r="16265"/>
          <a:stretch/>
        </p:blipFill>
        <p:spPr>
          <a:xfrm>
            <a:off x="5970155" y="1161338"/>
            <a:ext cx="2004592" cy="201537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923119" y="1053199"/>
            <a:ext cx="2129787" cy="2098962"/>
            <a:chOff x="4925282" y="1857963"/>
            <a:chExt cx="3605862" cy="2994360"/>
          </a:xfrm>
        </p:grpSpPr>
        <p:pic>
          <p:nvPicPr>
            <p:cNvPr id="16" name="Picture 15" descr="video_fram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82" y="1857963"/>
              <a:ext cx="3605862" cy="299436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060599" y="1970729"/>
              <a:ext cx="3338218" cy="2765723"/>
            </a:xfrm>
            <a:prstGeom prst="rect">
              <a:avLst/>
            </a:prstGeom>
            <a:noFill/>
            <a:ln w="19050"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5889701" y="3094032"/>
            <a:ext cx="2503421" cy="366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Samsung_cut.mp4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98560" y="4047584"/>
            <a:ext cx="3010504" cy="203020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254478" y="3938521"/>
            <a:ext cx="3083381" cy="2024769"/>
            <a:chOff x="1180287" y="2013947"/>
            <a:chExt cx="4182312" cy="2288672"/>
          </a:xfrm>
        </p:grpSpPr>
        <p:pic>
          <p:nvPicPr>
            <p:cNvPr id="30" name="Picture 29" descr="video_frame_surround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0287" y="2013947"/>
              <a:ext cx="4182312" cy="2288672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1277471" y="2106779"/>
              <a:ext cx="3981823" cy="2114104"/>
            </a:xfrm>
            <a:prstGeom prst="rect">
              <a:avLst/>
            </a:prstGeom>
            <a:noFill/>
            <a:ln w="19050"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4248433" y="5924403"/>
            <a:ext cx="3552928" cy="4552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515571" y="3949159"/>
            <a:ext cx="3187381" cy="2024769"/>
            <a:chOff x="1180287" y="2013947"/>
            <a:chExt cx="4182312" cy="2288672"/>
          </a:xfrm>
        </p:grpSpPr>
        <p:pic>
          <p:nvPicPr>
            <p:cNvPr id="37" name="Picture 36" descr="video_frame_surround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0287" y="2013947"/>
              <a:ext cx="4182312" cy="2288672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277471" y="2106779"/>
              <a:ext cx="3981823" cy="2114104"/>
            </a:xfrm>
            <a:prstGeom prst="rect">
              <a:avLst/>
            </a:prstGeom>
            <a:noFill/>
            <a:ln w="19050"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58628" y="582596"/>
            <a:ext cx="2003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SideSight</a:t>
            </a:r>
            <a:endParaRPr lang="en-US" sz="32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76510" y="582596"/>
            <a:ext cx="25902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Abracadabra</a:t>
            </a:r>
            <a:endParaRPr lang="en-US" sz="32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02936" y="582596"/>
            <a:ext cx="21782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PalmSpace</a:t>
            </a:r>
            <a:endParaRPr lang="en-US" sz="32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8627" y="3468035"/>
            <a:ext cx="31086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Pan and zoom </a:t>
            </a:r>
            <a:endParaRPr lang="en-US" sz="32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40623" y="3468035"/>
            <a:ext cx="31086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bg1">
                      <a:alpha val="50000"/>
                    </a:scheme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Galaxy S4</a:t>
            </a:r>
            <a:endParaRPr lang="en-US" sz="3200" b="1" dirty="0">
              <a:ln>
                <a:solidFill>
                  <a:srgbClr val="404040">
                    <a:alpha val="7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53090" y="3029460"/>
            <a:ext cx="29014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Harrison et al, 2009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63639" y="3029460"/>
            <a:ext cx="2936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404040"/>
                </a:solidFill>
                <a:latin typeface="Myriad Pro"/>
                <a:cs typeface="Myriad Pro"/>
              </a:rPr>
              <a:t>Kratz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et al., 2012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56301" y="5841334"/>
            <a:ext cx="2936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Jones et al, 2012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372936" y="5841334"/>
            <a:ext cx="2936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Samsung, 2013</a:t>
            </a:r>
          </a:p>
        </p:txBody>
      </p:sp>
    </p:spTree>
    <p:extLst>
      <p:ext uri="{BB962C8B-B14F-4D97-AF65-F5344CB8AC3E}">
        <p14:creationId xmlns:p14="http://schemas.microsoft.com/office/powerpoint/2010/main" val="307188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8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28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eet_wh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39" y="5396238"/>
            <a:ext cx="4609588" cy="2342127"/>
          </a:xfrm>
          <a:prstGeom prst="rect">
            <a:avLst/>
          </a:prstGeom>
        </p:spPr>
      </p:pic>
      <p:pic>
        <p:nvPicPr>
          <p:cNvPr id="42" name="Picture 41" descr="righthand_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494" y="3515660"/>
            <a:ext cx="3018626" cy="433474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459" y="3759025"/>
            <a:ext cx="839443" cy="14058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2595" y="1940246"/>
            <a:ext cx="7752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spatially aware handheld devices</a:t>
            </a:r>
            <a:endParaRPr lang="en-US" sz="40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595" y="2605799"/>
            <a:ext cx="2700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Fitzmaurice, 1993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595" y="3306202"/>
            <a:ext cx="7752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404040">
                      <a:alpha val="50000"/>
                    </a:srgbClr>
                  </a:solidFill>
                </a:ln>
                <a:solidFill>
                  <a:srgbClr val="984807"/>
                </a:solidFill>
                <a:latin typeface="Myriad Pro"/>
                <a:cs typeface="Myriad Pro"/>
              </a:rPr>
              <a:t>peephole interfaces</a:t>
            </a:r>
            <a:endParaRPr lang="en-US" sz="4000" b="1" dirty="0">
              <a:ln>
                <a:solidFill>
                  <a:srgbClr val="404040">
                    <a:alpha val="50000"/>
                  </a:srgbClr>
                </a:solidFill>
              </a:ln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595" y="3971755"/>
            <a:ext cx="2700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2002 – 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Tsang et al</a:t>
            </a:r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.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595" y="6528465"/>
            <a:ext cx="2700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2014 – </a:t>
            </a:r>
            <a:r>
              <a:rPr lang="en-US" sz="2200" b="1" dirty="0" err="1">
                <a:solidFill>
                  <a:srgbClr val="404040"/>
                </a:solidFill>
                <a:latin typeface="Myriad Pro"/>
                <a:cs typeface="Myriad Pro"/>
              </a:rPr>
              <a:t>Kerber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et al</a:t>
            </a:r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.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595" y="6063607"/>
            <a:ext cx="2700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2012 – </a:t>
            </a:r>
            <a:r>
              <a:rPr lang="en-US" sz="2200" b="1" dirty="0" err="1">
                <a:solidFill>
                  <a:srgbClr val="404040"/>
                </a:solidFill>
                <a:latin typeface="Myriad Pro"/>
                <a:cs typeface="Myriad Pro"/>
              </a:rPr>
              <a:t>Pahud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et al</a:t>
            </a:r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.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2595" y="6296035"/>
            <a:ext cx="33466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2014 – </a:t>
            </a:r>
            <a:r>
              <a:rPr lang="en-US" sz="2200" b="1" dirty="0" err="1">
                <a:solidFill>
                  <a:srgbClr val="404040"/>
                </a:solidFill>
                <a:latin typeface="Myriad Pro"/>
                <a:cs typeface="Myriad Pro"/>
              </a:rPr>
              <a:t>Spindler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et al</a:t>
            </a:r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.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2595" y="5366323"/>
            <a:ext cx="2700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2008 – 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Cao et al</a:t>
            </a:r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.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2595" y="4901467"/>
            <a:ext cx="2700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2007 – </a:t>
            </a:r>
            <a:r>
              <a:rPr lang="en-US" sz="2200" b="1" dirty="0" err="1">
                <a:solidFill>
                  <a:srgbClr val="404040"/>
                </a:solidFill>
                <a:latin typeface="Myriad Pro"/>
                <a:cs typeface="Myriad Pro"/>
              </a:rPr>
              <a:t>Rohs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et al</a:t>
            </a:r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.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2595" y="5133895"/>
            <a:ext cx="3454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2008 – </a:t>
            </a:r>
            <a:r>
              <a:rPr lang="en-US" sz="2200" b="1" dirty="0" err="1">
                <a:solidFill>
                  <a:srgbClr val="404040"/>
                </a:solidFill>
                <a:latin typeface="Myriad Pro"/>
                <a:cs typeface="Myriad Pro"/>
              </a:rPr>
              <a:t>Rohs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&amp; </a:t>
            </a:r>
            <a:r>
              <a:rPr lang="en-US" sz="2200" b="1" dirty="0" err="1" smtClean="0">
                <a:solidFill>
                  <a:srgbClr val="404040"/>
                </a:solidFill>
                <a:latin typeface="Myriad Pro"/>
                <a:cs typeface="Myriad Pro"/>
              </a:rPr>
              <a:t>Oulasvirta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2595" y="4204183"/>
            <a:ext cx="2700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2003 – Yee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2595" y="4669039"/>
            <a:ext cx="2700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2006 – </a:t>
            </a:r>
            <a:r>
              <a:rPr lang="en-US" sz="2200" b="1" dirty="0" err="1" smtClean="0">
                <a:solidFill>
                  <a:srgbClr val="404040"/>
                </a:solidFill>
                <a:latin typeface="Myriad Pro"/>
                <a:cs typeface="Myriad Pro"/>
              </a:rPr>
              <a:t>Olwal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2595" y="4436611"/>
            <a:ext cx="2700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2006 – </a:t>
            </a:r>
            <a:r>
              <a:rPr lang="en-US" sz="2200" b="1" dirty="0" err="1">
                <a:solidFill>
                  <a:srgbClr val="404040"/>
                </a:solidFill>
                <a:latin typeface="Myriad Pro"/>
                <a:cs typeface="Myriad Pro"/>
              </a:rPr>
              <a:t>Mehra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et al</a:t>
            </a:r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.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2595" y="5598751"/>
            <a:ext cx="2700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2010 – </a:t>
            </a:r>
            <a:r>
              <a:rPr lang="en-US" sz="2200" b="1" dirty="0" err="1">
                <a:solidFill>
                  <a:srgbClr val="404040"/>
                </a:solidFill>
                <a:latin typeface="Myriad Pro"/>
                <a:cs typeface="Myriad Pro"/>
              </a:rPr>
              <a:t>Henze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 &amp; </a:t>
            </a:r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Boll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2595" y="5831179"/>
            <a:ext cx="2700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2011 – </a:t>
            </a:r>
            <a:r>
              <a:rPr lang="en-US" sz="2200" b="1" dirty="0">
                <a:solidFill>
                  <a:srgbClr val="404040"/>
                </a:solidFill>
                <a:latin typeface="Myriad Pro"/>
                <a:cs typeface="Myriad Pro"/>
              </a:rPr>
              <a:t>Huber et al</a:t>
            </a:r>
            <a:r>
              <a:rPr lang="en-US" sz="2200" b="1" dirty="0" smtClean="0">
                <a:solidFill>
                  <a:srgbClr val="404040"/>
                </a:solidFill>
                <a:latin typeface="Myriad Pro"/>
                <a:cs typeface="Myriad Pro"/>
              </a:rPr>
              <a:t>.</a:t>
            </a:r>
            <a:endParaRPr lang="en-US" sz="2200" b="1" dirty="0">
              <a:solidFill>
                <a:srgbClr val="40404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2714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eet_wh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39" y="5396238"/>
            <a:ext cx="4609588" cy="2342127"/>
          </a:xfrm>
          <a:prstGeom prst="rect">
            <a:avLst/>
          </a:prstGeom>
        </p:spPr>
      </p:pic>
      <p:pic>
        <p:nvPicPr>
          <p:cNvPr id="44" name="Picture 43" descr="map_transpar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207" y="-222259"/>
            <a:ext cx="9483251" cy="7112438"/>
          </a:xfrm>
          <a:prstGeom prst="rect">
            <a:avLst/>
          </a:prstGeom>
        </p:spPr>
      </p:pic>
      <p:pic>
        <p:nvPicPr>
          <p:cNvPr id="42" name="Picture 41" descr="righthand_sm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494" y="3515660"/>
            <a:ext cx="3018626" cy="433474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6459" y="3759025"/>
            <a:ext cx="839443" cy="14058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325966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384777" y="764786"/>
            <a:ext cx="6759223" cy="6093214"/>
          </a:xfrm>
          <a:custGeom>
            <a:avLst/>
            <a:gdLst>
              <a:gd name="connsiteX0" fmla="*/ 0 w 5319888"/>
              <a:gd name="connsiteY0" fmla="*/ 5545667 h 5545667"/>
              <a:gd name="connsiteX1" fmla="*/ 1947333 w 5319888"/>
              <a:gd name="connsiteY1" fmla="*/ 1397000 h 5545667"/>
              <a:gd name="connsiteX2" fmla="*/ 5319888 w 5319888"/>
              <a:gd name="connsiteY2" fmla="*/ 0 h 554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9888" h="5545667">
                <a:moveTo>
                  <a:pt x="0" y="5545667"/>
                </a:moveTo>
                <a:cubicBezTo>
                  <a:pt x="530342" y="3933472"/>
                  <a:pt x="1060685" y="2321278"/>
                  <a:pt x="1947333" y="1397000"/>
                </a:cubicBezTo>
                <a:cubicBezTo>
                  <a:pt x="2833981" y="472722"/>
                  <a:pt x="4294481" y="30574"/>
                  <a:pt x="5319888" y="0"/>
                </a:cubicBezTo>
              </a:path>
            </a:pathLst>
          </a:custGeom>
          <a:ln w="16224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8556" y="0"/>
            <a:ext cx="2074333" cy="3033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98055" y="0"/>
            <a:ext cx="4945945" cy="1072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9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3315624" y="534653"/>
            <a:ext cx="13799676" cy="6858000"/>
            <a:chOff x="-4083402" y="-2163523"/>
            <a:chExt cx="13799676" cy="6858000"/>
          </a:xfrm>
        </p:grpSpPr>
        <p:sp>
          <p:nvSpPr>
            <p:cNvPr id="34" name="Isosceles Triangle 33"/>
            <p:cNvSpPr/>
            <p:nvPr/>
          </p:nvSpPr>
          <p:spPr>
            <a:xfrm>
              <a:off x="-4083402" y="3108425"/>
              <a:ext cx="961051" cy="101516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4412" y="-2163523"/>
              <a:ext cx="5181862" cy="685800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2794000" y="5380540"/>
            <a:ext cx="12397156" cy="3901791"/>
            <a:chOff x="2794000" y="5380540"/>
            <a:chExt cx="12397156" cy="3901791"/>
          </a:xfrm>
        </p:grpSpPr>
        <p:sp>
          <p:nvSpPr>
            <p:cNvPr id="19" name="Rectangle 18"/>
            <p:cNvSpPr/>
            <p:nvPr/>
          </p:nvSpPr>
          <p:spPr>
            <a:xfrm>
              <a:off x="2794000" y="5380540"/>
              <a:ext cx="6350000" cy="2935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4489271" y="6347116"/>
              <a:ext cx="701885" cy="293521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877839" y="5396238"/>
            <a:ext cx="4609588" cy="6368058"/>
            <a:chOff x="4534412" y="5184347"/>
            <a:chExt cx="4609588" cy="6368058"/>
          </a:xfrm>
        </p:grpSpPr>
        <p:pic>
          <p:nvPicPr>
            <p:cNvPr id="16" name="Picture 15" descr="feet_whit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412" y="5184347"/>
              <a:ext cx="4609588" cy="2342127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366758" y="10480533"/>
              <a:ext cx="982862" cy="10718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544635" y="-311868"/>
            <a:ext cx="12598839" cy="8177956"/>
            <a:chOff x="2097173" y="-301332"/>
            <a:chExt cx="12598839" cy="8177956"/>
          </a:xfrm>
        </p:grpSpPr>
        <p:grpSp>
          <p:nvGrpSpPr>
            <p:cNvPr id="38" name="Group 37"/>
            <p:cNvGrpSpPr/>
            <p:nvPr/>
          </p:nvGrpSpPr>
          <p:grpSpPr>
            <a:xfrm>
              <a:off x="2097173" y="-301332"/>
              <a:ext cx="9327103" cy="8177956"/>
              <a:chOff x="2097173" y="-301332"/>
              <a:chExt cx="9327103" cy="8177956"/>
            </a:xfrm>
          </p:grpSpPr>
          <p:pic>
            <p:nvPicPr>
              <p:cNvPr id="18" name="Picture 17" descr="righthand_small_whitefield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173" y="1021204"/>
                <a:ext cx="9327103" cy="6855420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2097173" y="-301332"/>
                <a:ext cx="9327103" cy="15668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29"/>
            <p:cNvSpPr/>
            <p:nvPr/>
          </p:nvSpPr>
          <p:spPr>
            <a:xfrm>
              <a:off x="14071701" y="2188098"/>
              <a:ext cx="624311" cy="66723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154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13264 0.012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32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264 0.0125 L -0.07656 -0.05555 " pathEditMode="relative" rAng="0" ptsTypes="AA">
                                      <p:cBhvr>
                                        <p:cTn id="9" dur="1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" y="-340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3.33333E-6 L 0.07674 -0.08958 " pathEditMode="relative" rAng="0" ptsTypes="AA">
                                      <p:cBhvr>
                                        <p:cTn id="11" dur="1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7656 -0.05556 L -0.06615 -0.14329 " pathEditMode="relative" rAng="0" ptsTypes="AA">
                                      <p:cBhvr>
                                        <p:cTn id="14" dur="1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439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7673 -0.08959 L 0.0934 -0.16783 " pathEditMode="relative" rAng="0" ptsTypes="AA">
                                      <p:cBhvr>
                                        <p:cTn id="16" dur="1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3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614 -0.14329 L 0.05556 -0.14329 " pathEditMode="relative" rAng="0" ptsTypes="AA">
                                      <p:cBhvr>
                                        <p:cTn id="19" dur="2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34 -0.16783 L 0.21927 -0.16783 " pathEditMode="relative" rAng="0" ptsTypes="AA">
                                      <p:cBhvr>
                                        <p:cTn id="21" dur="2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2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5556 -0.14328 L 0.0632 -0.02129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608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1927 -0.16782 L 0.22466 -0.0219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6319 -0.0213 L -0.11754 -0.0553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-171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22465 -0.02199 L 0.07274 -0.0668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8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11747 -0.05535 L -0.10446 0.01274 " pathEditMode="relative" rAng="0" ptsTypes="AA">
                                      <p:cBhvr>
                                        <p:cTn id="34" dur="9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" y="340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767 -0.08963 L 0.09336 0.00023 " pathEditMode="relative" rAng="0" ptsTypes="AA">
                                      <p:cBhvr>
                                        <p:cTn id="3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44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8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51 0.01274 L 0.00018 -0.0210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4 0.00023 L 0.16198 -0.02176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3304</TotalTime>
  <Words>331</Words>
  <Application>Microsoft Office PowerPoint</Application>
  <PresentationFormat>On-screen Show (4:3)</PresentationFormat>
  <Paragraphs>131</Paragraphs>
  <Slides>34</Slides>
  <Notes>32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Myriad Pro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Alpen-Adria Universität Klagenfurt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Ahlström</dc:creator>
  <cp:lastModifiedBy>Khalad</cp:lastModifiedBy>
  <cp:revision>371</cp:revision>
  <dcterms:created xsi:type="dcterms:W3CDTF">2015-08-03T16:25:36Z</dcterms:created>
  <dcterms:modified xsi:type="dcterms:W3CDTF">2016-03-11T17:27:10Z</dcterms:modified>
</cp:coreProperties>
</file>