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6" r:id="rId7"/>
    <p:sldId id="286" r:id="rId8"/>
    <p:sldId id="284" r:id="rId9"/>
    <p:sldId id="272" r:id="rId10"/>
    <p:sldId id="262" r:id="rId11"/>
    <p:sldId id="276" r:id="rId12"/>
    <p:sldId id="277" r:id="rId13"/>
    <p:sldId id="263" r:id="rId14"/>
    <p:sldId id="279" r:id="rId15"/>
    <p:sldId id="282" r:id="rId16"/>
    <p:sldId id="264" r:id="rId17"/>
    <p:sldId id="281" r:id="rId18"/>
    <p:sldId id="280" r:id="rId19"/>
    <p:sldId id="283" r:id="rId20"/>
    <p:sldId id="265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7CC00"/>
    <a:srgbClr val="D3FF57"/>
    <a:srgbClr val="CCFF33"/>
    <a:srgbClr val="00FF00"/>
    <a:srgbClr val="9ED406"/>
    <a:srgbClr val="ACE707"/>
    <a:srgbClr val="99C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78114" autoAdjust="0"/>
  </p:normalViewPr>
  <p:slideViewPr>
    <p:cSldViewPr snapToGrid="0" snapToObjects="1">
      <p:cViewPr varScale="1">
        <p:scale>
          <a:sx n="91" d="100"/>
          <a:sy n="91" d="100"/>
        </p:scale>
        <p:origin x="1806" y="66"/>
      </p:cViewPr>
      <p:guideLst>
        <p:guide orient="horz" pos="34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F6C85-AF83-8A4A-BA2C-A973F2814ACE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FC386-84A9-5146-A33A-81A572CE54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6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B55D-F20B-4D05-BF85-BEB38C447E9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F46B2-1140-45BB-AE67-2A41005E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46B2-1140-45BB-AE67-2A41005E71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54685"/>
          </a:xfrm>
          <a:solidFill>
            <a:schemeClr val="tx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Smartwatches</a:t>
            </a:r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+ Head-Worn Displays: the ‘New’ Smartphone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55459"/>
            <a:ext cx="914400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fr-FR" sz="2400" dirty="0">
                <a:latin typeface="Garamond" pitchFamily="18" charset="0"/>
                <a:cs typeface="Arial" pitchFamily="34" charset="0"/>
              </a:rPr>
              <a:t>Marcos 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Serrano</a:t>
            </a:r>
            <a:r>
              <a:rPr lang="fr-FR" sz="2400" baseline="30000" dirty="0" smtClean="0">
                <a:latin typeface="Garamond" pitchFamily="18" charset="0"/>
                <a:cs typeface="Arial" pitchFamily="34" charset="0"/>
              </a:rPr>
              <a:t>1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, Khalad Hasan</a:t>
            </a:r>
            <a:r>
              <a:rPr lang="fr-FR" sz="2400" baseline="30000" dirty="0" smtClean="0">
                <a:latin typeface="Garamond" pitchFamily="18" charset="0"/>
                <a:cs typeface="Arial" pitchFamily="34" charset="0"/>
              </a:rPr>
              <a:t>2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fr-FR" sz="2400" dirty="0" err="1">
                <a:latin typeface="Garamond" pitchFamily="18" charset="0"/>
                <a:cs typeface="Arial" pitchFamily="34" charset="0"/>
              </a:rPr>
              <a:t>Barrett</a:t>
            </a:r>
            <a:r>
              <a:rPr lang="fr-FR" sz="2400" dirty="0">
                <a:latin typeface="Garamond" pitchFamily="18" charset="0"/>
                <a:cs typeface="Arial" pitchFamily="34" charset="0"/>
              </a:rPr>
              <a:t> 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Ens</a:t>
            </a:r>
            <a:r>
              <a:rPr lang="fr-FR" sz="2400" baseline="30000" dirty="0" smtClean="0">
                <a:latin typeface="Garamond" pitchFamily="18" charset="0"/>
                <a:cs typeface="Arial" pitchFamily="34" charset="0"/>
              </a:rPr>
              <a:t>2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, </a:t>
            </a:r>
          </a:p>
          <a:p>
            <a:pPr algn="ctr"/>
            <a:r>
              <a:rPr lang="fr-FR" sz="2400" dirty="0" err="1" smtClean="0">
                <a:latin typeface="Garamond" pitchFamily="18" charset="0"/>
                <a:cs typeface="Arial" pitchFamily="34" charset="0"/>
              </a:rPr>
              <a:t>Xing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-Dong Yang</a:t>
            </a:r>
            <a:r>
              <a:rPr lang="fr-FR" sz="2400" baseline="30000" dirty="0" smtClean="0">
                <a:latin typeface="Garamond" pitchFamily="18" charset="0"/>
                <a:cs typeface="Arial" pitchFamily="34" charset="0"/>
              </a:rPr>
              <a:t>3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fr-FR" sz="2400" dirty="0" err="1" smtClean="0">
                <a:latin typeface="Garamond" pitchFamily="18" charset="0"/>
                <a:cs typeface="Arial" pitchFamily="34" charset="0"/>
              </a:rPr>
              <a:t>Pourang</a:t>
            </a:r>
            <a:r>
              <a:rPr lang="fr-FR" sz="2400" dirty="0" smtClean="0">
                <a:latin typeface="Garamond" pitchFamily="18" charset="0"/>
                <a:cs typeface="Arial" pitchFamily="34" charset="0"/>
              </a:rPr>
              <a:t> Irani</a:t>
            </a:r>
            <a:r>
              <a:rPr lang="fr-FR" sz="2400" baseline="30000" dirty="0" smtClean="0">
                <a:latin typeface="Garamond" pitchFamily="18" charset="0"/>
                <a:cs typeface="Arial" pitchFamily="34" charset="0"/>
              </a:rPr>
              <a:t>2</a:t>
            </a:r>
            <a:endParaRPr lang="fr-FR" sz="2400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026" name="Picture 2" descr="http://www.irit.fr/jelia2012/images/logo_university_toulous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077" y="4697763"/>
            <a:ext cx="1422300" cy="13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manitoba.ca/admin/media/UM_l_clr_hor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5430" y="4718911"/>
            <a:ext cx="1199925" cy="12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thumb/f/fb/UofCCoat.svg/968px-UofCCoa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109" y="4735240"/>
            <a:ext cx="1239441" cy="13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09725"/>
              </p:ext>
            </p:extLst>
          </p:nvPr>
        </p:nvGraphicFramePr>
        <p:xfrm>
          <a:off x="179619" y="6132284"/>
          <a:ext cx="88500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95"/>
                <a:gridCol w="3267850"/>
                <a:gridCol w="2557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3000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1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IRIT-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University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of Toulouse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 Toulouse, France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3000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2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University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of Manitoba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 Winnipeg, MB, Canada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3000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3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University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of Calgary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rPr>
                        <a:t>  Calgary, AB, Canada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74" y="1449780"/>
            <a:ext cx="3890741" cy="252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560" y="1173773"/>
            <a:ext cx="3984413" cy="28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426" y="4280228"/>
            <a:ext cx="4223874" cy="243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SW as Auxiliary Input Device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95" y="2064270"/>
            <a:ext cx="5201824" cy="265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fr-FR" sz="4000" b="1" dirty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SW as </a:t>
            </a:r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always-available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Camera</a:t>
            </a:r>
            <a:endParaRPr lang="fr-FR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94219"/>
              </p:ext>
            </p:extLst>
          </p:nvPr>
        </p:nvGraphicFramePr>
        <p:xfrm>
          <a:off x="0" y="-38100"/>
          <a:ext cx="9144000" cy="689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/>
                <a:gridCol w="4591050"/>
              </a:tblGrid>
              <a:tr h="5246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649690"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Input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Output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92" y="323850"/>
            <a:ext cx="189853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0" y="2362200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6374E-6 L -0.51614 3.163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3423E-6 L 0.55955 3.0342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fr-FR" sz="4000" b="1" dirty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</a:t>
            </a:r>
            <a:r>
              <a:rPr lang="fr-FR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Around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Device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Input</a:t>
            </a:r>
            <a:endParaRPr lang="fr-FR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106" y="2190384"/>
            <a:ext cx="4707634" cy="3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46" y="2079562"/>
            <a:ext cx="4456451" cy="34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29"/>
          <a:stretch/>
        </p:blipFill>
        <p:spPr bwMode="auto">
          <a:xfrm>
            <a:off x="3542" y="2204822"/>
            <a:ext cx="3854474" cy="32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Multi-user </a:t>
            </a:r>
            <a:r>
              <a:rPr lang="fr-FR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Sensing</a:t>
            </a:r>
            <a:endParaRPr lang="fr-FR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90153"/>
              </p:ext>
            </p:extLst>
          </p:nvPr>
        </p:nvGraphicFramePr>
        <p:xfrm>
          <a:off x="0" y="-38100"/>
          <a:ext cx="9144000" cy="689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/>
                <a:gridCol w="4591050"/>
              </a:tblGrid>
              <a:tr h="5246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649690"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Input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Output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2510367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992" y="304800"/>
            <a:ext cx="189853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6374E-6 L 0.51823 3.163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04" y="1727330"/>
            <a:ext cx="3459207" cy="22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191" y="1803945"/>
            <a:ext cx="2924827" cy="21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935" y="4188063"/>
            <a:ext cx="3031056" cy="25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</a:t>
            </a:r>
            <a:r>
              <a:rPr lang="fr-FR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Around-Device</a:t>
            </a:r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Content</a:t>
            </a:r>
            <a:endParaRPr lang="fr-FR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226" y="1766169"/>
            <a:ext cx="5607222" cy="38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fr-FR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Information Overlay</a:t>
            </a:r>
            <a:endParaRPr lang="fr-FR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700"/>
            <a:ext cx="9144000" cy="60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083" y="2869349"/>
            <a:ext cx="1844564" cy="19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62" y="2724433"/>
            <a:ext cx="4051738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Motivation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840013" y="3449643"/>
            <a:ext cx="977462" cy="1056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r"/>
            <a:r>
              <a:rPr lang="fr-FR" sz="9600" b="1" dirty="0" smtClean="0">
                <a:latin typeface="Garamond" pitchFamily="18" charset="0"/>
                <a:cs typeface="Arial" pitchFamily="34" charset="0"/>
              </a:rPr>
              <a:t>+</a:t>
            </a:r>
            <a:endParaRPr lang="fr-FR" sz="96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Research Question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083" y="2869349"/>
            <a:ext cx="1844564" cy="19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62" y="2724433"/>
            <a:ext cx="4051738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70000"/>
            <a:ext cx="9144000" cy="387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69333" y="5241816"/>
            <a:ext cx="7233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Gluey: Developing a Head-Worn Display Interface to Unify the Interaction</a:t>
            </a:r>
          </a:p>
          <a:p>
            <a:r>
              <a:rPr lang="en-CA" b="1" dirty="0" smtClean="0"/>
              <a:t>Experience in Distributed Display Environments</a:t>
            </a:r>
          </a:p>
          <a:p>
            <a:r>
              <a:rPr lang="en-CA" dirty="0" smtClean="0"/>
              <a:t>Conditionally accepted, </a:t>
            </a:r>
            <a:r>
              <a:rPr lang="en-CA" dirty="0" err="1" smtClean="0"/>
              <a:t>MobileHCI</a:t>
            </a:r>
            <a:r>
              <a:rPr lang="en-CA" dirty="0" smtClean="0"/>
              <a:t>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15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0" y="2668044"/>
            <a:ext cx="9144000" cy="3870541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r"/>
            <a:r>
              <a:rPr lang="fr-FR" sz="115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Design </a:t>
            </a:r>
          </a:p>
          <a:p>
            <a:pPr algn="r"/>
            <a:r>
              <a:rPr lang="fr-FR" sz="115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Space</a:t>
            </a:r>
            <a:endParaRPr lang="fr-FR" sz="115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75595"/>
              </p:ext>
            </p:extLst>
          </p:nvPr>
        </p:nvGraphicFramePr>
        <p:xfrm>
          <a:off x="0" y="-38100"/>
          <a:ext cx="9144000" cy="689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/>
                <a:gridCol w="4591050"/>
              </a:tblGrid>
              <a:tr h="5246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649690"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Input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Output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759" y="304800"/>
            <a:ext cx="189853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85" y="2076474"/>
            <a:ext cx="4247619" cy="2860534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153" y="1922784"/>
            <a:ext cx="4247620" cy="329452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</a:t>
            </a:r>
            <a:r>
              <a:rPr lang="en-US" sz="4000" b="1" dirty="0" err="1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Proxemic</a:t>
            </a:r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Interaction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429" y="1972261"/>
            <a:ext cx="5285985" cy="3129244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1077" y="254610"/>
            <a:ext cx="9144000" cy="7515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9900"/>
                </a:solidFill>
                <a:latin typeface="Garamond" pitchFamily="18" charset="0"/>
                <a:cs typeface="Arial" pitchFamily="34" charset="0"/>
              </a:rPr>
              <a:t>     Inter-Device Mode Sensing</a:t>
            </a:r>
            <a:endParaRPr lang="en-US" sz="4000" b="1" dirty="0">
              <a:solidFill>
                <a:srgbClr val="FF9900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86730"/>
              </p:ext>
            </p:extLst>
          </p:nvPr>
        </p:nvGraphicFramePr>
        <p:xfrm>
          <a:off x="0" y="-38100"/>
          <a:ext cx="9144000" cy="689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/>
                <a:gridCol w="4591050"/>
              </a:tblGrid>
              <a:tr h="5246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649690"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Input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9900"/>
                          </a:solidFill>
                          <a:latin typeface="Garamond" pitchFamily="18" charset="0"/>
                        </a:rPr>
                        <a:t>Output</a:t>
                      </a:r>
                      <a:endParaRPr lang="en-US" sz="5400" b="1" dirty="0">
                        <a:solidFill>
                          <a:srgbClr val="FF9900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tx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759" y="304800"/>
            <a:ext cx="189853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2343150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6374E-6 L 0.51146 3.163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Presentation_Model.potx</Template>
  <TotalTime>862</TotalTime>
  <Words>129</Words>
  <Application>Microsoft Office PowerPoint</Application>
  <PresentationFormat>On-screen Show (4:3)</PresentationFormat>
  <Paragraphs>41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Helvetica Neue</vt:lpstr>
      <vt:lpstr>Helvetica Neue Light</vt:lpstr>
      <vt:lpstr>Presentation_Model</vt:lpstr>
      <vt:lpstr>Smartwatches + Head-Worn Displays: the ‘New’ Smartphone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Khalad</cp:lastModifiedBy>
  <cp:revision>191</cp:revision>
  <dcterms:created xsi:type="dcterms:W3CDTF">2010-04-12T23:12:02Z</dcterms:created>
  <dcterms:modified xsi:type="dcterms:W3CDTF">2015-04-29T16:45:13Z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