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63" r:id="rId2"/>
  </p:sldMasterIdLst>
  <p:notesMasterIdLst>
    <p:notesMasterId r:id="rId72"/>
  </p:notesMasterIdLst>
  <p:handoutMasterIdLst>
    <p:handoutMasterId r:id="rId73"/>
  </p:handoutMasterIdLst>
  <p:sldIdLst>
    <p:sldId id="381" r:id="rId3"/>
    <p:sldId id="627" r:id="rId4"/>
    <p:sldId id="624" r:id="rId5"/>
    <p:sldId id="623" r:id="rId6"/>
    <p:sldId id="529" r:id="rId7"/>
    <p:sldId id="625" r:id="rId8"/>
    <p:sldId id="629" r:id="rId9"/>
    <p:sldId id="628" r:id="rId10"/>
    <p:sldId id="597" r:id="rId11"/>
    <p:sldId id="528" r:id="rId12"/>
    <p:sldId id="598" r:id="rId13"/>
    <p:sldId id="530" r:id="rId14"/>
    <p:sldId id="549" r:id="rId15"/>
    <p:sldId id="620" r:id="rId16"/>
    <p:sldId id="621" r:id="rId17"/>
    <p:sldId id="552" r:id="rId18"/>
    <p:sldId id="570" r:id="rId19"/>
    <p:sldId id="523" r:id="rId20"/>
    <p:sldId id="561" r:id="rId21"/>
    <p:sldId id="603" r:id="rId22"/>
    <p:sldId id="601" r:id="rId23"/>
    <p:sldId id="563" r:id="rId24"/>
    <p:sldId id="607" r:id="rId25"/>
    <p:sldId id="605" r:id="rId26"/>
    <p:sldId id="560" r:id="rId27"/>
    <p:sldId id="599" r:id="rId28"/>
    <p:sldId id="600" r:id="rId29"/>
    <p:sldId id="556" r:id="rId30"/>
    <p:sldId id="564" r:id="rId31"/>
    <p:sldId id="557" r:id="rId32"/>
    <p:sldId id="606" r:id="rId33"/>
    <p:sldId id="565" r:id="rId34"/>
    <p:sldId id="555" r:id="rId35"/>
    <p:sldId id="622" r:id="rId36"/>
    <p:sldId id="567" r:id="rId37"/>
    <p:sldId id="571" r:id="rId38"/>
    <p:sldId id="572" r:id="rId39"/>
    <p:sldId id="573" r:id="rId40"/>
    <p:sldId id="574" r:id="rId41"/>
    <p:sldId id="566" r:id="rId42"/>
    <p:sldId id="575" r:id="rId43"/>
    <p:sldId id="576" r:id="rId44"/>
    <p:sldId id="608" r:id="rId45"/>
    <p:sldId id="609" r:id="rId46"/>
    <p:sldId id="610" r:id="rId47"/>
    <p:sldId id="611" r:id="rId48"/>
    <p:sldId id="579" r:id="rId49"/>
    <p:sldId id="612" r:id="rId50"/>
    <p:sldId id="613" r:id="rId51"/>
    <p:sldId id="614" r:id="rId52"/>
    <p:sldId id="615" r:id="rId53"/>
    <p:sldId id="580" r:id="rId54"/>
    <p:sldId id="581" r:id="rId55"/>
    <p:sldId id="569" r:id="rId56"/>
    <p:sldId id="582" r:id="rId57"/>
    <p:sldId id="568" r:id="rId58"/>
    <p:sldId id="616" r:id="rId59"/>
    <p:sldId id="617" r:id="rId60"/>
    <p:sldId id="585" r:id="rId61"/>
    <p:sldId id="618" r:id="rId62"/>
    <p:sldId id="619" r:id="rId63"/>
    <p:sldId id="586" r:id="rId64"/>
    <p:sldId id="589" r:id="rId65"/>
    <p:sldId id="590" r:id="rId66"/>
    <p:sldId id="591" r:id="rId67"/>
    <p:sldId id="594" r:id="rId68"/>
    <p:sldId id="595" r:id="rId69"/>
    <p:sldId id="547" r:id="rId70"/>
    <p:sldId id="473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F2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74286" autoAdjust="0"/>
  </p:normalViewPr>
  <p:slideViewPr>
    <p:cSldViewPr snapToGrid="0" snapToObjects="1">
      <p:cViewPr>
        <p:scale>
          <a:sx n="75" d="100"/>
          <a:sy n="75" d="100"/>
        </p:scale>
        <p:origin x="-2652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51339-2AE1-3249-8EFA-93791BA65526}" type="datetimeFigureOut">
              <a:rPr lang="en-US" smtClean="0"/>
              <a:t>10/1/2014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5C9CB-9883-2F45-A58E-06C86CD797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56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74539-BD74-DC49-B064-63FDC1F7F7F7}" type="datetimeFigureOut">
              <a:rPr lang="en-US" smtClean="0"/>
              <a:t>10/1/2014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D1F6F-68F1-614C-A4CD-A76EE308A4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60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90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4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3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716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D986-F965-2846-BD31-4A0D6ED712E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45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D986-F965-2846-BD31-4A0D6ED712E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45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3D986-F965-2846-BD31-4A0D6ED712E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745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013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2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33BEA-79B2-43EA-8B9B-801E907CC6D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938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7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1F6F-68F1-614C-A4CD-A76EE308A4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8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09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6B06F-5ECD-0E4E-8754-950A7DD5E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8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1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6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4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5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8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9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04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0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3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1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0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9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0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7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95121-F5ED-1743-AF6D-46CDBFAC17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piral_squar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50800"/>
            <a:ext cx="9031525" cy="56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2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7A1F-5953-40CB-A504-33D7B6B51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86" r:id="rId15"/>
    <p:sldLayoutId id="2147483713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0.jpeg"/><Relationship Id="rId4" Type="http://schemas.openxmlformats.org/officeDocument/2006/relationships/image" Target="../media/image43.pn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48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video" Target="../media/media1.wmv"/><Relationship Id="rId7" Type="http://schemas.openxmlformats.org/officeDocument/2006/relationships/video" Target="../media/media3.wmv"/><Relationship Id="rId12" Type="http://schemas.openxmlformats.org/officeDocument/2006/relationships/image" Target="../media/image7.png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microsoft.com/office/2007/relationships/media" Target="../media/media3.wmv"/><Relationship Id="rId11" Type="http://schemas.openxmlformats.org/officeDocument/2006/relationships/image" Target="../media/image6.png"/><Relationship Id="rId5" Type="http://schemas.openxmlformats.org/officeDocument/2006/relationships/video" Target="../media/media2.wmv"/><Relationship Id="rId10" Type="http://schemas.openxmlformats.org/officeDocument/2006/relationships/image" Target="../media/image5.png"/><Relationship Id="rId4" Type="http://schemas.microsoft.com/office/2007/relationships/media" Target="../media/media2.wmv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9.wmv"/><Relationship Id="rId7" Type="http://schemas.openxmlformats.org/officeDocument/2006/relationships/image" Target="../media/image76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9.wm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11" Type="http://schemas.openxmlformats.org/officeDocument/2006/relationships/image" Target="../media/image87.png"/><Relationship Id="rId5" Type="http://schemas.openxmlformats.org/officeDocument/2006/relationships/image" Target="../media/image38.jpeg"/><Relationship Id="rId10" Type="http://schemas.openxmlformats.org/officeDocument/2006/relationships/image" Target="../media/image86.png"/><Relationship Id="rId4" Type="http://schemas.openxmlformats.org/officeDocument/2006/relationships/image" Target="../media/image37.png"/><Relationship Id="rId9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2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11" Type="http://schemas.openxmlformats.org/officeDocument/2006/relationships/image" Target="../media/image90.png"/><Relationship Id="rId5" Type="http://schemas.openxmlformats.org/officeDocument/2006/relationships/image" Target="../media/image38.jpe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37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9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11" Type="http://schemas.openxmlformats.org/officeDocument/2006/relationships/image" Target="../media/image97.png"/><Relationship Id="rId5" Type="http://schemas.openxmlformats.org/officeDocument/2006/relationships/image" Target="../media/image38.jpe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37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../media/image49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eg"/><Relationship Id="rId11" Type="http://schemas.openxmlformats.org/officeDocument/2006/relationships/image" Target="../media/image104.png"/><Relationship Id="rId5" Type="http://schemas.openxmlformats.org/officeDocument/2006/relationships/image" Target="../media/image47.jpeg"/><Relationship Id="rId15" Type="http://schemas.openxmlformats.org/officeDocument/2006/relationships/image" Target="../media/image108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2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11" Type="http://schemas.openxmlformats.org/officeDocument/2006/relationships/image" Target="../media/image110.png"/><Relationship Id="rId5" Type="http://schemas.openxmlformats.org/officeDocument/2006/relationships/image" Target="../media/image48.jpeg"/><Relationship Id="rId15" Type="http://schemas.openxmlformats.org/officeDocument/2006/relationships/image" Target="../media/image114.png"/><Relationship Id="rId10" Type="http://schemas.openxmlformats.org/officeDocument/2006/relationships/image" Target="../media/image94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9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11" Type="http://schemas.openxmlformats.org/officeDocument/2006/relationships/image" Target="../media/image117.png"/><Relationship Id="rId5" Type="http://schemas.openxmlformats.org/officeDocument/2006/relationships/image" Target="../media/image48.jpeg"/><Relationship Id="rId15" Type="http://schemas.openxmlformats.org/officeDocument/2006/relationships/image" Target="../media/image121.png"/><Relationship Id="rId10" Type="http://schemas.openxmlformats.org/officeDocument/2006/relationships/image" Target="../media/image95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5" Type="http://schemas.openxmlformats.org/officeDocument/2006/relationships/image" Target="../media/image125.png"/><Relationship Id="rId4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30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11" Type="http://schemas.openxmlformats.org/officeDocument/2006/relationships/image" Target="../media/image128.png"/><Relationship Id="rId5" Type="http://schemas.openxmlformats.org/officeDocument/2006/relationships/image" Target="../media/image38.jpeg"/><Relationship Id="rId10" Type="http://schemas.openxmlformats.org/officeDocument/2006/relationships/image" Target="../media/image127.png"/><Relationship Id="rId4" Type="http://schemas.openxmlformats.org/officeDocument/2006/relationships/image" Target="../media/image37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36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11" Type="http://schemas.openxmlformats.org/officeDocument/2006/relationships/image" Target="../media/image134.png"/><Relationship Id="rId5" Type="http://schemas.openxmlformats.org/officeDocument/2006/relationships/image" Target="../media/image48.jpe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6900"/>
            <a:ext cx="9144000" cy="28653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b="1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Are </a:t>
            </a:r>
            <a:r>
              <a:rPr lang="en-CA" sz="4000" b="1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You Comfortable Doing That?: </a:t>
            </a:r>
            <a:r>
              <a:rPr lang="en-CA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Acceptance </a:t>
            </a:r>
            <a:r>
              <a:rPr lang="en-CA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Studies of Around-Device Gestures in and for Public </a:t>
            </a:r>
            <a:r>
              <a:rPr lang="en-CA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Settings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0621" y="4163798"/>
            <a:ext cx="7223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>
                <a:latin typeface="Bookman Old Style" pitchFamily="18" charset="0"/>
              </a:rPr>
              <a:t>David Ahlström, Khalad Hasan, </a:t>
            </a:r>
            <a:r>
              <a:rPr lang="sv-SE" sz="2400" b="1" dirty="0" smtClean="0">
                <a:latin typeface="Bookman Old Style" pitchFamily="18" charset="0"/>
              </a:rPr>
              <a:t>Pourang </a:t>
            </a:r>
            <a:r>
              <a:rPr lang="sv-SE" sz="2400" b="1" dirty="0">
                <a:latin typeface="Bookman Old Style" pitchFamily="18" charset="0"/>
              </a:rPr>
              <a:t>Irani</a:t>
            </a:r>
            <a:endParaRPr lang="en-US" sz="2400" b="1" dirty="0"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71" y="5479396"/>
            <a:ext cx="2860802" cy="855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1" y="5521226"/>
            <a:ext cx="2560677" cy="8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6"/>
    </mc:Choice>
    <mc:Fallback xmlns="">
      <p:transition spd="slow" advTm="143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Contributions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914" y="1623015"/>
            <a:ext cx="8637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AD-gesture features influence user comfort and acceptance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AD-gestures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acceptability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by users with introversion or extroversion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traits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set of recommendations to assist AD-interaction designers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278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1"/>
    </mc:Choice>
    <mc:Fallback xmlns="">
      <p:transition spd="slow" advTm="6160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Studies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520" y="1623015"/>
            <a:ext cx="811397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Study 1: Gesture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Location and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Distance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Study 2: Gesture Size and Duration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Study 3: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Spectators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Study location: Canada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and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Austria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55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01"/>
    </mc:Choice>
    <mc:Fallback xmlns="">
      <p:transition spd="slow" advTm="6160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72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1 </a:t>
            </a:r>
            <a:endParaRPr lang="en-CA" sz="7200" dirty="0" smtClean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  <a:p>
            <a:pPr algn="r"/>
            <a:endParaRPr lang="en-CA" sz="32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en-CA" sz="44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Region </a:t>
            </a:r>
            <a:r>
              <a:rPr lang="en-CA" sz="44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and Distance</a:t>
            </a:r>
            <a:endParaRPr lang="en-US" sz="4400" dirty="0" smtClean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2989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5986" r="6038" b="9643"/>
          <a:stretch/>
        </p:blipFill>
        <p:spPr bwMode="auto">
          <a:xfrm>
            <a:off x="939912" y="2263952"/>
            <a:ext cx="1703307" cy="32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Region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60" y="2485696"/>
            <a:ext cx="1513929" cy="123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109" y="4206684"/>
            <a:ext cx="1704360" cy="11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40" y="2602861"/>
            <a:ext cx="1429628" cy="113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6664" r="14549" b="10411"/>
          <a:stretch/>
        </p:blipFill>
        <p:spPr bwMode="auto">
          <a:xfrm>
            <a:off x="5254554" y="3752409"/>
            <a:ext cx="1500674" cy="178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61" y="2977906"/>
            <a:ext cx="1203711" cy="106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92" y="4178638"/>
            <a:ext cx="1205373" cy="76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9" y="1752600"/>
            <a:ext cx="4109491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55" y="1752600"/>
            <a:ext cx="40324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/>
          <p:cNvSpPr/>
          <p:nvPr/>
        </p:nvSpPr>
        <p:spPr>
          <a:xfrm rot="10800000">
            <a:off x="6471800" y="3146424"/>
            <a:ext cx="548400" cy="89217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242700" y="2374900"/>
            <a:ext cx="548400" cy="939801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4174" y="55974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Above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8480" y="55974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Below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Region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5"/>
          <a:stretch/>
        </p:blipFill>
        <p:spPr bwMode="auto">
          <a:xfrm>
            <a:off x="4921323" y="2114551"/>
            <a:ext cx="3967331" cy="27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/>
          <a:stretch/>
        </p:blipFill>
        <p:spPr bwMode="auto">
          <a:xfrm>
            <a:off x="323850" y="2114551"/>
            <a:ext cx="4138479" cy="272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p Arrow 5"/>
          <p:cNvSpPr/>
          <p:nvPr/>
        </p:nvSpPr>
        <p:spPr>
          <a:xfrm rot="5400000">
            <a:off x="1590160" y="2275964"/>
            <a:ext cx="420250" cy="666629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4174" y="53688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8480" y="53688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Far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Distance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Up Arrow 10"/>
          <p:cNvSpPr/>
          <p:nvPr/>
        </p:nvSpPr>
        <p:spPr>
          <a:xfrm rot="5400000">
            <a:off x="6882743" y="1540269"/>
            <a:ext cx="420250" cy="2457327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Distance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86" y="1622057"/>
            <a:ext cx="1375842" cy="134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39912" y="2263952"/>
            <a:ext cx="3259557" cy="3210880"/>
            <a:chOff x="781866" y="2094617"/>
            <a:chExt cx="3260733" cy="3212040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781866" y="2094617"/>
              <a:ext cx="3121103" cy="3212040"/>
              <a:chOff x="781866" y="2094617"/>
              <a:chExt cx="3121103" cy="3212040"/>
            </a:xfrm>
          </p:grpSpPr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2385" y="2442894"/>
                <a:ext cx="685800" cy="1209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5119" y="3871910"/>
                <a:ext cx="485775" cy="1247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21" t="5986" r="6038" b="9643"/>
              <a:stretch/>
            </p:blipFill>
            <p:spPr bwMode="auto">
              <a:xfrm>
                <a:off x="781866" y="2094617"/>
                <a:ext cx="1703922" cy="32120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8494" y="2316441"/>
                <a:ext cx="1514475" cy="1238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24" y="4038051"/>
              <a:ext cx="1704975" cy="1181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15307" y="2602861"/>
            <a:ext cx="3036961" cy="2933424"/>
            <a:chOff x="4120413" y="2354502"/>
            <a:chExt cx="3095797" cy="2990255"/>
          </a:xfrm>
        </p:grpSpPr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20413" y="3552276"/>
              <a:ext cx="1381125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885" y="2354502"/>
              <a:ext cx="1457325" cy="116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4230560" y="2376628"/>
              <a:ext cx="2909449" cy="2968129"/>
              <a:chOff x="4230560" y="2376628"/>
              <a:chExt cx="2909449" cy="2968129"/>
            </a:xfrm>
          </p:grpSpPr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6450" y="2376628"/>
                <a:ext cx="561975" cy="1190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8" name="Picture 1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884" y="3629022"/>
                <a:ext cx="1381125" cy="485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29" t="16664" r="14549" b="10411"/>
              <a:stretch/>
            </p:blipFill>
            <p:spPr bwMode="auto">
              <a:xfrm>
                <a:off x="4873981" y="3526321"/>
                <a:ext cx="1529747" cy="18184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0560" y="2736813"/>
                <a:ext cx="1227031" cy="1083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5085" y="3960808"/>
                <a:ext cx="1228725" cy="78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468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" name="Experimen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3974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Task Screen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236" y="1435685"/>
            <a:ext cx="2029014" cy="3669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40" y="1435684"/>
            <a:ext cx="1993690" cy="3669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6470" y="5384903"/>
            <a:ext cx="811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5 Regions x 3 Distance x 3 Repetitions * 2 Locations 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= 90 trials / participant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11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19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39856" y="3282093"/>
            <a:ext cx="571500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4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9340" y="3282093"/>
            <a:ext cx="568325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10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37870" y="3289713"/>
            <a:ext cx="574675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42110" y="3289713"/>
            <a:ext cx="542925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5520" y="1988235"/>
            <a:ext cx="77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Q1. </a:t>
            </a:r>
            <a:r>
              <a:rPr lang="en-US" b="1" dirty="0" smtClean="0">
                <a:latin typeface="Bookman Old Style" pitchFamily="18" charset="0"/>
              </a:rPr>
              <a:t>Overall Impression </a:t>
            </a:r>
            <a:r>
              <a:rPr lang="en-US" dirty="0" smtClean="0">
                <a:latin typeface="Bookman Old Style" pitchFamily="18" charset="0"/>
              </a:rPr>
              <a:t>during such gestures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3376" y="3289713"/>
            <a:ext cx="571500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77376" y="3292666"/>
            <a:ext cx="571500" cy="4699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5776" y="334295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1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83216" y="335311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2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9216" y="337343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3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4896" y="335311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4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29616" y="335311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5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4016" y="3353110"/>
            <a:ext cx="40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6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4376" y="3862167"/>
            <a:ext cx="298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Bookman Old Style" pitchFamily="18" charset="0"/>
              </a:rPr>
              <a:t>It felt terribly uncomfortable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87339" y="3867833"/>
            <a:ext cx="3091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Bookman Old Style" pitchFamily="18" charset="0"/>
              </a:rPr>
              <a:t>It felt confortable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85716" y="3162299"/>
            <a:ext cx="2758300" cy="705535"/>
          </a:xfrm>
          <a:prstGeom prst="roundRect">
            <a:avLst/>
          </a:prstGeom>
          <a:solidFill>
            <a:srgbClr val="FFC000">
              <a:alpha val="2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9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3175"/>
            <a:ext cx="9715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831544" y="2965888"/>
            <a:ext cx="2339752" cy="579239"/>
          </a:xfrm>
          <a:prstGeom prst="roundRect">
            <a:avLst>
              <a:gd name="adj" fmla="val 33160"/>
            </a:avLst>
          </a:prstGeom>
          <a:solidFill>
            <a:schemeClr val="tx1">
              <a:alpha val="61000"/>
            </a:schemeClr>
          </a:solidFill>
          <a:ln>
            <a:solidFill>
              <a:srgbClr val="1D7F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6804248" y="301508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1D7F1D"/>
                </a:solidFill>
              </a:rPr>
              <a:t>On-screen space</a:t>
            </a:r>
            <a:endParaRPr lang="en-CA" sz="2400" b="1" dirty="0">
              <a:solidFill>
                <a:srgbClr val="1D7F1D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6175904" y="3212976"/>
            <a:ext cx="484328" cy="360040"/>
          </a:xfrm>
          <a:prstGeom prst="leftArrow">
            <a:avLst/>
          </a:prstGeom>
          <a:solidFill>
            <a:srgbClr val="1D7F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-37962" y="2745374"/>
            <a:ext cx="2436073" cy="1323439"/>
          </a:xfrm>
          <a:prstGeom prst="roundRect">
            <a:avLst>
              <a:gd name="adj" fmla="val 22848"/>
            </a:avLst>
          </a:prstGeom>
          <a:solidFill>
            <a:schemeClr val="tx1">
              <a:alpha val="61000"/>
            </a:schemeClr>
          </a:solidFill>
          <a:ln>
            <a:solidFill>
              <a:srgbClr val="FF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EC80D-9041-425E-974F-6524712DC816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3" name="Right Arrow 2"/>
          <p:cNvSpPr/>
          <p:nvPr/>
        </p:nvSpPr>
        <p:spPr>
          <a:xfrm>
            <a:off x="1619672" y="3392996"/>
            <a:ext cx="1080120" cy="792088"/>
          </a:xfrm>
          <a:prstGeom prst="rightArrow">
            <a:avLst/>
          </a:prstGeom>
          <a:solidFill>
            <a:srgbClr val="FF65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0986" y="2731726"/>
            <a:ext cx="2503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>
                <a:solidFill>
                  <a:srgbClr val="FF6565"/>
                </a:solidFill>
              </a:rPr>
              <a:t>Off-screen space</a:t>
            </a:r>
            <a:endParaRPr lang="en-CA" sz="4000" b="1" dirty="0">
              <a:solidFill>
                <a:srgbClr val="FF65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764" y="116632"/>
            <a:ext cx="627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Around-Device Interaction</a:t>
            </a:r>
            <a:endParaRPr lang="en-CA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0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</p:spTree>
    <p:extLst>
      <p:ext uri="{BB962C8B-B14F-4D97-AF65-F5344CB8AC3E}">
        <p14:creationId xmlns:p14="http://schemas.microsoft.com/office/powerpoint/2010/main" val="27764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482" y="4487004"/>
            <a:ext cx="633513" cy="176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13" y="2262672"/>
            <a:ext cx="635464" cy="1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79" y="2259795"/>
            <a:ext cx="635464" cy="1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14" y="2262672"/>
            <a:ext cx="631249" cy="175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Results: Acceptance Rate 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2637" y="2402730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5575" y="4632643"/>
            <a:ext cx="2318428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6994" y="4489390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24" y="4451293"/>
            <a:ext cx="635464" cy="1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84" y="4468795"/>
            <a:ext cx="633513" cy="176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2637" y="4486986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06849" y="2262672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4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48957"/>
          <a:stretch/>
        </p:blipFill>
        <p:spPr bwMode="auto">
          <a:xfrm>
            <a:off x="1049563" y="1719036"/>
            <a:ext cx="6657521" cy="428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96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9729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09" y="4648852"/>
            <a:ext cx="370359" cy="135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47" y="2396020"/>
            <a:ext cx="399488" cy="13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8871" y="2539734"/>
            <a:ext cx="1826662" cy="175777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4518" y="4592115"/>
            <a:ext cx="2011387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79" y="4565900"/>
            <a:ext cx="2158739" cy="184378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57" y="2443926"/>
            <a:ext cx="411888" cy="14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32" y="2443927"/>
            <a:ext cx="399488" cy="13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640837" y="2396020"/>
            <a:ext cx="1826662" cy="180455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7734" y="2517918"/>
            <a:ext cx="1903185" cy="175777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87" y="2441740"/>
            <a:ext cx="399488" cy="13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99" y="4516390"/>
            <a:ext cx="387000" cy="142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27" y="4592115"/>
            <a:ext cx="370359" cy="135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154216" y="4564439"/>
            <a:ext cx="2170633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4" name="Picture 4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8" r="5599"/>
          <a:stretch/>
        </p:blipFill>
        <p:spPr bwMode="auto">
          <a:xfrm>
            <a:off x="1175664" y="1762578"/>
            <a:ext cx="6313708" cy="428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63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0375" y="1581835"/>
            <a:ext cx="8207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Q4</a:t>
            </a:r>
            <a:r>
              <a:rPr lang="en-US" dirty="0">
                <a:latin typeface="Bookman Old Style" pitchFamily="18" charset="0"/>
              </a:rPr>
              <a:t>. Write a number from </a:t>
            </a:r>
            <a:r>
              <a:rPr lang="en-US" dirty="0" smtClean="0">
                <a:latin typeface="Bookman Old Style" pitchFamily="18" charset="0"/>
              </a:rPr>
              <a:t>1 to 5 </a:t>
            </a:r>
            <a:r>
              <a:rPr lang="en-US" dirty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each of the </a:t>
            </a:r>
            <a:r>
              <a:rPr lang="en-US" b="1" dirty="0" smtClean="0">
                <a:latin typeface="Bookman Old Style" pitchFamily="18" charset="0"/>
              </a:rPr>
              <a:t>circles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to indicate how </a:t>
            </a:r>
            <a:r>
              <a:rPr lang="en-US" b="1" dirty="0">
                <a:latin typeface="Bookman Old Style" pitchFamily="18" charset="0"/>
              </a:rPr>
              <a:t>comfortable</a:t>
            </a:r>
            <a:r>
              <a:rPr lang="en-US" dirty="0">
                <a:latin typeface="Bookman Old Style" pitchFamily="18" charset="0"/>
              </a:rPr>
              <a:t> you felt performing a gesture at that particular position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0" y="2677884"/>
            <a:ext cx="3777343" cy="404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7" y="2645226"/>
            <a:ext cx="2095953" cy="374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8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52" y="2614562"/>
            <a:ext cx="2401455" cy="368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92" y="2531101"/>
            <a:ext cx="3612757" cy="3888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45" y="1455919"/>
            <a:ext cx="2463493" cy="126644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98558" y="3200393"/>
            <a:ext cx="1781029" cy="1778007"/>
          </a:xfrm>
          <a:custGeom>
            <a:avLst/>
            <a:gdLst>
              <a:gd name="connsiteX0" fmla="*/ 93842 w 1781029"/>
              <a:gd name="connsiteY0" fmla="*/ 660407 h 1920090"/>
              <a:gd name="connsiteX1" fmla="*/ 411342 w 1781029"/>
              <a:gd name="connsiteY1" fmla="*/ 76207 h 1920090"/>
              <a:gd name="connsiteX2" fmla="*/ 1071742 w 1781029"/>
              <a:gd name="connsiteY2" fmla="*/ 88907 h 1920090"/>
              <a:gd name="connsiteX3" fmla="*/ 1313042 w 1781029"/>
              <a:gd name="connsiteY3" fmla="*/ 825507 h 1920090"/>
              <a:gd name="connsiteX4" fmla="*/ 1719442 w 1781029"/>
              <a:gd name="connsiteY4" fmla="*/ 939807 h 1920090"/>
              <a:gd name="connsiteX5" fmla="*/ 1757542 w 1781029"/>
              <a:gd name="connsiteY5" fmla="*/ 1625607 h 1920090"/>
              <a:gd name="connsiteX6" fmla="*/ 1503542 w 1781029"/>
              <a:gd name="connsiteY6" fmla="*/ 1866907 h 1920090"/>
              <a:gd name="connsiteX7" fmla="*/ 1033642 w 1781029"/>
              <a:gd name="connsiteY7" fmla="*/ 1905007 h 1920090"/>
              <a:gd name="connsiteX8" fmla="*/ 43042 w 1781029"/>
              <a:gd name="connsiteY8" fmla="*/ 1816107 h 1920090"/>
              <a:gd name="connsiteX9" fmla="*/ 170042 w 1781029"/>
              <a:gd name="connsiteY9" fmla="*/ 901707 h 1920090"/>
              <a:gd name="connsiteX10" fmla="*/ 93842 w 1781029"/>
              <a:gd name="connsiteY10" fmla="*/ 660407 h 192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1029" h="1920090">
                <a:moveTo>
                  <a:pt x="93842" y="660407"/>
                </a:moveTo>
                <a:cubicBezTo>
                  <a:pt x="134059" y="522824"/>
                  <a:pt x="248359" y="171457"/>
                  <a:pt x="411342" y="76207"/>
                </a:cubicBezTo>
                <a:cubicBezTo>
                  <a:pt x="574325" y="-19043"/>
                  <a:pt x="921459" y="-35976"/>
                  <a:pt x="1071742" y="88907"/>
                </a:cubicBezTo>
                <a:cubicBezTo>
                  <a:pt x="1222025" y="213790"/>
                  <a:pt x="1205092" y="683690"/>
                  <a:pt x="1313042" y="825507"/>
                </a:cubicBezTo>
                <a:cubicBezTo>
                  <a:pt x="1420992" y="967324"/>
                  <a:pt x="1645359" y="806457"/>
                  <a:pt x="1719442" y="939807"/>
                </a:cubicBezTo>
                <a:cubicBezTo>
                  <a:pt x="1793525" y="1073157"/>
                  <a:pt x="1793525" y="1471090"/>
                  <a:pt x="1757542" y="1625607"/>
                </a:cubicBezTo>
                <a:cubicBezTo>
                  <a:pt x="1721559" y="1780124"/>
                  <a:pt x="1624192" y="1820340"/>
                  <a:pt x="1503542" y="1866907"/>
                </a:cubicBezTo>
                <a:cubicBezTo>
                  <a:pt x="1382892" y="1913474"/>
                  <a:pt x="1277059" y="1913474"/>
                  <a:pt x="1033642" y="1905007"/>
                </a:cubicBezTo>
                <a:cubicBezTo>
                  <a:pt x="790225" y="1896540"/>
                  <a:pt x="186975" y="1983324"/>
                  <a:pt x="43042" y="1816107"/>
                </a:cubicBezTo>
                <a:cubicBezTo>
                  <a:pt x="-100891" y="1648890"/>
                  <a:pt x="161575" y="1096440"/>
                  <a:pt x="170042" y="901707"/>
                </a:cubicBezTo>
                <a:cubicBezTo>
                  <a:pt x="178509" y="706974"/>
                  <a:pt x="53625" y="797990"/>
                  <a:pt x="93842" y="660407"/>
                </a:cubicBezTo>
                <a:close/>
              </a:path>
            </a:pathLst>
          </a:cu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 10"/>
          <p:cNvSpPr/>
          <p:nvPr/>
        </p:nvSpPr>
        <p:spPr>
          <a:xfrm>
            <a:off x="7031670" y="3375827"/>
            <a:ext cx="657321" cy="1695351"/>
          </a:xfrm>
          <a:custGeom>
            <a:avLst/>
            <a:gdLst>
              <a:gd name="connsiteX0" fmla="*/ 575630 w 657321"/>
              <a:gd name="connsiteY0" fmla="*/ 1450173 h 1695351"/>
              <a:gd name="connsiteX1" fmla="*/ 626430 w 657321"/>
              <a:gd name="connsiteY1" fmla="*/ 357973 h 1695351"/>
              <a:gd name="connsiteX2" fmla="*/ 270830 w 657321"/>
              <a:gd name="connsiteY2" fmla="*/ 78573 h 1695351"/>
              <a:gd name="connsiteX3" fmla="*/ 29530 w 657321"/>
              <a:gd name="connsiteY3" fmla="*/ 142073 h 1695351"/>
              <a:gd name="connsiteX4" fmla="*/ 67630 w 657321"/>
              <a:gd name="connsiteY4" fmla="*/ 1589873 h 1695351"/>
              <a:gd name="connsiteX5" fmla="*/ 575630 w 657321"/>
              <a:gd name="connsiteY5" fmla="*/ 1450173 h 169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321" h="1695351">
                <a:moveTo>
                  <a:pt x="575630" y="1450173"/>
                </a:moveTo>
                <a:cubicBezTo>
                  <a:pt x="668763" y="1244856"/>
                  <a:pt x="677230" y="586573"/>
                  <a:pt x="626430" y="357973"/>
                </a:cubicBezTo>
                <a:cubicBezTo>
                  <a:pt x="575630" y="129373"/>
                  <a:pt x="370313" y="114556"/>
                  <a:pt x="270830" y="78573"/>
                </a:cubicBezTo>
                <a:cubicBezTo>
                  <a:pt x="171347" y="42590"/>
                  <a:pt x="63397" y="-109810"/>
                  <a:pt x="29530" y="142073"/>
                </a:cubicBezTo>
                <a:cubicBezTo>
                  <a:pt x="-4337" y="393956"/>
                  <a:pt x="-27620" y="1373973"/>
                  <a:pt x="67630" y="1589873"/>
                </a:cubicBezTo>
                <a:cubicBezTo>
                  <a:pt x="162880" y="1805773"/>
                  <a:pt x="482497" y="1655490"/>
                  <a:pt x="575630" y="1450173"/>
                </a:cubicBezTo>
                <a:close/>
              </a:path>
            </a:pathLst>
          </a:custGeom>
          <a:solidFill>
            <a:srgbClr val="FFC000">
              <a:alpha val="3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Extraversion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and I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ntroversion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5" y="2075191"/>
            <a:ext cx="7053943" cy="235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4400" y="1892300"/>
            <a:ext cx="2298700" cy="287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2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Big Five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29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6162" y="6450568"/>
            <a:ext cx="450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http://www.outofservice.com/bigfive/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8"/>
          <a:stretch/>
        </p:blipFill>
        <p:spPr bwMode="auto">
          <a:xfrm>
            <a:off x="447902" y="1159726"/>
            <a:ext cx="7869237" cy="335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5"/>
          <a:stretch/>
        </p:blipFill>
        <p:spPr bwMode="auto">
          <a:xfrm>
            <a:off x="463212" y="5087440"/>
            <a:ext cx="7869237" cy="137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094071" y="4686754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94071" y="4543879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94071" y="4835979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94071" y="4978854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159725"/>
            <a:ext cx="9144000" cy="5260016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1043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9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participants: Extraversion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percentile score below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50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9 participants: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Extraversion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percentile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score above 50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999" y="3705791"/>
            <a:ext cx="3090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Toffee.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Xiao et al., 2014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3181" y="3769291"/>
            <a:ext cx="3661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MagiTact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. </a:t>
            </a:r>
            <a:r>
              <a:rPr lang="en-US" sz="1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Ketabdar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 et al., 2011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3" name="Ad-binnin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6418" y="4107845"/>
            <a:ext cx="3230405" cy="24228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56366" y="6555876"/>
            <a:ext cx="3683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Ad-Binning.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Hasan et al., 2013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5" name="magite.wm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1650" y="1419791"/>
            <a:ext cx="3086100" cy="2286000"/>
          </a:xfrm>
          <a:prstGeom prst="rect">
            <a:avLst/>
          </a:prstGeom>
        </p:spPr>
      </p:pic>
      <p:pic>
        <p:nvPicPr>
          <p:cNvPr id="2" name="toffee1.wm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8000" y="1487363"/>
            <a:ext cx="3943872" cy="22184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5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7"/>
    </mc:Choice>
    <mc:Fallback xmlns=""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Results: In front of whom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4" y="2138817"/>
            <a:ext cx="5205985" cy="3464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33" y="2184537"/>
            <a:ext cx="170331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Results: Locations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05" y="2184537"/>
            <a:ext cx="4849875" cy="3639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49" y="2184537"/>
            <a:ext cx="170331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72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</a:t>
            </a:r>
            <a:r>
              <a:rPr lang="en-CA" sz="7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2 </a:t>
            </a:r>
          </a:p>
          <a:p>
            <a:pPr algn="r"/>
            <a:endParaRPr lang="en-CA" sz="32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en-CA" sz="44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Size and Duration</a:t>
            </a:r>
            <a:endParaRPr lang="en-US" sz="4400" dirty="0" smtClean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994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Size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84"/>
          <a:stretch/>
        </p:blipFill>
        <p:spPr>
          <a:xfrm>
            <a:off x="5067300" y="1778000"/>
            <a:ext cx="2692400" cy="374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054100" y="1778000"/>
            <a:ext cx="2851150" cy="3746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4100" y="57879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Small Gesture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3980" y="5787973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Large Gesture</a:t>
            </a:r>
          </a:p>
        </p:txBody>
      </p:sp>
    </p:spTree>
    <p:extLst>
      <p:ext uri="{BB962C8B-B14F-4D97-AF65-F5344CB8AC3E}">
        <p14:creationId xmlns:p14="http://schemas.microsoft.com/office/powerpoint/2010/main" val="20611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Size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929" y="5475360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Small Gesture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8481" y="5475360"/>
            <a:ext cx="2573019" cy="580672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Large Gesture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751433"/>
            <a:ext cx="4090979" cy="323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/>
        </p:blipFill>
        <p:spPr bwMode="auto">
          <a:xfrm>
            <a:off x="4765515" y="1751433"/>
            <a:ext cx="3921285" cy="323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569720" y="1751433"/>
            <a:ext cx="837719" cy="839367"/>
          </a:xfrm>
          <a:prstGeom prst="ellipse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98919" y="1961414"/>
            <a:ext cx="1910715" cy="1840966"/>
          </a:xfrm>
          <a:prstGeom prst="ellipse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48" y="1999514"/>
            <a:ext cx="1647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10" y="2691765"/>
            <a:ext cx="10382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Duration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0" r="34355" b="13246"/>
          <a:stretch/>
        </p:blipFill>
        <p:spPr bwMode="auto">
          <a:xfrm>
            <a:off x="3928109" y="3814179"/>
            <a:ext cx="1387475" cy="184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3" b="13357"/>
          <a:stretch/>
        </p:blipFill>
        <p:spPr bwMode="auto">
          <a:xfrm>
            <a:off x="1145222" y="3760060"/>
            <a:ext cx="1314450" cy="184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2" b="13357"/>
          <a:stretch/>
        </p:blipFill>
        <p:spPr bwMode="auto">
          <a:xfrm>
            <a:off x="6550659" y="3760060"/>
            <a:ext cx="1428750" cy="184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22" y="1472565"/>
            <a:ext cx="13906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73" y="1471614"/>
            <a:ext cx="14954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17" y="1472565"/>
            <a:ext cx="14763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34440" y="5589668"/>
            <a:ext cx="6957060" cy="1107996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+mj-lt"/>
                <a:cs typeface="Segoe UI"/>
              </a:rPr>
              <a:t>3sec              6sec             9sec</a:t>
            </a:r>
          </a:p>
        </p:txBody>
      </p:sp>
    </p:spTree>
    <p:extLst>
      <p:ext uri="{BB962C8B-B14F-4D97-AF65-F5344CB8AC3E}">
        <p14:creationId xmlns:p14="http://schemas.microsoft.com/office/powerpoint/2010/main" val="17125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" name="9 sec large gestu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313" y="3486525"/>
            <a:ext cx="5785945" cy="3254594"/>
          </a:xfrm>
          <a:prstGeom prst="rect">
            <a:avLst/>
          </a:prstGeom>
        </p:spPr>
      </p:pic>
      <p:pic>
        <p:nvPicPr>
          <p:cNvPr id="3" name="6 sec small gestur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547" y="63304"/>
            <a:ext cx="5785945" cy="3254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7172" y="777907"/>
            <a:ext cx="1655379" cy="1754326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Small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Gesture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6 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7172" y="4232107"/>
            <a:ext cx="1655379" cy="1754326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Large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Gesture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ookman Old Style" pitchFamily="18" charset="0"/>
                <a:cs typeface="Segoe UI"/>
              </a:rPr>
              <a:t>9 Sec</a:t>
            </a:r>
          </a:p>
        </p:txBody>
      </p:sp>
    </p:spTree>
    <p:extLst>
      <p:ext uri="{BB962C8B-B14F-4D97-AF65-F5344CB8AC3E}">
        <p14:creationId xmlns:p14="http://schemas.microsoft.com/office/powerpoint/2010/main" val="20681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018910" y="1544452"/>
            <a:ext cx="1971098" cy="3565394"/>
            <a:chOff x="-3324950" y="-1006917"/>
            <a:chExt cx="3629025" cy="656431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62383" y="-355499"/>
              <a:ext cx="3078495" cy="4680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24950" y="-1006917"/>
              <a:ext cx="3629025" cy="656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Task Screen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5384903"/>
            <a:ext cx="24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3 Sec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Large Gesture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74323" y="1544452"/>
            <a:ext cx="1971099" cy="3565395"/>
            <a:chOff x="2707348" y="-608274"/>
            <a:chExt cx="3629025" cy="656431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129" y="50902"/>
              <a:ext cx="3090660" cy="4680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348" y="-608274"/>
              <a:ext cx="3629025" cy="656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890645" y="1544453"/>
            <a:ext cx="1979482" cy="3580560"/>
            <a:chOff x="6328670" y="-637303"/>
            <a:chExt cx="3629025" cy="65643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053" y="50902"/>
              <a:ext cx="3062828" cy="4680520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670" y="-637303"/>
              <a:ext cx="3629025" cy="656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824677" y="5384903"/>
            <a:ext cx="245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6 Sec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Small Gesture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3186" y="5491333"/>
            <a:ext cx="245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6 Sec 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Small Gesture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With time (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ms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)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046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5520" y="1988235"/>
            <a:ext cx="77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Q1. </a:t>
            </a:r>
            <a:r>
              <a:rPr lang="en-US" b="1" dirty="0" smtClean="0">
                <a:latin typeface="Bookman Old Style" pitchFamily="18" charset="0"/>
              </a:rPr>
              <a:t>Overall Impression </a:t>
            </a:r>
            <a:r>
              <a:rPr lang="en-US" dirty="0" smtClean="0">
                <a:latin typeface="Bookman Old Style" pitchFamily="18" charset="0"/>
              </a:rPr>
              <a:t>during such gestures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9" y="2963332"/>
            <a:ext cx="8264591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39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5520" y="1988235"/>
            <a:ext cx="779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Q1. </a:t>
            </a:r>
            <a:r>
              <a:rPr lang="en-US" b="1" dirty="0" smtClean="0">
                <a:latin typeface="Bookman Old Style" pitchFamily="18" charset="0"/>
              </a:rPr>
              <a:t>Overall Impression </a:t>
            </a:r>
            <a:r>
              <a:rPr lang="en-US" dirty="0" smtClean="0">
                <a:latin typeface="Bookman Old Style" pitchFamily="18" charset="0"/>
              </a:rPr>
              <a:t>during such gestures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" y="3071494"/>
            <a:ext cx="8424471" cy="244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5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3" name="Samsung1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85899"/>
            <a:ext cx="9144000" cy="50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8"/>
    </mc:Choice>
    <mc:Fallback xmlns="">
      <p:transition spd="slow" advTm="1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7878" objId="3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Summary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520" y="1432515"/>
            <a:ext cx="8113979" cy="66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Smaller gestures felt more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comfortable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84"/>
          <a:stretch/>
        </p:blipFill>
        <p:spPr>
          <a:xfrm>
            <a:off x="5080000" y="2486975"/>
            <a:ext cx="2692400" cy="374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308100" y="2486975"/>
            <a:ext cx="2851150" cy="3746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9867" y="2288518"/>
            <a:ext cx="3031066" cy="41312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Summary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520" y="1432515"/>
            <a:ext cx="8113979" cy="66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3sec &lt; 6sec &lt;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9sec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gestures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r="33937"/>
          <a:stretch/>
        </p:blipFill>
        <p:spPr bwMode="auto">
          <a:xfrm>
            <a:off x="3473449" y="2597550"/>
            <a:ext cx="2015386" cy="319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" r="68235"/>
          <a:stretch/>
        </p:blipFill>
        <p:spPr bwMode="auto">
          <a:xfrm>
            <a:off x="752475" y="2636912"/>
            <a:ext cx="1886470" cy="315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5"/>
          <a:stretch/>
        </p:blipFill>
        <p:spPr bwMode="auto">
          <a:xfrm>
            <a:off x="6197599" y="2597549"/>
            <a:ext cx="1993901" cy="319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66533" y="2597549"/>
            <a:ext cx="2540000" cy="3600051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27750" y="2288518"/>
            <a:ext cx="2540000" cy="36000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Summary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117" y="1455195"/>
            <a:ext cx="8984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Right region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significantly different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from others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84"/>
          <a:stretch/>
        </p:blipFill>
        <p:spPr>
          <a:xfrm>
            <a:off x="2878667" y="2486975"/>
            <a:ext cx="2692400" cy="3746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97818" y="2443530"/>
            <a:ext cx="1096432" cy="111982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3282" y="3296970"/>
            <a:ext cx="1096432" cy="1119825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</p:spTree>
    <p:extLst>
      <p:ext uri="{BB962C8B-B14F-4D97-AF65-F5344CB8AC3E}">
        <p14:creationId xmlns:p14="http://schemas.microsoft.com/office/powerpoint/2010/main" val="235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Results: Acceptance Rate 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2637" y="2402730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5575" y="4632643"/>
            <a:ext cx="2318428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6994" y="4489390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2637" y="4486986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06849" y="2262672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25" y="2307480"/>
            <a:ext cx="584883" cy="170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950" y="2307480"/>
            <a:ext cx="604582" cy="170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06" y="2307480"/>
            <a:ext cx="604582" cy="170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62" y="4451294"/>
            <a:ext cx="604582" cy="170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41" y="4471217"/>
            <a:ext cx="576720" cy="16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497" y="4478477"/>
            <a:ext cx="576720" cy="160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Duration: Acceptance Rate 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2637" y="2402730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5575" y="4632643"/>
            <a:ext cx="2318428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6994" y="4489390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2637" y="4486986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06849" y="2262672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82" y="2402731"/>
            <a:ext cx="596438" cy="158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68" y="2383123"/>
            <a:ext cx="525066" cy="146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60" y="2492896"/>
            <a:ext cx="481733" cy="13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00" y="4596304"/>
            <a:ext cx="503534" cy="142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148" y="4704707"/>
            <a:ext cx="477495" cy="132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38" y="4540192"/>
            <a:ext cx="530867" cy="147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57" y="6497728"/>
            <a:ext cx="2752524" cy="28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8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Size: Acceptance Rate 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2637" y="2402730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5575" y="4632643"/>
            <a:ext cx="2318428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6994" y="4489390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2637" y="4486986"/>
            <a:ext cx="2361044" cy="2047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206849" y="2262672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78" y="6491652"/>
            <a:ext cx="2459658" cy="3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18" y="2341771"/>
            <a:ext cx="564733" cy="179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63" y="2367073"/>
            <a:ext cx="542591" cy="174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82" y="2436290"/>
            <a:ext cx="534703" cy="17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76" y="4591107"/>
            <a:ext cx="504809" cy="1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30" y="4624932"/>
            <a:ext cx="510965" cy="16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2" y="4679705"/>
            <a:ext cx="498952" cy="15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64576"/>
            <a:ext cx="9067800" cy="298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5000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188" y="2587683"/>
            <a:ext cx="444150" cy="122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49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8871" y="2539734"/>
            <a:ext cx="1826662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4518" y="4592115"/>
            <a:ext cx="2011387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79" y="4565900"/>
            <a:ext cx="2158739" cy="184378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40837" y="2396020"/>
            <a:ext cx="1826662" cy="180455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7734" y="2517918"/>
            <a:ext cx="1903185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54216" y="4564439"/>
            <a:ext cx="2170633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7" y="4564439"/>
            <a:ext cx="464061" cy="14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50" y="4626268"/>
            <a:ext cx="436080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329" y="4626268"/>
            <a:ext cx="437895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99" y="2517919"/>
            <a:ext cx="429003" cy="129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07" y="2552742"/>
            <a:ext cx="412458" cy="126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6" y="2587683"/>
            <a:ext cx="436785" cy="124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5" name="Picture 2" descr="D:\Dropbox\Paper to work\CHI 2014\For Images\img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77" y="1396944"/>
            <a:ext cx="7643121" cy="509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8"/>
    </mc:Choice>
    <mc:Fallback xmlns="">
      <p:transition spd="slow" advTm="2622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6228" objId="3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Duration: Acceptance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Rate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8871" y="2539734"/>
            <a:ext cx="1826662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4518" y="4592115"/>
            <a:ext cx="2011387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79" y="4565900"/>
            <a:ext cx="2158739" cy="184378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40837" y="2396020"/>
            <a:ext cx="1826662" cy="180455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7734" y="2517918"/>
            <a:ext cx="1903185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54216" y="4564439"/>
            <a:ext cx="2170633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57" y="6497728"/>
            <a:ext cx="2752524" cy="28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60" y="4661063"/>
            <a:ext cx="436073" cy="135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668" y="2569610"/>
            <a:ext cx="404002" cy="127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88" y="4661063"/>
            <a:ext cx="444042" cy="132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53" y="4645942"/>
            <a:ext cx="429896" cy="127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36" y="2569610"/>
            <a:ext cx="408494" cy="12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56" y="2569610"/>
            <a:ext cx="426153" cy="131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75" y="2545029"/>
            <a:ext cx="462795" cy="129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2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Size: Acceptance 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Rate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8871" y="2539734"/>
            <a:ext cx="1826662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4518" y="4592115"/>
            <a:ext cx="2011387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79" y="4565900"/>
            <a:ext cx="2158739" cy="184378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40837" y="2396020"/>
            <a:ext cx="1826662" cy="180455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7734" y="2517918"/>
            <a:ext cx="1903185" cy="175777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54216" y="4564439"/>
            <a:ext cx="2196033" cy="20479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78" y="6491652"/>
            <a:ext cx="2459658" cy="3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40" y="4530412"/>
            <a:ext cx="443134" cy="14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988" y="2466825"/>
            <a:ext cx="437009" cy="13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84" y="4462142"/>
            <a:ext cx="483166" cy="154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67" y="4450081"/>
            <a:ext cx="457818" cy="147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50" y="2388768"/>
            <a:ext cx="441058" cy="142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33" y="2466825"/>
            <a:ext cx="415775" cy="134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124" y="2511191"/>
            <a:ext cx="467747" cy="13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8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01736"/>
            <a:ext cx="8757061" cy="351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619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CA" sz="72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3</a:t>
            </a:r>
            <a:r>
              <a:rPr lang="en-CA" sz="72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r"/>
            <a:endParaRPr lang="en-CA" sz="32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Spectators</a:t>
            </a:r>
            <a:endParaRPr lang="en-US" sz="4400" dirty="0" smtClean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582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3 Details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520" y="1623015"/>
            <a:ext cx="808223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24 participants/spectators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One of the authors acted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Train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, café, library, restaurant, birthday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party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Used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images from Study 1 and “draw” digits until someone was looking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338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37367" y="5125012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3" name="Experiment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9712"/>
            <a:ext cx="9144000" cy="5166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55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256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Bookman Old Style" pitchFamily="18" charset="0"/>
              </a:rPr>
              <a:t> </a:t>
            </a:r>
            <a:r>
              <a:rPr lang="en-US" sz="3200" dirty="0" smtClean="0">
                <a:latin typeface="Bookman Old Style" pitchFamily="18" charset="0"/>
              </a:rPr>
              <a:t>   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399" y="1390297"/>
            <a:ext cx="7793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Bookman Old Style" pitchFamily="18" charset="0"/>
              </a:rPr>
              <a:t>Q1. </a:t>
            </a:r>
            <a:r>
              <a:rPr lang="en-US" sz="2400" b="1" dirty="0">
                <a:latin typeface="Bookman Old Style" pitchFamily="18" charset="0"/>
              </a:rPr>
              <a:t>Select one or more items</a:t>
            </a:r>
            <a:r>
              <a:rPr lang="en-US" sz="2400" dirty="0">
                <a:latin typeface="Bookman Old Style" pitchFamily="18" charset="0"/>
              </a:rPr>
              <a:t> from the list below</a:t>
            </a:r>
            <a:r>
              <a:rPr lang="en-US" sz="2400" dirty="0" smtClean="0">
                <a:latin typeface="Bookman Old Style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2050" y="1947227"/>
            <a:ext cx="7905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latin typeface="Bookman Old Style" pitchFamily="18" charset="0"/>
              </a:rPr>
              <a:t>I </a:t>
            </a:r>
            <a:r>
              <a:rPr lang="en-US" sz="2400" dirty="0">
                <a:latin typeface="Bookman Old Style" pitchFamily="18" charset="0"/>
              </a:rPr>
              <a:t>was wondering what you were doing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did not think much about it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thought it was annoying/disturbing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thought it looked fancy / interesting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thought "What a weird behavior"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thought it looked stupid / strange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Bookman Old Style" pitchFamily="18" charset="0"/>
              </a:rPr>
              <a:t>I thought the movements were </a:t>
            </a:r>
            <a:r>
              <a:rPr lang="en-US" sz="2400" dirty="0" smtClean="0">
                <a:latin typeface="Bookman Old Style" pitchFamily="18" charset="0"/>
              </a:rPr>
              <a:t>inappropriate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 smtClean="0">
                <a:latin typeface="Bookman Old Style" pitchFamily="18" charset="0"/>
              </a:rPr>
              <a:t>I thought it looked ________ (cool idea, cool)</a:t>
            </a:r>
            <a:endParaRPr lang="en-US" sz="2400" dirty="0">
              <a:latin typeface="Bookman Old Style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00" y="1928177"/>
            <a:ext cx="7134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12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12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Bookman Old Style" pitchFamily="18" charset="0"/>
              </a:rPr>
              <a:t>0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1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5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1</a:t>
            </a: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Bookman Old Style" pitchFamily="18" charset="0"/>
              </a:rPr>
              <a:t>0</a:t>
            </a:r>
            <a:endParaRPr lang="en-US" sz="2400" b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2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57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</p:spTree>
    <p:extLst>
      <p:ext uri="{BB962C8B-B14F-4D97-AF65-F5344CB8AC3E}">
        <p14:creationId xmlns:p14="http://schemas.microsoft.com/office/powerpoint/2010/main" val="38414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r="1009"/>
          <a:stretch/>
        </p:blipFill>
        <p:spPr bwMode="auto">
          <a:xfrm>
            <a:off x="6278880" y="4751233"/>
            <a:ext cx="2248049" cy="12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2" y="4659006"/>
            <a:ext cx="2133600" cy="141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www.becomingminimalist.com/wp-content/uploads/2011/07/communicating-with-partner-featur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682" b="8155"/>
          <a:stretch/>
        </p:blipFill>
        <p:spPr bwMode="auto">
          <a:xfrm>
            <a:off x="6206204" y="2555703"/>
            <a:ext cx="2337735" cy="124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1hekt5vpuuw9b.cloudfront.net/assets/article/9b409a86638904a817394709b5563fce_when-3-generations-live-together-580x326_featured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52" y="2534130"/>
            <a:ext cx="2337735" cy="13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Results: Acceptance Rate (%)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4" y="1581835"/>
            <a:ext cx="868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Q2. </a:t>
            </a:r>
            <a:r>
              <a:rPr lang="en-US" b="1" dirty="0" smtClean="0">
                <a:latin typeface="Bookman Old Style" pitchFamily="18" charset="0"/>
              </a:rPr>
              <a:t>In </a:t>
            </a:r>
            <a:r>
              <a:rPr lang="en-US" b="1" dirty="0">
                <a:latin typeface="Bookman Old Style" pitchFamily="18" charset="0"/>
              </a:rPr>
              <a:t>front of </a:t>
            </a:r>
            <a:r>
              <a:rPr lang="en-US" b="1" dirty="0" smtClean="0">
                <a:latin typeface="Bookman Old Style" pitchFamily="18" charset="0"/>
              </a:rPr>
              <a:t>whom</a:t>
            </a:r>
            <a:r>
              <a:rPr lang="en-US" dirty="0" smtClean="0"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do you think you would </a:t>
            </a:r>
            <a:r>
              <a:rPr lang="en-US" b="1" dirty="0">
                <a:latin typeface="Bookman Old Style" pitchFamily="18" charset="0"/>
              </a:rPr>
              <a:t>feel comfortable </a:t>
            </a:r>
            <a:r>
              <a:rPr lang="en-US" dirty="0">
                <a:latin typeface="Bookman Old Style" pitchFamily="18" charset="0"/>
              </a:rPr>
              <a:t>using such gestures?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723" y="3945692"/>
            <a:ext cx="224028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Alone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8019" y="3844176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Family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062" y="6013364"/>
            <a:ext cx="21336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Friends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6204" y="3802270"/>
            <a:ext cx="233773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Partner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1294" y="5961791"/>
            <a:ext cx="2235636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Strangers</a:t>
            </a:r>
          </a:p>
        </p:txBody>
      </p:sp>
      <p:pic>
        <p:nvPicPr>
          <p:cNvPr id="2050" name="Picture 2" descr="http://www.visualphotos.com/photo/2x4165122/a_young_man_alone_in_a_living_room_lscn01664tt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32880" r="12290" b="6974"/>
          <a:stretch/>
        </p:blipFill>
        <p:spPr bwMode="auto">
          <a:xfrm>
            <a:off x="233722" y="2524606"/>
            <a:ext cx="2240280" cy="1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82637" y="2402730"/>
            <a:ext cx="2366426" cy="2048564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5575" y="4632643"/>
            <a:ext cx="2318428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76994" y="4489390"/>
            <a:ext cx="2361044" cy="204798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08" y="4679705"/>
            <a:ext cx="2346373" cy="13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83613" y="6003201"/>
            <a:ext cx="2360068" cy="458523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Colleagues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82637" y="4486986"/>
            <a:ext cx="2361044" cy="20479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704" y="4660274"/>
            <a:ext cx="412977" cy="136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03" y="4628224"/>
            <a:ext cx="405431" cy="148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82" y="4575439"/>
            <a:ext cx="432928" cy="145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206" y="2524606"/>
            <a:ext cx="403720" cy="13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82" y="2426580"/>
            <a:ext cx="432928" cy="146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01" y="2402730"/>
            <a:ext cx="480728" cy="155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6176994" y="2314333"/>
            <a:ext cx="2435212" cy="2225357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59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43" y="1809750"/>
            <a:ext cx="5132657" cy="36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Social Acceptability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483" y="6234989"/>
            <a:ext cx="383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Would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You Do That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?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Montero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et al.,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2010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988" y="4703916"/>
            <a:ext cx="399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Usable gestures for mobile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interfaces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Rico and Brewster,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2010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36549" y="1356766"/>
            <a:ext cx="4489451" cy="3269720"/>
            <a:chOff x="5410200" y="1349837"/>
            <a:chExt cx="2781301" cy="20256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794" y="1349837"/>
              <a:ext cx="1376140" cy="1003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681"/>
            <a:stretch/>
          </p:blipFill>
          <p:spPr bwMode="auto">
            <a:xfrm>
              <a:off x="5410200" y="2364968"/>
              <a:ext cx="1400736" cy="1010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/>
            <a:stretch/>
          </p:blipFill>
          <p:spPr bwMode="auto">
            <a:xfrm>
              <a:off x="6810936" y="2353928"/>
              <a:ext cx="1380565" cy="1013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social accprt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6500" y="3203810"/>
            <a:ext cx="3987800" cy="29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8"/>
    </mc:Choice>
    <mc:Fallback xmlns="">
      <p:transition spd="slow" advTm="26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6228" objId="3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</a:t>
            </a:r>
            <a:r>
              <a:rPr lang="en-US" sz="36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  Questionnaire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60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606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7975" y="1581835"/>
            <a:ext cx="860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ookman Old Style" pitchFamily="18" charset="0"/>
              </a:rPr>
              <a:t>Q3. </a:t>
            </a:r>
            <a:r>
              <a:rPr lang="en-CA" dirty="0">
                <a:latin typeface="Bookman Old Style" pitchFamily="18" charset="0"/>
              </a:rPr>
              <a:t>In </a:t>
            </a:r>
            <a:r>
              <a:rPr lang="en-CA" b="1" dirty="0">
                <a:latin typeface="Bookman Old Style" pitchFamily="18" charset="0"/>
              </a:rPr>
              <a:t>which locations </a:t>
            </a:r>
            <a:r>
              <a:rPr lang="en-CA" dirty="0">
                <a:latin typeface="Bookman Old Style" pitchFamily="18" charset="0"/>
              </a:rPr>
              <a:t>do you think you would </a:t>
            </a:r>
            <a:r>
              <a:rPr lang="en-CA" b="1" dirty="0">
                <a:latin typeface="Bookman Old Style" pitchFamily="18" charset="0"/>
              </a:rPr>
              <a:t>feel comfortable </a:t>
            </a:r>
            <a:r>
              <a:rPr lang="en-CA" dirty="0">
                <a:latin typeface="Bookman Old Style" pitchFamily="18" charset="0"/>
              </a:rPr>
              <a:t>using such gestures?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254" y="3777870"/>
            <a:ext cx="1782196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Home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8870" y="3814031"/>
            <a:ext cx="1825738" cy="461665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Shop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733" y="5869849"/>
            <a:ext cx="2039300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Side walk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130" y="5874683"/>
            <a:ext cx="1938775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Museum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36776" y="3782701"/>
            <a:ext cx="1791946" cy="41787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Bookman Old Style" pitchFamily="18" charset="0"/>
                <a:cs typeface="Segoe UI"/>
              </a:rPr>
              <a:t>Work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88708" y="3789680"/>
            <a:ext cx="1826668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Pub/Cafe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4216" y="5925270"/>
            <a:ext cx="2170634" cy="507831"/>
          </a:xfrm>
          <a:prstGeom prst="rect">
            <a:avLst/>
          </a:prstGeom>
          <a:solidFill>
            <a:schemeClr val="bg1">
              <a:lumMod val="65000"/>
              <a:alpha val="3300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ookman Old Style" pitchFamily="18" charset="0"/>
                <a:cs typeface="Segoe UI"/>
              </a:rPr>
              <a:t>Bus/Train</a:t>
            </a:r>
          </a:p>
        </p:txBody>
      </p:sp>
      <p:pic>
        <p:nvPicPr>
          <p:cNvPr id="1026" name="Picture 2" descr="http://inwallspeakers1.com/wp-content/uploads/2014/06/inside-home-desig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9" t="26250" b="8010"/>
          <a:stretch/>
        </p:blipFill>
        <p:spPr bwMode="auto">
          <a:xfrm>
            <a:off x="135254" y="2587683"/>
            <a:ext cx="1782195" cy="12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logcdn.com/jobs.aol.com/articles/media/2012/04/open-cubicles-293jt0424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9602"/>
          <a:stretch/>
        </p:blipFill>
        <p:spPr bwMode="auto">
          <a:xfrm>
            <a:off x="4636776" y="2539733"/>
            <a:ext cx="1791946" cy="12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star.com/content/dam/thestar/yourtoronto/the_fixer/2010/05/11/the_fixer_useless_pole_left_standing_in_new_sidewalk/redundantpolejpg.jpeg.size.xxlarge.letterbox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8858" r="6548" b="10968"/>
          <a:stretch/>
        </p:blipFill>
        <p:spPr bwMode="auto">
          <a:xfrm>
            <a:off x="716280" y="4645942"/>
            <a:ext cx="2040753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30" y="4645942"/>
            <a:ext cx="1938775" cy="12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navcentre.ca/files/tinymce/uploaded/nc-food-and-beverage-pu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18861" r="9542"/>
          <a:stretch/>
        </p:blipFill>
        <p:spPr bwMode="auto">
          <a:xfrm>
            <a:off x="6888708" y="2552741"/>
            <a:ext cx="1826667" cy="12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16" y="4661063"/>
            <a:ext cx="2170634" cy="13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/>
          <a:stretch/>
        </p:blipFill>
        <p:spPr bwMode="auto">
          <a:xfrm>
            <a:off x="2388870" y="2569610"/>
            <a:ext cx="1825738" cy="12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61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88871" y="2539734"/>
            <a:ext cx="1826662" cy="175777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24518" y="4592115"/>
            <a:ext cx="2011387" cy="20479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0079" y="4565900"/>
            <a:ext cx="2158739" cy="184378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72000" y="2396020"/>
            <a:ext cx="1895499" cy="180455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37734" y="2517918"/>
            <a:ext cx="1903185" cy="1757778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154216" y="4564439"/>
            <a:ext cx="2170633" cy="204798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94" y="4337129"/>
            <a:ext cx="426786" cy="168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6" y="2279916"/>
            <a:ext cx="407522" cy="156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53" y="4333840"/>
            <a:ext cx="425047" cy="167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98" y="4329334"/>
            <a:ext cx="408262" cy="15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74" y="2262044"/>
            <a:ext cx="409011" cy="154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94" y="2289442"/>
            <a:ext cx="422906" cy="152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93" y="2276871"/>
            <a:ext cx="386010" cy="15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5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Results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62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65" y="1971708"/>
            <a:ext cx="5884069" cy="389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1 vs. Study 3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63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5" y="2276638"/>
            <a:ext cx="4291083" cy="2823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08" y="2276638"/>
            <a:ext cx="4297706" cy="2823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9225" y="5439312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ookman Old Style" pitchFamily="18" charset="0"/>
              </a:rPr>
              <a:t>Users</a:t>
            </a:r>
            <a:endParaRPr lang="en-US" sz="3200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4620" y="5488684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ookman Old Style" pitchFamily="18" charset="0"/>
              </a:rPr>
              <a:t>Spectators</a:t>
            </a:r>
            <a:endParaRPr lang="en-US" sz="3200" dirty="0">
              <a:latin typeface="Bookman Old Style" pitchFamily="18" charset="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3255847" y="3245973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188616" y="3245973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3255847" y="3898690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8188616" y="3898690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6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Study 1 vs. Study 3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" name="AutoShape 6" descr="data:image/jpeg;base64,/9j/4AAQSkZJRgABAQAAAQABAAD/2wCEAAkGBxQTEhUUExQVFhUXGR0aGBgXFxwgGhofHh8dGh0cHRwcHCggHBolHRgaIjEhJSkrLi4uGB8zODMsNygtLisBCgoKDg0OGxAQGzQmICQ0LzcsLCwsLywsLCw0LDQsLCwvLCw0LCwsLCwsLCwsLCwsLCwsLCwsLCwsLCwsLCwsLP/AABEIALcBEwMBIgACEQEDEQH/xAAcAAACAgMBAQAAAAAAAAAAAAAFBgMEAAIHAQj/xABLEAACAQIEAwUEBggEAwgBBQABAhEAAwQSITEFQVEGImFxgRMykbEHI0KhwdEUUmJygrLh8CSSosJTc/EzQ2ODk6Oz0tMIFSU0VP/EABoBAAMBAQEBAAAAAAAAAAAAAAIDBAUBAAb/xAAzEQACAQIEBAQDCAMBAAAAAAABAgADEQQSITETIkFRBWFxsYHB8BQjMkKRodHhM1LxJP/aAAwDAQACEQMRAD8AR7y/4W3/AM1vkKh4cv1i+dNbdnfqltl9mLSB1EbVrZ7MoCDnaR4CqAJOTK1saULpqPDEAOp2J+6lXKcoMGDoDGhI3APUSPiKapkWIG08J0PkflUWEuxcRomDMdYqUc/I/I1Fw1gLqEkgCdRP6rdNaXWPKfSHhBzj1EtupOyGfWvWVg5CrsSACCeo576Vqy5m1eZPQn5xXmVVOhP+QD/dUM395rcDaSFHmqfMiq4Z50IHkQPSRVm2qE65vSBz2kzGk+sVVuOgMANr1YH5KK6IBkV6YOs/H8qq1bxA7s5fnVRaem0jr/ikX/eD9z8aK4e0uQnWRHTnQmfrB+7HLr486L2GJESI0P2QPCY86CpvHUNp7IiOvj/T+9a1K71uwGuo5ePOolWlymb61LbfMCBBaNPiOu5gn4VX25fKpVCRJYgz7oSdPPMPhXrTxMs4K2wu2iQBN22dlB94dNRXR7I+t/hHyFcv4f8A9tZ/51v+ceNdUtmbuhB7o2InYcqfRkeI3iv22T6+342x8zSbxq33V/eP4U8duV+utf8ALPzpK42ndX940bbxAgZDz9KmtgLPT+/79ajUzr6VsV+zy+VDCmig+vLxr0r0351us/DbxrcLzG/P765OyrcTptTZ2PxJtlnESuFcidpGomNxpSzdTptz+6m3sNaDXIOxsOPjIohvOE6Rq4RjDdtrcOhdVOmg1QbDpSJd0MlVTUx72u+veY1mN7QX7JCP7VDlUgCFEZREQQNudDW42DrkYnmSAfv1rzqG6waVZk/KYRC9dOWw/Lwrdxry25D40Jfjh0lT67xtoMvyorYTEsmdcJeZAPeVZXxII3pDIQdNZbSrhhdhb956A4EyQpMTIGvTzFL96/cus6nMcubuhoAAPTdtquX+LsGKmzc0Oo1Ug+gk+R+FRW7ltyxZLisykfWICk8jCgd4bA/OiRCIFWqCNJas21yr3V2HLwrKkt7DyFZVUyCTeMn/AO5Y07YUDxIb8WFbpcx53tIvw/FzXPH4riDvfvH/AM1//tUZxjn3nc6jd2PzNLzy/hzo12zi8pzMoEGdV9dh0qHiQP6Bgde6WxHdAG4dBmJ3LEEDXQBRHORV6yqtqO+QYURIE+8x+yOg3PhVcCiU3ktbl07/AMzYnT0rTALNxBEyYjXx6a1sdvQ1RwnEZbKttmcA/q8gS256A119rQKFwbgXsYcW2ZMLHod/4iaixFxgGOUMZkgBCfhufIVX4ffv3mItWllYJLMixMx9n9k1vwq290l7iQgMABiS7dNAO6OZ9BqdJ0p81gbmaFXE8hJBA73F5SHHRuFPmFUfjWh42f1W9dB8YonxabK94QTsNPlVEKMnwp7LY2HtM1KoYZiDv/sZWbFZ9yZ8ST85+daE1bxNjIogbqCTHM1TNLEtJuAb9JEFm4vgDRZCAvOSPhr5a7D40J1zrHjzpl4XbX/vGYA/qkA+ckbUqpKqB5ZTW2IJ6cp/6VrtTsnAbN9AbBaYMy5LGBO0SduXP7lvHYJ7Vx0c6g5SNdYPPNqPvpIcGU2gxVkHw/MD8T8K9SwSCQCQPuq17DyHp/etaGzPIAiizT2WAeJ3yzezWAAIb9onXXwAMeh3rfA8PZQrWyc5Pd9kTnnltqCDER1PSjnC+GE31fL7xAXaCw0jw8jXWeE8ew+HcI5hmiFVftdPdifWutUy2tAWiWuTEvtRZxCDC/pKuHNr3ny5m1E5gugYflzmlXjYlF1+2flXXPpIxpu4c3BYdRh74RjdUAMGBUlBMkB8gnnJrl2O4vcVZTKpzx7oOmWfTWno1xrI6iZW2i6oJ1APTapDh290KxB/ZOn3VcbtHfOouQByyp+VFOzouYu61q7eOTKWOiiYgRAAESR8DXmYAXnkUs1hCHZ/6OsRiLYdrtqyv2c0sT6CB10BPWqfaDsdicI2oF0MdGt7HwIOoP3fKut9m+FrnzjEsTzQqsa9PDw1qDtreb2TAAuBKstuR/EIEzHMERUP2h1NztKzh1OgnEn4Pfju2m130/M01dhMG6X0DqR9Ww19T8qWuOYe7ZiL1180HW4TAYTtm01DD0o59HtxjibMkkG3cGpJ/W61oIQbESJlI0MI/SGg+rJ6t8l/v1pcwuHEDqR06mmX6R0n2I6vHxAoRhMOzMqqNWOnjHIetUIOYzMxhIAA6wNxJGDhUAkTrmgaeQOtU7t26rDMgbn77bf5QfhV+4832kg6sJ5aDy6itcfGm3u+On5+lTM54hAl9Kkq4cMRcyK7auhCcyacofqBG46z5VVw1p399lUTBIQtAiZ1cSd9J5UZxtybfvEhdAMgAGYknUNrrOu5qlh3hSWDZM4lghKrpEkzyzbCfHlQBmYSg06aVMttLTe4gUlVbMAYDRGYDQHLJiRrEmJ3NeVgFeVTM1tDFyxaLsFUFmJgAbmi3cwuvduYjrulry5M/wC1sOU711nDfR/g7aFUXGd73m9pZViOkkaL4CJqK39G+AG+Hvt+/il/2ikZGM0c4iHcUAIR9oMSTqSSoaSeZ0qqTXUOJdlsMlhyuGA9nbYqTiLhKwhgxsfWuWk04C0irakT1zofKhvDNMUvitz/AON6v3TofKqXC7DPiFyiYDSegKsJPqRQOCdBCoEKCTtGHs2+V7xA+ygHTQvz8NPjR9GFtR3RtCj8+fiahwOEW2s8h95/v+4qjjMSxvW+8MrWnaB8B6R86YVFO/czNas9awH4R9X+MAcZvNea3cYkhlLCfOB6wBpy2rFOnwrXECEsjpb/ANxrW2aUDrLcvKAOhPvJe0WLC3cpn3VOnryoauKQ8z6j8pq72ltTen9lR86u9jew7cRZ8twWktBS7lcxls2UKsidEYkk6ada51lFGxprftAmcZ1Pg3yqay7uwS2CWb7I3Mbemk10PHfRemFtNe/SWuBVbMDaAgEGWHfOo+RNCuwD28hhW9omjsQMvemMp31AMz050qoSNbS2ioOl46fR1h7WDym/eVsTdIRUEnJMd0QDqdNdOg5kr30lXEbHNctgw9tWMgjUZlnyIQH1+Dbb4wVs/VWUDlh3zkWQuo73IzGp00POlLt9xA3sSpdQhKwszETOhywwE7rMag61OrXlhp21islw68/j+fzqS0jNIgnuk7/16/fXqiT00ofjMeF2Abrr/TWmDXaAdN4b4HxDKwUrmGYEMTqux25yVTyj9qnLE8U0hLKMW3fQExyLRAnqelcafHt7RX6FSACY7pB++n7A8dVcrIbbI+pW40ADnmjUeMa9KCrTOloyhVBvePfbbF3xgwL7ILVxbShdDDqfaMxbkmUKvnG01y7tDYBtKVj/ALTcbe6eYoz247YW7gsJYW1ltFgPZghGzEBgM0MQAo1gTnGlA+77MW3GUBmaVIGraxB7ojMQCSKcjWGsnqUc5uDAIXnGg5Ub7Mh7d+LeUs6MBm0GgDa6HTuxPKarYjDBTIIKjy++CRPrXiubREHU7eHn+zr8CaYwzLaTKTTcX6TquAOJs4hIv27dt1VgrqCY5xKgsJ0nMI0o122xltbLXcmYiJyx3tCo3BEFmAJGsHTWuU4vtIhtqYa4c2ktMQJKyVJVRI0kEzMDU0x9n+L3L1t1vrZ9gykQDDBdNu9uJmYHKoihGp2miaik8u857xO4XKkSSFy67nfU+PoOQ6U2fR+sXcP+7c/31XudkDcZ2wlwXIaGS53GGgIggFWEc9OfQ1f7JYK5YxNi3dUo49rIPk505Ea8qtpMpItM2qrAXMI9u071o75Wnw91gKB2L5Q5te4pI8OexP8Ac0b7c3PrracsuY/Fh+Bpaxt0racgtDQpOux5Hzyn/KauUWBMxcQxaqF9II4Z/wBrqJ0br0J5EVLxf7BAAkHaepHM+H31VwjRdWN9Y1jlUOIxxuMSSSAYEn4n1rPsc95tC3At5wjjpVAvUg7dJ/OqCcVNtXtgSXBJOmkKY5GZg6VrYsOLCuzgr7RlVSxzbLPdOy/jNVMRYaRcg5ZKTynKxIPoQfHWiUFRPVCGe8MOTJllY82X3T4rAAyncaCsqDB/9mn7o+VZT5nned2YnaWH8bfnWhHifVm/OueH6RLpnLgx63j98W9vWobv0gYnSMNa8Sbjn/aI++h4iy3hN2j3xlF/R7+gJFpz1PumuOzTDiO22JuI6GxaCMpUkM5K5gQSOUxS6ikkAAknQAbk10MG2iaqEEXm62WuHIglm0H9egHWmbg3C1tLA1/Xb9YgfcB8vM1nCeH5AVGrH32HT9VfD5kdAKztLxA2bBFvdiEB6SC0+gX4weVPAFMZjvMuo5rtwk26+f8AUrcZxYdMQgmUtj0zbesCfUV5irf1qDpYaPhVfHr3scf2U/lq7irbNeAVWJ/R22HlUjNc3McqAKAPrlizi9Etf8sfM1mBTM0VNjsFcy2/q3gJr3TA3PTpr61FwhvrBXl3lduQ/H3kvaoRe/y0Y+intMMLiWtOjumJVVItiWDKWykKNSIdgY2kHlQjtcP8QR+5Rv6H7QGIvXiATbtqqzy9ozSfOLcepoXbLcx+GXMqiMWM4jilGMs4i8byXi6hWTL7JTIhIaR3T1I0B8SO7OcKXD2myk/WHUt+zt9+tGu1ZJxBOgzKp+4jbcnu7Ve4VZLYdZAIBI21GutV4xE+yo6C17ex+cl8Oer9uqUqjXte36j5Slwe5cL5VbKD1AI+FUlxLy2f3pObmM06/wCqnDh/DhmmAB4fnSbmAvADVTcHwL/lQ+FGxdiOkZ48L8JQdSZW7bdnMr27eFV2e6INtB+qAWYRGVes6a8qS+OdmsXhkD38PctoTGYgFZ8WUkAnkDE13DCYpUutdKqx90TsOZ+/5DpRPjGNs4rDXMPdMLdQqxWJE6SJkSPEVnrVtvNZk6CfLhqWy5jcQNSDXWsJ9EWEuPlt464OgKpJ8OUml7tl9FuJwPftZsTYP2kQ50P7aCdP2hI6xTQ4aKKlTrEVrpZpPp4AcqJYQXb5RFD3GjuqoLN6Aa/0q52N7GYjiLkWYW2vv3XnIu2gj3mjWB6kSJ7/ANi+xNjh1nICblxvfuMILdAANlHITXiwE8D3nDeG8DxGHxmFGJsFLVy6it7QH2ZDGCCRpmgkgTMgU7drOC4cgYezZt27lxQc4UyozQACToO6004drQrPbtLALXF32lPrJH7QCFh5Us8ft/8A8lbMwGsSP4WuSPg1czk0yZ0oOKoPacdu4QoSDy5jwozwHjDpCqwBE6HYgxNHuMdnQReYsoBzm1G0wWCmRJ2iRtvrtSpggFeHQmBrPdg+fWfChDBxOsjIYx8AxdwY21cU++XFxc26w3vDc6gEHwp8xOJCj2oYll1g7EcxGwkUi8L4kntkRViJnSOXy0H9zRV8f7wPSkOWDC0egUobyHtBjVu4m6w1WAq+Qj+p9aC8bvn2aJyzZtOcaajr3jr4mrNv01ofx899R0X7zB+RFbdTSlPkqLF8RcecBYm+V1UwdR/mBU/ca1wtsC2DzYn/ACjQaeebXyrTH+7pvNEsZbVLdoLroJOvNVYDWNQCJ86g6zdW3DMJJh1PDA+dc63jNszmIYgZhyiTuN/hQbF4sDD+z+17XOfAFMo8NTm+FetxX6tbIQ6kSxboekeHWqOPud0r4T/fwFMcjS0WgObmhmIgDYAfKsr28O8wGgBI+Bj8K9opM25jDi8LlaMlqdCCBbETqN+dQ2lg7Whof+GeRjXXnFb30UNodAdKjYLyk/xD8qhvNvLNMQXKN3kjKSQCvyHnVzgnDDbgkfWH/QOn7xnX4damwGDg5o7x90Hl4nTwq1j8YuHSSdTGvOSYAHj06DWtDD08i53+EwPEcTxKnCp/Ej2Eg4xxNMOgA1ZjlUdToCfITqfIc6GdqTNoeF4fyE/jQztDb/xZkmAUA8BCn5kmifaBe4Y1+vWP/TFLdyxvApUwmW3WR4+4ofFBgTm9mABudNfSPw61ctdqbmYIrkMAdMoMncLoAICEsYIEjoDIXtDIxFwxKiCRyPdEendGvjVDDYwoCz6kA3dgAM+mg0kspOh08DSHF5pYVcqA97e0drPtXtl/byCjEtlIgFhJDMO6QmUKrzERAirV3gvt1uXhbClACbg0kESM67BjtIJER1pa7PcTd1FoA3DcMFVgAlnNxiU5rBAmdgN67X2bwttcHdS8VyMXRjsCAWt7HmYMeGXfcpuVaWMoZNROMcc4N7a6WF+ypIHcdobTn5GjvYHhbYdbgZrbFmUzbaRABiZA11PxojwbEFGDLlJ1EsAdDpPwqzgSA0D3RoANgNdq0cVRAo5/SZmBrXqBPX2kHas5b9l85AZSDA2I15fZIJ/yirfBcW1te6AyndSY16g8jQLtziityxpp3p+A/MUG/S25Fo/ZO/31VgStTD5HkXidOpSxfFpaH5x5x/G3ClAVQHTQy0dOg86Wg+a9aUbe0U+gMj7xQ5MLeZgqWLuc7AqcxjepeAI5xltGUrlzMwIMyFIAiOpptU0qVBlpjcRdCnXr4pKlc3sev9aRlxmNcXRbVZzk5RpBMEnfbQGt+F8MxV+6La2vZ6SXYjIPgxJM8q14zYi9ZJBEXAYOh0BaPupt7O4z3ivXb1r5okAXM+uPW0Te1SX+GX7F83hdwwb2d+EyujMDlbc9zYiNdI5iug4PtOrC3l785Mx5Q5YBgeYlRrsZ66UD4xw84lrwuZXtMQWXXvhQO6CCMuoHe/ZJrn2F7WqoFtT7NUJUBtWRcxZBMwYCDlzPWmXNrrFhQxs/13nXsFxLD21UWwE9ontoCEL3ySSDGWS2YkTNDr3aJsQzWsPbN1h7xzQi+bbTHISfCuW3e0C4rC2ERiDaFwMgJELmGSfGJin3shiFt21RANVmNgPEmhN+sPKo1ERH4xiRxvC2cXFsWnKIoYsp9qrIHzfazEgTpG2mtMH0gGMRhDt3buv8Vrf4mqf0j8DfEXFv4fTEWIIn7YksIme8HBgHTUitPpL4umXCXViXtuyqeQb2fvcxBBEdVI61UmtIgSInLXDH60kdzGC6cmY5TvB0YflVfFdnkuvnHdbn4/1pIwvHWsuGiVmWXqOcdD0roHEuLpYse1G5HcU/aJEj0AIJ9OtStTZGAWVCqrqb9IG7QpZwsC3m/SYBnkoPUbEkcuhnTSZLt1SmZSGDDcc+vl5Uk3L7OxuXCWZiTrqSebUa7PqcrkzqQAOWg1P3j4VZSoAsvlM7FYkpSe3UWhxEOgPn8aX+IXszs24lh6A5aZHeAzGO4J0A+yB032+fWlAe6vk3zq7EnlAmJgk5i3w/YzXD2c91FgEltASACQCQJOmpH5a1Y4pbIaGkEnNqI0IXWP2jJ9apBQWXMARm1BnXQ9CDW121DaCE0C6yNNSBrykVFNr8spT3x+8Pjz++a1xx7wHh+NeYcAuASRqxkCdRJA3GhMCeUzrEVmOPeXy/GuQvzQzhmJUHeRJPid/vrK8wgAQRBH9fHlXtNEjbcxocHMJuAwdff666Zdas4Oy5hmct+qMzmeWoYDToNvSoMLaDkl0gcveBnyn+5oszC0uZtzsNvTw/Ciw2Hvzvt7z3iOPyfdU9+p7f3PcRiVsKXYidyTsAPv8AzpW7RNnGGbXvAtrvrkInxqbHYoX8NcuRP1gUHwGXUDkJMCeUczQvGYkuLQMQigD4KPwrtWoXMjw1HJYnfX295L2h0xDfwn7hRLtEItE9bwP/ALcfhQvtGfrn8h/LRbjIzgpIH1oPTTIOZ0Grc6WiljYRv+h+ukXe0rOMReEnUkjxG8DxylR6UT7E3LYxAN5sqr7FREmF9ncXNoc0q0SV6nbStOI8Pe+WfIc0zK7SBAggn8qn7PWgCAfeG4PI8xFBiKLINZq4Fw2UX1EaOG8ItWeIWXtsLkBiXt6ozZjEN4g8/wCtdR9ratWzfW0XdBqF94A6mAzBc2+m58a5PdxhtNmDZRuZ2HrTOe1Fl8Netux9qF7gKcoCuJ5CVbXT41JTps9RR3/aXYh1SmT26d5JYuIyN7M5LTMzJbadA3cysAY0ussa6BF8aC4fH27bDOSJmI30OvzFT4DiLezXQMQcpDCZaUUldRqWg6yNK5z2rxTB7YkgjP5/ZrbrUv8Azsp8veYFCoVxKkDv7fVp0biWLwD5Wu6ZZ7xuPoDE6TrtXvD+0fB1KlXKFf17NwjN19plYQPLeK4u108zJq7ZxRyZeQ1rPphguTMbTSqFWfPlF+9hedjudsLAcNbxOGa3uZxAB13ADa5ZCnKImI0E1Xx/bDB3llblw3AdTaQMSOffYohnzPkBpXE8bb7wPXcdOnxH4Vf4di8p1nQaR/fnQCksaa7mNnD+01y9iAtwEZZADe90EienpT7wh5LEklZggGBoNZ66ax864ddxre2W7OoM+AHTyrq3AuIBlClsobn5qU6b6j0pNVQsfh2LnWGO3HatcJZGHtD6+/bDGf8Au1bnP6xGw9T4pGKw1m+63XUM6qFMrOZRMGOUfLyFD+1+P/SMdnGoyWfIZbdsMvnIIjxqvgsSRpJBB0PQjn8RTUFhEVTdoXvLbV1Fu3btgqZyLE7ETOpI13HM009nr+UDXwpHxGKJcE83IMbCVEHykAetMnA7uw6nTzOkD1pVUa3jaJuLQxx/iy2Va487GANydlE+Z+EmuRY3FtduF3OZjqdIEyTsNAJMwKOdteK+0vFQe7bJA8SNCfmKAW9BJ56/lT6QIUXk9YgsbTUHKQYzQwMdSCDHlyr2/iHvsGuNIUZVWTAH6q9FH4V40nQbn+zWywPJf7/CmW1i7zefv/vbpTRwKxltoCNYLT5gt8Ij4Ur20LkDUSQPHXT0p1wy78hsND6Dz0qnDrckzM8Seyqsq8YYrhz+1A+Ov+376XT7q+TfOjfaV+6q+vlrH50EPur5N86HEm9Q+UDBLakPM/KR2jFxTt3uscjzq7xS6XOfNIB9mBJOoAdiJ5DOq+YqtcwhBXMQATMg7f1qXiHszeY2gi2wAFj7R3ZiORJ08gKRYzQDgrpBWDwbN7S4o7tplzGf12KiBz2NbXUBJJjbSfXQeNXuGLkW+rFYuQV15qWImP3qqYiwx2K7Rufw/GuWhhheWuHn6tfKsr3ALFtR0n5msoxtJm3M6UqhFzMCAP8AoKBHiIvPiBv7NYHSSHBAB6Zd+pNXsRxdb2IFoe6i5teoyqJ8YOg2AAHmH4Zb7+MPV29NblPrVb8o2mXTpaM7b6W89d/r1lbCJ/gn8Hn/AOOhN07eQovhLYODeTGV8w8TCCPvPwoO3P8Ah/H8qmmjT1J9Za4803GPVV+QoniXHtGJggnn1gD8KXvatdYZjvA25DT7hV97vgT5EVThTlOad4NwFPT6+UY8Fj0Ed2T4DX4tFEMbhUvgPBt3QO65jX9lspMjx3HjsU+w7czHl+Z/Cmnshw9sRcIByoILvEkeAndjH3TVzvTZCam0QKFSm44W/SDeI4O+zw8rbFpwRBHtCVO3IqPPlQO7iWGGUkksEKEz+o8Sf4L33V9DYTgGCKZPZ5p3LMS3nM6HyigPFfolwty2y2XuWycxUsc6qWy6xoSO4NCTWYK1JVtTvNJkqsb1bXnMeB8Ym5ZABiYg9cpGb0gb76nTSjPEezY4kuW0o/SlZ2R57rKYJV9NJOzaROszQ/jn0c47AjOF9vbXX2lmSw8WtnvD+HMOpFPH0Y8TtWbRzGbj95zzHRfIA/EmmVMUnCObUwFwrGoCmlt5wjG4K5ZuNavI1u4hhlYQR/Q8iNDyry0sg+NfSvHeC4Li6FbqQ6SEvLo6E9D9pf2TpXHOOdg7+EuG0xzHdWAgMORA5eXKKiWqplRpNe0SeI3s1yfL7tPwraxUePwzW3KuCpXcff8ACnjs/wBhyQrXmEtrlB93wJ6+VdLgazyoW0iRikiab+z7m5h5mYHyqftj2FbD2WvJcDIvvIZDAHSQee+2n4VnYBnui7OpmDoByEaAACgdgVuIympV7GLmPa4l05gwV5KTsw90lT5g15ZxEb1LxW9eLNYvOxW2xAQj3Y2ghZ2jnqKhsYG0dw/wufgKaB2iCddZlziEsfQ/391dK7LcK7qXrnuxKr+tPM+EfHy3V+yfZa1iLwlD7O3DPmzQ3Rdd5jXwB6iuicVxgQHWIqau35RK8MumYzlHbLgf6PcY25NljA6pP2T1HRvQ67iLvL401ceutet3LmbJZQHvfrtsFHhMAn0HOKPA+y2JxPfCZEOvtLmi+GUbv6CNNxTkbluxiaic1lgJDBPXb+/Wp1thfE+sD8flXTOE9iMLZys2a9cUgyxhZ30QaRPJi1E+OC1cTLeRWHKRqPJhqPQ0P2lQdoYwrEamcq4RbzXQTrlBPKOm3rTfhQO6PXz6f340MwHC0t3LhUlkJGWdxvoeu/rFHrGmYxqqgDfcmZ861sNql+8+Z8QJ45B6f9/mKfaF5uP4ZR/frVBElVHUEfFqtcVfMXPj/uIrTArOTwBPwYVK3NUPn/MrX7uiPL+J7xJVYhc2UwSNzrrGwPPyqfhuCsOsn2ugg6H3l0MEKQQfj5UUwUQZtF555UP8xq5acAz7BjJ1lLf/AN9K6yXa8ZQOWmBE4KqYp7b5ihn2ciCQdV6E6aeY9Kq3bV1rmiPbSd2VtB11G/510CxdVTP6Ow0I0Szz0P2xUvtre/6Lc6iFs7/+rQil5x3F8op2/ZKIAED9pvyrKc/09f8A/Ld/y2P/AMtZTren6SXh+Z/WB7FuMfe2Pd+zttb/AOh8Qai4e/fxfi5P33PzqxaH+Ovfunb+AVXwI+txO+rXOWh7559ddvGphFVTo3oPnIMA8YO6PFvkh/A0Cze9/B8norhbn1Lr4Of9KR+NB51P8P8Aurx2lNIbmecMbUnoD84/Gt3xEHSfWoOHvCv5x95r1jPl5UxTZRaVgamEsJiVf03nl41Z7OdtTZZlNslGaQV36CQd9PGl8sBzorwrgbXURhCISSSRqQIAy+Hva7edcqtxFytCT7tswnU+FdoQ8FX3266b6U04DtLkHfaR5a1yvDcItAqgUQAWM8gNNzzJG/gaduD9jrblPaXbylkDhUuNpOwMkjmNIqJsOVN1MqXFBhZxedFwXEUuqGQyDqJBB+BoFx7sZYvnOk2Lv/EtADN++uzee/jS5xW1ewVhcRYvlrDRmFxVzWyerCAyz3dgZjeaQuKfSHi3bu37kDYW0Cg9DMaD1r1n6icsl7qY98IvvgsScNddGuQG7ugZSYmDqDtI8R1pl7bYQPhhd+1b1nwOhHyPpXEOGXLn6RYvFy1+5cVS5kgZjk1kywEkxzI+HX+K9mbwwV8DF3brG02U3FTNMagsqglYmFO2nQUIpEMfOG1UMAe0+duOXva3rj8idPIaD5V1bshiva4e0x3gA+Y0P3iufns08T7RY/dNOX0d4Z0V7bGcryIHJh4+M02qtli6D3Y+cu/ShisuBddsxRf9QY/cpql9HPCls4NsRcIGczJICjkg/ebfrrHKtfpB4n7O/h+6ri0TdKMJBMFV+EsfMCo8ZxBMQFuW7Vu0WWZCKrNOupXfQiPCetHh8OavL0nMTiFo3fqNAID41gblzE3XCysgA5l1AAE7+Hyqbh/A71xgqofE6QviSD61KMVM8o3HQ/lRXs9x5FX2cD2mZ5JOmoXKfgrDaq8TTShSuupkGFd8RWIewEZcPYTC2vZ2lZjvt3mJ+0Y2+QApbxVkYi4LGIe7ZZ1LyMuVUVtYbvB7jQRlGigknVYN272jVRnbcnKFBmSAJieXL0pW49xB8U6MZtG0TkIPfEiDHKDpM1mUqVRzcD4zWrVadNbE2t0jlaTCWFVVtqwSMrP3iCBEidAd9gN6hv8AaDOSE16nlSY+Jc6Z2PLf76vYRgqgDaNJ8d/U1bR8OJb706eUixHiOVPuhr5wzdxt3XKyg/tAx900ucc4riAhDISf1lIKx8x6gUTfEaeVUHvZiVG+n3mKrfA4e2mkhTxDE9TeWeA4R2sWyQSSDcI10BjU/ED0ohdOSw7Ea7j0BkfKiGCs5VbKCYyrAEiBn3jYTv5+FbdsbapgVy5YbQQvekgkgneO7oD4xR5siWmdl4tQufjOc433T6fM1Nwxe6D5j4n+lQ433T6fOrfBxKKPE/M1JT/HK6v+H1MY8IkKBV1QKrYVJ8qvKtPURm2kltWxGwqVbQ6CorZqVTTQIMk9ivQVlbqayi0nIpWCDjb3kf8AZWmCX63Ef8y4P9RqPhrE4q7rPvfzCp+HL9biP+a/8xrNETV2b4QFg/df9x/5aGt73oPmaIYRtDzm2/8AIY++qN1IKn9ZZ+DMP7864Zam36yHAAhWI3LETyAHzOtbXLXXnsTqx8hua1wDHKQDHfYn7vl1p04CqBVNsBmKBjcI1E7KvPNv3zJAGmUkGnDLlEoJIgXgPAVuQ7juhvdYe9G432nf1Hk3XWH97acoHLQCByrQOB6f9aqXr/8AfmaAkQbkyfhiZ7+phWbK09BBgeJAA+NdNwOJBxOmwAA6xAP3bfCuTcGgu0nkIHT9YjzhPhTnwziUEuSSyoQD1J/HWfQ1wC4hA2MO4RTiOEXlAkt+kBfMXHZfvAriKXgWBkQfiZ2A8T0ru30fn/AeVy6w9LjVw7tFhv0fiN2yumS82TwVhnT/AEOBQdTD6R97LdnTbuYe7dHMFU6TAX170/DwA7EjAiNOh6eP5VznsrizeOGYsoCNLCDJMHTYACTmnXVBTBjuJhUXaZzb/wDjpB19T6UhmIYylUDKAJ8y8cZrWJv21uXMtu7cRe+2gVyBz6CurfRBwq4MK9+7m+taULHUqBAOusE5o8BNUl4Jh7fEsTfvWzcDXne1q2VAxzB4CwzakiTA00NMz9pIUzadtAFW29zprocqhRoJJk784rzknltO0lA5iZyv6Sixx5QMZKosA9Sw/Gj9oAIRyDADwgQKp8f4I13E/pRzCWQlCpJhSASW0AMCYAipVuaOPI/391aeAHKTMvxA8313kOPH2hoefjQHHpqDMcwefL+lGrtyaB8Uk/wnT+/GmYmxEDCgjSSXcRnRVfvZZILHWWYsTPLQkR4AzyrW3dYbNI6MfxqhbepS1RIQu0ta7bwlYvywH97UUDd6lnCP9Yn7wHxMUwh+9VdF7iR11sfhPWv92d+oobiSVeJ0yko3ODEieoMfGrGFaQB4TUHEUi0TOzAieU6RPQzPpXmOZbzijK1oPYtmMFp6yavYTEOVZGd2EZoZiQDEaAnTeo7dvY1Ph1gt+7+IqJRrCqOCLSHF+7/fUVZ4epNrulgddV3Akkx4wDVfG+78Pwon2fkW8wEgSSOcTrHiN/GIpi/iPpF2ui+s3TAXiAyYm8VImA518j18K3tYbEModMVeIPIudfjqD4UZtja7bIZGElQPe/aU/rAaRz8IrdUzRdssGVhJA2faCDyYQR9xpgSMzQTbsYhlDJirxHMEx6bSrVLZsYh1zJir2h1BMehkSD4/OimHIuKt6ywZWG3J+k81YbesHlEmHUXIu2mJOojk2uqsP1gRHUcvEgk4Wg23buEAnGXVPNWcBh4EGsoxY4hYdQzFVJGq3BDDwIImsosvn+85mPaLXCT/AIq7/wCZ/MKscLP1+JH/AIhP+ph+VV+Fj/FXf4/5hUnDP/7V8ftN/PUclYaN6CBMEJ/yXD8LbH8Kgx5AWz1yMT/nIH41Jh3gfwsP8yFfxqG08PJOgQj75/P41615YO/aR4ZRcKoo0kBiN4+1PxJpwzqqkIAoiYG2kR8h8KSeE47LeJPuvI8jy/L1FMCY0HnXS95QwMKNc3qC/cgff8KrLd59da0v3ZB+H5/dQXngJLw8lT7QEBUgtPMHTKBzJ1geE8qZsPfGhBkETI5g7Gud8RxsSs6nfw/rRzsdxTOpsk95NVnmp3HoT8GHSiQ2M6w0vO19ge7hLQPPMf8AMxNcs+mHA+x4nYubC7bUE9WRjbM/wez1/Kum9lny2LevuyNegJpM/wD1AYcFcFeG+a4vqQjD+Q/GhbeGNpY7D3StonUQTrOnI/HvHzqxxLFF2C8h9+pb5t8ulDOy1plRxqM0EDoFkec6j4VeKd4k0aoCbwS5AsIl9ueK3LGJVVVCGtK0sDuCyHUH9kfGgA7WXf8Ah2/9X50wfSfh5XD3OhdD/pYfJqQo9DXWZgbTiqpG0aeGcYe9MqqhYBiZ59fKpmud6hXZo63P4fuzUUvpVtC/DzecjqheLl8psuk/Hl+NA+JXRHiaNXDK+dL3FAQ/hH9/KgxJsIzD95SzHcVhvmvT15Vqw51DLJZ4X3rqeBn4a/hTA9yGFBeCJ32PRfmRRHEkwKppaJeT1BmeeWJBIHUx+H3VV4ziBkUbTLEeWg/GpbbRdTowj1Gn5UJx10szHkJAHQSa47WW06q3YQ8mw8qltr73l+IrQCpEMA+n8woBvM4trITZz93UacvALRrhFs2lkaos5hHe6yDPLp+VDMKms9APvCn8KMcOZlDODKAkMvMZY76meQmV5xoZpqqLXhI5L5eg9/8AkIiR9baZWQrJUbPzDK06GJ5a+mntlySLtoq1thJUfb2hlMwGGu410BiAa3TSLlshrZGYhefPOhmNt1jXwNYATD2irIwkga59srIZgECeWu2m4ZHTde/lu2WVkYSw/wCIORBnusNeR6Gt8KwufW2WB3BGkPEaHmHWCAfHWRFa2mkLcslWRhJA+3tBUzAcREHfYxE1tZGaL1lgwMggRFzbc7qywR6maIfX9Thli3ibTgNKCeTwrDwIbUGvKyxes3VFwFCG5tAbTQgg6ggiCPCso4MVOGPOKu/+Z/MBVnBXB+mYg8jcY/8AuVT4Uf8AE3fO5/NXvDLh/Sbsby+20hxWfvFNs3oIKwu4jX+zVjDYL293IF+rSC8aT+z66/A9KmxmG9mAAuUuYWNRvG88pgf0otwuwEthU0cQX096QDudwRABG0RTgluUxqMHPEHw/mULthHZlNvNHgsAcolhQXFXrKsRnZSCQQVYwRy938aaha7xPUH5ikvtFai6/wC8fnS3FpXTNzaWk4gn/FT1V5+VWMPesvob4kmIGYT5aTSoRR3sxgsze0JAK6oDzI3PksjUcz4UtdTGMABeGbfBcPJBUE+bz8/vqXC4HD23D2wAyzrmaByIMnpyrMQ0yUC+2CwQfWAecTMV4+sssZjGYdf67xMTEacm5RE5jOw9kr6Naymcyk+oJkHy1j0qP6UODrewBJA+qdbg0B3+rOhB078/w1zHhXHsW2IZLVz2ax3RbAByiApLGWkDTQjWdKaMVwbFfo1/FnG4h8ltybLOxtuApkMCY2123FTvUGe0sSkSl5PwgEIIM93Lz6dPMc6mcbkQI3JmB56aVY4HgGhC4EFVbKJHvDqDM6mR99DfpH+j9sSou4ZmLjeybhysP2c7ZVYb8p15xRiso0EHgNa5g/jdixiEVHe3dAfNFu4JXQiTlMxrzoYeyGGInI/+dq59iME1tmt3LbW7iHVWWD8DrBpxwfDCvDmd7UMbTurEawwZrZB5SsEelMDhtxElCNjMxXB7eH1thpJgySevWoiJFLnZy7cN4jMzAKSQWMDUa6mBTI6GJ5HY7j4jSr8MwKSHEqwf5yFF0YHzH9+tVMPwlbtyHdlMaRBmPPzq87gISSNTofLfX4UE4pfK5XRiIle6euvLyoK+UDWNoliTaHR2NTldb4D8q0bsWv8Axj8P6UvjjN8ai9ciNsx/uaw8bxG/trkef9KjzU+0oy1O8LPwgYae/mzRyiI/6/dUZt5lIqnZxF26RLsYBk6ek6bfnUtjEMjQ49acrLYaaQSDr3mipKzOqsGHls33a+laWuBzteQ/wt+VEblgKMy7Hnyg6Gh1rEOsGdPIfHagqLltmnlctqsvmth7p/h/mFamtvsnzX50ImZ2+EnwVvQHqR/Kv9aM4LA3cMBnKsCCzBJJEknMpIE85WOQjXSqHCbUtaHIhT6RP4GmTibMrqw1UWxmX7Q1JzL10mR4COhoyiwjKFyzE9/aQWjlh7ZVrRGYhfQh0IMbbjnUija5aytbYSQus7QyRp1kc/Max2+7D24NphJC+MEOkaREyOehGu8lruw9qGtESQvPaHSDG0yOeldEoma6XLOVkIkhdnGkMhGgaJ89BpuPMM2b66wysrE5lERcECCD9m4NvHUHqNlnu3LRVrbCSF57Qycp3ldJ8xroiQfaWcpUyWVRo8gQVMgBhr57GDt2clq2bVwZxkM8yROmhB10IIgjwr2q9tLV4C4oR1bUNEzy36iI9Kyi/SDFzhsHFXdYgN6kECNOtFeH8LRbzPbZz3GZi0aaZnKgAbEQoPrWVlTUUBDE9JHXqMrqB1Eq8V4Tfv3ltogy2ivtGzAGWCuEGsmLbLqOZ30NF8Pwi9kTPlVwBJnQxvsDoa9rKOktxfvLiAgyjpPX4U4Mgod5gnTbqooBxfsm1xi3t7KzrDC5/ttmvKyiamG0hByuolOx9GmJfVbuGK9Q1z5G0KYU7H4m3aVBbByCFYFPiQW369a9rKmtkOkpPMNZRxHCLyjO1sC5EHVYPhIM5ZqniMBcHeRQGJBMxqNjsd8tZWUe8TtLvZ/Dv+lWggALMcwJ5QZPnA+VduweEHsyhHdjKR13HwjSsrKlrDmluHPJF5MeqIy6B7RKnT9UwflS5ifpANtyGAIHhrWVlSqxLWlz2C3l2/icBxK0Pb280agwwZfJlII8pigvHO1mBNxsNctXAinKzZVIIKhe4skA5TlBKkgaCKysptPVrGJrHKoYdYg9p2w6XF/RARZZFImdCZBjMSxGg1OupqtxRlizdsN7ItbAuKGb317rNtGVoDASee2grKyqBJd5l7HMVRpW4YOYMgVlP7y+8pGo576DnUxmNtuDlVg2hnSDG/jWVlEXNrQAo3lHNGp2q1gMG964lu0MzOQFWQJJ8SQB615WUsnSMAvGy52Mx2HErbRlkZiGUidBGrKY15daEDG5mNt7cmJ7p5ATOvl1r2sr1LEPY+U7WoICJqeIotsAHuMSRv0jaKgCFST9nSR0/aHxEivaynM5beTFQo06y4akQafxr869rKJd5lmHeCW5uE9B+Q+U0V4o7K4eQUFsZx9oQZDLyiCZG+0V5WVW/WHhfwD66yMj2ZLLHs4JdRy2769NN158td5Lk2zmEeziXHMHSGXlETI9RrvlZQyibG2UOZAMmpZRp0hk5A7yNJ0qPJEvbjK2pUCA0gEMNobz35xANe1lFacvIjYtP3sinNrMbzrNZWVlesJ65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64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2565" y="5610762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ookman Old Style" pitchFamily="18" charset="0"/>
              </a:rPr>
              <a:t>Users</a:t>
            </a:r>
            <a:endParaRPr lang="en-US" sz="3200" dirty="0"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9860" y="5622034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ookman Old Style" pitchFamily="18" charset="0"/>
              </a:rPr>
              <a:t>Spectators</a:t>
            </a:r>
            <a:endParaRPr lang="en-US" sz="3200" dirty="0">
              <a:latin typeface="Bookman Old Style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02" y="2188774"/>
            <a:ext cx="4028777" cy="2963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" y="2188774"/>
            <a:ext cx="3996287" cy="2910945"/>
          </a:xfrm>
          <a:prstGeom prst="rect">
            <a:avLst/>
          </a:prstGeom>
        </p:spPr>
      </p:pic>
      <p:sp>
        <p:nvSpPr>
          <p:cNvPr id="18" name="Left Arrow 17"/>
          <p:cNvSpPr/>
          <p:nvPr/>
        </p:nvSpPr>
        <p:spPr>
          <a:xfrm>
            <a:off x="3273487" y="3351819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8206256" y="3351819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>
            <a:off x="3273487" y="3069559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>
            <a:off x="8206256" y="3069559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3267127" y="2498682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>
            <a:off x="8199896" y="2498682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>
            <a:off x="3273487" y="3945248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>
            <a:off x="8206256" y="3945248"/>
            <a:ext cx="928291" cy="441029"/>
          </a:xfrm>
          <a:prstGeom prst="lef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Distance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: close to device, more acceptable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Distance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: no further than 30cm from device “socially awkward” (proximity: “intimate space”)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Design Recommendations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Input region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: consider handedness, better ratings for gestures to the right of the smartphone for right-handed users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Input region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: above, below, and left are OK if no further than 30cm away from the device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Design Recommendations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Size: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smaller the better, 15x15cm might be the threshold for acceptable public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gestures</a:t>
            </a: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Duration: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critical! Acceptance drops markedly after 6sec </a:t>
            </a: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Clear interplay between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properties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Design Recommendations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Methodology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68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4859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Need to define “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acceptability-continuum”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Breaking gestures into micro-properties</a:t>
            </a:r>
          </a:p>
          <a:p>
            <a:pPr lvl="1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e.g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., size, duration,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location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Observe vs. first-hand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experience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Linkages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between personality traits and user perception</a:t>
            </a:r>
          </a:p>
        </p:txBody>
      </p:sp>
    </p:spTree>
    <p:extLst>
      <p:ext uri="{BB962C8B-B14F-4D97-AF65-F5344CB8AC3E}">
        <p14:creationId xmlns:p14="http://schemas.microsoft.com/office/powerpoint/2010/main" val="31841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52012"/>
            <a:ext cx="9144000" cy="4501369"/>
            <a:chOff x="0" y="596900"/>
            <a:chExt cx="9144000" cy="4501369"/>
          </a:xfrm>
        </p:grpSpPr>
        <p:sp>
          <p:nvSpPr>
            <p:cNvPr id="4" name="Rectangle 3"/>
            <p:cNvSpPr/>
            <p:nvPr/>
          </p:nvSpPr>
          <p:spPr>
            <a:xfrm>
              <a:off x="0" y="596900"/>
              <a:ext cx="9144000" cy="266739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3200" b="1" dirty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Are You Comfortable Doing That?: </a:t>
              </a:r>
              <a:r>
                <a:rPr lang="en-CA" sz="3200" dirty="0">
                  <a:solidFill>
                    <a:schemeClr val="bg1">
                      <a:lumMod val="85000"/>
                    </a:schemeClr>
                  </a:solidFill>
                  <a:latin typeface="Bookman Old Style" pitchFamily="18" charset="0"/>
                </a:rPr>
                <a:t>Acceptance Studies of Around-Device Gestures in and for Public Settings</a:t>
              </a:r>
              <a:endParaRPr lang="en-US" sz="3200" dirty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" y="3753924"/>
              <a:ext cx="91439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dirty="0">
                  <a:latin typeface="Bookman Old Style" pitchFamily="18" charset="0"/>
                </a:rPr>
                <a:t>David Ahlström, Khalad Hasan, </a:t>
              </a:r>
              <a:r>
                <a:rPr lang="sv-SE" b="1" dirty="0" smtClean="0">
                  <a:latin typeface="Bookman Old Style" pitchFamily="18" charset="0"/>
                </a:rPr>
                <a:t>Pourang </a:t>
              </a:r>
              <a:r>
                <a:rPr lang="sv-SE" b="1" dirty="0">
                  <a:latin typeface="Bookman Old Style" pitchFamily="18" charset="0"/>
                </a:rPr>
                <a:t>Irani</a:t>
              </a:r>
              <a:endParaRPr lang="en-US" b="1" dirty="0">
                <a:latin typeface="Bookman Old Style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379" y="4474115"/>
              <a:ext cx="1957381" cy="58509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928" y="4513178"/>
              <a:ext cx="1842142" cy="58509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" y="5361520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Thank you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But why bother?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914" y="1623015"/>
            <a:ext cx="86378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Help design AD-gestures so they become mainstream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Build new sensing mechanisms to suit what seems acceptable</a:t>
            </a: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  <a:p>
            <a:pPr marL="627063" indent="-627063">
              <a:lnSpc>
                <a:spcPct val="150000"/>
              </a:lnSpc>
              <a:buFont typeface="Wingdings" pitchFamily="2" charset="2"/>
              <a:buChar char="q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076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1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0750"/>
            <a:ext cx="8637815" cy="46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Segoe UI"/>
              </a:rPr>
              <a:t>Yang et al. 2013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Bookman Old Style" pitchFamily="18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580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9929"/>
            <a:ext cx="9144000" cy="8697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Bookman Old Style" pitchFamily="18" charset="0"/>
              </a:rPr>
              <a:t>    </a:t>
            </a:r>
            <a:r>
              <a:rPr lang="en-US" sz="4000" dirty="0" smtClean="0">
                <a:solidFill>
                  <a:schemeClr val="bg1">
                    <a:lumMod val="85000"/>
                  </a:schemeClr>
                </a:solidFill>
                <a:latin typeface="Bookman Old Style" pitchFamily="18" charset="0"/>
              </a:rPr>
              <a:t>Motivation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1500" y="6419741"/>
            <a:ext cx="952500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fld id="{D2C97484-0F87-47C0-AA08-121C6CA1153A}" type="slidenum">
              <a:rPr lang="en-US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itchFamily="18" charset="0"/>
                <a:cs typeface="Segoe UI"/>
              </a:rPr>
              <a:t>9</a:t>
            </a:fld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Bookman Old Style" pitchFamily="18" charset="0"/>
              <a:cs typeface="Segoe U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3"/>
          <a:stretch/>
        </p:blipFill>
        <p:spPr bwMode="auto">
          <a:xfrm>
            <a:off x="1387410" y="1273555"/>
            <a:ext cx="2635374" cy="27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630132" y="3971988"/>
            <a:ext cx="1804792" cy="23715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2500" y="6119415"/>
            <a:ext cx="3070284" cy="754694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+mj-lt"/>
                <a:cs typeface="Segoe UI"/>
              </a:rPr>
              <a:t>Small, 9 Sec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01967" y="1244541"/>
            <a:ext cx="2674362" cy="29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29478" y="6084205"/>
            <a:ext cx="2309691" cy="830997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+mj-lt"/>
                <a:cs typeface="Segoe UI"/>
              </a:rPr>
              <a:t>Large, 3 sec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2784"/>
          <a:stretch/>
        </p:blipFill>
        <p:spPr>
          <a:xfrm>
            <a:off x="5429522" y="4062202"/>
            <a:ext cx="1619251" cy="2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8"/>
    </mc:Choice>
    <mc:Fallback xmlns="">
      <p:transition spd="slow" advTm="2622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26228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2.9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600" dirty="0" smtClean="0">
            <a:solidFill>
              <a:schemeClr val="tx1">
                <a:lumMod val="65000"/>
                <a:lumOff val="35000"/>
              </a:schemeClr>
            </a:solidFill>
            <a:latin typeface="Bookman Old Style" pitchFamily="18" charset="0"/>
            <a:cs typeface="Segoe UI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15002</TotalTime>
  <Words>1270</Words>
  <Application>Microsoft Office PowerPoint</Application>
  <PresentationFormat>On-screen Show (4:3)</PresentationFormat>
  <Paragraphs>434</Paragraphs>
  <Slides>69</Slides>
  <Notes>66</Notes>
  <HiddenSlides>20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Alpen-Adria Universität Klagenfurt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Ahlström</dc:creator>
  <cp:lastModifiedBy>Khalad</cp:lastModifiedBy>
  <cp:revision>884</cp:revision>
  <dcterms:created xsi:type="dcterms:W3CDTF">2013-03-26T13:10:03Z</dcterms:created>
  <dcterms:modified xsi:type="dcterms:W3CDTF">2014-10-01T19:09:36Z</dcterms:modified>
</cp:coreProperties>
</file>