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318" r:id="rId3"/>
    <p:sldId id="319" r:id="rId4"/>
    <p:sldId id="320" r:id="rId5"/>
    <p:sldId id="257" r:id="rId6"/>
    <p:sldId id="259" r:id="rId7"/>
    <p:sldId id="321" r:id="rId8"/>
    <p:sldId id="280" r:id="rId9"/>
    <p:sldId id="261" r:id="rId10"/>
    <p:sldId id="264" r:id="rId11"/>
    <p:sldId id="301" r:id="rId12"/>
    <p:sldId id="260" r:id="rId13"/>
    <p:sldId id="263" r:id="rId14"/>
    <p:sldId id="283" r:id="rId15"/>
    <p:sldId id="266" r:id="rId16"/>
    <p:sldId id="309" r:id="rId17"/>
    <p:sldId id="285" r:id="rId18"/>
    <p:sldId id="267" r:id="rId19"/>
    <p:sldId id="268" r:id="rId20"/>
    <p:sldId id="269" r:id="rId21"/>
    <p:sldId id="286" r:id="rId22"/>
    <p:sldId id="270" r:id="rId23"/>
    <p:sldId id="271" r:id="rId24"/>
    <p:sldId id="272" r:id="rId25"/>
    <p:sldId id="273" r:id="rId26"/>
    <p:sldId id="292" r:id="rId27"/>
    <p:sldId id="293" r:id="rId28"/>
    <p:sldId id="274" r:id="rId29"/>
    <p:sldId id="294" r:id="rId30"/>
    <p:sldId id="275" r:id="rId31"/>
    <p:sldId id="295" r:id="rId32"/>
    <p:sldId id="276" r:id="rId33"/>
    <p:sldId id="296" r:id="rId34"/>
    <p:sldId id="277" r:id="rId35"/>
    <p:sldId id="297" r:id="rId36"/>
    <p:sldId id="278" r:id="rId37"/>
    <p:sldId id="298" r:id="rId38"/>
    <p:sldId id="279" r:id="rId39"/>
    <p:sldId id="287" r:id="rId40"/>
    <p:sldId id="324" r:id="rId41"/>
    <p:sldId id="306" r:id="rId42"/>
    <p:sldId id="307" r:id="rId43"/>
    <p:sldId id="312" r:id="rId44"/>
    <p:sldId id="314" r:id="rId45"/>
    <p:sldId id="313" r:id="rId46"/>
    <p:sldId id="322" r:id="rId47"/>
    <p:sldId id="323" r:id="rId48"/>
    <p:sldId id="315" r:id="rId49"/>
    <p:sldId id="316" r:id="rId50"/>
    <p:sldId id="304" r:id="rId51"/>
    <p:sldId id="31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27" autoAdjust="0"/>
    <p:restoredTop sz="77851" autoAdjust="0"/>
  </p:normalViewPr>
  <p:slideViewPr>
    <p:cSldViewPr>
      <p:cViewPr>
        <p:scale>
          <a:sx n="60" d="100"/>
          <a:sy n="60" d="100"/>
        </p:scale>
        <p:origin x="-3084" y="-13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C2F6E9-DE89-4E94-B636-41ED9C2AD9B9}" type="datetimeFigureOut">
              <a:rPr lang="en-CA" smtClean="0"/>
              <a:t>05/12/2013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833BEA-79B2-43EA-8B9B-801E907CC6DA}" type="slidenum">
              <a:rPr lang="en-CA" smtClean="0"/>
              <a:t>‹#›</a:t>
            </a:fld>
            <a:endParaRPr lang="en-CA"/>
          </a:p>
        </p:txBody>
      </p:sp>
    </p:spTree>
    <p:extLst>
      <p:ext uri="{BB962C8B-B14F-4D97-AF65-F5344CB8AC3E}">
        <p14:creationId xmlns:p14="http://schemas.microsoft.com/office/powerpoint/2010/main" val="320788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Thanks Tom.</a:t>
            </a:r>
          </a:p>
          <a:p>
            <a:pPr marL="171450" indent="-171450">
              <a:buFont typeface="Arial" panose="020B0604020202020204" pitchFamily="34" charset="0"/>
              <a:buChar char="•"/>
            </a:pPr>
            <a:r>
              <a:rPr lang="en-CA" dirty="0" smtClean="0"/>
              <a:t>My name is xingdong yang and I am a new graduate from </a:t>
            </a:r>
            <a:r>
              <a:rPr lang="en-CA" dirty="0" err="1" smtClean="0"/>
              <a:t>uofa</a:t>
            </a:r>
            <a:r>
              <a:rPr lang="en-CA" dirty="0" smtClean="0"/>
              <a:t>,</a:t>
            </a:r>
            <a:r>
              <a:rPr lang="en-CA" baseline="0" dirty="0" smtClean="0"/>
              <a:t> </a:t>
            </a:r>
            <a:r>
              <a:rPr lang="en-CA" baseline="0" dirty="0" err="1" smtClean="0"/>
              <a:t>canada</a:t>
            </a:r>
            <a:r>
              <a:rPr lang="en-CA" baseline="0" dirty="0" smtClean="0"/>
              <a:t>.</a:t>
            </a:r>
          </a:p>
          <a:p>
            <a:pPr marL="171450" indent="-171450">
              <a:buFont typeface="Arial" panose="020B0604020202020204" pitchFamily="34" charset="0"/>
              <a:buChar char="•"/>
            </a:pPr>
            <a:r>
              <a:rPr lang="en-CA" dirty="0" smtClean="0"/>
              <a:t>I am </a:t>
            </a:r>
            <a:r>
              <a:rPr lang="en-CA" dirty="0" err="1" smtClean="0"/>
              <a:t>gonna</a:t>
            </a:r>
            <a:r>
              <a:rPr lang="en-CA" dirty="0" smtClean="0"/>
              <a:t> talk about</a:t>
            </a:r>
            <a:r>
              <a:rPr lang="en-CA" baseline="0" dirty="0" smtClean="0"/>
              <a:t> surround-see project.</a:t>
            </a:r>
          </a:p>
          <a:p>
            <a:pPr marL="171450" indent="-171450">
              <a:buFont typeface="Arial" panose="020B0604020202020204" pitchFamily="34" charset="0"/>
              <a:buChar char="•"/>
            </a:pPr>
            <a:r>
              <a:rPr lang="en-CA" baseline="0" dirty="0" smtClean="0"/>
              <a:t>This project was collaborated with my colleagues …</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1</a:t>
            </a:fld>
            <a:endParaRPr lang="en-CA"/>
          </a:p>
        </p:txBody>
      </p:sp>
    </p:spTree>
    <p:extLst>
      <p:ext uri="{BB962C8B-B14F-4D97-AF65-F5344CB8AC3E}">
        <p14:creationId xmlns:p14="http://schemas.microsoft.com/office/powerpoint/2010/main" val="2729822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1" dirty="0" smtClean="0"/>
              <a:t>We explore this main</a:t>
            </a:r>
            <a:r>
              <a:rPr lang="en-CA" b="1" baseline="0" dirty="0" smtClean="0"/>
              <a:t> question. What is possible if our mobiles can ‘see’ their surroundings. </a:t>
            </a:r>
            <a:endParaRPr lang="en-CA" b="1" dirty="0"/>
          </a:p>
        </p:txBody>
      </p:sp>
      <p:sp>
        <p:nvSpPr>
          <p:cNvPr id="4" name="Slide Number Placeholder 3"/>
          <p:cNvSpPr>
            <a:spLocks noGrp="1"/>
          </p:cNvSpPr>
          <p:nvPr>
            <p:ph type="sldNum" sz="quarter" idx="10"/>
          </p:nvPr>
        </p:nvSpPr>
        <p:spPr/>
        <p:txBody>
          <a:bodyPr/>
          <a:lstStyle/>
          <a:p>
            <a:fld id="{1E833BEA-79B2-43EA-8B9B-801E907CC6DA}" type="slidenum">
              <a:rPr lang="en-CA" smtClean="0"/>
              <a:t>10</a:t>
            </a:fld>
            <a:endParaRPr lang="en-CA"/>
          </a:p>
        </p:txBody>
      </p:sp>
    </p:spTree>
    <p:extLst>
      <p:ext uri="{BB962C8B-B14F-4D97-AF65-F5344CB8AC3E}">
        <p14:creationId xmlns:p14="http://schemas.microsoft.com/office/powerpoint/2010/main" val="622672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1" dirty="0" smtClean="0"/>
              <a:t>This approach has been proposed, but for limited use. </a:t>
            </a:r>
          </a:p>
          <a:p>
            <a:pPr marL="171450" indent="-171450">
              <a:buFont typeface="Arial" panose="020B0604020202020204" pitchFamily="34" charset="0"/>
              <a:buChar char="•"/>
            </a:pPr>
            <a:r>
              <a:rPr lang="en-CA" b="1" dirty="0" err="1" smtClean="0"/>
              <a:t>CrashAlert</a:t>
            </a:r>
            <a:r>
              <a:rPr lang="en-CA" b="1" baseline="0" dirty="0" smtClean="0"/>
              <a:t> is the first mobile device that opens a third eye for the user. It looks for the incoming obstacles and alerts the user when the user is walking and his attention is on the screen of the mobile device.</a:t>
            </a:r>
          </a:p>
          <a:p>
            <a:pPr marL="171450" indent="-171450">
              <a:buFont typeface="Arial" panose="020B0604020202020204" pitchFamily="34" charset="0"/>
              <a:buChar char="•"/>
            </a:pPr>
            <a:r>
              <a:rPr lang="en-CA" b="1" baseline="0" dirty="0" smtClean="0"/>
              <a:t>However, this device was shown to be useful for safer walking and does not provide alternative methods for vision.</a:t>
            </a:r>
            <a:endParaRPr lang="en-CA" b="1" dirty="0"/>
          </a:p>
        </p:txBody>
      </p:sp>
      <p:sp>
        <p:nvSpPr>
          <p:cNvPr id="4" name="Slide Number Placeholder 3"/>
          <p:cNvSpPr>
            <a:spLocks noGrp="1"/>
          </p:cNvSpPr>
          <p:nvPr>
            <p:ph type="sldNum" sz="quarter" idx="10"/>
          </p:nvPr>
        </p:nvSpPr>
        <p:spPr/>
        <p:txBody>
          <a:bodyPr/>
          <a:lstStyle/>
          <a:p>
            <a:fld id="{1E833BEA-79B2-43EA-8B9B-801E907CC6DA}" type="slidenum">
              <a:rPr lang="en-CA" smtClean="0"/>
              <a:t>11</a:t>
            </a:fld>
            <a:endParaRPr lang="en-CA"/>
          </a:p>
        </p:txBody>
      </p:sp>
    </p:spTree>
    <p:extLst>
      <p:ext uri="{BB962C8B-B14F-4D97-AF65-F5344CB8AC3E}">
        <p14:creationId xmlns:p14="http://schemas.microsoft.com/office/powerpoint/2010/main" val="2074140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So we created a self-contained</a:t>
            </a:r>
            <a:r>
              <a:rPr lang="en-CA" baseline="0" dirty="0" smtClean="0"/>
              <a:t> prototype – surround-see.</a:t>
            </a:r>
          </a:p>
          <a:p>
            <a:pPr marL="171450" indent="-171450">
              <a:buFont typeface="Arial" panose="020B0604020202020204" pitchFamily="34" charset="0"/>
              <a:buChar char="•"/>
            </a:pPr>
            <a:r>
              <a:rPr lang="en-CA" baseline="0" dirty="0" smtClean="0"/>
              <a:t>A smartphone that can see and react to events happening in its surroundings.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Surround-see augments the built-in camera of a smartphone with an omni-directional lens. this allows the phone to see the entire 360</a:t>
            </a:r>
            <a:r>
              <a:rPr lang="en-CA" baseline="0" dirty="0" smtClean="0"/>
              <a:t> degree horizontal space in its periphery.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12</a:t>
            </a:fld>
            <a:endParaRPr lang="en-CA"/>
          </a:p>
        </p:txBody>
      </p:sp>
    </p:spTree>
    <p:extLst>
      <p:ext uri="{BB962C8B-B14F-4D97-AF65-F5344CB8AC3E}">
        <p14:creationId xmlns:p14="http://schemas.microsoft.com/office/powerpoint/2010/main" val="750320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1" baseline="0" dirty="0" smtClean="0"/>
              <a:t>this </a:t>
            </a:r>
            <a:r>
              <a:rPr lang="en-CA" b="1" baseline="0" dirty="0" err="1" smtClean="0"/>
              <a:t>donnut</a:t>
            </a:r>
            <a:r>
              <a:rPr lang="en-CA" b="1" baseline="0" dirty="0" smtClean="0"/>
              <a:t> shaped image is the omni-direction image seen by the surround-see when I was walking in our lab.</a:t>
            </a:r>
          </a:p>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13</a:t>
            </a:fld>
            <a:endParaRPr lang="en-CA"/>
          </a:p>
        </p:txBody>
      </p:sp>
    </p:spTree>
    <p:extLst>
      <p:ext uri="{BB962C8B-B14F-4D97-AF65-F5344CB8AC3E}">
        <p14:creationId xmlns:p14="http://schemas.microsoft.com/office/powerpoint/2010/main" val="2584335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Here I am </a:t>
            </a:r>
            <a:r>
              <a:rPr lang="en-CA" dirty="0" err="1" smtClean="0"/>
              <a:t>gonna</a:t>
            </a:r>
            <a:r>
              <a:rPr lang="en-CA" dirty="0" smtClean="0"/>
              <a:t> show you three</a:t>
            </a:r>
            <a:r>
              <a:rPr lang="en-CA" baseline="0" dirty="0" smtClean="0"/>
              <a:t> primary (major) capabilities we implemented with surround-see and then present the major interaction techniques possible. </a:t>
            </a:r>
          </a:p>
          <a:p>
            <a:endParaRPr lang="en-CA" baseline="0" dirty="0" smtClean="0"/>
          </a:p>
          <a:p>
            <a:r>
              <a:rPr lang="en-CA" baseline="0" dirty="0" smtClean="0"/>
              <a:t>The first requirement to make a smartphone ‘see’ is to allow it to recognize it’s peripheral environment</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14</a:t>
            </a:fld>
            <a:endParaRPr lang="en-CA"/>
          </a:p>
        </p:txBody>
      </p:sp>
    </p:spTree>
    <p:extLst>
      <p:ext uri="{BB962C8B-B14F-4D97-AF65-F5344CB8AC3E}">
        <p14:creationId xmlns:p14="http://schemas.microsoft.com/office/powerpoint/2010/main" val="1468510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With this capability surround-see can recognize its location such as the room it is in</a:t>
            </a:r>
          </a:p>
          <a:p>
            <a:r>
              <a:rPr lang="en-CA" dirty="0" smtClean="0"/>
              <a:t>It can also recognize the specific location in that room</a:t>
            </a:r>
            <a:r>
              <a:rPr lang="en-CA" baseline="0" dirty="0" smtClean="0"/>
              <a:t> such as the user’s desk.</a:t>
            </a:r>
          </a:p>
          <a:p>
            <a:r>
              <a:rPr lang="en-CA" b="1" baseline="0" dirty="0" smtClean="0"/>
              <a:t>Which is not possible with popular </a:t>
            </a:r>
            <a:r>
              <a:rPr lang="en-CA" b="1" baseline="0" dirty="0" err="1" smtClean="0"/>
              <a:t>gps</a:t>
            </a:r>
            <a:r>
              <a:rPr lang="en-CA" b="1" baseline="0" dirty="0" smtClean="0"/>
              <a:t> system</a:t>
            </a:r>
            <a:endParaRPr lang="en-CA" b="1" dirty="0"/>
          </a:p>
        </p:txBody>
      </p:sp>
      <p:sp>
        <p:nvSpPr>
          <p:cNvPr id="4" name="Slide Number Placeholder 3"/>
          <p:cNvSpPr>
            <a:spLocks noGrp="1"/>
          </p:cNvSpPr>
          <p:nvPr>
            <p:ph type="sldNum" sz="quarter" idx="10"/>
          </p:nvPr>
        </p:nvSpPr>
        <p:spPr/>
        <p:txBody>
          <a:bodyPr/>
          <a:lstStyle/>
          <a:p>
            <a:fld id="{1E833BEA-79B2-43EA-8B9B-801E907CC6DA}" type="slidenum">
              <a:rPr lang="en-CA" smtClean="0"/>
              <a:t>15</a:t>
            </a:fld>
            <a:endParaRPr lang="en-CA"/>
          </a:p>
        </p:txBody>
      </p:sp>
    </p:spTree>
    <p:extLst>
      <p:ext uri="{BB962C8B-B14F-4D97-AF65-F5344CB8AC3E}">
        <p14:creationId xmlns:p14="http://schemas.microsoft.com/office/powerpoint/2010/main" val="2280051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So</a:t>
            </a:r>
            <a:r>
              <a:rPr lang="en-CA" baseline="0" dirty="0" smtClean="0"/>
              <a:t> how do we make this happen?</a:t>
            </a:r>
          </a:p>
          <a:p>
            <a:pPr marL="171450" indent="-171450">
              <a:buFont typeface="Arial" panose="020B0604020202020204" pitchFamily="34" charset="0"/>
              <a:buChar char="•"/>
            </a:pPr>
            <a:r>
              <a:rPr lang="en-CA" baseline="0" dirty="0" smtClean="0"/>
              <a:t>We first unwrapped the omni-directional image to a panoramic image. </a:t>
            </a:r>
          </a:p>
          <a:p>
            <a:pPr marL="171450" indent="-171450">
              <a:buFont typeface="Arial" panose="020B0604020202020204" pitchFamily="34" charset="0"/>
              <a:buChar char="•"/>
            </a:pPr>
            <a:r>
              <a:rPr lang="en-CA" baseline="0" dirty="0" smtClean="0"/>
              <a:t>the user’s body was removed from the panoramic image. </a:t>
            </a:r>
          </a:p>
          <a:p>
            <a:pPr marL="171450" indent="-171450">
              <a:buFont typeface="Arial" panose="020B0604020202020204" pitchFamily="34" charset="0"/>
              <a:buChar char="•"/>
            </a:pPr>
            <a:r>
              <a:rPr lang="en-CA" baseline="0" dirty="0" smtClean="0"/>
              <a:t>We then use the panoramic image to train a machine learning classifier. Here we use support vector machine. </a:t>
            </a:r>
          </a:p>
          <a:p>
            <a:pPr marL="171450" indent="-171450">
              <a:buFont typeface="Arial" panose="020B0604020202020204" pitchFamily="34" charset="0"/>
              <a:buChar char="•"/>
            </a:pPr>
            <a:r>
              <a:rPr lang="en-CA" baseline="0" dirty="0" smtClean="0"/>
              <a:t>Once trained with a significant number of samples, the classifier can be used to recognize locations. </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16</a:t>
            </a:fld>
            <a:endParaRPr lang="en-CA"/>
          </a:p>
        </p:txBody>
      </p:sp>
    </p:spTree>
    <p:extLst>
      <p:ext uri="{BB962C8B-B14F-4D97-AF65-F5344CB8AC3E}">
        <p14:creationId xmlns:p14="http://schemas.microsoft.com/office/powerpoint/2010/main" val="1934247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next capability for ‘seeing’ is to allow the device to recognize </a:t>
            </a:r>
            <a:r>
              <a:rPr lang="en-CA" b="1" baseline="0" dirty="0" smtClean="0"/>
              <a:t>specific</a:t>
            </a:r>
            <a:r>
              <a:rPr lang="en-CA" baseline="0" dirty="0" smtClean="0"/>
              <a:t> </a:t>
            </a:r>
            <a:r>
              <a:rPr lang="en-CA" b="1" baseline="0" dirty="0" smtClean="0"/>
              <a:t>items</a:t>
            </a:r>
            <a:r>
              <a:rPr lang="en-CA" baseline="0" dirty="0" smtClean="0"/>
              <a:t> in its </a:t>
            </a:r>
            <a:r>
              <a:rPr lang="en-CA" dirty="0" smtClean="0"/>
              <a:t>surroundings</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17</a:t>
            </a:fld>
            <a:endParaRPr lang="en-CA"/>
          </a:p>
        </p:txBody>
      </p:sp>
    </p:spTree>
    <p:extLst>
      <p:ext uri="{BB962C8B-B14F-4D97-AF65-F5344CB8AC3E}">
        <p14:creationId xmlns:p14="http://schemas.microsoft.com/office/powerpoint/2010/main" val="68515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t>As you can see from this video here</a:t>
            </a:r>
            <a:r>
              <a:rPr lang="en-CA" dirty="0" smtClean="0"/>
              <a:t>, surround-see can recognize </a:t>
            </a:r>
            <a:r>
              <a:rPr lang="en-CA" b="1" dirty="0" smtClean="0"/>
              <a:t>objects</a:t>
            </a:r>
            <a:r>
              <a:rPr lang="en-CA" dirty="0" smtClean="0"/>
              <a:t>, such as the monitor on</a:t>
            </a:r>
            <a:r>
              <a:rPr lang="en-CA" baseline="0" dirty="0" smtClean="0"/>
              <a:t> user’s desk</a:t>
            </a:r>
          </a:p>
          <a:p>
            <a:pPr marL="0" marR="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baseline="0" dirty="0" smtClean="0">
                <a:solidFill>
                  <a:schemeClr val="tx1"/>
                </a:solidFill>
                <a:latin typeface="+mn-lt"/>
                <a:ea typeface="+mn-ea"/>
                <a:cs typeface="+mn-cs"/>
              </a:rPr>
              <a:t>Object recognition was implemented using feature point matching using the ORB algorithm. Alternatively, a more robust TLD algorithm can be used.</a:t>
            </a:r>
            <a:endParaRPr lang="en-CA" dirty="0" smtClean="0"/>
          </a:p>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18</a:t>
            </a:fld>
            <a:endParaRPr lang="en-CA"/>
          </a:p>
        </p:txBody>
      </p:sp>
    </p:spTree>
    <p:extLst>
      <p:ext uri="{BB962C8B-B14F-4D97-AF65-F5344CB8AC3E}">
        <p14:creationId xmlns:p14="http://schemas.microsoft.com/office/powerpoint/2010/main" val="1525477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Surround-see can </a:t>
            </a:r>
            <a:r>
              <a:rPr lang="en-CA" b="1" dirty="0" smtClean="0"/>
              <a:t>track</a:t>
            </a:r>
            <a:r>
              <a:rPr lang="en-CA" dirty="0" smtClean="0"/>
              <a:t> user’s finger movement around the phone.</a:t>
            </a:r>
          </a:p>
          <a:p>
            <a:r>
              <a:rPr lang="en-CA" dirty="0" smtClean="0"/>
              <a:t>It can detect pinch and lift gestures</a:t>
            </a:r>
          </a:p>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19</a:t>
            </a:fld>
            <a:endParaRPr lang="en-CA"/>
          </a:p>
        </p:txBody>
      </p:sp>
    </p:spTree>
    <p:extLst>
      <p:ext uri="{BB962C8B-B14F-4D97-AF65-F5344CB8AC3E}">
        <p14:creationId xmlns:p14="http://schemas.microsoft.com/office/powerpoint/2010/main" val="1610669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Human</a:t>
            </a:r>
            <a:r>
              <a:rPr lang="en-CA" baseline="0" dirty="0" smtClean="0"/>
              <a:t> vision is key cognitive element. It gives us ability to navigate, see our surroundings and act accordingly. </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a:t>
            </a:fld>
            <a:endParaRPr lang="en-CA"/>
          </a:p>
        </p:txBody>
      </p:sp>
    </p:spTree>
    <p:extLst>
      <p:ext uri="{BB962C8B-B14F-4D97-AF65-F5344CB8AC3E}">
        <p14:creationId xmlns:p14="http://schemas.microsoft.com/office/powerpoint/2010/main" val="117114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Surround-see can</a:t>
            </a:r>
            <a:r>
              <a:rPr lang="en-CA" baseline="0" dirty="0" smtClean="0"/>
              <a:t> also recognize simple hand postures based on the number of detected finger tips.</a:t>
            </a:r>
          </a:p>
          <a:p>
            <a:pPr marL="171450" indent="-171450">
              <a:buFont typeface="Arial" panose="020B0604020202020204" pitchFamily="34" charset="0"/>
              <a:buChar char="•"/>
            </a:pPr>
            <a:r>
              <a:rPr lang="en-CA" sz="1200" b="0" i="0" u="none" strike="noStrike" kern="1200" baseline="0" dirty="0" smtClean="0">
                <a:solidFill>
                  <a:schemeClr val="tx1"/>
                </a:solidFill>
                <a:latin typeface="+mn-lt"/>
                <a:ea typeface="+mn-ea"/>
                <a:cs typeface="+mn-cs"/>
              </a:rPr>
              <a:t>Hand detection was implemented using a skin color model. The user’s hand was detected by looking for blobs that are larger than a threshold size.</a:t>
            </a:r>
          </a:p>
          <a:p>
            <a:pPr marL="171450" indent="-171450">
              <a:buFont typeface="Arial" panose="020B0604020202020204" pitchFamily="34" charset="0"/>
              <a:buChar char="•"/>
            </a:pPr>
            <a:r>
              <a:rPr lang="en-CA" sz="1200" b="0" i="0" u="none" strike="noStrike" kern="1200" baseline="0" dirty="0" smtClean="0">
                <a:solidFill>
                  <a:schemeClr val="tx1"/>
                </a:solidFill>
                <a:latin typeface="+mn-lt"/>
                <a:ea typeface="+mn-ea"/>
                <a:cs typeface="+mn-cs"/>
              </a:rPr>
              <a:t>The user’s fingertips were detected by searching through the contour points, and identifying those with a curvature less than a threshold value</a:t>
            </a:r>
            <a:endParaRPr lang="en-CA" dirty="0" smtClean="0"/>
          </a:p>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20</a:t>
            </a:fld>
            <a:endParaRPr lang="en-CA"/>
          </a:p>
        </p:txBody>
      </p:sp>
    </p:spTree>
    <p:extLst>
      <p:ext uri="{BB962C8B-B14F-4D97-AF65-F5344CB8AC3E}">
        <p14:creationId xmlns:p14="http://schemas.microsoft.com/office/powerpoint/2010/main" val="2165732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Finally, the system is capable</a:t>
            </a:r>
            <a:r>
              <a:rPr lang="en-CA" baseline="0" dirty="0" smtClean="0"/>
              <a:t> to detect different </a:t>
            </a:r>
            <a:r>
              <a:rPr lang="en-CA" b="1" baseline="0" dirty="0" smtClean="0"/>
              <a:t>peripheral activities </a:t>
            </a:r>
            <a:r>
              <a:rPr lang="en-CA" baseline="0" dirty="0" smtClean="0"/>
              <a:t>in the phone’s vicinity. </a:t>
            </a:r>
          </a:p>
        </p:txBody>
      </p:sp>
      <p:sp>
        <p:nvSpPr>
          <p:cNvPr id="4" name="Slide Number Placeholder 3"/>
          <p:cNvSpPr>
            <a:spLocks noGrp="1"/>
          </p:cNvSpPr>
          <p:nvPr>
            <p:ph type="sldNum" sz="quarter" idx="10"/>
          </p:nvPr>
        </p:nvSpPr>
        <p:spPr/>
        <p:txBody>
          <a:bodyPr/>
          <a:lstStyle/>
          <a:p>
            <a:fld id="{1E833BEA-79B2-43EA-8B9B-801E907CC6DA}" type="slidenum">
              <a:rPr lang="en-CA" smtClean="0"/>
              <a:t>21</a:t>
            </a:fld>
            <a:endParaRPr lang="en-CA"/>
          </a:p>
        </p:txBody>
      </p:sp>
    </p:spTree>
    <p:extLst>
      <p:ext uri="{BB962C8B-B14F-4D97-AF65-F5344CB8AC3E}">
        <p14:creationId xmlns:p14="http://schemas.microsoft.com/office/powerpoint/2010/main" val="18830340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It </a:t>
            </a:r>
            <a:r>
              <a:rPr lang="en-CA" b="1" baseline="0" dirty="0" smtClean="0"/>
              <a:t>understand</a:t>
            </a:r>
            <a:r>
              <a:rPr lang="en-CA" baseline="0" dirty="0" smtClean="0"/>
              <a:t> the user’s hand wave when the user is not at the desk.</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Here we use background subtraction to remove any skin-color noise in the background.</a:t>
            </a:r>
            <a:endParaRPr lang="en-CA" dirty="0" smtClean="0"/>
          </a:p>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22</a:t>
            </a:fld>
            <a:endParaRPr lang="en-CA"/>
          </a:p>
        </p:txBody>
      </p:sp>
    </p:spTree>
    <p:extLst>
      <p:ext uri="{BB962C8B-B14F-4D97-AF65-F5344CB8AC3E}">
        <p14:creationId xmlns:p14="http://schemas.microsoft.com/office/powerpoint/2010/main" val="2048865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surround-see can be configured to focus its attention on a particular region such</a:t>
            </a:r>
            <a:r>
              <a:rPr lang="en-CA" baseline="0" dirty="0" smtClean="0"/>
              <a:t> as the door. </a:t>
            </a:r>
          </a:p>
          <a:p>
            <a:pPr marL="171450" indent="-171450">
              <a:buFont typeface="Arial" panose="020B0604020202020204" pitchFamily="34" charset="0"/>
              <a:buChar char="•"/>
            </a:pPr>
            <a:r>
              <a:rPr lang="en-CA" baseline="0" dirty="0" smtClean="0"/>
              <a:t>Tracking the region of interest is independent of the orientation of the phone.</a:t>
            </a:r>
          </a:p>
          <a:p>
            <a:pPr marL="171450" indent="-171450">
              <a:buFont typeface="Arial" panose="020B0604020202020204" pitchFamily="34" charset="0"/>
              <a:buChar char="•"/>
            </a:pPr>
            <a:r>
              <a:rPr lang="en-CA" b="1" baseline="0" dirty="0" smtClean="0"/>
              <a:t>Lets watch that again</a:t>
            </a:r>
          </a:p>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23</a:t>
            </a:fld>
            <a:endParaRPr lang="en-CA"/>
          </a:p>
        </p:txBody>
      </p:sp>
    </p:spTree>
    <p:extLst>
      <p:ext uri="{BB962C8B-B14F-4D97-AF65-F5344CB8AC3E}">
        <p14:creationId xmlns:p14="http://schemas.microsoft.com/office/powerpoint/2010/main" val="2764035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This way, it knows when the user leaves the desk without taking it with him </a:t>
            </a:r>
            <a:r>
              <a:rPr lang="en-CA" b="1" baseline="0" dirty="0" smtClean="0"/>
              <a:t>and when he comes back</a:t>
            </a:r>
            <a:r>
              <a:rPr lang="en-CA"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kern="1200" baseline="0" dirty="0" smtClean="0">
                <a:solidFill>
                  <a:schemeClr val="tx1"/>
                </a:solidFill>
                <a:latin typeface="+mn-lt"/>
                <a:ea typeface="+mn-ea"/>
                <a:cs typeface="+mn-cs"/>
              </a:rPr>
              <a:t>Motion detection was implemented using optical flow</a:t>
            </a:r>
            <a:endParaRPr lang="en-CA"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CA" baseline="0" dirty="0" smtClean="0"/>
          </a:p>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24</a:t>
            </a:fld>
            <a:endParaRPr lang="en-CA"/>
          </a:p>
        </p:txBody>
      </p:sp>
    </p:spTree>
    <p:extLst>
      <p:ext uri="{BB962C8B-B14F-4D97-AF65-F5344CB8AC3E}">
        <p14:creationId xmlns:p14="http://schemas.microsoft.com/office/powerpoint/2010/main" val="1496975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Similarly,</a:t>
            </a:r>
            <a:r>
              <a:rPr lang="en-CA" baseline="0" dirty="0" smtClean="0"/>
              <a:t> it</a:t>
            </a:r>
            <a:r>
              <a:rPr lang="en-CA" dirty="0" smtClean="0"/>
              <a:t> knows whether it is far or near</a:t>
            </a:r>
            <a:r>
              <a:rPr lang="en-CA" baseline="0" dirty="0" smtClean="0"/>
              <a:t> to the user. </a:t>
            </a:r>
          </a:p>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25</a:t>
            </a:fld>
            <a:endParaRPr lang="en-CA"/>
          </a:p>
        </p:txBody>
      </p:sp>
    </p:spTree>
    <p:extLst>
      <p:ext uri="{BB962C8B-B14F-4D97-AF65-F5344CB8AC3E}">
        <p14:creationId xmlns:p14="http://schemas.microsoft.com/office/powerpoint/2010/main" val="537219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smtClean="0"/>
              <a:t>We have developed a variety of interaction technique with</a:t>
            </a:r>
            <a:r>
              <a:rPr lang="en-CA" baseline="0" dirty="0" smtClean="0"/>
              <a:t> surround-see.</a:t>
            </a:r>
            <a:endParaRPr lang="en-CA" dirty="0" smtClean="0"/>
          </a:p>
          <a:p>
            <a:pPr marL="171450" indent="-171450">
              <a:buFont typeface="Arial" panose="020B0604020202020204" pitchFamily="34" charset="0"/>
              <a:buChar char="•"/>
            </a:pPr>
            <a:r>
              <a:rPr lang="en-CA" dirty="0" smtClean="0"/>
              <a:t>Now I am </a:t>
            </a:r>
            <a:r>
              <a:rPr lang="en-CA" dirty="0" err="1" smtClean="0"/>
              <a:t>gonna</a:t>
            </a:r>
            <a:r>
              <a:rPr lang="en-CA" dirty="0" smtClean="0"/>
              <a:t> show you how</a:t>
            </a:r>
            <a:r>
              <a:rPr lang="en-CA" baseline="0" dirty="0" smtClean="0"/>
              <a:t> surround-see can be used in our daily activities. </a:t>
            </a:r>
          </a:p>
          <a:p>
            <a:pPr marL="171450" indent="-171450">
              <a:buFont typeface="Arial" panose="020B0604020202020204" pitchFamily="34" charset="0"/>
              <a:buChar char="•"/>
            </a:pPr>
            <a:r>
              <a:rPr lang="en-CA" baseline="0" dirty="0" smtClean="0"/>
              <a:t>Here </a:t>
            </a:r>
            <a:r>
              <a:rPr lang="en-CA" baseline="0" dirty="0" err="1" smtClean="0"/>
              <a:t>im</a:t>
            </a:r>
            <a:r>
              <a:rPr lang="en-CA" baseline="0" dirty="0" smtClean="0"/>
              <a:t> </a:t>
            </a:r>
            <a:r>
              <a:rPr lang="en-CA" baseline="0" dirty="0" err="1" smtClean="0"/>
              <a:t>gonna</a:t>
            </a:r>
            <a:r>
              <a:rPr lang="en-CA" baseline="0" dirty="0" smtClean="0"/>
              <a:t> use a story </a:t>
            </a:r>
            <a:r>
              <a:rPr lang="en-CA" baseline="0" smtClean="0"/>
              <a:t>to demonstrate</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26</a:t>
            </a:fld>
            <a:endParaRPr lang="en-CA"/>
          </a:p>
        </p:txBody>
      </p:sp>
    </p:spTree>
    <p:extLst>
      <p:ext uri="{BB962C8B-B14F-4D97-AF65-F5344CB8AC3E}">
        <p14:creationId xmlns:p14="http://schemas.microsoft.com/office/powerpoint/2010/main" val="1255356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First one is location based messaging.</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27</a:t>
            </a:fld>
            <a:endParaRPr lang="en-CA"/>
          </a:p>
        </p:txBody>
      </p:sp>
    </p:spTree>
    <p:extLst>
      <p:ext uri="{BB962C8B-B14F-4D97-AF65-F5344CB8AC3E}">
        <p14:creationId xmlns:p14="http://schemas.microsoft.com/office/powerpoint/2010/main" val="3386717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 the morning, the user</a:t>
            </a:r>
            <a:r>
              <a:rPr lang="en-CA" baseline="0" dirty="0" smtClean="0"/>
              <a:t> jumps into his car and begins browsing news before starting his vehicle. </a:t>
            </a:r>
          </a:p>
          <a:p>
            <a:r>
              <a:rPr lang="en-CA" baseline="0" dirty="0" smtClean="0"/>
              <a:t>Surround-see notices this and shows a warning message.</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28</a:t>
            </a:fld>
            <a:endParaRPr lang="en-CA"/>
          </a:p>
        </p:txBody>
      </p:sp>
    </p:spTree>
    <p:extLst>
      <p:ext uri="{BB962C8B-B14F-4D97-AF65-F5344CB8AC3E}">
        <p14:creationId xmlns:p14="http://schemas.microsoft.com/office/powerpoint/2010/main" val="2198778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29</a:t>
            </a:fld>
            <a:endParaRPr lang="en-CA"/>
          </a:p>
        </p:txBody>
      </p:sp>
    </p:spTree>
    <p:extLst>
      <p:ext uri="{BB962C8B-B14F-4D97-AF65-F5344CB8AC3E}">
        <p14:creationId xmlns:p14="http://schemas.microsoft.com/office/powerpoint/2010/main" val="243618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3</a:t>
            </a:fld>
            <a:endParaRPr lang="en-CA"/>
          </a:p>
        </p:txBody>
      </p:sp>
    </p:spTree>
    <p:extLst>
      <p:ext uri="{BB962C8B-B14F-4D97-AF65-F5344CB8AC3E}">
        <p14:creationId xmlns:p14="http://schemas.microsoft.com/office/powerpoint/2010/main" val="117114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When he comes to the office, he decides to turn on his speaker</a:t>
            </a:r>
            <a:r>
              <a:rPr lang="en-CA" baseline="0" dirty="0" smtClean="0"/>
              <a:t> by pointing at them and increases the music volume to </a:t>
            </a:r>
            <a:r>
              <a:rPr lang="en-CA" b="1" baseline="0" dirty="0" smtClean="0"/>
              <a:t>wake himself up</a:t>
            </a:r>
            <a:r>
              <a:rPr lang="en-CA" baseline="0" dirty="0" smtClean="0"/>
              <a:t>. </a:t>
            </a:r>
          </a:p>
          <a:p>
            <a:r>
              <a:rPr lang="en-CA" baseline="0" dirty="0" smtClean="0"/>
              <a:t>He can use pinch gesture to reduce the volume.</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30</a:t>
            </a:fld>
            <a:endParaRPr lang="en-CA"/>
          </a:p>
        </p:txBody>
      </p:sp>
    </p:spTree>
    <p:extLst>
      <p:ext uri="{BB962C8B-B14F-4D97-AF65-F5344CB8AC3E}">
        <p14:creationId xmlns:p14="http://schemas.microsoft.com/office/powerpoint/2010/main" val="854828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31</a:t>
            </a:fld>
            <a:endParaRPr lang="en-CA"/>
          </a:p>
        </p:txBody>
      </p:sp>
    </p:spTree>
    <p:extLst>
      <p:ext uri="{BB962C8B-B14F-4D97-AF65-F5344CB8AC3E}">
        <p14:creationId xmlns:p14="http://schemas.microsoft.com/office/powerpoint/2010/main" val="1855863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Later a</a:t>
            </a:r>
            <a:r>
              <a:rPr lang="en-CA" baseline="0" dirty="0" smtClean="0"/>
              <a:t> colleague enters his office and asks about his weekend.</a:t>
            </a:r>
          </a:p>
          <a:p>
            <a:pPr marL="171450" indent="-171450">
              <a:buFont typeface="Arial" panose="020B0604020202020204" pitchFamily="34" charset="0"/>
              <a:buChar char="•"/>
            </a:pPr>
            <a:r>
              <a:rPr lang="en-CA" baseline="0" dirty="0" smtClean="0"/>
              <a:t>The user shows him a picture that he took on the weekend with his mobile </a:t>
            </a:r>
            <a:r>
              <a:rPr lang="en-CA" b="1" baseline="0" dirty="0" smtClean="0"/>
              <a:t>and surround-see </a:t>
            </a:r>
            <a:r>
              <a:rPr lang="en-CA" baseline="0" dirty="0" smtClean="0"/>
              <a:t>re-orients the image as the device is positioned closer to his colleague.</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32</a:t>
            </a:fld>
            <a:endParaRPr lang="en-CA"/>
          </a:p>
        </p:txBody>
      </p:sp>
    </p:spTree>
    <p:extLst>
      <p:ext uri="{BB962C8B-B14F-4D97-AF65-F5344CB8AC3E}">
        <p14:creationId xmlns:p14="http://schemas.microsoft.com/office/powerpoint/2010/main" val="1786420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33</a:t>
            </a:fld>
            <a:endParaRPr lang="en-CA"/>
          </a:p>
        </p:txBody>
      </p:sp>
    </p:spTree>
    <p:extLst>
      <p:ext uri="{BB962C8B-B14F-4D97-AF65-F5344CB8AC3E}">
        <p14:creationId xmlns:p14="http://schemas.microsoft.com/office/powerpoint/2010/main" val="937303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Later his colleague asks him about a location and he draws</a:t>
            </a:r>
            <a:r>
              <a:rPr lang="en-CA" baseline="0" dirty="0" smtClean="0"/>
              <a:t> the map using a pen.</a:t>
            </a:r>
          </a:p>
          <a:p>
            <a:pPr marL="171450" indent="-171450">
              <a:buFont typeface="Arial" panose="020B0604020202020204" pitchFamily="34" charset="0"/>
              <a:buChar char="•"/>
            </a:pPr>
            <a:r>
              <a:rPr lang="en-CA" baseline="0" dirty="0" smtClean="0"/>
              <a:t>The pen is distinguish from the user’s finger, which is used for erasing. </a:t>
            </a:r>
          </a:p>
          <a:p>
            <a:pPr marL="171450" indent="-171450">
              <a:buFont typeface="Arial" panose="020B0604020202020204" pitchFamily="34" charset="0"/>
              <a:buChar char="•"/>
            </a:pPr>
            <a:r>
              <a:rPr lang="en-CA" baseline="0" dirty="0" smtClean="0"/>
              <a:t>Note that the user did not have to switch modes to distinguish different input devices.</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34</a:t>
            </a:fld>
            <a:endParaRPr lang="en-CA"/>
          </a:p>
        </p:txBody>
      </p:sp>
    </p:spTree>
    <p:extLst>
      <p:ext uri="{BB962C8B-B14F-4D97-AF65-F5344CB8AC3E}">
        <p14:creationId xmlns:p14="http://schemas.microsoft.com/office/powerpoint/2010/main" val="1723760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35</a:t>
            </a:fld>
            <a:endParaRPr lang="en-CA"/>
          </a:p>
        </p:txBody>
      </p:sp>
    </p:spTree>
    <p:extLst>
      <p:ext uri="{BB962C8B-B14F-4D97-AF65-F5344CB8AC3E}">
        <p14:creationId xmlns:p14="http://schemas.microsoft.com/office/powerpoint/2010/main" val="35936021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He then decides to leave</a:t>
            </a:r>
            <a:r>
              <a:rPr lang="en-CA" baseline="0" dirty="0" smtClean="0"/>
              <a:t> but for only a few minutes.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Surround-see asks if he wishes to take </a:t>
            </a:r>
            <a:r>
              <a:rPr lang="en-CA" b="1" baseline="0" dirty="0" smtClean="0"/>
              <a:t>his mobile </a:t>
            </a:r>
            <a:r>
              <a:rPr lang="en-CA" baseline="0" dirty="0" smtClean="0"/>
              <a:t>with him.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aseline="0" dirty="0" smtClean="0"/>
              <a:t>He gestures to the device remotely so his phone enters voice mail mode.</a:t>
            </a:r>
          </a:p>
          <a:p>
            <a:pPr marL="0" marR="0" indent="0" algn="l" defTabSz="914400" rtl="0" eaLnBrk="1" fontAlgn="auto" latinLnBrk="0" hangingPunct="1">
              <a:lnSpc>
                <a:spcPct val="100000"/>
              </a:lnSpc>
              <a:spcBef>
                <a:spcPts val="0"/>
              </a:spcBef>
              <a:spcAft>
                <a:spcPts val="0"/>
              </a:spcAft>
              <a:buClrTx/>
              <a:buSzTx/>
              <a:buFontTx/>
              <a:buNone/>
              <a:tabLst/>
              <a:defRPr/>
            </a:pPr>
            <a:endParaRPr lang="en-CA" dirty="0" smtClean="0"/>
          </a:p>
        </p:txBody>
      </p:sp>
      <p:sp>
        <p:nvSpPr>
          <p:cNvPr id="4" name="Slide Number Placeholder 3"/>
          <p:cNvSpPr>
            <a:spLocks noGrp="1"/>
          </p:cNvSpPr>
          <p:nvPr>
            <p:ph type="sldNum" sz="quarter" idx="10"/>
          </p:nvPr>
        </p:nvSpPr>
        <p:spPr/>
        <p:txBody>
          <a:bodyPr/>
          <a:lstStyle/>
          <a:p>
            <a:fld id="{1E833BEA-79B2-43EA-8B9B-801E907CC6DA}" type="slidenum">
              <a:rPr lang="en-CA" smtClean="0"/>
              <a:t>36</a:t>
            </a:fld>
            <a:endParaRPr lang="en-CA"/>
          </a:p>
        </p:txBody>
      </p:sp>
    </p:spTree>
    <p:extLst>
      <p:ext uri="{BB962C8B-B14F-4D97-AF65-F5344CB8AC3E}">
        <p14:creationId xmlns:p14="http://schemas.microsoft.com/office/powerpoint/2010/main" val="17564518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37</a:t>
            </a:fld>
            <a:endParaRPr lang="en-CA"/>
          </a:p>
        </p:txBody>
      </p:sp>
    </p:spTree>
    <p:extLst>
      <p:ext uri="{BB962C8B-B14F-4D97-AF65-F5344CB8AC3E}">
        <p14:creationId xmlns:p14="http://schemas.microsoft.com/office/powerpoint/2010/main" val="2720121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smtClean="0"/>
              <a:t>Later in the day, he decides to grab dinner at a take out.</a:t>
            </a:r>
            <a:r>
              <a:rPr lang="en-CA" baseline="0" dirty="0" smtClean="0"/>
              <a:t> </a:t>
            </a:r>
          </a:p>
          <a:p>
            <a:pPr marL="171450" indent="-171450">
              <a:buFont typeface="Arial" panose="020B0604020202020204" pitchFamily="34" charset="0"/>
              <a:buChar char="•"/>
            </a:pPr>
            <a:r>
              <a:rPr lang="en-CA" baseline="0" dirty="0" smtClean="0"/>
              <a:t>He recalls it being in the north west of his office and he points in mid air to the approximate location which opens up a coupon for it </a:t>
            </a:r>
          </a:p>
          <a:p>
            <a:pPr marL="171450" indent="-171450">
              <a:buFont typeface="Arial" panose="020B0604020202020204" pitchFamily="34" charset="0"/>
              <a:buChar char="•"/>
            </a:pPr>
            <a:r>
              <a:rPr lang="en-CA" baseline="0" dirty="0" smtClean="0"/>
              <a:t>Then he issues a hand posture which speed dials the restaurant.</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38</a:t>
            </a:fld>
            <a:endParaRPr lang="en-CA"/>
          </a:p>
        </p:txBody>
      </p:sp>
    </p:spTree>
    <p:extLst>
      <p:ext uri="{BB962C8B-B14F-4D97-AF65-F5344CB8AC3E}">
        <p14:creationId xmlns:p14="http://schemas.microsoft.com/office/powerpoint/2010/main" val="18269383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i="0" u="none" strike="noStrike" kern="1200" baseline="0" dirty="0" smtClean="0">
                <a:solidFill>
                  <a:schemeClr val="tx1"/>
                </a:solidFill>
                <a:latin typeface="+mn-lt"/>
                <a:ea typeface="+mn-ea"/>
                <a:cs typeface="+mn-cs"/>
              </a:rPr>
              <a:t>So we conducted a survey to assess primarily whether users feel comfortable about having smartphones in their environment ‘see’. There are issues of privacy and comfort that need to be considered. We therefore asked users to rank how comfortable they would feel with the various interaction techniques and capabilities of Surround-See.</a:t>
            </a:r>
          </a:p>
        </p:txBody>
      </p:sp>
      <p:sp>
        <p:nvSpPr>
          <p:cNvPr id="4" name="Slide Number Placeholder 3"/>
          <p:cNvSpPr>
            <a:spLocks noGrp="1"/>
          </p:cNvSpPr>
          <p:nvPr>
            <p:ph type="sldNum" sz="quarter" idx="10"/>
          </p:nvPr>
        </p:nvSpPr>
        <p:spPr/>
        <p:txBody>
          <a:bodyPr/>
          <a:lstStyle/>
          <a:p>
            <a:fld id="{1E833BEA-79B2-43EA-8B9B-801E907CC6DA}" type="slidenum">
              <a:rPr lang="en-CA" smtClean="0"/>
              <a:t>39</a:t>
            </a:fld>
            <a:endParaRPr lang="en-CA"/>
          </a:p>
        </p:txBody>
      </p:sp>
    </p:spTree>
    <p:extLst>
      <p:ext uri="{BB962C8B-B14F-4D97-AF65-F5344CB8AC3E}">
        <p14:creationId xmlns:p14="http://schemas.microsoft.com/office/powerpoint/2010/main" val="97734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4</a:t>
            </a:fld>
            <a:endParaRPr lang="en-CA"/>
          </a:p>
        </p:txBody>
      </p:sp>
    </p:spTree>
    <p:extLst>
      <p:ext uri="{BB962C8B-B14F-4D97-AF65-F5344CB8AC3E}">
        <p14:creationId xmlns:p14="http://schemas.microsoft.com/office/powerpoint/2010/main" val="117114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A  BETTER VERSION OF IMAGE</a:t>
            </a:r>
          </a:p>
          <a:p>
            <a:r>
              <a:rPr lang="en-US" dirty="0" smtClean="0"/>
              <a:t>SAY THE MAIN RESULTS</a:t>
            </a:r>
            <a:r>
              <a:rPr lang="en-US" baseline="0" dirty="0" smtClean="0"/>
              <a:t> HERE</a:t>
            </a:r>
            <a:endParaRPr lang="en-US" dirty="0" smtClean="0"/>
          </a:p>
          <a:p>
            <a:endParaRPr lang="en-US" dirty="0"/>
          </a:p>
        </p:txBody>
      </p:sp>
      <p:sp>
        <p:nvSpPr>
          <p:cNvPr id="4" name="Slide Number Placeholder 3"/>
          <p:cNvSpPr>
            <a:spLocks noGrp="1"/>
          </p:cNvSpPr>
          <p:nvPr>
            <p:ph type="sldNum" sz="quarter" idx="10"/>
          </p:nvPr>
        </p:nvSpPr>
        <p:spPr/>
        <p:txBody>
          <a:bodyPr/>
          <a:lstStyle/>
          <a:p>
            <a:fld id="{1E833BEA-79B2-43EA-8B9B-801E907CC6DA}" type="slidenum">
              <a:rPr lang="en-CA" smtClean="0"/>
              <a:t>40</a:t>
            </a:fld>
            <a:endParaRPr lang="en-CA"/>
          </a:p>
        </p:txBody>
      </p:sp>
    </p:spTree>
    <p:extLst>
      <p:ext uri="{BB962C8B-B14F-4D97-AF65-F5344CB8AC3E}">
        <p14:creationId xmlns:p14="http://schemas.microsoft.com/office/powerpoint/2010/main" val="37380885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And we asked them to rate these 8 interactions techniques</a:t>
            </a:r>
            <a:r>
              <a:rPr lang="en-CA" baseline="0" dirty="0" smtClean="0"/>
              <a:t> that was just shown</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41</a:t>
            </a:fld>
            <a:endParaRPr lang="en-CA"/>
          </a:p>
        </p:txBody>
      </p:sp>
    </p:spTree>
    <p:extLst>
      <p:ext uri="{BB962C8B-B14F-4D97-AF65-F5344CB8AC3E}">
        <p14:creationId xmlns:p14="http://schemas.microsoft.com/office/powerpoint/2010/main" val="3664255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sz="1200" b="0" i="0" u="none" strike="noStrike" kern="1200" baseline="0" dirty="0" smtClean="0">
                <a:solidFill>
                  <a:schemeClr val="tx1"/>
                </a:solidFill>
                <a:latin typeface="+mn-lt"/>
                <a:ea typeface="+mn-ea"/>
                <a:cs typeface="+mn-cs"/>
              </a:rPr>
              <a:t>Overall, participants welcomed the idea of mobile seeing.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u="none" strike="noStrike" kern="1200" baseline="0" dirty="0" smtClean="0">
                <a:solidFill>
                  <a:schemeClr val="tx1"/>
                </a:solidFill>
                <a:latin typeface="+mn-lt"/>
                <a:ea typeface="+mn-ea"/>
                <a:cs typeface="+mn-cs"/>
              </a:rPr>
              <a:t>These 4 features were ranked amongst the highest with an average score higher than 6.</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1" i="0" u="none" strike="noStrike" kern="1200" baseline="0" dirty="0" smtClean="0">
                <a:solidFill>
                  <a:schemeClr val="tx1"/>
                </a:solidFill>
                <a:latin typeface="+mn-lt"/>
                <a:ea typeface="+mn-ea"/>
                <a:cs typeface="+mn-cs"/>
              </a:rPr>
              <a:t>They mostly </a:t>
            </a:r>
            <a:r>
              <a:rPr lang="en-CA" sz="1200" b="0" i="0" u="none" strike="noStrike" kern="1200" baseline="0" dirty="0" smtClean="0">
                <a:solidFill>
                  <a:schemeClr val="tx1"/>
                </a:solidFill>
                <a:latin typeface="+mn-lt"/>
                <a:ea typeface="+mn-ea"/>
                <a:cs typeface="+mn-cs"/>
              </a:rPr>
              <a:t>like the intelligent features (Notify to Take the Phone and Location-based Messaging) features to support remote operations (Controlling Remote Objects and Remote Operation).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1"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833BEA-79B2-43EA-8B9B-801E907CC6DA}" type="slidenum">
              <a:rPr lang="en-CA" smtClean="0"/>
              <a:t>42</a:t>
            </a:fld>
            <a:endParaRPr lang="en-CA"/>
          </a:p>
        </p:txBody>
      </p:sp>
    </p:spTree>
    <p:extLst>
      <p:ext uri="{BB962C8B-B14F-4D97-AF65-F5344CB8AC3E}">
        <p14:creationId xmlns:p14="http://schemas.microsoft.com/office/powerpoint/2010/main" val="979549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0" dirty="0" smtClean="0"/>
              <a:t>We also got insightful comments</a:t>
            </a:r>
            <a:r>
              <a:rPr lang="en-CA" b="0" baseline="0" dirty="0" smtClean="0"/>
              <a:t> from users. </a:t>
            </a:r>
          </a:p>
          <a:p>
            <a:pPr marL="171450" indent="-171450">
              <a:buFont typeface="Arial" panose="020B0604020202020204" pitchFamily="34" charset="0"/>
              <a:buChar char="•"/>
            </a:pPr>
            <a:endParaRPr lang="en-CA" b="0" baseline="0" dirty="0" smtClean="0"/>
          </a:p>
          <a:p>
            <a:pPr marL="171450" indent="-171450">
              <a:buFont typeface="Arial" panose="020B0604020202020204" pitchFamily="34" charset="0"/>
              <a:buChar char="•"/>
            </a:pPr>
            <a:r>
              <a:rPr lang="en-CA" b="0" dirty="0" smtClean="0"/>
              <a:t>Participants commented that they always forgot to mute their phone and</a:t>
            </a:r>
          </a:p>
          <a:p>
            <a:pPr marL="171450" indent="-171450">
              <a:buFont typeface="Arial" panose="020B0604020202020204" pitchFamily="34" charset="0"/>
              <a:buChar char="•"/>
            </a:pPr>
            <a:r>
              <a:rPr lang="en-CA" b="1" dirty="0" smtClean="0">
                <a:solidFill>
                  <a:srgbClr val="FF0000"/>
                </a:solidFill>
              </a:rPr>
              <a:t>another commented that Location-based Messaging is a useful </a:t>
            </a:r>
            <a:r>
              <a:rPr lang="en-CA" b="0" dirty="0" smtClean="0"/>
              <a:t>feature because “it could take control, when you forget to do something”. </a:t>
            </a:r>
          </a:p>
        </p:txBody>
      </p:sp>
      <p:sp>
        <p:nvSpPr>
          <p:cNvPr id="4" name="Slide Number Placeholder 3"/>
          <p:cNvSpPr>
            <a:spLocks noGrp="1"/>
          </p:cNvSpPr>
          <p:nvPr>
            <p:ph type="sldNum" sz="quarter" idx="10"/>
          </p:nvPr>
        </p:nvSpPr>
        <p:spPr/>
        <p:txBody>
          <a:bodyPr/>
          <a:lstStyle/>
          <a:p>
            <a:fld id="{1E833BEA-79B2-43EA-8B9B-801E907CC6DA}" type="slidenum">
              <a:rPr lang="en-CA" smtClean="0"/>
              <a:t>43</a:t>
            </a:fld>
            <a:endParaRPr lang="en-CA"/>
          </a:p>
        </p:txBody>
      </p:sp>
    </p:spTree>
    <p:extLst>
      <p:ext uri="{BB962C8B-B14F-4D97-AF65-F5344CB8AC3E}">
        <p14:creationId xmlns:p14="http://schemas.microsoft.com/office/powerpoint/2010/main" val="9773479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b="0" dirty="0" smtClean="0"/>
              <a:t>A participant commented that Remote Operation is “good because most of the time I leave the phone away and need to return briefly only to set it”. </a:t>
            </a:r>
            <a:endParaRPr lang="en-CA" b="0" dirty="0"/>
          </a:p>
        </p:txBody>
      </p:sp>
      <p:sp>
        <p:nvSpPr>
          <p:cNvPr id="4" name="Slide Number Placeholder 3"/>
          <p:cNvSpPr>
            <a:spLocks noGrp="1"/>
          </p:cNvSpPr>
          <p:nvPr>
            <p:ph type="sldNum" sz="quarter" idx="10"/>
          </p:nvPr>
        </p:nvSpPr>
        <p:spPr/>
        <p:txBody>
          <a:bodyPr/>
          <a:lstStyle/>
          <a:p>
            <a:fld id="{1E833BEA-79B2-43EA-8B9B-801E907CC6DA}" type="slidenum">
              <a:rPr lang="en-CA" smtClean="0"/>
              <a:t>44</a:t>
            </a:fld>
            <a:endParaRPr lang="en-CA"/>
          </a:p>
        </p:txBody>
      </p:sp>
    </p:spTree>
    <p:extLst>
      <p:ext uri="{BB962C8B-B14F-4D97-AF65-F5344CB8AC3E}">
        <p14:creationId xmlns:p14="http://schemas.microsoft.com/office/powerpoint/2010/main" val="9773479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baseline="0" dirty="0" smtClean="0"/>
              <a:t>So I think it is a quite promising feedback from the users.</a:t>
            </a:r>
            <a:endParaRPr lang="en-CA" b="0" dirty="0" smtClean="0"/>
          </a:p>
          <a:p>
            <a:pPr marL="171450" indent="-171450">
              <a:buFont typeface="Arial" panose="020B0604020202020204" pitchFamily="34" charset="0"/>
              <a:buChar char="•"/>
            </a:pPr>
            <a:r>
              <a:rPr lang="en-CA" b="1" dirty="0" smtClean="0">
                <a:solidFill>
                  <a:schemeClr val="accent2"/>
                </a:solidFill>
              </a:rPr>
              <a:t>One</a:t>
            </a:r>
            <a:r>
              <a:rPr lang="en-CA" b="0" baseline="0" dirty="0" smtClean="0">
                <a:solidFill>
                  <a:schemeClr val="accent2"/>
                </a:solidFill>
              </a:rPr>
              <a:t> </a:t>
            </a:r>
            <a:r>
              <a:rPr lang="en-CA" b="0" dirty="0" smtClean="0">
                <a:solidFill>
                  <a:schemeClr val="accent2"/>
                </a:solidFill>
              </a:rPr>
              <a:t>insight is even when users are not holding the</a:t>
            </a:r>
          </a:p>
          <a:p>
            <a:pPr marL="171450" indent="-171450">
              <a:buFont typeface="Arial" panose="020B0604020202020204" pitchFamily="34" charset="0"/>
              <a:buChar char="•"/>
            </a:pPr>
            <a:r>
              <a:rPr lang="en-CA" b="0" dirty="0" smtClean="0">
                <a:solidFill>
                  <a:schemeClr val="accent2"/>
                </a:solidFill>
              </a:rPr>
              <a:t>The</a:t>
            </a:r>
            <a:r>
              <a:rPr lang="en-CA" b="0" baseline="0" dirty="0" smtClean="0">
                <a:solidFill>
                  <a:schemeClr val="accent2"/>
                </a:solidFill>
              </a:rPr>
              <a:t> results of this survey indicate what is missing in the current smartphone usage, one of which is remote operation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0" dirty="0" smtClean="0"/>
              <a:t>One</a:t>
            </a:r>
            <a:r>
              <a:rPr lang="en-CA" b="0" baseline="0" dirty="0" smtClean="0"/>
              <a:t> of which is remote operation and this raise question of is touchscreen a limit </a:t>
            </a:r>
            <a:r>
              <a:rPr lang="en-CA" b="1" baseline="0" dirty="0" smtClean="0"/>
              <a:t>for mobile interaction?</a:t>
            </a:r>
            <a:endParaRPr lang="en-CA" b="1" dirty="0" smtClean="0"/>
          </a:p>
          <a:p>
            <a:pPr marL="171450" indent="-171450">
              <a:buFont typeface="Arial" panose="020B0604020202020204" pitchFamily="34" charset="0"/>
              <a:buChar char="•"/>
            </a:pPr>
            <a:endParaRPr lang="en-CA" b="0" dirty="0" smtClean="0">
              <a:solidFill>
                <a:schemeClr val="accent2"/>
              </a:solidFill>
            </a:endParaRPr>
          </a:p>
        </p:txBody>
      </p:sp>
      <p:sp>
        <p:nvSpPr>
          <p:cNvPr id="4" name="Slide Number Placeholder 3"/>
          <p:cNvSpPr>
            <a:spLocks noGrp="1"/>
          </p:cNvSpPr>
          <p:nvPr>
            <p:ph type="sldNum" sz="quarter" idx="10"/>
          </p:nvPr>
        </p:nvSpPr>
        <p:spPr/>
        <p:txBody>
          <a:bodyPr/>
          <a:lstStyle/>
          <a:p>
            <a:fld id="{1E833BEA-79B2-43EA-8B9B-801E907CC6DA}" type="slidenum">
              <a:rPr lang="en-CA" smtClean="0"/>
              <a:t>45</a:t>
            </a:fld>
            <a:endParaRPr lang="en-CA"/>
          </a:p>
        </p:txBody>
      </p:sp>
    </p:spTree>
    <p:extLst>
      <p:ext uri="{BB962C8B-B14F-4D97-AF65-F5344CB8AC3E}">
        <p14:creationId xmlns:p14="http://schemas.microsoft.com/office/powerpoint/2010/main" val="977347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presented and introduce the concept of letting</a:t>
            </a:r>
            <a:r>
              <a:rPr lang="en-CA" baseline="0" dirty="0" smtClean="0"/>
              <a:t> our mobiles ‘see’ their surroundings during active use</a:t>
            </a:r>
          </a:p>
          <a:p>
            <a:r>
              <a:rPr lang="en-CA" baseline="0" dirty="0" smtClean="0"/>
              <a:t>For this, we showed that 3 Capabilities can lead to a good number of Novel Interactions not supported on current mobile devices</a:t>
            </a:r>
          </a:p>
          <a:p>
            <a:r>
              <a:rPr lang="en-CA" baseline="0" dirty="0" smtClean="0"/>
              <a:t>We also identified two major insights if this were to be introduced: - users would feel comfortable, but only in certain cases [list the one or two briefly] and that users want to interact with their devices, even </a:t>
            </a:r>
            <a:r>
              <a:rPr lang="en-CA" baseline="0" dirty="0" err="1" smtClean="0"/>
              <a:t>remotel</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46</a:t>
            </a:fld>
            <a:endParaRPr lang="en-CA"/>
          </a:p>
        </p:txBody>
      </p:sp>
    </p:spTree>
    <p:extLst>
      <p:ext uri="{BB962C8B-B14F-4D97-AF65-F5344CB8AC3E}">
        <p14:creationId xmlns:p14="http://schemas.microsoft.com/office/powerpoint/2010/main" val="36642550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[Discuss these limitations]</a:t>
            </a:r>
            <a:r>
              <a:rPr lang="en-CA" baseline="0" dirty="0" smtClean="0"/>
              <a:t> </a:t>
            </a:r>
          </a:p>
          <a:p>
            <a:endParaRPr lang="en-CA" baseline="0" dirty="0" smtClean="0"/>
          </a:p>
          <a:p>
            <a:r>
              <a:rPr lang="en-CA" baseline="0" dirty="0" smtClean="0"/>
              <a:t>We are identifying methods to extend surround-see to resolve these limitations.</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47</a:t>
            </a:fld>
            <a:endParaRPr lang="en-CA"/>
          </a:p>
        </p:txBody>
      </p:sp>
    </p:spTree>
    <p:extLst>
      <p:ext uri="{BB962C8B-B14F-4D97-AF65-F5344CB8AC3E}">
        <p14:creationId xmlns:p14="http://schemas.microsoft.com/office/powerpoint/2010/main" val="36642550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1" baseline="0" dirty="0" smtClean="0"/>
          </a:p>
        </p:txBody>
      </p:sp>
      <p:sp>
        <p:nvSpPr>
          <p:cNvPr id="4" name="Slide Number Placeholder 3"/>
          <p:cNvSpPr>
            <a:spLocks noGrp="1"/>
          </p:cNvSpPr>
          <p:nvPr>
            <p:ph type="sldNum" sz="quarter" idx="10"/>
          </p:nvPr>
        </p:nvSpPr>
        <p:spPr/>
        <p:txBody>
          <a:bodyPr/>
          <a:lstStyle/>
          <a:p>
            <a:fld id="{1E833BEA-79B2-43EA-8B9B-801E907CC6DA}" type="slidenum">
              <a:rPr lang="en-CA" smtClean="0"/>
              <a:t>48</a:t>
            </a:fld>
            <a:endParaRPr lang="en-CA"/>
          </a:p>
        </p:txBody>
      </p:sp>
    </p:spTree>
    <p:extLst>
      <p:ext uri="{BB962C8B-B14F-4D97-AF65-F5344CB8AC3E}">
        <p14:creationId xmlns:p14="http://schemas.microsoft.com/office/powerpoint/2010/main" val="9773479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dirty="0" smtClean="0"/>
              <a:t>The purpose of this work is to open some space for</a:t>
            </a:r>
            <a:r>
              <a:rPr lang="en-CA" b="1" baseline="0" dirty="0" smtClean="0"/>
              <a:t> us</a:t>
            </a:r>
            <a:r>
              <a:rPr lang="en-CA" b="1" dirty="0" smtClean="0"/>
              <a:t> to think about what future</a:t>
            </a:r>
            <a:r>
              <a:rPr lang="en-CA" b="1" baseline="0" dirty="0" smtClean="0"/>
              <a:t> mobile interaction would be like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smtClean="0"/>
              <a:t>Would future mobile be like a flying robot like the one?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smtClean="0"/>
              <a:t>It can also follow people around.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b="1" baseline="0" dirty="0" smtClean="0"/>
              <a:t>So the future is in our hand and is up to us to create</a:t>
            </a:r>
          </a:p>
        </p:txBody>
      </p:sp>
      <p:sp>
        <p:nvSpPr>
          <p:cNvPr id="4" name="Slide Number Placeholder 3"/>
          <p:cNvSpPr>
            <a:spLocks noGrp="1"/>
          </p:cNvSpPr>
          <p:nvPr>
            <p:ph type="sldNum" sz="quarter" idx="10"/>
          </p:nvPr>
        </p:nvSpPr>
        <p:spPr/>
        <p:txBody>
          <a:bodyPr/>
          <a:lstStyle/>
          <a:p>
            <a:fld id="{1E833BEA-79B2-43EA-8B9B-801E907CC6DA}" type="slidenum">
              <a:rPr lang="en-CA" smtClean="0"/>
              <a:t>49</a:t>
            </a:fld>
            <a:endParaRPr lang="en-CA"/>
          </a:p>
        </p:txBody>
      </p:sp>
    </p:spTree>
    <p:extLst>
      <p:ext uri="{BB962C8B-B14F-4D97-AF65-F5344CB8AC3E}">
        <p14:creationId xmlns:p14="http://schemas.microsoft.com/office/powerpoint/2010/main" val="977347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 think most people have</a:t>
            </a:r>
            <a:r>
              <a:rPr lang="en-CA" baseline="0" dirty="0" smtClean="0"/>
              <a:t> smartphone. We like those devices because they are small, they are portable, and they are very smart.   But as a user, we do make mistakes or</a:t>
            </a:r>
            <a:r>
              <a:rPr lang="en-CA" dirty="0" smtClean="0"/>
              <a:t> forget things, e.g. mute</a:t>
            </a:r>
            <a:r>
              <a:rPr lang="en-CA" baseline="0" dirty="0" smtClean="0"/>
              <a:t> their phones in a quite classroom or forgot to take their phone with them and leave it on the table of a coffee shop</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5</a:t>
            </a:fld>
            <a:endParaRPr lang="en-CA"/>
          </a:p>
        </p:txBody>
      </p:sp>
    </p:spTree>
    <p:extLst>
      <p:ext uri="{BB962C8B-B14F-4D97-AF65-F5344CB8AC3E}">
        <p14:creationId xmlns:p14="http://schemas.microsoft.com/office/powerpoint/2010/main" val="1171149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here it comes to the</a:t>
            </a:r>
            <a:r>
              <a:rPr lang="en-CA" baseline="0" dirty="0" smtClean="0"/>
              <a:t> end of this talk.</a:t>
            </a:r>
          </a:p>
          <a:p>
            <a:r>
              <a:rPr lang="en-CA" baseline="0" dirty="0" smtClean="0"/>
              <a:t>Thanks for listening! </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50</a:t>
            </a:fld>
            <a:endParaRPr lang="en-CA"/>
          </a:p>
        </p:txBody>
      </p:sp>
    </p:spTree>
    <p:extLst>
      <p:ext uri="{BB962C8B-B14F-4D97-AF65-F5344CB8AC3E}">
        <p14:creationId xmlns:p14="http://schemas.microsoft.com/office/powerpoint/2010/main" val="3314439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 here it comes to the</a:t>
            </a:r>
            <a:r>
              <a:rPr lang="en-CA" baseline="0" dirty="0" smtClean="0"/>
              <a:t> end of this talk.</a:t>
            </a:r>
          </a:p>
          <a:p>
            <a:r>
              <a:rPr lang="en-CA" baseline="0" dirty="0" smtClean="0"/>
              <a:t>Thanks for listening! </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51</a:t>
            </a:fld>
            <a:endParaRPr lang="en-CA"/>
          </a:p>
        </p:txBody>
      </p:sp>
    </p:spTree>
    <p:extLst>
      <p:ext uri="{BB962C8B-B14F-4D97-AF65-F5344CB8AC3E}">
        <p14:creationId xmlns:p14="http://schemas.microsoft.com/office/powerpoint/2010/main" val="3314439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When it </a:t>
            </a:r>
            <a:r>
              <a:rPr lang="en-CA" baseline="0" dirty="0" smtClean="0"/>
              <a:t>happens, </a:t>
            </a:r>
            <a:r>
              <a:rPr lang="en-CA" dirty="0" smtClean="0"/>
              <a:t>this </a:t>
            </a:r>
            <a:r>
              <a:rPr lang="en-CA" dirty="0" err="1" smtClean="0"/>
              <a:t>doesnot</a:t>
            </a:r>
            <a:r>
              <a:rPr lang="en-CA" dirty="0" smtClean="0"/>
              <a:t> seem like a very useful way</a:t>
            </a:r>
            <a:r>
              <a:rPr lang="en-CA" baseline="0" dirty="0" smtClean="0"/>
              <a:t> to find your phone</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6</a:t>
            </a:fld>
            <a:endParaRPr lang="en-CA"/>
          </a:p>
        </p:txBody>
      </p:sp>
    </p:spTree>
    <p:extLst>
      <p:ext uri="{BB962C8B-B14F-4D97-AF65-F5344CB8AC3E}">
        <p14:creationId xmlns:p14="http://schemas.microsoft.com/office/powerpoint/2010/main" val="2807751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For</a:t>
            </a:r>
            <a:r>
              <a:rPr lang="en-CA" baseline="0" dirty="0" smtClean="0"/>
              <a:t> one with vision, it can be difficult to imagine what may or may not be possible without. </a:t>
            </a:r>
          </a:p>
          <a:p>
            <a:endParaRPr lang="en-CA" baseline="0" dirty="0" smtClean="0"/>
          </a:p>
          <a:p>
            <a:endParaRPr lang="en-CA" baseline="0" dirty="0" smtClean="0"/>
          </a:p>
        </p:txBody>
      </p:sp>
      <p:sp>
        <p:nvSpPr>
          <p:cNvPr id="4" name="Slide Number Placeholder 3"/>
          <p:cNvSpPr>
            <a:spLocks noGrp="1"/>
          </p:cNvSpPr>
          <p:nvPr>
            <p:ph type="sldNum" sz="quarter" idx="10"/>
          </p:nvPr>
        </p:nvSpPr>
        <p:spPr/>
        <p:txBody>
          <a:bodyPr/>
          <a:lstStyle/>
          <a:p>
            <a:fld id="{1E833BEA-79B2-43EA-8B9B-801E907CC6DA}" type="slidenum">
              <a:rPr lang="en-CA" smtClean="0"/>
              <a:t>7</a:t>
            </a:fld>
            <a:endParaRPr lang="en-CA"/>
          </a:p>
        </p:txBody>
      </p:sp>
    </p:spTree>
    <p:extLst>
      <p:ext uri="{BB962C8B-B14F-4D97-AF65-F5344CB8AC3E}">
        <p14:creationId xmlns:p14="http://schemas.microsoft.com/office/powerpoint/2010/main" val="280775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Today’s smartphones</a:t>
            </a:r>
            <a:r>
              <a:rPr lang="en-CA" baseline="0" dirty="0" smtClean="0"/>
              <a:t> have come a long way to sense actions, but have very limited ‘seeing’ capabilities. The front and back cameras are the main means by which a smartphone can ‘see’. But during active use, this is not very useful. </a:t>
            </a:r>
          </a:p>
          <a:p>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8</a:t>
            </a:fld>
            <a:endParaRPr lang="en-CA"/>
          </a:p>
        </p:txBody>
      </p:sp>
    </p:spTree>
    <p:extLst>
      <p:ext uri="{BB962C8B-B14F-4D97-AF65-F5344CB8AC3E}">
        <p14:creationId xmlns:p14="http://schemas.microsoft.com/office/powerpoint/2010/main" val="3078994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Unfortunately, during active use, their</a:t>
            </a:r>
            <a:r>
              <a:rPr lang="en-CA" baseline="0" dirty="0" smtClean="0"/>
              <a:t> use is limited. The front and back camera faces the sky and the ground do not provide the device a peripheral vision of its surrounding location.</a:t>
            </a:r>
            <a:endParaRPr lang="en-CA" dirty="0"/>
          </a:p>
        </p:txBody>
      </p:sp>
      <p:sp>
        <p:nvSpPr>
          <p:cNvPr id="4" name="Slide Number Placeholder 3"/>
          <p:cNvSpPr>
            <a:spLocks noGrp="1"/>
          </p:cNvSpPr>
          <p:nvPr>
            <p:ph type="sldNum" sz="quarter" idx="10"/>
          </p:nvPr>
        </p:nvSpPr>
        <p:spPr/>
        <p:txBody>
          <a:bodyPr/>
          <a:lstStyle/>
          <a:p>
            <a:fld id="{1E833BEA-79B2-43EA-8B9B-801E907CC6DA}" type="slidenum">
              <a:rPr lang="en-CA" smtClean="0"/>
              <a:t>9</a:t>
            </a:fld>
            <a:endParaRPr lang="en-CA"/>
          </a:p>
        </p:txBody>
      </p:sp>
    </p:spTree>
    <p:extLst>
      <p:ext uri="{BB962C8B-B14F-4D97-AF65-F5344CB8AC3E}">
        <p14:creationId xmlns:p14="http://schemas.microsoft.com/office/powerpoint/2010/main" val="4013449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1F3DCFE8-62CE-44A1-A544-0E390980D0D9}" type="datetimeFigureOut">
              <a:rPr lang="en-CA" smtClean="0"/>
              <a:t>05/12/2013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1638488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F3DCFE8-62CE-44A1-A544-0E390980D0D9}" type="datetimeFigureOut">
              <a:rPr lang="en-CA" smtClean="0"/>
              <a:t>05/12/2013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429575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F3DCFE8-62CE-44A1-A544-0E390980D0D9}" type="datetimeFigureOut">
              <a:rPr lang="en-CA" smtClean="0"/>
              <a:t>05/12/2013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3303432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1F3DCFE8-62CE-44A1-A544-0E390980D0D9}" type="datetimeFigureOut">
              <a:rPr lang="en-CA" smtClean="0"/>
              <a:t>05/12/2013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1492164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3DCFE8-62CE-44A1-A544-0E390980D0D9}" type="datetimeFigureOut">
              <a:rPr lang="en-CA" smtClean="0"/>
              <a:t>05/12/2013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614300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1F3DCFE8-62CE-44A1-A544-0E390980D0D9}" type="datetimeFigureOut">
              <a:rPr lang="en-CA" smtClean="0"/>
              <a:t>05/12/2013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1260734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1F3DCFE8-62CE-44A1-A544-0E390980D0D9}" type="datetimeFigureOut">
              <a:rPr lang="en-CA" smtClean="0"/>
              <a:t>05/12/2013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2465208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1F3DCFE8-62CE-44A1-A544-0E390980D0D9}" type="datetimeFigureOut">
              <a:rPr lang="en-CA" smtClean="0"/>
              <a:t>05/12/2013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1209040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DCFE8-62CE-44A1-A544-0E390980D0D9}" type="datetimeFigureOut">
              <a:rPr lang="en-CA" smtClean="0"/>
              <a:t>05/12/2013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2700388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3DCFE8-62CE-44A1-A544-0E390980D0D9}" type="datetimeFigureOut">
              <a:rPr lang="en-CA" smtClean="0"/>
              <a:t>05/12/2013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1224206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3DCFE8-62CE-44A1-A544-0E390980D0D9}" type="datetimeFigureOut">
              <a:rPr lang="en-CA" smtClean="0"/>
              <a:t>05/12/2013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81FFE251-E1BB-40B8-B6FE-1A9C22F8664C}" type="slidenum">
              <a:rPr lang="en-CA" smtClean="0"/>
              <a:t>‹#›</a:t>
            </a:fld>
            <a:endParaRPr lang="en-CA"/>
          </a:p>
        </p:txBody>
      </p:sp>
    </p:spTree>
    <p:extLst>
      <p:ext uri="{BB962C8B-B14F-4D97-AF65-F5344CB8AC3E}">
        <p14:creationId xmlns:p14="http://schemas.microsoft.com/office/powerpoint/2010/main" val="3817673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DCFE8-62CE-44A1-A544-0E390980D0D9}" type="datetimeFigureOut">
              <a:rPr lang="en-CA" smtClean="0"/>
              <a:t>05/12/2013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FFE251-E1BB-40B8-B6FE-1A9C22F8664C}" type="slidenum">
              <a:rPr lang="en-CA" smtClean="0"/>
              <a:t>‹#›</a:t>
            </a:fld>
            <a:endParaRPr lang="en-CA"/>
          </a:p>
        </p:txBody>
      </p:sp>
    </p:spTree>
    <p:extLst>
      <p:ext uri="{BB962C8B-B14F-4D97-AF65-F5344CB8AC3E}">
        <p14:creationId xmlns:p14="http://schemas.microsoft.com/office/powerpoint/2010/main" val="2712215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v"/><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26.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6" Type="http://schemas.openxmlformats.org/officeDocument/2006/relationships/image" Target="../media/image31.png"/><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wmv"/><Relationship Id="rId1" Type="http://schemas.microsoft.com/office/2007/relationships/media" Target="../media/media10.wmv"/><Relationship Id="rId6" Type="http://schemas.openxmlformats.org/officeDocument/2006/relationships/image" Target="../media/image32.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mv"/><Relationship Id="rId1" Type="http://schemas.microsoft.com/office/2007/relationships/media" Target="../media/media11.wmv"/><Relationship Id="rId6" Type="http://schemas.openxmlformats.org/officeDocument/2006/relationships/image" Target="../media/image33.png"/><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wmv"/><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wmv"/><Relationship Id="rId1" Type="http://schemas.microsoft.com/office/2007/relationships/media" Target="../media/media13.wmv"/><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wmv"/><Relationship Id="rId1" Type="http://schemas.microsoft.com/office/2007/relationships/media" Target="../media/media14.wmv"/><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5.wmv"/><Relationship Id="rId1" Type="http://schemas.openxmlformats.org/officeDocument/2006/relationships/video" Target="NULL" TargetMode="External"/><Relationship Id="rId6" Type="http://schemas.openxmlformats.org/officeDocument/2006/relationships/image" Target="../media/image41.png"/><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wmv"/><Relationship Id="rId1" Type="http://schemas.openxmlformats.org/officeDocument/2006/relationships/video" Target="NULL" TargetMode="External"/><Relationship Id="rId6" Type="http://schemas.openxmlformats.org/officeDocument/2006/relationships/image" Target="../media/image43.png"/><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7.wmv"/><Relationship Id="rId1" Type="http://schemas.microsoft.com/office/2007/relationships/media" Target="../media/media17.wmv"/><Relationship Id="rId6" Type="http://schemas.openxmlformats.org/officeDocument/2006/relationships/image" Target="../media/image45.png"/><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4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8.png"/><Relationship Id="rId2" Type="http://schemas.openxmlformats.org/officeDocument/2006/relationships/video" Target="../media/media18.wmv"/><Relationship Id="rId1" Type="http://schemas.microsoft.com/office/2007/relationships/media" Target="../media/media18.wmv"/><Relationship Id="rId6" Type="http://schemas.openxmlformats.org/officeDocument/2006/relationships/image" Target="../media/image12.jpg"/><Relationship Id="rId5" Type="http://schemas.openxmlformats.org/officeDocument/2006/relationships/image" Target="../media/image3.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987" t="10180" r="26543"/>
          <a:stretch/>
        </p:blipFill>
        <p:spPr bwMode="auto">
          <a:xfrm>
            <a:off x="-1" y="0"/>
            <a:ext cx="9144001" cy="620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6512" y="3391252"/>
            <a:ext cx="9324528" cy="1200329"/>
          </a:xfrm>
          <a:prstGeom prst="rect">
            <a:avLst/>
          </a:prstGeom>
          <a:solidFill>
            <a:schemeClr val="tx1">
              <a:alpha val="50000"/>
            </a:schemeClr>
          </a:solidFill>
        </p:spPr>
        <p:txBody>
          <a:bodyPr wrap="square" rtlCol="0">
            <a:spAutoFit/>
          </a:bodyPr>
          <a:lstStyle/>
          <a:p>
            <a:r>
              <a:rPr lang="en-CA" sz="4800" b="1" dirty="0" smtClean="0">
                <a:solidFill>
                  <a:schemeClr val="bg1"/>
                </a:solidFill>
              </a:rPr>
              <a:t>SURROUND-SEE</a:t>
            </a:r>
          </a:p>
          <a:p>
            <a:r>
              <a:rPr lang="en-CA" sz="2400" b="1" dirty="0" smtClean="0">
                <a:solidFill>
                  <a:schemeClr val="bg1"/>
                </a:solidFill>
              </a:rPr>
              <a:t>ENABLING PERIPHERAL VISION ON SMARTPHONES DURING ACTIVE USE</a:t>
            </a:r>
            <a:endParaRPr lang="en-CA" sz="2400" b="1" dirty="0">
              <a:solidFill>
                <a:schemeClr val="bg1"/>
              </a:solidFill>
            </a:endParaRP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6309320"/>
            <a:ext cx="4104456" cy="460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6702" y="10090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4649812"/>
            <a:ext cx="2765276" cy="1508105"/>
          </a:xfrm>
          <a:prstGeom prst="rect">
            <a:avLst/>
          </a:prstGeom>
        </p:spPr>
        <p:txBody>
          <a:bodyPr wrap="square">
            <a:spAutoFit/>
          </a:bodyPr>
          <a:lstStyle/>
          <a:p>
            <a:r>
              <a:rPr lang="en-CA" sz="2300" dirty="0" smtClean="0">
                <a:solidFill>
                  <a:schemeClr val="bg1"/>
                </a:solidFill>
              </a:rPr>
              <a:t>XING-DONG YANG</a:t>
            </a:r>
          </a:p>
          <a:p>
            <a:r>
              <a:rPr lang="en-CA" sz="2300" dirty="0" smtClean="0">
                <a:solidFill>
                  <a:schemeClr val="bg1"/>
                </a:solidFill>
              </a:rPr>
              <a:t>KHALAD HASAN</a:t>
            </a:r>
          </a:p>
          <a:p>
            <a:r>
              <a:rPr lang="en-CA" sz="2300" dirty="0" smtClean="0">
                <a:solidFill>
                  <a:schemeClr val="bg1"/>
                </a:solidFill>
              </a:rPr>
              <a:t>NEIL BRUCE</a:t>
            </a:r>
          </a:p>
          <a:p>
            <a:r>
              <a:rPr lang="en-CA" sz="2300" dirty="0" smtClean="0">
                <a:solidFill>
                  <a:schemeClr val="bg1"/>
                </a:solidFill>
              </a:rPr>
              <a:t>POURANG IRANI</a:t>
            </a:r>
            <a:endParaRPr lang="en-CA" sz="2300" dirty="0">
              <a:solidFill>
                <a:schemeClr val="bg1"/>
              </a:solidFill>
            </a:endParaRPr>
          </a:p>
        </p:txBody>
      </p:sp>
    </p:spTree>
    <p:extLst>
      <p:ext uri="{BB962C8B-B14F-4D97-AF65-F5344CB8AC3E}">
        <p14:creationId xmlns:p14="http://schemas.microsoft.com/office/powerpoint/2010/main" val="4767662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3" name="Content Placeholder 2"/>
          <p:cNvSpPr>
            <a:spLocks noGrp="1"/>
          </p:cNvSpPr>
          <p:nvPr>
            <p:ph idx="1"/>
          </p:nvPr>
        </p:nvSpPr>
        <p:spPr>
          <a:xfrm>
            <a:off x="107504" y="1600200"/>
            <a:ext cx="9083352" cy="4525963"/>
          </a:xfrm>
        </p:spPr>
        <p:txBody>
          <a:bodyPr>
            <a:normAutofit/>
          </a:bodyPr>
          <a:lstStyle/>
          <a:p>
            <a:pPr marL="0" indent="0">
              <a:lnSpc>
                <a:spcPts val="6000"/>
              </a:lnSpc>
              <a:buNone/>
            </a:pPr>
            <a:r>
              <a:rPr lang="en-CA" sz="4800" b="1" dirty="0" smtClean="0">
                <a:solidFill>
                  <a:schemeClr val="tx1">
                    <a:lumMod val="95000"/>
                    <a:lumOff val="5000"/>
                  </a:schemeClr>
                </a:solidFill>
              </a:rPr>
              <a:t>WHAT IS POSSIBLE IF MOBILES CAN </a:t>
            </a:r>
          </a:p>
          <a:p>
            <a:pPr marL="0" indent="0">
              <a:lnSpc>
                <a:spcPts val="6000"/>
              </a:lnSpc>
              <a:buNone/>
            </a:pPr>
            <a:r>
              <a:rPr lang="en-CA" sz="6000" b="1" dirty="0" smtClean="0">
                <a:solidFill>
                  <a:schemeClr val="tx1">
                    <a:lumMod val="95000"/>
                    <a:lumOff val="5000"/>
                  </a:schemeClr>
                </a:solidFill>
              </a:rPr>
              <a:t>			</a:t>
            </a:r>
            <a:r>
              <a:rPr lang="en-CA" sz="8000" b="1" dirty="0" smtClean="0">
                <a:solidFill>
                  <a:schemeClr val="accent2"/>
                </a:solidFill>
              </a:rPr>
              <a:t>SEE </a:t>
            </a:r>
            <a:endParaRPr lang="en-CA" sz="4400" b="1" dirty="0" smtClean="0">
              <a:solidFill>
                <a:schemeClr val="accent2"/>
              </a:solidFill>
            </a:endParaRPr>
          </a:p>
          <a:p>
            <a:pPr marL="0" indent="0">
              <a:lnSpc>
                <a:spcPts val="6000"/>
              </a:lnSpc>
              <a:buNone/>
            </a:pPr>
            <a:r>
              <a:rPr lang="en-CA" sz="4400" b="1" dirty="0" smtClean="0">
                <a:solidFill>
                  <a:schemeClr val="tx1">
                    <a:lumMod val="95000"/>
                    <a:lumOff val="5000"/>
                  </a:schemeClr>
                </a:solidFill>
              </a:rPr>
              <a:t>			</a:t>
            </a:r>
            <a:r>
              <a:rPr lang="en-CA" sz="4800" b="1" dirty="0" smtClean="0">
                <a:solidFill>
                  <a:schemeClr val="tx1">
                    <a:lumMod val="95000"/>
                    <a:lumOff val="5000"/>
                  </a:schemeClr>
                </a:solidFill>
              </a:rPr>
              <a:t>THEIR SURROUNDINGS?</a:t>
            </a:r>
            <a:endParaRPr lang="en-CA" sz="4800" b="1" dirty="0">
              <a:solidFill>
                <a:schemeClr val="tx1">
                  <a:lumMod val="95000"/>
                  <a:lumOff val="5000"/>
                </a:schemeClr>
              </a:solidFill>
            </a:endParaRPr>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10</a:t>
            </a:fld>
            <a:endParaRPr lang="en-CA" dirty="0"/>
          </a:p>
        </p:txBody>
      </p:sp>
    </p:spTree>
    <p:extLst>
      <p:ext uri="{BB962C8B-B14F-4D97-AF65-F5344CB8AC3E}">
        <p14:creationId xmlns:p14="http://schemas.microsoft.com/office/powerpoint/2010/main" val="41492835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591" t="18492" r="31947" b="19541"/>
          <a:stretch/>
        </p:blipFill>
        <p:spPr bwMode="auto">
          <a:xfrm>
            <a:off x="1" y="-23520"/>
            <a:ext cx="9144000" cy="6881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971600" y="6070644"/>
            <a:ext cx="3714478" cy="400110"/>
          </a:xfrm>
          <a:prstGeom prst="rect">
            <a:avLst/>
          </a:prstGeom>
        </p:spPr>
        <p:txBody>
          <a:bodyPr wrap="none">
            <a:spAutoFit/>
          </a:bodyPr>
          <a:lstStyle/>
          <a:p>
            <a:r>
              <a:rPr lang="en-CA" sz="2000" dirty="0" smtClean="0">
                <a:solidFill>
                  <a:schemeClr val="tx1">
                    <a:lumMod val="50000"/>
                    <a:lumOff val="50000"/>
                  </a:schemeClr>
                </a:solidFill>
              </a:rPr>
              <a:t>[</a:t>
            </a:r>
            <a:r>
              <a:rPr lang="en-CA" sz="2000" i="1" dirty="0" smtClean="0">
                <a:solidFill>
                  <a:schemeClr val="tx1">
                    <a:lumMod val="50000"/>
                    <a:lumOff val="50000"/>
                  </a:schemeClr>
                </a:solidFill>
              </a:rPr>
              <a:t>HINCAPIÉ-RAMOS &amp; IRANI</a:t>
            </a:r>
            <a:r>
              <a:rPr lang="en-CA" sz="2000" dirty="0" smtClean="0">
                <a:solidFill>
                  <a:schemeClr val="tx1">
                    <a:lumMod val="50000"/>
                    <a:lumOff val="50000"/>
                  </a:schemeClr>
                </a:solidFill>
              </a:rPr>
              <a:t> </a:t>
            </a:r>
            <a:r>
              <a:rPr lang="en-CA" sz="2000" i="1" dirty="0" smtClean="0">
                <a:solidFill>
                  <a:schemeClr val="tx1">
                    <a:lumMod val="50000"/>
                    <a:lumOff val="50000"/>
                  </a:schemeClr>
                </a:solidFill>
              </a:rPr>
              <a:t>2013</a:t>
            </a:r>
            <a:r>
              <a:rPr lang="en-CA" sz="2000" dirty="0" smtClean="0">
                <a:solidFill>
                  <a:schemeClr val="tx1">
                    <a:lumMod val="50000"/>
                    <a:lumOff val="50000"/>
                  </a:schemeClr>
                </a:solidFill>
              </a:rPr>
              <a:t>]</a:t>
            </a:r>
            <a:endParaRPr lang="en-CA" sz="2000" dirty="0">
              <a:solidFill>
                <a:schemeClr val="tx1">
                  <a:lumMod val="50000"/>
                  <a:lumOff val="50000"/>
                </a:schemeClr>
              </a:solidFill>
            </a:endParaRPr>
          </a:p>
        </p:txBody>
      </p:sp>
      <p:sp>
        <p:nvSpPr>
          <p:cNvPr id="4" name="TextBox 3"/>
          <p:cNvSpPr txBox="1"/>
          <p:nvPr/>
        </p:nvSpPr>
        <p:spPr>
          <a:xfrm>
            <a:off x="43204" y="5147314"/>
            <a:ext cx="3903313" cy="923330"/>
          </a:xfrm>
          <a:prstGeom prst="rect">
            <a:avLst/>
          </a:prstGeom>
          <a:noFill/>
        </p:spPr>
        <p:txBody>
          <a:bodyPr wrap="none" rtlCol="0">
            <a:spAutoFit/>
          </a:bodyPr>
          <a:lstStyle/>
          <a:p>
            <a:r>
              <a:rPr lang="en-CA" sz="5400" b="1" dirty="0" smtClean="0">
                <a:solidFill>
                  <a:schemeClr val="tx1">
                    <a:lumMod val="50000"/>
                    <a:lumOff val="50000"/>
                  </a:schemeClr>
                </a:solidFill>
              </a:rPr>
              <a:t>CRASHALERT</a:t>
            </a:r>
            <a:endParaRPr lang="en-CA" sz="2000" b="1" dirty="0">
              <a:solidFill>
                <a:schemeClr val="tx1">
                  <a:lumMod val="50000"/>
                  <a:lumOff val="50000"/>
                </a:schemeClr>
              </a:solidFill>
            </a:endParaRPr>
          </a:p>
        </p:txBody>
      </p:sp>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11</a:t>
            </a:fld>
            <a:endParaRPr lang="en-CA" dirty="0"/>
          </a:p>
        </p:txBody>
      </p:sp>
    </p:spTree>
    <p:extLst>
      <p:ext uri="{BB962C8B-B14F-4D97-AF65-F5344CB8AC3E}">
        <p14:creationId xmlns:p14="http://schemas.microsoft.com/office/powerpoint/2010/main" val="17395252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2.wmv">
            <a:hlinkClick r:id="" action="ppaction://media"/>
          </p:cNvPr>
          <p:cNvPicPr>
            <a:picLocks noChangeAspect="1"/>
          </p:cNvPicPr>
          <p:nvPr>
            <a:videoFile r:link="rId1"/>
            <p:extLst>
              <p:ext uri="{DAA4B4D4-6D71-4841-9C94-3DE7FCFB9230}">
                <p14:media xmlns:p14="http://schemas.microsoft.com/office/powerpoint/2010/main" r:embed="rId2">
                  <p14:trim end="257.5464"/>
                </p14:media>
              </p:ext>
            </p:extLst>
          </p:nvPr>
        </p:nvPicPr>
        <p:blipFill>
          <a:blip r:embed="rId5"/>
          <a:stretch>
            <a:fillRect/>
          </a:stretch>
        </p:blipFill>
        <p:spPr>
          <a:xfrm>
            <a:off x="0" y="857250"/>
            <a:ext cx="9144000" cy="5143500"/>
          </a:xfrm>
          <a:prstGeom prst="rect">
            <a:avLst/>
          </a:prstGeom>
        </p:spPr>
      </p:pic>
      <p:pic>
        <p:nvPicPr>
          <p:cNvPr id="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12</a:t>
            </a:fld>
            <a:endParaRPr lang="en-CA" dirty="0"/>
          </a:p>
        </p:txBody>
      </p:sp>
      <p:sp>
        <p:nvSpPr>
          <p:cNvPr id="3" name="Oval 2"/>
          <p:cNvSpPr/>
          <p:nvPr/>
        </p:nvSpPr>
        <p:spPr>
          <a:xfrm>
            <a:off x="1403648" y="2348880"/>
            <a:ext cx="2983798" cy="3024336"/>
          </a:xfrm>
          <a:prstGeom prst="ellipse">
            <a:avLst/>
          </a:prstGeom>
          <a:noFill/>
          <a:ln w="666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8530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3.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7" name="TextBox 6"/>
          <p:cNvSpPr txBox="1"/>
          <p:nvPr/>
        </p:nvSpPr>
        <p:spPr>
          <a:xfrm>
            <a:off x="27608" y="56818"/>
            <a:ext cx="5844677" cy="707886"/>
          </a:xfrm>
          <a:prstGeom prst="rect">
            <a:avLst/>
          </a:prstGeom>
          <a:noFill/>
        </p:spPr>
        <p:txBody>
          <a:bodyPr wrap="none" rtlCol="0">
            <a:spAutoFit/>
          </a:bodyPr>
          <a:lstStyle/>
          <a:p>
            <a:r>
              <a:rPr lang="en-CA" sz="4000" b="1" dirty="0" smtClean="0">
                <a:solidFill>
                  <a:schemeClr val="bg1">
                    <a:lumMod val="50000"/>
                  </a:schemeClr>
                </a:solidFill>
              </a:rPr>
              <a:t>OMNI-DIRECTIONAL LENS</a:t>
            </a:r>
            <a:endParaRPr lang="en-CA" sz="4000" b="1" dirty="0">
              <a:solidFill>
                <a:schemeClr val="bg1">
                  <a:lumMod val="50000"/>
                </a:schemeClr>
              </a:solidFill>
            </a:endParaRPr>
          </a:p>
        </p:txBody>
      </p:sp>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13</a:t>
            </a:fld>
            <a:endParaRPr lang="en-CA" dirty="0"/>
          </a:p>
        </p:txBody>
      </p:sp>
    </p:spTree>
    <p:extLst>
      <p:ext uri="{BB962C8B-B14F-4D97-AF65-F5344CB8AC3E}">
        <p14:creationId xmlns:p14="http://schemas.microsoft.com/office/powerpoint/2010/main" val="1402826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 y="3429000"/>
            <a:ext cx="9144002" cy="2427478"/>
            <a:chOff x="-1" y="3192033"/>
            <a:chExt cx="9144002" cy="2427478"/>
          </a:xfrm>
        </p:grpSpPr>
        <p:pic>
          <p:nvPicPr>
            <p:cNvPr id="4099" name="Picture 3"/>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1961" t="17394" r="27130" b="13146"/>
            <a:stretch/>
          </p:blipFill>
          <p:spPr bwMode="auto">
            <a:xfrm>
              <a:off x="2972747" y="3194401"/>
              <a:ext cx="2806893" cy="2393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12316" t="16155" r="29538" b="8934"/>
            <a:stretch/>
          </p:blipFill>
          <p:spPr bwMode="auto">
            <a:xfrm>
              <a:off x="-1" y="3192033"/>
              <a:ext cx="2972747" cy="2393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15086" r="48331"/>
            <a:stretch/>
          </p:blipFill>
          <p:spPr bwMode="auto">
            <a:xfrm>
              <a:off x="5779641" y="3256488"/>
              <a:ext cx="3364360" cy="236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323528" y="332656"/>
            <a:ext cx="3949286" cy="923330"/>
          </a:xfrm>
          <a:prstGeom prst="rect">
            <a:avLst/>
          </a:prstGeom>
          <a:noFill/>
        </p:spPr>
        <p:txBody>
          <a:bodyPr wrap="none" rtlCol="0">
            <a:spAutoFit/>
          </a:bodyPr>
          <a:lstStyle/>
          <a:p>
            <a:r>
              <a:rPr lang="en-CA" sz="5400" b="1" dirty="0" smtClean="0">
                <a:solidFill>
                  <a:schemeClr val="tx1">
                    <a:lumMod val="50000"/>
                    <a:lumOff val="50000"/>
                  </a:schemeClr>
                </a:solidFill>
              </a:rPr>
              <a:t>CAPABILITIES</a:t>
            </a:r>
            <a:endParaRPr lang="en-CA" sz="5400" b="1" dirty="0">
              <a:solidFill>
                <a:schemeClr val="tx1">
                  <a:lumMod val="50000"/>
                  <a:lumOff val="50000"/>
                </a:schemeClr>
              </a:solidFill>
            </a:endParaRPr>
          </a:p>
        </p:txBody>
      </p:sp>
      <p:grpSp>
        <p:nvGrpSpPr>
          <p:cNvPr id="11" name="Group 10"/>
          <p:cNvGrpSpPr/>
          <p:nvPr/>
        </p:nvGrpSpPr>
        <p:grpSpPr>
          <a:xfrm>
            <a:off x="434189" y="2348880"/>
            <a:ext cx="8746323" cy="1257491"/>
            <a:chOff x="434189" y="1940639"/>
            <a:chExt cx="8746323" cy="1257491"/>
          </a:xfrm>
        </p:grpSpPr>
        <p:sp>
          <p:nvSpPr>
            <p:cNvPr id="9" name="Oval 8"/>
            <p:cNvSpPr/>
            <p:nvPr/>
          </p:nvSpPr>
          <p:spPr>
            <a:xfrm>
              <a:off x="434189" y="1940639"/>
              <a:ext cx="1257491" cy="12574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500" b="1" dirty="0" smtClean="0"/>
                <a:t>1</a:t>
              </a:r>
              <a:endParaRPr lang="en-CA" sz="16600" b="1" dirty="0"/>
            </a:p>
          </p:txBody>
        </p:sp>
        <p:sp>
          <p:nvSpPr>
            <p:cNvPr id="8" name="Rectangle 7"/>
            <p:cNvSpPr/>
            <p:nvPr/>
          </p:nvSpPr>
          <p:spPr>
            <a:xfrm>
              <a:off x="1691680" y="1988840"/>
              <a:ext cx="7488832" cy="1200329"/>
            </a:xfrm>
            <a:prstGeom prst="rect">
              <a:avLst/>
            </a:prstGeom>
          </p:spPr>
          <p:txBody>
            <a:bodyPr wrap="square">
              <a:spAutoFit/>
            </a:bodyPr>
            <a:lstStyle/>
            <a:p>
              <a:r>
                <a:rPr lang="en-CA" sz="3600" b="1" dirty="0" smtClean="0">
                  <a:solidFill>
                    <a:schemeClr val="accent2"/>
                  </a:solidFill>
                </a:rPr>
                <a:t>RECOGNIZING THE DEVICE’S 		 	PERIPHERAL ENVIRONMENT</a:t>
              </a:r>
              <a:endParaRPr lang="en-CA" sz="3600" b="1" dirty="0">
                <a:solidFill>
                  <a:schemeClr val="accent2"/>
                </a:solidFill>
              </a:endParaRPr>
            </a:p>
          </p:txBody>
        </p:sp>
      </p:grpSp>
      <p:pic>
        <p:nvPicPr>
          <p:cNvPr id="14"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14</a:t>
            </a:fld>
            <a:endParaRPr lang="en-CA" dirty="0"/>
          </a:p>
        </p:txBody>
      </p:sp>
    </p:spTree>
    <p:extLst>
      <p:ext uri="{BB962C8B-B14F-4D97-AF65-F5344CB8AC3E}">
        <p14:creationId xmlns:p14="http://schemas.microsoft.com/office/powerpoint/2010/main" val="10213302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v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6" name="Rectangle 5"/>
          <p:cNvSpPr/>
          <p:nvPr/>
        </p:nvSpPr>
        <p:spPr>
          <a:xfrm>
            <a:off x="125759" y="116632"/>
            <a:ext cx="8892481" cy="523220"/>
          </a:xfrm>
          <a:prstGeom prst="rect">
            <a:avLst/>
          </a:prstGeom>
        </p:spPr>
        <p:txBody>
          <a:bodyPr wrap="square">
            <a:spAutoFit/>
          </a:bodyPr>
          <a:lstStyle/>
          <a:p>
            <a:r>
              <a:rPr lang="en-CA" sz="2800" b="1" dirty="0" smtClean="0">
                <a:solidFill>
                  <a:schemeClr val="tx1">
                    <a:lumMod val="50000"/>
                    <a:lumOff val="50000"/>
                  </a:schemeClr>
                </a:solidFill>
              </a:rPr>
              <a:t>RECOGNIZING THE DEVICE’S PERIPHERAL ENVIRONMENT</a:t>
            </a:r>
            <a:endParaRPr lang="en-CA" sz="2800" b="1" dirty="0">
              <a:solidFill>
                <a:schemeClr val="tx1">
                  <a:lumMod val="50000"/>
                  <a:lumOff val="50000"/>
                </a:schemeClr>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15</a:t>
            </a:fld>
            <a:endParaRPr lang="en-CA" dirty="0"/>
          </a:p>
        </p:txBody>
      </p:sp>
    </p:spTree>
    <p:extLst>
      <p:ext uri="{BB962C8B-B14F-4D97-AF65-F5344CB8AC3E}">
        <p14:creationId xmlns:p14="http://schemas.microsoft.com/office/powerpoint/2010/main" val="379237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16</a:t>
            </a:fld>
            <a:endParaRPr lang="en-CA" dirty="0"/>
          </a:p>
        </p:txBody>
      </p:sp>
      <p:grpSp>
        <p:nvGrpSpPr>
          <p:cNvPr id="2" name="Group 1"/>
          <p:cNvGrpSpPr/>
          <p:nvPr/>
        </p:nvGrpSpPr>
        <p:grpSpPr>
          <a:xfrm>
            <a:off x="829445" y="2852936"/>
            <a:ext cx="7842250" cy="1584176"/>
            <a:chOff x="829445" y="2852936"/>
            <a:chExt cx="7842250" cy="1584176"/>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445" y="3511600"/>
              <a:ext cx="7842250" cy="92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own Arrow 7"/>
            <p:cNvSpPr/>
            <p:nvPr/>
          </p:nvSpPr>
          <p:spPr>
            <a:xfrm>
              <a:off x="4310852" y="2999086"/>
              <a:ext cx="405164" cy="429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p:cNvSpPr/>
            <p:nvPr/>
          </p:nvSpPr>
          <p:spPr>
            <a:xfrm>
              <a:off x="4716016" y="2852936"/>
              <a:ext cx="2160240" cy="646331"/>
            </a:xfrm>
            <a:prstGeom prst="rect">
              <a:avLst/>
            </a:prstGeom>
          </p:spPr>
          <p:txBody>
            <a:bodyPr wrap="square">
              <a:spAutoFit/>
            </a:bodyPr>
            <a:lstStyle/>
            <a:p>
              <a:r>
                <a:rPr lang="en-CA" sz="3600" b="1" dirty="0" smtClean="0">
                  <a:solidFill>
                    <a:schemeClr val="bg1">
                      <a:lumMod val="50000"/>
                    </a:schemeClr>
                  </a:solidFill>
                </a:rPr>
                <a:t>UNWRAP</a:t>
              </a:r>
              <a:endParaRPr lang="en-CA" sz="3600" b="1" dirty="0">
                <a:solidFill>
                  <a:schemeClr val="bg1">
                    <a:lumMod val="50000"/>
                  </a:schemeClr>
                </a:solidFill>
              </a:endParaRPr>
            </a:p>
          </p:txBody>
        </p:sp>
      </p:grpSp>
      <p:grpSp>
        <p:nvGrpSpPr>
          <p:cNvPr id="3" name="Group 2"/>
          <p:cNvGrpSpPr/>
          <p:nvPr/>
        </p:nvGrpSpPr>
        <p:grpSpPr>
          <a:xfrm>
            <a:off x="3273888" y="4511254"/>
            <a:ext cx="2737426" cy="1517585"/>
            <a:chOff x="3273888" y="4511254"/>
            <a:chExt cx="2737426" cy="1517585"/>
          </a:xfrm>
        </p:grpSpPr>
        <p:sp>
          <p:nvSpPr>
            <p:cNvPr id="12" name="Down Arrow 11"/>
            <p:cNvSpPr/>
            <p:nvPr/>
          </p:nvSpPr>
          <p:spPr>
            <a:xfrm>
              <a:off x="4310852" y="4511254"/>
              <a:ext cx="405164" cy="4299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3273888" y="5013176"/>
              <a:ext cx="2737426" cy="1015663"/>
            </a:xfrm>
            <a:prstGeom prst="rect">
              <a:avLst/>
            </a:prstGeom>
            <a:solidFill>
              <a:schemeClr val="bg1">
                <a:lumMod val="50000"/>
              </a:schemeClr>
            </a:solidFill>
          </p:spPr>
          <p:txBody>
            <a:bodyPr wrap="square">
              <a:spAutoFit/>
            </a:bodyPr>
            <a:lstStyle/>
            <a:p>
              <a:pPr algn="ctr"/>
              <a:r>
                <a:rPr lang="en-CA" sz="6000" b="1" dirty="0" smtClean="0">
                  <a:solidFill>
                    <a:schemeClr val="bg1"/>
                  </a:solidFill>
                </a:rPr>
                <a:t>SVM</a:t>
              </a:r>
              <a:endParaRPr lang="en-CA" sz="3600" b="1" dirty="0">
                <a:solidFill>
                  <a:schemeClr val="bg1"/>
                </a:solidFill>
              </a:endParaRPr>
            </a:p>
          </p:txBody>
        </p:sp>
      </p:gr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0235" y="0"/>
            <a:ext cx="2738437" cy="2738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0235" y="0"/>
            <a:ext cx="2738437"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7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402866"/>
            <a:ext cx="9144001" cy="2402398"/>
            <a:chOff x="0" y="3630822"/>
            <a:chExt cx="9144001" cy="2402398"/>
          </a:xfrm>
        </p:grpSpPr>
        <p:pic>
          <p:nvPicPr>
            <p:cNvPr id="5122" name="Picture 2"/>
            <p:cNvPicPr>
              <a:picLocks noChangeAspect="1" noChangeArrowheads="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29877" t="8853" r="2008" b="12270"/>
            <a:stretch/>
          </p:blipFill>
          <p:spPr bwMode="auto">
            <a:xfrm>
              <a:off x="0" y="3645024"/>
              <a:ext cx="3299695" cy="238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6061" t="17314" r="25779" b="17885"/>
            <a:stretch/>
          </p:blipFill>
          <p:spPr bwMode="auto">
            <a:xfrm>
              <a:off x="3299695" y="3630823"/>
              <a:ext cx="3439073" cy="239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49490" t="13771" r="6069" b="15207"/>
            <a:stretch/>
          </p:blipFill>
          <p:spPr bwMode="auto">
            <a:xfrm>
              <a:off x="6738769" y="3630822"/>
              <a:ext cx="2405232" cy="2402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434189" y="2459541"/>
            <a:ext cx="8789337" cy="1257491"/>
            <a:chOff x="434189" y="2204864"/>
            <a:chExt cx="8789337" cy="1257491"/>
          </a:xfrm>
        </p:grpSpPr>
        <p:sp>
          <p:nvSpPr>
            <p:cNvPr id="9" name="Oval 8"/>
            <p:cNvSpPr/>
            <p:nvPr/>
          </p:nvSpPr>
          <p:spPr>
            <a:xfrm>
              <a:off x="434189" y="2204864"/>
              <a:ext cx="1257491" cy="12574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500" b="1" dirty="0" smtClean="0"/>
                <a:t>2</a:t>
              </a:r>
              <a:endParaRPr lang="en-CA" sz="16600" b="1" dirty="0"/>
            </a:p>
          </p:txBody>
        </p:sp>
        <p:sp>
          <p:nvSpPr>
            <p:cNvPr id="8" name="Rectangle 7"/>
            <p:cNvSpPr/>
            <p:nvPr/>
          </p:nvSpPr>
          <p:spPr>
            <a:xfrm>
              <a:off x="1734694" y="2492896"/>
              <a:ext cx="7488832" cy="646331"/>
            </a:xfrm>
            <a:prstGeom prst="rect">
              <a:avLst/>
            </a:prstGeom>
          </p:spPr>
          <p:txBody>
            <a:bodyPr wrap="square">
              <a:spAutoFit/>
            </a:bodyPr>
            <a:lstStyle/>
            <a:p>
              <a:r>
                <a:rPr lang="en-CA" sz="3600" b="1" dirty="0" smtClean="0">
                  <a:solidFill>
                    <a:schemeClr val="accent2"/>
                  </a:solidFill>
                </a:rPr>
                <a:t>RECOGNIZING PERIPHERAL ITEMS</a:t>
              </a:r>
              <a:endParaRPr lang="en-CA" sz="3600" b="1" dirty="0">
                <a:solidFill>
                  <a:schemeClr val="accent2"/>
                </a:solidFill>
              </a:endParaRPr>
            </a:p>
          </p:txBody>
        </p:sp>
      </p:grpSp>
      <p:pic>
        <p:nvPicPr>
          <p:cNvPr id="21"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323528" y="332656"/>
            <a:ext cx="3949286" cy="923330"/>
          </a:xfrm>
          <a:prstGeom prst="rect">
            <a:avLst/>
          </a:prstGeom>
          <a:noFill/>
        </p:spPr>
        <p:txBody>
          <a:bodyPr wrap="none" rtlCol="0">
            <a:spAutoFit/>
          </a:bodyPr>
          <a:lstStyle/>
          <a:p>
            <a:r>
              <a:rPr lang="en-CA" sz="5400" b="1" dirty="0" smtClean="0">
                <a:solidFill>
                  <a:schemeClr val="tx1">
                    <a:lumMod val="50000"/>
                    <a:lumOff val="50000"/>
                  </a:schemeClr>
                </a:solidFill>
              </a:rPr>
              <a:t>CAPABILITIES</a:t>
            </a:r>
            <a:endParaRPr lang="en-CA" sz="5400" b="1" dirty="0">
              <a:solidFill>
                <a:schemeClr val="tx1">
                  <a:lumMod val="50000"/>
                  <a:lumOff val="50000"/>
                </a:schemeClr>
              </a:solidFill>
            </a:endParaRPr>
          </a:p>
        </p:txBody>
      </p:sp>
      <p:sp>
        <p:nvSpPr>
          <p:cNvPr id="22" name="TextBox 21"/>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17</a:t>
            </a:fld>
            <a:endParaRPr lang="en-CA" dirty="0"/>
          </a:p>
        </p:txBody>
      </p:sp>
    </p:spTree>
    <p:extLst>
      <p:ext uri="{BB962C8B-B14F-4D97-AF65-F5344CB8AC3E}">
        <p14:creationId xmlns:p14="http://schemas.microsoft.com/office/powerpoint/2010/main" val="2464784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5.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5" name="Rectangle 4"/>
          <p:cNvSpPr/>
          <p:nvPr/>
        </p:nvSpPr>
        <p:spPr>
          <a:xfrm>
            <a:off x="125759" y="116632"/>
            <a:ext cx="8892481" cy="584775"/>
          </a:xfrm>
          <a:prstGeom prst="rect">
            <a:avLst/>
          </a:prstGeom>
        </p:spPr>
        <p:txBody>
          <a:bodyPr wrap="square">
            <a:spAutoFit/>
          </a:bodyPr>
          <a:lstStyle/>
          <a:p>
            <a:r>
              <a:rPr lang="en-CA" sz="3200" b="1" dirty="0" smtClean="0">
                <a:solidFill>
                  <a:schemeClr val="tx1">
                    <a:lumMod val="50000"/>
                    <a:lumOff val="50000"/>
                  </a:schemeClr>
                </a:solidFill>
              </a:rPr>
              <a:t>RECOGNIZING AN OBJECT</a:t>
            </a:r>
            <a:endParaRPr lang="en-CA" sz="3200" b="1" dirty="0">
              <a:solidFill>
                <a:schemeClr val="tx1">
                  <a:lumMod val="50000"/>
                  <a:lumOff val="50000"/>
                </a:schemeClr>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18</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6.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5" name="Rectangle 4"/>
          <p:cNvSpPr/>
          <p:nvPr/>
        </p:nvSpPr>
        <p:spPr>
          <a:xfrm>
            <a:off x="125759" y="116632"/>
            <a:ext cx="8892481" cy="584775"/>
          </a:xfrm>
          <a:prstGeom prst="rect">
            <a:avLst/>
          </a:prstGeom>
        </p:spPr>
        <p:txBody>
          <a:bodyPr wrap="square">
            <a:spAutoFit/>
          </a:bodyPr>
          <a:lstStyle/>
          <a:p>
            <a:r>
              <a:rPr lang="en-CA" sz="3200" b="1" dirty="0" smtClean="0">
                <a:solidFill>
                  <a:schemeClr val="tx1">
                    <a:lumMod val="50000"/>
                    <a:lumOff val="50000"/>
                  </a:schemeClr>
                </a:solidFill>
              </a:rPr>
              <a:t>RECOGNIZING THE USER’S HAND</a:t>
            </a:r>
            <a:endParaRPr lang="en-CA" sz="3200" b="1" dirty="0">
              <a:solidFill>
                <a:schemeClr val="tx1">
                  <a:lumMod val="50000"/>
                  <a:lumOff val="50000"/>
                </a:schemeClr>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19</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g.gawkerassets.com/img/17q6fmsnfp4zyjpg/original.jpg"/>
          <p:cNvPicPr>
            <a:picLocks noChangeAspect="1" noChangeArrowheads="1"/>
          </p:cNvPicPr>
          <p:nvPr/>
        </p:nvPicPr>
        <p:blipFill rotWithShape="1">
          <a:blip r:embed="rId3">
            <a:extLst>
              <a:ext uri="{28A0092B-C50C-407E-A947-70E740481C1C}">
                <a14:useLocalDpi xmlns:a14="http://schemas.microsoft.com/office/drawing/2010/main" val="0"/>
              </a:ext>
            </a:extLst>
          </a:blip>
          <a:srcRect t="8058" r="31318" b="27944"/>
          <a:stretch/>
        </p:blipFill>
        <p:spPr bwMode="auto">
          <a:xfrm>
            <a:off x="-1" y="764704"/>
            <a:ext cx="9144001" cy="47927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a:t>
            </a:fld>
            <a:endParaRPr lang="en-CA" dirty="0"/>
          </a:p>
        </p:txBody>
      </p:sp>
    </p:spTree>
    <p:extLst>
      <p:ext uri="{BB962C8B-B14F-4D97-AF65-F5344CB8AC3E}">
        <p14:creationId xmlns:p14="http://schemas.microsoft.com/office/powerpoint/2010/main" val="3088559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7.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5" name="Rectangle 4"/>
          <p:cNvSpPr/>
          <p:nvPr/>
        </p:nvSpPr>
        <p:spPr>
          <a:xfrm>
            <a:off x="125759" y="116632"/>
            <a:ext cx="8892481" cy="584775"/>
          </a:xfrm>
          <a:prstGeom prst="rect">
            <a:avLst/>
          </a:prstGeom>
        </p:spPr>
        <p:txBody>
          <a:bodyPr wrap="square">
            <a:spAutoFit/>
          </a:bodyPr>
          <a:lstStyle/>
          <a:p>
            <a:r>
              <a:rPr lang="en-CA" sz="3200" b="1" dirty="0" smtClean="0">
                <a:solidFill>
                  <a:schemeClr val="tx1">
                    <a:lumMod val="50000"/>
                    <a:lumOff val="50000"/>
                  </a:schemeClr>
                </a:solidFill>
              </a:rPr>
              <a:t>HAND POSTURES</a:t>
            </a:r>
            <a:endParaRPr lang="en-CA" sz="3200" b="1" dirty="0">
              <a:solidFill>
                <a:schemeClr val="tx1">
                  <a:lumMod val="50000"/>
                  <a:lumOff val="50000"/>
                </a:schemeClr>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20</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3410427"/>
            <a:ext cx="9144000" cy="2394837"/>
            <a:chOff x="0" y="3335444"/>
            <a:chExt cx="9144000" cy="2394837"/>
          </a:xfrm>
        </p:grpSpPr>
        <p:pic>
          <p:nvPicPr>
            <p:cNvPr id="6146"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8524" t="13180" r="14918" b="15207"/>
            <a:stretch/>
          </p:blipFill>
          <p:spPr bwMode="auto">
            <a:xfrm>
              <a:off x="0" y="3335444"/>
              <a:ext cx="3026200" cy="239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l="13875" t="18295" r="23648" b="15207"/>
            <a:stretch/>
          </p:blipFill>
          <p:spPr bwMode="auto">
            <a:xfrm>
              <a:off x="3026200" y="3335444"/>
              <a:ext cx="3573391" cy="2377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25915" t="7557" r="41819" b="43852"/>
            <a:stretch/>
          </p:blipFill>
          <p:spPr bwMode="auto">
            <a:xfrm>
              <a:off x="6599591" y="3335444"/>
              <a:ext cx="2544409" cy="2394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434189" y="2204864"/>
            <a:ext cx="9181323" cy="1272337"/>
            <a:chOff x="434189" y="2204864"/>
            <a:chExt cx="9181323" cy="1272337"/>
          </a:xfrm>
        </p:grpSpPr>
        <p:sp>
          <p:nvSpPr>
            <p:cNvPr id="9" name="Oval 8"/>
            <p:cNvSpPr/>
            <p:nvPr/>
          </p:nvSpPr>
          <p:spPr>
            <a:xfrm>
              <a:off x="434189" y="2204864"/>
              <a:ext cx="1257491" cy="125749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500" b="1" dirty="0" smtClean="0"/>
                <a:t>3</a:t>
              </a:r>
              <a:endParaRPr lang="en-CA" sz="16600" b="1" dirty="0"/>
            </a:p>
          </p:txBody>
        </p:sp>
        <p:sp>
          <p:nvSpPr>
            <p:cNvPr id="8" name="Rectangle 7"/>
            <p:cNvSpPr/>
            <p:nvPr/>
          </p:nvSpPr>
          <p:spPr>
            <a:xfrm>
              <a:off x="1694632" y="2276872"/>
              <a:ext cx="7920880" cy="1200329"/>
            </a:xfrm>
            <a:prstGeom prst="rect">
              <a:avLst/>
            </a:prstGeom>
          </p:spPr>
          <p:txBody>
            <a:bodyPr wrap="square">
              <a:spAutoFit/>
            </a:bodyPr>
            <a:lstStyle/>
            <a:p>
              <a:r>
                <a:rPr lang="en-CA" sz="3600" b="1" dirty="0" smtClean="0">
                  <a:solidFill>
                    <a:schemeClr val="accent2"/>
                  </a:solidFill>
                </a:rPr>
                <a:t>DETECTING USER ACTIVITIES </a:t>
              </a:r>
            </a:p>
            <a:p>
              <a:r>
                <a:rPr lang="en-CA" sz="3600" b="1" dirty="0">
                  <a:solidFill>
                    <a:schemeClr val="accent2"/>
                  </a:solidFill>
                </a:rPr>
                <a:t>	</a:t>
              </a:r>
              <a:r>
                <a:rPr lang="en-CA" sz="3600" b="1" dirty="0" smtClean="0">
                  <a:solidFill>
                    <a:schemeClr val="accent2"/>
                  </a:solidFill>
                </a:rPr>
                <a:t>			IN THE PERIPHERY </a:t>
              </a:r>
              <a:endParaRPr lang="en-CA" sz="3600" b="1" dirty="0">
                <a:solidFill>
                  <a:schemeClr val="accent2"/>
                </a:solidFill>
              </a:endParaRPr>
            </a:p>
          </p:txBody>
        </p:sp>
      </p:grpSp>
      <p:pic>
        <p:nvPicPr>
          <p:cNvPr id="2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a:off x="323528" y="332656"/>
            <a:ext cx="3949286" cy="923330"/>
          </a:xfrm>
          <a:prstGeom prst="rect">
            <a:avLst/>
          </a:prstGeom>
          <a:noFill/>
        </p:spPr>
        <p:txBody>
          <a:bodyPr wrap="none" rtlCol="0">
            <a:spAutoFit/>
          </a:bodyPr>
          <a:lstStyle/>
          <a:p>
            <a:r>
              <a:rPr lang="en-CA" sz="5400" b="1" dirty="0" smtClean="0">
                <a:solidFill>
                  <a:schemeClr val="tx1">
                    <a:lumMod val="50000"/>
                    <a:lumOff val="50000"/>
                  </a:schemeClr>
                </a:solidFill>
              </a:rPr>
              <a:t>CAPABILITIES</a:t>
            </a:r>
            <a:endParaRPr lang="en-CA" sz="5400" b="1" dirty="0">
              <a:solidFill>
                <a:schemeClr val="tx1">
                  <a:lumMod val="50000"/>
                  <a:lumOff val="50000"/>
                </a:schemeClr>
              </a:solidFill>
            </a:endParaRPr>
          </a:p>
        </p:txBody>
      </p:sp>
      <p:sp>
        <p:nvSpPr>
          <p:cNvPr id="22" name="TextBox 21"/>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21</a:t>
            </a:fld>
            <a:endParaRPr lang="en-CA" dirty="0"/>
          </a:p>
        </p:txBody>
      </p:sp>
    </p:spTree>
    <p:extLst>
      <p:ext uri="{BB962C8B-B14F-4D97-AF65-F5344CB8AC3E}">
        <p14:creationId xmlns:p14="http://schemas.microsoft.com/office/powerpoint/2010/main" val="2753505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5" name="Rectangle 4"/>
          <p:cNvSpPr/>
          <p:nvPr/>
        </p:nvSpPr>
        <p:spPr>
          <a:xfrm>
            <a:off x="125759" y="116632"/>
            <a:ext cx="8892481" cy="584775"/>
          </a:xfrm>
          <a:prstGeom prst="rect">
            <a:avLst/>
          </a:prstGeom>
        </p:spPr>
        <p:txBody>
          <a:bodyPr wrap="square">
            <a:spAutoFit/>
          </a:bodyPr>
          <a:lstStyle/>
          <a:p>
            <a:r>
              <a:rPr lang="en-CA" sz="3200" b="1" dirty="0" smtClean="0">
                <a:solidFill>
                  <a:schemeClr val="tx1">
                    <a:lumMod val="50000"/>
                    <a:lumOff val="50000"/>
                  </a:schemeClr>
                </a:solidFill>
              </a:rPr>
              <a:t>REMOTE GESTURING</a:t>
            </a:r>
            <a:endParaRPr lang="en-CA" sz="3200" b="1" dirty="0">
              <a:solidFill>
                <a:schemeClr val="tx1">
                  <a:lumMod val="50000"/>
                  <a:lumOff val="50000"/>
                </a:schemeClr>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22</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5" name="Rectangle 4"/>
          <p:cNvSpPr/>
          <p:nvPr/>
        </p:nvSpPr>
        <p:spPr>
          <a:xfrm>
            <a:off x="125759" y="116632"/>
            <a:ext cx="8892481" cy="584775"/>
          </a:xfrm>
          <a:prstGeom prst="rect">
            <a:avLst/>
          </a:prstGeom>
        </p:spPr>
        <p:txBody>
          <a:bodyPr wrap="square">
            <a:spAutoFit/>
          </a:bodyPr>
          <a:lstStyle/>
          <a:p>
            <a:r>
              <a:rPr lang="en-CA" sz="3200" b="1" dirty="0" smtClean="0">
                <a:solidFill>
                  <a:schemeClr val="tx1">
                    <a:lumMod val="50000"/>
                    <a:lumOff val="50000"/>
                  </a:schemeClr>
                </a:solidFill>
              </a:rPr>
              <a:t>TRACKING REGION OF INTEREST (ROI)</a:t>
            </a:r>
            <a:endParaRPr lang="en-CA" sz="3200" b="1" dirty="0">
              <a:solidFill>
                <a:schemeClr val="tx1">
                  <a:lumMod val="50000"/>
                  <a:lumOff val="50000"/>
                </a:schemeClr>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23</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1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5" name="Rectangle 4"/>
          <p:cNvSpPr/>
          <p:nvPr/>
        </p:nvSpPr>
        <p:spPr>
          <a:xfrm>
            <a:off x="125759" y="116632"/>
            <a:ext cx="8892481" cy="584775"/>
          </a:xfrm>
          <a:prstGeom prst="rect">
            <a:avLst/>
          </a:prstGeom>
        </p:spPr>
        <p:txBody>
          <a:bodyPr wrap="square">
            <a:spAutoFit/>
          </a:bodyPr>
          <a:lstStyle/>
          <a:p>
            <a:r>
              <a:rPr lang="en-CA" sz="3200" b="1" dirty="0" smtClean="0">
                <a:solidFill>
                  <a:schemeClr val="tx1">
                    <a:lumMod val="50000"/>
                    <a:lumOff val="50000"/>
                  </a:schemeClr>
                </a:solidFill>
              </a:rPr>
              <a:t>DETECTING USER ACTIVITY WITHIN A ROI</a:t>
            </a:r>
            <a:endParaRPr lang="en-CA" sz="3200" b="1" dirty="0">
              <a:solidFill>
                <a:schemeClr val="tx1">
                  <a:lumMod val="50000"/>
                  <a:lumOff val="50000"/>
                </a:schemeClr>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24</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1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5" name="Rectangle 4"/>
          <p:cNvSpPr/>
          <p:nvPr/>
        </p:nvSpPr>
        <p:spPr>
          <a:xfrm>
            <a:off x="125759" y="116632"/>
            <a:ext cx="8892481" cy="584775"/>
          </a:xfrm>
          <a:prstGeom prst="rect">
            <a:avLst/>
          </a:prstGeom>
        </p:spPr>
        <p:txBody>
          <a:bodyPr wrap="square">
            <a:spAutoFit/>
          </a:bodyPr>
          <a:lstStyle/>
          <a:p>
            <a:r>
              <a:rPr lang="en-CA" sz="3200" b="1" dirty="0" smtClean="0">
                <a:solidFill>
                  <a:schemeClr val="tx1">
                    <a:lumMod val="50000"/>
                    <a:lumOff val="50000"/>
                  </a:schemeClr>
                </a:solidFill>
              </a:rPr>
              <a:t>PROXIMITY TO USER</a:t>
            </a:r>
            <a:endParaRPr lang="en-CA" sz="3200" b="1" dirty="0">
              <a:solidFill>
                <a:schemeClr val="tx1">
                  <a:lumMod val="50000"/>
                  <a:lumOff val="50000"/>
                </a:schemeClr>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25</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5" y="2492896"/>
            <a:ext cx="9212971" cy="343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43608" y="1523400"/>
            <a:ext cx="7702301" cy="1938992"/>
          </a:xfrm>
          <a:prstGeom prst="rect">
            <a:avLst/>
          </a:prstGeom>
        </p:spPr>
        <p:txBody>
          <a:bodyPr wrap="none">
            <a:spAutoFit/>
          </a:bodyPr>
          <a:lstStyle/>
          <a:p>
            <a:r>
              <a:rPr lang="en-CA" sz="6000" b="1" dirty="0">
                <a:solidFill>
                  <a:schemeClr val="accent2"/>
                </a:solidFill>
              </a:rPr>
              <a:t>SURROUND-SEE </a:t>
            </a:r>
            <a:endParaRPr lang="en-CA" sz="6000" b="1" dirty="0" smtClean="0">
              <a:solidFill>
                <a:schemeClr val="accent2"/>
              </a:solidFill>
            </a:endParaRPr>
          </a:p>
          <a:p>
            <a:r>
              <a:rPr lang="en-CA" sz="6000" b="1" dirty="0">
                <a:solidFill>
                  <a:schemeClr val="accent2"/>
                </a:solidFill>
              </a:rPr>
              <a:t>	</a:t>
            </a:r>
            <a:r>
              <a:rPr lang="en-CA" sz="6000" b="1" dirty="0" smtClean="0">
                <a:solidFill>
                  <a:schemeClr val="accent2"/>
                </a:solidFill>
              </a:rPr>
              <a:t>		INTERACTIONS</a:t>
            </a:r>
            <a:endParaRPr lang="en-CA" sz="6000" b="1" dirty="0">
              <a:solidFill>
                <a:schemeClr val="accent2"/>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26</a:t>
            </a:fld>
            <a:endParaRPr lang="en-CA" dirty="0"/>
          </a:p>
        </p:txBody>
      </p:sp>
    </p:spTree>
    <p:extLst>
      <p:ext uri="{BB962C8B-B14F-4D97-AF65-F5344CB8AC3E}">
        <p14:creationId xmlns:p14="http://schemas.microsoft.com/office/powerpoint/2010/main" val="15962078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9852" t="27686" r="15147" b="27234"/>
          <a:stretch/>
        </p:blipFill>
        <p:spPr bwMode="auto">
          <a:xfrm>
            <a:off x="-133" y="2537459"/>
            <a:ext cx="9144133" cy="343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46157" y="1379421"/>
            <a:ext cx="1257491" cy="125749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500" b="1" dirty="0" smtClean="0"/>
              <a:t>1</a:t>
            </a:r>
            <a:endParaRPr lang="en-CA" sz="11500" b="1" dirty="0"/>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03861" y="1523400"/>
            <a:ext cx="7901394" cy="1938992"/>
          </a:xfrm>
          <a:prstGeom prst="rect">
            <a:avLst/>
          </a:prstGeom>
        </p:spPr>
        <p:txBody>
          <a:bodyPr wrap="none">
            <a:spAutoFit/>
          </a:bodyPr>
          <a:lstStyle/>
          <a:p>
            <a:r>
              <a:rPr lang="en-CA" sz="6000" b="1" dirty="0" smtClean="0">
                <a:solidFill>
                  <a:schemeClr val="accent2"/>
                </a:solidFill>
              </a:rPr>
              <a:t>LOCATION-BASED </a:t>
            </a:r>
          </a:p>
          <a:p>
            <a:r>
              <a:rPr lang="en-CA" sz="6000" b="1" dirty="0">
                <a:solidFill>
                  <a:schemeClr val="accent2"/>
                </a:solidFill>
              </a:rPr>
              <a:t>	</a:t>
            </a:r>
            <a:r>
              <a:rPr lang="en-CA" sz="6000" b="1" dirty="0" smtClean="0">
                <a:solidFill>
                  <a:schemeClr val="accent2"/>
                </a:solidFill>
              </a:rPr>
              <a:t>		NOTIFICATIONS</a:t>
            </a:r>
            <a:endParaRPr lang="en-CA" sz="6000" b="1" dirty="0">
              <a:solidFill>
                <a:schemeClr val="accent2"/>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27</a:t>
            </a:fld>
            <a:endParaRPr lang="en-CA" dirty="0"/>
          </a:p>
        </p:txBody>
      </p:sp>
    </p:spTree>
    <p:extLst>
      <p:ext uri="{BB962C8B-B14F-4D97-AF65-F5344CB8AC3E}">
        <p14:creationId xmlns:p14="http://schemas.microsoft.com/office/powerpoint/2010/main" val="152232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12.wmv">
            <a:hlinkClick r:id="" action="ppaction://media"/>
          </p:cNvPr>
          <p:cNvPicPr>
            <a:picLocks noChangeAspect="1"/>
          </p:cNvPicPr>
          <p:nvPr>
            <a:videoFile r:link="rId1"/>
            <p:extLst>
              <p:ext uri="{DAA4B4D4-6D71-4841-9C94-3DE7FCFB9230}">
                <p14:media xmlns:p14="http://schemas.microsoft.com/office/powerpoint/2010/main" r:embed="rId2">
                  <p14:trim end="853.2032"/>
                </p14:media>
              </p:ext>
            </p:extLst>
          </p:nvPr>
        </p:nvPicPr>
        <p:blipFill>
          <a:blip r:embed="rId6"/>
          <a:stretch>
            <a:fillRect/>
          </a:stretch>
        </p:blipFill>
        <p:spPr>
          <a:xfrm>
            <a:off x="0" y="857250"/>
            <a:ext cx="9144000" cy="5143500"/>
          </a:xfrm>
          <a:prstGeom prst="rect">
            <a:avLst/>
          </a:prstGeom>
        </p:spPr>
      </p:pic>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28</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9742" t="25369" r="5490" b="23681"/>
          <a:stretch/>
        </p:blipFill>
        <p:spPr bwMode="auto">
          <a:xfrm>
            <a:off x="-134" y="2514203"/>
            <a:ext cx="9144134" cy="343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46157" y="1379421"/>
            <a:ext cx="1257491" cy="125749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500" b="1" dirty="0"/>
              <a:t>2</a:t>
            </a:r>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43608" y="1523400"/>
            <a:ext cx="7671331" cy="1938992"/>
          </a:xfrm>
          <a:prstGeom prst="rect">
            <a:avLst/>
          </a:prstGeom>
        </p:spPr>
        <p:txBody>
          <a:bodyPr wrap="none">
            <a:spAutoFit/>
          </a:bodyPr>
          <a:lstStyle/>
          <a:p>
            <a:r>
              <a:rPr lang="en-CA" sz="6000" b="1" dirty="0" smtClean="0">
                <a:solidFill>
                  <a:schemeClr val="accent2"/>
                </a:solidFill>
              </a:rPr>
              <a:t>CONTROLLING</a:t>
            </a:r>
          </a:p>
          <a:p>
            <a:r>
              <a:rPr lang="en-CA" sz="6000" b="1" dirty="0">
                <a:solidFill>
                  <a:schemeClr val="accent2"/>
                </a:solidFill>
              </a:rPr>
              <a:t>	</a:t>
            </a:r>
            <a:r>
              <a:rPr lang="en-CA" sz="6000" b="1" dirty="0" smtClean="0">
                <a:solidFill>
                  <a:schemeClr val="accent2"/>
                </a:solidFill>
              </a:rPr>
              <a:t>	REMOTE OBJECTS</a:t>
            </a:r>
            <a:endParaRPr lang="en-CA" sz="6000" b="1" dirty="0">
              <a:solidFill>
                <a:schemeClr val="accent2"/>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29</a:t>
            </a:fld>
            <a:endParaRPr lang="en-CA" dirty="0"/>
          </a:p>
        </p:txBody>
      </p:sp>
    </p:spTree>
    <p:extLst>
      <p:ext uri="{BB962C8B-B14F-4D97-AF65-F5344CB8AC3E}">
        <p14:creationId xmlns:p14="http://schemas.microsoft.com/office/powerpoint/2010/main" val="32760991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a:t>
            </a:fld>
            <a:endParaRPr lang="en-CA" dirty="0"/>
          </a:p>
        </p:txBody>
      </p:sp>
      <p:pic>
        <p:nvPicPr>
          <p:cNvPr id="5123" name="Picture 3" descr="C:\Users\Xing-Dong\Desktop\Untitle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4674" y="529983"/>
            <a:ext cx="5903710" cy="5707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6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30</a:t>
            </a:fld>
            <a:endParaRPr lang="en-CA" dirty="0"/>
          </a:p>
        </p:txBody>
      </p:sp>
      <p:pic>
        <p:nvPicPr>
          <p:cNvPr id="2" name="v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2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7307" t="5705" r="17693" b="49215"/>
          <a:stretch/>
        </p:blipFill>
        <p:spPr bwMode="auto">
          <a:xfrm>
            <a:off x="-1" y="2514203"/>
            <a:ext cx="9144001" cy="3435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46157" y="1379421"/>
            <a:ext cx="1257491" cy="125749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500" b="1" dirty="0"/>
              <a:t>3</a:t>
            </a:r>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43608" y="1523400"/>
            <a:ext cx="7937622" cy="1938992"/>
          </a:xfrm>
          <a:prstGeom prst="rect">
            <a:avLst/>
          </a:prstGeom>
        </p:spPr>
        <p:txBody>
          <a:bodyPr wrap="none">
            <a:spAutoFit/>
          </a:bodyPr>
          <a:lstStyle/>
          <a:p>
            <a:r>
              <a:rPr lang="en-CA" sz="6000" b="1" dirty="0" smtClean="0">
                <a:solidFill>
                  <a:schemeClr val="accent2"/>
                </a:solidFill>
              </a:rPr>
              <a:t>PROXIMITY-BASED </a:t>
            </a:r>
          </a:p>
          <a:p>
            <a:r>
              <a:rPr lang="en-CA" sz="6000" b="1" dirty="0" smtClean="0">
                <a:solidFill>
                  <a:schemeClr val="accent2"/>
                </a:solidFill>
              </a:rPr>
              <a:t>		SCREEN ROTATION</a:t>
            </a:r>
            <a:endParaRPr lang="en-CA" sz="6000" b="1" dirty="0">
              <a:solidFill>
                <a:schemeClr val="accent2"/>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31</a:t>
            </a:fld>
            <a:endParaRPr lang="en-CA" dirty="0"/>
          </a:p>
        </p:txBody>
      </p:sp>
    </p:spTree>
    <p:extLst>
      <p:ext uri="{BB962C8B-B14F-4D97-AF65-F5344CB8AC3E}">
        <p14:creationId xmlns:p14="http://schemas.microsoft.com/office/powerpoint/2010/main" val="925078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32</a:t>
            </a:fld>
            <a:endParaRPr lang="en-CA" dirty="0"/>
          </a:p>
        </p:txBody>
      </p:sp>
      <p:pic>
        <p:nvPicPr>
          <p:cNvPr id="2" name="v14.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8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2798" t="18296" r="12201" b="36345"/>
          <a:stretch/>
        </p:blipFill>
        <p:spPr bwMode="auto">
          <a:xfrm>
            <a:off x="0" y="2492897"/>
            <a:ext cx="9144000"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146157" y="1379421"/>
            <a:ext cx="1257491" cy="125749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500" b="1" dirty="0" smtClean="0"/>
              <a:t>4</a:t>
            </a:r>
            <a:endParaRPr lang="en-CA" sz="11500" b="1" dirty="0"/>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43608" y="1523400"/>
            <a:ext cx="5119287" cy="1015663"/>
          </a:xfrm>
          <a:prstGeom prst="rect">
            <a:avLst/>
          </a:prstGeom>
        </p:spPr>
        <p:txBody>
          <a:bodyPr wrap="none">
            <a:spAutoFit/>
          </a:bodyPr>
          <a:lstStyle/>
          <a:p>
            <a:r>
              <a:rPr lang="en-CA" sz="6000" b="1" dirty="0" smtClean="0">
                <a:solidFill>
                  <a:schemeClr val="accent2"/>
                </a:solidFill>
              </a:rPr>
              <a:t>PEN VS. TOUCH</a:t>
            </a:r>
            <a:endParaRPr lang="en-CA" sz="6000" b="1" dirty="0">
              <a:solidFill>
                <a:schemeClr val="accent2"/>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33</a:t>
            </a:fld>
            <a:endParaRPr lang="en-CA" dirty="0"/>
          </a:p>
        </p:txBody>
      </p:sp>
    </p:spTree>
    <p:extLst>
      <p:ext uri="{BB962C8B-B14F-4D97-AF65-F5344CB8AC3E}">
        <p14:creationId xmlns:p14="http://schemas.microsoft.com/office/powerpoint/2010/main" val="16588849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14800" y="2975428"/>
            <a:ext cx="184731" cy="369332"/>
          </a:xfrm>
          <a:prstGeom prst="rect">
            <a:avLst/>
          </a:prstGeom>
          <a:noFill/>
        </p:spPr>
        <p:txBody>
          <a:bodyPr wrap="none" rtlCol="0">
            <a:spAutoFit/>
          </a:bodyPr>
          <a:lstStyle/>
          <a:p>
            <a:endParaRPr lang="en-CA" dirty="0"/>
          </a:p>
        </p:txBody>
      </p:sp>
      <p:pic>
        <p:nvPicPr>
          <p:cNvPr id="3" name="v15.wmv">
            <a:hlinkClick r:id="" action="ppaction://media"/>
          </p:cNvPr>
          <p:cNvPicPr>
            <a:picLocks noChangeAspect="1"/>
          </p:cNvPicPr>
          <p:nvPr>
            <a:videoFile r:link="rId1"/>
            <p:extLst>
              <p:ext uri="{DAA4B4D4-6D71-4841-9C94-3DE7FCFB9230}">
                <p14:media xmlns:p14="http://schemas.microsoft.com/office/powerpoint/2010/main" r:embed="rId2">
                  <p14:trim end="426.6832"/>
                </p14:media>
              </p:ext>
            </p:extLst>
          </p:nvPr>
        </p:nvPicPr>
        <p:blipFill>
          <a:blip r:embed="rId6"/>
          <a:stretch>
            <a:fillRect/>
          </a:stretch>
        </p:blipFill>
        <p:spPr>
          <a:xfrm>
            <a:off x="0" y="857250"/>
            <a:ext cx="9144000" cy="5143500"/>
          </a:xfrm>
          <a:prstGeom prst="rect">
            <a:avLst/>
          </a:prstGeom>
        </p:spPr>
      </p:pic>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34</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4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2335" t="13908" r="22365" b="40937"/>
          <a:stretch/>
        </p:blipFill>
        <p:spPr bwMode="auto">
          <a:xfrm>
            <a:off x="-36511" y="2508463"/>
            <a:ext cx="9180512" cy="344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612576" y="488395"/>
            <a:ext cx="3273715" cy="125749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500" b="1" dirty="0" smtClean="0"/>
              <a:t>5-6</a:t>
            </a:r>
            <a:endParaRPr lang="en-CA" sz="11500" b="1" dirty="0"/>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0019" y="1596675"/>
            <a:ext cx="8291950" cy="1823576"/>
          </a:xfrm>
          <a:prstGeom prst="rect">
            <a:avLst/>
          </a:prstGeom>
        </p:spPr>
        <p:txBody>
          <a:bodyPr wrap="none">
            <a:spAutoFit/>
          </a:bodyPr>
          <a:lstStyle/>
          <a:p>
            <a:pPr>
              <a:lnSpc>
                <a:spcPts val="3500"/>
              </a:lnSpc>
            </a:pPr>
            <a:r>
              <a:rPr lang="en-CA" sz="4800" b="1" dirty="0" smtClean="0">
                <a:solidFill>
                  <a:schemeClr val="accent2"/>
                </a:solidFill>
              </a:rPr>
              <a:t>NOTIFY TO TAKE THE PHONE</a:t>
            </a:r>
          </a:p>
          <a:p>
            <a:pPr>
              <a:lnSpc>
                <a:spcPts val="5000"/>
              </a:lnSpc>
            </a:pPr>
            <a:r>
              <a:rPr lang="en-CA" sz="6000" b="1" dirty="0" smtClean="0">
                <a:solidFill>
                  <a:schemeClr val="accent2"/>
                </a:solidFill>
              </a:rPr>
              <a:t>				...</a:t>
            </a:r>
            <a:endParaRPr lang="en-CA" sz="6000" b="1" dirty="0">
              <a:solidFill>
                <a:schemeClr val="accent2"/>
              </a:solidFill>
            </a:endParaRPr>
          </a:p>
          <a:p>
            <a:pPr>
              <a:lnSpc>
                <a:spcPts val="5000"/>
              </a:lnSpc>
            </a:pPr>
            <a:r>
              <a:rPr lang="en-CA" sz="4800" b="1" dirty="0" smtClean="0">
                <a:solidFill>
                  <a:schemeClr val="accent2"/>
                </a:solidFill>
              </a:rPr>
              <a:t>			REMOTE OPERATION</a:t>
            </a:r>
            <a:endParaRPr lang="en-CA" sz="4800" b="1" dirty="0">
              <a:solidFill>
                <a:schemeClr val="accent2"/>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35</a:t>
            </a:fld>
            <a:endParaRPr lang="en-CA" dirty="0"/>
          </a:p>
        </p:txBody>
      </p:sp>
    </p:spTree>
    <p:extLst>
      <p:ext uri="{BB962C8B-B14F-4D97-AF65-F5344CB8AC3E}">
        <p14:creationId xmlns:p14="http://schemas.microsoft.com/office/powerpoint/2010/main" val="18709850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v16.wmv">
            <a:hlinkClick r:id="" action="ppaction://media"/>
          </p:cNvPr>
          <p:cNvPicPr>
            <a:picLocks noChangeAspect="1"/>
          </p:cNvPicPr>
          <p:nvPr>
            <a:videoFile r:link="rId1"/>
            <p:extLst>
              <p:ext uri="{DAA4B4D4-6D71-4841-9C94-3DE7FCFB9230}">
                <p14:media xmlns:p14="http://schemas.microsoft.com/office/powerpoint/2010/main" r:embed="rId2">
                  <p14:trim end="400.9216"/>
                </p14:media>
              </p:ext>
            </p:extLst>
          </p:nvPr>
        </p:nvPicPr>
        <p:blipFill>
          <a:blip r:embed="rId6"/>
          <a:stretch>
            <a:fillRect/>
          </a:stretch>
        </p:blipFill>
        <p:spPr>
          <a:xfrm>
            <a:off x="0" y="857250"/>
            <a:ext cx="9144000" cy="5143500"/>
          </a:xfrm>
          <a:prstGeom prst="rect">
            <a:avLst/>
          </a:prstGeom>
        </p:spPr>
      </p:pic>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36</a:t>
            </a:fld>
            <a:endParaRPr lang="en-CA" dirty="0"/>
          </a:p>
        </p:txBody>
      </p:sp>
    </p:spTree>
    <p:extLst>
      <p:ext uri="{BB962C8B-B14F-4D97-AF65-F5344CB8AC3E}">
        <p14:creationId xmlns:p14="http://schemas.microsoft.com/office/powerpoint/2010/main" val="283482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612576" y="488395"/>
            <a:ext cx="3273715" cy="1257491"/>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1500" b="1" dirty="0" smtClean="0"/>
              <a:t>7-8</a:t>
            </a:r>
            <a:endParaRPr lang="en-CA" sz="11500" b="1" dirty="0"/>
          </a:p>
        </p:txBody>
      </p:sp>
      <p:pic>
        <p:nvPicPr>
          <p:cNvPr id="13314" name="Picture 2"/>
          <p:cNvPicPr>
            <a:picLocks noChangeAspect="1" noChangeArrowheads="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1998" t="31981" r="25612" b="24144"/>
          <a:stretch/>
        </p:blipFill>
        <p:spPr bwMode="auto">
          <a:xfrm>
            <a:off x="-36512" y="2490013"/>
            <a:ext cx="9180512" cy="3477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5536" y="1556792"/>
            <a:ext cx="8751819" cy="1633396"/>
          </a:xfrm>
          <a:prstGeom prst="rect">
            <a:avLst/>
          </a:prstGeom>
        </p:spPr>
        <p:txBody>
          <a:bodyPr wrap="none">
            <a:spAutoFit/>
          </a:bodyPr>
          <a:lstStyle/>
          <a:p>
            <a:pPr>
              <a:lnSpc>
                <a:spcPts val="3500"/>
              </a:lnSpc>
            </a:pPr>
            <a:r>
              <a:rPr lang="en-CA" sz="4800" b="1" dirty="0" smtClean="0">
                <a:solidFill>
                  <a:schemeClr val="accent2"/>
                </a:solidFill>
              </a:rPr>
              <a:t>OFF-SCREEN POINTING</a:t>
            </a:r>
          </a:p>
          <a:p>
            <a:pPr>
              <a:lnSpc>
                <a:spcPts val="3500"/>
              </a:lnSpc>
            </a:pPr>
            <a:r>
              <a:rPr lang="en-CA" sz="6000" b="1" dirty="0" smtClean="0">
                <a:solidFill>
                  <a:schemeClr val="accent2"/>
                </a:solidFill>
              </a:rPr>
              <a:t>		</a:t>
            </a:r>
            <a:r>
              <a:rPr lang="en-CA" sz="6000" b="1" dirty="0">
                <a:solidFill>
                  <a:schemeClr val="accent2"/>
                </a:solidFill>
              </a:rPr>
              <a:t>	</a:t>
            </a:r>
            <a:r>
              <a:rPr lang="en-CA" sz="6000" b="1" dirty="0" smtClean="0">
                <a:solidFill>
                  <a:schemeClr val="accent2"/>
                </a:solidFill>
              </a:rPr>
              <a:t>…</a:t>
            </a:r>
          </a:p>
          <a:p>
            <a:pPr>
              <a:lnSpc>
                <a:spcPts val="5000"/>
              </a:lnSpc>
            </a:pPr>
            <a:r>
              <a:rPr lang="en-CA" sz="4800" b="1" dirty="0" smtClean="0">
                <a:solidFill>
                  <a:schemeClr val="accent2"/>
                </a:solidFill>
              </a:rPr>
              <a:t>	POSTURE FOR SPEED-DIALING</a:t>
            </a:r>
            <a:endParaRPr lang="en-CA" sz="4800" b="1" dirty="0">
              <a:solidFill>
                <a:schemeClr val="accent2"/>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37</a:t>
            </a:fld>
            <a:endParaRPr lang="en-CA" dirty="0"/>
          </a:p>
        </p:txBody>
      </p:sp>
    </p:spTree>
    <p:extLst>
      <p:ext uri="{BB962C8B-B14F-4D97-AF65-F5344CB8AC3E}">
        <p14:creationId xmlns:p14="http://schemas.microsoft.com/office/powerpoint/2010/main" val="763374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v17.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57250"/>
            <a:ext cx="9144000" cy="5143500"/>
          </a:xfrm>
          <a:prstGeom prst="rect">
            <a:avLst/>
          </a:prstGeom>
        </p:spPr>
      </p:pic>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38</a:t>
            </a:fld>
            <a:endParaRPr lang="en-CA" dirty="0"/>
          </a:p>
        </p:txBody>
      </p:sp>
    </p:spTree>
    <p:extLst>
      <p:ext uri="{BB962C8B-B14F-4D97-AF65-F5344CB8AC3E}">
        <p14:creationId xmlns:p14="http://schemas.microsoft.com/office/powerpoint/2010/main" val="377257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2" name="Rectangle 1"/>
          <p:cNvSpPr/>
          <p:nvPr/>
        </p:nvSpPr>
        <p:spPr>
          <a:xfrm>
            <a:off x="416724" y="2204864"/>
            <a:ext cx="7178055" cy="1938992"/>
          </a:xfrm>
          <a:prstGeom prst="rect">
            <a:avLst/>
          </a:prstGeom>
        </p:spPr>
        <p:txBody>
          <a:bodyPr wrap="none">
            <a:spAutoFit/>
          </a:bodyPr>
          <a:lstStyle/>
          <a:p>
            <a:r>
              <a:rPr lang="en-CA" sz="6000" b="1" dirty="0">
                <a:solidFill>
                  <a:schemeClr val="accent2"/>
                </a:solidFill>
              </a:rPr>
              <a:t>ELICITING </a:t>
            </a:r>
            <a:endParaRPr lang="en-CA" sz="6000" b="1" dirty="0" smtClean="0">
              <a:solidFill>
                <a:schemeClr val="accent2"/>
              </a:solidFill>
            </a:endParaRPr>
          </a:p>
          <a:p>
            <a:r>
              <a:rPr lang="en-CA" sz="6000" b="1" dirty="0">
                <a:solidFill>
                  <a:schemeClr val="accent2"/>
                </a:solidFill>
              </a:rPr>
              <a:t>	</a:t>
            </a:r>
            <a:r>
              <a:rPr lang="en-CA" sz="6000" b="1" dirty="0" smtClean="0">
                <a:solidFill>
                  <a:schemeClr val="accent2"/>
                </a:solidFill>
              </a:rPr>
              <a:t>	USER FEEDBACK</a:t>
            </a:r>
            <a:endParaRPr lang="en-CA" sz="6000" b="1" dirty="0">
              <a:solidFill>
                <a:schemeClr val="accent2"/>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39</a:t>
            </a:fld>
            <a:endParaRPr lang="en-CA" dirty="0"/>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300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8" name="Picture 2" descr="http://www.straitstimes.com/sites/straitstimes.com/files/24478099e.jpg"/>
          <p:cNvPicPr>
            <a:picLocks noChangeAspect="1" noChangeArrowheads="1"/>
          </p:cNvPicPr>
          <p:nvPr/>
        </p:nvPicPr>
        <p:blipFill rotWithShape="1">
          <a:blip r:embed="rId3">
            <a:extLst>
              <a:ext uri="{28A0092B-C50C-407E-A947-70E740481C1C}">
                <a14:useLocalDpi xmlns:a14="http://schemas.microsoft.com/office/drawing/2010/main" val="0"/>
              </a:ext>
            </a:extLst>
          </a:blip>
          <a:srcRect l="16027" r="8558"/>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a:t>
            </a:fld>
            <a:endParaRPr lang="en-CA" dirty="0"/>
          </a:p>
        </p:txBody>
      </p:sp>
      <p:sp>
        <p:nvSpPr>
          <p:cNvPr id="7" name="TextBox 6"/>
          <p:cNvSpPr txBox="1"/>
          <p:nvPr/>
        </p:nvSpPr>
        <p:spPr>
          <a:xfrm>
            <a:off x="-20976" y="3933056"/>
            <a:ext cx="9144001" cy="1938992"/>
          </a:xfrm>
          <a:prstGeom prst="rect">
            <a:avLst/>
          </a:prstGeom>
          <a:solidFill>
            <a:schemeClr val="tx1">
              <a:alpha val="50000"/>
            </a:schemeClr>
          </a:solidFill>
        </p:spPr>
        <p:txBody>
          <a:bodyPr wrap="square" rtlCol="0">
            <a:spAutoFit/>
          </a:bodyPr>
          <a:lstStyle/>
          <a:p>
            <a:pPr algn="ctr"/>
            <a:r>
              <a:rPr lang="en-CA" sz="6000" b="1" dirty="0" smtClean="0">
                <a:solidFill>
                  <a:schemeClr val="bg1"/>
                </a:solidFill>
              </a:rPr>
              <a:t>PEOPLE REALLY LIKE</a:t>
            </a:r>
          </a:p>
          <a:p>
            <a:pPr algn="ctr"/>
            <a:r>
              <a:rPr lang="en-CA" sz="6000" b="1" dirty="0" smtClean="0">
                <a:solidFill>
                  <a:schemeClr val="bg1"/>
                </a:solidFill>
              </a:rPr>
              <a:t>MOBILE PHONES</a:t>
            </a:r>
            <a:endParaRPr lang="en-CA" sz="5400" dirty="0">
              <a:solidFill>
                <a:schemeClr val="bg1"/>
              </a:solidFill>
            </a:endParaRPr>
          </a:p>
        </p:txBody>
      </p:sp>
    </p:spTree>
    <p:extLst>
      <p:ext uri="{BB962C8B-B14F-4D97-AF65-F5344CB8AC3E}">
        <p14:creationId xmlns:p14="http://schemas.microsoft.com/office/powerpoint/2010/main" val="40762229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extLst>
              <a:ext uri="{28A0092B-C50C-407E-A947-70E740481C1C}">
                <a14:useLocalDpi xmlns:a14="http://schemas.microsoft.com/office/drawing/2010/main" val="0"/>
              </a:ext>
            </a:extLst>
          </a:blip>
          <a:srcRect l="66495"/>
          <a:stretch/>
        </p:blipFill>
        <p:spPr>
          <a:xfrm>
            <a:off x="2267744" y="908720"/>
            <a:ext cx="3960440" cy="5112568"/>
          </a:xfrm>
          <a:prstGeom prst="rect">
            <a:avLst/>
          </a:prstGeom>
        </p:spPr>
      </p:pic>
    </p:spTree>
    <p:extLst>
      <p:ext uri="{BB962C8B-B14F-4D97-AF65-F5344CB8AC3E}">
        <p14:creationId xmlns:p14="http://schemas.microsoft.com/office/powerpoint/2010/main" val="5973242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3" name="Content Placeholder 2"/>
          <p:cNvSpPr>
            <a:spLocks noGrp="1"/>
          </p:cNvSpPr>
          <p:nvPr>
            <p:ph idx="1"/>
          </p:nvPr>
        </p:nvSpPr>
        <p:spPr>
          <a:xfrm>
            <a:off x="611560" y="764704"/>
            <a:ext cx="8075240" cy="5361459"/>
          </a:xfrm>
        </p:spPr>
        <p:txBody>
          <a:bodyPr>
            <a:normAutofit/>
          </a:bodyPr>
          <a:lstStyle/>
          <a:p>
            <a:pPr marL="742950" indent="-742950">
              <a:buFont typeface="+mj-lt"/>
              <a:buAutoNum type="arabicPeriod"/>
            </a:pPr>
            <a:r>
              <a:rPr lang="en-CA" sz="3600" b="1" dirty="0" smtClean="0">
                <a:solidFill>
                  <a:schemeClr val="accent2"/>
                </a:solidFill>
              </a:rPr>
              <a:t>NOTIFY TO TAKE THE PHONE</a:t>
            </a:r>
          </a:p>
          <a:p>
            <a:pPr marL="742950" indent="-742950">
              <a:buFont typeface="+mj-lt"/>
              <a:buAutoNum type="arabicPeriod"/>
            </a:pPr>
            <a:r>
              <a:rPr lang="en-CA" sz="3600" b="1" dirty="0" smtClean="0">
                <a:solidFill>
                  <a:schemeClr val="accent2"/>
                </a:solidFill>
              </a:rPr>
              <a:t>REMOTE OPERATION</a:t>
            </a:r>
          </a:p>
          <a:p>
            <a:pPr marL="742950" indent="-742950">
              <a:buFont typeface="+mj-lt"/>
              <a:buAutoNum type="arabicPeriod"/>
            </a:pPr>
            <a:r>
              <a:rPr lang="en-CA" sz="3600" b="1" dirty="0" smtClean="0">
                <a:solidFill>
                  <a:schemeClr val="accent2"/>
                </a:solidFill>
              </a:rPr>
              <a:t>SCREEN ROTATION</a:t>
            </a:r>
          </a:p>
          <a:p>
            <a:pPr marL="742950" indent="-742950">
              <a:buFont typeface="+mj-lt"/>
              <a:buAutoNum type="arabicPeriod"/>
            </a:pPr>
            <a:r>
              <a:rPr lang="en-CA" sz="3600" b="1" dirty="0" smtClean="0">
                <a:solidFill>
                  <a:schemeClr val="accent2"/>
                </a:solidFill>
              </a:rPr>
              <a:t>LOCATION-BASED MESSAGING</a:t>
            </a:r>
          </a:p>
          <a:p>
            <a:pPr marL="742950" indent="-742950">
              <a:buFont typeface="+mj-lt"/>
              <a:buAutoNum type="arabicPeriod"/>
            </a:pPr>
            <a:r>
              <a:rPr lang="en-CA" sz="3600" b="1" dirty="0" smtClean="0">
                <a:solidFill>
                  <a:schemeClr val="accent2"/>
                </a:solidFill>
              </a:rPr>
              <a:t>CONTROL REMOTE OBJECTS</a:t>
            </a:r>
          </a:p>
          <a:p>
            <a:pPr marL="742950" indent="-742950">
              <a:buFont typeface="+mj-lt"/>
              <a:buAutoNum type="arabicPeriod"/>
            </a:pPr>
            <a:r>
              <a:rPr lang="en-CA" sz="3600" b="1" dirty="0" smtClean="0">
                <a:solidFill>
                  <a:schemeClr val="accent2"/>
                </a:solidFill>
              </a:rPr>
              <a:t>POSTURE FOR SPEED-DIALING</a:t>
            </a:r>
          </a:p>
          <a:p>
            <a:pPr marL="742950" indent="-742950">
              <a:buFont typeface="+mj-lt"/>
              <a:buAutoNum type="arabicPeriod"/>
            </a:pPr>
            <a:r>
              <a:rPr lang="en-CA" sz="3600" b="1" dirty="0" smtClean="0">
                <a:solidFill>
                  <a:schemeClr val="accent2"/>
                </a:solidFill>
              </a:rPr>
              <a:t>PEN VS. TOUCH INPUT</a:t>
            </a:r>
          </a:p>
          <a:p>
            <a:pPr marL="742950" indent="-742950">
              <a:buFont typeface="+mj-lt"/>
              <a:buAutoNum type="arabicPeriod"/>
            </a:pPr>
            <a:r>
              <a:rPr lang="en-CA" sz="3600" b="1" dirty="0" smtClean="0">
                <a:solidFill>
                  <a:schemeClr val="accent2"/>
                </a:solidFill>
              </a:rPr>
              <a:t>OFF-SCREEN POINTING</a:t>
            </a:r>
            <a:endParaRPr lang="en-CA" sz="3600" b="1" dirty="0">
              <a:solidFill>
                <a:schemeClr val="accent2"/>
              </a:solidFill>
            </a:endParaRPr>
          </a:p>
        </p:txBody>
      </p:sp>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41</a:t>
            </a:fld>
            <a:endParaRPr lang="en-CA" dirty="0"/>
          </a:p>
        </p:txBody>
      </p:sp>
      <p:sp>
        <p:nvSpPr>
          <p:cNvPr id="16" name="TextBox 15"/>
          <p:cNvSpPr txBox="1"/>
          <p:nvPr/>
        </p:nvSpPr>
        <p:spPr>
          <a:xfrm rot="5400000">
            <a:off x="5638012" y="2858455"/>
            <a:ext cx="5116978" cy="1200329"/>
          </a:xfrm>
          <a:prstGeom prst="rect">
            <a:avLst/>
          </a:prstGeom>
          <a:noFill/>
        </p:spPr>
        <p:txBody>
          <a:bodyPr wrap="none" rtlCol="0">
            <a:spAutoFit/>
          </a:bodyPr>
          <a:lstStyle/>
          <a:p>
            <a:r>
              <a:rPr lang="en-CA" sz="7200" b="1" dirty="0" smtClean="0">
                <a:solidFill>
                  <a:schemeClr val="tx1">
                    <a:lumMod val="50000"/>
                    <a:lumOff val="50000"/>
                  </a:schemeClr>
                </a:solidFill>
              </a:rPr>
              <a:t>TECHNIQUES</a:t>
            </a:r>
            <a:endParaRPr lang="en-CA" sz="7200" b="1" dirty="0">
              <a:solidFill>
                <a:schemeClr val="tx1">
                  <a:lumMod val="50000"/>
                  <a:lumOff val="50000"/>
                </a:schemeClr>
              </a:solidFill>
            </a:endParaRPr>
          </a:p>
        </p:txBody>
      </p:sp>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1812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3" name="Content Placeholder 2"/>
          <p:cNvSpPr>
            <a:spLocks noGrp="1"/>
          </p:cNvSpPr>
          <p:nvPr>
            <p:ph idx="1"/>
          </p:nvPr>
        </p:nvSpPr>
        <p:spPr>
          <a:xfrm>
            <a:off x="611560" y="764704"/>
            <a:ext cx="8075240" cy="5361459"/>
          </a:xfrm>
        </p:spPr>
        <p:txBody>
          <a:bodyPr>
            <a:normAutofit/>
          </a:bodyPr>
          <a:lstStyle/>
          <a:p>
            <a:pPr marL="742950" indent="-742950">
              <a:buFont typeface="+mj-lt"/>
              <a:buAutoNum type="arabicPeriod"/>
            </a:pPr>
            <a:r>
              <a:rPr lang="en-CA" sz="3600" b="1" dirty="0" smtClean="0">
                <a:solidFill>
                  <a:schemeClr val="accent2"/>
                </a:solidFill>
              </a:rPr>
              <a:t>NOTIFY TO TAKE THE PHONE</a:t>
            </a:r>
          </a:p>
          <a:p>
            <a:pPr marL="742950" indent="-742950">
              <a:buFont typeface="+mj-lt"/>
              <a:buAutoNum type="arabicPeriod"/>
            </a:pPr>
            <a:r>
              <a:rPr lang="en-CA" sz="3600" b="1" dirty="0" smtClean="0">
                <a:solidFill>
                  <a:schemeClr val="accent2"/>
                </a:solidFill>
              </a:rPr>
              <a:t>REMOTE OPERATION</a:t>
            </a:r>
          </a:p>
          <a:p>
            <a:pPr marL="742950" indent="-742950">
              <a:buFont typeface="+mj-lt"/>
              <a:buAutoNum type="arabicPeriod"/>
            </a:pPr>
            <a:r>
              <a:rPr lang="en-CA" sz="2000" b="1" dirty="0" smtClean="0">
                <a:solidFill>
                  <a:schemeClr val="bg1">
                    <a:lumMod val="85000"/>
                  </a:schemeClr>
                </a:solidFill>
              </a:rPr>
              <a:t>SCREEN ROTATION</a:t>
            </a:r>
          </a:p>
          <a:p>
            <a:pPr marL="742950" indent="-742950">
              <a:buFont typeface="+mj-lt"/>
              <a:buAutoNum type="arabicPeriod"/>
            </a:pPr>
            <a:r>
              <a:rPr lang="en-CA" sz="3600" b="1" dirty="0" smtClean="0">
                <a:solidFill>
                  <a:schemeClr val="accent2"/>
                </a:solidFill>
              </a:rPr>
              <a:t>LOCATION-BASED MESSAGING</a:t>
            </a:r>
          </a:p>
          <a:p>
            <a:pPr marL="742950" indent="-742950">
              <a:buFont typeface="+mj-lt"/>
              <a:buAutoNum type="arabicPeriod"/>
            </a:pPr>
            <a:r>
              <a:rPr lang="en-CA" sz="3600" b="1" dirty="0" smtClean="0">
                <a:solidFill>
                  <a:schemeClr val="accent2"/>
                </a:solidFill>
              </a:rPr>
              <a:t>CONTROL REMOTE OBJECTS</a:t>
            </a:r>
          </a:p>
          <a:p>
            <a:pPr marL="742950" indent="-742950">
              <a:buFont typeface="+mj-lt"/>
              <a:buAutoNum type="arabicPeriod"/>
            </a:pPr>
            <a:r>
              <a:rPr lang="en-CA" sz="2000" b="1" dirty="0" smtClean="0">
                <a:solidFill>
                  <a:schemeClr val="bg1">
                    <a:lumMod val="85000"/>
                  </a:schemeClr>
                </a:solidFill>
              </a:rPr>
              <a:t>POSTURE FOR SPEED-DIAL</a:t>
            </a:r>
          </a:p>
          <a:p>
            <a:pPr marL="742950" indent="-742950">
              <a:buFont typeface="+mj-lt"/>
              <a:buAutoNum type="arabicPeriod"/>
            </a:pPr>
            <a:r>
              <a:rPr lang="en-CA" sz="2000" b="1" dirty="0" smtClean="0">
                <a:solidFill>
                  <a:schemeClr val="bg1">
                    <a:lumMod val="85000"/>
                  </a:schemeClr>
                </a:solidFill>
              </a:rPr>
              <a:t>PEN VS. TOUCH INPUT</a:t>
            </a:r>
          </a:p>
          <a:p>
            <a:pPr marL="742950" indent="-742950">
              <a:buFont typeface="+mj-lt"/>
              <a:buAutoNum type="arabicPeriod"/>
            </a:pPr>
            <a:r>
              <a:rPr lang="en-CA" sz="2000" b="1" dirty="0" smtClean="0">
                <a:solidFill>
                  <a:schemeClr val="bg1">
                    <a:lumMod val="85000"/>
                  </a:schemeClr>
                </a:solidFill>
              </a:rPr>
              <a:t>OFF-SCREEN POINTING</a:t>
            </a:r>
            <a:endParaRPr lang="en-CA" sz="2000" b="1" dirty="0">
              <a:solidFill>
                <a:schemeClr val="bg1">
                  <a:lumMod val="85000"/>
                </a:schemeClr>
              </a:solidFill>
            </a:endParaRPr>
          </a:p>
        </p:txBody>
      </p:sp>
      <p:grpSp>
        <p:nvGrpSpPr>
          <p:cNvPr id="9" name="Group 8"/>
          <p:cNvGrpSpPr/>
          <p:nvPr/>
        </p:nvGrpSpPr>
        <p:grpSpPr>
          <a:xfrm>
            <a:off x="6083046" y="3356992"/>
            <a:ext cx="2449394" cy="2730292"/>
            <a:chOff x="6020103" y="3717032"/>
            <a:chExt cx="2449394" cy="2730292"/>
          </a:xfrm>
        </p:grpSpPr>
        <p:grpSp>
          <p:nvGrpSpPr>
            <p:cNvPr id="7" name="Group 6"/>
            <p:cNvGrpSpPr/>
            <p:nvPr/>
          </p:nvGrpSpPr>
          <p:grpSpPr>
            <a:xfrm>
              <a:off x="6020103" y="3997930"/>
              <a:ext cx="2449394" cy="2449394"/>
              <a:chOff x="6020103" y="3997930"/>
              <a:chExt cx="2449394" cy="2449394"/>
            </a:xfrm>
          </p:grpSpPr>
          <p:sp>
            <p:nvSpPr>
              <p:cNvPr id="5" name="Oval 4"/>
              <p:cNvSpPr/>
              <p:nvPr/>
            </p:nvSpPr>
            <p:spPr>
              <a:xfrm>
                <a:off x="6020103" y="3997930"/>
                <a:ext cx="2449394" cy="24493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1500" b="1" dirty="0" smtClean="0">
                  <a:solidFill>
                    <a:schemeClr val="bg1"/>
                  </a:solidFill>
                </a:endParaRPr>
              </a:p>
            </p:txBody>
          </p:sp>
          <p:sp>
            <p:nvSpPr>
              <p:cNvPr id="6" name="Rectangle 5"/>
              <p:cNvSpPr/>
              <p:nvPr/>
            </p:nvSpPr>
            <p:spPr>
              <a:xfrm>
                <a:off x="6444208" y="5445224"/>
                <a:ext cx="1739965" cy="830997"/>
              </a:xfrm>
              <a:prstGeom prst="rect">
                <a:avLst/>
              </a:prstGeom>
            </p:spPr>
            <p:txBody>
              <a:bodyPr wrap="none">
                <a:spAutoFit/>
              </a:bodyPr>
              <a:lstStyle/>
              <a:p>
                <a:pPr algn="ctr"/>
                <a:r>
                  <a:rPr lang="en-CA" sz="2400" b="1" dirty="0" smtClean="0">
                    <a:solidFill>
                      <a:schemeClr val="bg1"/>
                    </a:solidFill>
                  </a:rPr>
                  <a:t>SCORE </a:t>
                </a:r>
              </a:p>
              <a:p>
                <a:pPr algn="ctr"/>
                <a:r>
                  <a:rPr lang="en-CA" sz="2400" b="1" dirty="0" smtClean="0">
                    <a:solidFill>
                      <a:schemeClr val="bg1"/>
                    </a:solidFill>
                  </a:rPr>
                  <a:t>HIGHEST = 7</a:t>
                </a:r>
                <a:endParaRPr lang="en-CA" dirty="0"/>
              </a:p>
            </p:txBody>
          </p:sp>
        </p:grpSp>
        <p:sp>
          <p:nvSpPr>
            <p:cNvPr id="8" name="TextBox 7"/>
            <p:cNvSpPr txBox="1"/>
            <p:nvPr/>
          </p:nvSpPr>
          <p:spPr>
            <a:xfrm>
              <a:off x="6730012" y="3717032"/>
              <a:ext cx="1082348" cy="2215991"/>
            </a:xfrm>
            <a:prstGeom prst="rect">
              <a:avLst/>
            </a:prstGeom>
            <a:noFill/>
          </p:spPr>
          <p:txBody>
            <a:bodyPr wrap="none" rtlCol="0">
              <a:spAutoFit/>
            </a:bodyPr>
            <a:lstStyle/>
            <a:p>
              <a:r>
                <a:rPr lang="en-CA" sz="13800" b="1" dirty="0" smtClean="0">
                  <a:solidFill>
                    <a:schemeClr val="bg1"/>
                  </a:solidFill>
                </a:rPr>
                <a:t>6</a:t>
              </a:r>
              <a:endParaRPr lang="en-CA" sz="1400" b="1" dirty="0">
                <a:solidFill>
                  <a:schemeClr val="bg1"/>
                </a:solidFill>
              </a:endParaRPr>
            </a:p>
          </p:txBody>
        </p:sp>
      </p:grpSp>
      <p:sp>
        <p:nvSpPr>
          <p:cNvPr id="20" name="TextBox 19"/>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42</a:t>
            </a:fld>
            <a:endParaRPr lang="en-CA" dirty="0"/>
          </a:p>
        </p:txBody>
      </p:sp>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6028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2" name="Rectangle 1"/>
          <p:cNvSpPr/>
          <p:nvPr/>
        </p:nvSpPr>
        <p:spPr>
          <a:xfrm>
            <a:off x="175338" y="3587781"/>
            <a:ext cx="9005735" cy="1446550"/>
          </a:xfrm>
          <a:prstGeom prst="rect">
            <a:avLst/>
          </a:prstGeom>
        </p:spPr>
        <p:txBody>
          <a:bodyPr wrap="none">
            <a:spAutoFit/>
          </a:bodyPr>
          <a:lstStyle/>
          <a:p>
            <a:r>
              <a:rPr lang="en-CA" sz="4400" dirty="0" smtClean="0"/>
              <a:t>“It </a:t>
            </a:r>
            <a:r>
              <a:rPr lang="en-CA" sz="4400" dirty="0"/>
              <a:t>could take control, </a:t>
            </a:r>
            <a:endParaRPr lang="en-CA" sz="4400" dirty="0" smtClean="0"/>
          </a:p>
          <a:p>
            <a:r>
              <a:rPr lang="en-CA" sz="4400" dirty="0"/>
              <a:t>	</a:t>
            </a:r>
            <a:r>
              <a:rPr lang="en-CA" sz="4400" dirty="0" smtClean="0"/>
              <a:t>when </a:t>
            </a:r>
            <a:r>
              <a:rPr lang="en-CA" sz="4400" dirty="0"/>
              <a:t>you forget to do something</a:t>
            </a:r>
            <a:r>
              <a:rPr lang="en-CA" sz="4400" dirty="0" smtClean="0"/>
              <a:t>”</a:t>
            </a:r>
            <a:endParaRPr lang="en-CA" sz="4200" b="1" dirty="0"/>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43</a:t>
            </a:fld>
            <a:endParaRPr lang="en-CA" dirty="0"/>
          </a:p>
        </p:txBody>
      </p:sp>
      <p:sp>
        <p:nvSpPr>
          <p:cNvPr id="3" name="Rectangle 2"/>
          <p:cNvSpPr/>
          <p:nvPr/>
        </p:nvSpPr>
        <p:spPr>
          <a:xfrm>
            <a:off x="169178" y="2270775"/>
            <a:ext cx="7715189" cy="707886"/>
          </a:xfrm>
          <a:prstGeom prst="rect">
            <a:avLst/>
          </a:prstGeom>
        </p:spPr>
        <p:txBody>
          <a:bodyPr wrap="none">
            <a:spAutoFit/>
          </a:bodyPr>
          <a:lstStyle/>
          <a:p>
            <a:r>
              <a:rPr lang="en-CA" sz="4000" dirty="0" smtClean="0"/>
              <a:t>“I always </a:t>
            </a:r>
            <a:r>
              <a:rPr lang="en-CA" sz="4000" dirty="0"/>
              <a:t>forgot to mute </a:t>
            </a:r>
            <a:r>
              <a:rPr lang="en-CA" sz="4000" dirty="0" smtClean="0"/>
              <a:t>my phone” </a:t>
            </a:r>
            <a:endParaRPr lang="en-CA" sz="4000" dirty="0"/>
          </a:p>
        </p:txBody>
      </p:sp>
      <p:sp>
        <p:nvSpPr>
          <p:cNvPr id="6" name="Rectangle 5"/>
          <p:cNvSpPr/>
          <p:nvPr/>
        </p:nvSpPr>
        <p:spPr>
          <a:xfrm>
            <a:off x="308392" y="969564"/>
            <a:ext cx="8080032" cy="830997"/>
          </a:xfrm>
          <a:prstGeom prst="rect">
            <a:avLst/>
          </a:prstGeom>
        </p:spPr>
        <p:txBody>
          <a:bodyPr wrap="none">
            <a:spAutoFit/>
          </a:bodyPr>
          <a:lstStyle/>
          <a:p>
            <a:r>
              <a:rPr lang="en-CA" sz="4800" b="1" dirty="0" smtClean="0">
                <a:solidFill>
                  <a:schemeClr val="accent2"/>
                </a:solidFill>
              </a:rPr>
              <a:t>LOCATION-BASED MESSAGING </a:t>
            </a:r>
            <a:endParaRPr lang="en-CA" sz="4800" b="1" dirty="0">
              <a:solidFill>
                <a:schemeClr val="accent2"/>
              </a:solidFill>
            </a:endParaRPr>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9893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44</a:t>
            </a:fld>
            <a:endParaRPr lang="en-CA" dirty="0"/>
          </a:p>
        </p:txBody>
      </p:sp>
      <p:sp>
        <p:nvSpPr>
          <p:cNvPr id="3" name="Rectangle 2"/>
          <p:cNvSpPr/>
          <p:nvPr/>
        </p:nvSpPr>
        <p:spPr>
          <a:xfrm>
            <a:off x="390697" y="2617759"/>
            <a:ext cx="8626721" cy="1938992"/>
          </a:xfrm>
          <a:prstGeom prst="rect">
            <a:avLst/>
          </a:prstGeom>
        </p:spPr>
        <p:txBody>
          <a:bodyPr wrap="none">
            <a:spAutoFit/>
          </a:bodyPr>
          <a:lstStyle/>
          <a:p>
            <a:r>
              <a:rPr lang="en-CA" sz="4000" dirty="0" smtClean="0"/>
              <a:t>“I always leave </a:t>
            </a:r>
            <a:r>
              <a:rPr lang="en-CA" sz="4000" dirty="0"/>
              <a:t>the phone away </a:t>
            </a:r>
            <a:endParaRPr lang="en-CA" sz="4000" dirty="0" smtClean="0"/>
          </a:p>
          <a:p>
            <a:r>
              <a:rPr lang="en-CA" sz="4000" dirty="0" smtClean="0"/>
              <a:t>		and </a:t>
            </a:r>
          </a:p>
          <a:p>
            <a:r>
              <a:rPr lang="en-CA" sz="4000" dirty="0" smtClean="0"/>
              <a:t>        need </a:t>
            </a:r>
            <a:r>
              <a:rPr lang="en-CA" sz="4000" dirty="0"/>
              <a:t>to return briefly only to set it”</a:t>
            </a:r>
            <a:r>
              <a:rPr lang="en-CA" sz="4000" dirty="0" smtClean="0"/>
              <a:t> </a:t>
            </a:r>
            <a:endParaRPr lang="en-CA" sz="4000" dirty="0"/>
          </a:p>
        </p:txBody>
      </p:sp>
      <p:sp>
        <p:nvSpPr>
          <p:cNvPr id="6" name="Rectangle 5"/>
          <p:cNvSpPr/>
          <p:nvPr/>
        </p:nvSpPr>
        <p:spPr>
          <a:xfrm>
            <a:off x="329242" y="1221607"/>
            <a:ext cx="6192336" cy="923330"/>
          </a:xfrm>
          <a:prstGeom prst="rect">
            <a:avLst/>
          </a:prstGeom>
        </p:spPr>
        <p:txBody>
          <a:bodyPr wrap="none">
            <a:spAutoFit/>
          </a:bodyPr>
          <a:lstStyle/>
          <a:p>
            <a:r>
              <a:rPr lang="en-CA" sz="5400" b="1" dirty="0" smtClean="0">
                <a:solidFill>
                  <a:schemeClr val="accent2"/>
                </a:solidFill>
              </a:rPr>
              <a:t>REMOTE OPERATION</a:t>
            </a:r>
            <a:endParaRPr lang="en-CA" sz="5400" b="1" dirty="0">
              <a:solidFill>
                <a:schemeClr val="accent2"/>
              </a:solidFill>
            </a:endParaRPr>
          </a:p>
        </p:txBody>
      </p:sp>
      <p:pic>
        <p:nvPicPr>
          <p:cNvPr id="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70005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2" name="Rectangle 1"/>
          <p:cNvSpPr/>
          <p:nvPr/>
        </p:nvSpPr>
        <p:spPr>
          <a:xfrm>
            <a:off x="170235" y="2177569"/>
            <a:ext cx="8979264" cy="1323439"/>
          </a:xfrm>
          <a:prstGeom prst="rect">
            <a:avLst/>
          </a:prstGeom>
        </p:spPr>
        <p:txBody>
          <a:bodyPr wrap="square">
            <a:spAutoFit/>
          </a:bodyPr>
          <a:lstStyle/>
          <a:p>
            <a:pPr algn="ctr">
              <a:spcAft>
                <a:spcPts val="1200"/>
              </a:spcAft>
            </a:pPr>
            <a:r>
              <a:rPr lang="en-CA" sz="4000" b="1" dirty="0" smtClean="0"/>
              <a:t>USERS WANT TO CONTROL THEIR SMARTPHONES EVEN AT A </a:t>
            </a:r>
            <a:r>
              <a:rPr lang="en-CA" sz="4000" b="1" dirty="0" smtClean="0">
                <a:solidFill>
                  <a:schemeClr val="accent6"/>
                </a:solidFill>
              </a:rPr>
              <a:t>DISTANCE</a:t>
            </a:r>
            <a:endParaRPr lang="en-CA" sz="3600" b="1" dirty="0">
              <a:solidFill>
                <a:schemeClr val="accent6"/>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45</a:t>
            </a:fld>
            <a:endParaRPr lang="en-CA" dirty="0"/>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92910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3" name="Content Placeholder 2"/>
          <p:cNvSpPr>
            <a:spLocks noGrp="1"/>
          </p:cNvSpPr>
          <p:nvPr>
            <p:ph idx="1"/>
          </p:nvPr>
        </p:nvSpPr>
        <p:spPr>
          <a:xfrm>
            <a:off x="611560" y="1196752"/>
            <a:ext cx="8075240" cy="4929411"/>
          </a:xfrm>
        </p:spPr>
        <p:txBody>
          <a:bodyPr>
            <a:normAutofit/>
          </a:bodyPr>
          <a:lstStyle/>
          <a:p>
            <a:pPr>
              <a:spcAft>
                <a:spcPts val="1800"/>
              </a:spcAft>
            </a:pPr>
            <a:r>
              <a:rPr lang="en-CA" sz="3600" b="1" dirty="0" smtClean="0"/>
              <a:t>CONCEPT OF MOBILE </a:t>
            </a:r>
            <a:r>
              <a:rPr lang="en-CA" sz="3600" b="1" dirty="0" smtClean="0">
                <a:solidFill>
                  <a:schemeClr val="accent2"/>
                </a:solidFill>
              </a:rPr>
              <a:t>SEEING</a:t>
            </a:r>
          </a:p>
          <a:p>
            <a:pPr>
              <a:spcAft>
                <a:spcPts val="1800"/>
              </a:spcAft>
            </a:pPr>
            <a:r>
              <a:rPr lang="en-CA" sz="3600" b="1" dirty="0" smtClean="0"/>
              <a:t>THIS SUPPORTED BY </a:t>
            </a:r>
            <a:r>
              <a:rPr lang="en-CA" sz="3600" b="1" dirty="0" smtClean="0">
                <a:solidFill>
                  <a:srgbClr val="C00000"/>
                </a:solidFill>
              </a:rPr>
              <a:t>3 CAPABILITIES</a:t>
            </a:r>
          </a:p>
          <a:p>
            <a:pPr>
              <a:spcAft>
                <a:spcPts val="1800"/>
              </a:spcAft>
            </a:pPr>
            <a:r>
              <a:rPr lang="en-CA" sz="3600" b="1" dirty="0" smtClean="0">
                <a:solidFill>
                  <a:schemeClr val="accent2"/>
                </a:solidFill>
              </a:rPr>
              <a:t>NEW INTERACTIONS</a:t>
            </a:r>
            <a:r>
              <a:rPr lang="en-CA" sz="3600" b="1" dirty="0" smtClean="0"/>
              <a:t> NOT SUPPORTED BY THE CURRENT MOBILE USAGE</a:t>
            </a:r>
          </a:p>
          <a:p>
            <a:r>
              <a:rPr lang="en-CA" sz="3600" b="1" dirty="0" smtClean="0">
                <a:solidFill>
                  <a:schemeClr val="accent2"/>
                </a:solidFill>
              </a:rPr>
              <a:t>2 MAJOR </a:t>
            </a:r>
            <a:r>
              <a:rPr lang="en-CA" sz="3600" b="1" dirty="0" smtClean="0"/>
              <a:t>INSIGHTS</a:t>
            </a:r>
          </a:p>
        </p:txBody>
      </p:sp>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46</a:t>
            </a:fld>
            <a:endParaRPr lang="en-CA" dirty="0"/>
          </a:p>
        </p:txBody>
      </p:sp>
      <p:sp>
        <p:nvSpPr>
          <p:cNvPr id="16" name="TextBox 15"/>
          <p:cNvSpPr txBox="1"/>
          <p:nvPr/>
        </p:nvSpPr>
        <p:spPr>
          <a:xfrm>
            <a:off x="395536" y="116632"/>
            <a:ext cx="3577967" cy="830997"/>
          </a:xfrm>
          <a:prstGeom prst="rect">
            <a:avLst/>
          </a:prstGeom>
          <a:noFill/>
        </p:spPr>
        <p:txBody>
          <a:bodyPr wrap="none" rtlCol="0">
            <a:spAutoFit/>
          </a:bodyPr>
          <a:lstStyle/>
          <a:p>
            <a:r>
              <a:rPr lang="en-CA" sz="4800" b="1" dirty="0" smtClean="0">
                <a:solidFill>
                  <a:schemeClr val="tx1">
                    <a:lumMod val="50000"/>
                    <a:lumOff val="50000"/>
                  </a:schemeClr>
                </a:solidFill>
              </a:rPr>
              <a:t>CONCLUSION</a:t>
            </a:r>
            <a:endParaRPr lang="en-CA" sz="4800" b="1" dirty="0">
              <a:solidFill>
                <a:schemeClr val="tx1">
                  <a:lumMod val="50000"/>
                  <a:lumOff val="50000"/>
                </a:schemeClr>
              </a:solidFill>
            </a:endParaRPr>
          </a:p>
        </p:txBody>
      </p:sp>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5709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3" name="Content Placeholder 2"/>
          <p:cNvSpPr>
            <a:spLocks noGrp="1"/>
          </p:cNvSpPr>
          <p:nvPr>
            <p:ph idx="1"/>
          </p:nvPr>
        </p:nvSpPr>
        <p:spPr>
          <a:xfrm>
            <a:off x="611560" y="1196752"/>
            <a:ext cx="8075240" cy="4929411"/>
          </a:xfrm>
        </p:spPr>
        <p:txBody>
          <a:bodyPr>
            <a:normAutofit/>
          </a:bodyPr>
          <a:lstStyle/>
          <a:p>
            <a:pPr>
              <a:spcAft>
                <a:spcPts val="1800"/>
              </a:spcAft>
            </a:pPr>
            <a:r>
              <a:rPr lang="en-CA" sz="3600" b="1" dirty="0" smtClean="0">
                <a:solidFill>
                  <a:schemeClr val="accent2"/>
                </a:solidFill>
              </a:rPr>
              <a:t>WIDER FIELD-OF-VIEW</a:t>
            </a:r>
          </a:p>
          <a:p>
            <a:pPr>
              <a:spcAft>
                <a:spcPts val="1800"/>
              </a:spcAft>
            </a:pPr>
            <a:r>
              <a:rPr lang="en-CA" sz="3600" b="1" dirty="0" smtClean="0">
                <a:solidFill>
                  <a:schemeClr val="accent2"/>
                </a:solidFill>
              </a:rPr>
              <a:t>USER RECOGNITION</a:t>
            </a:r>
          </a:p>
          <a:p>
            <a:pPr>
              <a:spcAft>
                <a:spcPts val="1800"/>
              </a:spcAft>
            </a:pPr>
            <a:r>
              <a:rPr lang="en-CA" sz="3600" b="1" dirty="0" smtClean="0">
                <a:solidFill>
                  <a:schemeClr val="accent2"/>
                </a:solidFill>
              </a:rPr>
              <a:t>FORM FACTOR</a:t>
            </a:r>
          </a:p>
          <a:p>
            <a:endParaRPr lang="en-CA" sz="3600" b="1" dirty="0" smtClean="0">
              <a:solidFill>
                <a:schemeClr val="accent2"/>
              </a:solidFill>
            </a:endParaRPr>
          </a:p>
        </p:txBody>
      </p:sp>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47</a:t>
            </a:fld>
            <a:endParaRPr lang="en-CA" dirty="0"/>
          </a:p>
        </p:txBody>
      </p:sp>
      <p:sp>
        <p:nvSpPr>
          <p:cNvPr id="16" name="TextBox 15"/>
          <p:cNvSpPr txBox="1"/>
          <p:nvPr/>
        </p:nvSpPr>
        <p:spPr>
          <a:xfrm>
            <a:off x="395536" y="116632"/>
            <a:ext cx="3473708" cy="830997"/>
          </a:xfrm>
          <a:prstGeom prst="rect">
            <a:avLst/>
          </a:prstGeom>
          <a:noFill/>
        </p:spPr>
        <p:txBody>
          <a:bodyPr wrap="none" rtlCol="0">
            <a:spAutoFit/>
          </a:bodyPr>
          <a:lstStyle/>
          <a:p>
            <a:r>
              <a:rPr lang="en-CA" sz="4800" b="1" dirty="0" smtClean="0">
                <a:solidFill>
                  <a:schemeClr val="tx1">
                    <a:lumMod val="50000"/>
                    <a:lumOff val="50000"/>
                  </a:schemeClr>
                </a:solidFill>
              </a:rPr>
              <a:t>LIMITATIONS</a:t>
            </a:r>
            <a:endParaRPr lang="en-CA" sz="4800" b="1" dirty="0">
              <a:solidFill>
                <a:schemeClr val="tx1">
                  <a:lumMod val="50000"/>
                  <a:lumOff val="50000"/>
                </a:schemeClr>
              </a:solidFill>
            </a:endParaRPr>
          </a:p>
        </p:txBody>
      </p:sp>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206874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www.membersautochoice.com/wp-content/uploads/2012/07/smartphone.jpg"/>
          <p:cNvPicPr>
            <a:picLocks noChangeAspect="1" noChangeArrowheads="1"/>
          </p:cNvPicPr>
          <p:nvPr/>
        </p:nvPicPr>
        <p:blipFill rotWithShape="1">
          <a:blip r:embed="rId3">
            <a:extLst>
              <a:ext uri="{28A0092B-C50C-407E-A947-70E740481C1C}">
                <a14:useLocalDpi xmlns:a14="http://schemas.microsoft.com/office/drawing/2010/main" val="0"/>
              </a:ext>
            </a:extLst>
          </a:blip>
          <a:srcRect l="11437" t="-8908" r="3482" b="4016"/>
          <a:stretch/>
        </p:blipFill>
        <p:spPr bwMode="auto">
          <a:xfrm>
            <a:off x="0" y="-666427"/>
            <a:ext cx="9144000" cy="752442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48</a:t>
            </a:fld>
            <a:endParaRPr lang="en-CA" dirty="0"/>
          </a:p>
        </p:txBody>
      </p:sp>
      <p:sp>
        <p:nvSpPr>
          <p:cNvPr id="2" name="Rectangle 1"/>
          <p:cNvSpPr/>
          <p:nvPr/>
        </p:nvSpPr>
        <p:spPr>
          <a:xfrm>
            <a:off x="169727" y="116632"/>
            <a:ext cx="8124788" cy="1569660"/>
          </a:xfrm>
          <a:prstGeom prst="rect">
            <a:avLst/>
          </a:prstGeom>
        </p:spPr>
        <p:txBody>
          <a:bodyPr wrap="none">
            <a:spAutoFit/>
          </a:bodyPr>
          <a:lstStyle/>
          <a:p>
            <a:r>
              <a:rPr lang="en-CA" sz="4800" b="1" dirty="0" smtClean="0"/>
              <a:t>IS TOUCH-BASED INTERACTION</a:t>
            </a:r>
          </a:p>
          <a:p>
            <a:r>
              <a:rPr lang="en-CA" sz="4800" b="1" dirty="0" smtClean="0"/>
              <a:t>						 A </a:t>
            </a:r>
            <a:r>
              <a:rPr lang="en-CA" sz="4800" b="1" dirty="0" smtClean="0">
                <a:solidFill>
                  <a:schemeClr val="accent6">
                    <a:lumMod val="75000"/>
                  </a:schemeClr>
                </a:solidFill>
              </a:rPr>
              <a:t>LIMIT</a:t>
            </a:r>
            <a:r>
              <a:rPr lang="en-CA" sz="4800" b="1" dirty="0" smtClean="0"/>
              <a:t>?</a:t>
            </a:r>
          </a:p>
        </p:txBody>
      </p:sp>
    </p:spTree>
    <p:extLst>
      <p:ext uri="{BB962C8B-B14F-4D97-AF65-F5344CB8AC3E}">
        <p14:creationId xmlns:p14="http://schemas.microsoft.com/office/powerpoint/2010/main" val="335130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b="11684"/>
          <a:stretch/>
        </p:blipFill>
        <p:spPr>
          <a:xfrm>
            <a:off x="3309114" y="3587255"/>
            <a:ext cx="5840385" cy="3270745"/>
          </a:xfrm>
          <a:prstGeom prst="rect">
            <a:avLst/>
          </a:prstGeom>
        </p:spPr>
      </p:pic>
      <p:sp>
        <p:nvSpPr>
          <p:cNvPr id="2" name="Rectangle 1"/>
          <p:cNvSpPr/>
          <p:nvPr/>
        </p:nvSpPr>
        <p:spPr>
          <a:xfrm>
            <a:off x="179512" y="417206"/>
            <a:ext cx="4129657" cy="830997"/>
          </a:xfrm>
          <a:prstGeom prst="rect">
            <a:avLst/>
          </a:prstGeom>
        </p:spPr>
        <p:txBody>
          <a:bodyPr wrap="none">
            <a:spAutoFit/>
          </a:bodyPr>
          <a:lstStyle/>
          <a:p>
            <a:r>
              <a:rPr lang="en-CA" sz="4800" b="1" dirty="0" smtClean="0">
                <a:solidFill>
                  <a:schemeClr val="accent2"/>
                </a:solidFill>
              </a:rPr>
              <a:t>WHAT IS NEXT?</a:t>
            </a:r>
            <a:endParaRPr lang="en-CA" sz="4800" b="1" dirty="0">
              <a:solidFill>
                <a:schemeClr val="accent2"/>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49</a:t>
            </a:fld>
            <a:endParaRPr lang="en-CA" dirty="0"/>
          </a:p>
        </p:txBody>
      </p:sp>
      <p:pic>
        <p:nvPicPr>
          <p:cNvPr id="3" name="v18.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498600"/>
            <a:ext cx="9144000" cy="3860800"/>
          </a:xfrm>
          <a:prstGeom prst="rect">
            <a:avLst/>
          </a:prstGeom>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0939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C:\Users\Xing-Dong\Dropbox\Omnidirectional\UIST presentation\Images\IMG_044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55" r="935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5</a:t>
            </a:fld>
            <a:endParaRPr lang="en-CA" dirty="0"/>
          </a:p>
        </p:txBody>
      </p:sp>
      <p:sp>
        <p:nvSpPr>
          <p:cNvPr id="5" name="TextBox 4"/>
          <p:cNvSpPr txBox="1"/>
          <p:nvPr/>
        </p:nvSpPr>
        <p:spPr>
          <a:xfrm>
            <a:off x="0" y="1477233"/>
            <a:ext cx="9144000" cy="1015663"/>
          </a:xfrm>
          <a:prstGeom prst="rect">
            <a:avLst/>
          </a:prstGeom>
          <a:solidFill>
            <a:schemeClr val="tx1">
              <a:alpha val="50000"/>
            </a:schemeClr>
          </a:solidFill>
        </p:spPr>
        <p:txBody>
          <a:bodyPr wrap="square" rtlCol="0">
            <a:spAutoFit/>
          </a:bodyPr>
          <a:lstStyle/>
          <a:p>
            <a:r>
              <a:rPr lang="en-CA" sz="6000" b="1" dirty="0" smtClean="0">
                <a:solidFill>
                  <a:schemeClr val="bg1"/>
                </a:solidFill>
              </a:rPr>
              <a:t>FORGET YOUR PHONE?</a:t>
            </a:r>
            <a:endParaRPr lang="en-CA" sz="3200" b="1" dirty="0">
              <a:solidFill>
                <a:schemeClr val="bg1"/>
              </a:solidFill>
            </a:endParaRPr>
          </a:p>
        </p:txBody>
      </p:sp>
    </p:spTree>
    <p:extLst>
      <p:ext uri="{BB962C8B-B14F-4D97-AF65-F5344CB8AC3E}">
        <p14:creationId xmlns:p14="http://schemas.microsoft.com/office/powerpoint/2010/main" val="2759121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987" t="10180" r="26543"/>
          <a:stretch/>
        </p:blipFill>
        <p:spPr bwMode="auto">
          <a:xfrm>
            <a:off x="-594186" y="-4696"/>
            <a:ext cx="10120535" cy="686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94185" y="3151128"/>
            <a:ext cx="10113610" cy="1862048"/>
          </a:xfrm>
          <a:prstGeom prst="rect">
            <a:avLst/>
          </a:prstGeom>
          <a:solidFill>
            <a:schemeClr val="tx1">
              <a:alpha val="50000"/>
            </a:schemeClr>
          </a:solidFill>
        </p:spPr>
        <p:txBody>
          <a:bodyPr wrap="square" rtlCol="0">
            <a:spAutoFit/>
          </a:bodyPr>
          <a:lstStyle/>
          <a:p>
            <a:pPr algn="ctr"/>
            <a:r>
              <a:rPr lang="en-CA" sz="11500" b="1" dirty="0" smtClean="0">
                <a:solidFill>
                  <a:schemeClr val="bg1"/>
                </a:solidFill>
              </a:rPr>
              <a:t>END</a:t>
            </a:r>
            <a:endParaRPr lang="en-CA" sz="11500" b="1" dirty="0">
              <a:solidFill>
                <a:schemeClr val="bg1"/>
              </a:solidFill>
            </a:endParaRPr>
          </a:p>
        </p:txBody>
      </p:sp>
    </p:spTree>
    <p:extLst>
      <p:ext uri="{BB962C8B-B14F-4D97-AF65-F5344CB8AC3E}">
        <p14:creationId xmlns:p14="http://schemas.microsoft.com/office/powerpoint/2010/main" val="803087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6187" t="10180" r="29195"/>
          <a:stretch/>
        </p:blipFill>
        <p:spPr bwMode="auto">
          <a:xfrm>
            <a:off x="-1" y="-4696"/>
            <a:ext cx="9150262" cy="686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 y="2348880"/>
            <a:ext cx="9144001" cy="3262432"/>
          </a:xfrm>
          <a:prstGeom prst="rect">
            <a:avLst/>
          </a:prstGeom>
          <a:solidFill>
            <a:schemeClr val="tx1">
              <a:alpha val="50000"/>
            </a:schemeClr>
          </a:solidFill>
        </p:spPr>
        <p:txBody>
          <a:bodyPr wrap="square" rtlCol="0">
            <a:spAutoFit/>
          </a:bodyPr>
          <a:lstStyle/>
          <a:p>
            <a:pPr algn="ctr"/>
            <a:r>
              <a:rPr lang="en-CA" sz="8000" b="1" dirty="0" smtClean="0">
                <a:solidFill>
                  <a:schemeClr val="bg1"/>
                </a:solidFill>
              </a:rPr>
              <a:t>QUESTIONS?</a:t>
            </a:r>
          </a:p>
          <a:p>
            <a:pPr algn="ctr"/>
            <a:endParaRPr lang="en-CA" sz="5400" b="1" dirty="0" smtClean="0">
              <a:solidFill>
                <a:schemeClr val="bg1"/>
              </a:solidFill>
            </a:endParaRPr>
          </a:p>
          <a:p>
            <a:r>
              <a:rPr lang="en-CA" sz="3600" dirty="0" smtClean="0">
                <a:solidFill>
                  <a:schemeClr val="bg1"/>
                </a:solidFill>
              </a:rPr>
              <a:t>XING-DONG YANG</a:t>
            </a:r>
          </a:p>
          <a:p>
            <a:r>
              <a:rPr lang="en-CA" sz="3600" dirty="0" smtClean="0">
                <a:solidFill>
                  <a:schemeClr val="bg1"/>
                </a:solidFill>
              </a:rPr>
              <a:t>xingdong@ualberta.ca</a:t>
            </a:r>
            <a:endParaRPr lang="en-CA" sz="7200" dirty="0">
              <a:solidFill>
                <a:schemeClr val="bg1"/>
              </a:solidFill>
            </a:endParaRPr>
          </a:p>
        </p:txBody>
      </p:sp>
    </p:spTree>
    <p:extLst>
      <p:ext uri="{BB962C8B-B14F-4D97-AF65-F5344CB8AC3E}">
        <p14:creationId xmlns:p14="http://schemas.microsoft.com/office/powerpoint/2010/main" val="1137041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4" name="Picture 2" descr="http://thefuntimesguide.com/images/blogs/lost-cell-phone-by-cogdogbl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326149"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6</a:t>
            </a:fld>
            <a:endParaRPr lang="en-CA" dirty="0"/>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170" y="6221589"/>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361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onderingfair.files.wordpress.com/2012/04/covering_eyes.jpeg"/>
          <p:cNvPicPr>
            <a:picLocks noChangeAspect="1" noChangeArrowheads="1"/>
          </p:cNvPicPr>
          <p:nvPr/>
        </p:nvPicPr>
        <p:blipFill rotWithShape="1">
          <a:blip r:embed="rId3">
            <a:extLst>
              <a:ext uri="{28A0092B-C50C-407E-A947-70E740481C1C}">
                <a14:useLocalDpi xmlns:a14="http://schemas.microsoft.com/office/drawing/2010/main" val="0"/>
              </a:ext>
            </a:extLst>
          </a:blip>
          <a:srcRect l="5527"/>
          <a:stretch/>
        </p:blipFill>
        <p:spPr bwMode="auto">
          <a:xfrm>
            <a:off x="0" y="-27384"/>
            <a:ext cx="9795534" cy="688538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7</a:t>
            </a:fld>
            <a:endParaRPr lang="en-CA" dirty="0"/>
          </a:p>
        </p:txBody>
      </p:sp>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6250024"/>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3875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phone-developers.com/images/uploads/camera.png"/>
          <p:cNvPicPr>
            <a:picLocks noChangeAspect="1" noChangeArrowheads="1"/>
          </p:cNvPicPr>
          <p:nvPr/>
        </p:nvPicPr>
        <p:blipFill rotWithShape="1">
          <a:blip r:embed="rId3">
            <a:extLst>
              <a:ext uri="{28A0092B-C50C-407E-A947-70E740481C1C}">
                <a14:useLocalDpi xmlns:a14="http://schemas.microsoft.com/office/drawing/2010/main" val="0"/>
              </a:ext>
            </a:extLst>
          </a:blip>
          <a:srcRect r="3174" b="8031"/>
          <a:stretch/>
        </p:blipFill>
        <p:spPr bwMode="auto">
          <a:xfrm>
            <a:off x="2051720" y="2014053"/>
            <a:ext cx="7092280" cy="484394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6309320"/>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823785" y="908720"/>
            <a:ext cx="7192803" cy="1569660"/>
          </a:xfrm>
          <a:prstGeom prst="rect">
            <a:avLst/>
          </a:prstGeom>
          <a:noFill/>
        </p:spPr>
        <p:txBody>
          <a:bodyPr wrap="none" rtlCol="0">
            <a:spAutoFit/>
          </a:bodyPr>
          <a:lstStyle/>
          <a:p>
            <a:r>
              <a:rPr lang="en-CA" sz="4800" b="1" dirty="0" smtClean="0">
                <a:solidFill>
                  <a:schemeClr val="tx1">
                    <a:lumMod val="95000"/>
                    <a:lumOff val="5000"/>
                  </a:schemeClr>
                </a:solidFill>
              </a:rPr>
              <a:t>WHAT ABOUT THE</a:t>
            </a:r>
          </a:p>
          <a:p>
            <a:r>
              <a:rPr lang="en-CA" sz="4800" b="1" dirty="0" smtClean="0">
                <a:solidFill>
                  <a:schemeClr val="tx1">
                    <a:lumMod val="95000"/>
                    <a:lumOff val="5000"/>
                  </a:schemeClr>
                </a:solidFill>
              </a:rPr>
              <a:t>		BUILT-IN CAMERAS?</a:t>
            </a:r>
            <a:endParaRPr lang="en-CA" sz="4800" b="1" dirty="0">
              <a:solidFill>
                <a:schemeClr val="tx1">
                  <a:lumMod val="95000"/>
                  <a:lumOff val="5000"/>
                </a:schemeClr>
              </a:solidFill>
            </a:endParaRPr>
          </a:p>
        </p:txBody>
      </p:sp>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8</a:t>
            </a:fld>
            <a:endParaRPr lang="en-CA" dirty="0"/>
          </a:p>
        </p:txBody>
      </p:sp>
    </p:spTree>
    <p:extLst>
      <p:ext uri="{BB962C8B-B14F-4D97-AF65-F5344CB8AC3E}">
        <p14:creationId xmlns:p14="http://schemas.microsoft.com/office/powerpoint/2010/main" val="5048734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
        <p:nvSpPr>
          <p:cNvPr id="3" name="TextBox 2"/>
          <p:cNvSpPr txBox="1"/>
          <p:nvPr/>
        </p:nvSpPr>
        <p:spPr>
          <a:xfrm>
            <a:off x="27608" y="118373"/>
            <a:ext cx="8188524" cy="646331"/>
          </a:xfrm>
          <a:prstGeom prst="rect">
            <a:avLst/>
          </a:prstGeom>
          <a:noFill/>
        </p:spPr>
        <p:txBody>
          <a:bodyPr wrap="none" rtlCol="0">
            <a:spAutoFit/>
          </a:bodyPr>
          <a:lstStyle/>
          <a:p>
            <a:r>
              <a:rPr lang="en-CA" sz="3600" b="1" dirty="0" smtClean="0">
                <a:solidFill>
                  <a:schemeClr val="bg1">
                    <a:lumMod val="50000"/>
                  </a:schemeClr>
                </a:solidFill>
              </a:rPr>
              <a:t>FRONT AND BACK CAMERAS ARE LIMITED</a:t>
            </a:r>
            <a:endParaRPr lang="en-CA" sz="3600" b="1" dirty="0">
              <a:solidFill>
                <a:schemeClr val="bg1">
                  <a:lumMod val="50000"/>
                </a:schemeClr>
              </a:solidFill>
            </a:endParaRPr>
          </a:p>
        </p:txBody>
      </p:sp>
      <p:pic>
        <p:nvPicPr>
          <p:cNvPr id="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0171" y="6237312"/>
            <a:ext cx="1644273" cy="44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459454" y="6315751"/>
            <a:ext cx="301686" cy="369332"/>
          </a:xfrm>
          <a:prstGeom prst="rect">
            <a:avLst/>
          </a:prstGeom>
          <a:noFill/>
        </p:spPr>
        <p:txBody>
          <a:bodyPr wrap="none" rtlCol="0">
            <a:spAutoFit/>
          </a:bodyPr>
          <a:lstStyle/>
          <a:p>
            <a:fld id="{35FDD440-2583-4925-8DA3-3A839369B75A}" type="slidenum">
              <a:rPr lang="en-CA" smtClean="0"/>
              <a:t>9</a:t>
            </a:fld>
            <a:endParaRPr lang="en-CA" dirty="0"/>
          </a:p>
        </p:txBody>
      </p:sp>
    </p:spTree>
    <p:extLst>
      <p:ext uri="{BB962C8B-B14F-4D97-AF65-F5344CB8AC3E}">
        <p14:creationId xmlns:p14="http://schemas.microsoft.com/office/powerpoint/2010/main" val="221923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2691</TotalTime>
  <Words>1925</Words>
  <Application>Microsoft Office PowerPoint</Application>
  <PresentationFormat>On-screen Show (4:3)</PresentationFormat>
  <Paragraphs>300</Paragraphs>
  <Slides>51</Slides>
  <Notes>51</Notes>
  <HiddenSlides>8</HiddenSlides>
  <MMClips>18</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BLACK EDITION - tum0r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Xing-Dong</dc:creator>
  <cp:lastModifiedBy>Khalad</cp:lastModifiedBy>
  <cp:revision>312</cp:revision>
  <dcterms:created xsi:type="dcterms:W3CDTF">2013-09-19T19:27:59Z</dcterms:created>
  <dcterms:modified xsi:type="dcterms:W3CDTF">2013-12-05T20:31:39Z</dcterms:modified>
</cp:coreProperties>
</file>