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605" r:id="rId4"/>
    <p:sldId id="606" r:id="rId5"/>
    <p:sldId id="354" r:id="rId6"/>
    <p:sldId id="633" r:id="rId7"/>
    <p:sldId id="625" r:id="rId8"/>
    <p:sldId id="575" r:id="rId9"/>
    <p:sldId id="611" r:id="rId10"/>
    <p:sldId id="615" r:id="rId11"/>
    <p:sldId id="440" r:id="rId12"/>
    <p:sldId id="612" r:id="rId13"/>
    <p:sldId id="617" r:id="rId14"/>
    <p:sldId id="439" r:id="rId15"/>
    <p:sldId id="635" r:id="rId16"/>
    <p:sldId id="630" r:id="rId17"/>
    <p:sldId id="631" r:id="rId18"/>
    <p:sldId id="636" r:id="rId19"/>
    <p:sldId id="637" r:id="rId20"/>
    <p:sldId id="632" r:id="rId21"/>
    <p:sldId id="620" r:id="rId22"/>
    <p:sldId id="638" r:id="rId23"/>
    <p:sldId id="628" r:id="rId24"/>
    <p:sldId id="345" r:id="rId25"/>
    <p:sldId id="621" r:id="rId26"/>
    <p:sldId id="623" r:id="rId27"/>
    <p:sldId id="603" r:id="rId28"/>
    <p:sldId id="624" r:id="rId29"/>
    <p:sldId id="496" r:id="rId30"/>
  </p:sldIdLst>
  <p:sldSz cx="9144000" cy="6858000" type="screen4x3"/>
  <p:notesSz cx="6897688" cy="9183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00FF00"/>
    <a:srgbClr val="996633"/>
    <a:srgbClr val="CCFF33"/>
    <a:srgbClr val="000000"/>
    <a:srgbClr val="4D4D4D"/>
    <a:srgbClr val="333333"/>
    <a:srgbClr val="5F5F5F"/>
    <a:srgbClr val="E5F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1" autoAdjust="0"/>
    <p:restoredTop sz="84342" autoAdjust="0"/>
  </p:normalViewPr>
  <p:slideViewPr>
    <p:cSldViewPr>
      <p:cViewPr varScale="1">
        <p:scale>
          <a:sx n="61" d="100"/>
          <a:sy n="61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8998" cy="45918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7094" y="0"/>
            <a:ext cx="2988998" cy="45918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17177D65-CFE0-4D50-A283-976D4CADCC67}" type="datetimeFigureOut">
              <a:rPr lang="en-CA" smtClean="0"/>
              <a:pPr/>
              <a:t>2013-06-01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2910"/>
            <a:ext cx="2988998" cy="45918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7094" y="8722910"/>
            <a:ext cx="2988998" cy="45918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3DFDC2BA-6786-44EE-BD2C-1AC365AC35B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6988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8998" cy="45918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7094" y="0"/>
            <a:ext cx="2988998" cy="45918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408FB2C1-8D4D-4852-84CD-2C7BA4CE8B87}" type="datetimeFigureOut">
              <a:rPr lang="en-CA" smtClean="0"/>
              <a:pPr/>
              <a:t>2013-06-01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92638" cy="3443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769" y="4362252"/>
            <a:ext cx="5518150" cy="4132660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2910"/>
            <a:ext cx="2988998" cy="45918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7094" y="8722910"/>
            <a:ext cx="2988998" cy="45918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62B8477F-B06B-4C76-882C-41107E4C37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03082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0" i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0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584328"/>
            <a:ext cx="8316416" cy="3689344"/>
          </a:xfrm>
          <a:solidFill>
            <a:schemeClr val="tx1">
              <a:alpha val="80000"/>
            </a:schemeClr>
          </a:solidFill>
        </p:spPr>
        <p:txBody>
          <a:bodyPr tIns="93600">
            <a:spAutoFit/>
          </a:bodyPr>
          <a:lstStyle>
            <a:lvl1pPr>
              <a:lnSpc>
                <a:spcPct val="80000"/>
              </a:lnSpc>
              <a:defRPr lang="en-US" sz="960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pPr lvl="0"/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04800"/>
            <a:ext cx="9144000" cy="304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519"/>
            <a:ext cx="9144000" cy="3047999"/>
          </a:xfrm>
          <a:effectLst/>
        </p:spPr>
        <p:txBody>
          <a:bodyPr>
            <a:normAutofit/>
          </a:bodyPr>
          <a:lstStyle/>
          <a:p>
            <a:pPr hangingPunct="0"/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</a:rPr>
              <a:t>Enabling User Interactions with Video </a:t>
            </a:r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</a:rPr>
              <a:t>Contents</a:t>
            </a:r>
            <a:endParaRPr lang="en-CA" sz="3600" dirty="0">
              <a:solidFill>
                <a:schemeClr val="bg1">
                  <a:lumMod val="8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53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Khalad </a:t>
            </a:r>
            <a:r>
              <a:rPr lang="en-US" sz="2400" dirty="0">
                <a:solidFill>
                  <a:schemeClr val="tx1"/>
                </a:solidFill>
                <a:latin typeface="Bookman Old Style" pitchFamily="18" charset="0"/>
              </a:rPr>
              <a:t>Hasan, Yang Wang, 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Wing </a:t>
            </a:r>
            <a:r>
              <a:rPr lang="en-US" sz="2400" dirty="0" err="1" smtClean="0">
                <a:solidFill>
                  <a:schemeClr val="tx1"/>
                </a:solidFill>
                <a:latin typeface="Bookman Old Style" pitchFamily="18" charset="0"/>
              </a:rPr>
              <a:t>Kwong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ookman Old Style" pitchFamily="18" charset="0"/>
              </a:rPr>
              <a:t>and </a:t>
            </a:r>
            <a:r>
              <a:rPr lang="en-US" sz="2400" dirty="0" err="1">
                <a:solidFill>
                  <a:schemeClr val="tx1"/>
                </a:solidFill>
                <a:latin typeface="Bookman Old Style" pitchFamily="18" charset="0"/>
              </a:rPr>
              <a:t>Pourang</a:t>
            </a:r>
            <a:r>
              <a:rPr lang="en-US" sz="24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ookman Old Style" pitchFamily="18" charset="0"/>
              </a:rPr>
              <a:t>Irani</a:t>
            </a:r>
            <a:endParaRPr lang="en-US" sz="5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4818" name="Picture 2" descr="http://www.coachingmanitoba.ca/images/logos/LogoUof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034674"/>
            <a:ext cx="1981200" cy="167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2081044" cy="17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09600"/>
            <a:ext cx="5029200" cy="465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874000"/>
            <a:ext cx="9144000" cy="831600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 anchor="ctr" anchorCtr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Struck: Hare et al.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151386"/>
              </p:ext>
            </p:extLst>
          </p:nvPr>
        </p:nvGraphicFramePr>
        <p:xfrm>
          <a:off x="723899" y="762000"/>
          <a:ext cx="8001002" cy="4267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60918"/>
                <a:gridCol w="1660021"/>
                <a:gridCol w="1660021"/>
                <a:gridCol w="1660021"/>
                <a:gridCol w="1660021"/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Struck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TLD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Struck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TLD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Time(sec)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Time(sec)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Frame/Sec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Frame/Sec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Coke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6.21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Girl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5.69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Tiger1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6.68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Tiger2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1.09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5.89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CA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345.00</a:t>
                      </a:r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63.75</a:t>
                      </a:r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1.12</a:t>
                      </a:r>
                      <a:endParaRPr lang="en-CA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6.12</a:t>
                      </a:r>
                      <a:endParaRPr lang="en-CA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Speed Comparison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6200" y="1981199"/>
            <a:ext cx="9372600" cy="243840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37775"/>
              </p:ext>
            </p:extLst>
          </p:nvPr>
        </p:nvGraphicFramePr>
        <p:xfrm>
          <a:off x="2362200" y="1295400"/>
          <a:ext cx="4724400" cy="3474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72784"/>
                <a:gridCol w="1725808"/>
                <a:gridCol w="1725808"/>
              </a:tblGrid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TLD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Struck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Coke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0.69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Girl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0.80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Tiger1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0.86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0.77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Tiger2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Precision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1895475"/>
            <a:ext cx="9372600" cy="228600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89770"/>
            <a:ext cx="9144000" cy="3539430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endParaRPr lang="en-US" sz="7200" b="1" dirty="0" smtClean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algn="r"/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Interactions</a:t>
            </a:r>
          </a:p>
          <a:p>
            <a:pPr algn="r"/>
            <a:endParaRPr lang="en-US" sz="80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Input Device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120869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://nintendookie.files.wordpress.com/2009/11/wii-re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506" y="1143000"/>
            <a:ext cx="2781494" cy="3276600"/>
          </a:xfrm>
          <a:prstGeom prst="rect">
            <a:avLst/>
          </a:prstGeom>
          <a:noFill/>
        </p:spPr>
      </p:pic>
      <p:pic>
        <p:nvPicPr>
          <p:cNvPr id="4104" name="Picture 8" descr="http://cdn.windows8update.com/wp-content/uploads/2011/06/KinectforWindowsSD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7869" y="1676400"/>
            <a:ext cx="3975331" cy="2238668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362200" y="1447800"/>
            <a:ext cx="4343400" cy="2895600"/>
          </a:xfrm>
          <a:prstGeom prst="roundRect">
            <a:avLst>
              <a:gd name="adj" fmla="val 7404"/>
            </a:avLst>
          </a:prstGeom>
          <a:noFill/>
          <a:ln w="38100">
            <a:solidFill>
              <a:schemeClr val="tx2">
                <a:lumMod val="50000"/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err="1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Kinect</a:t>
            </a:r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 Input 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42" y="304800"/>
            <a:ext cx="3561458" cy="522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Static Target Selection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3581400" y="1295400"/>
            <a:ext cx="576000" cy="57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5029200" y="1295400"/>
            <a:ext cx="576000" cy="576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transparent curs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371600"/>
            <a:ext cx="126873" cy="228600"/>
          </a:xfrm>
          <a:prstGeom prst="rect">
            <a:avLst/>
          </a:prstGeom>
        </p:spPr>
      </p:pic>
      <p:sp>
        <p:nvSpPr>
          <p:cNvPr id="4" name="Oval 3"/>
          <p:cNvSpPr>
            <a:spLocks/>
          </p:cNvSpPr>
          <p:nvPr/>
        </p:nvSpPr>
        <p:spPr>
          <a:xfrm>
            <a:off x="6400800" y="1295400"/>
            <a:ext cx="576000" cy="57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990600" y="1326885"/>
            <a:ext cx="4362450" cy="170127"/>
          </a:xfrm>
          <a:custGeom>
            <a:avLst/>
            <a:gdLst>
              <a:gd name="connsiteX0" fmla="*/ 0 w 4362450"/>
              <a:gd name="connsiteY0" fmla="*/ 192087 h 430212"/>
              <a:gd name="connsiteX1" fmla="*/ 2409825 w 4362450"/>
              <a:gd name="connsiteY1" fmla="*/ 39687 h 430212"/>
              <a:gd name="connsiteX2" fmla="*/ 4362450 w 4362450"/>
              <a:gd name="connsiteY2" fmla="*/ 430212 h 430212"/>
              <a:gd name="connsiteX0" fmla="*/ 0 w 4362450"/>
              <a:gd name="connsiteY0" fmla="*/ 286015 h 411427"/>
              <a:gd name="connsiteX1" fmla="*/ 2409825 w 4362450"/>
              <a:gd name="connsiteY1" fmla="*/ 20902 h 411427"/>
              <a:gd name="connsiteX2" fmla="*/ 4362450 w 4362450"/>
              <a:gd name="connsiteY2" fmla="*/ 411427 h 411427"/>
              <a:gd name="connsiteX0" fmla="*/ 0 w 4362450"/>
              <a:gd name="connsiteY0" fmla="*/ 349515 h 398727"/>
              <a:gd name="connsiteX1" fmla="*/ 2409825 w 4362450"/>
              <a:gd name="connsiteY1" fmla="*/ 8202 h 398727"/>
              <a:gd name="connsiteX2" fmla="*/ 4362450 w 4362450"/>
              <a:gd name="connsiteY2" fmla="*/ 398727 h 398727"/>
              <a:gd name="connsiteX0" fmla="*/ 0 w 4362450"/>
              <a:gd name="connsiteY0" fmla="*/ 120915 h 170127"/>
              <a:gd name="connsiteX1" fmla="*/ 2409825 w 4362450"/>
              <a:gd name="connsiteY1" fmla="*/ 8202 h 170127"/>
              <a:gd name="connsiteX2" fmla="*/ 4362450 w 4362450"/>
              <a:gd name="connsiteY2" fmla="*/ 170127 h 17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2450" h="170127">
                <a:moveTo>
                  <a:pt x="0" y="120915"/>
                </a:moveTo>
                <a:cubicBezTo>
                  <a:pt x="841375" y="24871"/>
                  <a:pt x="1682750" y="0"/>
                  <a:pt x="2409825" y="8202"/>
                </a:cubicBezTo>
                <a:cubicBezTo>
                  <a:pt x="3136900" y="16404"/>
                  <a:pt x="4041775" y="92340"/>
                  <a:pt x="4362450" y="1701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" name="Group 12"/>
          <p:cNvGrpSpPr/>
          <p:nvPr/>
        </p:nvGrpSpPr>
        <p:grpSpPr>
          <a:xfrm>
            <a:off x="3262920" y="3886200"/>
            <a:ext cx="3425880" cy="738664"/>
            <a:chOff x="1752600" y="3680936"/>
            <a:chExt cx="3425880" cy="738664"/>
          </a:xfrm>
        </p:grpSpPr>
        <p:grpSp>
          <p:nvGrpSpPr>
            <p:cNvPr id="12" name="Group 11"/>
            <p:cNvGrpSpPr/>
            <p:nvPr/>
          </p:nvGrpSpPr>
          <p:grpSpPr>
            <a:xfrm>
              <a:off x="1752600" y="3810000"/>
              <a:ext cx="1419225" cy="576000"/>
              <a:chOff x="1752600" y="3810000"/>
              <a:chExt cx="1419225" cy="576000"/>
            </a:xfrm>
          </p:grpSpPr>
          <p:sp>
            <p:nvSpPr>
              <p:cNvPr id="10" name="Oval 9"/>
              <p:cNvSpPr>
                <a:spLocks/>
              </p:cNvSpPr>
              <p:nvPr/>
            </p:nvSpPr>
            <p:spPr>
              <a:xfrm>
                <a:off x="1752600" y="3810000"/>
                <a:ext cx="576000" cy="576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2514600" y="4098000"/>
                <a:ext cx="657225" cy="0"/>
              </a:xfrm>
              <a:prstGeom prst="straightConnector1">
                <a:avLst/>
              </a:prstGeom>
              <a:ln w="73025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2895600" y="3680936"/>
              <a:ext cx="22828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 smtClean="0">
                  <a:latin typeface="Bookman Old Style" pitchFamily="18" charset="0"/>
                  <a:cs typeface="Times New Roman" pitchFamily="18" charset="0"/>
                </a:rPr>
                <a:t>Target</a:t>
              </a:r>
              <a:endParaRPr lang="en-US" sz="2800" dirty="0">
                <a:latin typeface="Bookman Old Style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25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59556E-6 C 0.04705 -0.00347 0.20347 -0.02407 0.28229 -0.02106 C 0.36111 -0.01805 0.43333 0.01041 0.47309 0.0185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Moving Target Selection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43200" y="1355433"/>
            <a:ext cx="323850" cy="47301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6129600" y="1295400"/>
            <a:ext cx="576000" cy="57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2667000" y="1295400"/>
            <a:ext cx="576000" cy="57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4495800" y="1295400"/>
            <a:ext cx="576000" cy="576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transparent curs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371600"/>
            <a:ext cx="126873" cy="2286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050878" y="1210101"/>
            <a:ext cx="6826154" cy="3864592"/>
          </a:xfrm>
          <a:custGeom>
            <a:avLst/>
            <a:gdLst>
              <a:gd name="connsiteX0" fmla="*/ 0 w 6826154"/>
              <a:gd name="connsiteY0" fmla="*/ 291153 h 3864592"/>
              <a:gd name="connsiteX1" fmla="*/ 1269241 w 6826154"/>
              <a:gd name="connsiteY1" fmla="*/ 31845 h 3864592"/>
              <a:gd name="connsiteX2" fmla="*/ 2442949 w 6826154"/>
              <a:gd name="connsiteY2" fmla="*/ 100084 h 3864592"/>
              <a:gd name="connsiteX3" fmla="*/ 4244453 w 6826154"/>
              <a:gd name="connsiteY3" fmla="*/ 495869 h 3864592"/>
              <a:gd name="connsiteX4" fmla="*/ 5595582 w 6826154"/>
              <a:gd name="connsiteY4" fmla="*/ 932598 h 3864592"/>
              <a:gd name="connsiteX5" fmla="*/ 6155140 w 6826154"/>
              <a:gd name="connsiteY5" fmla="*/ 1219200 h 3864592"/>
              <a:gd name="connsiteX6" fmla="*/ 6455391 w 6826154"/>
              <a:gd name="connsiteY6" fmla="*/ 1464860 h 3864592"/>
              <a:gd name="connsiteX7" fmla="*/ 6741994 w 6826154"/>
              <a:gd name="connsiteY7" fmla="*/ 1874293 h 3864592"/>
              <a:gd name="connsiteX8" fmla="*/ 6823880 w 6826154"/>
              <a:gd name="connsiteY8" fmla="*/ 2270078 h 3864592"/>
              <a:gd name="connsiteX9" fmla="*/ 6755641 w 6826154"/>
              <a:gd name="connsiteY9" fmla="*/ 2543033 h 3864592"/>
              <a:gd name="connsiteX10" fmla="*/ 6455391 w 6826154"/>
              <a:gd name="connsiteY10" fmla="*/ 2788693 h 3864592"/>
              <a:gd name="connsiteX11" fmla="*/ 5950423 w 6826154"/>
              <a:gd name="connsiteY11" fmla="*/ 3020705 h 3864592"/>
              <a:gd name="connsiteX12" fmla="*/ 5486400 w 6826154"/>
              <a:gd name="connsiteY12" fmla="*/ 3239069 h 3864592"/>
              <a:gd name="connsiteX13" fmla="*/ 5131558 w 6826154"/>
              <a:gd name="connsiteY13" fmla="*/ 3552968 h 3864592"/>
              <a:gd name="connsiteX14" fmla="*/ 4708477 w 6826154"/>
              <a:gd name="connsiteY14" fmla="*/ 3771332 h 3864592"/>
              <a:gd name="connsiteX15" fmla="*/ 4012441 w 6826154"/>
              <a:gd name="connsiteY15" fmla="*/ 3853218 h 3864592"/>
              <a:gd name="connsiteX16" fmla="*/ 3589361 w 6826154"/>
              <a:gd name="connsiteY16" fmla="*/ 3784980 h 3864592"/>
              <a:gd name="connsiteX17" fmla="*/ 3425588 w 6826154"/>
              <a:gd name="connsiteY17" fmla="*/ 3375547 h 386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26154" h="3864592">
                <a:moveTo>
                  <a:pt x="0" y="291153"/>
                </a:moveTo>
                <a:cubicBezTo>
                  <a:pt x="431041" y="177421"/>
                  <a:pt x="862083" y="63690"/>
                  <a:pt x="1269241" y="31845"/>
                </a:cubicBezTo>
                <a:cubicBezTo>
                  <a:pt x="1676399" y="0"/>
                  <a:pt x="1947080" y="22747"/>
                  <a:pt x="2442949" y="100084"/>
                </a:cubicBezTo>
                <a:cubicBezTo>
                  <a:pt x="2938818" y="177421"/>
                  <a:pt x="3719014" y="357117"/>
                  <a:pt x="4244453" y="495869"/>
                </a:cubicBezTo>
                <a:cubicBezTo>
                  <a:pt x="4769892" y="634621"/>
                  <a:pt x="5277134" y="812043"/>
                  <a:pt x="5595582" y="932598"/>
                </a:cubicBezTo>
                <a:cubicBezTo>
                  <a:pt x="5914030" y="1053153"/>
                  <a:pt x="6011839" y="1130490"/>
                  <a:pt x="6155140" y="1219200"/>
                </a:cubicBezTo>
                <a:cubicBezTo>
                  <a:pt x="6298442" y="1307910"/>
                  <a:pt x="6357582" y="1355678"/>
                  <a:pt x="6455391" y="1464860"/>
                </a:cubicBezTo>
                <a:cubicBezTo>
                  <a:pt x="6553200" y="1574042"/>
                  <a:pt x="6680579" y="1740090"/>
                  <a:pt x="6741994" y="1874293"/>
                </a:cubicBezTo>
                <a:cubicBezTo>
                  <a:pt x="6803409" y="2008496"/>
                  <a:pt x="6821606" y="2158621"/>
                  <a:pt x="6823880" y="2270078"/>
                </a:cubicBezTo>
                <a:cubicBezTo>
                  <a:pt x="6826154" y="2381535"/>
                  <a:pt x="6817056" y="2456597"/>
                  <a:pt x="6755641" y="2543033"/>
                </a:cubicBezTo>
                <a:cubicBezTo>
                  <a:pt x="6694226" y="2629469"/>
                  <a:pt x="6589594" y="2709081"/>
                  <a:pt x="6455391" y="2788693"/>
                </a:cubicBezTo>
                <a:cubicBezTo>
                  <a:pt x="6321188" y="2868305"/>
                  <a:pt x="5950423" y="3020705"/>
                  <a:pt x="5950423" y="3020705"/>
                </a:cubicBezTo>
                <a:cubicBezTo>
                  <a:pt x="5788925" y="3095768"/>
                  <a:pt x="5622878" y="3150359"/>
                  <a:pt x="5486400" y="3239069"/>
                </a:cubicBezTo>
                <a:cubicBezTo>
                  <a:pt x="5349923" y="3327780"/>
                  <a:pt x="5261212" y="3464258"/>
                  <a:pt x="5131558" y="3552968"/>
                </a:cubicBezTo>
                <a:cubicBezTo>
                  <a:pt x="5001904" y="3641678"/>
                  <a:pt x="4894996" y="3721290"/>
                  <a:pt x="4708477" y="3771332"/>
                </a:cubicBezTo>
                <a:cubicBezTo>
                  <a:pt x="4521958" y="3821374"/>
                  <a:pt x="4198960" y="3850943"/>
                  <a:pt x="4012441" y="3853218"/>
                </a:cubicBezTo>
                <a:cubicBezTo>
                  <a:pt x="3825922" y="3855493"/>
                  <a:pt x="3687170" y="3864592"/>
                  <a:pt x="3589361" y="3784980"/>
                </a:cubicBezTo>
                <a:cubicBezTo>
                  <a:pt x="3491552" y="3705368"/>
                  <a:pt x="3458570" y="3540457"/>
                  <a:pt x="3425588" y="33755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3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5097E-6 C 0.00087 0.00116 0.00173 0.00231 0.01632 -0.00185 C 0.0309 -0.00601 0.05642 -0.01943 0.08802 -0.02567 C 0.11962 -0.03191 0.1743 -0.05365 0.2059 -0.03955 C 0.2375 -0.02544 0.25399 0.02775 0.2776 0.05967 C 0.30121 0.09158 0.3401 0.11772 0.34774 0.15125 C 0.35538 0.18478 0.33819 0.22988 0.32378 0.26064 C 0.30937 0.2914 0.28871 0.30227 0.26111 0.33603 C 0.23351 0.3698 0.2066 0.43062 0.15816 0.46346 C 0.10972 0.4963 0.00764 0.53446 -0.02986 0.53284 C -0.06736 0.53122 -0.05695 0.48427 -0.06719 0.45352 C -0.07743 0.42276 -0.07448 0.36933 -0.09115 0.34806 C -0.10781 0.32678 -0.1408 0.34736 -0.16719 0.32609 C -0.19358 0.30481 -0.22153 0.26272 -0.24931 0.22086 " pathEditMode="relative" ptsTypes="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54302E-6 C 0.021 0.00208 0.04218 0.0044 0.08368 0.02197 C 0.12517 0.03955 0.22587 0.08418 0.2493 0.10546 C 0.27274 0.12674 0.21319 0.12674 0.22396 0.14917 C 0.23472 0.1716 0.28767 0.22063 0.31354 0.24052 C 0.33941 0.26041 0.36007 0.26064 0.37916 0.2685 C 0.39826 0.27637 0.41614 0.27544 0.4283 0.28839 C 0.44045 0.30134 0.46041 0.33372 0.45225 0.34598 C 0.44409 0.35824 0.41267 0.35431 0.37916 0.36194 C 0.34566 0.36957 0.28507 0.3772 0.25069 0.39177 C 0.21632 0.40634 0.19305 0.4253 0.17309 0.44936 C 0.15312 0.47341 0.16041 0.51689 0.13142 0.53678 C 0.10243 0.55666 0.02621 0.58719 -0.00139 0.56869 C -0.029 0.55019 -0.02813 0.45005 -0.03438 0.42554 " pathEditMode="relative" ptsTypes="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54302E-6 C 0.02795 -0.00208 0.05607 -0.00393 0.08489 0.00602 C 0.11371 0.01596 0.14757 0.03955 0.17291 0.05967 C 0.19826 0.07979 0.22031 0.1087 0.23715 0.1272 C 0.25399 0.1457 0.27187 0.1568 0.2743 0.17114 C 0.27673 0.18548 0.27152 0.20144 0.25191 0.21277 C 0.23229 0.2241 0.18541 0.22641 0.15642 0.23867 C 0.12743 0.25093 0.10677 0.27406 0.07743 0.28631 C 0.04809 0.29857 0.01128 0.3099 -0.01962 0.31221 C -0.05052 0.31453 -0.0724 0.31568 -0.10764 0.30019 C -0.14289 0.28469 -0.20174 0.2433 -0.2316 0.21878 C -0.26146 0.19427 -0.27761 0.17739 -0.28681 0.1531 C -0.29601 0.12882 -0.28577 0.09875 -0.28681 0.07355 C -0.28785 0.04834 -0.29028 0.02521 -0.29271 0.00208 " pathEditMode="relative" ptsTypes="aaaaaaaaa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22664E-6 C 0.06475 -0.02452 0.12968 -0.04881 0.23715 -0.02984 C 0.34461 -0.01088 0.56024 0.05642 0.64461 0.11331 C 0.72899 0.1702 0.75017 0.25901 0.74322 0.3122 C 0.73628 0.36516 0.63871 0.39985 0.60294 0.43131 C 0.56718 0.46276 0.56006 0.48635 0.52829 0.50092 C 0.49652 0.51549 0.43819 0.52682 0.4118 0.51896 C 0.38541 0.51109 0.37777 0.48218 0.37013 0.45328 " pathEditMode="relative" ptsTypes="aaaaaa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Selection Techniques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738" y="609600"/>
            <a:ext cx="7848600" cy="454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Left-hand with Basic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Left-hand with Ghost</a:t>
            </a:r>
            <a:endParaRPr lang="en-US" sz="2800" dirty="0">
              <a:latin typeface="Bookman Old Style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Bookman Old Style" pitchFamily="18" charset="0"/>
                <a:cs typeface="Times New Roman" pitchFamily="18" charset="0"/>
              </a:rPr>
              <a:t> Left-hand with </a:t>
            </a: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Crossing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>
              <a:latin typeface="Bookman Old Style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Depth with Basic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Depth with Ghost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Depth with Crossing</a:t>
            </a:r>
            <a:endParaRPr lang="en-US" sz="2800" dirty="0"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Selection Techniques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738" y="609600"/>
            <a:ext cx="7848600" cy="665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Left-hand with Basic</a:t>
            </a:r>
          </a:p>
        </p:txBody>
      </p:sp>
      <p:pic>
        <p:nvPicPr>
          <p:cNvPr id="6" name="Picture 2" descr="D:\Dropbox\Paper to work\CRV\00. Presentation and final paper\Images for paper\1-2 hand-to-cursor 3 Depth based Selection 4. two hand selection_ma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1" b="55015"/>
          <a:stretch/>
        </p:blipFill>
        <p:spPr bwMode="auto">
          <a:xfrm>
            <a:off x="838200" y="2064863"/>
            <a:ext cx="3111062" cy="31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ropbox\Paper to work\CRV\00. Presentation and final paper\Images for paper\1-2 hand-to-cursor 3 Depth based Selection 4. two hand selection_ma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471" b="7015"/>
          <a:stretch/>
        </p:blipFill>
        <p:spPr bwMode="auto">
          <a:xfrm>
            <a:off x="5019675" y="2104695"/>
            <a:ext cx="3209925" cy="30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657600" y="1355433"/>
            <a:ext cx="323850" cy="47301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Motion Control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9" name="Picture 4" descr="http://www.samsung.com/us/2012-smart-tv/img/intro-gestureT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675"/>
            <a:ext cx="5456002" cy="55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samsung.com/us/2012-smart-tv/img/hand-open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10" y="2152544"/>
            <a:ext cx="130549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191000" y="381000"/>
            <a:ext cx="1066800" cy="914400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chemeClr val="tx1"/>
                </a:solidFill>
                <a:latin typeface="Bookman Old Style" pitchFamily="18" charset="0"/>
              </a:rPr>
              <a:t>Action</a:t>
            </a:r>
            <a:endParaRPr lang="en-CA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914400" y="1752600"/>
            <a:ext cx="576000" cy="57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>
            <a:spLocks/>
          </p:cNvSpPr>
          <p:nvPr/>
        </p:nvSpPr>
        <p:spPr>
          <a:xfrm>
            <a:off x="3276600" y="3429000"/>
            <a:ext cx="576000" cy="576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>
            <a:spLocks/>
          </p:cNvSpPr>
          <p:nvPr/>
        </p:nvSpPr>
        <p:spPr>
          <a:xfrm>
            <a:off x="5562600" y="4191000"/>
            <a:ext cx="576000" cy="57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>
            <a:spLocks/>
          </p:cNvSpPr>
          <p:nvPr/>
        </p:nvSpPr>
        <p:spPr>
          <a:xfrm>
            <a:off x="8382000" y="914400"/>
            <a:ext cx="576000" cy="57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/>
          <p:cNvSpPr>
            <a:spLocks/>
          </p:cNvSpPr>
          <p:nvPr/>
        </p:nvSpPr>
        <p:spPr>
          <a:xfrm>
            <a:off x="2395800" y="1742326"/>
            <a:ext cx="576000" cy="57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/>
          <p:cNvSpPr>
            <a:spLocks/>
          </p:cNvSpPr>
          <p:nvPr/>
        </p:nvSpPr>
        <p:spPr>
          <a:xfrm>
            <a:off x="6862282" y="1415474"/>
            <a:ext cx="576000" cy="57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/>
          <p:cNvSpPr>
            <a:spLocks/>
          </p:cNvSpPr>
          <p:nvPr/>
        </p:nvSpPr>
        <p:spPr>
          <a:xfrm>
            <a:off x="4149904" y="4582274"/>
            <a:ext cx="576000" cy="57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/>
          <p:cNvSpPr>
            <a:spLocks/>
          </p:cNvSpPr>
          <p:nvPr/>
        </p:nvSpPr>
        <p:spPr>
          <a:xfrm>
            <a:off x="4473748" y="3299926"/>
            <a:ext cx="576000" cy="576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4" name="Picture 123" descr="transparent curs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657600"/>
            <a:ext cx="126873" cy="228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Target Ghost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(Khalad et al. CHI 2011)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9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63854 -0.004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64149 0.2875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0" y="14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51562 -0.0670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58316 0.2111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2.77778E-6 7.58732E-7 C 0.07361 -0.03031 0.14722 -0.06038 0.21233 -0.06292 C 0.27743 -0.06547 0.36129 -0.0229 0.39097 -0.01504 " pathEditMode="relative" ptsTypes="aaA">
                                      <p:cBhvr>
                                        <p:cTn id="39" dur="1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4" grpId="0" animBg="1"/>
      <p:bldP spid="55" grpId="0" animBg="1"/>
      <p:bldP spid="56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Selection Techniques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738" y="381000"/>
            <a:ext cx="78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Left-hand with Ghost</a:t>
            </a:r>
            <a:endParaRPr lang="en-US" sz="28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ropbox\Paper to work\CRV\00. Presentation and final paper\Images for paper\1-2 hand-to-cursor 3 Depth based Selection 4. two hand selection_ma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1" b="55015"/>
          <a:stretch/>
        </p:blipFill>
        <p:spPr bwMode="auto">
          <a:xfrm>
            <a:off x="838200" y="1849607"/>
            <a:ext cx="3111062" cy="31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ropbox\Paper to work\CRV\00. Presentation and final paper\Images for paper\1-2 hand-to-cursor 3 Depth based Selection 4. two hand selection_ma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471" b="7015"/>
          <a:stretch/>
        </p:blipFill>
        <p:spPr bwMode="auto">
          <a:xfrm>
            <a:off x="4714875" y="1905000"/>
            <a:ext cx="3209925" cy="30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Selection Techniques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738" y="381000"/>
            <a:ext cx="78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Left-hand with Crossing</a:t>
            </a:r>
            <a:endParaRPr lang="en-US" sz="28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ropbox\Paper to work\CRV\00. Presentation and final paper\Images for paper\1-2 hand-to-cursor 3 Depth based Selection 4. two hand selection_ma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1" b="55015"/>
          <a:stretch/>
        </p:blipFill>
        <p:spPr bwMode="auto">
          <a:xfrm>
            <a:off x="838200" y="1849607"/>
            <a:ext cx="3111062" cy="31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ropbox\Paper to work\CRV\00. Presentation and final paper\Images for paper\1-2 hand-to-cursor 3 Depth based Selection 4. two hand selection_ma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471" b="7015"/>
          <a:stretch/>
        </p:blipFill>
        <p:spPr bwMode="auto">
          <a:xfrm>
            <a:off x="4714875" y="1905000"/>
            <a:ext cx="3209925" cy="30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Selection Techniques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738" y="3810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Bookman Old Style" pitchFamily="18" charset="0"/>
                <a:cs typeface="Times New Roman" pitchFamily="18" charset="0"/>
              </a:rPr>
              <a:t>Selection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Left-hand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Depth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5" t="50000" b="6364"/>
          <a:stretch/>
        </p:blipFill>
        <p:spPr>
          <a:xfrm>
            <a:off x="4267200" y="2514600"/>
            <a:ext cx="3746423" cy="2992548"/>
          </a:xfrm>
          <a:prstGeom prst="rect">
            <a:avLst/>
          </a:prstGeom>
        </p:spPr>
      </p:pic>
      <p:pic>
        <p:nvPicPr>
          <p:cNvPr id="7" name="Picture 2" descr="D:\Dropbox\Paper to work\CRV\00. Presentation and final paper\Images for paper\1-2 hand-to-cursor 3 Depth based Selection 4. two hand selection_ma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1" b="55015"/>
          <a:stretch/>
        </p:blipFill>
        <p:spPr bwMode="auto">
          <a:xfrm>
            <a:off x="1156138" y="2539528"/>
            <a:ext cx="3111062" cy="31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Results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grpSp>
        <p:nvGrpSpPr>
          <p:cNvPr id="51" name="Group 36"/>
          <p:cNvGrpSpPr/>
          <p:nvPr/>
        </p:nvGrpSpPr>
        <p:grpSpPr>
          <a:xfrm>
            <a:off x="2211563" y="304800"/>
            <a:ext cx="6788967" cy="4497403"/>
            <a:chOff x="1485900" y="409575"/>
            <a:chExt cx="6788967" cy="4497403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-762000" y="2657475"/>
              <a:ext cx="449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485900" y="4895852"/>
              <a:ext cx="6788967" cy="111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3301385" y="1078846"/>
            <a:ext cx="668977" cy="37147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7000280" y="2056745"/>
            <a:ext cx="668977" cy="27351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4" name="Group 69"/>
          <p:cNvGrpSpPr/>
          <p:nvPr/>
        </p:nvGrpSpPr>
        <p:grpSpPr>
          <a:xfrm>
            <a:off x="589002" y="352425"/>
            <a:ext cx="7268528" cy="5403488"/>
            <a:chOff x="-136661" y="457200"/>
            <a:chExt cx="7268528" cy="5403488"/>
          </a:xfrm>
        </p:grpSpPr>
        <p:sp>
          <p:nvSpPr>
            <p:cNvPr id="65" name="TextBox 64"/>
            <p:cNvSpPr txBox="1"/>
            <p:nvPr/>
          </p:nvSpPr>
          <p:spPr>
            <a:xfrm>
              <a:off x="3473858" y="5337468"/>
              <a:ext cx="21387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b="1" dirty="0" smtClean="0">
                  <a:latin typeface="Bookman Old Style" pitchFamily="18" charset="0"/>
                </a:rPr>
                <a:t>Technique</a:t>
              </a:r>
              <a:endParaRPr lang="en-CA" sz="2200" b="1" dirty="0">
                <a:latin typeface="Bookman Old Style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06563" y="4938355"/>
              <a:ext cx="5025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latin typeface="Bookman Old Style" pitchFamily="18" charset="0"/>
                </a:rPr>
                <a:t>Basic          Ghost        Crossing</a:t>
              </a:r>
              <a:endParaRPr lang="en-CA" sz="2400" dirty="0">
                <a:latin typeface="Bookman Old Style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136661" y="457200"/>
              <a:ext cx="553998" cy="44958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CA" sz="2400" b="1" dirty="0" smtClean="0">
                  <a:latin typeface="Bookman Old Style" pitchFamily="18" charset="0"/>
                </a:rPr>
                <a:t>Task Completion Time (ms)</a:t>
              </a:r>
              <a:endParaRPr lang="en-CA" sz="2400" b="1" dirty="0">
                <a:latin typeface="Bookman Old Style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8694" y="618876"/>
              <a:ext cx="1133708" cy="4462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CA" b="1" dirty="0" smtClean="0"/>
            </a:p>
            <a:p>
              <a:pPr algn="r"/>
              <a:endParaRPr lang="en-CA" sz="800" b="1" dirty="0" smtClean="0"/>
            </a:p>
            <a:p>
              <a:pPr algn="r"/>
              <a:endParaRPr lang="en-CA" sz="1700" b="1" dirty="0" smtClean="0"/>
            </a:p>
            <a:p>
              <a:pPr algn="r"/>
              <a:r>
                <a:rPr lang="en-CA" b="1" dirty="0" smtClean="0">
                  <a:latin typeface="Bookman Old Style" pitchFamily="18" charset="0"/>
                </a:rPr>
                <a:t>6,000</a:t>
              </a:r>
              <a:r>
                <a:rPr lang="en-CA" b="1" dirty="0" smtClean="0"/>
                <a:t> ―</a:t>
              </a:r>
            </a:p>
            <a:p>
              <a:pPr algn="r"/>
              <a:endParaRPr lang="en-CA" sz="2000" b="1" dirty="0" smtClean="0"/>
            </a:p>
            <a:p>
              <a:pPr algn="r"/>
              <a:endParaRPr lang="en-CA" sz="3600" b="1" dirty="0" smtClean="0"/>
            </a:p>
            <a:p>
              <a:pPr algn="r"/>
              <a:r>
                <a:rPr lang="en-CA" b="1" dirty="0" smtClean="0">
                  <a:latin typeface="Bookman Old Style" pitchFamily="18" charset="0"/>
                </a:rPr>
                <a:t>4,000</a:t>
              </a:r>
              <a:r>
                <a:rPr lang="en-CA" b="1" dirty="0" smtClean="0"/>
                <a:t> ―</a:t>
              </a:r>
            </a:p>
            <a:p>
              <a:pPr algn="r"/>
              <a:endParaRPr lang="en-CA" b="1" dirty="0" smtClean="0"/>
            </a:p>
            <a:p>
              <a:pPr algn="r"/>
              <a:endParaRPr lang="en-CA" sz="4000" b="1" dirty="0" smtClean="0"/>
            </a:p>
            <a:p>
              <a:pPr algn="r"/>
              <a:r>
                <a:rPr lang="en-CA" b="1" dirty="0" smtClean="0">
                  <a:latin typeface="Bookman Old Style" pitchFamily="18" charset="0"/>
                </a:rPr>
                <a:t>2,000</a:t>
              </a:r>
              <a:r>
                <a:rPr lang="en-CA" b="1" dirty="0" smtClean="0"/>
                <a:t> ―</a:t>
              </a:r>
            </a:p>
            <a:p>
              <a:pPr algn="r"/>
              <a:endParaRPr lang="en-CA" b="1" dirty="0" smtClean="0"/>
            </a:p>
            <a:p>
              <a:pPr algn="r"/>
              <a:endParaRPr lang="en-CA" sz="2500" b="1" dirty="0" smtClean="0"/>
            </a:p>
            <a:p>
              <a:pPr algn="r"/>
              <a:endParaRPr lang="en-CA" sz="1300" b="1" dirty="0" smtClean="0"/>
            </a:p>
            <a:p>
              <a:pPr algn="r"/>
              <a:r>
                <a:rPr lang="en-CA" b="1" dirty="0" smtClean="0">
                  <a:latin typeface="Bookman Old Style" pitchFamily="18" charset="0"/>
                </a:rPr>
                <a:t>0</a:t>
              </a:r>
              <a:r>
                <a:rPr lang="en-CA" b="1" dirty="0" smtClean="0"/>
                <a:t> ―</a:t>
              </a:r>
            </a:p>
          </p:txBody>
        </p:sp>
      </p:grpSp>
      <p:grpSp>
        <p:nvGrpSpPr>
          <p:cNvPr id="74" name="Group 57"/>
          <p:cNvGrpSpPr/>
          <p:nvPr/>
        </p:nvGrpSpPr>
        <p:grpSpPr>
          <a:xfrm>
            <a:off x="4572000" y="647045"/>
            <a:ext cx="1782346" cy="838200"/>
            <a:chOff x="5562600" y="838200"/>
            <a:chExt cx="1782346" cy="838200"/>
          </a:xfrm>
        </p:grpSpPr>
        <p:sp>
          <p:nvSpPr>
            <p:cNvPr id="75" name="TextBox 74"/>
            <p:cNvSpPr txBox="1"/>
            <p:nvPr/>
          </p:nvSpPr>
          <p:spPr>
            <a:xfrm>
              <a:off x="5943600" y="838200"/>
              <a:ext cx="1401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Bookman Old Style" pitchFamily="18" charset="0"/>
                </a:rPr>
                <a:t>Left-hand</a:t>
              </a:r>
              <a:endParaRPr lang="en-CA" sz="2000" dirty="0">
                <a:latin typeface="Bookman Old Style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84731" y="1276290"/>
              <a:ext cx="94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Bookman Old Style" pitchFamily="18" charset="0"/>
                </a:rPr>
                <a:t>Depth</a:t>
              </a:r>
              <a:endParaRPr lang="en-CA" sz="2000" dirty="0">
                <a:latin typeface="Bookman Old Style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562600" y="1305580"/>
              <a:ext cx="304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562600" y="924580"/>
              <a:ext cx="304799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4453406" y="3174345"/>
            <a:ext cx="668977" cy="16192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Rectangle 83"/>
          <p:cNvSpPr/>
          <p:nvPr/>
        </p:nvSpPr>
        <p:spPr>
          <a:xfrm>
            <a:off x="2630663" y="1828145"/>
            <a:ext cx="668977" cy="296565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Rectangle 89"/>
          <p:cNvSpPr/>
          <p:nvPr/>
        </p:nvSpPr>
        <p:spPr>
          <a:xfrm>
            <a:off x="5122223" y="2761595"/>
            <a:ext cx="668977" cy="202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Rectangle 90"/>
          <p:cNvSpPr/>
          <p:nvPr/>
        </p:nvSpPr>
        <p:spPr>
          <a:xfrm>
            <a:off x="6333530" y="2317095"/>
            <a:ext cx="668977" cy="24765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Results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grpSp>
        <p:nvGrpSpPr>
          <p:cNvPr id="10" name="Group 36"/>
          <p:cNvGrpSpPr/>
          <p:nvPr/>
        </p:nvGrpSpPr>
        <p:grpSpPr>
          <a:xfrm>
            <a:off x="2211563" y="304800"/>
            <a:ext cx="6788967" cy="4497403"/>
            <a:chOff x="1485900" y="409575"/>
            <a:chExt cx="6788967" cy="4497403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-762000" y="2657475"/>
              <a:ext cx="449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85900" y="4895852"/>
              <a:ext cx="6788967" cy="111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3301385" y="1530849"/>
            <a:ext cx="668977" cy="32627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7000280" y="1273997"/>
            <a:ext cx="668977" cy="3517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" name="Group 69"/>
          <p:cNvGrpSpPr/>
          <p:nvPr/>
        </p:nvGrpSpPr>
        <p:grpSpPr>
          <a:xfrm>
            <a:off x="762000" y="457200"/>
            <a:ext cx="7095530" cy="5298713"/>
            <a:chOff x="36337" y="561975"/>
            <a:chExt cx="7095530" cy="5298713"/>
          </a:xfrm>
        </p:grpSpPr>
        <p:sp>
          <p:nvSpPr>
            <p:cNvPr id="17" name="TextBox 16"/>
            <p:cNvSpPr txBox="1"/>
            <p:nvPr/>
          </p:nvSpPr>
          <p:spPr>
            <a:xfrm>
              <a:off x="3473858" y="5337468"/>
              <a:ext cx="21387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b="1" dirty="0" smtClean="0">
                  <a:latin typeface="Bookman Old Style" pitchFamily="18" charset="0"/>
                </a:rPr>
                <a:t>Technique</a:t>
              </a:r>
              <a:endParaRPr lang="en-CA" sz="2200" b="1" dirty="0">
                <a:latin typeface="Bookman Old Style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06563" y="4938355"/>
              <a:ext cx="5025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latin typeface="Bookman Old Style" pitchFamily="18" charset="0"/>
                </a:rPr>
                <a:t>Basic          Ghost        Crossing</a:t>
              </a:r>
              <a:endParaRPr lang="en-CA" sz="2400" dirty="0">
                <a:latin typeface="Bookman Old Style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37" y="561975"/>
              <a:ext cx="923330" cy="44958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CA" sz="2400" b="1" dirty="0" smtClean="0">
                  <a:latin typeface="Bookman Old Style" pitchFamily="18" charset="0"/>
                </a:rPr>
                <a:t>Average Number of Attempts</a:t>
              </a:r>
              <a:endParaRPr lang="en-CA" sz="2400" b="1" dirty="0">
                <a:latin typeface="Bookman Old Style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3273" y="618876"/>
              <a:ext cx="829138" cy="4555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CA" sz="1100" b="1" dirty="0" smtClean="0">
                <a:latin typeface="Bookman Old Style" pitchFamily="18" charset="0"/>
              </a:endParaRPr>
            </a:p>
            <a:p>
              <a:pPr algn="r"/>
              <a:r>
                <a:rPr lang="en-CA" b="1" dirty="0" smtClean="0">
                  <a:latin typeface="Bookman Old Style" pitchFamily="18" charset="0"/>
                </a:rPr>
                <a:t>2.0</a:t>
              </a:r>
              <a:r>
                <a:rPr lang="en-CA" b="1" dirty="0" smtClean="0"/>
                <a:t> ―</a:t>
              </a:r>
            </a:p>
            <a:p>
              <a:pPr algn="r"/>
              <a:endParaRPr lang="en-CA" sz="800" b="1" dirty="0" smtClean="0"/>
            </a:p>
            <a:p>
              <a:pPr algn="r"/>
              <a:endParaRPr lang="en-CA" sz="3800" b="1" dirty="0" smtClean="0"/>
            </a:p>
            <a:p>
              <a:pPr algn="r"/>
              <a:r>
                <a:rPr lang="en-CA" b="1" dirty="0" smtClean="0">
                  <a:latin typeface="Bookman Old Style" pitchFamily="18" charset="0"/>
                </a:rPr>
                <a:t>1.5</a:t>
              </a:r>
              <a:r>
                <a:rPr lang="en-CA" b="1" dirty="0" smtClean="0"/>
                <a:t> ―</a:t>
              </a:r>
            </a:p>
            <a:p>
              <a:pPr algn="r"/>
              <a:endParaRPr lang="en-CA" sz="2000" b="1" dirty="0" smtClean="0"/>
            </a:p>
            <a:p>
              <a:pPr algn="r"/>
              <a:endParaRPr lang="en-CA" sz="2600" b="1" dirty="0" smtClean="0"/>
            </a:p>
            <a:p>
              <a:pPr algn="r"/>
              <a:r>
                <a:rPr lang="en-CA" b="1" dirty="0" smtClean="0">
                  <a:latin typeface="Bookman Old Style" pitchFamily="18" charset="0"/>
                </a:rPr>
                <a:t>1.0</a:t>
              </a:r>
              <a:r>
                <a:rPr lang="en-CA" b="1" dirty="0" smtClean="0"/>
                <a:t> ―</a:t>
              </a:r>
            </a:p>
            <a:p>
              <a:pPr algn="r"/>
              <a:endParaRPr lang="en-CA" sz="600" b="1" dirty="0" smtClean="0"/>
            </a:p>
            <a:p>
              <a:pPr algn="r"/>
              <a:endParaRPr lang="en-CA" sz="4000" b="1" dirty="0" smtClean="0"/>
            </a:p>
            <a:p>
              <a:pPr algn="r"/>
              <a:r>
                <a:rPr lang="en-CA" b="1" dirty="0" smtClean="0">
                  <a:latin typeface="Bookman Old Style" pitchFamily="18" charset="0"/>
                </a:rPr>
                <a:t>0.5</a:t>
              </a:r>
              <a:r>
                <a:rPr lang="en-CA" b="1" dirty="0" smtClean="0"/>
                <a:t>―</a:t>
              </a:r>
            </a:p>
            <a:p>
              <a:pPr algn="r"/>
              <a:endParaRPr lang="en-CA" b="1" dirty="0" smtClean="0"/>
            </a:p>
            <a:p>
              <a:pPr algn="r"/>
              <a:endParaRPr lang="en-CA" sz="1600" b="1" dirty="0" smtClean="0"/>
            </a:p>
            <a:p>
              <a:pPr algn="r"/>
              <a:endParaRPr lang="en-CA" sz="1300" b="1" dirty="0" smtClean="0"/>
            </a:p>
            <a:p>
              <a:pPr algn="r"/>
              <a:r>
                <a:rPr lang="en-CA" b="1" dirty="0" smtClean="0">
                  <a:latin typeface="Bookman Old Style" pitchFamily="18" charset="0"/>
                </a:rPr>
                <a:t>0</a:t>
              </a:r>
              <a:r>
                <a:rPr lang="en-CA" b="1" dirty="0" smtClean="0"/>
                <a:t> ―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453406" y="2835667"/>
            <a:ext cx="668977" cy="195792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2630663" y="1664414"/>
            <a:ext cx="668977" cy="312938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5122223" y="2702103"/>
            <a:ext cx="668977" cy="20851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6333530" y="2835667"/>
            <a:ext cx="668977" cy="195792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3" name="Group 57"/>
          <p:cNvGrpSpPr/>
          <p:nvPr/>
        </p:nvGrpSpPr>
        <p:grpSpPr>
          <a:xfrm>
            <a:off x="4572000" y="647045"/>
            <a:ext cx="1782346" cy="838200"/>
            <a:chOff x="5562600" y="838200"/>
            <a:chExt cx="1782346" cy="838200"/>
          </a:xfrm>
        </p:grpSpPr>
        <p:sp>
          <p:nvSpPr>
            <p:cNvPr id="34" name="TextBox 33"/>
            <p:cNvSpPr txBox="1"/>
            <p:nvPr/>
          </p:nvSpPr>
          <p:spPr>
            <a:xfrm>
              <a:off x="5943600" y="838200"/>
              <a:ext cx="1401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Bookman Old Style" pitchFamily="18" charset="0"/>
                </a:rPr>
                <a:t>Left-hand</a:t>
              </a:r>
              <a:endParaRPr lang="en-CA" sz="2000" dirty="0">
                <a:latin typeface="Bookman Old Style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84731" y="1276290"/>
              <a:ext cx="949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Bookman Old Style" pitchFamily="18" charset="0"/>
                </a:rPr>
                <a:t>Depth</a:t>
              </a:r>
              <a:endParaRPr lang="en-CA" sz="2000" dirty="0">
                <a:latin typeface="Bookman Old Style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62600" y="1305580"/>
              <a:ext cx="304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62600" y="924580"/>
              <a:ext cx="304799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2" name="CRV Present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1955"/>
          <a:stretch/>
        </p:blipFill>
        <p:spPr>
          <a:xfrm>
            <a:off x="1127125" y="0"/>
            <a:ext cx="67550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Take-Home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751344"/>
            <a:ext cx="91886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TLD is faster &amp; accurate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Both hands for Kinect based interactions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Selection is best achieved with static proxies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Future work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738" y="381000"/>
            <a:ext cx="7848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Bookman Old Style" pitchFamily="18" charset="0"/>
                <a:cs typeface="Times New Roman" pitchFamily="18" charset="0"/>
              </a:rPr>
              <a:t>Computer Vision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Multiple tracked objects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Online detection &amp; tracking</a:t>
            </a:r>
          </a:p>
          <a:p>
            <a:pPr lvl="1"/>
            <a:endParaRPr lang="en-US" sz="28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Bookman Old Style" pitchFamily="18" charset="0"/>
                <a:cs typeface="Times New Roman" pitchFamily="18" charset="0"/>
              </a:rPr>
              <a:t>HCI</a:t>
            </a:r>
            <a:endParaRPr lang="en-US" sz="28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Selection Techniques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New form of interactions with Kinect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1752601"/>
            <a:ext cx="9144000" cy="3047999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Thank </a:t>
            </a:r>
            <a:r>
              <a:rPr lang="en-CA" sz="4800" b="1" dirty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y</a:t>
            </a:r>
            <a:r>
              <a:rPr kumimoji="0" lang="en-C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ou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657600" y="1355433"/>
            <a:ext cx="323850" cy="47301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7" name="Picture 2" descr="http://www.samsung.com/us/2012-smart-tv/img/intro-voiceT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164932" cy="52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4.bp.blogspot.com/-qvVZuFC4q_M/TyLkq4R6bRI/AAAAAAAAAcM/9kWsaeWxyFI/s1600/stock-photo-a-man-and-woman-standing-together-talking-on-white-background-69806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4" t="5990" r="16915" b="77403"/>
          <a:stretch/>
        </p:blipFill>
        <p:spPr bwMode="auto">
          <a:xfrm>
            <a:off x="6787487" y="2362200"/>
            <a:ext cx="235651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0"/>
          <p:cNvGrpSpPr/>
          <p:nvPr/>
        </p:nvGrpSpPr>
        <p:grpSpPr>
          <a:xfrm>
            <a:off x="5867400" y="3568100"/>
            <a:ext cx="1417045" cy="413410"/>
            <a:chOff x="5867400" y="3796700"/>
            <a:chExt cx="1417045" cy="413410"/>
          </a:xfrm>
        </p:grpSpPr>
        <p:cxnSp>
          <p:nvCxnSpPr>
            <p:cNvPr id="10" name="Straight Connector 9"/>
            <p:cNvCxnSpPr/>
            <p:nvPr/>
          </p:nvCxnSpPr>
          <p:spPr>
            <a:xfrm rot="10800000">
              <a:off x="7099900" y="3796700"/>
              <a:ext cx="152400" cy="762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7069144" y="3909198"/>
              <a:ext cx="169303" cy="196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7101840" y="3984845"/>
              <a:ext cx="155450" cy="371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V="1">
              <a:off x="7162800" y="4038600"/>
              <a:ext cx="121645" cy="9060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867400" y="3810000"/>
              <a:ext cx="1160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 smtClean="0">
                  <a:latin typeface="Times New Roman" pitchFamily="18" charset="0"/>
                  <a:cs typeface="Times New Roman" pitchFamily="18" charset="0"/>
                </a:rPr>
                <a:t>End Call</a:t>
              </a:r>
              <a:endParaRPr lang="en-CA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Voice Control 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657600" y="1355433"/>
            <a:ext cx="323850" cy="47301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7" name="Picture 2" descr="http://www.samsung.com/us/2012-smart-tv/img/intro-faceT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656"/>
            <a:ext cx="5867400" cy="559798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Face Recognition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572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Bookman Old Style" pitchFamily="18" charset="0"/>
                <a:cs typeface="Times New Roman" pitchFamily="18" charset="0"/>
              </a:rPr>
              <a:t>Gaps</a:t>
            </a:r>
            <a:endParaRPr lang="en-US" sz="28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Interaction with video contents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Suitable querying </a:t>
            </a:r>
            <a:r>
              <a:rPr lang="en-US" sz="2800" dirty="0">
                <a:latin typeface="Bookman Old Style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interface component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Selection technique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Motivation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572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Bookman Old Style" pitchFamily="18" charset="0"/>
                <a:cs typeface="Times New Roman" pitchFamily="18" charset="0"/>
              </a:rPr>
              <a:t>Gaps</a:t>
            </a:r>
            <a:endParaRPr lang="en-US" sz="28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Interaction with video contents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Suitable querying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interface component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Selection technique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Motivation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738" y="381000"/>
            <a:ext cx="829266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Bookman Old Style" pitchFamily="18" charset="0"/>
                <a:cs typeface="Times New Roman" pitchFamily="18" charset="0"/>
              </a:rPr>
              <a:t>Computer Vision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Comparison among state-of-art algorithms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Apply best algorithm to extract objects</a:t>
            </a:r>
          </a:p>
          <a:p>
            <a:pPr lvl="1"/>
            <a:endParaRPr lang="en-US" sz="28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Bookman Old Style" pitchFamily="18" charset="0"/>
                <a:cs typeface="Times New Roman" pitchFamily="18" charset="0"/>
              </a:rPr>
              <a:t>HCI</a:t>
            </a:r>
            <a:endParaRPr lang="en-US" sz="28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Interaction with video contents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Bookman Old Style" pitchFamily="18" charset="0"/>
                <a:cs typeface="Times New Roman" pitchFamily="18" charset="0"/>
              </a:rPr>
              <a:t> Techniques for selection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74603"/>
            <a:ext cx="914400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Contribution</a:t>
            </a:r>
            <a:endParaRPr lang="en-US" sz="48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60480"/>
            <a:ext cx="9144000" cy="3416320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>
            <a:spAutoFit/>
          </a:bodyPr>
          <a:lstStyle/>
          <a:p>
            <a:pPr algn="r"/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Object </a:t>
            </a:r>
          </a:p>
          <a:p>
            <a:pPr algn="r"/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Detection &amp; Tracking</a:t>
            </a:r>
            <a:endParaRPr lang="en-US" sz="8000" b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/>
          <p:cNvSpPr txBox="1">
            <a:spLocks/>
          </p:cNvSpPr>
          <p:nvPr/>
        </p:nvSpPr>
        <p:spPr>
          <a:xfrm>
            <a:off x="0" y="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622928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831600"/>
          </a:xfrm>
          <a:prstGeom prst="rect">
            <a:avLst/>
          </a:prstGeom>
          <a:solidFill>
            <a:schemeClr val="bg2">
              <a:lumMod val="10000"/>
            </a:schemeClr>
          </a:solidFill>
          <a:effectLst/>
        </p:spPr>
        <p:txBody>
          <a:bodyPr wrap="square" anchor="ctr" anchorCtr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Tracking-Learning-Detection (TLD): 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Kalal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  <a:cs typeface="Segoe UI" pitchFamily="-96" charset="0"/>
              </a:rPr>
              <a:t> et al.</a:t>
            </a:r>
            <a:endParaRPr lang="en-US" sz="900" b="1" dirty="0" smtClean="0">
              <a:solidFill>
                <a:schemeClr val="bg1">
                  <a:lumMod val="8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5524" y="609600"/>
            <a:ext cx="1028700" cy="4724400"/>
          </a:xfrm>
          <a:prstGeom prst="rect">
            <a:avLst/>
          </a:prstGeom>
          <a:noFill/>
          <a:ln w="825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4700" y="609600"/>
            <a:ext cx="647700" cy="472440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5486400"/>
            <a:ext cx="7203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600" dirty="0" smtClean="0">
                <a:latin typeface="Bookman Old Style" pitchFamily="18" charset="0"/>
              </a:rPr>
              <a:t>Datasets: http</a:t>
            </a:r>
            <a:r>
              <a:rPr lang="en-CA" sz="1600" dirty="0">
                <a:latin typeface="Bookman Old Style" pitchFamily="18" charset="0"/>
              </a:rPr>
              <a:t>://vision.ucsd.edu/~bbabenko/project_miltrack.shtml</a:t>
            </a:r>
          </a:p>
        </p:txBody>
      </p:sp>
    </p:spTree>
    <p:extLst>
      <p:ext uri="{BB962C8B-B14F-4D97-AF65-F5344CB8AC3E}">
        <p14:creationId xmlns:p14="http://schemas.microsoft.com/office/powerpoint/2010/main" val="34806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10763</TotalTime>
  <Words>349</Words>
  <Application>Microsoft Office PowerPoint</Application>
  <PresentationFormat>On-screen Show (4:3)</PresentationFormat>
  <Paragraphs>189</Paragraphs>
  <Slides>29</Slides>
  <Notes>29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Enabling User Interactions with Video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 and Target Ghost: Techniques for Selecting  Moving Targets</dc:title>
  <dc:creator>Khalad</dc:creator>
  <cp:lastModifiedBy>khalad hasan</cp:lastModifiedBy>
  <cp:revision>1083</cp:revision>
  <dcterms:created xsi:type="dcterms:W3CDTF">2006-08-16T00:00:00Z</dcterms:created>
  <dcterms:modified xsi:type="dcterms:W3CDTF">2013-06-01T23:21:50Z</dcterms:modified>
</cp:coreProperties>
</file>