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handoutMasterIdLst>
    <p:handoutMasterId r:id="rId39"/>
  </p:handoutMasterIdLst>
  <p:sldIdLst>
    <p:sldId id="256" r:id="rId2"/>
    <p:sldId id="431" r:id="rId3"/>
    <p:sldId id="430" r:id="rId4"/>
    <p:sldId id="432" r:id="rId5"/>
    <p:sldId id="420" r:id="rId6"/>
    <p:sldId id="433" r:id="rId7"/>
    <p:sldId id="426" r:id="rId8"/>
    <p:sldId id="434" r:id="rId9"/>
    <p:sldId id="427" r:id="rId10"/>
    <p:sldId id="401" r:id="rId11"/>
    <p:sldId id="396" r:id="rId12"/>
    <p:sldId id="421" r:id="rId13"/>
    <p:sldId id="387" r:id="rId14"/>
    <p:sldId id="258" r:id="rId15"/>
    <p:sldId id="422" r:id="rId16"/>
    <p:sldId id="405" r:id="rId17"/>
    <p:sldId id="406" r:id="rId18"/>
    <p:sldId id="407" r:id="rId19"/>
    <p:sldId id="408" r:id="rId20"/>
    <p:sldId id="409" r:id="rId21"/>
    <p:sldId id="410" r:id="rId22"/>
    <p:sldId id="319" r:id="rId23"/>
    <p:sldId id="412" r:id="rId24"/>
    <p:sldId id="413" r:id="rId25"/>
    <p:sldId id="414" r:id="rId26"/>
    <p:sldId id="320" r:id="rId27"/>
    <p:sldId id="321" r:id="rId28"/>
    <p:sldId id="322" r:id="rId29"/>
    <p:sldId id="435" r:id="rId30"/>
    <p:sldId id="415" r:id="rId31"/>
    <p:sldId id="436" r:id="rId32"/>
    <p:sldId id="424" r:id="rId33"/>
    <p:sldId id="418" r:id="rId34"/>
    <p:sldId id="417" r:id="rId35"/>
    <p:sldId id="343" r:id="rId36"/>
    <p:sldId id="42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29" autoAdjust="0"/>
  </p:normalViewPr>
  <p:slideViewPr>
    <p:cSldViewPr>
      <p:cViewPr>
        <p:scale>
          <a:sx n="97" d="100"/>
          <a:sy n="97" d="100"/>
        </p:scale>
        <p:origin x="-2034"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177D65-CFE0-4D50-A283-976D4CADCC67}" type="datetimeFigureOut">
              <a:rPr lang="en-CA" smtClean="0"/>
              <a:pPr/>
              <a:t>20/09/2012</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FDC2BA-6786-44EE-BD2C-1AC365AC35B1}" type="slidenum">
              <a:rPr lang="en-CA" smtClean="0"/>
              <a:pPr/>
              <a:t>‹#›</a:t>
            </a:fld>
            <a:endParaRPr lang="en-CA"/>
          </a:p>
        </p:txBody>
      </p:sp>
    </p:spTree>
    <p:extLst>
      <p:ext uri="{BB962C8B-B14F-4D97-AF65-F5344CB8AC3E}">
        <p14:creationId xmlns:p14="http://schemas.microsoft.com/office/powerpoint/2010/main" val="14751579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FB2C1-8D4D-4852-84CD-2C7BA4CE8B87}" type="datetimeFigureOut">
              <a:rPr lang="en-CA" smtClean="0"/>
              <a:pPr/>
              <a:t>20/09/2012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8477F-B06B-4C76-882C-41107E4C3734}" type="slidenum">
              <a:rPr lang="en-CA" smtClean="0"/>
              <a:pPr/>
              <a:t>‹#›</a:t>
            </a:fld>
            <a:endParaRPr lang="en-CA"/>
          </a:p>
        </p:txBody>
      </p:sp>
    </p:spTree>
    <p:extLst>
      <p:ext uri="{BB962C8B-B14F-4D97-AF65-F5344CB8AC3E}">
        <p14:creationId xmlns:p14="http://schemas.microsoft.com/office/powerpoint/2010/main" val="31986453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 We propose edge split which solve</a:t>
            </a:r>
            <a:r>
              <a:rPr lang="en-CA" baseline="0" dirty="0" smtClean="0"/>
              <a:t> this problem</a:t>
            </a:r>
            <a:endParaRPr lang="en-CA"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CA" dirty="0" smtClean="0">
                <a:latin typeface="Bookman Old Style" pitchFamily="18" charset="0"/>
              </a:rPr>
              <a:t>Inspired by </a:t>
            </a:r>
            <a:r>
              <a:rPr lang="en-CA" dirty="0" err="1" smtClean="0">
                <a:latin typeface="Bookman Old Style" pitchFamily="18" charset="0"/>
              </a:rPr>
              <a:t>EdgeRadar</a:t>
            </a:r>
            <a:r>
              <a:rPr lang="en-CA" dirty="0" smtClean="0">
                <a:latin typeface="Bookman Old Style" pitchFamily="18" charset="0"/>
              </a:rPr>
              <a:t> for visualization of off-screen cues</a:t>
            </a:r>
          </a:p>
          <a:p>
            <a:endParaRPr lang="en-CA" dirty="0" smtClean="0">
              <a:latin typeface="Bookman Old Style" pitchFamily="18" charset="0"/>
            </a:endParaRPr>
          </a:p>
          <a:p>
            <a:pPr marL="285750" indent="-285750">
              <a:buFont typeface="Arial" pitchFamily="34" charset="0"/>
              <a:buChar char="•"/>
            </a:pPr>
            <a:r>
              <a:rPr lang="en-US" dirty="0" smtClean="0">
                <a:latin typeface="Bookman Old Style" pitchFamily="18" charset="0"/>
                <a:cs typeface="Times New Roman" pitchFamily="18" charset="0"/>
              </a:rPr>
              <a:t>Similar to </a:t>
            </a:r>
            <a:r>
              <a:rPr lang="en-US" dirty="0" err="1" smtClean="0">
                <a:latin typeface="Bookman Old Style" pitchFamily="18" charset="0"/>
                <a:cs typeface="Times New Roman" pitchFamily="18" charset="0"/>
              </a:rPr>
              <a:t>EdgeRadar</a:t>
            </a:r>
            <a:r>
              <a:rPr lang="en-US" dirty="0" smtClean="0">
                <a:latin typeface="Bookman Old Style" pitchFamily="18" charset="0"/>
                <a:cs typeface="Times New Roman" pitchFamily="18" charset="0"/>
              </a:rPr>
              <a:t>, our proposed </a:t>
            </a:r>
            <a:r>
              <a:rPr lang="en-US" dirty="0" err="1" smtClean="0">
                <a:latin typeface="Bookman Old Style" pitchFamily="18" charset="0"/>
                <a:cs typeface="Times New Roman" pitchFamily="18" charset="0"/>
              </a:rPr>
              <a:t>EdgeSplit</a:t>
            </a:r>
            <a:r>
              <a:rPr lang="en-US" dirty="0" smtClean="0">
                <a:latin typeface="Bookman Old Style" pitchFamily="18" charset="0"/>
                <a:cs typeface="Times New Roman" pitchFamily="18" charset="0"/>
              </a:rPr>
              <a:t> has four docked rectangles (or ‘radars’) to display proxies of objects located off the screen</a:t>
            </a:r>
          </a:p>
          <a:p>
            <a:endParaRPr lang="en-CA" dirty="0" smtClean="0">
              <a:latin typeface="Bookman Old Style" pitchFamily="18" charset="0"/>
            </a:endParaRPr>
          </a:p>
          <a:p>
            <a:pPr marL="285750" indent="-285750">
              <a:buFont typeface="Arial" pitchFamily="34" charset="0"/>
              <a:buChar char="•"/>
            </a:pPr>
            <a:r>
              <a:rPr lang="en-US" dirty="0" smtClean="0">
                <a:latin typeface="Bookman Old Style" pitchFamily="18" charset="0"/>
                <a:cs typeface="Times New Roman" pitchFamily="18" charset="0"/>
              </a:rPr>
              <a:t>It divides the radars into polygons such that each subdivided area hosts only one proxy and through which the objects can be selected</a:t>
            </a:r>
          </a:p>
          <a:p>
            <a:endParaRPr lang="en-US" dirty="0" smtClean="0">
              <a:latin typeface="Bookman Old Style" pitchFamily="18" charset="0"/>
              <a:cs typeface="Times New Roman" pitchFamily="18" charset="0"/>
            </a:endParaRPr>
          </a:p>
          <a:p>
            <a:pPr marL="285750" indent="-285750">
              <a:buFont typeface="Arial" pitchFamily="34" charset="0"/>
              <a:buChar char="•"/>
            </a:pPr>
            <a:r>
              <a:rPr lang="en-US" dirty="0" smtClean="0">
                <a:latin typeface="Bookman Old Style" pitchFamily="18" charset="0"/>
                <a:cs typeface="Times New Roman" pitchFamily="18" charset="0"/>
              </a:rPr>
              <a:t>We have developed a simple partitioning algorithm to form these polygons</a:t>
            </a:r>
            <a:endParaRPr lang="en-CA" dirty="0" smtClean="0">
              <a:latin typeface="Bookman Old Style" pitchFamily="18" charset="0"/>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prstClr val="black"/>
                </a:solidFill>
                <a:latin typeface="Bookman Old Style" pitchFamily="18" charset="0"/>
                <a:cs typeface="Times New Roman" pitchFamily="18" charset="0"/>
              </a:rPr>
              <a:t>Step 1: At first sort the targets according to X values. Then draw </a:t>
            </a:r>
            <a:r>
              <a:rPr lang="en-CA" dirty="0" smtClean="0">
                <a:solidFill>
                  <a:srgbClr val="0070C0"/>
                </a:solidFill>
                <a:latin typeface="Bookman Old Style" pitchFamily="18" charset="0"/>
                <a:cs typeface="Times New Roman" pitchFamily="18" charset="0"/>
              </a:rPr>
              <a:t>vertical lines </a:t>
            </a:r>
            <a:r>
              <a:rPr lang="en-CA" dirty="0" smtClean="0">
                <a:solidFill>
                  <a:prstClr val="black"/>
                </a:solidFill>
                <a:latin typeface="Bookman Old Style" pitchFamily="18" charset="0"/>
                <a:cs typeface="Times New Roman" pitchFamily="18" charset="0"/>
              </a:rPr>
              <a:t>between each of the adjacent targets</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prstClr val="black"/>
                </a:solidFill>
                <a:latin typeface="Bookman Old Style" pitchFamily="18" charset="0"/>
                <a:cs typeface="Times New Roman" pitchFamily="18" charset="0"/>
              </a:rPr>
              <a:t>Step 2: Sort targets according to Y values and draw </a:t>
            </a:r>
            <a:r>
              <a:rPr lang="en-CA" dirty="0" smtClean="0">
                <a:solidFill>
                  <a:srgbClr val="FF0000"/>
                </a:solidFill>
                <a:latin typeface="Bookman Old Style" pitchFamily="18" charset="0"/>
                <a:cs typeface="Times New Roman" pitchFamily="18" charset="0"/>
              </a:rPr>
              <a:t>horizontal lines </a:t>
            </a:r>
            <a:r>
              <a:rPr lang="en-CA" dirty="0" smtClean="0">
                <a:solidFill>
                  <a:prstClr val="black"/>
                </a:solidFill>
                <a:latin typeface="Bookman Old Style" pitchFamily="18" charset="0"/>
                <a:cs typeface="Times New Roman" pitchFamily="18" charset="0"/>
              </a:rPr>
              <a:t>between each of the adjacent targets</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prstClr val="black"/>
                </a:solidFill>
                <a:latin typeface="Bookman Old Style" pitchFamily="18" charset="0"/>
                <a:cs typeface="Times New Roman" pitchFamily="18" charset="0"/>
              </a:rPr>
              <a:t>Step 3: Lets define separate color for each targets. Now we have got a set of rectangles which we will fill according to its nearest target’s color. </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solidFill>
                  <a:prstClr val="black"/>
                </a:solidFill>
                <a:latin typeface="Bookman Old Style" pitchFamily="18" charset="0"/>
                <a:cs typeface="Times New Roman" pitchFamily="18" charset="0"/>
              </a:rPr>
              <a:t>Step 4: For each rectangles find distance between the center of the rectangle and each of the targets position. Fill the rectangle with the color of the target which is in smallest distance. In this case Purple color.</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solidFill>
                  <a:prstClr val="black"/>
                </a:solidFill>
                <a:latin typeface="Bookman Old Style" pitchFamily="18" charset="0"/>
                <a:cs typeface="Times New Roman" pitchFamily="18" charset="0"/>
              </a:rPr>
              <a:t>Step 5: After considering all the rectangles we have got this space partition for selecting individual target. </a:t>
            </a:r>
            <a:endParaRPr lang="en-CA" dirty="0">
              <a:solidFill>
                <a:prstClr val="black"/>
              </a:solidFill>
              <a:latin typeface="Bookman Old Style" pitchFamily="18" charset="0"/>
              <a:cs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Bookman Old Style" pitchFamily="18" charset="0"/>
              </a:rPr>
              <a:t>Partitioning Algorithm in a Nutshell</a:t>
            </a:r>
          </a:p>
          <a:p>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endParaRPr lang="en-CA" sz="1200" kern="1200" dirty="0" smtClean="0">
              <a:solidFill>
                <a:schemeClr val="tx1"/>
              </a:solidFill>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The figure shows the</a:t>
            </a:r>
            <a:r>
              <a:rPr lang="en-CA" baseline="0" dirty="0" smtClean="0"/>
              <a:t> hotels in bay area of San Francisco City</a:t>
            </a:r>
          </a:p>
          <a:p>
            <a:pPr marL="171450" indent="-171450">
              <a:buFontTx/>
              <a:buChar char="-"/>
            </a:pPr>
            <a:r>
              <a:rPr lang="en-CA" baseline="0" dirty="0" smtClean="0"/>
              <a:t> While searching for suitable hotels in small device like mobile we need to pan and zoom this type of image hundred times to get our desire one</a:t>
            </a:r>
          </a:p>
          <a:p>
            <a:pPr marL="171450" indent="-171450">
              <a:buFontTx/>
              <a:buChar char="-"/>
            </a:pPr>
            <a:r>
              <a:rPr lang="en-CA" baseline="0" dirty="0" smtClean="0"/>
              <a:t> That’s why we need off-screen visual cues for such case along with selection facility so that user can have the whole information in current screen space without panning and zooming too much</a:t>
            </a:r>
            <a:endParaRPr lang="en-CA" dirty="0"/>
          </a:p>
        </p:txBody>
      </p:sp>
    </p:spTree>
    <p:extLst>
      <p:ext uri="{BB962C8B-B14F-4D97-AF65-F5344CB8AC3E}">
        <p14:creationId xmlns:p14="http://schemas.microsoft.com/office/powerpoint/2010/main" val="77273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CA" dirty="0" smtClean="0">
                <a:latin typeface="Bookman Old Style" pitchFamily="18" charset="0"/>
              </a:rPr>
              <a:t>Wedge: Current state of art best off-screen visualization technique. </a:t>
            </a:r>
          </a:p>
          <a:p>
            <a:pPr marL="285750" indent="-285750">
              <a:buFont typeface="Arial" pitchFamily="34" charset="0"/>
              <a:buChar char="•"/>
            </a:pPr>
            <a:endParaRPr lang="en-CA" dirty="0" smtClean="0">
              <a:latin typeface="Bookman Old Style" pitchFamily="18" charset="0"/>
            </a:endParaRPr>
          </a:p>
          <a:p>
            <a:pPr marL="285750" indent="-285750">
              <a:buFont typeface="Arial" pitchFamily="34" charset="0"/>
              <a:buChar char="•"/>
            </a:pPr>
            <a:r>
              <a:rPr lang="en-CA" dirty="0" smtClean="0">
                <a:latin typeface="Bookman Old Style" pitchFamily="18" charset="0"/>
              </a:rPr>
              <a:t>Modification of Wedge: We added selection option along with wedge visualization so that user can directly select it on touching the isosceles triangle. </a:t>
            </a:r>
          </a:p>
          <a:p>
            <a:pPr marL="285750" indent="-285750">
              <a:buFont typeface="Arial" pitchFamily="34" charset="0"/>
              <a:buChar char="•"/>
            </a:pPr>
            <a:endParaRPr lang="en-CA" dirty="0" smtClean="0">
              <a:latin typeface="Bookman Old Style" pitchFamily="18" charset="0"/>
            </a:endParaRPr>
          </a:p>
          <a:p>
            <a:pPr marL="285750" indent="-285750">
              <a:buFont typeface="Arial" pitchFamily="34" charset="0"/>
              <a:buChar char="•"/>
            </a:pPr>
            <a:r>
              <a:rPr lang="en-CA" dirty="0" err="1" smtClean="0">
                <a:latin typeface="Bookman Old Style" pitchFamily="18" charset="0"/>
              </a:rPr>
              <a:t>EdgeRadar</a:t>
            </a:r>
            <a:r>
              <a:rPr lang="en-CA" dirty="0" smtClean="0">
                <a:latin typeface="Bookman Old Style" pitchFamily="18" charset="0"/>
              </a:rPr>
              <a:t> with </a:t>
            </a:r>
            <a:r>
              <a:rPr lang="en-CA" dirty="0" err="1" smtClean="0">
                <a:latin typeface="Bookman Old Style" pitchFamily="18" charset="0"/>
              </a:rPr>
              <a:t>Vornoi</a:t>
            </a:r>
            <a:r>
              <a:rPr lang="en-CA" dirty="0" smtClean="0">
                <a:latin typeface="Bookman Old Style" pitchFamily="18" charset="0"/>
              </a:rPr>
              <a:t>: We added </a:t>
            </a:r>
            <a:r>
              <a:rPr lang="en-CA" dirty="0" err="1" smtClean="0">
                <a:latin typeface="Bookman Old Style" pitchFamily="18" charset="0"/>
              </a:rPr>
              <a:t>voronoi</a:t>
            </a:r>
            <a:r>
              <a:rPr lang="en-CA" dirty="0" smtClean="0">
                <a:latin typeface="Bookman Old Style" pitchFamily="18" charset="0"/>
              </a:rPr>
              <a:t> partition algorithm along with </a:t>
            </a:r>
            <a:r>
              <a:rPr lang="en-CA" dirty="0" err="1" smtClean="0">
                <a:latin typeface="Bookman Old Style" pitchFamily="18" charset="0"/>
              </a:rPr>
              <a:t>EdgeRadar</a:t>
            </a:r>
            <a:r>
              <a:rPr lang="en-CA" dirty="0" smtClean="0">
                <a:latin typeface="Bookman Old Style" pitchFamily="18" charset="0"/>
              </a:rPr>
              <a:t> to see how our partition algorithm performs against this well-known partition algorithm</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50000"/>
                  </a:schemeClr>
                </a:solidFill>
                <a:effectLst>
                  <a:outerShdw blurRad="139700" dist="38100" dir="10800000" algn="r" rotWithShape="0">
                    <a:prstClr val="black">
                      <a:alpha val="59000"/>
                    </a:prstClr>
                  </a:outerShdw>
                </a:effectLst>
                <a:latin typeface="Bookman Old Style" pitchFamily="18" charset="0"/>
                <a:cs typeface="Segoe UI" pitchFamily="-96" charset="0"/>
              </a:rPr>
              <a:t>Closest: Finding the closest target in off-screen from randomly placed on-screen object </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lumMod val="75000"/>
                    <a:lumOff val="25000"/>
                  </a:schemeClr>
                </a:solidFill>
                <a:latin typeface="Bookman Old Style" pitchFamily="18" charset="0"/>
                <a:cs typeface="Segoe UI" pitchFamily="-96" charset="0"/>
              </a:rPr>
              <a:t>12 Participants</a:t>
            </a:r>
          </a:p>
          <a:p>
            <a:endParaRPr lang="en-US" sz="1200" dirty="0" smtClean="0">
              <a:solidFill>
                <a:schemeClr val="tx1">
                  <a:lumMod val="75000"/>
                  <a:lumOff val="25000"/>
                </a:schemeClr>
              </a:solidFill>
              <a:latin typeface="Bookman Old Style" pitchFamily="18" charset="0"/>
              <a:cs typeface="Segoe UI" pitchFamily="-96" charset="0"/>
            </a:endParaRPr>
          </a:p>
          <a:p>
            <a:r>
              <a:rPr lang="en-US" sz="1200" dirty="0" smtClean="0">
                <a:solidFill>
                  <a:schemeClr val="tx1">
                    <a:lumMod val="75000"/>
                    <a:lumOff val="25000"/>
                  </a:schemeClr>
                </a:solidFill>
                <a:latin typeface="Bookman Old Style" pitchFamily="18" charset="0"/>
                <a:cs typeface="Segoe UI" pitchFamily="-96" charset="0"/>
              </a:rPr>
              <a:t> - 3 Techniques (</a:t>
            </a:r>
            <a:r>
              <a:rPr lang="en-US" sz="1200" dirty="0" err="1" smtClean="0">
                <a:solidFill>
                  <a:schemeClr val="tx1">
                    <a:lumMod val="75000"/>
                    <a:lumOff val="25000"/>
                  </a:schemeClr>
                </a:solidFill>
                <a:latin typeface="Bookman Old Style" pitchFamily="18" charset="0"/>
                <a:cs typeface="Segoe UI" pitchFamily="-96" charset="0"/>
              </a:rPr>
              <a:t>EdgeSplit</a:t>
            </a:r>
            <a:r>
              <a:rPr lang="en-US" sz="1200" dirty="0" smtClean="0">
                <a:solidFill>
                  <a:schemeClr val="tx1">
                    <a:lumMod val="75000"/>
                    <a:lumOff val="25000"/>
                  </a:schemeClr>
                </a:solidFill>
                <a:latin typeface="Bookman Old Style" pitchFamily="18" charset="0"/>
                <a:cs typeface="Segoe UI" pitchFamily="-96" charset="0"/>
              </a:rPr>
              <a:t>, </a:t>
            </a:r>
            <a:r>
              <a:rPr lang="en-US" sz="1200" dirty="0" err="1" smtClean="0">
                <a:solidFill>
                  <a:schemeClr val="tx1">
                    <a:lumMod val="75000"/>
                    <a:lumOff val="25000"/>
                  </a:schemeClr>
                </a:solidFill>
                <a:latin typeface="Bookman Old Style" pitchFamily="18" charset="0"/>
                <a:cs typeface="Segoe UI" pitchFamily="-96" charset="0"/>
              </a:rPr>
              <a:t>EdgeRadar</a:t>
            </a:r>
            <a:r>
              <a:rPr lang="en-US" sz="1200" dirty="0" smtClean="0">
                <a:solidFill>
                  <a:schemeClr val="tx1">
                    <a:lumMod val="75000"/>
                    <a:lumOff val="25000"/>
                  </a:schemeClr>
                </a:solidFill>
                <a:latin typeface="Bookman Old Style" pitchFamily="18" charset="0"/>
                <a:cs typeface="Segoe UI" pitchFamily="-96" charset="0"/>
              </a:rPr>
              <a:t> with </a:t>
            </a:r>
            <a:r>
              <a:rPr lang="en-US" sz="1200" dirty="0" err="1" smtClean="0">
                <a:solidFill>
                  <a:schemeClr val="tx1">
                    <a:lumMod val="75000"/>
                    <a:lumOff val="25000"/>
                  </a:schemeClr>
                </a:solidFill>
                <a:latin typeface="Bookman Old Style" pitchFamily="18" charset="0"/>
                <a:cs typeface="Segoe UI" pitchFamily="-96" charset="0"/>
              </a:rPr>
              <a:t>Voronoi</a:t>
            </a:r>
            <a:r>
              <a:rPr lang="en-US" sz="1200" dirty="0" smtClean="0">
                <a:solidFill>
                  <a:schemeClr val="tx1">
                    <a:lumMod val="75000"/>
                    <a:lumOff val="25000"/>
                  </a:schemeClr>
                </a:solidFill>
                <a:latin typeface="Bookman Old Style" pitchFamily="18" charset="0"/>
                <a:cs typeface="Segoe UI" pitchFamily="-96" charset="0"/>
              </a:rPr>
              <a:t> and Wedge) </a:t>
            </a:r>
          </a:p>
          <a:p>
            <a:r>
              <a:rPr lang="en-US" sz="1200" dirty="0" smtClean="0">
                <a:solidFill>
                  <a:schemeClr val="tx1">
                    <a:lumMod val="75000"/>
                    <a:lumOff val="25000"/>
                  </a:schemeClr>
                </a:solidFill>
                <a:latin typeface="Bookman Old Style" pitchFamily="18" charset="0"/>
                <a:cs typeface="Segoe UI" pitchFamily="-96" charset="0"/>
              </a:rPr>
              <a:t> - 2 Task (Locate and Closest) </a:t>
            </a:r>
          </a:p>
          <a:p>
            <a:r>
              <a:rPr lang="en-US" sz="1200" dirty="0" smtClean="0">
                <a:solidFill>
                  <a:schemeClr val="tx1">
                    <a:lumMod val="75000"/>
                    <a:lumOff val="25000"/>
                  </a:schemeClr>
                </a:solidFill>
                <a:latin typeface="Bookman Old Style" pitchFamily="18" charset="0"/>
                <a:cs typeface="Segoe UI" pitchFamily="-96" charset="0"/>
              </a:rPr>
              <a:t> - 2 Target Distance (</a:t>
            </a:r>
            <a:r>
              <a:rPr lang="en-CA" sz="1200" dirty="0" smtClean="0">
                <a:latin typeface="Bookman Old Style" pitchFamily="18" charset="0"/>
                <a:cs typeface="Times New Roman" pitchFamily="18" charset="0"/>
              </a:rPr>
              <a:t>Small(60 pixel from edge of device), Large(60 to max distance))</a:t>
            </a:r>
            <a:r>
              <a:rPr lang="en-US" sz="1200" dirty="0" smtClean="0">
                <a:solidFill>
                  <a:schemeClr val="tx1">
                    <a:lumMod val="75000"/>
                    <a:lumOff val="25000"/>
                  </a:schemeClr>
                </a:solidFill>
                <a:latin typeface="Bookman Old Style" pitchFamily="18" charset="0"/>
                <a:cs typeface="Segoe UI" pitchFamily="-96" charset="0"/>
              </a:rPr>
              <a:t>  </a:t>
            </a:r>
          </a:p>
          <a:p>
            <a:r>
              <a:rPr lang="en-US" sz="1200" dirty="0" smtClean="0">
                <a:solidFill>
                  <a:schemeClr val="tx1">
                    <a:lumMod val="75000"/>
                    <a:lumOff val="25000"/>
                  </a:schemeClr>
                </a:solidFill>
                <a:latin typeface="Bookman Old Style" pitchFamily="18" charset="0"/>
                <a:cs typeface="Segoe UI" pitchFamily="-96" charset="0"/>
              </a:rPr>
              <a:t> - 2 Target Density ( </a:t>
            </a:r>
            <a:r>
              <a:rPr lang="en-CA" sz="1200" dirty="0" smtClean="0">
                <a:latin typeface="Bookman Old Style" pitchFamily="18" charset="0"/>
                <a:cs typeface="Times New Roman" pitchFamily="18" charset="0"/>
              </a:rPr>
              <a:t>Low(1-3 </a:t>
            </a:r>
            <a:r>
              <a:rPr lang="en-CA" sz="1200" dirty="0" err="1" smtClean="0">
                <a:latin typeface="Bookman Old Style" pitchFamily="18" charset="0"/>
                <a:cs typeface="Times New Roman" pitchFamily="18" charset="0"/>
              </a:rPr>
              <a:t>distractors</a:t>
            </a:r>
            <a:r>
              <a:rPr lang="en-CA" sz="1200" dirty="0" smtClean="0">
                <a:latin typeface="Bookman Old Style" pitchFamily="18" charset="0"/>
                <a:cs typeface="Times New Roman" pitchFamily="18" charset="0"/>
              </a:rPr>
              <a:t> around the target), High(4-6  </a:t>
            </a:r>
            <a:r>
              <a:rPr lang="en-CA" sz="1200" dirty="0" err="1" smtClean="0">
                <a:latin typeface="Bookman Old Style" pitchFamily="18" charset="0"/>
                <a:cs typeface="Times New Roman" pitchFamily="18" charset="0"/>
              </a:rPr>
              <a:t>distractors</a:t>
            </a:r>
            <a:r>
              <a:rPr lang="en-CA" sz="1200" dirty="0" smtClean="0">
                <a:latin typeface="Bookman Old Style" pitchFamily="18" charset="0"/>
                <a:cs typeface="Times New Roman" pitchFamily="18" charset="0"/>
              </a:rPr>
              <a:t> around the target)) </a:t>
            </a:r>
          </a:p>
          <a:p>
            <a:endParaRPr lang="en-US" sz="1200" dirty="0" smtClean="0">
              <a:solidFill>
                <a:schemeClr val="tx1">
                  <a:lumMod val="75000"/>
                  <a:lumOff val="25000"/>
                </a:schemeClr>
              </a:solidFill>
              <a:latin typeface="Bookman Old Style" pitchFamily="18" charset="0"/>
              <a:cs typeface="Segoe UI" pitchFamily="-96" charset="0"/>
            </a:endParaRPr>
          </a:p>
          <a:p>
            <a:r>
              <a:rPr lang="en-US" sz="1200" dirty="0" smtClean="0">
                <a:solidFill>
                  <a:schemeClr val="tx1">
                    <a:lumMod val="75000"/>
                    <a:lumOff val="25000"/>
                  </a:schemeClr>
                </a:solidFill>
                <a:latin typeface="Bookman Old Style" pitchFamily="18" charset="0"/>
                <a:cs typeface="Segoe UI" pitchFamily="-96" charset="0"/>
              </a:rPr>
              <a:t>× 8 Trials per condition</a:t>
            </a:r>
          </a:p>
          <a:p>
            <a:endParaRPr lang="en-US" sz="1200" dirty="0" smtClean="0">
              <a:solidFill>
                <a:schemeClr val="tx1">
                  <a:lumMod val="75000"/>
                  <a:lumOff val="25000"/>
                </a:schemeClr>
              </a:solidFill>
              <a:latin typeface="Bookman Old Style" pitchFamily="18" charset="0"/>
              <a:cs typeface="Segoe UI" pitchFamily="-96" charset="0"/>
            </a:endParaRPr>
          </a:p>
          <a:p>
            <a:r>
              <a:rPr lang="en-US" sz="1200" dirty="0" smtClean="0">
                <a:solidFill>
                  <a:schemeClr val="tx1">
                    <a:lumMod val="75000"/>
                    <a:lumOff val="25000"/>
                  </a:schemeClr>
                </a:solidFill>
                <a:latin typeface="Bookman Old Style" pitchFamily="18" charset="0"/>
                <a:cs typeface="Segoe UI" pitchFamily="-96" charset="0"/>
              </a:rPr>
              <a:t>= 2,304 Trials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CA" sz="1200" dirty="0" smtClean="0">
                <a:latin typeface="Times New Roman" pitchFamily="18" charset="0"/>
                <a:cs typeface="Times New Roman" pitchFamily="18" charset="0"/>
              </a:rPr>
              <a:t>The RM-ANOVA yielded a significant main effect of </a:t>
            </a:r>
            <a:r>
              <a:rPr lang="en-CA" sz="1200" i="1" dirty="0" smtClean="0">
                <a:latin typeface="Times New Roman" pitchFamily="18" charset="0"/>
                <a:cs typeface="Times New Roman" pitchFamily="18" charset="0"/>
              </a:rPr>
              <a:t>Technique</a:t>
            </a:r>
            <a:r>
              <a:rPr lang="en-CA" sz="1200" dirty="0" smtClean="0">
                <a:latin typeface="Times New Roman" pitchFamily="18" charset="0"/>
                <a:cs typeface="Times New Roman" pitchFamily="18" charset="0"/>
              </a:rPr>
              <a:t> (F</a:t>
            </a:r>
            <a:r>
              <a:rPr lang="en-CA" sz="1200" baseline="-25000" dirty="0" smtClean="0">
                <a:latin typeface="Times New Roman" pitchFamily="18" charset="0"/>
                <a:cs typeface="Times New Roman" pitchFamily="18" charset="0"/>
              </a:rPr>
              <a:t>2,22</a:t>
            </a:r>
            <a:r>
              <a:rPr lang="en-CA" sz="1200" dirty="0" smtClean="0">
                <a:latin typeface="Times New Roman" pitchFamily="18" charset="0"/>
                <a:cs typeface="Times New Roman" pitchFamily="18" charset="0"/>
              </a:rPr>
              <a:t> = 55.91, </a:t>
            </a:r>
            <a:r>
              <a:rPr lang="en-CA" sz="1200" i="1" dirty="0" smtClean="0">
                <a:latin typeface="Times New Roman" pitchFamily="18" charset="0"/>
                <a:cs typeface="Times New Roman" pitchFamily="18" charset="0"/>
              </a:rPr>
              <a:t>p</a:t>
            </a:r>
            <a:r>
              <a:rPr lang="en-CA" sz="1200" dirty="0" smtClean="0">
                <a:latin typeface="Times New Roman" pitchFamily="18" charset="0"/>
                <a:cs typeface="Times New Roman" pitchFamily="18" charset="0"/>
              </a:rPr>
              <a:t> &lt; 0.001) on completion time. </a:t>
            </a:r>
          </a:p>
          <a:p>
            <a:pPr algn="just"/>
            <a:r>
              <a:rPr lang="en-CA" sz="1200" dirty="0" smtClean="0">
                <a:latin typeface="Times New Roman" pitchFamily="18" charset="0"/>
                <a:cs typeface="Times New Roman" pitchFamily="18" charset="0"/>
              </a:rPr>
              <a:t>Post-hoc comparisons showed that </a:t>
            </a:r>
            <a:r>
              <a:rPr lang="en-CA" sz="1200" i="1" dirty="0" err="1" smtClean="0">
                <a:latin typeface="Times New Roman" pitchFamily="18" charset="0"/>
                <a:cs typeface="Times New Roman" pitchFamily="18" charset="0"/>
              </a:rPr>
              <a:t>EdgeSplit</a:t>
            </a:r>
            <a:r>
              <a:rPr lang="en-CA" sz="1200" i="1" dirty="0" smtClean="0">
                <a:latin typeface="Times New Roman" pitchFamily="18" charset="0"/>
                <a:cs typeface="Times New Roman" pitchFamily="18" charset="0"/>
              </a:rPr>
              <a:t> with new partition</a:t>
            </a:r>
            <a:r>
              <a:rPr lang="en-CA" sz="1200" dirty="0" smtClean="0">
                <a:latin typeface="Times New Roman" pitchFamily="18" charset="0"/>
                <a:cs typeface="Times New Roman" pitchFamily="18" charset="0"/>
              </a:rPr>
              <a:t> (M= 2808ms, s.e.=126) was significantly faster than </a:t>
            </a:r>
            <a:r>
              <a:rPr lang="en-CA" sz="1200" i="1" dirty="0" err="1" smtClean="0">
                <a:latin typeface="Times New Roman" pitchFamily="18" charset="0"/>
                <a:cs typeface="Times New Roman" pitchFamily="18" charset="0"/>
              </a:rPr>
              <a:t>EdgeSplit</a:t>
            </a:r>
            <a:r>
              <a:rPr lang="en-CA" sz="1200" i="1" dirty="0" smtClean="0">
                <a:latin typeface="Times New Roman" pitchFamily="18" charset="0"/>
                <a:cs typeface="Times New Roman" pitchFamily="18" charset="0"/>
              </a:rPr>
              <a:t> with </a:t>
            </a:r>
            <a:r>
              <a:rPr lang="en-CA" sz="1200" i="1" dirty="0" err="1" smtClean="0">
                <a:latin typeface="Times New Roman" pitchFamily="18" charset="0"/>
                <a:cs typeface="Times New Roman" pitchFamily="18" charset="0"/>
              </a:rPr>
              <a:t>Voronoi</a:t>
            </a:r>
            <a:r>
              <a:rPr lang="en-CA" sz="1200" dirty="0" smtClean="0">
                <a:latin typeface="Times New Roman" pitchFamily="18" charset="0"/>
                <a:cs typeface="Times New Roman" pitchFamily="18" charset="0"/>
              </a:rPr>
              <a:t> (M=3042ms, s.e.=144; </a:t>
            </a:r>
            <a:r>
              <a:rPr lang="en-CA" sz="1200" i="1" dirty="0" smtClean="0">
                <a:latin typeface="Times New Roman" pitchFamily="18" charset="0"/>
                <a:cs typeface="Times New Roman" pitchFamily="18" charset="0"/>
              </a:rPr>
              <a:t>p</a:t>
            </a:r>
            <a:r>
              <a:rPr lang="en-CA" sz="1200" dirty="0" smtClean="0">
                <a:latin typeface="Times New Roman" pitchFamily="18" charset="0"/>
                <a:cs typeface="Times New Roman" pitchFamily="18" charset="0"/>
              </a:rPr>
              <a:t> &lt; 0.01). In addition, both techniques were significantly faster than </a:t>
            </a:r>
            <a:r>
              <a:rPr lang="en-CA" sz="1200" i="1" dirty="0" smtClean="0">
                <a:latin typeface="Times New Roman" pitchFamily="18" charset="0"/>
                <a:cs typeface="Times New Roman" pitchFamily="18" charset="0"/>
              </a:rPr>
              <a:t>Wedge</a:t>
            </a:r>
            <a:r>
              <a:rPr lang="en-CA" sz="1200" dirty="0" smtClean="0">
                <a:latin typeface="Times New Roman" pitchFamily="18" charset="0"/>
                <a:cs typeface="Times New Roman" pitchFamily="18" charset="0"/>
              </a:rPr>
              <a:t> (M=4253 ms, s.e. 157; </a:t>
            </a:r>
            <a:r>
              <a:rPr lang="en-CA" sz="1200" i="1" dirty="0" smtClean="0">
                <a:latin typeface="Times New Roman" pitchFamily="18" charset="0"/>
                <a:cs typeface="Times New Roman" pitchFamily="18" charset="0"/>
              </a:rPr>
              <a:t>p</a:t>
            </a:r>
            <a:r>
              <a:rPr lang="en-CA" sz="1200" dirty="0" smtClean="0">
                <a:latin typeface="Times New Roman" pitchFamily="18" charset="0"/>
                <a:cs typeface="Times New Roman" pitchFamily="18" charset="0"/>
              </a:rPr>
              <a:t> &lt; 0.001) </a:t>
            </a:r>
            <a:endParaRPr lang="en-US" sz="1200" dirty="0" smtClean="0">
              <a:latin typeface="Times New Roman" pitchFamily="18" charset="0"/>
              <a:cs typeface="Times New Roman" pitchFamily="18" charset="0"/>
            </a:endParaRPr>
          </a:p>
          <a:p>
            <a:endParaRPr lang="en-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CA" sz="1200" dirty="0" smtClean="0">
                <a:latin typeface="Times New Roman" pitchFamily="18" charset="0"/>
                <a:cs typeface="Times New Roman" pitchFamily="18" charset="0"/>
              </a:rPr>
              <a:t>The RM-ANOVA yielded significant main effects of </a:t>
            </a:r>
            <a:r>
              <a:rPr lang="en-CA" sz="1200" i="1" dirty="0" smtClean="0">
                <a:latin typeface="Times New Roman" pitchFamily="18" charset="0"/>
                <a:cs typeface="Times New Roman" pitchFamily="18" charset="0"/>
              </a:rPr>
              <a:t>Technique</a:t>
            </a:r>
            <a:r>
              <a:rPr lang="en-CA" sz="1200" dirty="0" smtClean="0">
                <a:latin typeface="Times New Roman" pitchFamily="18" charset="0"/>
                <a:cs typeface="Times New Roman" pitchFamily="18" charset="0"/>
              </a:rPr>
              <a:t> (F</a:t>
            </a:r>
            <a:r>
              <a:rPr lang="en-CA" sz="1200" baseline="-25000" dirty="0" smtClean="0">
                <a:latin typeface="Times New Roman" pitchFamily="18" charset="0"/>
                <a:cs typeface="Times New Roman" pitchFamily="18" charset="0"/>
              </a:rPr>
              <a:t>2,22</a:t>
            </a:r>
            <a:r>
              <a:rPr lang="en-CA" sz="1200" dirty="0" smtClean="0">
                <a:latin typeface="Times New Roman" pitchFamily="18" charset="0"/>
                <a:cs typeface="Times New Roman" pitchFamily="18" charset="0"/>
              </a:rPr>
              <a:t> = 15.97, </a:t>
            </a:r>
            <a:r>
              <a:rPr lang="en-CA" sz="1200" i="1" dirty="0" smtClean="0">
                <a:latin typeface="Times New Roman" pitchFamily="18" charset="0"/>
                <a:cs typeface="Times New Roman" pitchFamily="18" charset="0"/>
              </a:rPr>
              <a:t>p</a:t>
            </a:r>
            <a:r>
              <a:rPr lang="en-CA" sz="1200" dirty="0" smtClean="0">
                <a:latin typeface="Times New Roman" pitchFamily="18" charset="0"/>
                <a:cs typeface="Times New Roman" pitchFamily="18" charset="0"/>
              </a:rPr>
              <a:t> &lt; 0.001) on the number of attempts.  </a:t>
            </a:r>
          </a:p>
          <a:p>
            <a:pPr marL="285750" indent="-285750">
              <a:buFont typeface="Arial" pitchFamily="34" charset="0"/>
              <a:buChar char="•"/>
            </a:pPr>
            <a:r>
              <a:rPr lang="en-CA" sz="1200" dirty="0" smtClean="0">
                <a:latin typeface="Times New Roman" pitchFamily="18" charset="0"/>
                <a:cs typeface="Times New Roman" pitchFamily="18" charset="0"/>
              </a:rPr>
              <a:t>Post-hoc analysis showed that Wedge (M=1.89, s.e.=0.1) had significantly higher number of attempts than </a:t>
            </a:r>
            <a:r>
              <a:rPr lang="en-CA" sz="1200" i="1" dirty="0" err="1" smtClean="0">
                <a:latin typeface="Times New Roman" pitchFamily="18" charset="0"/>
                <a:cs typeface="Times New Roman" pitchFamily="18" charset="0"/>
              </a:rPr>
              <a:t>EdgeSplit</a:t>
            </a:r>
            <a:r>
              <a:rPr lang="en-CA" sz="1200" i="1" dirty="0" smtClean="0">
                <a:latin typeface="Times New Roman" pitchFamily="18" charset="0"/>
                <a:cs typeface="Times New Roman" pitchFamily="18" charset="0"/>
              </a:rPr>
              <a:t> with new partition</a:t>
            </a:r>
            <a:r>
              <a:rPr lang="en-CA" sz="1200" dirty="0" smtClean="0">
                <a:latin typeface="Times New Roman" pitchFamily="18" charset="0"/>
                <a:cs typeface="Times New Roman" pitchFamily="18" charset="0"/>
              </a:rPr>
              <a:t>(M=1.44, s.e=0.07) and </a:t>
            </a:r>
            <a:r>
              <a:rPr lang="en-CA" sz="1200" i="1" dirty="0" err="1" smtClean="0">
                <a:latin typeface="Times New Roman" pitchFamily="18" charset="0"/>
                <a:cs typeface="Times New Roman" pitchFamily="18" charset="0"/>
              </a:rPr>
              <a:t>EdgeSplit</a:t>
            </a:r>
            <a:r>
              <a:rPr lang="en-CA" sz="1200" i="1" dirty="0" smtClean="0">
                <a:latin typeface="Times New Roman" pitchFamily="18" charset="0"/>
                <a:cs typeface="Times New Roman" pitchFamily="18" charset="0"/>
              </a:rPr>
              <a:t> with </a:t>
            </a:r>
            <a:r>
              <a:rPr lang="en-CA" sz="1200" i="1" dirty="0" err="1" smtClean="0">
                <a:latin typeface="Times New Roman" pitchFamily="18" charset="0"/>
                <a:cs typeface="Times New Roman" pitchFamily="18" charset="0"/>
              </a:rPr>
              <a:t>Voronoi</a:t>
            </a:r>
            <a:r>
              <a:rPr lang="en-CA" sz="1200" dirty="0" smtClean="0">
                <a:latin typeface="Times New Roman" pitchFamily="18" charset="0"/>
                <a:cs typeface="Times New Roman" pitchFamily="18" charset="0"/>
              </a:rPr>
              <a:t> (M=1.45, s.e.=0.08) (</a:t>
            </a:r>
            <a:r>
              <a:rPr lang="en-CA" sz="1200" i="1" dirty="0" smtClean="0">
                <a:latin typeface="Times New Roman" pitchFamily="18" charset="0"/>
                <a:cs typeface="Times New Roman" pitchFamily="18" charset="0"/>
              </a:rPr>
              <a:t>p </a:t>
            </a:r>
            <a:r>
              <a:rPr lang="en-CA" sz="1200" dirty="0" smtClean="0">
                <a:latin typeface="Times New Roman" pitchFamily="18" charset="0"/>
                <a:cs typeface="Times New Roman" pitchFamily="18" charset="0"/>
              </a:rPr>
              <a:t>&lt; 0.01). </a:t>
            </a:r>
          </a:p>
          <a:p>
            <a:pPr marL="285750" indent="-285750">
              <a:buFont typeface="Arial" pitchFamily="34" charset="0"/>
              <a:buChar char="•"/>
            </a:pPr>
            <a:r>
              <a:rPr lang="en-CA" sz="1200" dirty="0" smtClean="0">
                <a:latin typeface="Times New Roman" pitchFamily="18" charset="0"/>
                <a:cs typeface="Times New Roman" pitchFamily="18" charset="0"/>
              </a:rPr>
              <a:t>However, there was no significant difference between the two versions of </a:t>
            </a:r>
            <a:r>
              <a:rPr lang="en-CA" sz="1200" dirty="0" err="1" smtClean="0">
                <a:latin typeface="Times New Roman" pitchFamily="18" charset="0"/>
                <a:cs typeface="Times New Roman" pitchFamily="18" charset="0"/>
              </a:rPr>
              <a:t>EdgeSplit</a:t>
            </a:r>
            <a:r>
              <a:rPr lang="en-CA" sz="1200" dirty="0" smtClean="0">
                <a:latin typeface="Times New Roman" pitchFamily="18" charset="0"/>
                <a:cs typeface="Times New Roman" pitchFamily="18" charset="0"/>
              </a:rPr>
              <a:t> (</a:t>
            </a:r>
            <a:r>
              <a:rPr lang="en-CA" sz="1200" i="1" dirty="0" smtClean="0">
                <a:latin typeface="Times New Roman" pitchFamily="18" charset="0"/>
                <a:cs typeface="Times New Roman" pitchFamily="18" charset="0"/>
              </a:rPr>
              <a:t>p</a:t>
            </a:r>
            <a:r>
              <a:rPr lang="en-CA" sz="1200" dirty="0" smtClean="0">
                <a:latin typeface="Times New Roman" pitchFamily="18" charset="0"/>
                <a:cs typeface="Times New Roman" pitchFamily="18" charset="0"/>
              </a:rPr>
              <a:t> = 1.00) </a:t>
            </a:r>
          </a:p>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latin typeface="Bookman Old Style" pitchFamily="18" charset="0"/>
              </a:rPr>
              <a:t>Largest selection area in </a:t>
            </a:r>
            <a:r>
              <a:rPr lang="en-CA" dirty="0" err="1" smtClean="0">
                <a:latin typeface="Bookman Old Style" pitchFamily="18" charset="0"/>
              </a:rPr>
              <a:t>EdgeSplit</a:t>
            </a:r>
            <a:r>
              <a:rPr lang="en-CA" dirty="0" smtClean="0">
                <a:latin typeface="Bookman Old Style" pitchFamily="18" charset="0"/>
              </a:rPr>
              <a:t> than other techniques as per design</a:t>
            </a:r>
          </a:p>
          <a:p>
            <a:endParaRPr lang="en-CA"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latin typeface="Bookman Old Style" pitchFamily="18" charset="0"/>
                <a:cs typeface="Times New Roman" pitchFamily="18" charset="0"/>
              </a:rPr>
              <a:t>For Nearest target Wedge take longer time to complete the task. It is the reason of less selection area provided by this technique compared to others.</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kern="1200" dirty="0" smtClean="0">
              <a:solidFill>
                <a:schemeClr val="tx1"/>
              </a:solidFill>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It is better to have off-screen</a:t>
            </a:r>
            <a:r>
              <a:rPr lang="en-CA" baseline="0" dirty="0" smtClean="0"/>
              <a:t> visual cues along with selection facility to avoid panning and zooming too much</a:t>
            </a:r>
            <a:endParaRPr lang="en-CA" dirty="0"/>
          </a:p>
        </p:txBody>
      </p:sp>
    </p:spTree>
    <p:extLst>
      <p:ext uri="{BB962C8B-B14F-4D97-AF65-F5344CB8AC3E}">
        <p14:creationId xmlns:p14="http://schemas.microsoft.com/office/powerpoint/2010/main" val="1620016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CA" dirty="0" smtClean="0">
                <a:latin typeface="Bookman Old Style" pitchFamily="18" charset="0"/>
              </a:rPr>
              <a:t>Overlapping off-screen visual cues : Hard to identify and select</a:t>
            </a:r>
          </a:p>
          <a:p>
            <a:pPr marL="285750" indent="-285750">
              <a:buFont typeface="Arial" pitchFamily="34" charset="0"/>
              <a:buChar char="•"/>
            </a:pPr>
            <a:r>
              <a:rPr lang="en-CA" dirty="0" smtClean="0">
                <a:latin typeface="Bookman Old Style" pitchFamily="18" charset="0"/>
              </a:rPr>
              <a:t>Large number of objects make visualization cluttered : Trouble in selection</a:t>
            </a:r>
          </a:p>
          <a:p>
            <a:pPr marL="285750" indent="-285750">
              <a:buFont typeface="Arial" pitchFamily="34" charset="0"/>
              <a:buChar char="•"/>
            </a:pPr>
            <a:r>
              <a:rPr lang="en-CA" dirty="0" smtClean="0">
                <a:latin typeface="Bookman Old Style" pitchFamily="18" charset="0"/>
              </a:rPr>
              <a:t>Very small visual cues : Not good for selection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CA" dirty="0" smtClean="0">
                <a:latin typeface="Bookman Old Style" pitchFamily="18" charset="0"/>
              </a:rPr>
              <a:t>Overlapping off-screen visual cues : Hard to identify and select</a:t>
            </a:r>
          </a:p>
          <a:p>
            <a:pPr marL="285750" indent="-285750">
              <a:buFont typeface="Arial" pitchFamily="34" charset="0"/>
              <a:buChar char="•"/>
            </a:pPr>
            <a:r>
              <a:rPr lang="en-CA" dirty="0" smtClean="0">
                <a:latin typeface="Bookman Old Style" pitchFamily="18" charset="0"/>
              </a:rPr>
              <a:t>Large number of objects make visualization cluttered : Trouble in selection</a:t>
            </a:r>
          </a:p>
          <a:p>
            <a:pPr marL="285750" indent="-285750">
              <a:buFont typeface="Arial" pitchFamily="34" charset="0"/>
              <a:buChar char="•"/>
            </a:pPr>
            <a:r>
              <a:rPr lang="en-CA" dirty="0" smtClean="0">
                <a:latin typeface="Bookman Old Style" pitchFamily="18" charset="0"/>
              </a:rPr>
              <a:t>Very small visual cues : Not good for selection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CA" dirty="0" smtClean="0">
                <a:latin typeface="Bookman Old Style" pitchFamily="18" charset="0"/>
              </a:rPr>
              <a:t>Overlapping off-screen visual cues : Hard to identify and select</a:t>
            </a:r>
          </a:p>
          <a:p>
            <a:pPr marL="285750" indent="-285750">
              <a:buFont typeface="Arial" pitchFamily="34" charset="0"/>
              <a:buChar char="•"/>
            </a:pPr>
            <a:r>
              <a:rPr lang="en-CA" dirty="0" smtClean="0">
                <a:latin typeface="Bookman Old Style" pitchFamily="18" charset="0"/>
              </a:rPr>
              <a:t>Large number of objects make visualization cluttered : Trouble in selection</a:t>
            </a:r>
          </a:p>
          <a:p>
            <a:pPr marL="285750" indent="-285750">
              <a:buFont typeface="Arial" pitchFamily="34" charset="0"/>
              <a:buChar char="•"/>
            </a:pPr>
            <a:r>
              <a:rPr lang="en-CA" dirty="0" smtClean="0">
                <a:latin typeface="Bookman Old Style" pitchFamily="18" charset="0"/>
              </a:rPr>
              <a:t>Very small visual cues : Not good for selection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CA" b="0" dirty="0" smtClean="0"/>
              <a:t>There are some research work on target selection</a:t>
            </a:r>
            <a:r>
              <a:rPr lang="en-CA" b="0" baseline="0" dirty="0" smtClean="0"/>
              <a:t> like area cursor, bubble cursor, hopping and starburst</a:t>
            </a:r>
          </a:p>
          <a:p>
            <a:pPr marL="171450" indent="-171450">
              <a:buFontTx/>
              <a:buChar char="-"/>
            </a:pPr>
            <a:r>
              <a:rPr lang="en-CA" b="0" baseline="0" dirty="0" smtClean="0"/>
              <a:t> But these are not embedded with any of the off-screen visualization techniques</a:t>
            </a:r>
          </a:p>
          <a:p>
            <a:pPr marL="171450" indent="-171450">
              <a:buFontTx/>
              <a:buChar char="-"/>
            </a:pPr>
            <a:r>
              <a:rPr lang="en-CA" b="0" baseline="0" dirty="0" smtClean="0"/>
              <a:t>These can be used as additional selection facility for all techniques</a:t>
            </a:r>
            <a:endParaRPr lang="en-CA" b="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CA" dirty="0" smtClean="0">
                <a:latin typeface="Bookman Old Style" pitchFamily="18" charset="0"/>
              </a:rPr>
              <a:t>All the off-screen visualization techniques worked on representation of objects maintaining accurate distance and direction</a:t>
            </a:r>
          </a:p>
          <a:p>
            <a:endParaRPr lang="en-CA" dirty="0" smtClean="0">
              <a:latin typeface="Bookman Old Style" pitchFamily="18" charset="0"/>
            </a:endParaRPr>
          </a:p>
          <a:p>
            <a:pPr marL="285750" indent="-285750">
              <a:buFont typeface="Arial" pitchFamily="34" charset="0"/>
              <a:buChar char="•"/>
            </a:pPr>
            <a:r>
              <a:rPr lang="en-CA" dirty="0" smtClean="0">
                <a:latin typeface="Bookman Old Style" pitchFamily="18" charset="0"/>
              </a:rPr>
              <a:t>None of these worked with how to embed selection facility within visualization</a:t>
            </a:r>
          </a:p>
          <a:p>
            <a:pPr marL="285750" indent="-285750">
              <a:buFont typeface="Arial" pitchFamily="34" charset="0"/>
              <a:buChar char="•"/>
            </a:pPr>
            <a:endParaRPr lang="en-CA" dirty="0" smtClean="0"/>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827584" y="1584328"/>
            <a:ext cx="8316416" cy="3689344"/>
          </a:xfrm>
          <a:solidFill>
            <a:schemeClr val="tx1">
              <a:alpha val="80000"/>
            </a:schemeClr>
          </a:solidFill>
        </p:spPr>
        <p:txBody>
          <a:bodyPr tIns="93600">
            <a:spAutoFit/>
          </a:bodyPr>
          <a:lstStyle>
            <a:lvl1pPr>
              <a:lnSpc>
                <a:spcPct val="80000"/>
              </a:lnSpc>
              <a:defRPr lang="en-US" sz="9600">
                <a:solidFill>
                  <a:schemeClr val="bg1"/>
                </a:solidFill>
                <a:latin typeface="Segoe UI Light"/>
                <a:cs typeface="Segoe UI Light"/>
              </a:defRPr>
            </a:lvl1pPr>
          </a:lstStyle>
          <a:p>
            <a:pPr lvl="0"/>
            <a:r>
              <a:rPr lang="en-CA"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C:\Users\Khalad\Desktop\CHI%20Presentation\Video\Bubble%20cursor.wmv"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381000"/>
            <a:ext cx="9144000" cy="2362200"/>
          </a:xfrm>
          <a:prstGeom prst="rect">
            <a:avLst/>
          </a:prstGeom>
          <a:solidFill>
            <a:schemeClr val="tx2">
              <a:lumMod val="50000"/>
              <a:alpha val="56000"/>
            </a:schemeClr>
          </a:solidFill>
          <a:ln>
            <a:noFill/>
          </a:ln>
          <a:effectLst>
            <a:outerShdw dist="508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685800" y="381000"/>
            <a:ext cx="7772400" cy="2305051"/>
          </a:xfrm>
        </p:spPr>
        <p:txBody>
          <a:bodyPr>
            <a:normAutofit/>
          </a:bodyPr>
          <a:lstStyle/>
          <a:p>
            <a:pPr hangingPunct="0"/>
            <a:r>
              <a:rPr lang="en-US" sz="4000" b="1" dirty="0" smtClean="0">
                <a:solidFill>
                  <a:schemeClr val="bg1"/>
                </a:solidFill>
                <a:latin typeface="Bookman Old Style" pitchFamily="18" charset="0"/>
              </a:rPr>
              <a:t>EdgeSplit: Facilitating the Selection of Off-Screen </a:t>
            </a:r>
            <a:r>
              <a:rPr lang="en-US" sz="4000" b="1" dirty="0">
                <a:solidFill>
                  <a:schemeClr val="bg1"/>
                </a:solidFill>
                <a:latin typeface="Bookman Old Style" pitchFamily="18" charset="0"/>
              </a:rPr>
              <a:t>O</a:t>
            </a:r>
            <a:r>
              <a:rPr lang="en-US" sz="4000" b="1" dirty="0" smtClean="0">
                <a:solidFill>
                  <a:schemeClr val="bg1"/>
                </a:solidFill>
                <a:latin typeface="Bookman Old Style" pitchFamily="18" charset="0"/>
              </a:rPr>
              <a:t>bjects</a:t>
            </a:r>
            <a:endParaRPr lang="en-CA" sz="4000" dirty="0">
              <a:solidFill>
                <a:schemeClr val="bg1"/>
              </a:solidFill>
              <a:latin typeface="Bookman Old Style" pitchFamily="18" charset="0"/>
            </a:endParaRPr>
          </a:p>
        </p:txBody>
      </p:sp>
      <p:sp>
        <p:nvSpPr>
          <p:cNvPr id="3" name="Subtitle 2"/>
          <p:cNvSpPr>
            <a:spLocks noGrp="1"/>
          </p:cNvSpPr>
          <p:nvPr>
            <p:ph type="subTitle" idx="1"/>
          </p:nvPr>
        </p:nvSpPr>
        <p:spPr>
          <a:xfrm>
            <a:off x="1371600" y="3048000"/>
            <a:ext cx="6400800" cy="1752600"/>
          </a:xfrm>
        </p:spPr>
        <p:txBody>
          <a:bodyPr>
            <a:normAutofit lnSpcReduction="10000"/>
          </a:bodyPr>
          <a:lstStyle/>
          <a:p>
            <a:r>
              <a:rPr lang="en-US" sz="2400" dirty="0" smtClean="0">
                <a:solidFill>
                  <a:schemeClr val="tx1">
                    <a:lumMod val="75000"/>
                    <a:lumOff val="25000"/>
                  </a:schemeClr>
                </a:solidFill>
                <a:latin typeface="Bookman Old Style" pitchFamily="18" charset="0"/>
              </a:rPr>
              <a:t>Zahid Hossain</a:t>
            </a:r>
          </a:p>
          <a:p>
            <a:r>
              <a:rPr lang="en-US" sz="2400" dirty="0" smtClean="0">
                <a:solidFill>
                  <a:schemeClr val="tx1">
                    <a:lumMod val="75000"/>
                    <a:lumOff val="25000"/>
                  </a:schemeClr>
                </a:solidFill>
                <a:latin typeface="Bookman Old Style" pitchFamily="18" charset="0"/>
              </a:rPr>
              <a:t>Khalad Hasan </a:t>
            </a:r>
          </a:p>
          <a:p>
            <a:r>
              <a:rPr lang="en-US" sz="2400" dirty="0" smtClean="0">
                <a:solidFill>
                  <a:schemeClr val="tx1">
                    <a:lumMod val="75000"/>
                    <a:lumOff val="25000"/>
                  </a:schemeClr>
                </a:solidFill>
                <a:latin typeface="Bookman Old Style" pitchFamily="18" charset="0"/>
              </a:rPr>
              <a:t>Hai-Ning Liang </a:t>
            </a:r>
          </a:p>
          <a:p>
            <a:r>
              <a:rPr lang="en-US" sz="2400" dirty="0" smtClean="0">
                <a:solidFill>
                  <a:schemeClr val="tx1">
                    <a:lumMod val="75000"/>
                    <a:lumOff val="25000"/>
                  </a:schemeClr>
                </a:solidFill>
                <a:latin typeface="Bookman Old Style" pitchFamily="18" charset="0"/>
              </a:rPr>
              <a:t>Pourang Irani</a:t>
            </a:r>
            <a:endParaRPr lang="en-CA" sz="2400" dirty="0">
              <a:solidFill>
                <a:schemeClr val="tx1">
                  <a:lumMod val="75000"/>
                  <a:lumOff val="25000"/>
                </a:schemeClr>
              </a:solidFill>
              <a:latin typeface="Bookman Old Style" pitchFamily="18" charset="0"/>
            </a:endParaRPr>
          </a:p>
        </p:txBody>
      </p:sp>
      <p:pic>
        <p:nvPicPr>
          <p:cNvPr id="34818" name="Picture 2" descr="http://www.coachingmanitoba.ca/images/logos/LogoUofM.jpg"/>
          <p:cNvPicPr>
            <a:picLocks noChangeAspect="1" noChangeArrowheads="1"/>
          </p:cNvPicPr>
          <p:nvPr/>
        </p:nvPicPr>
        <p:blipFill>
          <a:blip r:embed="rId3" cstate="print"/>
          <a:srcRect/>
          <a:stretch>
            <a:fillRect/>
          </a:stretch>
        </p:blipFill>
        <p:spPr bwMode="auto">
          <a:xfrm>
            <a:off x="3581400" y="4906141"/>
            <a:ext cx="2133600" cy="1799459"/>
          </a:xfrm>
          <a:prstGeom prst="rect">
            <a:avLst/>
          </a:prstGeom>
          <a:noFill/>
        </p:spPr>
      </p:pic>
    </p:spTree>
  </p:cSld>
  <p:clrMapOvr>
    <a:masterClrMapping/>
  </p:clrMapOvr>
  <p:transition advTm="26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95800" y="5105399"/>
            <a:ext cx="8153400" cy="553998"/>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3000" b="1" dirty="0" smtClean="0">
                <a:solidFill>
                  <a:schemeClr val="tx1">
                    <a:lumMod val="65000"/>
                    <a:lumOff val="35000"/>
                  </a:schemeClr>
                </a:solidFill>
                <a:latin typeface="Bookman Old Style" pitchFamily="18" charset="0"/>
                <a:cs typeface="Segoe UI" pitchFamily="-96" charset="0"/>
              </a:rPr>
              <a:t>Area Cursor</a:t>
            </a:r>
            <a:endParaRPr lang="en-US" sz="3000" b="1" dirty="0">
              <a:solidFill>
                <a:schemeClr val="tx1">
                  <a:lumMod val="65000"/>
                  <a:lumOff val="35000"/>
                </a:schemeClr>
              </a:solidFill>
              <a:latin typeface="Bookman Old Style" pitchFamily="18" charset="0"/>
              <a:cs typeface="Segoe UI" pitchFamily="-96" charset="0"/>
            </a:endParaRPr>
          </a:p>
        </p:txBody>
      </p:sp>
      <p:sp>
        <p:nvSpPr>
          <p:cNvPr id="8" name="Text Box 5"/>
          <p:cNvSpPr txBox="1">
            <a:spLocks noChangeArrowheads="1"/>
          </p:cNvSpPr>
          <p:nvPr/>
        </p:nvSpPr>
        <p:spPr bwMode="auto">
          <a:xfrm>
            <a:off x="76199" y="5791199"/>
            <a:ext cx="3853619" cy="246221"/>
          </a:xfrm>
          <a:prstGeom prst="rect">
            <a:avLst/>
          </a:prstGeom>
          <a:noFill/>
          <a:ln w="9525">
            <a:noFill/>
            <a:miter lim="800000"/>
            <a:headEnd/>
            <a:tailEnd/>
          </a:ln>
        </p:spPr>
        <p:txBody>
          <a:bodyPr wrap="none" lIns="0" tIns="0" rIns="0" bIns="0">
            <a:spAutoFit/>
          </a:bodyPr>
          <a:lstStyle/>
          <a:p>
            <a:pPr>
              <a:spcBef>
                <a:spcPct val="20000"/>
              </a:spcBef>
              <a:buClr>
                <a:schemeClr val="bg2"/>
              </a:buClr>
            </a:pPr>
            <a:r>
              <a:rPr lang="en-US" sz="1600" i="0" dirty="0" smtClean="0">
                <a:solidFill>
                  <a:schemeClr val="tx1">
                    <a:lumMod val="65000"/>
                    <a:lumOff val="35000"/>
                  </a:schemeClr>
                </a:solidFill>
                <a:latin typeface="Bookman Old Style" pitchFamily="18" charset="0"/>
                <a:ea typeface="Verdana" pitchFamily="34" charset="0"/>
                <a:cs typeface="Verdana" pitchFamily="34" charset="0"/>
              </a:rPr>
              <a:t>[</a:t>
            </a:r>
            <a:r>
              <a:rPr lang="en-CA" sz="1600" dirty="0" smtClean="0">
                <a:solidFill>
                  <a:schemeClr val="tx1">
                    <a:lumMod val="65000"/>
                    <a:lumOff val="35000"/>
                  </a:schemeClr>
                </a:solidFill>
                <a:latin typeface="Bookman Old Style" pitchFamily="18" charset="0"/>
                <a:ea typeface="Verdana" pitchFamily="34" charset="0"/>
                <a:cs typeface="Verdana" pitchFamily="34" charset="0"/>
              </a:rPr>
              <a:t>Kabbash, P. and Buxton, W.</a:t>
            </a:r>
            <a:r>
              <a:rPr lang="en-US" sz="1600" i="0" dirty="0" smtClean="0">
                <a:solidFill>
                  <a:schemeClr val="tx1">
                    <a:lumMod val="65000"/>
                    <a:lumOff val="35000"/>
                  </a:schemeClr>
                </a:solidFill>
                <a:latin typeface="Bookman Old Style" pitchFamily="18" charset="0"/>
                <a:ea typeface="Verdana" pitchFamily="34" charset="0"/>
                <a:cs typeface="Verdana" pitchFamily="34" charset="0"/>
              </a:rPr>
              <a:t>, </a:t>
            </a:r>
            <a:r>
              <a:rPr lang="en-US" sz="1600" i="0" dirty="0">
                <a:solidFill>
                  <a:schemeClr val="tx1">
                    <a:lumMod val="65000"/>
                    <a:lumOff val="35000"/>
                  </a:schemeClr>
                </a:solidFill>
                <a:latin typeface="Bookman Old Style" pitchFamily="18" charset="0"/>
                <a:ea typeface="Verdana" pitchFamily="34" charset="0"/>
                <a:cs typeface="Verdana" pitchFamily="34" charset="0"/>
              </a:rPr>
              <a:t>CHI </a:t>
            </a:r>
            <a:r>
              <a:rPr lang="en-US" sz="1600" i="0" dirty="0" smtClean="0">
                <a:solidFill>
                  <a:schemeClr val="tx1">
                    <a:lumMod val="65000"/>
                    <a:lumOff val="35000"/>
                  </a:schemeClr>
                </a:solidFill>
                <a:latin typeface="Bookman Old Style" pitchFamily="18" charset="0"/>
                <a:ea typeface="Verdana" pitchFamily="34" charset="0"/>
                <a:cs typeface="Verdana" pitchFamily="34" charset="0"/>
              </a:rPr>
              <a:t>‘95</a:t>
            </a:r>
            <a:r>
              <a:rPr lang="en-US" sz="1600" i="0" dirty="0">
                <a:solidFill>
                  <a:schemeClr val="tx1">
                    <a:lumMod val="65000"/>
                    <a:lumOff val="35000"/>
                  </a:schemeClr>
                </a:solidFill>
                <a:latin typeface="Bookman Old Style" pitchFamily="18" charset="0"/>
                <a:ea typeface="Verdana" pitchFamily="34" charset="0"/>
                <a:cs typeface="Verdana" pitchFamily="34" charset="0"/>
              </a:rPr>
              <a:t>]</a:t>
            </a:r>
            <a:endParaRPr lang="en-US" sz="1600" i="0" noProof="1">
              <a:solidFill>
                <a:schemeClr val="tx1">
                  <a:lumMod val="65000"/>
                  <a:lumOff val="35000"/>
                </a:schemeClr>
              </a:solidFill>
              <a:latin typeface="Bookman Old Style" pitchFamily="18" charset="0"/>
              <a:ea typeface="Verdana" pitchFamily="34" charset="0"/>
              <a:cs typeface="Verdana" pitchFamily="34" charset="0"/>
            </a:endParaRPr>
          </a:p>
        </p:txBody>
      </p:sp>
      <p:grpSp>
        <p:nvGrpSpPr>
          <p:cNvPr id="9" name="Group 16"/>
          <p:cNvGrpSpPr/>
          <p:nvPr/>
        </p:nvGrpSpPr>
        <p:grpSpPr>
          <a:xfrm>
            <a:off x="777600" y="1838713"/>
            <a:ext cx="2880000" cy="2880000"/>
            <a:chOff x="2819400" y="1295400"/>
            <a:chExt cx="2880000" cy="2880000"/>
          </a:xfrm>
        </p:grpSpPr>
        <p:sp>
          <p:nvSpPr>
            <p:cNvPr id="10" name="Oval 9"/>
            <p:cNvSpPr/>
            <p:nvPr/>
          </p:nvSpPr>
          <p:spPr>
            <a:xfrm>
              <a:off x="2819400" y="1295400"/>
              <a:ext cx="2880000" cy="2880000"/>
            </a:xfrm>
            <a:prstGeom prst="ellipse">
              <a:avLst/>
            </a:prstGeom>
            <a:solidFill>
              <a:schemeClr val="accent5">
                <a:lumMod val="60000"/>
                <a:lumOff val="40000"/>
                <a:alpha val="32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5"/>
            <p:cNvGrpSpPr/>
            <p:nvPr/>
          </p:nvGrpSpPr>
          <p:grpSpPr>
            <a:xfrm>
              <a:off x="4149008" y="2638656"/>
              <a:ext cx="216000" cy="216000"/>
              <a:chOff x="4149008" y="2209800"/>
              <a:chExt cx="216000" cy="216000"/>
            </a:xfrm>
          </p:grpSpPr>
          <p:cxnSp>
            <p:nvCxnSpPr>
              <p:cNvPr id="12" name="Straight Connector 11"/>
              <p:cNvCxnSpPr/>
              <p:nvPr/>
            </p:nvCxnSpPr>
            <p:spPr>
              <a:xfrm rot="16200000" flipH="1">
                <a:off x="4151400" y="2317006"/>
                <a:ext cx="216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H="1">
                <a:off x="4149008" y="2313296"/>
                <a:ext cx="216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4"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Target Selection Techniques</a:t>
            </a:r>
            <a:endParaRPr kumimoji="0" lang="en-US" sz="36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15" name="Slide Number Placeholder 14"/>
          <p:cNvSpPr>
            <a:spLocks noGrp="1"/>
          </p:cNvSpPr>
          <p:nvPr>
            <p:ph type="sldNum" sz="quarter" idx="12"/>
          </p:nvPr>
        </p:nvSpPr>
        <p:spPr>
          <a:xfrm>
            <a:off x="6705600" y="6487337"/>
            <a:ext cx="2133600" cy="365125"/>
          </a:xfrm>
        </p:spPr>
        <p:txBody>
          <a:bodyPr/>
          <a:lstStyle/>
          <a:p>
            <a:fld id="{B6F15528-21DE-4FAA-801E-634DDDAF4B2B}" type="slidenum">
              <a:rPr lang="en-US" sz="1400" smtClean="0">
                <a:latin typeface="Bookman Old Style" pitchFamily="18" charset="0"/>
              </a:rPr>
              <a:pPr/>
              <a:t>10</a:t>
            </a:fld>
            <a:endParaRPr lang="en-US" sz="1400" dirty="0">
              <a:latin typeface="Bookman Old Style" pitchFamily="18" charset="0"/>
            </a:endParaRPr>
          </a:p>
        </p:txBody>
      </p:sp>
      <p:pic>
        <p:nvPicPr>
          <p:cNvPr id="16" name="Bubble cursor.wmv">
            <a:hlinkClick r:id="" action="ppaction://media"/>
          </p:cNvPr>
          <p:cNvPicPr>
            <a:picLocks noRot="1" noChangeAspect="1"/>
          </p:cNvPicPr>
          <p:nvPr>
            <a:videoFile r:link="rId1"/>
          </p:nvPr>
        </p:nvPicPr>
        <p:blipFill>
          <a:blip r:embed="rId4"/>
          <a:srcRect l="1786" t="2381" r="7143" b="4762"/>
          <a:stretch>
            <a:fillRect/>
          </a:stretch>
        </p:blipFill>
        <p:spPr>
          <a:xfrm>
            <a:off x="4880581" y="1722913"/>
            <a:ext cx="3786554" cy="2895600"/>
          </a:xfrm>
          <a:prstGeom prst="rect">
            <a:avLst/>
          </a:prstGeom>
        </p:spPr>
      </p:pic>
      <p:sp>
        <p:nvSpPr>
          <p:cNvPr id="17" name="Rectangle 16"/>
          <p:cNvSpPr/>
          <p:nvPr/>
        </p:nvSpPr>
        <p:spPr>
          <a:xfrm>
            <a:off x="3039779" y="5057001"/>
            <a:ext cx="5943600" cy="553998"/>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3000" b="1" dirty="0" smtClean="0">
                <a:solidFill>
                  <a:schemeClr val="tx1">
                    <a:lumMod val="65000"/>
                    <a:lumOff val="35000"/>
                  </a:schemeClr>
                </a:solidFill>
                <a:latin typeface="Bookman Old Style" pitchFamily="18" charset="0"/>
                <a:cs typeface="Segoe UI" pitchFamily="-96" charset="0"/>
              </a:rPr>
              <a:t>Bubble Cursor</a:t>
            </a:r>
            <a:endParaRPr lang="en-US" sz="3000" b="1" dirty="0">
              <a:solidFill>
                <a:schemeClr val="tx1">
                  <a:lumMod val="65000"/>
                  <a:lumOff val="35000"/>
                </a:schemeClr>
              </a:solidFill>
              <a:latin typeface="Bookman Old Style" pitchFamily="18" charset="0"/>
              <a:cs typeface="Segoe UI" pitchFamily="-96" charset="0"/>
            </a:endParaRPr>
          </a:p>
        </p:txBody>
      </p:sp>
      <p:sp>
        <p:nvSpPr>
          <p:cNvPr id="18" name="Text Box 5"/>
          <p:cNvSpPr txBox="1">
            <a:spLocks noChangeArrowheads="1"/>
          </p:cNvSpPr>
          <p:nvPr/>
        </p:nvSpPr>
        <p:spPr bwMode="auto">
          <a:xfrm>
            <a:off x="4405203" y="5791200"/>
            <a:ext cx="4578176" cy="246221"/>
          </a:xfrm>
          <a:prstGeom prst="rect">
            <a:avLst/>
          </a:prstGeom>
          <a:noFill/>
          <a:ln w="9525">
            <a:noFill/>
            <a:miter lim="800000"/>
            <a:headEnd/>
            <a:tailEnd/>
          </a:ln>
        </p:spPr>
        <p:txBody>
          <a:bodyPr wrap="none" lIns="0" tIns="0" rIns="0" bIns="0">
            <a:spAutoFit/>
          </a:bodyPr>
          <a:lstStyle/>
          <a:p>
            <a:pPr>
              <a:spcBef>
                <a:spcPct val="20000"/>
              </a:spcBef>
              <a:buClr>
                <a:schemeClr val="bg2"/>
              </a:buClr>
            </a:pPr>
            <a:r>
              <a:rPr lang="en-US" sz="1600" i="0" dirty="0" smtClean="0">
                <a:solidFill>
                  <a:schemeClr val="tx1">
                    <a:lumMod val="65000"/>
                    <a:lumOff val="35000"/>
                  </a:schemeClr>
                </a:solidFill>
                <a:latin typeface="Bookman Old Style" pitchFamily="18" charset="0"/>
                <a:ea typeface="Verdana" pitchFamily="34" charset="0"/>
                <a:cs typeface="Verdana" pitchFamily="34" charset="0"/>
              </a:rPr>
              <a:t>[</a:t>
            </a:r>
            <a:r>
              <a:rPr lang="en-CA" sz="1600" dirty="0" smtClean="0">
                <a:solidFill>
                  <a:schemeClr val="tx1">
                    <a:lumMod val="65000"/>
                    <a:lumOff val="35000"/>
                  </a:schemeClr>
                </a:solidFill>
                <a:latin typeface="Bookman Old Style" pitchFamily="18" charset="0"/>
                <a:ea typeface="Verdana" pitchFamily="34" charset="0"/>
                <a:cs typeface="Verdana" pitchFamily="34" charset="0"/>
              </a:rPr>
              <a:t>Grossman, T. and Balakrishnan, R.</a:t>
            </a:r>
            <a:r>
              <a:rPr lang="en-US" sz="1600" i="0" dirty="0" smtClean="0">
                <a:solidFill>
                  <a:schemeClr val="tx1">
                    <a:lumMod val="65000"/>
                    <a:lumOff val="35000"/>
                  </a:schemeClr>
                </a:solidFill>
                <a:latin typeface="Bookman Old Style" pitchFamily="18" charset="0"/>
                <a:ea typeface="Verdana" pitchFamily="34" charset="0"/>
                <a:cs typeface="Verdana" pitchFamily="34" charset="0"/>
              </a:rPr>
              <a:t>, </a:t>
            </a:r>
            <a:r>
              <a:rPr lang="en-US" sz="1600" i="0" dirty="0">
                <a:solidFill>
                  <a:schemeClr val="tx1">
                    <a:lumMod val="65000"/>
                    <a:lumOff val="35000"/>
                  </a:schemeClr>
                </a:solidFill>
                <a:latin typeface="Bookman Old Style" pitchFamily="18" charset="0"/>
                <a:ea typeface="Verdana" pitchFamily="34" charset="0"/>
                <a:cs typeface="Verdana" pitchFamily="34" charset="0"/>
              </a:rPr>
              <a:t>CHI </a:t>
            </a:r>
            <a:r>
              <a:rPr lang="en-US" sz="1600" i="0" dirty="0" smtClean="0">
                <a:solidFill>
                  <a:schemeClr val="tx1">
                    <a:lumMod val="65000"/>
                    <a:lumOff val="35000"/>
                  </a:schemeClr>
                </a:solidFill>
                <a:latin typeface="Bookman Old Style" pitchFamily="18" charset="0"/>
                <a:ea typeface="Verdana" pitchFamily="34" charset="0"/>
                <a:cs typeface="Verdana" pitchFamily="34" charset="0"/>
              </a:rPr>
              <a:t>‘05</a:t>
            </a:r>
            <a:r>
              <a:rPr lang="en-US" sz="1600" i="0" dirty="0">
                <a:solidFill>
                  <a:schemeClr val="tx1">
                    <a:lumMod val="65000"/>
                    <a:lumOff val="35000"/>
                  </a:schemeClr>
                </a:solidFill>
                <a:latin typeface="Bookman Old Style" pitchFamily="18" charset="0"/>
                <a:ea typeface="Verdana" pitchFamily="34" charset="0"/>
                <a:cs typeface="Verdana" pitchFamily="34" charset="0"/>
              </a:rPr>
              <a:t>]</a:t>
            </a:r>
            <a:endParaRPr lang="en-US" sz="1600" i="0" noProof="1">
              <a:solidFill>
                <a:schemeClr val="tx1">
                  <a:lumMod val="65000"/>
                  <a:lumOff val="35000"/>
                </a:schemeClr>
              </a:solidFill>
              <a:latin typeface="Bookman Old Style" pitchFamily="18"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105400"/>
            <a:ext cx="3505200" cy="553998"/>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3000" b="1" dirty="0" smtClean="0">
                <a:solidFill>
                  <a:schemeClr val="tx1">
                    <a:lumMod val="65000"/>
                    <a:lumOff val="35000"/>
                  </a:schemeClr>
                </a:solidFill>
                <a:latin typeface="Bookman Old Style" pitchFamily="18" charset="0"/>
                <a:cs typeface="Segoe UI" pitchFamily="-96" charset="0"/>
              </a:rPr>
              <a:t>Hopping</a:t>
            </a:r>
            <a:endParaRPr lang="en-US" sz="3000" b="1" dirty="0">
              <a:solidFill>
                <a:schemeClr val="tx1">
                  <a:lumMod val="65000"/>
                  <a:lumOff val="35000"/>
                </a:schemeClr>
              </a:solidFill>
              <a:latin typeface="Bookman Old Style" pitchFamily="18" charset="0"/>
              <a:cs typeface="Segoe UI" pitchFamily="-96" charset="0"/>
            </a:endParaRPr>
          </a:p>
        </p:txBody>
      </p:sp>
      <p:sp>
        <p:nvSpPr>
          <p:cNvPr id="7" name="Text Box 5"/>
          <p:cNvSpPr txBox="1">
            <a:spLocks noChangeArrowheads="1"/>
          </p:cNvSpPr>
          <p:nvPr/>
        </p:nvSpPr>
        <p:spPr bwMode="auto">
          <a:xfrm>
            <a:off x="68826" y="5838412"/>
            <a:ext cx="3375155" cy="184666"/>
          </a:xfrm>
          <a:prstGeom prst="rect">
            <a:avLst/>
          </a:prstGeom>
          <a:noFill/>
          <a:ln w="9525">
            <a:noFill/>
            <a:miter lim="800000"/>
            <a:headEnd/>
            <a:tailEnd/>
          </a:ln>
        </p:spPr>
        <p:txBody>
          <a:bodyPr wrap="none" lIns="0" tIns="0" rIns="0" bIns="0">
            <a:spAutoFit/>
          </a:bodyPr>
          <a:lstStyle/>
          <a:p>
            <a:pPr>
              <a:spcBef>
                <a:spcPct val="20000"/>
              </a:spcBef>
              <a:buClr>
                <a:schemeClr val="bg2"/>
              </a:buClr>
            </a:pPr>
            <a:r>
              <a:rPr lang="en-US" sz="1200" i="0" dirty="0" smtClean="0">
                <a:solidFill>
                  <a:schemeClr val="tx1">
                    <a:lumMod val="65000"/>
                    <a:lumOff val="35000"/>
                  </a:schemeClr>
                </a:solidFill>
                <a:latin typeface="Verdana" pitchFamily="34" charset="0"/>
                <a:ea typeface="Verdana" pitchFamily="34" charset="0"/>
                <a:cs typeface="Verdana" pitchFamily="34" charset="0"/>
              </a:rPr>
              <a:t>[</a:t>
            </a:r>
            <a:r>
              <a:rPr lang="en-CA" sz="1200" dirty="0" err="1" smtClean="0">
                <a:solidFill>
                  <a:schemeClr val="tx1">
                    <a:lumMod val="65000"/>
                    <a:lumOff val="35000"/>
                  </a:schemeClr>
                </a:solidFill>
                <a:latin typeface="Verdana" pitchFamily="34" charset="0"/>
                <a:ea typeface="Verdana" pitchFamily="34" charset="0"/>
                <a:cs typeface="Verdana" pitchFamily="34" charset="0"/>
              </a:rPr>
              <a:t>Irani</a:t>
            </a:r>
            <a:r>
              <a:rPr lang="en-CA" sz="1200" dirty="0" smtClean="0">
                <a:solidFill>
                  <a:schemeClr val="tx1">
                    <a:lumMod val="65000"/>
                    <a:lumOff val="35000"/>
                  </a:schemeClr>
                </a:solidFill>
                <a:latin typeface="Verdana" pitchFamily="34" charset="0"/>
                <a:ea typeface="Verdana" pitchFamily="34" charset="0"/>
                <a:cs typeface="Verdana" pitchFamily="34" charset="0"/>
              </a:rPr>
              <a:t>, P., </a:t>
            </a:r>
            <a:r>
              <a:rPr lang="en-CA" sz="1200" dirty="0" err="1" smtClean="0">
                <a:solidFill>
                  <a:schemeClr val="tx1">
                    <a:lumMod val="65000"/>
                    <a:lumOff val="35000"/>
                  </a:schemeClr>
                </a:solidFill>
                <a:latin typeface="Verdana" pitchFamily="34" charset="0"/>
                <a:ea typeface="Verdana" pitchFamily="34" charset="0"/>
                <a:cs typeface="Verdana" pitchFamily="34" charset="0"/>
              </a:rPr>
              <a:t>Gutwin</a:t>
            </a:r>
            <a:r>
              <a:rPr lang="en-CA" sz="1200" dirty="0" smtClean="0">
                <a:solidFill>
                  <a:schemeClr val="tx1">
                    <a:lumMod val="65000"/>
                    <a:lumOff val="35000"/>
                  </a:schemeClr>
                </a:solidFill>
                <a:latin typeface="Verdana" pitchFamily="34" charset="0"/>
                <a:ea typeface="Verdana" pitchFamily="34" charset="0"/>
                <a:cs typeface="Verdana" pitchFamily="34" charset="0"/>
              </a:rPr>
              <a:t>, C. and Yang, X.</a:t>
            </a:r>
            <a:r>
              <a:rPr lang="en-US" sz="1200" i="0" dirty="0" smtClean="0">
                <a:solidFill>
                  <a:schemeClr val="tx1">
                    <a:lumMod val="65000"/>
                    <a:lumOff val="35000"/>
                  </a:schemeClr>
                </a:solidFill>
                <a:latin typeface="Verdana" pitchFamily="34" charset="0"/>
                <a:ea typeface="Verdana" pitchFamily="34" charset="0"/>
                <a:cs typeface="Verdana" pitchFamily="34" charset="0"/>
              </a:rPr>
              <a:t>, CHI ‘06]</a:t>
            </a:r>
            <a:endParaRPr lang="en-US" sz="1200" i="0" noProof="1">
              <a:solidFill>
                <a:schemeClr val="tx1">
                  <a:lumMod val="65000"/>
                  <a:lumOff val="35000"/>
                </a:schemeClr>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1531620"/>
            <a:ext cx="3962400" cy="3436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a:xfrm>
            <a:off x="6705600" y="6436340"/>
            <a:ext cx="2133600" cy="365125"/>
          </a:xfrm>
        </p:spPr>
        <p:txBody>
          <a:bodyPr/>
          <a:lstStyle/>
          <a:p>
            <a:fld id="{B6F15528-21DE-4FAA-801E-634DDDAF4B2B}" type="slidenum">
              <a:rPr lang="en-US" sz="1400" smtClean="0">
                <a:latin typeface="Bookman Old Style" pitchFamily="18" charset="0"/>
              </a:rPr>
              <a:pPr/>
              <a:t>11</a:t>
            </a:fld>
            <a:endParaRPr lang="en-US" sz="1400" dirty="0">
              <a:latin typeface="Bookman Old Style" pitchFamily="18"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531620"/>
            <a:ext cx="3841955"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4419600" y="5835020"/>
            <a:ext cx="4629472" cy="184666"/>
          </a:xfrm>
          <a:prstGeom prst="rect">
            <a:avLst/>
          </a:prstGeom>
          <a:noFill/>
          <a:ln w="9525">
            <a:noFill/>
            <a:miter lim="800000"/>
            <a:headEnd/>
            <a:tailEnd/>
          </a:ln>
        </p:spPr>
        <p:txBody>
          <a:bodyPr wrap="none" lIns="0" tIns="0" rIns="0" bIns="0">
            <a:spAutoFit/>
          </a:bodyPr>
          <a:lstStyle/>
          <a:p>
            <a:pPr>
              <a:spcBef>
                <a:spcPct val="20000"/>
              </a:spcBef>
              <a:buClr>
                <a:schemeClr val="bg2"/>
              </a:buClr>
            </a:pPr>
            <a:r>
              <a:rPr lang="en-US" sz="1200" i="0" dirty="0" smtClean="0">
                <a:solidFill>
                  <a:schemeClr val="tx1">
                    <a:lumMod val="65000"/>
                    <a:lumOff val="35000"/>
                  </a:schemeClr>
                </a:solidFill>
                <a:latin typeface="Bookman Old Style" pitchFamily="18" charset="0"/>
                <a:ea typeface="Verdana" pitchFamily="34" charset="0"/>
                <a:cs typeface="Verdana" pitchFamily="34" charset="0"/>
              </a:rPr>
              <a:t>[</a:t>
            </a:r>
            <a:r>
              <a:rPr lang="en-CA" sz="1200" dirty="0" smtClean="0">
                <a:solidFill>
                  <a:schemeClr val="tx1">
                    <a:lumMod val="65000"/>
                    <a:lumOff val="35000"/>
                  </a:schemeClr>
                </a:solidFill>
                <a:latin typeface="Bookman Old Style" pitchFamily="18" charset="0"/>
                <a:ea typeface="Verdana" pitchFamily="34" charset="0"/>
                <a:cs typeface="Verdana" pitchFamily="34" charset="0"/>
              </a:rPr>
              <a:t>Baudisch, </a:t>
            </a:r>
            <a:r>
              <a:rPr lang="en-CA" sz="1200" dirty="0">
                <a:solidFill>
                  <a:schemeClr val="tx1">
                    <a:lumMod val="65000"/>
                    <a:lumOff val="35000"/>
                  </a:schemeClr>
                </a:solidFill>
                <a:latin typeface="Bookman Old Style" pitchFamily="18" charset="0"/>
                <a:ea typeface="Verdana" pitchFamily="34" charset="0"/>
                <a:cs typeface="Verdana" pitchFamily="34" charset="0"/>
              </a:rPr>
              <a:t>P</a:t>
            </a:r>
            <a:r>
              <a:rPr lang="en-CA" sz="1200" dirty="0" smtClean="0">
                <a:solidFill>
                  <a:schemeClr val="tx1">
                    <a:lumMod val="65000"/>
                    <a:lumOff val="35000"/>
                  </a:schemeClr>
                </a:solidFill>
                <a:latin typeface="Bookman Old Style" pitchFamily="18" charset="0"/>
                <a:ea typeface="Verdana" pitchFamily="34" charset="0"/>
                <a:cs typeface="Verdana" pitchFamily="34" charset="0"/>
              </a:rPr>
              <a:t>., Zotov, </a:t>
            </a:r>
            <a:r>
              <a:rPr lang="en-CA" sz="1200" dirty="0">
                <a:solidFill>
                  <a:schemeClr val="tx1">
                    <a:lumMod val="65000"/>
                    <a:lumOff val="35000"/>
                  </a:schemeClr>
                </a:solidFill>
                <a:latin typeface="Bookman Old Style" pitchFamily="18" charset="0"/>
                <a:ea typeface="Verdana" pitchFamily="34" charset="0"/>
                <a:cs typeface="Verdana" pitchFamily="34" charset="0"/>
              </a:rPr>
              <a:t>A</a:t>
            </a:r>
            <a:r>
              <a:rPr lang="en-CA" sz="1200" dirty="0" smtClean="0">
                <a:solidFill>
                  <a:schemeClr val="tx1">
                    <a:lumMod val="65000"/>
                    <a:lumOff val="35000"/>
                  </a:schemeClr>
                </a:solidFill>
                <a:latin typeface="Bookman Old Style" pitchFamily="18" charset="0"/>
                <a:ea typeface="Verdana" pitchFamily="34" charset="0"/>
                <a:cs typeface="Verdana" pitchFamily="34" charset="0"/>
              </a:rPr>
              <a:t>., Cutrell, </a:t>
            </a:r>
            <a:r>
              <a:rPr lang="en-CA" sz="1200" dirty="0">
                <a:solidFill>
                  <a:schemeClr val="tx1">
                    <a:lumMod val="65000"/>
                    <a:lumOff val="35000"/>
                  </a:schemeClr>
                </a:solidFill>
                <a:latin typeface="Bookman Old Style" pitchFamily="18" charset="0"/>
                <a:ea typeface="Verdana" pitchFamily="34" charset="0"/>
                <a:cs typeface="Verdana" pitchFamily="34" charset="0"/>
              </a:rPr>
              <a:t>E</a:t>
            </a:r>
            <a:r>
              <a:rPr lang="en-CA" sz="1200" dirty="0" smtClean="0">
                <a:solidFill>
                  <a:schemeClr val="tx1">
                    <a:lumMod val="65000"/>
                    <a:lumOff val="35000"/>
                  </a:schemeClr>
                </a:solidFill>
                <a:latin typeface="Bookman Old Style" pitchFamily="18" charset="0"/>
                <a:ea typeface="Verdana" pitchFamily="34" charset="0"/>
                <a:cs typeface="Verdana" pitchFamily="34" charset="0"/>
              </a:rPr>
              <a:t>. and Hinckley, </a:t>
            </a:r>
            <a:r>
              <a:rPr lang="en-CA" sz="1200" dirty="0">
                <a:solidFill>
                  <a:schemeClr val="tx1">
                    <a:lumMod val="65000"/>
                    <a:lumOff val="35000"/>
                  </a:schemeClr>
                </a:solidFill>
                <a:latin typeface="Bookman Old Style" pitchFamily="18" charset="0"/>
                <a:ea typeface="Verdana" pitchFamily="34" charset="0"/>
                <a:cs typeface="Verdana" pitchFamily="34" charset="0"/>
              </a:rPr>
              <a:t>K</a:t>
            </a:r>
            <a:r>
              <a:rPr lang="en-CA" sz="1200" dirty="0" smtClean="0">
                <a:solidFill>
                  <a:schemeClr val="tx1">
                    <a:lumMod val="65000"/>
                    <a:lumOff val="35000"/>
                  </a:schemeClr>
                </a:solidFill>
                <a:latin typeface="Bookman Old Style" pitchFamily="18" charset="0"/>
                <a:ea typeface="Verdana" pitchFamily="34" charset="0"/>
                <a:cs typeface="Verdana" pitchFamily="34" charset="0"/>
              </a:rPr>
              <a:t>.</a:t>
            </a:r>
            <a:r>
              <a:rPr lang="en-US" sz="1200" i="0" dirty="0" smtClean="0">
                <a:solidFill>
                  <a:schemeClr val="tx1">
                    <a:lumMod val="65000"/>
                    <a:lumOff val="35000"/>
                  </a:schemeClr>
                </a:solidFill>
                <a:latin typeface="Bookman Old Style" pitchFamily="18" charset="0"/>
                <a:ea typeface="Verdana" pitchFamily="34" charset="0"/>
                <a:cs typeface="Verdana" pitchFamily="34" charset="0"/>
              </a:rPr>
              <a:t>, </a:t>
            </a:r>
            <a:r>
              <a:rPr lang="en-US" sz="1200" dirty="0" smtClean="0">
                <a:solidFill>
                  <a:schemeClr val="tx1">
                    <a:lumMod val="65000"/>
                    <a:lumOff val="35000"/>
                  </a:schemeClr>
                </a:solidFill>
                <a:latin typeface="Bookman Old Style" pitchFamily="18" charset="0"/>
                <a:ea typeface="Verdana" pitchFamily="34" charset="0"/>
                <a:cs typeface="Verdana" pitchFamily="34" charset="0"/>
              </a:rPr>
              <a:t>AVI</a:t>
            </a:r>
            <a:r>
              <a:rPr lang="en-US" sz="1200" i="0" dirty="0" smtClean="0">
                <a:solidFill>
                  <a:schemeClr val="tx1">
                    <a:lumMod val="65000"/>
                    <a:lumOff val="35000"/>
                  </a:schemeClr>
                </a:solidFill>
                <a:latin typeface="Bookman Old Style" pitchFamily="18" charset="0"/>
                <a:ea typeface="Verdana" pitchFamily="34" charset="0"/>
                <a:cs typeface="Verdana" pitchFamily="34" charset="0"/>
              </a:rPr>
              <a:t> ‘08]</a:t>
            </a:r>
            <a:endParaRPr lang="en-US" sz="1200" i="0" noProof="1">
              <a:solidFill>
                <a:schemeClr val="tx1">
                  <a:lumMod val="65000"/>
                  <a:lumOff val="35000"/>
                </a:schemeClr>
              </a:solidFill>
              <a:latin typeface="Bookman Old Style" pitchFamily="18" charset="0"/>
              <a:ea typeface="Verdana" pitchFamily="34" charset="0"/>
              <a:cs typeface="Verdana" pitchFamily="34" charset="0"/>
            </a:endParaRPr>
          </a:p>
        </p:txBody>
      </p:sp>
      <p:sp>
        <p:nvSpPr>
          <p:cNvPr id="12" name="Rectangle 11"/>
          <p:cNvSpPr/>
          <p:nvPr/>
        </p:nvSpPr>
        <p:spPr>
          <a:xfrm>
            <a:off x="612058" y="5181600"/>
            <a:ext cx="8153400" cy="553998"/>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3000" b="1" dirty="0" smtClean="0">
                <a:solidFill>
                  <a:schemeClr val="tx1">
                    <a:lumMod val="65000"/>
                    <a:lumOff val="35000"/>
                  </a:schemeClr>
                </a:solidFill>
                <a:latin typeface="Bookman Old Style" pitchFamily="18" charset="0"/>
                <a:cs typeface="Segoe UI" pitchFamily="-96" charset="0"/>
              </a:rPr>
              <a:t>Starburst</a:t>
            </a:r>
            <a:endParaRPr lang="en-US" sz="3000" b="1" dirty="0">
              <a:solidFill>
                <a:schemeClr val="tx1">
                  <a:lumMod val="65000"/>
                  <a:lumOff val="35000"/>
                </a:schemeClr>
              </a:solidFill>
              <a:latin typeface="Bookman Old Style" pitchFamily="18" charset="0"/>
              <a:cs typeface="Segoe UI" pitchFamily="-96" charset="0"/>
            </a:endParaRPr>
          </a:p>
        </p:txBody>
      </p:sp>
      <p:sp>
        <p:nvSpPr>
          <p:cNvPr id="13"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Target Selection Techniques</a:t>
            </a:r>
            <a:endParaRPr kumimoji="0" lang="en-US" sz="36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Motivation</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7" name="TextBox 6"/>
          <p:cNvSpPr txBox="1"/>
          <p:nvPr/>
        </p:nvSpPr>
        <p:spPr>
          <a:xfrm>
            <a:off x="609600" y="1447800"/>
            <a:ext cx="7924800" cy="4401205"/>
          </a:xfrm>
          <a:prstGeom prst="rect">
            <a:avLst/>
          </a:prstGeom>
          <a:noFill/>
        </p:spPr>
        <p:txBody>
          <a:bodyPr wrap="square" rtlCol="0">
            <a:spAutoFit/>
          </a:bodyPr>
          <a:lstStyle/>
          <a:p>
            <a:pPr>
              <a:buFont typeface="Arial" pitchFamily="34" charset="0"/>
              <a:buChar char="•"/>
            </a:pPr>
            <a:r>
              <a:rPr lang="en-CA" sz="2800" dirty="0" smtClean="0">
                <a:latin typeface="Bookman Old Style" pitchFamily="18" charset="0"/>
              </a:rPr>
              <a:t> Current off-screen visualization techniques focus only on </a:t>
            </a:r>
            <a:r>
              <a:rPr lang="en-CA" sz="2800" dirty="0">
                <a:latin typeface="Bookman Old Style" pitchFamily="18" charset="0"/>
              </a:rPr>
              <a:t>v</a:t>
            </a:r>
            <a:r>
              <a:rPr lang="en-CA" sz="2800" dirty="0" smtClean="0">
                <a:latin typeface="Bookman Old Style" pitchFamily="18" charset="0"/>
              </a:rPr>
              <a:t>isualization</a:t>
            </a:r>
          </a:p>
          <a:p>
            <a:pPr>
              <a:buFont typeface="Arial" pitchFamily="34" charset="0"/>
              <a:buChar char="•"/>
            </a:pPr>
            <a:endParaRPr lang="en-CA" sz="2800" dirty="0" smtClean="0">
              <a:latin typeface="Bookman Old Style" pitchFamily="18" charset="0"/>
            </a:endParaRPr>
          </a:p>
          <a:p>
            <a:pPr>
              <a:buFont typeface="Arial" pitchFamily="34" charset="0"/>
              <a:buChar char="•"/>
            </a:pPr>
            <a:r>
              <a:rPr lang="en-CA" sz="2800" dirty="0" smtClean="0">
                <a:latin typeface="Bookman Old Style" pitchFamily="18" charset="0"/>
              </a:rPr>
              <a:t> None of these facilitate selection with visualization </a:t>
            </a:r>
          </a:p>
          <a:p>
            <a:pPr>
              <a:buFont typeface="Arial" pitchFamily="34" charset="0"/>
              <a:buChar char="•"/>
            </a:pPr>
            <a:endParaRPr lang="en-CA" sz="2800" dirty="0">
              <a:latin typeface="Bookman Old Style" pitchFamily="18" charset="0"/>
            </a:endParaRPr>
          </a:p>
          <a:p>
            <a:pPr>
              <a:buFont typeface="Arial" pitchFamily="34" charset="0"/>
              <a:buChar char="•"/>
            </a:pPr>
            <a:r>
              <a:rPr lang="en-CA" sz="2800" dirty="0" smtClean="0">
                <a:latin typeface="Bookman Old Style" pitchFamily="18" charset="0"/>
              </a:rPr>
              <a:t> Existing target selection techniques cannot be embedded with any off-screen  visualization techniques. These </a:t>
            </a:r>
            <a:r>
              <a:rPr lang="en-CA" sz="2800" dirty="0" smtClean="0">
                <a:latin typeface="Bookman Old Style" pitchFamily="18" charset="0"/>
              </a:rPr>
              <a:t>can be used for methods as additional </a:t>
            </a:r>
            <a:r>
              <a:rPr lang="en-CA" sz="2800" dirty="0" smtClean="0">
                <a:latin typeface="Bookman Old Style" pitchFamily="18" charset="0"/>
              </a:rPr>
              <a:t>feature.</a:t>
            </a:r>
            <a:endParaRPr lang="en-CA" sz="2800" dirty="0">
              <a:latin typeface="Bookman Old Style" pitchFamily="18" charset="0"/>
            </a:endParaRPr>
          </a:p>
        </p:txBody>
      </p:sp>
      <p:sp>
        <p:nvSpPr>
          <p:cNvPr id="9" name="Slide Number Placeholder 8"/>
          <p:cNvSpPr>
            <a:spLocks noGrp="1"/>
          </p:cNvSpPr>
          <p:nvPr>
            <p:ph type="sldNum" sz="quarter" idx="12"/>
          </p:nvPr>
        </p:nvSpPr>
        <p:spPr/>
        <p:txBody>
          <a:bodyPr/>
          <a:lstStyle/>
          <a:p>
            <a:fld id="{B6F15528-21DE-4FAA-801E-634DDDAF4B2B}" type="slidenum">
              <a:rPr lang="en-US" sz="1400" smtClean="0">
                <a:latin typeface="Bookman Old Style" pitchFamily="18" charset="0"/>
              </a:rPr>
              <a:pPr/>
              <a:t>12</a:t>
            </a:fld>
            <a:endParaRPr lang="en-US" sz="1400" dirty="0">
              <a:latin typeface="Bookman Old Style" pitchFamily="18" charset="0"/>
            </a:endParaRPr>
          </a:p>
        </p:txBody>
      </p:sp>
    </p:spTree>
    <p:extLst>
      <p:ext uri="{BB962C8B-B14F-4D97-AF65-F5344CB8AC3E}">
        <p14:creationId xmlns:p14="http://schemas.microsoft.com/office/powerpoint/2010/main" val="6335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1524000"/>
            <a:ext cx="7391400" cy="3046988"/>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9600" b="1" dirty="0" smtClean="0">
                <a:solidFill>
                  <a:schemeClr val="tx1">
                    <a:lumMod val="65000"/>
                    <a:lumOff val="35000"/>
                  </a:schemeClr>
                </a:solidFill>
                <a:latin typeface="Bookman Old Style" pitchFamily="18" charset="0"/>
                <a:cs typeface="Segoe UI" pitchFamily="-96" charset="0"/>
              </a:rPr>
              <a:t>Proposed</a:t>
            </a:r>
          </a:p>
          <a:p>
            <a:pPr algn="r"/>
            <a:r>
              <a:rPr lang="en-US" sz="9600" b="1" dirty="0" smtClean="0">
                <a:solidFill>
                  <a:schemeClr val="tx1">
                    <a:lumMod val="65000"/>
                    <a:lumOff val="35000"/>
                  </a:schemeClr>
                </a:solidFill>
                <a:latin typeface="Bookman Old Style" pitchFamily="18" charset="0"/>
                <a:cs typeface="Segoe UI" pitchFamily="-96" charset="0"/>
              </a:rPr>
              <a:t>Technique</a:t>
            </a:r>
            <a:endParaRPr lang="en-US" sz="9600" b="1" dirty="0">
              <a:solidFill>
                <a:schemeClr val="tx1">
                  <a:lumMod val="65000"/>
                  <a:lumOff val="35000"/>
                </a:schemeClr>
              </a:solidFill>
              <a:latin typeface="Bookman Old Style" pitchFamily="18" charset="0"/>
              <a:cs typeface="Segoe UI" pitchFamily="-96" charset="0"/>
            </a:endParaRPr>
          </a:p>
        </p:txBody>
      </p:sp>
      <p:sp>
        <p:nvSpPr>
          <p:cNvPr id="4" name="Slide Number Placeholder 8"/>
          <p:cNvSpPr txBox="1">
            <a:spLocks/>
          </p:cNvSpPr>
          <p:nvPr/>
        </p:nvSpPr>
        <p:spPr>
          <a:xfrm>
            <a:off x="6646882" y="64008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latin typeface="Bookman Old Style" pitchFamily="18" charset="0"/>
              </a:rPr>
              <a:pPr algn="r"/>
              <a:t>13</a:t>
            </a:fld>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657600" y="1355433"/>
            <a:ext cx="323850" cy="473016"/>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1752598"/>
            <a:ext cx="8581528" cy="4114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57200" y="304800"/>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chemeClr val="tx1">
                    <a:lumMod val="65000"/>
                    <a:lumOff val="35000"/>
                  </a:schemeClr>
                </a:solidFill>
                <a:effectLst/>
                <a:uLnTx/>
                <a:uFillTx/>
                <a:latin typeface="Bookman Old Style" pitchFamily="18" charset="0"/>
                <a:ea typeface="+mj-ea"/>
                <a:cs typeface="Segoe UI" pitchFamily="-96" charset="0"/>
              </a:rPr>
              <a:t>EdgeSplit</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z="1400" smtClean="0">
                <a:latin typeface="Bookman Old Style" pitchFamily="18" charset="0"/>
              </a:rPr>
              <a:pPr/>
              <a:t>14</a:t>
            </a:fld>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542395"/>
            <a:ext cx="5638800" cy="4401205"/>
          </a:xfrm>
          <a:prstGeom prst="rect">
            <a:avLst/>
          </a:prstGeom>
          <a:noFill/>
        </p:spPr>
        <p:txBody>
          <a:bodyPr wrap="square" rtlCol="0">
            <a:spAutoFit/>
          </a:bodyPr>
          <a:lstStyle/>
          <a:p>
            <a:pPr marL="285750" indent="-285750">
              <a:buFont typeface="Arial" pitchFamily="34" charset="0"/>
              <a:buChar char="•"/>
            </a:pPr>
            <a:r>
              <a:rPr lang="en-CA" sz="2800" dirty="0" smtClean="0">
                <a:solidFill>
                  <a:schemeClr val="tx1">
                    <a:lumMod val="65000"/>
                    <a:lumOff val="35000"/>
                  </a:schemeClr>
                </a:solidFill>
                <a:latin typeface="Bookman Old Style" pitchFamily="18" charset="0"/>
              </a:rPr>
              <a:t>Inspired by </a:t>
            </a:r>
            <a:r>
              <a:rPr lang="en-CA" sz="2800" dirty="0" err="1" smtClean="0">
                <a:solidFill>
                  <a:schemeClr val="tx1">
                    <a:lumMod val="65000"/>
                    <a:lumOff val="35000"/>
                  </a:schemeClr>
                </a:solidFill>
                <a:latin typeface="Bookman Old Style" pitchFamily="18" charset="0"/>
              </a:rPr>
              <a:t>EdgeRadar</a:t>
            </a:r>
            <a:endParaRPr lang="en-CA" sz="2800" dirty="0" smtClean="0">
              <a:solidFill>
                <a:schemeClr val="tx1">
                  <a:lumMod val="65000"/>
                  <a:lumOff val="35000"/>
                </a:schemeClr>
              </a:solidFill>
              <a:latin typeface="Bookman Old Style" pitchFamily="18" charset="0"/>
            </a:endParaRPr>
          </a:p>
          <a:p>
            <a:endParaRPr lang="en-CA" sz="2800" dirty="0" smtClean="0">
              <a:solidFill>
                <a:schemeClr val="tx1">
                  <a:lumMod val="65000"/>
                  <a:lumOff val="35000"/>
                </a:schemeClr>
              </a:solidFill>
              <a:latin typeface="Bookman Old Style" pitchFamily="18" charset="0"/>
            </a:endParaRPr>
          </a:p>
          <a:p>
            <a:pPr marL="285750" indent="-285750">
              <a:buFont typeface="Arial" pitchFamily="34" charset="0"/>
              <a:buChar char="•"/>
            </a:pPr>
            <a:r>
              <a:rPr lang="en-US" sz="2800" dirty="0" smtClean="0">
                <a:solidFill>
                  <a:schemeClr val="tx1">
                    <a:lumMod val="65000"/>
                    <a:lumOff val="35000"/>
                  </a:schemeClr>
                </a:solidFill>
                <a:latin typeface="Bookman Old Style" pitchFamily="18" charset="0"/>
                <a:cs typeface="Times New Roman" pitchFamily="18" charset="0"/>
              </a:rPr>
              <a:t>It </a:t>
            </a:r>
            <a:r>
              <a:rPr lang="en-US" sz="2800" dirty="0">
                <a:solidFill>
                  <a:schemeClr val="tx1">
                    <a:lumMod val="65000"/>
                    <a:lumOff val="35000"/>
                  </a:schemeClr>
                </a:solidFill>
                <a:latin typeface="Bookman Old Style" pitchFamily="18" charset="0"/>
                <a:cs typeface="Times New Roman" pitchFamily="18" charset="0"/>
              </a:rPr>
              <a:t>divides the radars into </a:t>
            </a:r>
            <a:r>
              <a:rPr lang="en-US" sz="2800" dirty="0" smtClean="0">
                <a:solidFill>
                  <a:schemeClr val="tx1">
                    <a:lumMod val="65000"/>
                    <a:lumOff val="35000"/>
                  </a:schemeClr>
                </a:solidFill>
                <a:latin typeface="Bookman Old Style" pitchFamily="18" charset="0"/>
                <a:cs typeface="Times New Roman" pitchFamily="18" charset="0"/>
              </a:rPr>
              <a:t>polygons</a:t>
            </a:r>
          </a:p>
          <a:p>
            <a:pPr marL="285750" indent="-285750">
              <a:buFont typeface="Arial" pitchFamily="34" charset="0"/>
              <a:buChar char="•"/>
            </a:pPr>
            <a:endParaRPr lang="en-US" sz="2800" dirty="0" smtClean="0">
              <a:solidFill>
                <a:schemeClr val="tx1">
                  <a:lumMod val="65000"/>
                  <a:lumOff val="35000"/>
                </a:schemeClr>
              </a:solidFill>
              <a:latin typeface="Bookman Old Style" pitchFamily="18" charset="0"/>
              <a:cs typeface="Times New Roman" pitchFamily="18" charset="0"/>
            </a:endParaRPr>
          </a:p>
          <a:p>
            <a:pPr marL="285750" indent="-285750">
              <a:buFont typeface="Arial" pitchFamily="34" charset="0"/>
              <a:buChar char="•"/>
            </a:pPr>
            <a:r>
              <a:rPr lang="en-US" sz="2800" dirty="0" smtClean="0">
                <a:solidFill>
                  <a:schemeClr val="tx1">
                    <a:lumMod val="65000"/>
                    <a:lumOff val="35000"/>
                  </a:schemeClr>
                </a:solidFill>
                <a:latin typeface="Bookman Old Style" pitchFamily="18" charset="0"/>
                <a:cs typeface="Times New Roman" pitchFamily="18" charset="0"/>
              </a:rPr>
              <a:t>Each subdivided area hosts only one proxy</a:t>
            </a:r>
          </a:p>
          <a:p>
            <a:pPr marL="285750" indent="-285750">
              <a:buFont typeface="Arial" pitchFamily="34" charset="0"/>
              <a:buChar char="•"/>
            </a:pPr>
            <a:endParaRPr lang="en-US" sz="2800" dirty="0" smtClean="0">
              <a:solidFill>
                <a:schemeClr val="tx1">
                  <a:lumMod val="65000"/>
                  <a:lumOff val="35000"/>
                </a:schemeClr>
              </a:solidFill>
              <a:latin typeface="Bookman Old Style" pitchFamily="18" charset="0"/>
              <a:cs typeface="Times New Roman" pitchFamily="18" charset="0"/>
            </a:endParaRPr>
          </a:p>
          <a:p>
            <a:pPr marL="285750" indent="-285750">
              <a:buFont typeface="Arial" pitchFamily="34" charset="0"/>
              <a:buChar char="•"/>
            </a:pPr>
            <a:r>
              <a:rPr lang="en-US" sz="2800" dirty="0" smtClean="0">
                <a:solidFill>
                  <a:schemeClr val="tx1">
                    <a:lumMod val="65000"/>
                    <a:lumOff val="35000"/>
                  </a:schemeClr>
                </a:solidFill>
                <a:latin typeface="Bookman Old Style" pitchFamily="18" charset="0"/>
                <a:cs typeface="Times New Roman" pitchFamily="18" charset="0"/>
              </a:rPr>
              <a:t>A new partitioning algorithm to form these polygons</a:t>
            </a:r>
            <a:endParaRPr lang="en-CA" sz="2800" dirty="0">
              <a:solidFill>
                <a:schemeClr val="tx1">
                  <a:lumMod val="65000"/>
                  <a:lumOff val="35000"/>
                </a:schemeClr>
              </a:solidFill>
              <a:latin typeface="Bookman Old Style"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00" y="1924505"/>
            <a:ext cx="2828572" cy="363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Construction of </a:t>
            </a:r>
            <a:r>
              <a:rPr kumimoji="0" lang="en-US" sz="4400" b="1" i="0" u="none" strike="noStrike" kern="1200" cap="none" spc="0" normalizeH="0" baseline="0" noProof="0" dirty="0" err="1" smtClean="0">
                <a:ln>
                  <a:noFill/>
                </a:ln>
                <a:solidFill>
                  <a:schemeClr val="tx1">
                    <a:lumMod val="65000"/>
                    <a:lumOff val="35000"/>
                  </a:schemeClr>
                </a:solidFill>
                <a:effectLst/>
                <a:uLnTx/>
                <a:uFillTx/>
                <a:latin typeface="Bookman Old Style" pitchFamily="18" charset="0"/>
                <a:ea typeface="+mj-ea"/>
                <a:cs typeface="Segoe UI" pitchFamily="-96" charset="0"/>
              </a:rPr>
              <a:t>EdgeSplit</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6" name="Slide Number Placeholder 8"/>
          <p:cNvSpPr txBox="1">
            <a:spLocks/>
          </p:cNvSpPr>
          <p:nvPr/>
        </p:nvSpPr>
        <p:spPr>
          <a:xfrm>
            <a:off x="6646882" y="64008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latin typeface="Bookman Old Style" pitchFamily="18" charset="0"/>
              </a:rPr>
              <a:pPr algn="r"/>
              <a:t>15</a:t>
            </a:fld>
            <a:endParaRPr lang="en-US" sz="1400" dirty="0">
              <a:latin typeface="Bookman Old Style" pitchFamily="18" charset="0"/>
            </a:endParaRPr>
          </a:p>
        </p:txBody>
      </p:sp>
    </p:spTree>
    <p:extLst>
      <p:ext uri="{BB962C8B-B14F-4D97-AF65-F5344CB8AC3E}">
        <p14:creationId xmlns:p14="http://schemas.microsoft.com/office/powerpoint/2010/main" val="265481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741712" y="1295400"/>
            <a:ext cx="3811488" cy="4925144"/>
            <a:chOff x="2051720" y="332656"/>
            <a:chExt cx="5112568" cy="6192688"/>
          </a:xfrm>
        </p:grpSpPr>
        <p:sp>
          <p:nvSpPr>
            <p:cNvPr id="2" name="L-Shape 1"/>
            <p:cNvSpPr/>
            <p:nvPr/>
          </p:nvSpPr>
          <p:spPr>
            <a:xfrm flipV="1">
              <a:off x="2051720" y="332656"/>
              <a:ext cx="5112568" cy="6192688"/>
            </a:xfrm>
            <a:prstGeom prst="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2339752" y="5409232"/>
              <a:ext cx="108000" cy="108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2987824" y="1304776"/>
              <a:ext cx="108000" cy="108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5472112" y="1844824"/>
              <a:ext cx="108000" cy="1080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851920" y="4113088"/>
              <a:ext cx="108000" cy="108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a:off x="2627784"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19872"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08004" y="332656"/>
              <a:ext cx="36004" cy="25922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Construction: Step 1</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13" name="Slide Number Placeholder 8"/>
          <p:cNvSpPr>
            <a:spLocks noGrp="1"/>
          </p:cNvSpPr>
          <p:nvPr>
            <p:ph type="sldNum" sz="quarter" idx="12"/>
          </p:nvPr>
        </p:nvSpPr>
        <p:spPr>
          <a:xfrm>
            <a:off x="6646882" y="6400800"/>
            <a:ext cx="2133600" cy="365125"/>
          </a:xfrm>
        </p:spPr>
        <p:txBody>
          <a:bodyPr/>
          <a:lstStyle/>
          <a:p>
            <a:fld id="{B6F15528-21DE-4FAA-801E-634DDDAF4B2B}" type="slidenum">
              <a:rPr lang="en-US" sz="1400" smtClean="0">
                <a:latin typeface="Bookman Old Style" pitchFamily="18" charset="0"/>
              </a:rPr>
              <a:pPr/>
              <a:t>16</a:t>
            </a:fld>
            <a:endParaRPr lang="en-US" sz="1400" dirty="0">
              <a:latin typeface="Bookman Old Style" pitchFamily="18" charset="0"/>
            </a:endParaRPr>
          </a:p>
        </p:txBody>
      </p:sp>
    </p:spTree>
    <p:extLst>
      <p:ext uri="{BB962C8B-B14F-4D97-AF65-F5344CB8AC3E}">
        <p14:creationId xmlns:p14="http://schemas.microsoft.com/office/powerpoint/2010/main" val="3557447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a:grpSpLocks noChangeAspect="1"/>
          </p:cNvGrpSpPr>
          <p:nvPr/>
        </p:nvGrpSpPr>
        <p:grpSpPr>
          <a:xfrm>
            <a:off x="2438400" y="1600200"/>
            <a:ext cx="3980161" cy="4821040"/>
            <a:chOff x="2051720" y="332656"/>
            <a:chExt cx="5112568" cy="6192688"/>
          </a:xfrm>
        </p:grpSpPr>
        <p:sp>
          <p:nvSpPr>
            <p:cNvPr id="2" name="L-Shape 1"/>
            <p:cNvSpPr/>
            <p:nvPr/>
          </p:nvSpPr>
          <p:spPr>
            <a:xfrm flipV="1">
              <a:off x="2051720" y="332656"/>
              <a:ext cx="5112568" cy="6192688"/>
            </a:xfrm>
            <a:prstGeom prst="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2339752" y="5409232"/>
              <a:ext cx="108000" cy="108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2987824" y="1304776"/>
              <a:ext cx="108000" cy="108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5472112" y="1844824"/>
              <a:ext cx="108000" cy="1080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851920" y="4113088"/>
              <a:ext cx="108000" cy="108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a:off x="2627784"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19872"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608004" y="332656"/>
              <a:ext cx="36004"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1720" y="1628800"/>
              <a:ext cx="511256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1720" y="3212976"/>
              <a:ext cx="255628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1720" y="4581128"/>
              <a:ext cx="25742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5"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Construction: Step 2</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16" name="Slide Number Placeholder 8"/>
          <p:cNvSpPr>
            <a:spLocks noGrp="1"/>
          </p:cNvSpPr>
          <p:nvPr>
            <p:ph type="sldNum" sz="quarter" idx="12"/>
          </p:nvPr>
        </p:nvSpPr>
        <p:spPr>
          <a:xfrm>
            <a:off x="6646882" y="6400800"/>
            <a:ext cx="2133600" cy="365125"/>
          </a:xfrm>
        </p:spPr>
        <p:txBody>
          <a:bodyPr/>
          <a:lstStyle/>
          <a:p>
            <a:fld id="{B6F15528-21DE-4FAA-801E-634DDDAF4B2B}" type="slidenum">
              <a:rPr lang="en-US" sz="1400" smtClean="0">
                <a:latin typeface="Bookman Old Style" pitchFamily="18" charset="0"/>
              </a:rPr>
              <a:pPr/>
              <a:t>17</a:t>
            </a:fld>
            <a:endParaRPr lang="en-US" sz="1400" dirty="0">
              <a:latin typeface="Bookman Old Style" pitchFamily="18" charset="0"/>
            </a:endParaRPr>
          </a:p>
        </p:txBody>
      </p:sp>
    </p:spTree>
    <p:extLst>
      <p:ext uri="{BB962C8B-B14F-4D97-AF65-F5344CB8AC3E}">
        <p14:creationId xmlns:p14="http://schemas.microsoft.com/office/powerpoint/2010/main" val="27240094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2514600" y="1524000"/>
            <a:ext cx="3867633" cy="4684738"/>
            <a:chOff x="2051720" y="332656"/>
            <a:chExt cx="5112568" cy="6192688"/>
          </a:xfrm>
        </p:grpSpPr>
        <p:sp>
          <p:nvSpPr>
            <p:cNvPr id="4" name="L-Shape 3"/>
            <p:cNvSpPr/>
            <p:nvPr/>
          </p:nvSpPr>
          <p:spPr>
            <a:xfrm flipV="1">
              <a:off x="2051720" y="332656"/>
              <a:ext cx="5112568" cy="6192688"/>
            </a:xfrm>
            <a:prstGeom prst="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2339752" y="5409232"/>
              <a:ext cx="108000" cy="108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2987824" y="1304776"/>
              <a:ext cx="108000" cy="108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p:cNvSpPr/>
            <p:nvPr/>
          </p:nvSpPr>
          <p:spPr>
            <a:xfrm>
              <a:off x="5472112" y="1844824"/>
              <a:ext cx="108000" cy="1080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p:cNvSpPr/>
            <p:nvPr/>
          </p:nvSpPr>
          <p:spPr>
            <a:xfrm>
              <a:off x="3851920" y="4113088"/>
              <a:ext cx="108000" cy="108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Connector 8"/>
            <p:cNvCxnSpPr/>
            <p:nvPr/>
          </p:nvCxnSpPr>
          <p:spPr>
            <a:xfrm>
              <a:off x="2627784"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19872"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608004" y="332656"/>
              <a:ext cx="36004"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1720" y="1628800"/>
              <a:ext cx="5112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51720" y="3212976"/>
              <a:ext cx="2556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51720" y="4581128"/>
              <a:ext cx="2574286"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6"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Construction: Step 3</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337206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noChangeAspect="1"/>
          </p:cNvGrpSpPr>
          <p:nvPr/>
        </p:nvGrpSpPr>
        <p:grpSpPr>
          <a:xfrm>
            <a:off x="2743200" y="1524000"/>
            <a:ext cx="3940289" cy="4772744"/>
            <a:chOff x="2051720" y="332656"/>
            <a:chExt cx="5112568" cy="6192688"/>
          </a:xfrm>
        </p:grpSpPr>
        <p:sp>
          <p:nvSpPr>
            <p:cNvPr id="31" name="L-Shape 30"/>
            <p:cNvSpPr/>
            <p:nvPr/>
          </p:nvSpPr>
          <p:spPr>
            <a:xfrm flipV="1">
              <a:off x="2051720" y="332656"/>
              <a:ext cx="5112568" cy="6192688"/>
            </a:xfrm>
            <a:prstGeom prst="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2339752" y="5409232"/>
              <a:ext cx="108000" cy="108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2987824" y="1304776"/>
              <a:ext cx="108000" cy="108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5472112" y="1844824"/>
              <a:ext cx="108000" cy="1080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p:cNvSpPr/>
            <p:nvPr/>
          </p:nvSpPr>
          <p:spPr>
            <a:xfrm>
              <a:off x="3851920" y="4113088"/>
              <a:ext cx="108000" cy="108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6" name="Straight Connector 35"/>
            <p:cNvCxnSpPr/>
            <p:nvPr/>
          </p:nvCxnSpPr>
          <p:spPr>
            <a:xfrm>
              <a:off x="2627784"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419872"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608004" y="332656"/>
              <a:ext cx="36004"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051720" y="1628800"/>
              <a:ext cx="5112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051720" y="3212976"/>
              <a:ext cx="2556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51720" y="4581128"/>
              <a:ext cx="2574286"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2267744" y="944736"/>
              <a:ext cx="108000" cy="108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4" name="Straight Arrow Connector 43"/>
            <p:cNvCxnSpPr>
              <a:stCxn id="42" idx="0"/>
              <a:endCxn id="32" idx="5"/>
            </p:cNvCxnSpPr>
            <p:nvPr/>
          </p:nvCxnSpPr>
          <p:spPr>
            <a:xfrm>
              <a:off x="2321744" y="944736"/>
              <a:ext cx="110192" cy="45566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2" idx="0"/>
              <a:endCxn id="35" idx="1"/>
            </p:cNvCxnSpPr>
            <p:nvPr/>
          </p:nvCxnSpPr>
          <p:spPr>
            <a:xfrm>
              <a:off x="2321744" y="944736"/>
              <a:ext cx="1545992" cy="3184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0"/>
              <a:endCxn id="33" idx="2"/>
            </p:cNvCxnSpPr>
            <p:nvPr/>
          </p:nvCxnSpPr>
          <p:spPr>
            <a:xfrm>
              <a:off x="2321744" y="944736"/>
              <a:ext cx="666080" cy="414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2" idx="0"/>
            </p:cNvCxnSpPr>
            <p:nvPr/>
          </p:nvCxnSpPr>
          <p:spPr>
            <a:xfrm>
              <a:off x="2321744" y="944736"/>
              <a:ext cx="3150368" cy="954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051720" y="332656"/>
              <a:ext cx="576064" cy="1296144"/>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1"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Construction: Step 4</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22" name="Slide Number Placeholder 8"/>
          <p:cNvSpPr>
            <a:spLocks noGrp="1"/>
          </p:cNvSpPr>
          <p:nvPr>
            <p:ph type="sldNum" sz="quarter" idx="12"/>
          </p:nvPr>
        </p:nvSpPr>
        <p:spPr>
          <a:xfrm>
            <a:off x="6646882" y="6400800"/>
            <a:ext cx="2133600" cy="365125"/>
          </a:xfrm>
        </p:spPr>
        <p:txBody>
          <a:bodyPr/>
          <a:lstStyle/>
          <a:p>
            <a:fld id="{B6F15528-21DE-4FAA-801E-634DDDAF4B2B}" type="slidenum">
              <a:rPr lang="en-US" sz="1400" smtClean="0">
                <a:latin typeface="Bookman Old Style" pitchFamily="18" charset="0"/>
              </a:rPr>
              <a:pPr/>
              <a:t>19</a:t>
            </a:fld>
            <a:endParaRPr lang="en-US" sz="1400" dirty="0">
              <a:latin typeface="Bookman Old Style" pitchFamily="18" charset="0"/>
            </a:endParaRPr>
          </a:p>
        </p:txBody>
      </p:sp>
    </p:spTree>
    <p:extLst>
      <p:ext uri="{BB962C8B-B14F-4D97-AF65-F5344CB8AC3E}">
        <p14:creationId xmlns:p14="http://schemas.microsoft.com/office/powerpoint/2010/main" val="412504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96145"/>
            <a:ext cx="6858000" cy="494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304800" y="152400"/>
            <a:ext cx="8229600" cy="715962"/>
          </a:xfrm>
        </p:spPr>
        <p:txBody>
          <a:bodyPr>
            <a:noAutofit/>
          </a:bodyPr>
          <a:lstStyle/>
          <a:p>
            <a:pPr algn="l"/>
            <a:r>
              <a:rPr lang="en-US" b="1" dirty="0" smtClean="0">
                <a:solidFill>
                  <a:schemeClr val="tx1">
                    <a:lumMod val="65000"/>
                    <a:lumOff val="35000"/>
                  </a:schemeClr>
                </a:solidFill>
                <a:latin typeface="Bookman Old Style" pitchFamily="18" charset="0"/>
                <a:cs typeface="Segoe UI" pitchFamily="-96" charset="0"/>
              </a:rPr>
              <a:t>Motivation</a:t>
            </a:r>
            <a:endParaRPr lang="en-US" b="1" dirty="0">
              <a:solidFill>
                <a:schemeClr val="tx1">
                  <a:lumMod val="65000"/>
                  <a:lumOff val="35000"/>
                </a:schemeClr>
              </a:solidFill>
              <a:latin typeface="Bookman Old Style" pitchFamily="18" charset="0"/>
              <a:cs typeface="Segoe UI" pitchFamily="-96" charset="0"/>
            </a:endParaRPr>
          </a:p>
        </p:txBody>
      </p:sp>
      <p:sp>
        <p:nvSpPr>
          <p:cNvPr id="5" name="TextBox 4"/>
          <p:cNvSpPr txBox="1"/>
          <p:nvPr/>
        </p:nvSpPr>
        <p:spPr>
          <a:xfrm>
            <a:off x="609600" y="6096000"/>
            <a:ext cx="7848600" cy="584775"/>
          </a:xfrm>
          <a:prstGeom prst="rect">
            <a:avLst/>
          </a:prstGeom>
          <a:noFill/>
        </p:spPr>
        <p:txBody>
          <a:bodyPr wrap="square" rtlCol="0">
            <a:spAutoFit/>
          </a:bodyPr>
          <a:lstStyle/>
          <a:p>
            <a:r>
              <a:rPr lang="en-CA" sz="1600" dirty="0" smtClean="0">
                <a:latin typeface="Bookman Old Style" pitchFamily="18" charset="0"/>
              </a:rPr>
              <a:t>Searching for suitable hotel in busy city needs lots of panning and zooming which is hard to do in mobile device</a:t>
            </a:r>
            <a:endParaRPr lang="en-CA" sz="1600" dirty="0">
              <a:latin typeface="Bookman Old Style" pitchFamily="18" charset="0"/>
            </a:endParaRPr>
          </a:p>
        </p:txBody>
      </p:sp>
      <p:sp>
        <p:nvSpPr>
          <p:cNvPr id="9" name="Slide Number Placeholder 21"/>
          <p:cNvSpPr>
            <a:spLocks noGrp="1"/>
          </p:cNvSpPr>
          <p:nvPr>
            <p:ph type="sldNum" sz="quarter" idx="12"/>
          </p:nvPr>
        </p:nvSpPr>
        <p:spPr>
          <a:xfrm>
            <a:off x="6705600" y="6425135"/>
            <a:ext cx="2133600" cy="365125"/>
          </a:xfrm>
        </p:spPr>
        <p:txBody>
          <a:bodyPr/>
          <a:lstStyle/>
          <a:p>
            <a:fld id="{B6F15528-21DE-4FAA-801E-634DDDAF4B2B}" type="slidenum">
              <a:rPr lang="en-US" sz="1400" smtClean="0">
                <a:solidFill>
                  <a:schemeClr val="tx1">
                    <a:lumMod val="65000"/>
                    <a:lumOff val="35000"/>
                  </a:schemeClr>
                </a:solidFill>
                <a:latin typeface="Bookman Old Style" pitchFamily="18" charset="0"/>
              </a:rPr>
              <a:pPr/>
              <a:t>2</a:t>
            </a:fld>
            <a:endParaRPr lang="en-US" sz="1400" dirty="0">
              <a:solidFill>
                <a:schemeClr val="tx1">
                  <a:lumMod val="65000"/>
                  <a:lumOff val="35000"/>
                </a:schemeClr>
              </a:solidFill>
              <a:latin typeface="Bookman Old Style" pitchFamily="18" charset="0"/>
            </a:endParaRPr>
          </a:p>
        </p:txBody>
      </p:sp>
    </p:spTree>
    <p:extLst>
      <p:ext uri="{BB962C8B-B14F-4D97-AF65-F5344CB8AC3E}">
        <p14:creationId xmlns:p14="http://schemas.microsoft.com/office/powerpoint/2010/main" val="1583938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noChangeAspect="1"/>
          </p:cNvGrpSpPr>
          <p:nvPr/>
        </p:nvGrpSpPr>
        <p:grpSpPr>
          <a:xfrm>
            <a:off x="2514600" y="1388820"/>
            <a:ext cx="4114800" cy="4984124"/>
            <a:chOff x="2051720" y="332656"/>
            <a:chExt cx="5112568" cy="6192688"/>
          </a:xfrm>
        </p:grpSpPr>
        <p:sp>
          <p:nvSpPr>
            <p:cNvPr id="2" name="L-Shape 1"/>
            <p:cNvSpPr/>
            <p:nvPr/>
          </p:nvSpPr>
          <p:spPr>
            <a:xfrm flipV="1">
              <a:off x="2051720" y="332656"/>
              <a:ext cx="5112568" cy="6192688"/>
            </a:xfrm>
            <a:prstGeom prst="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Oval 2"/>
            <p:cNvSpPr/>
            <p:nvPr/>
          </p:nvSpPr>
          <p:spPr>
            <a:xfrm>
              <a:off x="2339752" y="5409232"/>
              <a:ext cx="108000" cy="108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p:cNvSpPr/>
            <p:nvPr/>
          </p:nvSpPr>
          <p:spPr>
            <a:xfrm>
              <a:off x="2987824" y="1304776"/>
              <a:ext cx="108000" cy="108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5472112" y="1844824"/>
              <a:ext cx="108000" cy="1080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3851920" y="4113088"/>
              <a:ext cx="108000" cy="108000"/>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a:off x="2627784"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19872" y="332656"/>
              <a:ext cx="0" cy="6192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08004" y="332656"/>
              <a:ext cx="0" cy="2592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1720" y="1628800"/>
              <a:ext cx="51125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1720" y="3212976"/>
              <a:ext cx="25562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1720" y="4581128"/>
              <a:ext cx="2574286"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051720" y="332656"/>
              <a:ext cx="2556284" cy="2880320"/>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4626006" y="332656"/>
              <a:ext cx="2538282" cy="2592288"/>
            </a:xfrm>
            <a:prstGeom prst="rect">
              <a:avLst/>
            </a:prstGeom>
            <a:solidFill>
              <a:schemeClr val="accent5">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p:cNvSpPr/>
            <p:nvPr/>
          </p:nvSpPr>
          <p:spPr>
            <a:xfrm>
              <a:off x="2051720" y="3212976"/>
              <a:ext cx="2556284" cy="1368152"/>
            </a:xfrm>
            <a:prstGeom prst="rect">
              <a:avLst/>
            </a:prstGeom>
            <a:solidFill>
              <a:schemeClr val="bg2">
                <a:lumMod val="9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2077750" y="4609046"/>
              <a:ext cx="2556284" cy="1916297"/>
            </a:xfrm>
            <a:prstGeom prst="rect">
              <a:avLst/>
            </a:prstGeom>
            <a:solidFill>
              <a:schemeClr val="accent5">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lumMod val="65000"/>
                    <a:lumOff val="35000"/>
                  </a:schemeClr>
                </a:solidFill>
                <a:effectLst/>
                <a:uLnTx/>
                <a:uFillTx/>
                <a:latin typeface="Bookman Old Style" pitchFamily="18" charset="0"/>
                <a:ea typeface="+mj-ea"/>
                <a:cs typeface="Segoe UI" pitchFamily="-96" charset="0"/>
              </a:rPr>
              <a:t>Construction: Step 5</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20" name="Slide Number Placeholder 8"/>
          <p:cNvSpPr>
            <a:spLocks noGrp="1"/>
          </p:cNvSpPr>
          <p:nvPr>
            <p:ph type="sldNum" sz="quarter" idx="12"/>
          </p:nvPr>
        </p:nvSpPr>
        <p:spPr>
          <a:xfrm>
            <a:off x="6646882" y="6400800"/>
            <a:ext cx="2133600" cy="365125"/>
          </a:xfrm>
        </p:spPr>
        <p:txBody>
          <a:bodyPr/>
          <a:lstStyle/>
          <a:p>
            <a:fld id="{B6F15528-21DE-4FAA-801E-634DDDAF4B2B}" type="slidenum">
              <a:rPr lang="en-US" sz="1400" smtClean="0">
                <a:latin typeface="Bookman Old Style" pitchFamily="18" charset="0"/>
              </a:rPr>
              <a:pPr/>
              <a:t>20</a:t>
            </a:fld>
            <a:endParaRPr lang="en-US" sz="1400" dirty="0">
              <a:latin typeface="Bookman Old Style" pitchFamily="18" charset="0"/>
            </a:endParaRPr>
          </a:p>
        </p:txBody>
      </p:sp>
    </p:spTree>
    <p:extLst>
      <p:ext uri="{BB962C8B-B14F-4D97-AF65-F5344CB8AC3E}">
        <p14:creationId xmlns:p14="http://schemas.microsoft.com/office/powerpoint/2010/main" val="2765311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400" y="1143000"/>
            <a:ext cx="7010400" cy="531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Algorithm in a Nutshell</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ustDataLst>
      <p:tags r:id="rId1"/>
    </p:custDataLst>
    <p:extLst>
      <p:ext uri="{BB962C8B-B14F-4D97-AF65-F5344CB8AC3E}">
        <p14:creationId xmlns:p14="http://schemas.microsoft.com/office/powerpoint/2010/main" val="3809599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134850"/>
            <a:ext cx="8382000" cy="1446550"/>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8800" b="1" dirty="0" smtClean="0">
                <a:solidFill>
                  <a:schemeClr val="tx1">
                    <a:lumMod val="65000"/>
                    <a:lumOff val="35000"/>
                  </a:schemeClr>
                </a:solidFill>
                <a:latin typeface="Bookman Old Style" pitchFamily="18" charset="0"/>
                <a:cs typeface="Segoe UI" pitchFamily="-96" charset="0"/>
              </a:rPr>
              <a:t>Experiment </a:t>
            </a:r>
          </a:p>
        </p:txBody>
      </p:sp>
      <p:sp>
        <p:nvSpPr>
          <p:cNvPr id="4" name="Slide Number Placeholder 8"/>
          <p:cNvSpPr txBox="1">
            <a:spLocks/>
          </p:cNvSpPr>
          <p:nvPr/>
        </p:nvSpPr>
        <p:spPr>
          <a:xfrm>
            <a:off x="6646882" y="64008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latin typeface="Bookman Old Style" pitchFamily="18" charset="0"/>
              </a:rPr>
              <a:pPr algn="r"/>
              <a:t>22</a:t>
            </a:fld>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Techniques in experiment</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41009"/>
            <a:ext cx="26670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493384"/>
            <a:ext cx="25908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493384"/>
            <a:ext cx="2743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5493322"/>
            <a:ext cx="1981200" cy="523220"/>
          </a:xfrm>
          <a:prstGeom prst="rect">
            <a:avLst/>
          </a:prstGeom>
          <a:noFill/>
        </p:spPr>
        <p:txBody>
          <a:bodyPr wrap="square" rtlCol="0">
            <a:spAutoFit/>
          </a:bodyPr>
          <a:lstStyle/>
          <a:p>
            <a:r>
              <a:rPr lang="en-CA" sz="2800" dirty="0" smtClean="0">
                <a:latin typeface="Bookman Old Style" pitchFamily="18" charset="0"/>
              </a:rPr>
              <a:t>EdgeSplit</a:t>
            </a:r>
            <a:endParaRPr lang="en-CA" sz="2800" dirty="0">
              <a:latin typeface="Bookman Old Style" pitchFamily="18" charset="0"/>
            </a:endParaRPr>
          </a:p>
        </p:txBody>
      </p:sp>
      <p:sp>
        <p:nvSpPr>
          <p:cNvPr id="12" name="TextBox 11"/>
          <p:cNvSpPr txBox="1"/>
          <p:nvPr/>
        </p:nvSpPr>
        <p:spPr>
          <a:xfrm>
            <a:off x="2895600" y="5552551"/>
            <a:ext cx="2971800" cy="954107"/>
          </a:xfrm>
          <a:prstGeom prst="rect">
            <a:avLst/>
          </a:prstGeom>
          <a:noFill/>
        </p:spPr>
        <p:txBody>
          <a:bodyPr wrap="square" rtlCol="0">
            <a:spAutoFit/>
          </a:bodyPr>
          <a:lstStyle/>
          <a:p>
            <a:pPr algn="ctr"/>
            <a:r>
              <a:rPr lang="en-CA" sz="2800" dirty="0" smtClean="0">
                <a:latin typeface="Bookman Old Style" pitchFamily="18" charset="0"/>
              </a:rPr>
              <a:t>EdgeRadar with </a:t>
            </a:r>
            <a:r>
              <a:rPr lang="en-CA" sz="2800" dirty="0" err="1" smtClean="0">
                <a:latin typeface="Bookman Old Style" pitchFamily="18" charset="0"/>
              </a:rPr>
              <a:t>Voronoi</a:t>
            </a:r>
            <a:endParaRPr lang="en-CA" sz="2800" dirty="0">
              <a:latin typeface="Bookman Old Style" pitchFamily="18" charset="0"/>
            </a:endParaRPr>
          </a:p>
        </p:txBody>
      </p:sp>
      <p:sp>
        <p:nvSpPr>
          <p:cNvPr id="13" name="TextBox 12"/>
          <p:cNvSpPr txBox="1"/>
          <p:nvPr/>
        </p:nvSpPr>
        <p:spPr>
          <a:xfrm>
            <a:off x="6781800" y="5493322"/>
            <a:ext cx="1905000" cy="523220"/>
          </a:xfrm>
          <a:prstGeom prst="rect">
            <a:avLst/>
          </a:prstGeom>
          <a:noFill/>
        </p:spPr>
        <p:txBody>
          <a:bodyPr wrap="square" rtlCol="0">
            <a:spAutoFit/>
          </a:bodyPr>
          <a:lstStyle/>
          <a:p>
            <a:r>
              <a:rPr lang="en-CA" sz="2800" dirty="0" smtClean="0">
                <a:latin typeface="Bookman Old Style" pitchFamily="18" charset="0"/>
              </a:rPr>
              <a:t>Wedge</a:t>
            </a:r>
            <a:endParaRPr lang="en-CA" sz="2800" dirty="0">
              <a:latin typeface="Bookman Old Style" pitchFamily="18"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711102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2643051"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04975"/>
            <a:ext cx="26479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714500"/>
            <a:ext cx="25908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descr="C:\Users\zahid\Desktop\Untitl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034" y="2442843"/>
            <a:ext cx="2455817" cy="174815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zahid\Desktop\Untitl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2533" y="2514600"/>
            <a:ext cx="2455817" cy="174815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zahid\Desktop\Untitl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521572"/>
            <a:ext cx="2455817" cy="174815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Task: Locate</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9" name="Slide Number Placeholder 8"/>
          <p:cNvSpPr txBox="1">
            <a:spLocks/>
          </p:cNvSpPr>
          <p:nvPr/>
        </p:nvSpPr>
        <p:spPr>
          <a:xfrm>
            <a:off x="6646882" y="640080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latin typeface="Bookman Old Style" pitchFamily="18" charset="0"/>
              </a:rPr>
              <a:pPr algn="r"/>
              <a:t>24</a:t>
            </a:fld>
            <a:endParaRPr lang="en-US" sz="1400" dirty="0">
              <a:latin typeface="Bookman Old Style" pitchFamily="18" charset="0"/>
            </a:endParaRPr>
          </a:p>
        </p:txBody>
      </p:sp>
    </p:spTree>
    <p:extLst>
      <p:ext uri="{BB962C8B-B14F-4D97-AF65-F5344CB8AC3E}">
        <p14:creationId xmlns:p14="http://schemas.microsoft.com/office/powerpoint/2010/main" val="329860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695450"/>
            <a:ext cx="25908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0" y="1743075"/>
            <a:ext cx="2667000"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27432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rot="16200000" flipH="1">
            <a:off x="1516585" y="3665015"/>
            <a:ext cx="719137" cy="247106"/>
          </a:xfrm>
          <a:prstGeom prst="straightConnector1">
            <a:avLst/>
          </a:prstGeom>
          <a:ln w="2222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4517776" y="3711823"/>
            <a:ext cx="627697" cy="214449"/>
          </a:xfrm>
          <a:prstGeom prst="straightConnector1">
            <a:avLst/>
          </a:prstGeom>
          <a:ln w="2222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7356226" y="3692773"/>
            <a:ext cx="627697" cy="252549"/>
          </a:xfrm>
          <a:prstGeom prst="straightConnector1">
            <a:avLst/>
          </a:prstGeom>
          <a:ln w="22225" cmpd="sng">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8" descr="C:\Users\zahid\Desktop\Untitl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41994">
            <a:off x="1704256" y="5206855"/>
            <a:ext cx="1665070" cy="118526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zahid\Desktop\Untitl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270124">
            <a:off x="4756454" y="5240599"/>
            <a:ext cx="1661550" cy="11827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C:\Users\zahid\Desktop\Untitl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259080">
            <a:off x="7489164" y="5187021"/>
            <a:ext cx="1630775" cy="1160856"/>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Task: Closest</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18" name="Slide Number Placeholder 8"/>
          <p:cNvSpPr txBox="1">
            <a:spLocks/>
          </p:cNvSpPr>
          <p:nvPr/>
        </p:nvSpPr>
        <p:spPr>
          <a:xfrm>
            <a:off x="6195532" y="6542519"/>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6F15528-21DE-4FAA-801E-634DDDAF4B2B}" type="slidenum">
              <a:rPr lang="en-US" sz="1400" smtClean="0">
                <a:latin typeface="Bookman Old Style" pitchFamily="18" charset="0"/>
              </a:rPr>
              <a:pPr algn="r"/>
              <a:t>25</a:t>
            </a:fld>
            <a:endParaRPr lang="en-US" sz="1400" dirty="0">
              <a:latin typeface="Bookman Old Style" pitchFamily="18" charset="0"/>
            </a:endParaRPr>
          </a:p>
        </p:txBody>
      </p:sp>
    </p:spTree>
    <p:extLst>
      <p:ext uri="{BB962C8B-B14F-4D97-AF65-F5344CB8AC3E}">
        <p14:creationId xmlns:p14="http://schemas.microsoft.com/office/powerpoint/2010/main" val="193106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5410200" y="5486400"/>
            <a:ext cx="3581400" cy="1015663"/>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6000" b="1" dirty="0" smtClean="0">
                <a:solidFill>
                  <a:schemeClr val="tx1">
                    <a:lumMod val="65000"/>
                    <a:lumOff val="35000"/>
                  </a:schemeClr>
                </a:solidFill>
                <a:latin typeface="Bookman Old Style" pitchFamily="18" charset="0"/>
                <a:cs typeface="Segoe UI" pitchFamily="-96" charset="0"/>
              </a:rPr>
              <a:t>Design</a:t>
            </a:r>
            <a:endParaRPr lang="en-US" sz="6000" b="1" dirty="0">
              <a:solidFill>
                <a:schemeClr val="tx1">
                  <a:lumMod val="65000"/>
                  <a:lumOff val="35000"/>
                </a:schemeClr>
              </a:solidFill>
              <a:latin typeface="Bookman Old Style" pitchFamily="18" charset="0"/>
              <a:cs typeface="Segoe UI" pitchFamily="-96" charset="0"/>
            </a:endParaRPr>
          </a:p>
        </p:txBody>
      </p:sp>
      <p:sp>
        <p:nvSpPr>
          <p:cNvPr id="2050" name="AutoShape 2" descr="data:image/jpg;base64,/9j/4AAQSkZJRgABAQAAAQABAAD/2wCEAAkGBhIQEBQQEBQSEBAQEA8QFQ8UFRARDw8OFBAVFBQQEhIXHSYeFxkjGRQUHy8hIycpLCwsFR4xNTAqNScrLCkBCQoKDgwOGg8PGi8kHiQsNC8wKSwtLCwsLywsKSwsLCwsLzApLCwsLCwsLCwsLCosLCwqLCwsKSwsLC8sKSwsNf/AABEIAKgBLAMBIgACEQEDEQH/xAAcAAABBQEBAQAAAAAAAAAAAAAAAQIDBAUGBwj/xABEEAABAwEDCAYHBgUDBQEAAAABAAIDEQQhMQUGEkFRYXGBExUiUpGhFDJCYrHB0QcjU3KSohYzguHwQ7LSJIOTwuJj/8QAGgEAAQUBAAAAAAAAAAAAAAAAAAECAwQFBv/EADMRAAIBAwEDCgUFAQEAAAAAAAABAgMEESESMaEFEyJBUWGRsdHwFTJSgeEUM0JxwWIj/9oADAMBAAIRAxEAPwD3FCEIAEIQgAQhCABCSqTTCAHITOkCOlCAHoUfTBHShAEiEzpQl6QIAchN6QJOkCAHoTOlCOlCAHoUfTBHTBAEiFF04R6QEASoUPpAR6SEATIUHpISelBAFhCr+lBJ6WEAWUKt6UEotIQBYQohOE8PCAHIRVCABCEIAEIQgAQhCABCEx76IAVzqKCS00Va02yiypbaXEgHDG/CuFUjaisyYqTeiNOS3qu/Ke9ZE9optcfAKtUm8/2WbV5TpQeIrJchZTksvQ2nZW3phytvWQWqtLZa7a7RcVCuV4/Rx/BKuT8/y4fk3et96UZX3rmRBIK0OlfgccBrR0jx6zDxFCPJTR5UpPemD5Nn/GSOpGV96UZX3rmOk3OHiPion2+NvrSNbxewKdX1F7iJ2FZdh1vW+9N633rket4Pxov/ACR/VL1rD+LGf+436od9TXU/AarKo+teJ1hyvvSHK+9cn1pFqe08DVJ1mNQqmPlGkup+/uSrk2s+te/sdX1vvSHK+9cmbc7U3yJR0sp3cgPimfE6fY+HqSfC6vXJHVHK+9N643rmGtk71FK1ju+7kmvlSn9LD4ZL60dCcsb03rfesIhwv0nH+o+KlDnbT4lNfKsfp4h8Nf1cDY62Sdanf5rJqdp8Sk8U34svp4/gX4b/ANcPya/Wh3+aOtDvWRopvRhJ8V/54irk6PXLgbByvTEpWZcb3m+IWKYwmOB1fEoXKvbEd8Ni90uB1EWU96uRZQXDwW12k5lS1zKVbWtWnBw2jEclaZlKRuw+CnjylTfzLBFLkya+WSfA7iO2Kwy0Li4M4gPXa4bxeFqWLL0Mh0WyNLruxUB/6TerlOvTqfKynUtqtP5onTNfVOVCGdXI31UxAPQhCABCEEoAa51FnWy1UU1qtFAslrDM41Oixt7nYUGyu34IAjoX1cdIRtIBc0FxN9KADzOAVO2WhtaRijRrxJ31KdlTKekejjuhbQAD2yPaO7YOZvwzwVz9/ec4+bhu7TXtLZxW3LeSBLppgCdRYxeCqitdrZEwySObGxoq57iGtaN5Ky85864LBHpynSe4HQhbTpJDu2N2uN3E3LxfOLOm0W9+lM6jGmrIG1EUe+mt3vG/hgr9rYzr6vSPb6FWvcxpab2dnnJ9q9SWWEUGBtDxjvjjPxd4Ljn512xx0nWmYn87wOQBAWQgLoaVrSpLEY+O8yp16k3lsvyZRkfe8uedpe5x/cSm9MRqcP6bvEKoHKeC3vYatJHBWopIgbbHi1VwcDz+qUzlLaMrOk/mBrveLW6X6sVVJbspwSvAhY9K4JfSiqZdx+PxStkIBANK43XH/KpBS43KDhg5w4OIU0eX52+rNMOEkg+ayCzetjIWZ9qtt8LPu60MzjoximIBxcdwBUc3CKzPGO8fBSk8RLDM8LW3C0Tc3ud8VrZIziypaDSGR7xre5sXRji9zaea6DJH2YQw0dN/1D/euiB3M1/1E8F0zcmkAAUAFwAuAGwClyx615Q3Qgn3tGxQsqm+pNruTKWSjagK2qdklRfGyNoHN9ATyAWp6eNvkoDYXbknoLtyzZSUnnCNaNOEVjPiWeshsR1m3YVVNjI1jzr4KvLLGz1zT8xDB54puynuQ7ZgaYyk06neFfmp2yg3ivO5Yjpi6mg7RA1M0e1uJvPgQp2Wx4u7JHAt+ZSOAjp9hpkppVEZR2t8D9aINqadb2eY8BVJssbsMgyyHM0Z4xV0WLe/GfWYf8xC0LNaWysbIw1a4VB+R3jBU5JiRTSY4HUeyfA0WZkoyWaUxvH/AE8zqtcMI5TqOwOw402qTZzHvQslpk6Ihcb9o2bvTQ+kxj72zgl1MXw6zxbjw0ty7JIRW43g6jgRsKKNV0pqSIatNVIOL6w+yLOI2nJ7WPcXS2U9C4mpJZjGSdfZ7P8AQvRbPIvDsw2dXZYlseENqjJj2UFZIxxFJWL2eyyLq4TU4qSOZqwcJYZqBKmRuT04jBRTPoFKqFtloEAZmUbTqrTfs3rGtlvLqRtqI2301ud3n7Tr3XJcpWm9VGMoKu1301lYfKFzJydOO5GxZW6Ueclve4UbU8JmnX6JQVjM0CQFcxnpnzHYGaDaSWl4q2LUwHCSSmA2DE7heos98922FnRx0fantq1uLYmn/UePgNfBeMWi0Pke6SRxe95LnPcauc46yVpWVhzvTqfL5/gz7q62OjHf5ElvyhJaJHTTvMkjzUuPkAMABqAuChCROXRYSWEY+c6sEISIAWqRCCgBEqRKUogJ+gpbHYJJpGxQtdJI+lGNF5ux3AbTcF67mfmBHZKTT6MtpxGuOE+5XF3vHlTE1ri6hbrpb+wno0JVXpu7Tncz/swMlJ7cCyO4ts17ZH75Tiwe7jw1+nR2ZjGhjWtaxoDWtAAa1owAGoJ5cmly5mvcVK8syf2NulRjSWIiGMaruBKYWb/EAp5KaSoCwRv0hgGnmW/VQmV3tMf/AE6Lh5HS8lOXJC5OQupUkyjCwgPe2IuwEn3Rdw06V5KZzGvaRc9hxFzmEb9RTLXZWSsMcrWvY7FrhUH++9cLlfMN8LulsT5NCtTE1xbM0a+jdUafA38VZo06c9HLZfD8EVSdSGqjlcfyauVsw4pKus56B/dF8RP5cW8vBcrNk+02Z4ZM99naTQTB0roCdXaZh4V3LoMk2a1yN0rPbzIGmjo5oqvjd3HhxLmlaYFvoWyMsdoabiKyxFw3gtc3yWhCvUp9GUlJd+j4r1KkqEKnSjFxfdquDMiDINvLQ6O1RvaRUO03PaRuJYaqYZNym32oH8af8Qnx5HnicX2VjrM4mroekjmskh4VDm8QPBatjzgGkIrSw2aY3BriDFKf/wApcHcMeKjnUk9YqMvss8P8JYQxo5SX3eOP+mSGZTGMNnfwk0T5uTi61kUksbXA4hs0JB5FdSXJKqtz2f4Lj6ltQmv5vg/8MCPKFoGNntTeDoZB5v8AkrUWU5dccw/NC4+bFqVTapjlF/x98SRKXbw9MGBlezySSQWmJtJrJK2QVD2F8ekC6PtDXTWdZ2r1SxzA0LTUG8EXgjauLaVvZuP7LhsdXxH9lp2Fw9rmurqMzlGgnHnFvR11ncrCpWUq6tgxBrzcsbKctAVsSm5c5lqWjSdiRvZTbFUXJpLrMGV9DU3km4bN5UJfVQmWprjvShy5Oo3KTbOphBRikicOXPZ5Z3ssEV1H2iQHo4zgNXSPHdHmbtpFjOLOKOxQGV97vVZHWhkkpc0bBrJ1DkvE8o5RktMrppjpPeak6gNTWjU0C4BW7Kz517UvlXEpXlxzS2Y7/IjtNpfK90kji+R5LnPN5c46yo0IXRJYMLOQCfRIwVKstN1NtUuMiN4KyRWQKi9MMWxGyGSFCcWkJqQUQrUyDm9NbZOjhbhQvkNRHE3a4/AYlXc1czpLc+orHZ2mj5iMTrZGPad5DXsPsGS8mxWWIQwNDGN5lztbnHW47VnXd6qPRjrLyL1taOr0paLzK+bebENhj0YxpSOAD5nAaclNXut90eZvWxpKLTSaa56cpTe1J5ZtRpqKwiUuSFyiL0hcm4H4JC5NLlGXJC5LgXA8uSFyjL0mmnYHYH6SQuUZck0kuB2CnbslNe/pWEwzgUEzKVI7sjcJG7jyIS2e3uBEc4DJDc1wqYZj7jjeHe4b9mkL1ZLkyVocC1wDmm4ggEEbwpNrKwxvN4eUT6ShtNnZI0ska17Di1wBaeRUMdWXVLm773t5+0ON/FTaaTGHlDtnOjKDLJLB/JcZYh/oSO7bBsimP+19RvCuWa2tkqBUOHrRuGjIz8zT8cDqJTtJRTRNdSuLcHC5zfyuF4+ae3tfN4iKGz8vgWNJIXKu17hce0O9g7+oD4jwT9JMwSIkDlt5uP7ThuafAn6rADr1sZuO+9P5D/uCtWmlaJVvY5oSO3sivBULGrwXRnLDJsFy2cJox3L4rqZcFzGcUJdG8DGhpxF4TKizBpdhJSajUi32rzOLyeC1ga7EVr4lWg9Y7co6Lr/VPiCr8cwIqDULmJ9KTZ1ypbEUluwcL9qGR5XObag5z4WtEZZqgNfWHuuNKnbTdTgmr3mRrXtLXAOa4Fpabw5pFCCNi8lzuzWdY5NJlXWeQ9h2JYcejcduw6xvBWvY3Ca5qW/qMPlC1cXzsd3WYCEIWoZBJAaFWtCtDxru0bz5U8VSCux24CMs0ak+1yH0SrHWIxlbwf8ALk0uwJuTDMdVyjRkMEjpVGhKAkFO+zKz7EbWWW1UY1oDY5qBrWjU2QDD83jtXogkXz+GLrM1s8H2UCKWskGA1vh/Ltb7vhsOTd2G1mdPf2ehq2l9s9Cpu7fU9U6RJpqlZ7a2RofG4PY4VDheCFJ0ixtnBuKOdUWNNIXqv0iTpEbI7ZJy9JpqAypvSpdkXZLBem6agMiQyJdkdsk+mm6ag00mmlwLsk5ekL1TtduZE0vkcGNGs7dgGs7heqUc0k95DoIdh7M0g94/6bdw7W8YJ6hpnqGt64W80ja6ktZ2iDQn2WnYTrO4c6J4eqjZ2MAaCAAKADADYAEx2UW7z5JNCVQZd00mmsW05xNa7Qa0ySfhtIqN7zg0cfNQmWSQ1lIpj0Lf5Y/OTfJzu3J2zhZY3OXiOptttWl6naHf9jkfa5Xb08OKox5QHtDmPorDLU04Ec7vim6D9lreTh16282nfff0O+LVggrdzVH3rtzD/uarFt+9H+ynffsS/o7uxq+FQsivhdCciI8XLEypFcVuFZ1viqEqA8byzB0cj24aLj4Yg+BCr2a2FuBodi6DPawFrxIB2XDRJ2OGHl8FyQNdxGtc7XpbE2jsLSvzlKMl9/7N+HKION3mFJaoo543RSAPY8ULfntBGNdS55toLfWw7ww57FZbMq+sdS3swnocBnNm4+xyUvdE4no5No7rtjh548MTTK9ZtbGzRmKQaTHYg+RGwjavOsu5BfZnd6Nx7Mm33XbHfH4bdrdqotmW/wAzmr/k90OnDWPl+DMEhTtMqJPCvGSO6Qo6QpqAgCQPUjXKEFSMKBDUsNlLyAAuphzCtL4+kbE8tpWoBosDIWUmxPDjeAQvccn/AGw2IQDSD2vawDQaAQSBSgNblItwzrPGrLlCewPNBVpPaicTou37jv8AiuuyfnKydukzEes0ntMOwj5rms9MvR2mZ0jQG6ZLrsMdW7UuVZbHRvD4yWuGsbNhGsblSurONXVaM0rK/lQ6MlmPZ6eh6z1nu80nWe7zXIZJzmbNRr6Mk2ey/wDL9PitX0hYc6M4PEjqKdelUjtR3Gycp7h4ppymdg8Ssf0lBlPDjd8U3YY/nIGucpnYPNJ1mdg81jutYHtN4Vr8FXOUjsHM/ROVKTGuvBHQdZnYPNZGU89GxdhgbJJhSp0GH33fIeSz7TaDINEuIacQ3s13E40VaOyxNwYOdSrFKjBaz17inXuJyWKWF3v/ABEsGVGl4mnk6WUerRrtCLdE2lBxxV85brg2V3EAD9xWbJbGsGpo3UHkFny5Vc80b2B3yCTyAVjmFUeUvf2RT/VOgsOS+y18W3xN2bLwZ6zabtIFx4AVTBNNNjWCPYP5rufs/FZlkngj7RLnP75F/LYroy7HqDjyH1TXQcfkh9x8bpT/AHamnYn5tf4admgZGKNAAx3k7SdZU+mshuWAcGSHg3+6eMoOOEUnPRHxUEqE28suQu6KWIvTuT9DU00ums0WqT8OnF7fkCldangVIYLsNM1P7UzmX7aH/q4d/g/Q1YLRouBHhqwXZZiyl7pXGlAI2+JcfkF5ZLlxzGlxZcNfaxXtGZ+RfR4RUudJIGSPJoKPLR2A0YAVp4q3a28lUUnuRQv7yDouC3v1OssYV9VLM1W1rHOgoLRHUKdIQgDlss5OD2lpAIOo3hecZazUfHWSCr2CulHjIzh3h50509jtdmqFzluspadJuOzaFHUpRqrEiajcTovMfA8jin/zcpAweydE7Lyw8sRyUWcsMkFsd922OGUufGWk9GXC94o71Xaywa7xUEKvDbAdxWNWt5U3g6W3u4Vo5LxeRjdvxB4FJOxsjSx4DmuFC04FRtmRUarvgq+C5tZWN5xmXc3HQ1eyr4tvtM3O3b1ihemErnMrZsg1fBRpxMeDT+U6uGHBatC7z0aniYF3yfjp0vD0OXKRTyRFpLXAtcMQRQhM0FoGPuGApQ5PEJTvRtpogBjZU/0k7UoibxTgBsSiERkJ2oDHHUpi7/KBNrx8UAM6E7QFs2HL7mgNkOkB7YAL+dcf8xWQUlEycIzWJEtOrOm8xZ2cE7ZBVry4bjSm4gYJ/o7d/iVxkUrmHSaS0jWLitix5xEXSivvtuPNuvkqU7aS+U0ad5GWk9DcFnbs8ylELdnxTLPamSCrCHfEcRiFKqrTWjLqaeqGmzjUBwI+ahkiGurN4+t4VmqTpANYQm0D1KjckxG86Tt5cl9Hs7cdDm6p8KqWURuxAPJMjjiHsk/5uT+cl1tkfNQzokNE0AwaDwZ8yFK21n2I3eTR5VTxMB6rAEjrQ4pjeSRQxu4Ia+aSlToMG8l3wVF1ve94Yx15xcGgBo1m9S2uSgqcU6x2F4FdE1dQncNQT00lljGnKWETU2kniSUXBSCxv2AcSEy1Q9Gx0j3ABoJuvrsA4m5RZzoT7lnBbzbyH1hbWRG6GzgTzHUbwGR8STTmTqXu9kjXj/2KwySSTymoZ2STqfM7SDR/S3T/AFBe1WSNbNOChFJGDcVHOWX79rBdhapUjQlTiuCEIQA1zarOtlkqtNNeyqAODy9kISsc3U4FpaahrmnUSLxuIvG8Eg+TizNikdFK0h7HEdqtRfdXCopTtAAFfQdqsdVgZTyCyUUkY1494A04VwUdWnziwTUKzpSyeSdABgKJhj2LtbTmMwH7tz2Du+u0cK3jxVCXM94weObT9VmStKieiybUL+i1q8HLlpTSwro3Zpyd5vg5N/hOTvN/cmq2q/SPd7R+rzOUtWThKKPaDTA6xwIWc7NjY6nILvf4Rk77fAp7cynHGQ8mj5lWIU68dFoU6ta1nrLV/c84kzck1PafEKu/IEo7p5n5heqDMVpxfKebR/6pzcxGDXJ4t+isJV+4qOVs9yZ5OMgzd0fqCUZvy7G+K9Y/gZvek/b9EhzGHff+36Jf/fuEX6btZ5WM3ZNrBzP0Txm0/W5nmV6ecxvff4BNOY5/EP6R9U1q47h6dr3nmzc2DrkHJv8AdSNzYbre7kAF6EcyHfifs/8ApNOZL/xB+g/8kxxuPeCRStPeThW5tRay88wPkpW5vwD2SeLiuzOZUn4jf0O/5JP4Ll77P0u+qY6dx7ZIqtoupeBysWSommrWAEYG+o81cawLdOZk3fZ4PSfwhN3o/wB/0UUres9/mTRureO58DGAS6AOoLXOak+oxnm8fJRnNm07I/1H6JjtqvYSq8o9plejMOLR8EhsTNhHMrTOb1p7g/U36pRm9ae4P1N+qTmKvYx36qg+tGS6wilxNd94UAsriaU56vFb38N2nuj9TU5uatpOpo4u+iVUavYNdzQ7Tnur/vBpXtaNLcXVuHKlfBXzIFsR5lWg4ujHN5+S07H9nwP8yRx3Ma1vm7ST/wBLUlvIne0oZ2TkukT5cy7VbtFrWvjirpFzm6IcdRq8tuF+FV6lkfNWGA1jZ2vxHVe/k44cqLfhsatUrVQe02U6186icUtDnsxc0W5OswgB03Oe6R79rzQUFwuAAHiuys8aZDZ6K01tFbM8chCEACEIQAIQhADXNqoJLKCrKEAZcuTwqkmS9y3qJDGEuQOcOSdyBkjcui6II6MIyJgwW5IGxSNyQNi29AJdFGQwZDclDYnDJY2LVolSCmV1WNiTqsbFrIQBkdVDYk6qGxa9EUQBj9UjYkOSRsWzRFEuQMQ5IGxJ1QNi3KI0UZDBhdUDYkORxsW9oo0QjImDn+pxsSHIw2LoNAI0AjIYOe6mGxHUw2LodAI0AjIYOe6nGxOGSBsW/oBHRhGQwYjMl7lYjyetPQCUBGRSrHZKKdsQCkQkAQBKhCABCEIAEIQgAQhCABCEIAEIQgAQhCABCEIAEIQgAQhCABCEIAEIQgAQhCABCEIAEIQgAQhCABCEIAEIQgAQhCABCEIAEIQ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52" name="AutoShape 4" descr="data:image/jpg;base64,/9j/4AAQSkZJRgABAQAAAQABAAD/2wCEAAkGBhIQEBQQEBQSEBAQEA8QFQ8UFRARDw8OFBAVFBQQEhIXHSYeFxkjGRQUHy8hIycpLCwsFR4xNTAqNScrLCkBCQoKDgwOGg8PGi8kHiQsNC8wKSwtLCwsLywsKSwsLCwsLzApLCwsLCwsLCwsLCosLCwqLCwsKSwsLC8sKSwsNf/AABEIAKgBLAMBIgACEQEDEQH/xAAcAAABBQEBAQAAAAAAAAAAAAAAAQIDBAUGBwj/xABEEAABAwEDCAYHBgUDBQEAAAABAAIDEQQhMQUGEkFRYXGBExUiUpGhFDJCYrHB0QcjU3KSohYzguHwQ7LSJIOTwuJj/8QAGgEAAQUBAAAAAAAAAAAAAAAAAAECAwQFBv/EADMRAAIBAwEDCgUFAQEAAAAAAAABAgMEESESMaEFEyJBUWGRsdHwFTJSgeEUM0JxwWIj/9oADAMBAAIRAxEAPwD3FCEIAEIQgAQhCABCSqTTCAHITOkCOlCAHoUfTBHShAEiEzpQl6QIAchN6QJOkCAHoTOlCOlCAHoUfTBHTBAEiFF04R6QEASoUPpAR6SEATIUHpISelBAFhCr+lBJ6WEAWUKt6UEotIQBYQohOE8PCAHIRVCABCEIAEIQgAQhCABCEx76IAVzqKCS00Va02yiypbaXEgHDG/CuFUjaisyYqTeiNOS3qu/Ke9ZE9optcfAKtUm8/2WbV5TpQeIrJchZTksvQ2nZW3phytvWQWqtLZa7a7RcVCuV4/Rx/BKuT8/y4fk3et96UZX3rmRBIK0OlfgccBrR0jx6zDxFCPJTR5UpPemD5Nn/GSOpGV96UZX3rmOk3OHiPion2+NvrSNbxewKdX1F7iJ2FZdh1vW+9N633rket4Pxov/ACR/VL1rD+LGf+436od9TXU/AarKo+teJ1hyvvSHK+9cn1pFqe08DVJ1mNQqmPlGkup+/uSrk2s+te/sdX1vvSHK+9cmbc7U3yJR0sp3cgPimfE6fY+HqSfC6vXJHVHK+9N643rmGtk71FK1ju+7kmvlSn9LD4ZL60dCcsb03rfesIhwv0nH+o+KlDnbT4lNfKsfp4h8Nf1cDY62Sdanf5rJqdp8Sk8U34svp4/gX4b/ANcPya/Wh3+aOtDvWRopvRhJ8V/54irk6PXLgbByvTEpWZcb3m+IWKYwmOB1fEoXKvbEd8Ni90uB1EWU96uRZQXDwW12k5lS1zKVbWtWnBw2jEclaZlKRuw+CnjylTfzLBFLkya+WSfA7iO2Kwy0Li4M4gPXa4bxeFqWLL0Mh0WyNLruxUB/6TerlOvTqfKynUtqtP5onTNfVOVCGdXI31UxAPQhCABCEEoAa51FnWy1UU1qtFAslrDM41Oixt7nYUGyu34IAjoX1cdIRtIBc0FxN9KADzOAVO2WhtaRijRrxJ31KdlTKekejjuhbQAD2yPaO7YOZvwzwVz9/ec4+bhu7TXtLZxW3LeSBLppgCdRYxeCqitdrZEwySObGxoq57iGtaN5Ky85864LBHpynSe4HQhbTpJDu2N2uN3E3LxfOLOm0W9+lM6jGmrIG1EUe+mt3vG/hgr9rYzr6vSPb6FWvcxpab2dnnJ9q9SWWEUGBtDxjvjjPxd4Ljn512xx0nWmYn87wOQBAWQgLoaVrSpLEY+O8yp16k3lsvyZRkfe8uedpe5x/cSm9MRqcP6bvEKoHKeC3vYatJHBWopIgbbHi1VwcDz+qUzlLaMrOk/mBrveLW6X6sVVJbspwSvAhY9K4JfSiqZdx+PxStkIBANK43XH/KpBS43KDhg5w4OIU0eX52+rNMOEkg+ayCzetjIWZ9qtt8LPu60MzjoximIBxcdwBUc3CKzPGO8fBSk8RLDM8LW3C0Tc3ud8VrZIziypaDSGR7xre5sXRji9zaea6DJH2YQw0dN/1D/euiB3M1/1E8F0zcmkAAUAFwAuAGwClyx615Q3Qgn3tGxQsqm+pNruTKWSjagK2qdklRfGyNoHN9ATyAWp6eNvkoDYXbknoLtyzZSUnnCNaNOEVjPiWeshsR1m3YVVNjI1jzr4KvLLGz1zT8xDB54puynuQ7ZgaYyk06neFfmp2yg3ivO5Yjpi6mg7RA1M0e1uJvPgQp2Wx4u7JHAt+ZSOAjp9hpkppVEZR2t8D9aINqadb2eY8BVJssbsMgyyHM0Z4xV0WLe/GfWYf8xC0LNaWysbIw1a4VB+R3jBU5JiRTSY4HUeyfA0WZkoyWaUxvH/AE8zqtcMI5TqOwOw402qTZzHvQslpk6Ihcb9o2bvTQ+kxj72zgl1MXw6zxbjw0ty7JIRW43g6jgRsKKNV0pqSIatNVIOL6w+yLOI2nJ7WPcXS2U9C4mpJZjGSdfZ7P8AQvRbPIvDsw2dXZYlseENqjJj2UFZIxxFJWL2eyyLq4TU4qSOZqwcJYZqBKmRuT04jBRTPoFKqFtloEAZmUbTqrTfs3rGtlvLqRtqI2301ud3n7Tr3XJcpWm9VGMoKu1301lYfKFzJydOO5GxZW6Ueclve4UbU8JmnX6JQVjM0CQFcxnpnzHYGaDaSWl4q2LUwHCSSmA2DE7heos98922FnRx0fantq1uLYmn/UePgNfBeMWi0Pke6SRxe95LnPcauc46yVpWVhzvTqfL5/gz7q62OjHf5ElvyhJaJHTTvMkjzUuPkAMABqAuChCROXRYSWEY+c6sEISIAWqRCCgBEqRKUogJ+gpbHYJJpGxQtdJI+lGNF5ux3AbTcF67mfmBHZKTT6MtpxGuOE+5XF3vHlTE1ri6hbrpb+wno0JVXpu7Tncz/swMlJ7cCyO4ts17ZH75Tiwe7jw1+nR2ZjGhjWtaxoDWtAAa1owAGoJ5cmly5mvcVK8syf2NulRjSWIiGMaruBKYWb/EAp5KaSoCwRv0hgGnmW/VQmV3tMf/AE6Lh5HS8lOXJC5OQupUkyjCwgPe2IuwEn3Rdw06V5KZzGvaRc9hxFzmEb9RTLXZWSsMcrWvY7FrhUH++9cLlfMN8LulsT5NCtTE1xbM0a+jdUafA38VZo06c9HLZfD8EVSdSGqjlcfyauVsw4pKus56B/dF8RP5cW8vBcrNk+02Z4ZM99naTQTB0roCdXaZh4V3LoMk2a1yN0rPbzIGmjo5oqvjd3HhxLmlaYFvoWyMsdoabiKyxFw3gtc3yWhCvUp9GUlJd+j4r1KkqEKnSjFxfdquDMiDINvLQ6O1RvaRUO03PaRuJYaqYZNym32oH8af8Qnx5HnicX2VjrM4mroekjmskh4VDm8QPBatjzgGkIrSw2aY3BriDFKf/wApcHcMeKjnUk9YqMvss8P8JYQxo5SX3eOP+mSGZTGMNnfwk0T5uTi61kUksbXA4hs0JB5FdSXJKqtz2f4Lj6ltQmv5vg/8MCPKFoGNntTeDoZB5v8AkrUWU5dccw/NC4+bFqVTapjlF/x98SRKXbw9MGBlezySSQWmJtJrJK2QVD2F8ekC6PtDXTWdZ2r1SxzA0LTUG8EXgjauLaVvZuP7LhsdXxH9lp2Fw9rmurqMzlGgnHnFvR11ncrCpWUq6tgxBrzcsbKctAVsSm5c5lqWjSdiRvZTbFUXJpLrMGV9DU3km4bN5UJfVQmWprjvShy5Oo3KTbOphBRikicOXPZ5Z3ssEV1H2iQHo4zgNXSPHdHmbtpFjOLOKOxQGV97vVZHWhkkpc0bBrJ1DkvE8o5RktMrppjpPeak6gNTWjU0C4BW7Kz517UvlXEpXlxzS2Y7/IjtNpfK90kji+R5LnPN5c46yo0IXRJYMLOQCfRIwVKstN1NtUuMiN4KyRWQKi9MMWxGyGSFCcWkJqQUQrUyDm9NbZOjhbhQvkNRHE3a4/AYlXc1czpLc+orHZ2mj5iMTrZGPad5DXsPsGS8mxWWIQwNDGN5lztbnHW47VnXd6qPRjrLyL1taOr0paLzK+bebENhj0YxpSOAD5nAaclNXut90eZvWxpKLTSaa56cpTe1J5ZtRpqKwiUuSFyiL0hcm4H4JC5NLlGXJC5LgXA8uSFyjL0mmnYHYH6SQuUZck0kuB2CnbslNe/pWEwzgUEzKVI7sjcJG7jyIS2e3uBEc4DJDc1wqYZj7jjeHe4b9mkL1ZLkyVocC1wDmm4ggEEbwpNrKwxvN4eUT6ShtNnZI0ska17Di1wBaeRUMdWXVLm773t5+0ON/FTaaTGHlDtnOjKDLJLB/JcZYh/oSO7bBsimP+19RvCuWa2tkqBUOHrRuGjIz8zT8cDqJTtJRTRNdSuLcHC5zfyuF4+ae3tfN4iKGz8vgWNJIXKu17hce0O9g7+oD4jwT9JMwSIkDlt5uP7ThuafAn6rADr1sZuO+9P5D/uCtWmlaJVvY5oSO3sivBULGrwXRnLDJsFy2cJox3L4rqZcFzGcUJdG8DGhpxF4TKizBpdhJSajUi32rzOLyeC1ga7EVr4lWg9Y7co6Lr/VPiCr8cwIqDULmJ9KTZ1ypbEUluwcL9qGR5XObag5z4WtEZZqgNfWHuuNKnbTdTgmr3mRrXtLXAOa4Fpabw5pFCCNi8lzuzWdY5NJlXWeQ9h2JYcejcduw6xvBWvY3Ca5qW/qMPlC1cXzsd3WYCEIWoZBJAaFWtCtDxru0bz5U8VSCux24CMs0ak+1yH0SrHWIxlbwf8ALk0uwJuTDMdVyjRkMEjpVGhKAkFO+zKz7EbWWW1UY1oDY5qBrWjU2QDD83jtXogkXz+GLrM1s8H2UCKWskGA1vh/Ltb7vhsOTd2G1mdPf2ehq2l9s9Cpu7fU9U6RJpqlZ7a2RofG4PY4VDheCFJ0ixtnBuKOdUWNNIXqv0iTpEbI7ZJy9JpqAypvSpdkXZLBem6agMiQyJdkdsk+mm6ag00mmlwLsk5ekL1TtduZE0vkcGNGs7dgGs7heqUc0k95DoIdh7M0g94/6bdw7W8YJ6hpnqGt64W80ja6ktZ2iDQn2WnYTrO4c6J4eqjZ2MAaCAAKADADYAEx2UW7z5JNCVQZd00mmsW05xNa7Qa0ySfhtIqN7zg0cfNQmWSQ1lIpj0Lf5Y/OTfJzu3J2zhZY3OXiOptttWl6naHf9jkfa5Xb08OKox5QHtDmPorDLU04Ec7vim6D9lreTh16282nfff0O+LVggrdzVH3rtzD/uarFt+9H+ynffsS/o7uxq+FQsivhdCciI8XLEypFcVuFZ1viqEqA8byzB0cj24aLj4Yg+BCr2a2FuBodi6DPawFrxIB2XDRJ2OGHl8FyQNdxGtc7XpbE2jsLSvzlKMl9/7N+HKION3mFJaoo543RSAPY8ULfntBGNdS55toLfWw7ww57FZbMq+sdS3swnocBnNm4+xyUvdE4no5No7rtjh548MTTK9ZtbGzRmKQaTHYg+RGwjavOsu5BfZnd6Nx7Mm33XbHfH4bdrdqotmW/wAzmr/k90OnDWPl+DMEhTtMqJPCvGSO6Qo6QpqAgCQPUjXKEFSMKBDUsNlLyAAuphzCtL4+kbE8tpWoBosDIWUmxPDjeAQvccn/AGw2IQDSD2vawDQaAQSBSgNblItwzrPGrLlCewPNBVpPaicTou37jv8AiuuyfnKydukzEes0ntMOwj5rms9MvR2mZ0jQG6ZLrsMdW7UuVZbHRvD4yWuGsbNhGsblSurONXVaM0rK/lQ6MlmPZ6eh6z1nu80nWe7zXIZJzmbNRr6Mk2ey/wDL9PitX0hYc6M4PEjqKdelUjtR3Gycp7h4ppymdg8Ssf0lBlPDjd8U3YY/nIGucpnYPNJ1mdg81jutYHtN4Vr8FXOUjsHM/ROVKTGuvBHQdZnYPNZGU89GxdhgbJJhSp0GH33fIeSz7TaDINEuIacQ3s13E40VaOyxNwYOdSrFKjBaz17inXuJyWKWF3v/ABEsGVGl4mnk6WUerRrtCLdE2lBxxV85brg2V3EAD9xWbJbGsGpo3UHkFny5Vc80b2B3yCTyAVjmFUeUvf2RT/VOgsOS+y18W3xN2bLwZ6zabtIFx4AVTBNNNjWCPYP5rufs/FZlkngj7RLnP75F/LYroy7HqDjyH1TXQcfkh9x8bpT/AHamnYn5tf4admgZGKNAAx3k7SdZU+mshuWAcGSHg3+6eMoOOEUnPRHxUEqE28suQu6KWIvTuT9DU00ums0WqT8OnF7fkCldangVIYLsNM1P7UzmX7aH/q4d/g/Q1YLRouBHhqwXZZiyl7pXGlAI2+JcfkF5ZLlxzGlxZcNfaxXtGZ+RfR4RUudJIGSPJoKPLR2A0YAVp4q3a28lUUnuRQv7yDouC3v1OssYV9VLM1W1rHOgoLRHUKdIQgDlss5OD2lpAIOo3hecZazUfHWSCr2CulHjIzh3h50509jtdmqFzluspadJuOzaFHUpRqrEiajcTovMfA8jin/zcpAweydE7Lyw8sRyUWcsMkFsd922OGUufGWk9GXC94o71Xaywa7xUEKvDbAdxWNWt5U3g6W3u4Vo5LxeRjdvxB4FJOxsjSx4DmuFC04FRtmRUarvgq+C5tZWN5xmXc3HQ1eyr4tvtM3O3b1ihemErnMrZsg1fBRpxMeDT+U6uGHBatC7z0aniYF3yfjp0vD0OXKRTyRFpLXAtcMQRQhM0FoGPuGApQ5PEJTvRtpogBjZU/0k7UoibxTgBsSiERkJ2oDHHUpi7/KBNrx8UAM6E7QFs2HL7mgNkOkB7YAL+dcf8xWQUlEycIzWJEtOrOm8xZ2cE7ZBVry4bjSm4gYJ/o7d/iVxkUrmHSaS0jWLitix5xEXSivvtuPNuvkqU7aS+U0ad5GWk9DcFnbs8ylELdnxTLPamSCrCHfEcRiFKqrTWjLqaeqGmzjUBwI+ahkiGurN4+t4VmqTpANYQm0D1KjckxG86Tt5cl9Hs7cdDm6p8KqWURuxAPJMjjiHsk/5uT+cl1tkfNQzokNE0AwaDwZ8yFK21n2I3eTR5VTxMB6rAEjrQ4pjeSRQxu4Ia+aSlToMG8l3wVF1ve94Yx15xcGgBo1m9S2uSgqcU6x2F4FdE1dQncNQT00lljGnKWETU2kniSUXBSCxv2AcSEy1Q9Gx0j3ABoJuvrsA4m5RZzoT7lnBbzbyH1hbWRG6GzgTzHUbwGR8STTmTqXu9kjXj/2KwySSTymoZ2STqfM7SDR/S3T/AFBe1WSNbNOChFJGDcVHOWX79rBdhapUjQlTiuCEIQA1zarOtlkqtNNeyqAODy9kISsc3U4FpaahrmnUSLxuIvG8Eg+TizNikdFK0h7HEdqtRfdXCopTtAAFfQdqsdVgZTyCyUUkY1494A04VwUdWnziwTUKzpSyeSdABgKJhj2LtbTmMwH7tz2Du+u0cK3jxVCXM94weObT9VmStKieiybUL+i1q8HLlpTSwro3Zpyd5vg5N/hOTvN/cmq2q/SPd7R+rzOUtWThKKPaDTA6xwIWc7NjY6nILvf4Rk77fAp7cynHGQ8mj5lWIU68dFoU6ta1nrLV/c84kzck1PafEKu/IEo7p5n5heqDMVpxfKebR/6pzcxGDXJ4t+isJV+4qOVs9yZ5OMgzd0fqCUZvy7G+K9Y/gZvek/b9EhzGHff+36Jf/fuEX6btZ5WM3ZNrBzP0Txm0/W5nmV6ecxvff4BNOY5/EP6R9U1q47h6dr3nmzc2DrkHJv8AdSNzYbre7kAF6EcyHfifs/8ApNOZL/xB+g/8kxxuPeCRStPeThW5tRay88wPkpW5vwD2SeLiuzOZUn4jf0O/5JP4Ll77P0u+qY6dx7ZIqtoupeBysWSommrWAEYG+o81cawLdOZk3fZ4PSfwhN3o/wB/0UUres9/mTRureO58DGAS6AOoLXOak+oxnm8fJRnNm07I/1H6JjtqvYSq8o9plejMOLR8EhsTNhHMrTOb1p7g/U36pRm9ae4P1N+qTmKvYx36qg+tGS6wilxNd94UAsriaU56vFb38N2nuj9TU5uatpOpo4u+iVUavYNdzQ7Tnur/vBpXtaNLcXVuHKlfBXzIFsR5lWg4ujHN5+S07H9nwP8yRx3Ma1vm7ST/wBLUlvIne0oZ2TkukT5cy7VbtFrWvjirpFzm6IcdRq8tuF+FV6lkfNWGA1jZ2vxHVe/k44cqLfhsatUrVQe02U6186icUtDnsxc0W5OswgB03Oe6R79rzQUFwuAAHiuys8aZDZ6K01tFbM8chCEACEIQAIQhADXNqoJLKCrKEAZcuTwqkmS9y3qJDGEuQOcOSdyBkjcui6II6MIyJgwW5IGxSNyQNi29AJdFGQwZDclDYnDJY2LVolSCmV1WNiTqsbFrIQBkdVDYk6qGxa9EUQBj9UjYkOSRsWzRFEuQMQ5IGxJ1QNi3KI0UZDBhdUDYkORxsW9oo0QjImDn+pxsSHIw2LoNAI0AjIYOe6mGxHUw2LodAI0AjIYOe6nGxOGSBsW/oBHRhGQwYjMl7lYjyetPQCUBGRSrHZKKdsQCkQkAQBKhCABCEIAEIQgAQhCABCEIAEIQgAQhCABCEIAEIQgAQhCABCEIAEIQgAQhCABCEIAEIQgAQhCABCEIAEIQgAQhCABCEIAEIQ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 name="Rectangle 19"/>
          <p:cNvSpPr/>
          <p:nvPr/>
        </p:nvSpPr>
        <p:spPr>
          <a:xfrm>
            <a:off x="590006" y="330305"/>
            <a:ext cx="8077200" cy="5262979"/>
          </a:xfrm>
          <a:prstGeom prst="rect">
            <a:avLst/>
          </a:prstGeom>
          <a:effectLst>
            <a:outerShdw blurRad="1244600" dist="38100" dir="5400000" sx="83000" sy="83000" algn="t" rotWithShape="0">
              <a:prstClr val="black">
                <a:alpha val="40000"/>
              </a:prstClr>
            </a:outerShdw>
          </a:effectLst>
        </p:spPr>
        <p:txBody>
          <a:bodyPr wrap="square">
            <a:spAutoFit/>
          </a:bodyPr>
          <a:lstStyle/>
          <a:p>
            <a:pPr>
              <a:lnSpc>
                <a:spcPct val="150000"/>
              </a:lnSpc>
            </a:pPr>
            <a:r>
              <a:rPr lang="en-US" sz="3200" dirty="0" smtClean="0">
                <a:solidFill>
                  <a:schemeClr val="tx1">
                    <a:lumMod val="75000"/>
                    <a:lumOff val="25000"/>
                  </a:schemeClr>
                </a:solidFill>
                <a:latin typeface="Bookman Old Style" pitchFamily="18" charset="0"/>
                <a:cs typeface="Segoe UI" pitchFamily="-96" charset="0"/>
              </a:rPr>
              <a:t>12 Participants</a:t>
            </a:r>
          </a:p>
          <a:p>
            <a:pPr>
              <a:lnSpc>
                <a:spcPct val="150000"/>
              </a:lnSpc>
            </a:pPr>
            <a:r>
              <a:rPr lang="en-US" sz="3200" dirty="0" smtClean="0">
                <a:solidFill>
                  <a:schemeClr val="tx1">
                    <a:lumMod val="75000"/>
                    <a:lumOff val="25000"/>
                  </a:schemeClr>
                </a:solidFill>
                <a:latin typeface="Bookman Old Style" pitchFamily="18" charset="0"/>
                <a:cs typeface="Segoe UI" pitchFamily="-96" charset="0"/>
              </a:rPr>
              <a:t>× 3 Techniques</a:t>
            </a:r>
          </a:p>
          <a:p>
            <a:pPr>
              <a:lnSpc>
                <a:spcPct val="150000"/>
              </a:lnSpc>
            </a:pPr>
            <a:r>
              <a:rPr lang="en-US" sz="3200" dirty="0" smtClean="0">
                <a:solidFill>
                  <a:schemeClr val="tx1">
                    <a:lumMod val="75000"/>
                    <a:lumOff val="25000"/>
                  </a:schemeClr>
                </a:solidFill>
                <a:latin typeface="Bookman Old Style" pitchFamily="18" charset="0"/>
                <a:cs typeface="Segoe UI" pitchFamily="-96" charset="0"/>
              </a:rPr>
              <a:t>× 2 Task</a:t>
            </a:r>
          </a:p>
          <a:p>
            <a:pPr>
              <a:lnSpc>
                <a:spcPct val="150000"/>
              </a:lnSpc>
            </a:pPr>
            <a:r>
              <a:rPr lang="en-US" sz="3200" dirty="0" smtClean="0">
                <a:solidFill>
                  <a:schemeClr val="tx1">
                    <a:lumMod val="75000"/>
                    <a:lumOff val="25000"/>
                  </a:schemeClr>
                </a:solidFill>
                <a:latin typeface="Bookman Old Style" pitchFamily="18" charset="0"/>
                <a:cs typeface="Segoe UI" pitchFamily="-96" charset="0"/>
              </a:rPr>
              <a:t>× 2 Target Distance (</a:t>
            </a:r>
            <a:r>
              <a:rPr lang="en-CA" sz="3200" dirty="0" smtClean="0">
                <a:latin typeface="Bookman Old Style" pitchFamily="18" charset="0"/>
                <a:cs typeface="Times New Roman" pitchFamily="18" charset="0"/>
              </a:rPr>
              <a:t>Small, Large)</a:t>
            </a:r>
            <a:r>
              <a:rPr lang="en-US" sz="3200" dirty="0" smtClean="0">
                <a:solidFill>
                  <a:schemeClr val="tx1">
                    <a:lumMod val="75000"/>
                    <a:lumOff val="25000"/>
                  </a:schemeClr>
                </a:solidFill>
                <a:latin typeface="Bookman Old Style" pitchFamily="18" charset="0"/>
                <a:cs typeface="Segoe UI" pitchFamily="-96" charset="0"/>
              </a:rPr>
              <a:t>  </a:t>
            </a:r>
          </a:p>
          <a:p>
            <a:pPr>
              <a:lnSpc>
                <a:spcPct val="150000"/>
              </a:lnSpc>
            </a:pPr>
            <a:r>
              <a:rPr lang="en-US" sz="3200" dirty="0" smtClean="0">
                <a:solidFill>
                  <a:schemeClr val="tx1">
                    <a:lumMod val="75000"/>
                    <a:lumOff val="25000"/>
                  </a:schemeClr>
                </a:solidFill>
                <a:latin typeface="Bookman Old Style" pitchFamily="18" charset="0"/>
                <a:cs typeface="Segoe UI" pitchFamily="-96" charset="0"/>
              </a:rPr>
              <a:t>× 2 Target Density ( </a:t>
            </a:r>
            <a:r>
              <a:rPr lang="en-CA" sz="3200" dirty="0" smtClean="0">
                <a:latin typeface="Bookman Old Style" pitchFamily="18" charset="0"/>
                <a:cs typeface="Times New Roman" pitchFamily="18" charset="0"/>
              </a:rPr>
              <a:t>Low, High) </a:t>
            </a:r>
          </a:p>
          <a:p>
            <a:pPr>
              <a:lnSpc>
                <a:spcPct val="150000"/>
              </a:lnSpc>
            </a:pPr>
            <a:r>
              <a:rPr lang="en-US" sz="3200" dirty="0" smtClean="0">
                <a:solidFill>
                  <a:schemeClr val="tx1">
                    <a:lumMod val="75000"/>
                    <a:lumOff val="25000"/>
                  </a:schemeClr>
                </a:solidFill>
                <a:latin typeface="Bookman Old Style" pitchFamily="18" charset="0"/>
                <a:cs typeface="Segoe UI" pitchFamily="-96" charset="0"/>
              </a:rPr>
              <a:t>× </a:t>
            </a:r>
            <a:r>
              <a:rPr lang="en-US" sz="3200" dirty="0">
                <a:solidFill>
                  <a:schemeClr val="tx1">
                    <a:lumMod val="75000"/>
                    <a:lumOff val="25000"/>
                  </a:schemeClr>
                </a:solidFill>
                <a:latin typeface="Bookman Old Style" pitchFamily="18" charset="0"/>
                <a:cs typeface="Segoe UI" pitchFamily="-96" charset="0"/>
              </a:rPr>
              <a:t>8</a:t>
            </a:r>
            <a:r>
              <a:rPr lang="en-US" sz="3200" dirty="0" smtClean="0">
                <a:solidFill>
                  <a:schemeClr val="tx1">
                    <a:lumMod val="75000"/>
                    <a:lumOff val="25000"/>
                  </a:schemeClr>
                </a:solidFill>
                <a:latin typeface="Bookman Old Style" pitchFamily="18" charset="0"/>
                <a:cs typeface="Segoe UI" pitchFamily="-96" charset="0"/>
              </a:rPr>
              <a:t> Trials per condition</a:t>
            </a:r>
            <a:endParaRPr lang="en-US" sz="3200" dirty="0">
              <a:solidFill>
                <a:schemeClr val="tx1">
                  <a:lumMod val="75000"/>
                  <a:lumOff val="25000"/>
                </a:schemeClr>
              </a:solidFill>
              <a:latin typeface="Bookman Old Style" pitchFamily="18" charset="0"/>
              <a:cs typeface="Segoe UI" pitchFamily="-96" charset="0"/>
            </a:endParaRPr>
          </a:p>
          <a:p>
            <a:pPr>
              <a:lnSpc>
                <a:spcPct val="150000"/>
              </a:lnSpc>
            </a:pPr>
            <a:r>
              <a:rPr lang="en-US" sz="3200" dirty="0" smtClean="0">
                <a:solidFill>
                  <a:schemeClr val="tx1">
                    <a:lumMod val="75000"/>
                    <a:lumOff val="25000"/>
                  </a:schemeClr>
                </a:solidFill>
                <a:latin typeface="Bookman Old Style" pitchFamily="18" charset="0"/>
                <a:cs typeface="Segoe UI" pitchFamily="-96" charset="0"/>
              </a:rPr>
              <a:t>= </a:t>
            </a:r>
            <a:r>
              <a:rPr lang="en-US" sz="3200" b="1" dirty="0" smtClean="0">
                <a:solidFill>
                  <a:schemeClr val="tx1">
                    <a:lumMod val="75000"/>
                    <a:lumOff val="25000"/>
                  </a:schemeClr>
                </a:solidFill>
                <a:latin typeface="Bookman Old Style" pitchFamily="18" charset="0"/>
                <a:cs typeface="Segoe UI" pitchFamily="-96" charset="0"/>
              </a:rPr>
              <a:t>2,304 Trials</a:t>
            </a:r>
            <a:endParaRPr lang="en-US" sz="3200" b="1" dirty="0">
              <a:solidFill>
                <a:schemeClr val="tx1">
                  <a:lumMod val="75000"/>
                  <a:lumOff val="25000"/>
                </a:schemeClr>
              </a:solidFill>
              <a:latin typeface="Bookman Old Style" pitchFamily="18" charset="0"/>
              <a:cs typeface="Segoe UI" pitchFamily="-96" charset="0"/>
            </a:endParaRPr>
          </a:p>
        </p:txBody>
      </p:sp>
      <p:sp>
        <p:nvSpPr>
          <p:cNvPr id="6" name="Slide Number Placeholder 5"/>
          <p:cNvSpPr>
            <a:spLocks noGrp="1"/>
          </p:cNvSpPr>
          <p:nvPr>
            <p:ph type="sldNum" sz="quarter" idx="12"/>
          </p:nvPr>
        </p:nvSpPr>
        <p:spPr>
          <a:xfrm>
            <a:off x="6705600" y="6465836"/>
            <a:ext cx="2133600" cy="365125"/>
          </a:xfrm>
        </p:spPr>
        <p:txBody>
          <a:bodyPr/>
          <a:lstStyle/>
          <a:p>
            <a:fld id="{B6F15528-21DE-4FAA-801E-634DDDAF4B2B}" type="slidenum">
              <a:rPr lang="en-US" sz="1400" smtClean="0">
                <a:latin typeface="Bookman Old Style" pitchFamily="18" charset="0"/>
              </a:rPr>
              <a:pPr/>
              <a:t>26</a:t>
            </a:fld>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4114800" y="2133600"/>
            <a:ext cx="4724400" cy="1446550"/>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8800" b="1" dirty="0" smtClean="0">
                <a:solidFill>
                  <a:schemeClr val="tx1">
                    <a:lumMod val="65000"/>
                    <a:lumOff val="35000"/>
                  </a:schemeClr>
                </a:solidFill>
                <a:latin typeface="Bookman Old Style" pitchFamily="18" charset="0"/>
                <a:cs typeface="Segoe UI" pitchFamily="-96" charset="0"/>
              </a:rPr>
              <a:t>Results</a:t>
            </a:r>
            <a:endParaRPr lang="en-US" sz="8800" b="1" dirty="0">
              <a:solidFill>
                <a:schemeClr val="tx1">
                  <a:lumMod val="65000"/>
                  <a:lumOff val="35000"/>
                </a:schemeClr>
              </a:solidFill>
              <a:latin typeface="Bookman Old Style" pitchFamily="18" charset="0"/>
              <a:cs typeface="Segoe UI" pitchFamily="-96" charset="0"/>
            </a:endParaRPr>
          </a:p>
        </p:txBody>
      </p:sp>
      <p:sp>
        <p:nvSpPr>
          <p:cNvPr id="3" name="Slide Number Placeholder 2"/>
          <p:cNvSpPr>
            <a:spLocks noGrp="1"/>
          </p:cNvSpPr>
          <p:nvPr>
            <p:ph type="sldNum" sz="quarter" idx="12"/>
          </p:nvPr>
        </p:nvSpPr>
        <p:spPr/>
        <p:txBody>
          <a:bodyPr/>
          <a:lstStyle/>
          <a:p>
            <a:fld id="{B6F15528-21DE-4FAA-801E-634DDDAF4B2B}" type="slidenum">
              <a:rPr lang="en-US" sz="1400" smtClean="0">
                <a:latin typeface="Bookman Old Style" pitchFamily="18" charset="0"/>
              </a:rPr>
              <a:pPr/>
              <a:t>27</a:t>
            </a:fld>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Task completion time</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pic>
        <p:nvPicPr>
          <p:cNvPr id="81" name="Picture 3"/>
          <p:cNvPicPr preferRelativeResize="0">
            <a:picLocks noChangeAspect="1" noChangeArrowheads="1"/>
          </p:cNvPicPr>
          <p:nvPr/>
        </p:nvPicPr>
        <p:blipFill>
          <a:blip r:embed="rId3" cstate="print"/>
          <a:stretch>
            <a:fillRect/>
          </a:stretch>
        </p:blipFill>
        <p:spPr bwMode="auto">
          <a:xfrm>
            <a:off x="1228725" y="1228891"/>
            <a:ext cx="6924675" cy="555290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z="1400" smtClean="0">
                <a:latin typeface="Bookman Old Style" pitchFamily="18" charset="0"/>
              </a:rPr>
              <a:pPr/>
              <a:t>28</a:t>
            </a:fld>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057401"/>
            <a:ext cx="7848600" cy="2585323"/>
          </a:xfrm>
          <a:prstGeom prst="rect">
            <a:avLst/>
          </a:prstGeom>
        </p:spPr>
        <p:txBody>
          <a:bodyPr wrap="square">
            <a:spAutoFit/>
          </a:bodyPr>
          <a:lstStyle/>
          <a:p>
            <a:pPr marL="285750" indent="-285750" algn="just">
              <a:buFont typeface="Arial" pitchFamily="34" charset="0"/>
              <a:buChar char="•"/>
            </a:pPr>
            <a:r>
              <a:rPr lang="en-CA" dirty="0">
                <a:latin typeface="Bookman Old Style" pitchFamily="18" charset="0"/>
                <a:cs typeface="Times New Roman" pitchFamily="18" charset="0"/>
              </a:rPr>
              <a:t>The RM-ANOVA yielded a significant main effect of </a:t>
            </a:r>
            <a:r>
              <a:rPr lang="en-CA" i="1" dirty="0">
                <a:latin typeface="Bookman Old Style" pitchFamily="18" charset="0"/>
                <a:cs typeface="Times New Roman" pitchFamily="18" charset="0"/>
              </a:rPr>
              <a:t>Technique</a:t>
            </a:r>
            <a:r>
              <a:rPr lang="en-CA" dirty="0">
                <a:latin typeface="Bookman Old Style" pitchFamily="18" charset="0"/>
                <a:cs typeface="Times New Roman" pitchFamily="18" charset="0"/>
              </a:rPr>
              <a:t> (F</a:t>
            </a:r>
            <a:r>
              <a:rPr lang="en-CA" baseline="-25000" dirty="0">
                <a:latin typeface="Bookman Old Style" pitchFamily="18" charset="0"/>
                <a:cs typeface="Times New Roman" pitchFamily="18" charset="0"/>
              </a:rPr>
              <a:t>2,22</a:t>
            </a:r>
            <a:r>
              <a:rPr lang="en-CA" dirty="0">
                <a:latin typeface="Bookman Old Style" pitchFamily="18" charset="0"/>
                <a:cs typeface="Times New Roman" pitchFamily="18" charset="0"/>
              </a:rPr>
              <a:t> = 55.91, </a:t>
            </a:r>
            <a:r>
              <a:rPr lang="en-CA" i="1" dirty="0">
                <a:latin typeface="Bookman Old Style" pitchFamily="18" charset="0"/>
                <a:cs typeface="Times New Roman" pitchFamily="18" charset="0"/>
              </a:rPr>
              <a:t>p</a:t>
            </a:r>
            <a:r>
              <a:rPr lang="en-CA" dirty="0">
                <a:latin typeface="Bookman Old Style" pitchFamily="18" charset="0"/>
                <a:cs typeface="Times New Roman" pitchFamily="18" charset="0"/>
              </a:rPr>
              <a:t> &lt; 0.001) on completion time. </a:t>
            </a:r>
            <a:endParaRPr lang="en-CA" dirty="0" smtClean="0">
              <a:latin typeface="Bookman Old Style" pitchFamily="18" charset="0"/>
              <a:cs typeface="Times New Roman" pitchFamily="18" charset="0"/>
            </a:endParaRPr>
          </a:p>
          <a:p>
            <a:pPr algn="just"/>
            <a:endParaRPr lang="en-CA" dirty="0" smtClean="0">
              <a:latin typeface="Bookman Old Style" pitchFamily="18" charset="0"/>
              <a:cs typeface="Times New Roman" pitchFamily="18" charset="0"/>
            </a:endParaRPr>
          </a:p>
          <a:p>
            <a:pPr algn="just"/>
            <a:endParaRPr lang="en-CA" dirty="0" smtClean="0">
              <a:latin typeface="Bookman Old Style" pitchFamily="18" charset="0"/>
              <a:cs typeface="Times New Roman" pitchFamily="18" charset="0"/>
            </a:endParaRPr>
          </a:p>
          <a:p>
            <a:pPr marL="285750" indent="-285750" algn="just">
              <a:buFont typeface="Arial" pitchFamily="34" charset="0"/>
              <a:buChar char="•"/>
            </a:pPr>
            <a:r>
              <a:rPr lang="en-CA" dirty="0" smtClean="0">
                <a:latin typeface="Bookman Old Style" pitchFamily="18" charset="0"/>
                <a:cs typeface="Times New Roman" pitchFamily="18" charset="0"/>
              </a:rPr>
              <a:t>Post-hoc </a:t>
            </a:r>
            <a:r>
              <a:rPr lang="en-CA" dirty="0">
                <a:latin typeface="Bookman Old Style" pitchFamily="18" charset="0"/>
                <a:cs typeface="Times New Roman" pitchFamily="18" charset="0"/>
              </a:rPr>
              <a:t>comparisons showed that </a:t>
            </a:r>
            <a:r>
              <a:rPr lang="en-CA" i="1" dirty="0" err="1">
                <a:latin typeface="Bookman Old Style" pitchFamily="18" charset="0"/>
                <a:cs typeface="Times New Roman" pitchFamily="18" charset="0"/>
              </a:rPr>
              <a:t>EdgeSplit</a:t>
            </a:r>
            <a:r>
              <a:rPr lang="en-CA" i="1" dirty="0">
                <a:latin typeface="Bookman Old Style" pitchFamily="18" charset="0"/>
                <a:cs typeface="Times New Roman" pitchFamily="18" charset="0"/>
              </a:rPr>
              <a:t> with new partition</a:t>
            </a:r>
            <a:r>
              <a:rPr lang="en-CA" dirty="0">
                <a:latin typeface="Bookman Old Style" pitchFamily="18" charset="0"/>
                <a:cs typeface="Times New Roman" pitchFamily="18" charset="0"/>
              </a:rPr>
              <a:t> (M= 2808ms, </a:t>
            </a:r>
            <a:r>
              <a:rPr lang="en-CA" dirty="0" err="1">
                <a:latin typeface="Bookman Old Style" pitchFamily="18" charset="0"/>
                <a:cs typeface="Times New Roman" pitchFamily="18" charset="0"/>
              </a:rPr>
              <a:t>s.e.</a:t>
            </a:r>
            <a:r>
              <a:rPr lang="en-CA" dirty="0">
                <a:latin typeface="Bookman Old Style" pitchFamily="18" charset="0"/>
                <a:cs typeface="Times New Roman" pitchFamily="18" charset="0"/>
              </a:rPr>
              <a:t>=126) was significantly faster than </a:t>
            </a:r>
            <a:r>
              <a:rPr lang="en-CA" i="1" dirty="0" err="1">
                <a:latin typeface="Bookman Old Style" pitchFamily="18" charset="0"/>
                <a:cs typeface="Times New Roman" pitchFamily="18" charset="0"/>
              </a:rPr>
              <a:t>EdgeSplit</a:t>
            </a:r>
            <a:r>
              <a:rPr lang="en-CA" i="1" dirty="0">
                <a:latin typeface="Bookman Old Style" pitchFamily="18" charset="0"/>
                <a:cs typeface="Times New Roman" pitchFamily="18" charset="0"/>
              </a:rPr>
              <a:t> with </a:t>
            </a:r>
            <a:r>
              <a:rPr lang="en-CA" i="1" dirty="0" err="1">
                <a:latin typeface="Bookman Old Style" pitchFamily="18" charset="0"/>
                <a:cs typeface="Times New Roman" pitchFamily="18" charset="0"/>
              </a:rPr>
              <a:t>Voronoi</a:t>
            </a:r>
            <a:r>
              <a:rPr lang="en-CA" dirty="0">
                <a:latin typeface="Bookman Old Style" pitchFamily="18" charset="0"/>
                <a:cs typeface="Times New Roman" pitchFamily="18" charset="0"/>
              </a:rPr>
              <a:t> (M=3042ms, </a:t>
            </a:r>
            <a:r>
              <a:rPr lang="en-CA" dirty="0" err="1">
                <a:latin typeface="Bookman Old Style" pitchFamily="18" charset="0"/>
                <a:cs typeface="Times New Roman" pitchFamily="18" charset="0"/>
              </a:rPr>
              <a:t>s.e.</a:t>
            </a:r>
            <a:r>
              <a:rPr lang="en-CA" dirty="0">
                <a:latin typeface="Bookman Old Style" pitchFamily="18" charset="0"/>
                <a:cs typeface="Times New Roman" pitchFamily="18" charset="0"/>
              </a:rPr>
              <a:t>=144; </a:t>
            </a:r>
            <a:r>
              <a:rPr lang="en-CA" i="1" dirty="0">
                <a:latin typeface="Bookman Old Style" pitchFamily="18" charset="0"/>
                <a:cs typeface="Times New Roman" pitchFamily="18" charset="0"/>
              </a:rPr>
              <a:t>p</a:t>
            </a:r>
            <a:r>
              <a:rPr lang="en-CA" dirty="0">
                <a:latin typeface="Bookman Old Style" pitchFamily="18" charset="0"/>
                <a:cs typeface="Times New Roman" pitchFamily="18" charset="0"/>
              </a:rPr>
              <a:t> &lt; 0.01). In addition, both techniques were significantly faster than </a:t>
            </a:r>
            <a:r>
              <a:rPr lang="en-CA" i="1" dirty="0">
                <a:latin typeface="Bookman Old Style" pitchFamily="18" charset="0"/>
                <a:cs typeface="Times New Roman" pitchFamily="18" charset="0"/>
              </a:rPr>
              <a:t>Wedge</a:t>
            </a:r>
            <a:r>
              <a:rPr lang="en-CA" dirty="0">
                <a:latin typeface="Bookman Old Style" pitchFamily="18" charset="0"/>
                <a:cs typeface="Times New Roman" pitchFamily="18" charset="0"/>
              </a:rPr>
              <a:t> (M=4253 </a:t>
            </a:r>
            <a:r>
              <a:rPr lang="en-CA" dirty="0" err="1">
                <a:latin typeface="Bookman Old Style" pitchFamily="18" charset="0"/>
                <a:cs typeface="Times New Roman" pitchFamily="18" charset="0"/>
              </a:rPr>
              <a:t>ms</a:t>
            </a:r>
            <a:r>
              <a:rPr lang="en-CA" dirty="0">
                <a:latin typeface="Bookman Old Style" pitchFamily="18" charset="0"/>
                <a:cs typeface="Times New Roman" pitchFamily="18" charset="0"/>
              </a:rPr>
              <a:t>, </a:t>
            </a:r>
            <a:r>
              <a:rPr lang="en-CA" dirty="0" err="1">
                <a:latin typeface="Bookman Old Style" pitchFamily="18" charset="0"/>
                <a:cs typeface="Times New Roman" pitchFamily="18" charset="0"/>
              </a:rPr>
              <a:t>s.e.</a:t>
            </a:r>
            <a:r>
              <a:rPr lang="en-CA" dirty="0">
                <a:latin typeface="Bookman Old Style" pitchFamily="18" charset="0"/>
                <a:cs typeface="Times New Roman" pitchFamily="18" charset="0"/>
              </a:rPr>
              <a:t> 157; </a:t>
            </a:r>
            <a:r>
              <a:rPr lang="en-CA" i="1" dirty="0">
                <a:latin typeface="Bookman Old Style" pitchFamily="18" charset="0"/>
                <a:cs typeface="Times New Roman" pitchFamily="18" charset="0"/>
              </a:rPr>
              <a:t>p</a:t>
            </a:r>
            <a:r>
              <a:rPr lang="en-CA" dirty="0">
                <a:latin typeface="Bookman Old Style" pitchFamily="18" charset="0"/>
                <a:cs typeface="Times New Roman" pitchFamily="18" charset="0"/>
              </a:rPr>
              <a:t> &lt; 0.001) </a:t>
            </a:r>
            <a:endParaRPr lang="en-US" dirty="0">
              <a:latin typeface="Bookman Old Style" pitchFamily="18" charset="0"/>
              <a:cs typeface="Times New Roman" pitchFamily="18" charset="0"/>
            </a:endParaRPr>
          </a:p>
        </p:txBody>
      </p:sp>
      <p:sp>
        <p:nvSpPr>
          <p:cNvPr id="6"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Task completion time</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Tree>
    <p:extLst>
      <p:ext uri="{BB962C8B-B14F-4D97-AF65-F5344CB8AC3E}">
        <p14:creationId xmlns:p14="http://schemas.microsoft.com/office/powerpoint/2010/main" val="292287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044774" y="828675"/>
            <a:ext cx="5270426" cy="4810125"/>
            <a:chOff x="2044774" y="828675"/>
            <a:chExt cx="5270426" cy="4810125"/>
          </a:xfrm>
        </p:grpSpPr>
        <p:grpSp>
          <p:nvGrpSpPr>
            <p:cNvPr id="49" name="Group 48"/>
            <p:cNvGrpSpPr/>
            <p:nvPr/>
          </p:nvGrpSpPr>
          <p:grpSpPr>
            <a:xfrm>
              <a:off x="2044774" y="828675"/>
              <a:ext cx="5270426" cy="4810125"/>
              <a:chOff x="1828800" y="762000"/>
              <a:chExt cx="5270426" cy="4810125"/>
            </a:xfrm>
          </p:grpSpPr>
          <p:grpSp>
            <p:nvGrpSpPr>
              <p:cNvPr id="52" name="Group 51"/>
              <p:cNvGrpSpPr/>
              <p:nvPr/>
            </p:nvGrpSpPr>
            <p:grpSpPr>
              <a:xfrm>
                <a:off x="1828800" y="762000"/>
                <a:ext cx="5270426" cy="4810125"/>
                <a:chOff x="1828800" y="762000"/>
                <a:chExt cx="5270426" cy="4810125"/>
              </a:xfrm>
            </p:grpSpPr>
            <p:pic>
              <p:nvPicPr>
                <p:cNvPr id="89" name="Picture 4"/>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5000"/>
                          </a14:imgEffect>
                        </a14:imgLayer>
                      </a14:imgProps>
                    </a:ext>
                    <a:ext uri="{28A0092B-C50C-407E-A947-70E740481C1C}">
                      <a14:useLocalDpi xmlns:a14="http://schemas.microsoft.com/office/drawing/2010/main" val="0"/>
                    </a:ext>
                  </a:extLst>
                </a:blip>
                <a:srcRect l="23468"/>
                <a:stretch/>
              </p:blipFill>
              <p:spPr bwMode="auto">
                <a:xfrm>
                  <a:off x="1828800" y="762000"/>
                  <a:ext cx="5270426" cy="4810125"/>
                </a:xfrm>
                <a:prstGeom prst="rect">
                  <a:avLst/>
                </a:prstGeom>
                <a:noFill/>
                <a:ln>
                  <a:noFill/>
                </a:ln>
                <a:effectLst>
                  <a:glow>
                    <a:schemeClr val="accent1"/>
                  </a:glow>
                  <a:outerShdw dist="35921" sx="1000" sy="1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780" t="13557" r="24194" b="18581"/>
                <a:stretch/>
              </p:blipFill>
              <p:spPr bwMode="auto">
                <a:xfrm>
                  <a:off x="3434316" y="1414129"/>
                  <a:ext cx="1998921" cy="326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3" name="Group 52"/>
              <p:cNvGrpSpPr/>
              <p:nvPr/>
            </p:nvGrpSpPr>
            <p:grpSpPr>
              <a:xfrm>
                <a:off x="3123155" y="838200"/>
                <a:ext cx="2657412" cy="4277322"/>
                <a:chOff x="3189767" y="953329"/>
                <a:chExt cx="2657412" cy="4277322"/>
              </a:xfrm>
            </p:grpSpPr>
            <p:pic>
              <p:nvPicPr>
                <p:cNvPr id="54" name="Picture 53"/>
                <p:cNvPicPr>
                  <a:picLocks noChangeAspect="1"/>
                </p:cNvPicPr>
                <p:nvPr/>
              </p:nvPicPr>
              <p:blipFill rotWithShape="1">
                <a:blip r:embed="rId6" cstate="print">
                  <a:extLst>
                    <a:ext uri="{28A0092B-C50C-407E-A947-70E740481C1C}">
                      <a14:useLocalDpi xmlns:a14="http://schemas.microsoft.com/office/drawing/2010/main" val="0"/>
                    </a:ext>
                  </a:extLst>
                </a:blip>
                <a:srcRect l="19005" r="19005"/>
                <a:stretch/>
              </p:blipFill>
              <p:spPr>
                <a:xfrm>
                  <a:off x="3189767" y="953329"/>
                  <a:ext cx="2657412" cy="4277322"/>
                </a:xfrm>
                <a:prstGeom prst="rect">
                  <a:avLst/>
                </a:prstGeom>
              </p:spPr>
            </p:pic>
            <p:grpSp>
              <p:nvGrpSpPr>
                <p:cNvPr id="55" name="Group 54"/>
                <p:cNvGrpSpPr/>
                <p:nvPr/>
              </p:nvGrpSpPr>
              <p:grpSpPr>
                <a:xfrm>
                  <a:off x="3692769" y="1860307"/>
                  <a:ext cx="1613702" cy="2189179"/>
                  <a:chOff x="1111136" y="2058422"/>
                  <a:chExt cx="1593964" cy="2154009"/>
                </a:xfrm>
              </p:grpSpPr>
              <p:sp>
                <p:nvSpPr>
                  <p:cNvPr id="56" name="Freeform 55"/>
                  <p:cNvSpPr/>
                  <p:nvPr/>
                </p:nvSpPr>
                <p:spPr>
                  <a:xfrm>
                    <a:off x="1409700" y="4007644"/>
                    <a:ext cx="226219" cy="204787"/>
                  </a:xfrm>
                  <a:custGeom>
                    <a:avLst/>
                    <a:gdLst>
                      <a:gd name="connsiteX0" fmla="*/ 0 w 226219"/>
                      <a:gd name="connsiteY0" fmla="*/ 0 h 204787"/>
                      <a:gd name="connsiteX1" fmla="*/ 0 w 226219"/>
                      <a:gd name="connsiteY1" fmla="*/ 204787 h 204787"/>
                      <a:gd name="connsiteX2" fmla="*/ 150019 w 226219"/>
                      <a:gd name="connsiteY2" fmla="*/ 202406 h 204787"/>
                      <a:gd name="connsiteX3" fmla="*/ 147638 w 226219"/>
                      <a:gd name="connsiteY3" fmla="*/ 38100 h 204787"/>
                      <a:gd name="connsiteX4" fmla="*/ 223838 w 226219"/>
                      <a:gd name="connsiteY4" fmla="*/ 35719 h 204787"/>
                      <a:gd name="connsiteX5" fmla="*/ 226219 w 226219"/>
                      <a:gd name="connsiteY5" fmla="*/ 2381 h 204787"/>
                      <a:gd name="connsiteX6" fmla="*/ 0 w 226219"/>
                      <a:gd name="connsiteY6" fmla="*/ 0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219" h="204787">
                        <a:moveTo>
                          <a:pt x="0" y="0"/>
                        </a:moveTo>
                        <a:lnTo>
                          <a:pt x="0" y="204787"/>
                        </a:lnTo>
                        <a:lnTo>
                          <a:pt x="150019" y="202406"/>
                        </a:lnTo>
                        <a:cubicBezTo>
                          <a:pt x="149225" y="147637"/>
                          <a:pt x="148432" y="92869"/>
                          <a:pt x="147638" y="38100"/>
                        </a:cubicBezTo>
                        <a:lnTo>
                          <a:pt x="223838" y="35719"/>
                        </a:lnTo>
                        <a:lnTo>
                          <a:pt x="226219" y="2381"/>
                        </a:lnTo>
                        <a:lnTo>
                          <a:pt x="0" y="0"/>
                        </a:lnTo>
                        <a:close/>
                      </a:path>
                    </a:pathLst>
                  </a:custGeom>
                  <a:solidFill>
                    <a:schemeClr val="accent6">
                      <a:lumMod val="75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2094000" y="2060740"/>
                    <a:ext cx="607673" cy="1144632"/>
                  </a:xfrm>
                  <a:custGeom>
                    <a:avLst/>
                    <a:gdLst>
                      <a:gd name="connsiteX0" fmla="*/ 3289 w 874929"/>
                      <a:gd name="connsiteY0" fmla="*/ 0 h 1628159"/>
                      <a:gd name="connsiteX1" fmla="*/ 0 w 874929"/>
                      <a:gd name="connsiteY1" fmla="*/ 292740 h 1628159"/>
                      <a:gd name="connsiteX2" fmla="*/ 595346 w 874929"/>
                      <a:gd name="connsiteY2" fmla="*/ 282872 h 1628159"/>
                      <a:gd name="connsiteX3" fmla="*/ 595346 w 874929"/>
                      <a:gd name="connsiteY3" fmla="*/ 1628159 h 1628159"/>
                      <a:gd name="connsiteX4" fmla="*/ 874929 w 874929"/>
                      <a:gd name="connsiteY4" fmla="*/ 1618291 h 1628159"/>
                      <a:gd name="connsiteX5" fmla="*/ 874929 w 874929"/>
                      <a:gd name="connsiteY5" fmla="*/ 312475 h 1628159"/>
                      <a:gd name="connsiteX6" fmla="*/ 638106 w 874929"/>
                      <a:gd name="connsiteY6" fmla="*/ 312475 h 1628159"/>
                      <a:gd name="connsiteX7" fmla="*/ 638106 w 874929"/>
                      <a:gd name="connsiteY7" fmla="*/ 3290 h 1628159"/>
                      <a:gd name="connsiteX8" fmla="*/ 3289 w 874929"/>
                      <a:gd name="connsiteY8" fmla="*/ 0 h 1628159"/>
                      <a:gd name="connsiteX0" fmla="*/ 3289 w 874929"/>
                      <a:gd name="connsiteY0" fmla="*/ 2677 h 1624869"/>
                      <a:gd name="connsiteX1" fmla="*/ 0 w 874929"/>
                      <a:gd name="connsiteY1" fmla="*/ 289450 h 1624869"/>
                      <a:gd name="connsiteX2" fmla="*/ 595346 w 874929"/>
                      <a:gd name="connsiteY2" fmla="*/ 279582 h 1624869"/>
                      <a:gd name="connsiteX3" fmla="*/ 595346 w 874929"/>
                      <a:gd name="connsiteY3" fmla="*/ 1624869 h 1624869"/>
                      <a:gd name="connsiteX4" fmla="*/ 874929 w 874929"/>
                      <a:gd name="connsiteY4" fmla="*/ 1615001 h 1624869"/>
                      <a:gd name="connsiteX5" fmla="*/ 874929 w 874929"/>
                      <a:gd name="connsiteY5" fmla="*/ 309185 h 1624869"/>
                      <a:gd name="connsiteX6" fmla="*/ 638106 w 874929"/>
                      <a:gd name="connsiteY6" fmla="*/ 309185 h 1624869"/>
                      <a:gd name="connsiteX7" fmla="*/ 638106 w 874929"/>
                      <a:gd name="connsiteY7" fmla="*/ 0 h 1624869"/>
                      <a:gd name="connsiteX8" fmla="*/ 3289 w 874929"/>
                      <a:gd name="connsiteY8" fmla="*/ 2677 h 162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4929" h="1624869">
                        <a:moveTo>
                          <a:pt x="3289" y="2677"/>
                        </a:moveTo>
                        <a:cubicBezTo>
                          <a:pt x="2193" y="100257"/>
                          <a:pt x="1096" y="191870"/>
                          <a:pt x="0" y="289450"/>
                        </a:cubicBezTo>
                        <a:lnTo>
                          <a:pt x="595346" y="279582"/>
                        </a:lnTo>
                        <a:lnTo>
                          <a:pt x="595346" y="1624869"/>
                        </a:lnTo>
                        <a:lnTo>
                          <a:pt x="874929" y="1615001"/>
                        </a:lnTo>
                        <a:lnTo>
                          <a:pt x="874929" y="309185"/>
                        </a:lnTo>
                        <a:lnTo>
                          <a:pt x="638106" y="309185"/>
                        </a:lnTo>
                        <a:lnTo>
                          <a:pt x="638106" y="0"/>
                        </a:lnTo>
                        <a:lnTo>
                          <a:pt x="3289" y="2677"/>
                        </a:lnTo>
                        <a:close/>
                      </a:path>
                    </a:pathLst>
                  </a:custGeom>
                  <a:solidFill>
                    <a:schemeClr val="accent6">
                      <a:lumMod val="75000"/>
                      <a:alpha val="51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112813" y="2062284"/>
                    <a:ext cx="1460044" cy="838779"/>
                    <a:chOff x="2970155" y="1529483"/>
                    <a:chExt cx="2102175" cy="1190693"/>
                  </a:xfrm>
                </p:grpSpPr>
                <p:sp>
                  <p:nvSpPr>
                    <p:cNvPr id="79" name="Freeform 78"/>
                    <p:cNvSpPr/>
                    <p:nvPr/>
                  </p:nvSpPr>
                  <p:spPr>
                    <a:xfrm>
                      <a:off x="2970155" y="1835378"/>
                      <a:ext cx="305897" cy="884798"/>
                    </a:xfrm>
                    <a:custGeom>
                      <a:avLst/>
                      <a:gdLst>
                        <a:gd name="connsiteX0" fmla="*/ 0 w 305897"/>
                        <a:gd name="connsiteY0" fmla="*/ 0 h 884798"/>
                        <a:gd name="connsiteX1" fmla="*/ 233534 w 305897"/>
                        <a:gd name="connsiteY1" fmla="*/ 0 h 884798"/>
                        <a:gd name="connsiteX2" fmla="*/ 233534 w 305897"/>
                        <a:gd name="connsiteY2" fmla="*/ 345367 h 884798"/>
                        <a:gd name="connsiteX3" fmla="*/ 305897 w 305897"/>
                        <a:gd name="connsiteY3" fmla="*/ 345367 h 884798"/>
                        <a:gd name="connsiteX4" fmla="*/ 305897 w 305897"/>
                        <a:gd name="connsiteY4" fmla="*/ 878219 h 884798"/>
                        <a:gd name="connsiteX5" fmla="*/ 3290 w 305897"/>
                        <a:gd name="connsiteY5" fmla="*/ 884798 h 884798"/>
                        <a:gd name="connsiteX6" fmla="*/ 0 w 305897"/>
                        <a:gd name="connsiteY6" fmla="*/ 0 h 88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897" h="884798">
                          <a:moveTo>
                            <a:pt x="0" y="0"/>
                          </a:moveTo>
                          <a:lnTo>
                            <a:pt x="233534" y="0"/>
                          </a:lnTo>
                          <a:lnTo>
                            <a:pt x="233534" y="345367"/>
                          </a:lnTo>
                          <a:lnTo>
                            <a:pt x="305897" y="345367"/>
                          </a:lnTo>
                          <a:lnTo>
                            <a:pt x="305897" y="878219"/>
                          </a:lnTo>
                          <a:lnTo>
                            <a:pt x="3290" y="884798"/>
                          </a:lnTo>
                          <a:cubicBezTo>
                            <a:pt x="2193" y="590962"/>
                            <a:pt x="1097" y="297126"/>
                            <a:pt x="0" y="0"/>
                          </a:cubicBezTo>
                          <a:close/>
                        </a:path>
                      </a:pathLst>
                    </a:custGeom>
                    <a:solidFill>
                      <a:schemeClr val="bg2">
                        <a:lumMod val="25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2971303" y="1529483"/>
                      <a:ext cx="2101027" cy="951347"/>
                      <a:chOff x="2971303" y="1529483"/>
                      <a:chExt cx="2101027" cy="951347"/>
                    </a:xfrm>
                  </p:grpSpPr>
                  <p:sp>
                    <p:nvSpPr>
                      <p:cNvPr id="81" name="Freeform 80"/>
                      <p:cNvSpPr/>
                      <p:nvPr/>
                    </p:nvSpPr>
                    <p:spPr>
                      <a:xfrm>
                        <a:off x="2971303" y="1529483"/>
                        <a:ext cx="426449" cy="651263"/>
                      </a:xfrm>
                      <a:custGeom>
                        <a:avLst/>
                        <a:gdLst>
                          <a:gd name="connsiteX0" fmla="*/ 424308 w 424308"/>
                          <a:gd name="connsiteY0" fmla="*/ 9868 h 661131"/>
                          <a:gd name="connsiteX1" fmla="*/ 421018 w 424308"/>
                          <a:gd name="connsiteY1" fmla="*/ 299318 h 661131"/>
                          <a:gd name="connsiteX2" fmla="*/ 302607 w 424308"/>
                          <a:gd name="connsiteY2" fmla="*/ 296029 h 661131"/>
                          <a:gd name="connsiteX3" fmla="*/ 299318 w 424308"/>
                          <a:gd name="connsiteY3" fmla="*/ 661131 h 661131"/>
                          <a:gd name="connsiteX4" fmla="*/ 230244 w 424308"/>
                          <a:gd name="connsiteY4" fmla="*/ 654553 h 661131"/>
                          <a:gd name="connsiteX5" fmla="*/ 226955 w 424308"/>
                          <a:gd name="connsiteY5" fmla="*/ 315764 h 661131"/>
                          <a:gd name="connsiteX6" fmla="*/ 0 w 424308"/>
                          <a:gd name="connsiteY6" fmla="*/ 319054 h 661131"/>
                          <a:gd name="connsiteX7" fmla="*/ 3289 w 424308"/>
                          <a:gd name="connsiteY7" fmla="*/ 0 h 661131"/>
                          <a:gd name="connsiteX8" fmla="*/ 424308 w 424308"/>
                          <a:gd name="connsiteY8" fmla="*/ 9868 h 661131"/>
                          <a:gd name="connsiteX0" fmla="*/ 428145 w 428145"/>
                          <a:gd name="connsiteY0" fmla="*/ 5890 h 657153"/>
                          <a:gd name="connsiteX1" fmla="*/ 424855 w 428145"/>
                          <a:gd name="connsiteY1" fmla="*/ 295340 h 657153"/>
                          <a:gd name="connsiteX2" fmla="*/ 306444 w 428145"/>
                          <a:gd name="connsiteY2" fmla="*/ 292051 h 657153"/>
                          <a:gd name="connsiteX3" fmla="*/ 303155 w 428145"/>
                          <a:gd name="connsiteY3" fmla="*/ 657153 h 657153"/>
                          <a:gd name="connsiteX4" fmla="*/ 234081 w 428145"/>
                          <a:gd name="connsiteY4" fmla="*/ 650575 h 657153"/>
                          <a:gd name="connsiteX5" fmla="*/ 230792 w 428145"/>
                          <a:gd name="connsiteY5" fmla="*/ 311786 h 657153"/>
                          <a:gd name="connsiteX6" fmla="*/ 3837 w 428145"/>
                          <a:gd name="connsiteY6" fmla="*/ 315076 h 657153"/>
                          <a:gd name="connsiteX7" fmla="*/ 136 w 428145"/>
                          <a:gd name="connsiteY7" fmla="*/ 0 h 657153"/>
                          <a:gd name="connsiteX8" fmla="*/ 428145 w 428145"/>
                          <a:gd name="connsiteY8" fmla="*/ 5890 h 657153"/>
                          <a:gd name="connsiteX0" fmla="*/ 426449 w 426449"/>
                          <a:gd name="connsiteY0" fmla="*/ 0 h 651263"/>
                          <a:gd name="connsiteX1" fmla="*/ 423159 w 426449"/>
                          <a:gd name="connsiteY1" fmla="*/ 289450 h 651263"/>
                          <a:gd name="connsiteX2" fmla="*/ 304748 w 426449"/>
                          <a:gd name="connsiteY2" fmla="*/ 286161 h 651263"/>
                          <a:gd name="connsiteX3" fmla="*/ 301459 w 426449"/>
                          <a:gd name="connsiteY3" fmla="*/ 651263 h 651263"/>
                          <a:gd name="connsiteX4" fmla="*/ 232385 w 426449"/>
                          <a:gd name="connsiteY4" fmla="*/ 644685 h 651263"/>
                          <a:gd name="connsiteX5" fmla="*/ 229096 w 426449"/>
                          <a:gd name="connsiteY5" fmla="*/ 305896 h 651263"/>
                          <a:gd name="connsiteX6" fmla="*/ 2141 w 426449"/>
                          <a:gd name="connsiteY6" fmla="*/ 309186 h 651263"/>
                          <a:gd name="connsiteX7" fmla="*/ 187 w 426449"/>
                          <a:gd name="connsiteY7" fmla="*/ 78 h 651263"/>
                          <a:gd name="connsiteX8" fmla="*/ 426449 w 426449"/>
                          <a:gd name="connsiteY8" fmla="*/ 0 h 65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449" h="651263">
                            <a:moveTo>
                              <a:pt x="426449" y="0"/>
                            </a:moveTo>
                            <a:cubicBezTo>
                              <a:pt x="425352" y="96483"/>
                              <a:pt x="424256" y="192967"/>
                              <a:pt x="423159" y="289450"/>
                            </a:cubicBezTo>
                            <a:lnTo>
                              <a:pt x="304748" y="286161"/>
                            </a:lnTo>
                            <a:cubicBezTo>
                              <a:pt x="303652" y="407862"/>
                              <a:pt x="302555" y="529562"/>
                              <a:pt x="301459" y="651263"/>
                            </a:cubicBezTo>
                            <a:lnTo>
                              <a:pt x="232385" y="644685"/>
                            </a:lnTo>
                            <a:cubicBezTo>
                              <a:pt x="231289" y="531755"/>
                              <a:pt x="230192" y="418826"/>
                              <a:pt x="229096" y="305896"/>
                            </a:cubicBezTo>
                            <a:lnTo>
                              <a:pt x="2141" y="309186"/>
                            </a:lnTo>
                            <a:cubicBezTo>
                              <a:pt x="3237" y="202835"/>
                              <a:pt x="-909" y="106429"/>
                              <a:pt x="187" y="78"/>
                            </a:cubicBezTo>
                            <a:lnTo>
                              <a:pt x="426449" y="0"/>
                            </a:lnTo>
                            <a:close/>
                          </a:path>
                        </a:pathLst>
                      </a:custGeom>
                      <a:solidFill>
                        <a:schemeClr val="tx2">
                          <a:lumMod val="60000"/>
                          <a:lumOff val="4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131105" y="1529483"/>
                        <a:ext cx="1941225" cy="951347"/>
                        <a:chOff x="3131105" y="1529483"/>
                        <a:chExt cx="1941225" cy="951347"/>
                      </a:xfrm>
                    </p:grpSpPr>
                    <p:grpSp>
                      <p:nvGrpSpPr>
                        <p:cNvPr id="83" name="Group 82"/>
                        <p:cNvGrpSpPr/>
                        <p:nvPr/>
                      </p:nvGrpSpPr>
                      <p:grpSpPr>
                        <a:xfrm>
                          <a:off x="3131105" y="1551192"/>
                          <a:ext cx="1941225" cy="929638"/>
                          <a:chOff x="3131105" y="1551192"/>
                          <a:chExt cx="1941225" cy="929638"/>
                        </a:xfrm>
                      </p:grpSpPr>
                      <p:sp>
                        <p:nvSpPr>
                          <p:cNvPr id="85" name="Oval 84"/>
                          <p:cNvSpPr/>
                          <p:nvPr/>
                        </p:nvSpPr>
                        <p:spPr>
                          <a:xfrm>
                            <a:off x="3207858" y="1551192"/>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026611" y="190097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651022" y="168375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131105" y="243511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Freeform 83"/>
                        <p:cNvSpPr/>
                        <p:nvPr/>
                      </p:nvSpPr>
                      <p:spPr>
                        <a:xfrm>
                          <a:off x="3394464" y="1529483"/>
                          <a:ext cx="994689" cy="286161"/>
                        </a:xfrm>
                        <a:custGeom>
                          <a:avLst/>
                          <a:gdLst>
                            <a:gd name="connsiteX0" fmla="*/ 0 w 381549"/>
                            <a:gd name="connsiteY0" fmla="*/ 0 h 292739"/>
                            <a:gd name="connsiteX1" fmla="*/ 0 w 381549"/>
                            <a:gd name="connsiteY1" fmla="*/ 292739 h 292739"/>
                            <a:gd name="connsiteX2" fmla="*/ 381549 w 381549"/>
                            <a:gd name="connsiteY2" fmla="*/ 289450 h 292739"/>
                            <a:gd name="connsiteX3" fmla="*/ 381549 w 381549"/>
                            <a:gd name="connsiteY3" fmla="*/ 6578 h 292739"/>
                            <a:gd name="connsiteX4" fmla="*/ 0 w 381549"/>
                            <a:gd name="connsiteY4" fmla="*/ 0 h 292739"/>
                            <a:gd name="connsiteX0" fmla="*/ 5242 w 381549"/>
                            <a:gd name="connsiteY0" fmla="*/ 1379 h 286161"/>
                            <a:gd name="connsiteX1" fmla="*/ 0 w 381549"/>
                            <a:gd name="connsiteY1" fmla="*/ 286161 h 286161"/>
                            <a:gd name="connsiteX2" fmla="*/ 381549 w 381549"/>
                            <a:gd name="connsiteY2" fmla="*/ 282872 h 286161"/>
                            <a:gd name="connsiteX3" fmla="*/ 381549 w 381549"/>
                            <a:gd name="connsiteY3" fmla="*/ 0 h 286161"/>
                            <a:gd name="connsiteX4" fmla="*/ 5242 w 381549"/>
                            <a:gd name="connsiteY4" fmla="*/ 1379 h 2861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549" h="286161">
                              <a:moveTo>
                                <a:pt x="5242" y="1379"/>
                              </a:moveTo>
                              <a:cubicBezTo>
                                <a:pt x="3495" y="96306"/>
                                <a:pt x="1747" y="191234"/>
                                <a:pt x="0" y="286161"/>
                              </a:cubicBezTo>
                              <a:lnTo>
                                <a:pt x="381549" y="282872"/>
                              </a:lnTo>
                              <a:lnTo>
                                <a:pt x="381549" y="0"/>
                              </a:lnTo>
                              <a:lnTo>
                                <a:pt x="5242" y="1379"/>
                              </a:lnTo>
                              <a:close/>
                            </a:path>
                          </a:pathLst>
                        </a:custGeom>
                        <a:solidFill>
                          <a:schemeClr val="bg2">
                            <a:lumMod val="75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9" name="Freeform 58"/>
                  <p:cNvSpPr/>
                  <p:nvPr/>
                </p:nvSpPr>
                <p:spPr>
                  <a:xfrm>
                    <a:off x="2099582" y="3934045"/>
                    <a:ext cx="605518" cy="271527"/>
                  </a:xfrm>
                  <a:custGeom>
                    <a:avLst/>
                    <a:gdLst>
                      <a:gd name="connsiteX0" fmla="*/ 871641 w 874930"/>
                      <a:gd name="connsiteY0" fmla="*/ 0 h 391416"/>
                      <a:gd name="connsiteX1" fmla="*/ 634818 w 874930"/>
                      <a:gd name="connsiteY1" fmla="*/ 6579 h 391416"/>
                      <a:gd name="connsiteX2" fmla="*/ 631528 w 874930"/>
                      <a:gd name="connsiteY2" fmla="*/ 259848 h 391416"/>
                      <a:gd name="connsiteX3" fmla="*/ 0 w 874930"/>
                      <a:gd name="connsiteY3" fmla="*/ 259848 h 391416"/>
                      <a:gd name="connsiteX4" fmla="*/ 3290 w 874930"/>
                      <a:gd name="connsiteY4" fmla="*/ 391416 h 391416"/>
                      <a:gd name="connsiteX5" fmla="*/ 874930 w 874930"/>
                      <a:gd name="connsiteY5" fmla="*/ 391416 h 391416"/>
                      <a:gd name="connsiteX6" fmla="*/ 871641 w 874930"/>
                      <a:gd name="connsiteY6" fmla="*/ 0 h 391416"/>
                      <a:gd name="connsiteX0" fmla="*/ 868538 w 871827"/>
                      <a:gd name="connsiteY0" fmla="*/ 0 h 391416"/>
                      <a:gd name="connsiteX1" fmla="*/ 631715 w 871827"/>
                      <a:gd name="connsiteY1" fmla="*/ 6579 h 391416"/>
                      <a:gd name="connsiteX2" fmla="*/ 628425 w 871827"/>
                      <a:gd name="connsiteY2" fmla="*/ 259848 h 391416"/>
                      <a:gd name="connsiteX3" fmla="*/ 2139 w 871827"/>
                      <a:gd name="connsiteY3" fmla="*/ 255870 h 391416"/>
                      <a:gd name="connsiteX4" fmla="*/ 187 w 871827"/>
                      <a:gd name="connsiteY4" fmla="*/ 391416 h 391416"/>
                      <a:gd name="connsiteX5" fmla="*/ 871827 w 871827"/>
                      <a:gd name="connsiteY5" fmla="*/ 391416 h 391416"/>
                      <a:gd name="connsiteX6" fmla="*/ 868538 w 871827"/>
                      <a:gd name="connsiteY6" fmla="*/ 0 h 391416"/>
                      <a:gd name="connsiteX0" fmla="*/ 865044 w 871827"/>
                      <a:gd name="connsiteY0" fmla="*/ 0 h 385448"/>
                      <a:gd name="connsiteX1" fmla="*/ 631715 w 871827"/>
                      <a:gd name="connsiteY1" fmla="*/ 611 h 385448"/>
                      <a:gd name="connsiteX2" fmla="*/ 628425 w 871827"/>
                      <a:gd name="connsiteY2" fmla="*/ 253880 h 385448"/>
                      <a:gd name="connsiteX3" fmla="*/ 2139 w 871827"/>
                      <a:gd name="connsiteY3" fmla="*/ 249902 h 385448"/>
                      <a:gd name="connsiteX4" fmla="*/ 187 w 871827"/>
                      <a:gd name="connsiteY4" fmla="*/ 385448 h 385448"/>
                      <a:gd name="connsiteX5" fmla="*/ 871827 w 871827"/>
                      <a:gd name="connsiteY5" fmla="*/ 385448 h 385448"/>
                      <a:gd name="connsiteX6" fmla="*/ 865044 w 871827"/>
                      <a:gd name="connsiteY6" fmla="*/ 0 h 38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827" h="385448">
                        <a:moveTo>
                          <a:pt x="865044" y="0"/>
                        </a:moveTo>
                        <a:lnTo>
                          <a:pt x="631715" y="611"/>
                        </a:lnTo>
                        <a:cubicBezTo>
                          <a:pt x="630618" y="85034"/>
                          <a:pt x="629522" y="169457"/>
                          <a:pt x="628425" y="253880"/>
                        </a:cubicBezTo>
                        <a:lnTo>
                          <a:pt x="2139" y="249902"/>
                        </a:lnTo>
                        <a:cubicBezTo>
                          <a:pt x="3236" y="293758"/>
                          <a:pt x="-910" y="341592"/>
                          <a:pt x="187" y="385448"/>
                        </a:cubicBezTo>
                        <a:lnTo>
                          <a:pt x="871827" y="385448"/>
                        </a:lnTo>
                        <a:cubicBezTo>
                          <a:pt x="870731" y="254976"/>
                          <a:pt x="866140" y="130472"/>
                          <a:pt x="865044" y="0"/>
                        </a:cubicBezTo>
                        <a:close/>
                      </a:path>
                    </a:pathLst>
                  </a:custGeom>
                  <a:solidFill>
                    <a:schemeClr val="bg2">
                      <a:lumMod val="75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2099995" y="3200935"/>
                    <a:ext cx="602949" cy="909637"/>
                  </a:xfrm>
                  <a:custGeom>
                    <a:avLst/>
                    <a:gdLst>
                      <a:gd name="connsiteX0" fmla="*/ 595347 w 878219"/>
                      <a:gd name="connsiteY0" fmla="*/ 9868 h 1299237"/>
                      <a:gd name="connsiteX1" fmla="*/ 874930 w 878219"/>
                      <a:gd name="connsiteY1" fmla="*/ 0 h 1299237"/>
                      <a:gd name="connsiteX2" fmla="*/ 878219 w 878219"/>
                      <a:gd name="connsiteY2" fmla="*/ 1042679 h 1299237"/>
                      <a:gd name="connsiteX3" fmla="*/ 638107 w 878219"/>
                      <a:gd name="connsiteY3" fmla="*/ 1049258 h 1299237"/>
                      <a:gd name="connsiteX4" fmla="*/ 634817 w 878219"/>
                      <a:gd name="connsiteY4" fmla="*/ 1299237 h 1299237"/>
                      <a:gd name="connsiteX5" fmla="*/ 3289 w 878219"/>
                      <a:gd name="connsiteY5" fmla="*/ 1299237 h 1299237"/>
                      <a:gd name="connsiteX6" fmla="*/ 0 w 878219"/>
                      <a:gd name="connsiteY6" fmla="*/ 1151223 h 1299237"/>
                      <a:gd name="connsiteX7" fmla="*/ 595347 w 878219"/>
                      <a:gd name="connsiteY7" fmla="*/ 1151223 h 1299237"/>
                      <a:gd name="connsiteX8" fmla="*/ 595347 w 878219"/>
                      <a:gd name="connsiteY8" fmla="*/ 9868 h 1299237"/>
                      <a:gd name="connsiteX0" fmla="*/ 592245 w 875117"/>
                      <a:gd name="connsiteY0" fmla="*/ 9868 h 1299237"/>
                      <a:gd name="connsiteX1" fmla="*/ 871828 w 875117"/>
                      <a:gd name="connsiteY1" fmla="*/ 0 h 1299237"/>
                      <a:gd name="connsiteX2" fmla="*/ 875117 w 875117"/>
                      <a:gd name="connsiteY2" fmla="*/ 1042679 h 1299237"/>
                      <a:gd name="connsiteX3" fmla="*/ 635005 w 875117"/>
                      <a:gd name="connsiteY3" fmla="*/ 1049258 h 1299237"/>
                      <a:gd name="connsiteX4" fmla="*/ 631715 w 875117"/>
                      <a:gd name="connsiteY4" fmla="*/ 1299237 h 1299237"/>
                      <a:gd name="connsiteX5" fmla="*/ 187 w 875117"/>
                      <a:gd name="connsiteY5" fmla="*/ 1299237 h 1299237"/>
                      <a:gd name="connsiteX6" fmla="*/ 2140 w 875117"/>
                      <a:gd name="connsiteY6" fmla="*/ 1151223 h 1299237"/>
                      <a:gd name="connsiteX7" fmla="*/ 592245 w 875117"/>
                      <a:gd name="connsiteY7" fmla="*/ 1151223 h 1299237"/>
                      <a:gd name="connsiteX8" fmla="*/ 592245 w 875117"/>
                      <a:gd name="connsiteY8" fmla="*/ 9868 h 1299237"/>
                      <a:gd name="connsiteX0" fmla="*/ 590105 w 872977"/>
                      <a:gd name="connsiteY0" fmla="*/ 9868 h 1299237"/>
                      <a:gd name="connsiteX1" fmla="*/ 869688 w 872977"/>
                      <a:gd name="connsiteY1" fmla="*/ 0 h 1299237"/>
                      <a:gd name="connsiteX2" fmla="*/ 872977 w 872977"/>
                      <a:gd name="connsiteY2" fmla="*/ 1042679 h 1299237"/>
                      <a:gd name="connsiteX3" fmla="*/ 632865 w 872977"/>
                      <a:gd name="connsiteY3" fmla="*/ 1049258 h 1299237"/>
                      <a:gd name="connsiteX4" fmla="*/ 629575 w 872977"/>
                      <a:gd name="connsiteY4" fmla="*/ 1299237 h 1299237"/>
                      <a:gd name="connsiteX5" fmla="*/ 3289 w 872977"/>
                      <a:gd name="connsiteY5" fmla="*/ 1297248 h 1299237"/>
                      <a:gd name="connsiteX6" fmla="*/ 0 w 872977"/>
                      <a:gd name="connsiteY6" fmla="*/ 1151223 h 1299237"/>
                      <a:gd name="connsiteX7" fmla="*/ 590105 w 872977"/>
                      <a:gd name="connsiteY7" fmla="*/ 1151223 h 1299237"/>
                      <a:gd name="connsiteX8" fmla="*/ 590105 w 872977"/>
                      <a:gd name="connsiteY8" fmla="*/ 9868 h 1299237"/>
                      <a:gd name="connsiteX0" fmla="*/ 587003 w 869875"/>
                      <a:gd name="connsiteY0" fmla="*/ 9868 h 1299237"/>
                      <a:gd name="connsiteX1" fmla="*/ 866586 w 869875"/>
                      <a:gd name="connsiteY1" fmla="*/ 0 h 1299237"/>
                      <a:gd name="connsiteX2" fmla="*/ 869875 w 869875"/>
                      <a:gd name="connsiteY2" fmla="*/ 1042679 h 1299237"/>
                      <a:gd name="connsiteX3" fmla="*/ 629763 w 869875"/>
                      <a:gd name="connsiteY3" fmla="*/ 1049258 h 1299237"/>
                      <a:gd name="connsiteX4" fmla="*/ 626473 w 869875"/>
                      <a:gd name="connsiteY4" fmla="*/ 1299237 h 1299237"/>
                      <a:gd name="connsiteX5" fmla="*/ 187 w 869875"/>
                      <a:gd name="connsiteY5" fmla="*/ 1297248 h 1299237"/>
                      <a:gd name="connsiteX6" fmla="*/ 2140 w 869875"/>
                      <a:gd name="connsiteY6" fmla="*/ 1151223 h 1299237"/>
                      <a:gd name="connsiteX7" fmla="*/ 587003 w 869875"/>
                      <a:gd name="connsiteY7" fmla="*/ 1151223 h 1299237"/>
                      <a:gd name="connsiteX8" fmla="*/ 587003 w 869875"/>
                      <a:gd name="connsiteY8" fmla="*/ 9868 h 1299237"/>
                      <a:gd name="connsiteX0" fmla="*/ 587003 w 869875"/>
                      <a:gd name="connsiteY0" fmla="*/ 9868 h 1299237"/>
                      <a:gd name="connsiteX1" fmla="*/ 866586 w 869875"/>
                      <a:gd name="connsiteY1" fmla="*/ 0 h 1299237"/>
                      <a:gd name="connsiteX2" fmla="*/ 869875 w 869875"/>
                      <a:gd name="connsiteY2" fmla="*/ 1048647 h 1299237"/>
                      <a:gd name="connsiteX3" fmla="*/ 629763 w 869875"/>
                      <a:gd name="connsiteY3" fmla="*/ 1049258 h 1299237"/>
                      <a:gd name="connsiteX4" fmla="*/ 626473 w 869875"/>
                      <a:gd name="connsiteY4" fmla="*/ 1299237 h 1299237"/>
                      <a:gd name="connsiteX5" fmla="*/ 187 w 869875"/>
                      <a:gd name="connsiteY5" fmla="*/ 1297248 h 1299237"/>
                      <a:gd name="connsiteX6" fmla="*/ 2140 w 869875"/>
                      <a:gd name="connsiteY6" fmla="*/ 1151223 h 1299237"/>
                      <a:gd name="connsiteX7" fmla="*/ 587003 w 869875"/>
                      <a:gd name="connsiteY7" fmla="*/ 1151223 h 1299237"/>
                      <a:gd name="connsiteX8" fmla="*/ 587003 w 869875"/>
                      <a:gd name="connsiteY8" fmla="*/ 9868 h 1299237"/>
                      <a:gd name="connsiteX0" fmla="*/ 587003 w 866772"/>
                      <a:gd name="connsiteY0" fmla="*/ 9868 h 1299237"/>
                      <a:gd name="connsiteX1" fmla="*/ 866586 w 866772"/>
                      <a:gd name="connsiteY1" fmla="*/ 0 h 1299237"/>
                      <a:gd name="connsiteX2" fmla="*/ 864633 w 866772"/>
                      <a:gd name="connsiteY2" fmla="*/ 1048647 h 1299237"/>
                      <a:gd name="connsiteX3" fmla="*/ 629763 w 866772"/>
                      <a:gd name="connsiteY3" fmla="*/ 1049258 h 1299237"/>
                      <a:gd name="connsiteX4" fmla="*/ 626473 w 866772"/>
                      <a:gd name="connsiteY4" fmla="*/ 1299237 h 1299237"/>
                      <a:gd name="connsiteX5" fmla="*/ 187 w 866772"/>
                      <a:gd name="connsiteY5" fmla="*/ 1297248 h 1299237"/>
                      <a:gd name="connsiteX6" fmla="*/ 2140 w 866772"/>
                      <a:gd name="connsiteY6" fmla="*/ 1151223 h 1299237"/>
                      <a:gd name="connsiteX7" fmla="*/ 587003 w 866772"/>
                      <a:gd name="connsiteY7" fmla="*/ 1151223 h 1299237"/>
                      <a:gd name="connsiteX8" fmla="*/ 587003 w 866772"/>
                      <a:gd name="connsiteY8" fmla="*/ 9868 h 1299237"/>
                      <a:gd name="connsiteX0" fmla="*/ 587003 w 866772"/>
                      <a:gd name="connsiteY0" fmla="*/ 1911 h 1291280"/>
                      <a:gd name="connsiteX1" fmla="*/ 866586 w 866772"/>
                      <a:gd name="connsiteY1" fmla="*/ 0 h 1291280"/>
                      <a:gd name="connsiteX2" fmla="*/ 864633 w 866772"/>
                      <a:gd name="connsiteY2" fmla="*/ 1040690 h 1291280"/>
                      <a:gd name="connsiteX3" fmla="*/ 629763 w 866772"/>
                      <a:gd name="connsiteY3" fmla="*/ 1041301 h 1291280"/>
                      <a:gd name="connsiteX4" fmla="*/ 626473 w 866772"/>
                      <a:gd name="connsiteY4" fmla="*/ 1291280 h 1291280"/>
                      <a:gd name="connsiteX5" fmla="*/ 187 w 866772"/>
                      <a:gd name="connsiteY5" fmla="*/ 1289291 h 1291280"/>
                      <a:gd name="connsiteX6" fmla="*/ 2140 w 866772"/>
                      <a:gd name="connsiteY6" fmla="*/ 1143266 h 1291280"/>
                      <a:gd name="connsiteX7" fmla="*/ 587003 w 866772"/>
                      <a:gd name="connsiteY7" fmla="*/ 1143266 h 1291280"/>
                      <a:gd name="connsiteX8" fmla="*/ 587003 w 866772"/>
                      <a:gd name="connsiteY8" fmla="*/ 1911 h 1291280"/>
                      <a:gd name="connsiteX0" fmla="*/ 587003 w 866772"/>
                      <a:gd name="connsiteY0" fmla="*/ 0 h 1289369"/>
                      <a:gd name="connsiteX1" fmla="*/ 866586 w 866772"/>
                      <a:gd name="connsiteY1" fmla="*/ 4057 h 1289369"/>
                      <a:gd name="connsiteX2" fmla="*/ 864633 w 866772"/>
                      <a:gd name="connsiteY2" fmla="*/ 1038779 h 1289369"/>
                      <a:gd name="connsiteX3" fmla="*/ 629763 w 866772"/>
                      <a:gd name="connsiteY3" fmla="*/ 1039390 h 1289369"/>
                      <a:gd name="connsiteX4" fmla="*/ 626473 w 866772"/>
                      <a:gd name="connsiteY4" fmla="*/ 1289369 h 1289369"/>
                      <a:gd name="connsiteX5" fmla="*/ 187 w 866772"/>
                      <a:gd name="connsiteY5" fmla="*/ 1287380 h 1289369"/>
                      <a:gd name="connsiteX6" fmla="*/ 2140 w 866772"/>
                      <a:gd name="connsiteY6" fmla="*/ 1141355 h 1289369"/>
                      <a:gd name="connsiteX7" fmla="*/ 587003 w 866772"/>
                      <a:gd name="connsiteY7" fmla="*/ 1141355 h 1289369"/>
                      <a:gd name="connsiteX8" fmla="*/ 587003 w 866772"/>
                      <a:gd name="connsiteY8" fmla="*/ 0 h 1289369"/>
                      <a:gd name="connsiteX0" fmla="*/ 587003 w 866772"/>
                      <a:gd name="connsiteY0" fmla="*/ 1910 h 1291279"/>
                      <a:gd name="connsiteX1" fmla="*/ 866586 w 866772"/>
                      <a:gd name="connsiteY1" fmla="*/ 0 h 1291279"/>
                      <a:gd name="connsiteX2" fmla="*/ 864633 w 866772"/>
                      <a:gd name="connsiteY2" fmla="*/ 1040689 h 1291279"/>
                      <a:gd name="connsiteX3" fmla="*/ 629763 w 866772"/>
                      <a:gd name="connsiteY3" fmla="*/ 1041300 h 1291279"/>
                      <a:gd name="connsiteX4" fmla="*/ 626473 w 866772"/>
                      <a:gd name="connsiteY4" fmla="*/ 1291279 h 1291279"/>
                      <a:gd name="connsiteX5" fmla="*/ 187 w 866772"/>
                      <a:gd name="connsiteY5" fmla="*/ 1289290 h 1291279"/>
                      <a:gd name="connsiteX6" fmla="*/ 2140 w 866772"/>
                      <a:gd name="connsiteY6" fmla="*/ 1143265 h 1291279"/>
                      <a:gd name="connsiteX7" fmla="*/ 587003 w 866772"/>
                      <a:gd name="connsiteY7" fmla="*/ 1143265 h 1291279"/>
                      <a:gd name="connsiteX8" fmla="*/ 587003 w 866772"/>
                      <a:gd name="connsiteY8" fmla="*/ 1910 h 1291279"/>
                      <a:gd name="connsiteX0" fmla="*/ 587003 w 866772"/>
                      <a:gd name="connsiteY0" fmla="*/ 1910 h 1291279"/>
                      <a:gd name="connsiteX1" fmla="*/ 866586 w 866772"/>
                      <a:gd name="connsiteY1" fmla="*/ 0 h 1291279"/>
                      <a:gd name="connsiteX2" fmla="*/ 864633 w 866772"/>
                      <a:gd name="connsiteY2" fmla="*/ 1040689 h 1291279"/>
                      <a:gd name="connsiteX3" fmla="*/ 629763 w 866772"/>
                      <a:gd name="connsiteY3" fmla="*/ 1041300 h 1291279"/>
                      <a:gd name="connsiteX4" fmla="*/ 626473 w 866772"/>
                      <a:gd name="connsiteY4" fmla="*/ 1291279 h 1291279"/>
                      <a:gd name="connsiteX5" fmla="*/ 187 w 866772"/>
                      <a:gd name="connsiteY5" fmla="*/ 1289290 h 1291279"/>
                      <a:gd name="connsiteX6" fmla="*/ 2140 w 866772"/>
                      <a:gd name="connsiteY6" fmla="*/ 1143265 h 1291279"/>
                      <a:gd name="connsiteX7" fmla="*/ 587003 w 866772"/>
                      <a:gd name="connsiteY7" fmla="*/ 1143265 h 1291279"/>
                      <a:gd name="connsiteX8" fmla="*/ 587003 w 866772"/>
                      <a:gd name="connsiteY8" fmla="*/ 1910 h 1291279"/>
                      <a:gd name="connsiteX0" fmla="*/ 588358 w 868127"/>
                      <a:gd name="connsiteY0" fmla="*/ 1910 h 1291279"/>
                      <a:gd name="connsiteX1" fmla="*/ 867941 w 868127"/>
                      <a:gd name="connsiteY1" fmla="*/ 0 h 1291279"/>
                      <a:gd name="connsiteX2" fmla="*/ 865988 w 868127"/>
                      <a:gd name="connsiteY2" fmla="*/ 1040689 h 1291279"/>
                      <a:gd name="connsiteX3" fmla="*/ 631118 w 868127"/>
                      <a:gd name="connsiteY3" fmla="*/ 1041300 h 1291279"/>
                      <a:gd name="connsiteX4" fmla="*/ 627828 w 868127"/>
                      <a:gd name="connsiteY4" fmla="*/ 1291279 h 1291279"/>
                      <a:gd name="connsiteX5" fmla="*/ 1542 w 868127"/>
                      <a:gd name="connsiteY5" fmla="*/ 1289290 h 1291279"/>
                      <a:gd name="connsiteX6" fmla="*/ 0 w 868127"/>
                      <a:gd name="connsiteY6" fmla="*/ 1149232 h 1291279"/>
                      <a:gd name="connsiteX7" fmla="*/ 588358 w 868127"/>
                      <a:gd name="connsiteY7" fmla="*/ 1143265 h 1291279"/>
                      <a:gd name="connsiteX8" fmla="*/ 588358 w 868127"/>
                      <a:gd name="connsiteY8" fmla="*/ 1910 h 1291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127" h="1291279">
                        <a:moveTo>
                          <a:pt x="588358" y="1910"/>
                        </a:moveTo>
                        <a:lnTo>
                          <a:pt x="867941" y="0"/>
                        </a:lnTo>
                        <a:cubicBezTo>
                          <a:pt x="869037" y="347560"/>
                          <a:pt x="864892" y="693129"/>
                          <a:pt x="865988" y="1040689"/>
                        </a:cubicBezTo>
                        <a:lnTo>
                          <a:pt x="631118" y="1041300"/>
                        </a:lnTo>
                        <a:cubicBezTo>
                          <a:pt x="630021" y="1124626"/>
                          <a:pt x="628925" y="1207953"/>
                          <a:pt x="627828" y="1291279"/>
                        </a:cubicBezTo>
                        <a:lnTo>
                          <a:pt x="1542" y="1289290"/>
                        </a:lnTo>
                        <a:cubicBezTo>
                          <a:pt x="446" y="1239952"/>
                          <a:pt x="1096" y="1198570"/>
                          <a:pt x="0" y="1149232"/>
                        </a:cubicBezTo>
                        <a:lnTo>
                          <a:pt x="588358" y="1143265"/>
                        </a:lnTo>
                        <a:lnTo>
                          <a:pt x="588358" y="1910"/>
                        </a:lnTo>
                        <a:close/>
                      </a:path>
                    </a:pathLst>
                  </a:custGeom>
                  <a:solidFill>
                    <a:schemeClr val="bg2">
                      <a:lumMod val="25000"/>
                      <a:alpha val="46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558287" y="4010939"/>
                    <a:ext cx="543064" cy="192318"/>
                  </a:xfrm>
                  <a:custGeom>
                    <a:avLst/>
                    <a:gdLst>
                      <a:gd name="connsiteX0" fmla="*/ 769675 w 779543"/>
                      <a:gd name="connsiteY0" fmla="*/ 0 h 286161"/>
                      <a:gd name="connsiteX1" fmla="*/ 779543 w 779543"/>
                      <a:gd name="connsiteY1" fmla="*/ 286161 h 286161"/>
                      <a:gd name="connsiteX2" fmla="*/ 0 w 779543"/>
                      <a:gd name="connsiteY2" fmla="*/ 286161 h 286161"/>
                      <a:gd name="connsiteX3" fmla="*/ 0 w 779543"/>
                      <a:gd name="connsiteY3" fmla="*/ 62495 h 286161"/>
                      <a:gd name="connsiteX4" fmla="*/ 108544 w 779543"/>
                      <a:gd name="connsiteY4" fmla="*/ 62495 h 286161"/>
                      <a:gd name="connsiteX5" fmla="*/ 108544 w 779543"/>
                      <a:gd name="connsiteY5" fmla="*/ 13156 h 286161"/>
                      <a:gd name="connsiteX6" fmla="*/ 769675 w 779543"/>
                      <a:gd name="connsiteY6" fmla="*/ 0 h 286161"/>
                      <a:gd name="connsiteX0" fmla="*/ 780159 w 780159"/>
                      <a:gd name="connsiteY0" fmla="*/ 768 h 273005"/>
                      <a:gd name="connsiteX1" fmla="*/ 779543 w 780159"/>
                      <a:gd name="connsiteY1" fmla="*/ 273005 h 273005"/>
                      <a:gd name="connsiteX2" fmla="*/ 0 w 780159"/>
                      <a:gd name="connsiteY2" fmla="*/ 273005 h 273005"/>
                      <a:gd name="connsiteX3" fmla="*/ 0 w 780159"/>
                      <a:gd name="connsiteY3" fmla="*/ 49339 h 273005"/>
                      <a:gd name="connsiteX4" fmla="*/ 108544 w 780159"/>
                      <a:gd name="connsiteY4" fmla="*/ 49339 h 273005"/>
                      <a:gd name="connsiteX5" fmla="*/ 108544 w 780159"/>
                      <a:gd name="connsiteY5" fmla="*/ 0 h 273005"/>
                      <a:gd name="connsiteX6" fmla="*/ 780159 w 780159"/>
                      <a:gd name="connsiteY6" fmla="*/ 768 h 273005"/>
                      <a:gd name="connsiteX0" fmla="*/ 659589 w 779543"/>
                      <a:gd name="connsiteY0" fmla="*/ 54474 h 273005"/>
                      <a:gd name="connsiteX1" fmla="*/ 779543 w 779543"/>
                      <a:gd name="connsiteY1" fmla="*/ 273005 h 273005"/>
                      <a:gd name="connsiteX2" fmla="*/ 0 w 779543"/>
                      <a:gd name="connsiteY2" fmla="*/ 273005 h 273005"/>
                      <a:gd name="connsiteX3" fmla="*/ 0 w 779543"/>
                      <a:gd name="connsiteY3" fmla="*/ 49339 h 273005"/>
                      <a:gd name="connsiteX4" fmla="*/ 108544 w 779543"/>
                      <a:gd name="connsiteY4" fmla="*/ 49339 h 273005"/>
                      <a:gd name="connsiteX5" fmla="*/ 108544 w 779543"/>
                      <a:gd name="connsiteY5" fmla="*/ 0 h 273005"/>
                      <a:gd name="connsiteX6" fmla="*/ 659589 w 779543"/>
                      <a:gd name="connsiteY6" fmla="*/ 54474 h 273005"/>
                      <a:gd name="connsiteX0" fmla="*/ 781906 w 781906"/>
                      <a:gd name="connsiteY0" fmla="*/ 2757 h 273005"/>
                      <a:gd name="connsiteX1" fmla="*/ 779543 w 781906"/>
                      <a:gd name="connsiteY1" fmla="*/ 273005 h 273005"/>
                      <a:gd name="connsiteX2" fmla="*/ 0 w 781906"/>
                      <a:gd name="connsiteY2" fmla="*/ 273005 h 273005"/>
                      <a:gd name="connsiteX3" fmla="*/ 0 w 781906"/>
                      <a:gd name="connsiteY3" fmla="*/ 49339 h 273005"/>
                      <a:gd name="connsiteX4" fmla="*/ 108544 w 781906"/>
                      <a:gd name="connsiteY4" fmla="*/ 49339 h 273005"/>
                      <a:gd name="connsiteX5" fmla="*/ 108544 w 781906"/>
                      <a:gd name="connsiteY5" fmla="*/ 0 h 273005"/>
                      <a:gd name="connsiteX6" fmla="*/ 781906 w 781906"/>
                      <a:gd name="connsiteY6" fmla="*/ 2757 h 27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906" h="273005">
                        <a:moveTo>
                          <a:pt x="781906" y="2757"/>
                        </a:moveTo>
                        <a:cubicBezTo>
                          <a:pt x="781701" y="93503"/>
                          <a:pt x="779748" y="182259"/>
                          <a:pt x="779543" y="273005"/>
                        </a:cubicBezTo>
                        <a:lnTo>
                          <a:pt x="0" y="273005"/>
                        </a:lnTo>
                        <a:lnTo>
                          <a:pt x="0" y="49339"/>
                        </a:lnTo>
                        <a:lnTo>
                          <a:pt x="108544" y="49339"/>
                        </a:lnTo>
                        <a:lnTo>
                          <a:pt x="108544" y="0"/>
                        </a:lnTo>
                        <a:lnTo>
                          <a:pt x="781906" y="2757"/>
                        </a:lnTo>
                        <a:close/>
                      </a:path>
                    </a:pathLst>
                  </a:custGeom>
                  <a:solidFill>
                    <a:schemeClr val="tx2">
                      <a:lumMod val="60000"/>
                      <a:lumOff val="4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1115098" y="3591550"/>
                    <a:ext cx="294699" cy="618657"/>
                  </a:xfrm>
                  <a:custGeom>
                    <a:avLst/>
                    <a:gdLst>
                      <a:gd name="connsiteX0" fmla="*/ 0 w 424308"/>
                      <a:gd name="connsiteY0" fmla="*/ 0 h 878218"/>
                      <a:gd name="connsiteX1" fmla="*/ 0 w 424308"/>
                      <a:gd name="connsiteY1" fmla="*/ 878218 h 878218"/>
                      <a:gd name="connsiteX2" fmla="*/ 424308 w 424308"/>
                      <a:gd name="connsiteY2" fmla="*/ 874929 h 878218"/>
                      <a:gd name="connsiteX3" fmla="*/ 421018 w 424308"/>
                      <a:gd name="connsiteY3" fmla="*/ 588768 h 878218"/>
                      <a:gd name="connsiteX4" fmla="*/ 299318 w 424308"/>
                      <a:gd name="connsiteY4" fmla="*/ 588768 h 878218"/>
                      <a:gd name="connsiteX5" fmla="*/ 299318 w 424308"/>
                      <a:gd name="connsiteY5" fmla="*/ 486803 h 878218"/>
                      <a:gd name="connsiteX6" fmla="*/ 190774 w 424308"/>
                      <a:gd name="connsiteY6" fmla="*/ 483513 h 878218"/>
                      <a:gd name="connsiteX7" fmla="*/ 194063 w 424308"/>
                      <a:gd name="connsiteY7" fmla="*/ 6578 h 878218"/>
                      <a:gd name="connsiteX8" fmla="*/ 0 w 424308"/>
                      <a:gd name="connsiteY8" fmla="*/ 0 h 878218"/>
                      <a:gd name="connsiteX0" fmla="*/ 0 w 424308"/>
                      <a:gd name="connsiteY0" fmla="*/ 0 h 878218"/>
                      <a:gd name="connsiteX1" fmla="*/ 0 w 424308"/>
                      <a:gd name="connsiteY1" fmla="*/ 878218 h 878218"/>
                      <a:gd name="connsiteX2" fmla="*/ 424308 w 424308"/>
                      <a:gd name="connsiteY2" fmla="*/ 874929 h 878218"/>
                      <a:gd name="connsiteX3" fmla="*/ 421018 w 424308"/>
                      <a:gd name="connsiteY3" fmla="*/ 588768 h 878218"/>
                      <a:gd name="connsiteX4" fmla="*/ 299318 w 424308"/>
                      <a:gd name="connsiteY4" fmla="*/ 594735 h 878218"/>
                      <a:gd name="connsiteX5" fmla="*/ 299318 w 424308"/>
                      <a:gd name="connsiteY5" fmla="*/ 486803 h 878218"/>
                      <a:gd name="connsiteX6" fmla="*/ 190774 w 424308"/>
                      <a:gd name="connsiteY6" fmla="*/ 483513 h 878218"/>
                      <a:gd name="connsiteX7" fmla="*/ 194063 w 424308"/>
                      <a:gd name="connsiteY7" fmla="*/ 6578 h 878218"/>
                      <a:gd name="connsiteX8" fmla="*/ 0 w 424308"/>
                      <a:gd name="connsiteY8" fmla="*/ 0 h 878218"/>
                      <a:gd name="connsiteX0" fmla="*/ 0 w 424308"/>
                      <a:gd name="connsiteY0" fmla="*/ 0 h 878218"/>
                      <a:gd name="connsiteX1" fmla="*/ 0 w 424308"/>
                      <a:gd name="connsiteY1" fmla="*/ 878218 h 878218"/>
                      <a:gd name="connsiteX2" fmla="*/ 424308 w 424308"/>
                      <a:gd name="connsiteY2" fmla="*/ 874929 h 878218"/>
                      <a:gd name="connsiteX3" fmla="*/ 422766 w 424308"/>
                      <a:gd name="connsiteY3" fmla="*/ 594735 h 878218"/>
                      <a:gd name="connsiteX4" fmla="*/ 299318 w 424308"/>
                      <a:gd name="connsiteY4" fmla="*/ 594735 h 878218"/>
                      <a:gd name="connsiteX5" fmla="*/ 299318 w 424308"/>
                      <a:gd name="connsiteY5" fmla="*/ 486803 h 878218"/>
                      <a:gd name="connsiteX6" fmla="*/ 190774 w 424308"/>
                      <a:gd name="connsiteY6" fmla="*/ 483513 h 878218"/>
                      <a:gd name="connsiteX7" fmla="*/ 194063 w 424308"/>
                      <a:gd name="connsiteY7" fmla="*/ 6578 h 878218"/>
                      <a:gd name="connsiteX8" fmla="*/ 0 w 424308"/>
                      <a:gd name="connsiteY8" fmla="*/ 0 h 878218"/>
                      <a:gd name="connsiteX0" fmla="*/ 0 w 424308"/>
                      <a:gd name="connsiteY0" fmla="*/ 0 h 878218"/>
                      <a:gd name="connsiteX1" fmla="*/ 0 w 424308"/>
                      <a:gd name="connsiteY1" fmla="*/ 878218 h 878218"/>
                      <a:gd name="connsiteX2" fmla="*/ 424308 w 424308"/>
                      <a:gd name="connsiteY2" fmla="*/ 874929 h 878218"/>
                      <a:gd name="connsiteX3" fmla="*/ 422766 w 424308"/>
                      <a:gd name="connsiteY3" fmla="*/ 594735 h 878218"/>
                      <a:gd name="connsiteX4" fmla="*/ 299318 w 424308"/>
                      <a:gd name="connsiteY4" fmla="*/ 594735 h 878218"/>
                      <a:gd name="connsiteX5" fmla="*/ 299318 w 424308"/>
                      <a:gd name="connsiteY5" fmla="*/ 486803 h 878218"/>
                      <a:gd name="connsiteX6" fmla="*/ 190774 w 424308"/>
                      <a:gd name="connsiteY6" fmla="*/ 489481 h 878218"/>
                      <a:gd name="connsiteX7" fmla="*/ 194063 w 424308"/>
                      <a:gd name="connsiteY7" fmla="*/ 6578 h 878218"/>
                      <a:gd name="connsiteX8" fmla="*/ 0 w 424308"/>
                      <a:gd name="connsiteY8" fmla="*/ 0 h 878218"/>
                      <a:gd name="connsiteX0" fmla="*/ 0 w 424308"/>
                      <a:gd name="connsiteY0" fmla="*/ 0 h 878218"/>
                      <a:gd name="connsiteX1" fmla="*/ 0 w 424308"/>
                      <a:gd name="connsiteY1" fmla="*/ 878218 h 878218"/>
                      <a:gd name="connsiteX2" fmla="*/ 424308 w 424308"/>
                      <a:gd name="connsiteY2" fmla="*/ 874929 h 878218"/>
                      <a:gd name="connsiteX3" fmla="*/ 422766 w 424308"/>
                      <a:gd name="connsiteY3" fmla="*/ 594735 h 878218"/>
                      <a:gd name="connsiteX4" fmla="*/ 299318 w 424308"/>
                      <a:gd name="connsiteY4" fmla="*/ 594735 h 878218"/>
                      <a:gd name="connsiteX5" fmla="*/ 299318 w 424308"/>
                      <a:gd name="connsiteY5" fmla="*/ 486803 h 878218"/>
                      <a:gd name="connsiteX6" fmla="*/ 189026 w 424308"/>
                      <a:gd name="connsiteY6" fmla="*/ 485503 h 878218"/>
                      <a:gd name="connsiteX7" fmla="*/ 194063 w 424308"/>
                      <a:gd name="connsiteY7" fmla="*/ 6578 h 878218"/>
                      <a:gd name="connsiteX8" fmla="*/ 0 w 424308"/>
                      <a:gd name="connsiteY8" fmla="*/ 0 h 878218"/>
                      <a:gd name="connsiteX0" fmla="*/ 0 w 424308"/>
                      <a:gd name="connsiteY0" fmla="*/ 0 h 878218"/>
                      <a:gd name="connsiteX1" fmla="*/ 0 w 424308"/>
                      <a:gd name="connsiteY1" fmla="*/ 878218 h 878218"/>
                      <a:gd name="connsiteX2" fmla="*/ 424308 w 424308"/>
                      <a:gd name="connsiteY2" fmla="*/ 874929 h 878218"/>
                      <a:gd name="connsiteX3" fmla="*/ 422766 w 424308"/>
                      <a:gd name="connsiteY3" fmla="*/ 594735 h 878218"/>
                      <a:gd name="connsiteX4" fmla="*/ 299318 w 424308"/>
                      <a:gd name="connsiteY4" fmla="*/ 594735 h 878218"/>
                      <a:gd name="connsiteX5" fmla="*/ 299318 w 424308"/>
                      <a:gd name="connsiteY5" fmla="*/ 486803 h 878218"/>
                      <a:gd name="connsiteX6" fmla="*/ 189026 w 424308"/>
                      <a:gd name="connsiteY6" fmla="*/ 489482 h 878218"/>
                      <a:gd name="connsiteX7" fmla="*/ 194063 w 424308"/>
                      <a:gd name="connsiteY7" fmla="*/ 6578 h 878218"/>
                      <a:gd name="connsiteX8" fmla="*/ 0 w 424308"/>
                      <a:gd name="connsiteY8" fmla="*/ 0 h 87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308" h="878218">
                        <a:moveTo>
                          <a:pt x="0" y="0"/>
                        </a:moveTo>
                        <a:lnTo>
                          <a:pt x="0" y="878218"/>
                        </a:lnTo>
                        <a:lnTo>
                          <a:pt x="424308" y="874929"/>
                        </a:lnTo>
                        <a:cubicBezTo>
                          <a:pt x="423211" y="779542"/>
                          <a:pt x="423863" y="690122"/>
                          <a:pt x="422766" y="594735"/>
                        </a:cubicBezTo>
                        <a:lnTo>
                          <a:pt x="299318" y="594735"/>
                        </a:lnTo>
                        <a:lnTo>
                          <a:pt x="299318" y="486803"/>
                        </a:lnTo>
                        <a:lnTo>
                          <a:pt x="189026" y="489482"/>
                        </a:lnTo>
                        <a:cubicBezTo>
                          <a:pt x="190122" y="330504"/>
                          <a:pt x="192967" y="165556"/>
                          <a:pt x="194063" y="6578"/>
                        </a:cubicBezTo>
                        <a:lnTo>
                          <a:pt x="0" y="0"/>
                        </a:lnTo>
                        <a:close/>
                      </a:path>
                    </a:pathLst>
                  </a:custGeom>
                  <a:solidFill>
                    <a:schemeClr val="bg2">
                      <a:lumMod val="25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112813" y="3205372"/>
                    <a:ext cx="214742" cy="388495"/>
                  </a:xfrm>
                  <a:prstGeom prst="rect">
                    <a:avLst/>
                  </a:prstGeom>
                  <a:solidFill>
                    <a:schemeClr val="tx2">
                      <a:lumMod val="60000"/>
                      <a:lumOff val="4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2062"/>
                  <p:cNvSpPr/>
                  <p:nvPr/>
                </p:nvSpPr>
                <p:spPr>
                  <a:xfrm>
                    <a:off x="1111136" y="2903866"/>
                    <a:ext cx="215229" cy="300105"/>
                  </a:xfrm>
                  <a:custGeom>
                    <a:avLst/>
                    <a:gdLst>
                      <a:gd name="connsiteX0" fmla="*/ 0 w 381748"/>
                      <a:gd name="connsiteY0" fmla="*/ 0 h 517141"/>
                      <a:gd name="connsiteX1" fmla="*/ 381748 w 381748"/>
                      <a:gd name="connsiteY1" fmla="*/ 0 h 517141"/>
                      <a:gd name="connsiteX2" fmla="*/ 381748 w 381748"/>
                      <a:gd name="connsiteY2" fmla="*/ 517141 h 517141"/>
                      <a:gd name="connsiteX3" fmla="*/ 0 w 381748"/>
                      <a:gd name="connsiteY3" fmla="*/ 517141 h 517141"/>
                      <a:gd name="connsiteX4" fmla="*/ 0 w 381748"/>
                      <a:gd name="connsiteY4" fmla="*/ 0 h 517141"/>
                      <a:gd name="connsiteX0" fmla="*/ 0 w 391273"/>
                      <a:gd name="connsiteY0" fmla="*/ 0 h 517141"/>
                      <a:gd name="connsiteX1" fmla="*/ 391273 w 391273"/>
                      <a:gd name="connsiteY1" fmla="*/ 0 h 517141"/>
                      <a:gd name="connsiteX2" fmla="*/ 391273 w 391273"/>
                      <a:gd name="connsiteY2" fmla="*/ 517141 h 517141"/>
                      <a:gd name="connsiteX3" fmla="*/ 9525 w 391273"/>
                      <a:gd name="connsiteY3" fmla="*/ 517141 h 517141"/>
                      <a:gd name="connsiteX4" fmla="*/ 0 w 391273"/>
                      <a:gd name="connsiteY4" fmla="*/ 0 h 517141"/>
                      <a:gd name="connsiteX0" fmla="*/ 2381 w 393654"/>
                      <a:gd name="connsiteY0" fmla="*/ 0 h 517141"/>
                      <a:gd name="connsiteX1" fmla="*/ 393654 w 393654"/>
                      <a:gd name="connsiteY1" fmla="*/ 0 h 517141"/>
                      <a:gd name="connsiteX2" fmla="*/ 393654 w 393654"/>
                      <a:gd name="connsiteY2" fmla="*/ 517141 h 517141"/>
                      <a:gd name="connsiteX3" fmla="*/ 0 w 393654"/>
                      <a:gd name="connsiteY3" fmla="*/ 514759 h 517141"/>
                      <a:gd name="connsiteX4" fmla="*/ 2381 w 393654"/>
                      <a:gd name="connsiteY4" fmla="*/ 0 h 517141"/>
                      <a:gd name="connsiteX0" fmla="*/ 2381 w 417468"/>
                      <a:gd name="connsiteY0" fmla="*/ 0 h 514760"/>
                      <a:gd name="connsiteX1" fmla="*/ 393654 w 417468"/>
                      <a:gd name="connsiteY1" fmla="*/ 0 h 514760"/>
                      <a:gd name="connsiteX2" fmla="*/ 417468 w 417468"/>
                      <a:gd name="connsiteY2" fmla="*/ 514760 h 514760"/>
                      <a:gd name="connsiteX3" fmla="*/ 0 w 417468"/>
                      <a:gd name="connsiteY3" fmla="*/ 514759 h 514760"/>
                      <a:gd name="connsiteX4" fmla="*/ 2381 w 417468"/>
                      <a:gd name="connsiteY4" fmla="*/ 0 h 514760"/>
                      <a:gd name="connsiteX0" fmla="*/ 2381 w 417468"/>
                      <a:gd name="connsiteY0" fmla="*/ 2381 h 517141"/>
                      <a:gd name="connsiteX1" fmla="*/ 412705 w 417468"/>
                      <a:gd name="connsiteY1" fmla="*/ 0 h 517141"/>
                      <a:gd name="connsiteX2" fmla="*/ 417468 w 417468"/>
                      <a:gd name="connsiteY2" fmla="*/ 517141 h 517141"/>
                      <a:gd name="connsiteX3" fmla="*/ 0 w 417468"/>
                      <a:gd name="connsiteY3" fmla="*/ 517140 h 517141"/>
                      <a:gd name="connsiteX4" fmla="*/ 2381 w 417468"/>
                      <a:gd name="connsiteY4" fmla="*/ 2381 h 517141"/>
                      <a:gd name="connsiteX0" fmla="*/ 2381 w 417926"/>
                      <a:gd name="connsiteY0" fmla="*/ 0 h 514760"/>
                      <a:gd name="connsiteX1" fmla="*/ 417468 w 417926"/>
                      <a:gd name="connsiteY1" fmla="*/ 0 h 514760"/>
                      <a:gd name="connsiteX2" fmla="*/ 417468 w 417926"/>
                      <a:gd name="connsiteY2" fmla="*/ 514760 h 514760"/>
                      <a:gd name="connsiteX3" fmla="*/ 0 w 417926"/>
                      <a:gd name="connsiteY3" fmla="*/ 514759 h 514760"/>
                      <a:gd name="connsiteX4" fmla="*/ 2381 w 417926"/>
                      <a:gd name="connsiteY4" fmla="*/ 0 h 514760"/>
                      <a:gd name="connsiteX0" fmla="*/ 2381 w 422443"/>
                      <a:gd name="connsiteY0" fmla="*/ 0 h 514760"/>
                      <a:gd name="connsiteX1" fmla="*/ 422232 w 422443"/>
                      <a:gd name="connsiteY1" fmla="*/ 2382 h 514760"/>
                      <a:gd name="connsiteX2" fmla="*/ 417468 w 422443"/>
                      <a:gd name="connsiteY2" fmla="*/ 514760 h 514760"/>
                      <a:gd name="connsiteX3" fmla="*/ 0 w 422443"/>
                      <a:gd name="connsiteY3" fmla="*/ 514759 h 514760"/>
                      <a:gd name="connsiteX4" fmla="*/ 2381 w 422443"/>
                      <a:gd name="connsiteY4" fmla="*/ 0 h 514760"/>
                      <a:gd name="connsiteX0" fmla="*/ 2381 w 417468"/>
                      <a:gd name="connsiteY0" fmla="*/ 0 h 514760"/>
                      <a:gd name="connsiteX1" fmla="*/ 415090 w 417468"/>
                      <a:gd name="connsiteY1" fmla="*/ 4763 h 514760"/>
                      <a:gd name="connsiteX2" fmla="*/ 417468 w 417468"/>
                      <a:gd name="connsiteY2" fmla="*/ 514760 h 514760"/>
                      <a:gd name="connsiteX3" fmla="*/ 0 w 417468"/>
                      <a:gd name="connsiteY3" fmla="*/ 514759 h 514760"/>
                      <a:gd name="connsiteX4" fmla="*/ 2381 w 417468"/>
                      <a:gd name="connsiteY4" fmla="*/ 0 h 514760"/>
                      <a:gd name="connsiteX0" fmla="*/ 4762 w 417468"/>
                      <a:gd name="connsiteY0" fmla="*/ 4762 h 509997"/>
                      <a:gd name="connsiteX1" fmla="*/ 415090 w 417468"/>
                      <a:gd name="connsiteY1" fmla="*/ 0 h 509997"/>
                      <a:gd name="connsiteX2" fmla="*/ 417468 w 417468"/>
                      <a:gd name="connsiteY2" fmla="*/ 509997 h 509997"/>
                      <a:gd name="connsiteX3" fmla="*/ 0 w 417468"/>
                      <a:gd name="connsiteY3" fmla="*/ 509996 h 509997"/>
                      <a:gd name="connsiteX4" fmla="*/ 4762 w 417468"/>
                      <a:gd name="connsiteY4" fmla="*/ 4762 h 509997"/>
                      <a:gd name="connsiteX0" fmla="*/ 2381 w 417468"/>
                      <a:gd name="connsiteY0" fmla="*/ 0 h 512379"/>
                      <a:gd name="connsiteX1" fmla="*/ 415090 w 417468"/>
                      <a:gd name="connsiteY1" fmla="*/ 2382 h 512379"/>
                      <a:gd name="connsiteX2" fmla="*/ 417468 w 417468"/>
                      <a:gd name="connsiteY2" fmla="*/ 512379 h 512379"/>
                      <a:gd name="connsiteX3" fmla="*/ 0 w 417468"/>
                      <a:gd name="connsiteY3" fmla="*/ 512378 h 512379"/>
                      <a:gd name="connsiteX4" fmla="*/ 2381 w 417468"/>
                      <a:gd name="connsiteY4" fmla="*/ 0 h 512379"/>
                      <a:gd name="connsiteX0" fmla="*/ 68 w 422299"/>
                      <a:gd name="connsiteY0" fmla="*/ 0 h 509998"/>
                      <a:gd name="connsiteX1" fmla="*/ 419921 w 422299"/>
                      <a:gd name="connsiteY1" fmla="*/ 1 h 509998"/>
                      <a:gd name="connsiteX2" fmla="*/ 422299 w 422299"/>
                      <a:gd name="connsiteY2" fmla="*/ 509998 h 509998"/>
                      <a:gd name="connsiteX3" fmla="*/ 4831 w 422299"/>
                      <a:gd name="connsiteY3" fmla="*/ 509997 h 509998"/>
                      <a:gd name="connsiteX4" fmla="*/ 68 w 422299"/>
                      <a:gd name="connsiteY4" fmla="*/ 0 h 509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299" h="509998">
                        <a:moveTo>
                          <a:pt x="68" y="0"/>
                        </a:moveTo>
                        <a:lnTo>
                          <a:pt x="419921" y="1"/>
                        </a:lnTo>
                        <a:cubicBezTo>
                          <a:pt x="421509" y="172381"/>
                          <a:pt x="420711" y="337618"/>
                          <a:pt x="422299" y="509998"/>
                        </a:cubicBezTo>
                        <a:lnTo>
                          <a:pt x="4831" y="509997"/>
                        </a:lnTo>
                        <a:cubicBezTo>
                          <a:pt x="5625" y="338411"/>
                          <a:pt x="-726" y="171586"/>
                          <a:pt x="68" y="0"/>
                        </a:cubicBezTo>
                        <a:close/>
                      </a:path>
                    </a:pathLst>
                  </a:custGeom>
                  <a:solidFill>
                    <a:schemeClr val="accent6">
                      <a:lumMod val="75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1113955" y="2058422"/>
                    <a:ext cx="1587718" cy="2150394"/>
                    <a:chOff x="2743200" y="1595597"/>
                    <a:chExt cx="2286000" cy="3052603"/>
                  </a:xfrm>
                </p:grpSpPr>
                <p:sp>
                  <p:nvSpPr>
                    <p:cNvPr id="76" name="Freeform 75"/>
                    <p:cNvSpPr/>
                    <p:nvPr/>
                  </p:nvSpPr>
                  <p:spPr>
                    <a:xfrm>
                      <a:off x="4795997" y="1595597"/>
                      <a:ext cx="230135" cy="316051"/>
                    </a:xfrm>
                    <a:custGeom>
                      <a:avLst/>
                      <a:gdLst>
                        <a:gd name="connsiteX0" fmla="*/ 3069 w 230135"/>
                        <a:gd name="connsiteY0" fmla="*/ 3069 h 316051"/>
                        <a:gd name="connsiteX1" fmla="*/ 0 w 230135"/>
                        <a:gd name="connsiteY1" fmla="*/ 316051 h 316051"/>
                        <a:gd name="connsiteX2" fmla="*/ 230135 w 230135"/>
                        <a:gd name="connsiteY2" fmla="*/ 316051 h 316051"/>
                        <a:gd name="connsiteX3" fmla="*/ 227066 w 230135"/>
                        <a:gd name="connsiteY3" fmla="*/ 0 h 316051"/>
                        <a:gd name="connsiteX4" fmla="*/ 3069 w 230135"/>
                        <a:gd name="connsiteY4" fmla="*/ 3069 h 316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5" h="316051">
                          <a:moveTo>
                            <a:pt x="3069" y="3069"/>
                          </a:moveTo>
                          <a:lnTo>
                            <a:pt x="0" y="316051"/>
                          </a:lnTo>
                          <a:lnTo>
                            <a:pt x="230135" y="316051"/>
                          </a:lnTo>
                          <a:lnTo>
                            <a:pt x="227066" y="0"/>
                          </a:lnTo>
                          <a:lnTo>
                            <a:pt x="3069" y="3069"/>
                          </a:lnTo>
                          <a:close/>
                        </a:path>
                      </a:pathLst>
                    </a:custGeom>
                    <a:solidFill>
                      <a:schemeClr val="tx2">
                        <a:lumMod val="60000"/>
                        <a:lumOff val="4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743200" y="1600200"/>
                      <a:ext cx="22860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048000" y="1887748"/>
                      <a:ext cx="1700842" cy="247721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a:off x="2607247" y="2210115"/>
                    <a:ext cx="31754" cy="32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143000" y="3059783"/>
                    <a:ext cx="31754" cy="32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201869" y="3323543"/>
                    <a:ext cx="31754" cy="32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247217" y="4119069"/>
                    <a:ext cx="31754" cy="32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495533" y="4035545"/>
                    <a:ext cx="31754" cy="32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650810" y="4065004"/>
                    <a:ext cx="31754" cy="32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615625" y="4072727"/>
                    <a:ext cx="31754" cy="32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541900" y="3838703"/>
                    <a:ext cx="31754" cy="3220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1600200" y="2165499"/>
                    <a:ext cx="31754" cy="3220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249598" y="3596312"/>
                    <a:ext cx="79139" cy="335131"/>
                  </a:xfrm>
                  <a:prstGeom prst="rect">
                    <a:avLst/>
                  </a:prstGeom>
                  <a:solidFill>
                    <a:schemeClr val="accent6">
                      <a:lumMod val="75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Rectangular Callout 49"/>
            <p:cNvSpPr/>
            <p:nvPr/>
          </p:nvSpPr>
          <p:spPr>
            <a:xfrm>
              <a:off x="4272104" y="2751692"/>
              <a:ext cx="753139" cy="382412"/>
            </a:xfrm>
            <a:prstGeom prst="wedgeRectCallout">
              <a:avLst>
                <a:gd name="adj1" fmla="val 61049"/>
                <a:gd name="adj2" fmla="val 9030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Bookman Old Style" pitchFamily="18" charset="0"/>
                </a:rPr>
                <a:t>Walmart</a:t>
              </a:r>
            </a:p>
            <a:p>
              <a:pPr algn="ctr"/>
              <a:r>
                <a:rPr lang="en-US" sz="800" b="1" dirty="0" smtClean="0">
                  <a:solidFill>
                    <a:schemeClr val="tx1"/>
                  </a:solidFill>
                  <a:latin typeface="Bookman Old Style" pitchFamily="18" charset="0"/>
                </a:rPr>
                <a:t>0.5 KM</a:t>
              </a:r>
              <a:endParaRPr lang="en-US" sz="800" b="1" dirty="0">
                <a:solidFill>
                  <a:schemeClr val="tx1"/>
                </a:solidFill>
                <a:latin typeface="Bookman Old Style" pitchFamily="18" charset="0"/>
              </a:endParaRPr>
            </a:p>
          </p:txBody>
        </p:sp>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2959" y="3239652"/>
              <a:ext cx="2039615" cy="1452186"/>
            </a:xfrm>
            <a:prstGeom prst="rect">
              <a:avLst/>
            </a:prstGeom>
          </p:spPr>
        </p:pic>
      </p:grpSp>
      <p:sp>
        <p:nvSpPr>
          <p:cNvPr id="91" name="Rectangle 90"/>
          <p:cNvSpPr/>
          <p:nvPr/>
        </p:nvSpPr>
        <p:spPr>
          <a:xfrm>
            <a:off x="6019800" y="18288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92" name="Rectangle 91"/>
          <p:cNvSpPr/>
          <p:nvPr/>
        </p:nvSpPr>
        <p:spPr>
          <a:xfrm>
            <a:off x="7010400" y="10668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93" name="Rectangle 92"/>
          <p:cNvSpPr/>
          <p:nvPr/>
        </p:nvSpPr>
        <p:spPr>
          <a:xfrm>
            <a:off x="5791200" y="44958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94" name="Rectangle 93"/>
          <p:cNvSpPr/>
          <p:nvPr/>
        </p:nvSpPr>
        <p:spPr>
          <a:xfrm>
            <a:off x="7086600" y="51816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95" name="Rectangle 94"/>
          <p:cNvSpPr/>
          <p:nvPr/>
        </p:nvSpPr>
        <p:spPr>
          <a:xfrm>
            <a:off x="4343400" y="51054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96" name="Rectangle 95"/>
          <p:cNvSpPr/>
          <p:nvPr/>
        </p:nvSpPr>
        <p:spPr>
          <a:xfrm>
            <a:off x="3886200" y="48768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97" name="Rectangle 96"/>
          <p:cNvSpPr/>
          <p:nvPr/>
        </p:nvSpPr>
        <p:spPr>
          <a:xfrm>
            <a:off x="2362200" y="53340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98" name="Rectangle 97"/>
          <p:cNvSpPr/>
          <p:nvPr/>
        </p:nvSpPr>
        <p:spPr>
          <a:xfrm>
            <a:off x="2438400" y="31242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99" name="Rectangle 98"/>
          <p:cNvSpPr/>
          <p:nvPr/>
        </p:nvSpPr>
        <p:spPr>
          <a:xfrm>
            <a:off x="2057400" y="27432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100" name="Rectangle 99"/>
          <p:cNvSpPr/>
          <p:nvPr/>
        </p:nvSpPr>
        <p:spPr>
          <a:xfrm>
            <a:off x="2590800" y="22860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101" name="Rectangle 100"/>
          <p:cNvSpPr/>
          <p:nvPr/>
        </p:nvSpPr>
        <p:spPr>
          <a:xfrm>
            <a:off x="2971800" y="8382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102" name="Rectangle 101"/>
          <p:cNvSpPr/>
          <p:nvPr/>
        </p:nvSpPr>
        <p:spPr>
          <a:xfrm>
            <a:off x="4191000" y="838200"/>
            <a:ext cx="228600" cy="228600"/>
          </a:xfrm>
          <a:prstGeom prst="rect">
            <a:avLst/>
          </a:prstGeom>
          <a:solidFill>
            <a:schemeClr val="accent1">
              <a:alpha val="95000"/>
            </a:schemeClr>
          </a:solidFill>
          <a:ln w="12700">
            <a:solidFill>
              <a:schemeClr val="tx2">
                <a:lumMod val="75000"/>
                <a:alpha val="6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chemeClr val="tx1"/>
                </a:solidFill>
              </a:rPr>
              <a:t>W</a:t>
            </a:r>
            <a:endParaRPr lang="en-CA" sz="1600" dirty="0">
              <a:solidFill>
                <a:schemeClr val="tx1"/>
              </a:solidFill>
            </a:endParaRPr>
          </a:p>
        </p:txBody>
      </p:sp>
      <p:sp>
        <p:nvSpPr>
          <p:cNvPr id="103" name="Title 1"/>
          <p:cNvSpPr>
            <a:spLocks noGrp="1"/>
          </p:cNvSpPr>
          <p:nvPr>
            <p:ph type="title"/>
          </p:nvPr>
        </p:nvSpPr>
        <p:spPr>
          <a:xfrm>
            <a:off x="238524" y="127154"/>
            <a:ext cx="8229600" cy="715962"/>
          </a:xfrm>
        </p:spPr>
        <p:txBody>
          <a:bodyPr>
            <a:noAutofit/>
          </a:bodyPr>
          <a:lstStyle/>
          <a:p>
            <a:pPr algn="l"/>
            <a:r>
              <a:rPr lang="en-US" b="1" dirty="0" smtClean="0">
                <a:solidFill>
                  <a:schemeClr val="tx1">
                    <a:lumMod val="65000"/>
                    <a:lumOff val="35000"/>
                  </a:schemeClr>
                </a:solidFill>
                <a:latin typeface="Bookman Old Style" pitchFamily="18" charset="0"/>
                <a:cs typeface="Segoe UI" pitchFamily="-96" charset="0"/>
              </a:rPr>
              <a:t>Motivation</a:t>
            </a:r>
            <a:endParaRPr lang="en-US" b="1" dirty="0">
              <a:solidFill>
                <a:schemeClr val="tx1">
                  <a:lumMod val="65000"/>
                  <a:lumOff val="35000"/>
                </a:schemeClr>
              </a:solidFill>
              <a:latin typeface="Bookman Old Style" pitchFamily="18" charset="0"/>
              <a:cs typeface="Segoe UI" pitchFamily="-96" charset="0"/>
            </a:endParaRPr>
          </a:p>
        </p:txBody>
      </p:sp>
      <p:sp>
        <p:nvSpPr>
          <p:cNvPr id="104" name="TextBox 103"/>
          <p:cNvSpPr txBox="1"/>
          <p:nvPr/>
        </p:nvSpPr>
        <p:spPr>
          <a:xfrm>
            <a:off x="747421" y="6019800"/>
            <a:ext cx="6823634" cy="584775"/>
          </a:xfrm>
          <a:prstGeom prst="rect">
            <a:avLst/>
          </a:prstGeom>
          <a:noFill/>
        </p:spPr>
        <p:txBody>
          <a:bodyPr wrap="square" rtlCol="0">
            <a:spAutoFit/>
          </a:bodyPr>
          <a:lstStyle/>
          <a:p>
            <a:r>
              <a:rPr lang="en-CA" sz="1600" dirty="0" smtClean="0">
                <a:latin typeface="Bookman Old Style" pitchFamily="18" charset="0"/>
              </a:rPr>
              <a:t>Off-screen visual cues along with selection can solve too much map navigation problem</a:t>
            </a:r>
            <a:endParaRPr lang="en-CA" sz="1600" dirty="0">
              <a:latin typeface="Bookman Old Style" pitchFamily="18" charset="0"/>
            </a:endParaRPr>
          </a:p>
        </p:txBody>
      </p:sp>
      <p:sp>
        <p:nvSpPr>
          <p:cNvPr id="105" name="Slide Number Placeholder 21"/>
          <p:cNvSpPr>
            <a:spLocks noGrp="1"/>
          </p:cNvSpPr>
          <p:nvPr>
            <p:ph type="sldNum" sz="quarter" idx="12"/>
          </p:nvPr>
        </p:nvSpPr>
        <p:spPr>
          <a:xfrm>
            <a:off x="6705600" y="6407368"/>
            <a:ext cx="2133600" cy="365125"/>
          </a:xfrm>
        </p:spPr>
        <p:txBody>
          <a:bodyPr/>
          <a:lstStyle/>
          <a:p>
            <a:fld id="{B6F15528-21DE-4FAA-801E-634DDDAF4B2B}" type="slidenum">
              <a:rPr lang="en-US" sz="1400" smtClean="0">
                <a:solidFill>
                  <a:schemeClr val="tx1">
                    <a:lumMod val="65000"/>
                    <a:lumOff val="35000"/>
                  </a:schemeClr>
                </a:solidFill>
                <a:latin typeface="Bookman Old Style" pitchFamily="18" charset="0"/>
              </a:rPr>
              <a:pPr/>
              <a:t>3</a:t>
            </a:fld>
            <a:endParaRPr lang="en-US" sz="1400" dirty="0">
              <a:solidFill>
                <a:schemeClr val="tx1">
                  <a:lumMod val="65000"/>
                  <a:lumOff val="35000"/>
                </a:schemeClr>
              </a:solidFill>
              <a:latin typeface="Bookman Old Style" pitchFamily="18" charset="0"/>
            </a:endParaRPr>
          </a:p>
        </p:txBody>
      </p:sp>
    </p:spTree>
    <p:extLst>
      <p:ext uri="{BB962C8B-B14F-4D97-AF65-F5344CB8AC3E}">
        <p14:creationId xmlns:p14="http://schemas.microsoft.com/office/powerpoint/2010/main" val="789320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referRelativeResize="0">
            <a:picLocks noChangeAspect="1" noChangeArrowheads="1"/>
          </p:cNvPicPr>
          <p:nvPr/>
        </p:nvPicPr>
        <p:blipFill>
          <a:blip r:embed="rId3" cstate="print"/>
          <a:srcRect/>
          <a:stretch>
            <a:fillRect/>
          </a:stretch>
        </p:blipFill>
        <p:spPr bwMode="auto">
          <a:xfrm>
            <a:off x="1190625" y="1219200"/>
            <a:ext cx="6886575" cy="5530950"/>
          </a:xfrm>
          <a:prstGeom prst="rect">
            <a:avLst/>
          </a:prstGeom>
          <a:noFill/>
          <a:ln w="9525">
            <a:noFill/>
            <a:miter lim="800000"/>
            <a:headEnd/>
            <a:tailEnd/>
          </a:ln>
          <a:effectLst/>
        </p:spPr>
      </p:pic>
      <p:sp>
        <p:nvSpPr>
          <p:cNvPr id="4"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Mean Error</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7" name="Slide Number Placeholder 6"/>
          <p:cNvSpPr>
            <a:spLocks noGrp="1"/>
          </p:cNvSpPr>
          <p:nvPr>
            <p:ph type="sldNum" sz="quarter" idx="12"/>
          </p:nvPr>
        </p:nvSpPr>
        <p:spPr/>
        <p:txBody>
          <a:bodyPr/>
          <a:lstStyle/>
          <a:p>
            <a:fld id="{B6F15528-21DE-4FAA-801E-634DDDAF4B2B}" type="slidenum">
              <a:rPr lang="en-US" sz="1400" smtClean="0">
                <a:latin typeface="Bookman Old Style" pitchFamily="18" charset="0"/>
              </a:rPr>
              <a:pPr/>
              <a:t>30</a:t>
            </a:fld>
            <a:endParaRPr lang="en-US" sz="1400" dirty="0">
              <a:latin typeface="Bookman Old Style" pitchFamily="18" charset="0"/>
            </a:endParaRPr>
          </a:p>
        </p:txBody>
      </p:sp>
    </p:spTree>
    <p:extLst>
      <p:ext uri="{BB962C8B-B14F-4D97-AF65-F5344CB8AC3E}">
        <p14:creationId xmlns:p14="http://schemas.microsoft.com/office/powerpoint/2010/main" val="1639944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859340"/>
            <a:ext cx="7543800" cy="3416320"/>
          </a:xfrm>
          <a:prstGeom prst="rect">
            <a:avLst/>
          </a:prstGeom>
        </p:spPr>
        <p:txBody>
          <a:bodyPr wrap="square">
            <a:spAutoFit/>
          </a:bodyPr>
          <a:lstStyle/>
          <a:p>
            <a:pPr marL="285750" indent="-285750">
              <a:buFont typeface="Arial" pitchFamily="34" charset="0"/>
              <a:buChar char="•"/>
            </a:pPr>
            <a:r>
              <a:rPr lang="en-CA" dirty="0">
                <a:latin typeface="Bookman Old Style" pitchFamily="18" charset="0"/>
                <a:cs typeface="Times New Roman" pitchFamily="18" charset="0"/>
              </a:rPr>
              <a:t>The RM-ANOVA yielded significant main effects of </a:t>
            </a:r>
            <a:r>
              <a:rPr lang="en-CA" i="1" dirty="0">
                <a:latin typeface="Bookman Old Style" pitchFamily="18" charset="0"/>
                <a:cs typeface="Times New Roman" pitchFamily="18" charset="0"/>
              </a:rPr>
              <a:t>Technique</a:t>
            </a:r>
            <a:r>
              <a:rPr lang="en-CA" dirty="0">
                <a:latin typeface="Bookman Old Style" pitchFamily="18" charset="0"/>
                <a:cs typeface="Times New Roman" pitchFamily="18" charset="0"/>
              </a:rPr>
              <a:t> (F</a:t>
            </a:r>
            <a:r>
              <a:rPr lang="en-CA" baseline="-25000" dirty="0">
                <a:latin typeface="Bookman Old Style" pitchFamily="18" charset="0"/>
                <a:cs typeface="Times New Roman" pitchFamily="18" charset="0"/>
              </a:rPr>
              <a:t>2,22</a:t>
            </a:r>
            <a:r>
              <a:rPr lang="en-CA" dirty="0">
                <a:latin typeface="Bookman Old Style" pitchFamily="18" charset="0"/>
                <a:cs typeface="Times New Roman" pitchFamily="18" charset="0"/>
              </a:rPr>
              <a:t> = 15.97, </a:t>
            </a:r>
            <a:r>
              <a:rPr lang="en-CA" i="1" dirty="0">
                <a:latin typeface="Bookman Old Style" pitchFamily="18" charset="0"/>
                <a:cs typeface="Times New Roman" pitchFamily="18" charset="0"/>
              </a:rPr>
              <a:t>p</a:t>
            </a:r>
            <a:r>
              <a:rPr lang="en-CA" dirty="0">
                <a:latin typeface="Bookman Old Style" pitchFamily="18" charset="0"/>
                <a:cs typeface="Times New Roman" pitchFamily="18" charset="0"/>
              </a:rPr>
              <a:t> &lt; 0.001) on the number of attempts</a:t>
            </a:r>
            <a:r>
              <a:rPr lang="en-CA" dirty="0" smtClean="0">
                <a:latin typeface="Bookman Old Style" pitchFamily="18" charset="0"/>
                <a:cs typeface="Times New Roman" pitchFamily="18" charset="0"/>
              </a:rPr>
              <a:t>.</a:t>
            </a:r>
          </a:p>
          <a:p>
            <a:pPr marL="285750" indent="-285750">
              <a:buFont typeface="Arial" pitchFamily="34" charset="0"/>
              <a:buChar char="•"/>
            </a:pPr>
            <a:endParaRPr lang="en-CA" dirty="0" smtClean="0">
              <a:latin typeface="Bookman Old Style" pitchFamily="18" charset="0"/>
              <a:cs typeface="Times New Roman" pitchFamily="18" charset="0"/>
            </a:endParaRPr>
          </a:p>
          <a:p>
            <a:r>
              <a:rPr lang="en-CA" dirty="0" smtClean="0">
                <a:latin typeface="Bookman Old Style" pitchFamily="18" charset="0"/>
                <a:cs typeface="Times New Roman" pitchFamily="18" charset="0"/>
              </a:rPr>
              <a:t>  </a:t>
            </a:r>
            <a:endParaRPr lang="en-CA" dirty="0">
              <a:latin typeface="Bookman Old Style" pitchFamily="18" charset="0"/>
              <a:cs typeface="Times New Roman" pitchFamily="18" charset="0"/>
            </a:endParaRPr>
          </a:p>
          <a:p>
            <a:pPr marL="285750" indent="-285750">
              <a:buFont typeface="Arial" pitchFamily="34" charset="0"/>
              <a:buChar char="•"/>
            </a:pPr>
            <a:r>
              <a:rPr lang="en-CA" dirty="0">
                <a:latin typeface="Bookman Old Style" pitchFamily="18" charset="0"/>
                <a:cs typeface="Times New Roman" pitchFamily="18" charset="0"/>
              </a:rPr>
              <a:t>Post-hoc analysis showed that Wedge (M=1.89, </a:t>
            </a:r>
            <a:r>
              <a:rPr lang="en-CA" dirty="0" err="1">
                <a:latin typeface="Bookman Old Style" pitchFamily="18" charset="0"/>
                <a:cs typeface="Times New Roman" pitchFamily="18" charset="0"/>
              </a:rPr>
              <a:t>s.e.</a:t>
            </a:r>
            <a:r>
              <a:rPr lang="en-CA" dirty="0">
                <a:latin typeface="Bookman Old Style" pitchFamily="18" charset="0"/>
                <a:cs typeface="Times New Roman" pitchFamily="18" charset="0"/>
              </a:rPr>
              <a:t>=0.1) had significantly higher number of attempts than </a:t>
            </a:r>
            <a:r>
              <a:rPr lang="en-CA" i="1" dirty="0" err="1">
                <a:latin typeface="Bookman Old Style" pitchFamily="18" charset="0"/>
                <a:cs typeface="Times New Roman" pitchFamily="18" charset="0"/>
              </a:rPr>
              <a:t>EdgeSplit</a:t>
            </a:r>
            <a:r>
              <a:rPr lang="en-CA" i="1" dirty="0">
                <a:latin typeface="Bookman Old Style" pitchFamily="18" charset="0"/>
                <a:cs typeface="Times New Roman" pitchFamily="18" charset="0"/>
              </a:rPr>
              <a:t> with new partition</a:t>
            </a:r>
            <a:r>
              <a:rPr lang="en-CA" dirty="0">
                <a:latin typeface="Bookman Old Style" pitchFamily="18" charset="0"/>
                <a:cs typeface="Times New Roman" pitchFamily="18" charset="0"/>
              </a:rPr>
              <a:t>(M=1.44, </a:t>
            </a:r>
            <a:r>
              <a:rPr lang="en-CA" dirty="0" err="1">
                <a:latin typeface="Bookman Old Style" pitchFamily="18" charset="0"/>
                <a:cs typeface="Times New Roman" pitchFamily="18" charset="0"/>
              </a:rPr>
              <a:t>s.e</a:t>
            </a:r>
            <a:r>
              <a:rPr lang="en-CA" dirty="0">
                <a:latin typeface="Bookman Old Style" pitchFamily="18" charset="0"/>
                <a:cs typeface="Times New Roman" pitchFamily="18" charset="0"/>
              </a:rPr>
              <a:t>=0.07) and </a:t>
            </a:r>
            <a:r>
              <a:rPr lang="en-CA" i="1" dirty="0" err="1">
                <a:latin typeface="Bookman Old Style" pitchFamily="18" charset="0"/>
                <a:cs typeface="Times New Roman" pitchFamily="18" charset="0"/>
              </a:rPr>
              <a:t>EdgeSplit</a:t>
            </a:r>
            <a:r>
              <a:rPr lang="en-CA" i="1" dirty="0">
                <a:latin typeface="Bookman Old Style" pitchFamily="18" charset="0"/>
                <a:cs typeface="Times New Roman" pitchFamily="18" charset="0"/>
              </a:rPr>
              <a:t> with </a:t>
            </a:r>
            <a:r>
              <a:rPr lang="en-CA" i="1" dirty="0" err="1">
                <a:latin typeface="Bookman Old Style" pitchFamily="18" charset="0"/>
                <a:cs typeface="Times New Roman" pitchFamily="18" charset="0"/>
              </a:rPr>
              <a:t>Voronoi</a:t>
            </a:r>
            <a:r>
              <a:rPr lang="en-CA" dirty="0">
                <a:latin typeface="Bookman Old Style" pitchFamily="18" charset="0"/>
                <a:cs typeface="Times New Roman" pitchFamily="18" charset="0"/>
              </a:rPr>
              <a:t> (M=1.45, </a:t>
            </a:r>
            <a:r>
              <a:rPr lang="en-CA" dirty="0" err="1">
                <a:latin typeface="Bookman Old Style" pitchFamily="18" charset="0"/>
                <a:cs typeface="Times New Roman" pitchFamily="18" charset="0"/>
              </a:rPr>
              <a:t>s.e.</a:t>
            </a:r>
            <a:r>
              <a:rPr lang="en-CA" dirty="0">
                <a:latin typeface="Bookman Old Style" pitchFamily="18" charset="0"/>
                <a:cs typeface="Times New Roman" pitchFamily="18" charset="0"/>
              </a:rPr>
              <a:t>=0.08) (</a:t>
            </a:r>
            <a:r>
              <a:rPr lang="en-CA" i="1" dirty="0">
                <a:latin typeface="Bookman Old Style" pitchFamily="18" charset="0"/>
                <a:cs typeface="Times New Roman" pitchFamily="18" charset="0"/>
              </a:rPr>
              <a:t>p </a:t>
            </a:r>
            <a:r>
              <a:rPr lang="en-CA" dirty="0">
                <a:latin typeface="Bookman Old Style" pitchFamily="18" charset="0"/>
                <a:cs typeface="Times New Roman" pitchFamily="18" charset="0"/>
              </a:rPr>
              <a:t>&lt; 0.01). </a:t>
            </a:r>
            <a:endParaRPr lang="en-CA" dirty="0" smtClean="0">
              <a:latin typeface="Bookman Old Style" pitchFamily="18" charset="0"/>
              <a:cs typeface="Times New Roman" pitchFamily="18" charset="0"/>
            </a:endParaRPr>
          </a:p>
          <a:p>
            <a:endParaRPr lang="en-CA" dirty="0">
              <a:latin typeface="Bookman Old Style" pitchFamily="18" charset="0"/>
              <a:cs typeface="Times New Roman" pitchFamily="18" charset="0"/>
            </a:endParaRPr>
          </a:p>
          <a:p>
            <a:endParaRPr lang="en-CA" dirty="0">
              <a:latin typeface="Bookman Old Style" pitchFamily="18" charset="0"/>
              <a:cs typeface="Times New Roman" pitchFamily="18" charset="0"/>
            </a:endParaRPr>
          </a:p>
          <a:p>
            <a:pPr marL="285750" indent="-285750">
              <a:buFont typeface="Arial" pitchFamily="34" charset="0"/>
              <a:buChar char="•"/>
            </a:pPr>
            <a:r>
              <a:rPr lang="en-CA" dirty="0">
                <a:latin typeface="Bookman Old Style" pitchFamily="18" charset="0"/>
                <a:cs typeface="Times New Roman" pitchFamily="18" charset="0"/>
              </a:rPr>
              <a:t>However, there was no significant difference between the two versions of </a:t>
            </a:r>
            <a:r>
              <a:rPr lang="en-CA" dirty="0" err="1">
                <a:latin typeface="Bookman Old Style" pitchFamily="18" charset="0"/>
                <a:cs typeface="Times New Roman" pitchFamily="18" charset="0"/>
              </a:rPr>
              <a:t>EdgeSplit</a:t>
            </a:r>
            <a:r>
              <a:rPr lang="en-CA" dirty="0">
                <a:latin typeface="Bookman Old Style" pitchFamily="18" charset="0"/>
                <a:cs typeface="Times New Roman" pitchFamily="18" charset="0"/>
              </a:rPr>
              <a:t> (</a:t>
            </a:r>
            <a:r>
              <a:rPr lang="en-CA" i="1" dirty="0">
                <a:latin typeface="Bookman Old Style" pitchFamily="18" charset="0"/>
                <a:cs typeface="Times New Roman" pitchFamily="18" charset="0"/>
              </a:rPr>
              <a:t>p</a:t>
            </a:r>
            <a:r>
              <a:rPr lang="en-CA" dirty="0">
                <a:latin typeface="Bookman Old Style" pitchFamily="18" charset="0"/>
                <a:cs typeface="Times New Roman" pitchFamily="18" charset="0"/>
              </a:rPr>
              <a:t> = 1.00) </a:t>
            </a:r>
          </a:p>
        </p:txBody>
      </p:sp>
      <p:sp>
        <p:nvSpPr>
          <p:cNvPr id="6"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Mean Error</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Tree>
    <p:extLst>
      <p:ext uri="{BB962C8B-B14F-4D97-AF65-F5344CB8AC3E}">
        <p14:creationId xmlns:p14="http://schemas.microsoft.com/office/powerpoint/2010/main" val="2488572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71600"/>
            <a:ext cx="8025382" cy="455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Discussion</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6" name="Slide Number Placeholder 5"/>
          <p:cNvSpPr>
            <a:spLocks noGrp="1"/>
          </p:cNvSpPr>
          <p:nvPr>
            <p:ph type="sldNum" sz="quarter" idx="12"/>
          </p:nvPr>
        </p:nvSpPr>
        <p:spPr/>
        <p:txBody>
          <a:bodyPr/>
          <a:lstStyle/>
          <a:p>
            <a:fld id="{B6F15528-21DE-4FAA-801E-634DDDAF4B2B}" type="slidenum">
              <a:rPr lang="en-US" sz="1400" smtClean="0">
                <a:latin typeface="Bookman Old Style" pitchFamily="18" charset="0"/>
              </a:rPr>
              <a:pPr/>
              <a:t>32</a:t>
            </a:fld>
            <a:endParaRPr lang="en-US" sz="1400" dirty="0">
              <a:latin typeface="Bookman Old Style" pitchFamily="18" charset="0"/>
            </a:endParaRPr>
          </a:p>
        </p:txBody>
      </p:sp>
    </p:spTree>
    <p:custDataLst>
      <p:tags r:id="rId1"/>
    </p:custDataLst>
    <p:extLst>
      <p:ext uri="{BB962C8B-B14F-4D97-AF65-F5344CB8AC3E}">
        <p14:creationId xmlns:p14="http://schemas.microsoft.com/office/powerpoint/2010/main" val="4132833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tretch>
            <a:fillRect/>
          </a:stretch>
        </p:blipFill>
        <p:spPr bwMode="auto">
          <a:xfrm>
            <a:off x="1219201" y="1164565"/>
            <a:ext cx="7010399" cy="5617235"/>
          </a:xfrm>
          <a:prstGeom prst="rect">
            <a:avLst/>
          </a:prstGeom>
          <a:noFill/>
          <a:ln>
            <a:noFill/>
          </a:ln>
        </p:spPr>
      </p:pic>
      <p:sp>
        <p:nvSpPr>
          <p:cNvPr id="7"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Discussion</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8" name="Slide Number Placeholder 7"/>
          <p:cNvSpPr>
            <a:spLocks noGrp="1"/>
          </p:cNvSpPr>
          <p:nvPr>
            <p:ph type="sldNum" sz="quarter" idx="12"/>
          </p:nvPr>
        </p:nvSpPr>
        <p:spPr/>
        <p:txBody>
          <a:bodyPr/>
          <a:lstStyle/>
          <a:p>
            <a:endParaRPr lang="en-US" dirty="0" smtClean="0"/>
          </a:p>
          <a:p>
            <a:fld id="{B6F15528-21DE-4FAA-801E-634DDDAF4B2B}" type="slidenum">
              <a:rPr lang="en-US" smtClean="0"/>
              <a:pPr/>
              <a:t>33</a:t>
            </a:fld>
            <a:endParaRPr lang="en-US" dirty="0"/>
          </a:p>
        </p:txBody>
      </p:sp>
    </p:spTree>
    <p:extLst>
      <p:ext uri="{BB962C8B-B14F-4D97-AF65-F5344CB8AC3E}">
        <p14:creationId xmlns:p14="http://schemas.microsoft.com/office/powerpoint/2010/main" val="1209103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143000"/>
            <a:ext cx="8229600" cy="5211763"/>
          </a:xfrm>
        </p:spPr>
        <p:txBody>
          <a:bodyPr>
            <a:normAutofit/>
          </a:bodyPr>
          <a:lstStyle/>
          <a:p>
            <a:r>
              <a:rPr lang="en-CA" sz="2800" i="1" dirty="0" err="1" smtClean="0">
                <a:latin typeface="Bookman Old Style" pitchFamily="18" charset="0"/>
              </a:rPr>
              <a:t>EdgeSplit</a:t>
            </a:r>
            <a:r>
              <a:rPr lang="en-CA" sz="2800" i="1" dirty="0" smtClean="0">
                <a:latin typeface="Bookman Old Style" pitchFamily="18" charset="0"/>
              </a:rPr>
              <a:t> </a:t>
            </a:r>
            <a:r>
              <a:rPr lang="en-CA" sz="2800" dirty="0">
                <a:latin typeface="Bookman Old Style" pitchFamily="18" charset="0"/>
              </a:rPr>
              <a:t>and </a:t>
            </a:r>
            <a:r>
              <a:rPr lang="en-CA" sz="2800" i="1" dirty="0" smtClean="0">
                <a:latin typeface="Bookman Old Style" pitchFamily="18" charset="0"/>
              </a:rPr>
              <a:t>EdgeRadar with </a:t>
            </a:r>
            <a:r>
              <a:rPr lang="en-CA" sz="2800" i="1" dirty="0" err="1" smtClean="0">
                <a:latin typeface="Bookman Old Style" pitchFamily="18" charset="0"/>
              </a:rPr>
              <a:t>Voronoi</a:t>
            </a:r>
            <a:r>
              <a:rPr lang="en-CA" sz="2800" i="1" dirty="0" smtClean="0">
                <a:latin typeface="Bookman Old Style" pitchFamily="18" charset="0"/>
              </a:rPr>
              <a:t> </a:t>
            </a:r>
            <a:r>
              <a:rPr lang="en-CA" sz="2800" dirty="0">
                <a:latin typeface="Bookman Old Style" pitchFamily="18" charset="0"/>
              </a:rPr>
              <a:t>facilitate better off-screen target </a:t>
            </a:r>
            <a:r>
              <a:rPr lang="en-CA" sz="2800" i="1" dirty="0" err="1" smtClean="0">
                <a:latin typeface="Bookman Old Style" pitchFamily="18" charset="0"/>
              </a:rPr>
              <a:t>visualization+selection</a:t>
            </a:r>
            <a:endParaRPr lang="en-CA" sz="2800" i="1" dirty="0" smtClean="0">
              <a:latin typeface="Bookman Old Style" pitchFamily="18" charset="0"/>
            </a:endParaRPr>
          </a:p>
          <a:p>
            <a:endParaRPr lang="en-CA" sz="2800" i="1" dirty="0" smtClean="0">
              <a:latin typeface="Bookman Old Style" pitchFamily="18" charset="0"/>
            </a:endParaRPr>
          </a:p>
          <a:p>
            <a:r>
              <a:rPr lang="en-CA" sz="2800" i="1" dirty="0" err="1" smtClean="0">
                <a:latin typeface="Bookman Old Style" pitchFamily="18" charset="0"/>
                <a:cs typeface="Times New Roman" pitchFamily="18" charset="0"/>
              </a:rPr>
              <a:t>EdgeSplit</a:t>
            </a:r>
            <a:r>
              <a:rPr lang="en-CA" sz="2800" i="1" dirty="0" smtClean="0">
                <a:latin typeface="Bookman Old Style" pitchFamily="18" charset="0"/>
                <a:cs typeface="Times New Roman" pitchFamily="18" charset="0"/>
              </a:rPr>
              <a:t> </a:t>
            </a:r>
            <a:r>
              <a:rPr lang="en-CA" sz="2800" dirty="0" smtClean="0">
                <a:latin typeface="Bookman Old Style" pitchFamily="18" charset="0"/>
                <a:cs typeface="Times New Roman" pitchFamily="18" charset="0"/>
              </a:rPr>
              <a:t>achieves better completion time and minimum error rate compared to other techniques</a:t>
            </a:r>
          </a:p>
          <a:p>
            <a:pPr marL="0" indent="0">
              <a:buNone/>
            </a:pPr>
            <a:endParaRPr lang="en-CA" sz="2800" dirty="0" smtClean="0">
              <a:latin typeface="Bookman Old Style" pitchFamily="18" charset="0"/>
            </a:endParaRPr>
          </a:p>
          <a:p>
            <a:r>
              <a:rPr lang="en-CA" sz="2800" i="1" dirty="0" err="1" smtClean="0">
                <a:latin typeface="Bookman Old Style" pitchFamily="18" charset="0"/>
              </a:rPr>
              <a:t>EdgeSplit</a:t>
            </a:r>
            <a:r>
              <a:rPr lang="en-CA" sz="2800" dirty="0" smtClean="0">
                <a:latin typeface="Bookman Old Style" pitchFamily="18" charset="0"/>
              </a:rPr>
              <a:t> gives larger selection area compared to other off-screen visualization techniques</a:t>
            </a:r>
            <a:endParaRPr lang="en-CA" sz="2800" dirty="0" smtClean="0">
              <a:latin typeface="Bookman Old Style" pitchFamily="18" charset="0"/>
              <a:cs typeface="Times New Roman" pitchFamily="18" charset="0"/>
            </a:endParaRPr>
          </a:p>
        </p:txBody>
      </p:sp>
      <p:sp>
        <p:nvSpPr>
          <p:cNvPr id="7" name="Title 1"/>
          <p:cNvSpPr txBox="1">
            <a:spLocks/>
          </p:cNvSpPr>
          <p:nvPr/>
        </p:nvSpPr>
        <p:spPr>
          <a:xfrm>
            <a:off x="457200" y="274638"/>
            <a:ext cx="8229600" cy="715962"/>
          </a:xfrm>
          <a:prstGeom prst="rect">
            <a:avLst/>
          </a:prstGeom>
        </p:spPr>
        <p:txBody>
          <a:bodyPr vert="horz" lIns="91440" tIns="45720" rIns="91440" bIns="45720" rtlCol="0" anchor="ctr">
            <a:noAutofit/>
          </a:bodyPr>
          <a:lstStyle/>
          <a:p>
            <a:pPr lvl="0">
              <a:spcBef>
                <a:spcPct val="0"/>
              </a:spcBef>
            </a:pPr>
            <a:r>
              <a:rPr lang="en-US" sz="4400" b="1" dirty="0" smtClean="0">
                <a:solidFill>
                  <a:schemeClr val="tx1">
                    <a:lumMod val="65000"/>
                    <a:lumOff val="35000"/>
                  </a:schemeClr>
                </a:solidFill>
                <a:latin typeface="Bookman Old Style" pitchFamily="18" charset="0"/>
                <a:ea typeface="+mj-ea"/>
                <a:cs typeface="Segoe UI" pitchFamily="-96" charset="0"/>
              </a:rPr>
              <a:t>Summary</a:t>
            </a:r>
            <a:endParaRPr kumimoji="0" lang="en-US" sz="4400" b="1" i="0" u="none" strike="noStrike" kern="1200" cap="none" spc="0" normalizeH="0" baseline="0" noProof="0" dirty="0">
              <a:ln>
                <a:noFill/>
              </a:ln>
              <a:solidFill>
                <a:schemeClr val="tx1">
                  <a:lumMod val="65000"/>
                  <a:lumOff val="35000"/>
                </a:schemeClr>
              </a:solidFill>
              <a:effectLst/>
              <a:uLnTx/>
              <a:uFillTx/>
              <a:latin typeface="Bookman Old Style" pitchFamily="18" charset="0"/>
              <a:ea typeface="+mj-ea"/>
              <a:cs typeface="Segoe UI" pitchFamily="-96" charset="0"/>
            </a:endParaRPr>
          </a:p>
        </p:txBody>
      </p:sp>
      <p:sp>
        <p:nvSpPr>
          <p:cNvPr id="8" name="Slide Number Placeholder 7"/>
          <p:cNvSpPr>
            <a:spLocks noGrp="1"/>
          </p:cNvSpPr>
          <p:nvPr>
            <p:ph type="sldNum" sz="quarter" idx="12"/>
          </p:nvPr>
        </p:nvSpPr>
        <p:spPr/>
        <p:txBody>
          <a:bodyPr/>
          <a:lstStyle/>
          <a:p>
            <a:fld id="{B6F15528-21DE-4FAA-801E-634DDDAF4B2B}" type="slidenum">
              <a:rPr lang="en-US" sz="1400" smtClean="0">
                <a:latin typeface="Bookman Old Style" pitchFamily="18" charset="0"/>
              </a:rPr>
              <a:pPr/>
              <a:t>34</a:t>
            </a:fld>
            <a:endParaRPr lang="en-US" sz="1400" dirty="0">
              <a:latin typeface="Bookman Old Style" pitchFamily="18" charset="0"/>
            </a:endParaRPr>
          </a:p>
        </p:txBody>
      </p:sp>
    </p:spTree>
    <p:extLst>
      <p:ext uri="{BB962C8B-B14F-4D97-AF65-F5344CB8AC3E}">
        <p14:creationId xmlns:p14="http://schemas.microsoft.com/office/powerpoint/2010/main" val="41303077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3581400" y="5689937"/>
            <a:ext cx="5410200" cy="1015663"/>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6000" b="1" dirty="0" smtClean="0">
                <a:solidFill>
                  <a:schemeClr val="tx1">
                    <a:lumMod val="65000"/>
                    <a:lumOff val="35000"/>
                  </a:schemeClr>
                </a:solidFill>
                <a:latin typeface="Bookman Old Style" pitchFamily="18" charset="0"/>
                <a:cs typeface="Segoe UI" pitchFamily="-96" charset="0"/>
              </a:rPr>
              <a:t>Conclusion</a:t>
            </a:r>
            <a:endParaRPr lang="en-US" sz="6000" b="1" dirty="0">
              <a:solidFill>
                <a:schemeClr val="tx1">
                  <a:lumMod val="65000"/>
                  <a:lumOff val="35000"/>
                </a:schemeClr>
              </a:solidFill>
              <a:latin typeface="Bookman Old Style" pitchFamily="18" charset="0"/>
              <a:cs typeface="Segoe UI" pitchFamily="-96" charset="0"/>
            </a:endParaRPr>
          </a:p>
        </p:txBody>
      </p:sp>
      <p:sp>
        <p:nvSpPr>
          <p:cNvPr id="2050" name="AutoShape 2" descr="data:image/jpg;base64,/9j/4AAQSkZJRgABAQAAAQABAAD/2wCEAAkGBhIQEBQQEBQSEBAQEA8QFQ8UFRARDw8OFBAVFBQQEhIXHSYeFxkjGRQUHy8hIycpLCwsFR4xNTAqNScrLCkBCQoKDgwOGg8PGi8kHiQsNC8wKSwtLCwsLywsKSwsLCwsLzApLCwsLCwsLCwsLCosLCwqLCwsKSwsLC8sKSwsNf/AABEIAKgBLAMBIgACEQEDEQH/xAAcAAABBQEBAQAAAAAAAAAAAAAAAQIDBAUGBwj/xABEEAABAwEDCAYHBgUDBQEAAAABAAIDEQQhMQUGEkFRYXGBExUiUpGhFDJCYrHB0QcjU3KSohYzguHwQ7LSJIOTwuJj/8QAGgEAAQUBAAAAAAAAAAAAAAAAAAECAwQFBv/EADMRAAIBAwEDCgUFAQEAAAAAAAABAgMEESESMaEFEyJBUWGRsdHwFTJSgeEUM0JxwWIj/9oADAMBAAIRAxEAPwD3FCEIAEIQgAQhCABCSqTTCAHITOkCOlCAHoUfTBHShAEiEzpQl6QIAchN6QJOkCAHoTOlCOlCAHoUfTBHTBAEiFF04R6QEASoUPpAR6SEATIUHpISelBAFhCr+lBJ6WEAWUKt6UEotIQBYQohOE8PCAHIRVCABCEIAEIQgAQhCABCEx76IAVzqKCS00Va02yiypbaXEgHDG/CuFUjaisyYqTeiNOS3qu/Ke9ZE9optcfAKtUm8/2WbV5TpQeIrJchZTksvQ2nZW3phytvWQWqtLZa7a7RcVCuV4/Rx/BKuT8/y4fk3et96UZX3rmRBIK0OlfgccBrR0jx6zDxFCPJTR5UpPemD5Nn/GSOpGV96UZX3rmOk3OHiPion2+NvrSNbxewKdX1F7iJ2FZdh1vW+9N633rket4Pxov/ACR/VL1rD+LGf+436od9TXU/AarKo+teJ1hyvvSHK+9cn1pFqe08DVJ1mNQqmPlGkup+/uSrk2s+te/sdX1vvSHK+9cmbc7U3yJR0sp3cgPimfE6fY+HqSfC6vXJHVHK+9N643rmGtk71FK1ju+7kmvlSn9LD4ZL60dCcsb03rfesIhwv0nH+o+KlDnbT4lNfKsfp4h8Nf1cDY62Sdanf5rJqdp8Sk8U34svp4/gX4b/ANcPya/Wh3+aOtDvWRopvRhJ8V/54irk6PXLgbByvTEpWZcb3m+IWKYwmOB1fEoXKvbEd8Ni90uB1EWU96uRZQXDwW12k5lS1zKVbWtWnBw2jEclaZlKRuw+CnjylTfzLBFLkya+WSfA7iO2Kwy0Li4M4gPXa4bxeFqWLL0Mh0WyNLruxUB/6TerlOvTqfKynUtqtP5onTNfVOVCGdXI31UxAPQhCABCEEoAa51FnWy1UU1qtFAslrDM41Oixt7nYUGyu34IAjoX1cdIRtIBc0FxN9KADzOAVO2WhtaRijRrxJ31KdlTKekejjuhbQAD2yPaO7YOZvwzwVz9/ec4+bhu7TXtLZxW3LeSBLppgCdRYxeCqitdrZEwySObGxoq57iGtaN5Ky85864LBHpynSe4HQhbTpJDu2N2uN3E3LxfOLOm0W9+lM6jGmrIG1EUe+mt3vG/hgr9rYzr6vSPb6FWvcxpab2dnnJ9q9SWWEUGBtDxjvjjPxd4Ljn512xx0nWmYn87wOQBAWQgLoaVrSpLEY+O8yp16k3lsvyZRkfe8uedpe5x/cSm9MRqcP6bvEKoHKeC3vYatJHBWopIgbbHi1VwcDz+qUzlLaMrOk/mBrveLW6X6sVVJbspwSvAhY9K4JfSiqZdx+PxStkIBANK43XH/KpBS43KDhg5w4OIU0eX52+rNMOEkg+ayCzetjIWZ9qtt8LPu60MzjoximIBxcdwBUc3CKzPGO8fBSk8RLDM8LW3C0Tc3ud8VrZIziypaDSGR7xre5sXRji9zaea6DJH2YQw0dN/1D/euiB3M1/1E8F0zcmkAAUAFwAuAGwClyx615Q3Qgn3tGxQsqm+pNruTKWSjagK2qdklRfGyNoHN9ATyAWp6eNvkoDYXbknoLtyzZSUnnCNaNOEVjPiWeshsR1m3YVVNjI1jzr4KvLLGz1zT8xDB54puynuQ7ZgaYyk06neFfmp2yg3ivO5Yjpi6mg7RA1M0e1uJvPgQp2Wx4u7JHAt+ZSOAjp9hpkppVEZR2t8D9aINqadb2eY8BVJssbsMgyyHM0Z4xV0WLe/GfWYf8xC0LNaWysbIw1a4VB+R3jBU5JiRTSY4HUeyfA0WZkoyWaUxvH/AE8zqtcMI5TqOwOw402qTZzHvQslpk6Ihcb9o2bvTQ+kxj72zgl1MXw6zxbjw0ty7JIRW43g6jgRsKKNV0pqSIatNVIOL6w+yLOI2nJ7WPcXS2U9C4mpJZjGSdfZ7P8AQvRbPIvDsw2dXZYlseENqjJj2UFZIxxFJWL2eyyLq4TU4qSOZqwcJYZqBKmRuT04jBRTPoFKqFtloEAZmUbTqrTfs3rGtlvLqRtqI2301ud3n7Tr3XJcpWm9VGMoKu1301lYfKFzJydOO5GxZW6Ueclve4UbU8JmnX6JQVjM0CQFcxnpnzHYGaDaSWl4q2LUwHCSSmA2DE7heos98922FnRx0fantq1uLYmn/UePgNfBeMWi0Pke6SRxe95LnPcauc46yVpWVhzvTqfL5/gz7q62OjHf5ElvyhJaJHTTvMkjzUuPkAMABqAuChCROXRYSWEY+c6sEISIAWqRCCgBEqRKUogJ+gpbHYJJpGxQtdJI+lGNF5ux3AbTcF67mfmBHZKTT6MtpxGuOE+5XF3vHlTE1ri6hbrpb+wno0JVXpu7Tncz/swMlJ7cCyO4ts17ZH75Tiwe7jw1+nR2ZjGhjWtaxoDWtAAa1owAGoJ5cmly5mvcVK8syf2NulRjSWIiGMaruBKYWb/EAp5KaSoCwRv0hgGnmW/VQmV3tMf/AE6Lh5HS8lOXJC5OQupUkyjCwgPe2IuwEn3Rdw06V5KZzGvaRc9hxFzmEb9RTLXZWSsMcrWvY7FrhUH++9cLlfMN8LulsT5NCtTE1xbM0a+jdUafA38VZo06c9HLZfD8EVSdSGqjlcfyauVsw4pKus56B/dF8RP5cW8vBcrNk+02Z4ZM99naTQTB0roCdXaZh4V3LoMk2a1yN0rPbzIGmjo5oqvjd3HhxLmlaYFvoWyMsdoabiKyxFw3gtc3yWhCvUp9GUlJd+j4r1KkqEKnSjFxfdquDMiDINvLQ6O1RvaRUO03PaRuJYaqYZNym32oH8af8Qnx5HnicX2VjrM4mroekjmskh4VDm8QPBatjzgGkIrSw2aY3BriDFKf/wApcHcMeKjnUk9YqMvss8P8JYQxo5SX3eOP+mSGZTGMNnfwk0T5uTi61kUksbXA4hs0JB5FdSXJKqtz2f4Lj6ltQmv5vg/8MCPKFoGNntTeDoZB5v8AkrUWU5dccw/NC4+bFqVTapjlF/x98SRKXbw9MGBlezySSQWmJtJrJK2QVD2F8ekC6PtDXTWdZ2r1SxzA0LTUG8EXgjauLaVvZuP7LhsdXxH9lp2Fw9rmurqMzlGgnHnFvR11ncrCpWUq6tgxBrzcsbKctAVsSm5c5lqWjSdiRvZTbFUXJpLrMGV9DU3km4bN5UJfVQmWprjvShy5Oo3KTbOphBRikicOXPZ5Z3ssEV1H2iQHo4zgNXSPHdHmbtpFjOLOKOxQGV97vVZHWhkkpc0bBrJ1DkvE8o5RktMrppjpPeak6gNTWjU0C4BW7Kz517UvlXEpXlxzS2Y7/IjtNpfK90kji+R5LnPN5c46yo0IXRJYMLOQCfRIwVKstN1NtUuMiN4KyRWQKi9MMWxGyGSFCcWkJqQUQrUyDm9NbZOjhbhQvkNRHE3a4/AYlXc1czpLc+orHZ2mj5iMTrZGPad5DXsPsGS8mxWWIQwNDGN5lztbnHW47VnXd6qPRjrLyL1taOr0paLzK+bebENhj0YxpSOAD5nAaclNXut90eZvWxpKLTSaa56cpTe1J5ZtRpqKwiUuSFyiL0hcm4H4JC5NLlGXJC5LgXA8uSFyjL0mmnYHYH6SQuUZck0kuB2CnbslNe/pWEwzgUEzKVI7sjcJG7jyIS2e3uBEc4DJDc1wqYZj7jjeHe4b9mkL1ZLkyVocC1wDmm4ggEEbwpNrKwxvN4eUT6ShtNnZI0ska17Di1wBaeRUMdWXVLm773t5+0ON/FTaaTGHlDtnOjKDLJLB/JcZYh/oSO7bBsimP+19RvCuWa2tkqBUOHrRuGjIz8zT8cDqJTtJRTRNdSuLcHC5zfyuF4+ae3tfN4iKGz8vgWNJIXKu17hce0O9g7+oD4jwT9JMwSIkDlt5uP7ThuafAn6rADr1sZuO+9P5D/uCtWmlaJVvY5oSO3sivBULGrwXRnLDJsFy2cJox3L4rqZcFzGcUJdG8DGhpxF4TKizBpdhJSajUi32rzOLyeC1ga7EVr4lWg9Y7co6Lr/VPiCr8cwIqDULmJ9KTZ1ypbEUluwcL9qGR5XObag5z4WtEZZqgNfWHuuNKnbTdTgmr3mRrXtLXAOa4Fpabw5pFCCNi8lzuzWdY5NJlXWeQ9h2JYcejcduw6xvBWvY3Ca5qW/qMPlC1cXzsd3WYCEIWoZBJAaFWtCtDxru0bz5U8VSCux24CMs0ak+1yH0SrHWIxlbwf8ALk0uwJuTDMdVyjRkMEjpVGhKAkFO+zKz7EbWWW1UY1oDY5qBrWjU2QDD83jtXogkXz+GLrM1s8H2UCKWskGA1vh/Ltb7vhsOTd2G1mdPf2ehq2l9s9Cpu7fU9U6RJpqlZ7a2RofG4PY4VDheCFJ0ixtnBuKOdUWNNIXqv0iTpEbI7ZJy9JpqAypvSpdkXZLBem6agMiQyJdkdsk+mm6ag00mmlwLsk5ekL1TtduZE0vkcGNGs7dgGs7heqUc0k95DoIdh7M0g94/6bdw7W8YJ6hpnqGt64W80ja6ktZ2iDQn2WnYTrO4c6J4eqjZ2MAaCAAKADADYAEx2UW7z5JNCVQZd00mmsW05xNa7Qa0ySfhtIqN7zg0cfNQmWSQ1lIpj0Lf5Y/OTfJzu3J2zhZY3OXiOptttWl6naHf9jkfa5Xb08OKox5QHtDmPorDLU04Ec7vim6D9lreTh16282nfff0O+LVggrdzVH3rtzD/uarFt+9H+ynffsS/o7uxq+FQsivhdCciI8XLEypFcVuFZ1viqEqA8byzB0cj24aLj4Yg+BCr2a2FuBodi6DPawFrxIB2XDRJ2OGHl8FyQNdxGtc7XpbE2jsLSvzlKMl9/7N+HKION3mFJaoo543RSAPY8ULfntBGNdS55toLfWw7ww57FZbMq+sdS3swnocBnNm4+xyUvdE4no5No7rtjh548MTTK9ZtbGzRmKQaTHYg+RGwjavOsu5BfZnd6Nx7Mm33XbHfH4bdrdqotmW/wAzmr/k90OnDWPl+DMEhTtMqJPCvGSO6Qo6QpqAgCQPUjXKEFSMKBDUsNlLyAAuphzCtL4+kbE8tpWoBosDIWUmxPDjeAQvccn/AGw2IQDSD2vawDQaAQSBSgNblItwzrPGrLlCewPNBVpPaicTou37jv8AiuuyfnKydukzEes0ntMOwj5rms9MvR2mZ0jQG6ZLrsMdW7UuVZbHRvD4yWuGsbNhGsblSurONXVaM0rK/lQ6MlmPZ6eh6z1nu80nWe7zXIZJzmbNRr6Mk2ey/wDL9PitX0hYc6M4PEjqKdelUjtR3Gycp7h4ppymdg8Ssf0lBlPDjd8U3YY/nIGucpnYPNJ1mdg81jutYHtN4Vr8FXOUjsHM/ROVKTGuvBHQdZnYPNZGU89GxdhgbJJhSp0GH33fIeSz7TaDINEuIacQ3s13E40VaOyxNwYOdSrFKjBaz17inXuJyWKWF3v/ABEsGVGl4mnk6WUerRrtCLdE2lBxxV85brg2V3EAD9xWbJbGsGpo3UHkFny5Vc80b2B3yCTyAVjmFUeUvf2RT/VOgsOS+y18W3xN2bLwZ6zabtIFx4AVTBNNNjWCPYP5rufs/FZlkngj7RLnP75F/LYroy7HqDjyH1TXQcfkh9x8bpT/AHamnYn5tf4admgZGKNAAx3k7SdZU+mshuWAcGSHg3+6eMoOOEUnPRHxUEqE28suQu6KWIvTuT9DU00ums0WqT8OnF7fkCldangVIYLsNM1P7UzmX7aH/q4d/g/Q1YLRouBHhqwXZZiyl7pXGlAI2+JcfkF5ZLlxzGlxZcNfaxXtGZ+RfR4RUudJIGSPJoKPLR2A0YAVp4q3a28lUUnuRQv7yDouC3v1OssYV9VLM1W1rHOgoLRHUKdIQgDlss5OD2lpAIOo3hecZazUfHWSCr2CulHjIzh3h50509jtdmqFzluspadJuOzaFHUpRqrEiajcTovMfA8jin/zcpAweydE7Lyw8sRyUWcsMkFsd922OGUufGWk9GXC94o71Xaywa7xUEKvDbAdxWNWt5U3g6W3u4Vo5LxeRjdvxB4FJOxsjSx4DmuFC04FRtmRUarvgq+C5tZWN5xmXc3HQ1eyr4tvtM3O3b1ihemErnMrZsg1fBRpxMeDT+U6uGHBatC7z0aniYF3yfjp0vD0OXKRTyRFpLXAtcMQRQhM0FoGPuGApQ5PEJTvRtpogBjZU/0k7UoibxTgBsSiERkJ2oDHHUpi7/KBNrx8UAM6E7QFs2HL7mgNkOkB7YAL+dcf8xWQUlEycIzWJEtOrOm8xZ2cE7ZBVry4bjSm4gYJ/o7d/iVxkUrmHSaS0jWLitix5xEXSivvtuPNuvkqU7aS+U0ad5GWk9DcFnbs8ylELdnxTLPamSCrCHfEcRiFKqrTWjLqaeqGmzjUBwI+ahkiGurN4+t4VmqTpANYQm0D1KjckxG86Tt5cl9Hs7cdDm6p8KqWURuxAPJMjjiHsk/5uT+cl1tkfNQzokNE0AwaDwZ8yFK21n2I3eTR5VTxMB6rAEjrQ4pjeSRQxu4Ia+aSlToMG8l3wVF1ve94Yx15xcGgBo1m9S2uSgqcU6x2F4FdE1dQncNQT00lljGnKWETU2kniSUXBSCxv2AcSEy1Q9Gx0j3ABoJuvrsA4m5RZzoT7lnBbzbyH1hbWRG6GzgTzHUbwGR8STTmTqXu9kjXj/2KwySSTymoZ2STqfM7SDR/S3T/AFBe1WSNbNOChFJGDcVHOWX79rBdhapUjQlTiuCEIQA1zarOtlkqtNNeyqAODy9kISsc3U4FpaahrmnUSLxuIvG8Eg+TizNikdFK0h7HEdqtRfdXCopTtAAFfQdqsdVgZTyCyUUkY1494A04VwUdWnziwTUKzpSyeSdABgKJhj2LtbTmMwH7tz2Du+u0cK3jxVCXM94weObT9VmStKieiybUL+i1q8HLlpTSwro3Zpyd5vg5N/hOTvN/cmq2q/SPd7R+rzOUtWThKKPaDTA6xwIWc7NjY6nILvf4Rk77fAp7cynHGQ8mj5lWIU68dFoU6ta1nrLV/c84kzck1PafEKu/IEo7p5n5heqDMVpxfKebR/6pzcxGDXJ4t+isJV+4qOVs9yZ5OMgzd0fqCUZvy7G+K9Y/gZvek/b9EhzGHff+36Jf/fuEX6btZ5WM3ZNrBzP0Txm0/W5nmV6ecxvff4BNOY5/EP6R9U1q47h6dr3nmzc2DrkHJv8AdSNzYbre7kAF6EcyHfifs/8ApNOZL/xB+g/8kxxuPeCRStPeThW5tRay88wPkpW5vwD2SeLiuzOZUn4jf0O/5JP4Ll77P0u+qY6dx7ZIqtoupeBysWSommrWAEYG+o81cawLdOZk3fZ4PSfwhN3o/wB/0UUres9/mTRureO58DGAS6AOoLXOak+oxnm8fJRnNm07I/1H6JjtqvYSq8o9plejMOLR8EhsTNhHMrTOb1p7g/U36pRm9ae4P1N+qTmKvYx36qg+tGS6wilxNd94UAsriaU56vFb38N2nuj9TU5uatpOpo4u+iVUavYNdzQ7Tnur/vBpXtaNLcXVuHKlfBXzIFsR5lWg4ujHN5+S07H9nwP8yRx3Ma1vm7ST/wBLUlvIne0oZ2TkukT5cy7VbtFrWvjirpFzm6IcdRq8tuF+FV6lkfNWGA1jZ2vxHVe/k44cqLfhsatUrVQe02U6186icUtDnsxc0W5OswgB03Oe6R79rzQUFwuAAHiuys8aZDZ6K01tFbM8chCEACEIQAIQhADXNqoJLKCrKEAZcuTwqkmS9y3qJDGEuQOcOSdyBkjcui6II6MIyJgwW5IGxSNyQNi29AJdFGQwZDclDYnDJY2LVolSCmV1WNiTqsbFrIQBkdVDYk6qGxa9EUQBj9UjYkOSRsWzRFEuQMQ5IGxJ1QNi3KI0UZDBhdUDYkORxsW9oo0QjImDn+pxsSHIw2LoNAI0AjIYOe6mGxHUw2LodAI0AjIYOe6nGxOGSBsW/oBHRhGQwYjMl7lYjyetPQCUBGRSrHZKKdsQCkQkAQBKhCABCEIAEIQgAQhCABCEIAEIQgAQhCABCEIAEIQgAQhCABCEIAEIQgAQhCABCEIAEIQgAQhCABCEIAEIQgAQhCABCEIAEIQ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52" name="AutoShape 4" descr="data:image/jpg;base64,/9j/4AAQSkZJRgABAQAAAQABAAD/2wCEAAkGBhIQEBQQEBQSEBAQEA8QFQ8UFRARDw8OFBAVFBQQEhIXHSYeFxkjGRQUHy8hIycpLCwsFR4xNTAqNScrLCkBCQoKDgwOGg8PGi8kHiQsNC8wKSwtLCwsLywsKSwsLCwsLzApLCwsLCwsLCwsLCosLCwqLCwsKSwsLC8sKSwsNf/AABEIAKgBLAMBIgACEQEDEQH/xAAcAAABBQEBAQAAAAAAAAAAAAAAAQIDBAUGBwj/xABEEAABAwEDCAYHBgUDBQEAAAABAAIDEQQhMQUGEkFRYXGBExUiUpGhFDJCYrHB0QcjU3KSohYzguHwQ7LSJIOTwuJj/8QAGgEAAQUBAAAAAAAAAAAAAAAAAAECAwQFBv/EADMRAAIBAwEDCgUFAQEAAAAAAAABAgMEESESMaEFEyJBUWGRsdHwFTJSgeEUM0JxwWIj/9oADAMBAAIRAxEAPwD3FCEIAEIQgAQhCABCSqTTCAHITOkCOlCAHoUfTBHShAEiEzpQl6QIAchN6QJOkCAHoTOlCOlCAHoUfTBHTBAEiFF04R6QEASoUPpAR6SEATIUHpISelBAFhCr+lBJ6WEAWUKt6UEotIQBYQohOE8PCAHIRVCABCEIAEIQgAQhCABCEx76IAVzqKCS00Va02yiypbaXEgHDG/CuFUjaisyYqTeiNOS3qu/Ke9ZE9optcfAKtUm8/2WbV5TpQeIrJchZTksvQ2nZW3phytvWQWqtLZa7a7RcVCuV4/Rx/BKuT8/y4fk3et96UZX3rmRBIK0OlfgccBrR0jx6zDxFCPJTR5UpPemD5Nn/GSOpGV96UZX3rmOk3OHiPion2+NvrSNbxewKdX1F7iJ2FZdh1vW+9N633rket4Pxov/ACR/VL1rD+LGf+436od9TXU/AarKo+teJ1hyvvSHK+9cn1pFqe08DVJ1mNQqmPlGkup+/uSrk2s+te/sdX1vvSHK+9cmbc7U3yJR0sp3cgPimfE6fY+HqSfC6vXJHVHK+9N643rmGtk71FK1ju+7kmvlSn9LD4ZL60dCcsb03rfesIhwv0nH+o+KlDnbT4lNfKsfp4h8Nf1cDY62Sdanf5rJqdp8Sk8U34svp4/gX4b/ANcPya/Wh3+aOtDvWRopvRhJ8V/54irk6PXLgbByvTEpWZcb3m+IWKYwmOB1fEoXKvbEd8Ni90uB1EWU96uRZQXDwW12k5lS1zKVbWtWnBw2jEclaZlKRuw+CnjylTfzLBFLkya+WSfA7iO2Kwy0Li4M4gPXa4bxeFqWLL0Mh0WyNLruxUB/6TerlOvTqfKynUtqtP5onTNfVOVCGdXI31UxAPQhCABCEEoAa51FnWy1UU1qtFAslrDM41Oixt7nYUGyu34IAjoX1cdIRtIBc0FxN9KADzOAVO2WhtaRijRrxJ31KdlTKekejjuhbQAD2yPaO7YOZvwzwVz9/ec4+bhu7TXtLZxW3LeSBLppgCdRYxeCqitdrZEwySObGxoq57iGtaN5Ky85864LBHpynSe4HQhbTpJDu2N2uN3E3LxfOLOm0W9+lM6jGmrIG1EUe+mt3vG/hgr9rYzr6vSPb6FWvcxpab2dnnJ9q9SWWEUGBtDxjvjjPxd4Ljn512xx0nWmYn87wOQBAWQgLoaVrSpLEY+O8yp16k3lsvyZRkfe8uedpe5x/cSm9MRqcP6bvEKoHKeC3vYatJHBWopIgbbHi1VwcDz+qUzlLaMrOk/mBrveLW6X6sVVJbspwSvAhY9K4JfSiqZdx+PxStkIBANK43XH/KpBS43KDhg5w4OIU0eX52+rNMOEkg+ayCzetjIWZ9qtt8LPu60MzjoximIBxcdwBUc3CKzPGO8fBSk8RLDM8LW3C0Tc3ud8VrZIziypaDSGR7xre5sXRji9zaea6DJH2YQw0dN/1D/euiB3M1/1E8F0zcmkAAUAFwAuAGwClyx615Q3Qgn3tGxQsqm+pNruTKWSjagK2qdklRfGyNoHN9ATyAWp6eNvkoDYXbknoLtyzZSUnnCNaNOEVjPiWeshsR1m3YVVNjI1jzr4KvLLGz1zT8xDB54puynuQ7ZgaYyk06neFfmp2yg3ivO5Yjpi6mg7RA1M0e1uJvPgQp2Wx4u7JHAt+ZSOAjp9hpkppVEZR2t8D9aINqadb2eY8BVJssbsMgyyHM0Z4xV0WLe/GfWYf8xC0LNaWysbIw1a4VB+R3jBU5JiRTSY4HUeyfA0WZkoyWaUxvH/AE8zqtcMI5TqOwOw402qTZzHvQslpk6Ihcb9o2bvTQ+kxj72zgl1MXw6zxbjw0ty7JIRW43g6jgRsKKNV0pqSIatNVIOL6w+yLOI2nJ7WPcXS2U9C4mpJZjGSdfZ7P8AQvRbPIvDsw2dXZYlseENqjJj2UFZIxxFJWL2eyyLq4TU4qSOZqwcJYZqBKmRuT04jBRTPoFKqFtloEAZmUbTqrTfs3rGtlvLqRtqI2301ud3n7Tr3XJcpWm9VGMoKu1301lYfKFzJydOO5GxZW6Ueclve4UbU8JmnX6JQVjM0CQFcxnpnzHYGaDaSWl4q2LUwHCSSmA2DE7heos98922FnRx0fantq1uLYmn/UePgNfBeMWi0Pke6SRxe95LnPcauc46yVpWVhzvTqfL5/gz7q62OjHf5ElvyhJaJHTTvMkjzUuPkAMABqAuChCROXRYSWEY+c6sEISIAWqRCCgBEqRKUogJ+gpbHYJJpGxQtdJI+lGNF5ux3AbTcF67mfmBHZKTT6MtpxGuOE+5XF3vHlTE1ri6hbrpb+wno0JVXpu7Tncz/swMlJ7cCyO4ts17ZH75Tiwe7jw1+nR2ZjGhjWtaxoDWtAAa1owAGoJ5cmly5mvcVK8syf2NulRjSWIiGMaruBKYWb/EAp5KaSoCwRv0hgGnmW/VQmV3tMf/AE6Lh5HS8lOXJC5OQupUkyjCwgPe2IuwEn3Rdw06V5KZzGvaRc9hxFzmEb9RTLXZWSsMcrWvY7FrhUH++9cLlfMN8LulsT5NCtTE1xbM0a+jdUafA38VZo06c9HLZfD8EVSdSGqjlcfyauVsw4pKus56B/dF8RP5cW8vBcrNk+02Z4ZM99naTQTB0roCdXaZh4V3LoMk2a1yN0rPbzIGmjo5oqvjd3HhxLmlaYFvoWyMsdoabiKyxFw3gtc3yWhCvUp9GUlJd+j4r1KkqEKnSjFxfdquDMiDINvLQ6O1RvaRUO03PaRuJYaqYZNym32oH8af8Qnx5HnicX2VjrM4mroekjmskh4VDm8QPBatjzgGkIrSw2aY3BriDFKf/wApcHcMeKjnUk9YqMvss8P8JYQxo5SX3eOP+mSGZTGMNnfwk0T5uTi61kUksbXA4hs0JB5FdSXJKqtz2f4Lj6ltQmv5vg/8MCPKFoGNntTeDoZB5v8AkrUWU5dccw/NC4+bFqVTapjlF/x98SRKXbw9MGBlezySSQWmJtJrJK2QVD2F8ekC6PtDXTWdZ2r1SxzA0LTUG8EXgjauLaVvZuP7LhsdXxH9lp2Fw9rmurqMzlGgnHnFvR11ncrCpWUq6tgxBrzcsbKctAVsSm5c5lqWjSdiRvZTbFUXJpLrMGV9DU3km4bN5UJfVQmWprjvShy5Oo3KTbOphBRikicOXPZ5Z3ssEV1H2iQHo4zgNXSPHdHmbtpFjOLOKOxQGV97vVZHWhkkpc0bBrJ1DkvE8o5RktMrppjpPeak6gNTWjU0C4BW7Kz517UvlXEpXlxzS2Y7/IjtNpfK90kji+R5LnPN5c46yo0IXRJYMLOQCfRIwVKstN1NtUuMiN4KyRWQKi9MMWxGyGSFCcWkJqQUQrUyDm9NbZOjhbhQvkNRHE3a4/AYlXc1czpLc+orHZ2mj5iMTrZGPad5DXsPsGS8mxWWIQwNDGN5lztbnHW47VnXd6qPRjrLyL1taOr0paLzK+bebENhj0YxpSOAD5nAaclNXut90eZvWxpKLTSaa56cpTe1J5ZtRpqKwiUuSFyiL0hcm4H4JC5NLlGXJC5LgXA8uSFyjL0mmnYHYH6SQuUZck0kuB2CnbslNe/pWEwzgUEzKVI7sjcJG7jyIS2e3uBEc4DJDc1wqYZj7jjeHe4b9mkL1ZLkyVocC1wDmm4ggEEbwpNrKwxvN4eUT6ShtNnZI0ska17Di1wBaeRUMdWXVLm773t5+0ON/FTaaTGHlDtnOjKDLJLB/JcZYh/oSO7bBsimP+19RvCuWa2tkqBUOHrRuGjIz8zT8cDqJTtJRTRNdSuLcHC5zfyuF4+ae3tfN4iKGz8vgWNJIXKu17hce0O9g7+oD4jwT9JMwSIkDlt5uP7ThuafAn6rADr1sZuO+9P5D/uCtWmlaJVvY5oSO3sivBULGrwXRnLDJsFy2cJox3L4rqZcFzGcUJdG8DGhpxF4TKizBpdhJSajUi32rzOLyeC1ga7EVr4lWg9Y7co6Lr/VPiCr8cwIqDULmJ9KTZ1ypbEUluwcL9qGR5XObag5z4WtEZZqgNfWHuuNKnbTdTgmr3mRrXtLXAOa4Fpabw5pFCCNi8lzuzWdY5NJlXWeQ9h2JYcejcduw6xvBWvY3Ca5qW/qMPlC1cXzsd3WYCEIWoZBJAaFWtCtDxru0bz5U8VSCux24CMs0ak+1yH0SrHWIxlbwf8ALk0uwJuTDMdVyjRkMEjpVGhKAkFO+zKz7EbWWW1UY1oDY5qBrWjU2QDD83jtXogkXz+GLrM1s8H2UCKWskGA1vh/Ltb7vhsOTd2G1mdPf2ehq2l9s9Cpu7fU9U6RJpqlZ7a2RofG4PY4VDheCFJ0ixtnBuKOdUWNNIXqv0iTpEbI7ZJy9JpqAypvSpdkXZLBem6agMiQyJdkdsk+mm6ag00mmlwLsk5ekL1TtduZE0vkcGNGs7dgGs7heqUc0k95DoIdh7M0g94/6bdw7W8YJ6hpnqGt64W80ja6ktZ2iDQn2WnYTrO4c6J4eqjZ2MAaCAAKADADYAEx2UW7z5JNCVQZd00mmsW05xNa7Qa0ySfhtIqN7zg0cfNQmWSQ1lIpj0Lf5Y/OTfJzu3J2zhZY3OXiOptttWl6naHf9jkfa5Xb08OKox5QHtDmPorDLU04Ec7vim6D9lreTh16282nfff0O+LVggrdzVH3rtzD/uarFt+9H+ynffsS/o7uxq+FQsivhdCciI8XLEypFcVuFZ1viqEqA8byzB0cj24aLj4Yg+BCr2a2FuBodi6DPawFrxIB2XDRJ2OGHl8FyQNdxGtc7XpbE2jsLSvzlKMl9/7N+HKION3mFJaoo543RSAPY8ULfntBGNdS55toLfWw7ww57FZbMq+sdS3swnocBnNm4+xyUvdE4no5No7rtjh548MTTK9ZtbGzRmKQaTHYg+RGwjavOsu5BfZnd6Nx7Mm33XbHfH4bdrdqotmW/wAzmr/k90OnDWPl+DMEhTtMqJPCvGSO6Qo6QpqAgCQPUjXKEFSMKBDUsNlLyAAuphzCtL4+kbE8tpWoBosDIWUmxPDjeAQvccn/AGw2IQDSD2vawDQaAQSBSgNblItwzrPGrLlCewPNBVpPaicTou37jv8AiuuyfnKydukzEes0ntMOwj5rms9MvR2mZ0jQG6ZLrsMdW7UuVZbHRvD4yWuGsbNhGsblSurONXVaM0rK/lQ6MlmPZ6eh6z1nu80nWe7zXIZJzmbNRr6Mk2ey/wDL9PitX0hYc6M4PEjqKdelUjtR3Gycp7h4ppymdg8Ssf0lBlPDjd8U3YY/nIGucpnYPNJ1mdg81jutYHtN4Vr8FXOUjsHM/ROVKTGuvBHQdZnYPNZGU89GxdhgbJJhSp0GH33fIeSz7TaDINEuIacQ3s13E40VaOyxNwYOdSrFKjBaz17inXuJyWKWF3v/ABEsGVGl4mnk6WUerRrtCLdE2lBxxV85brg2V3EAD9xWbJbGsGpo3UHkFny5Vc80b2B3yCTyAVjmFUeUvf2RT/VOgsOS+y18W3xN2bLwZ6zabtIFx4AVTBNNNjWCPYP5rufs/FZlkngj7RLnP75F/LYroy7HqDjyH1TXQcfkh9x8bpT/AHamnYn5tf4admgZGKNAAx3k7SdZU+mshuWAcGSHg3+6eMoOOEUnPRHxUEqE28suQu6KWIvTuT9DU00ums0WqT8OnF7fkCldangVIYLsNM1P7UzmX7aH/q4d/g/Q1YLRouBHhqwXZZiyl7pXGlAI2+JcfkF5ZLlxzGlxZcNfaxXtGZ+RfR4RUudJIGSPJoKPLR2A0YAVp4q3a28lUUnuRQv7yDouC3v1OssYV9VLM1W1rHOgoLRHUKdIQgDlss5OD2lpAIOo3hecZazUfHWSCr2CulHjIzh3h50509jtdmqFzluspadJuOzaFHUpRqrEiajcTovMfA8jin/zcpAweydE7Lyw8sRyUWcsMkFsd922OGUufGWk9GXC94o71Xaywa7xUEKvDbAdxWNWt5U3g6W3u4Vo5LxeRjdvxB4FJOxsjSx4DmuFC04FRtmRUarvgq+C5tZWN5xmXc3HQ1eyr4tvtM3O3b1ihemErnMrZsg1fBRpxMeDT+U6uGHBatC7z0aniYF3yfjp0vD0OXKRTyRFpLXAtcMQRQhM0FoGPuGApQ5PEJTvRtpogBjZU/0k7UoibxTgBsSiERkJ2oDHHUpi7/KBNrx8UAM6E7QFs2HL7mgNkOkB7YAL+dcf8xWQUlEycIzWJEtOrOm8xZ2cE7ZBVry4bjSm4gYJ/o7d/iVxkUrmHSaS0jWLitix5xEXSivvtuPNuvkqU7aS+U0ad5GWk9DcFnbs8ylELdnxTLPamSCrCHfEcRiFKqrTWjLqaeqGmzjUBwI+ahkiGurN4+t4VmqTpANYQm0D1KjckxG86Tt5cl9Hs7cdDm6p8KqWURuxAPJMjjiHsk/5uT+cl1tkfNQzokNE0AwaDwZ8yFK21n2I3eTR5VTxMB6rAEjrQ4pjeSRQxu4Ia+aSlToMG8l3wVF1ve94Yx15xcGgBo1m9S2uSgqcU6x2F4FdE1dQncNQT00lljGnKWETU2kniSUXBSCxv2AcSEy1Q9Gx0j3ABoJuvrsA4m5RZzoT7lnBbzbyH1hbWRG6GzgTzHUbwGR8STTmTqXu9kjXj/2KwySSTymoZ2STqfM7SDR/S3T/AFBe1WSNbNOChFJGDcVHOWX79rBdhapUjQlTiuCEIQA1zarOtlkqtNNeyqAODy9kISsc3U4FpaahrmnUSLxuIvG8Eg+TizNikdFK0h7HEdqtRfdXCopTtAAFfQdqsdVgZTyCyUUkY1494A04VwUdWnziwTUKzpSyeSdABgKJhj2LtbTmMwH7tz2Du+u0cK3jxVCXM94weObT9VmStKieiybUL+i1q8HLlpTSwro3Zpyd5vg5N/hOTvN/cmq2q/SPd7R+rzOUtWThKKPaDTA6xwIWc7NjY6nILvf4Rk77fAp7cynHGQ8mj5lWIU68dFoU6ta1nrLV/c84kzck1PafEKu/IEo7p5n5heqDMVpxfKebR/6pzcxGDXJ4t+isJV+4qOVs9yZ5OMgzd0fqCUZvy7G+K9Y/gZvek/b9EhzGHff+36Jf/fuEX6btZ5WM3ZNrBzP0Txm0/W5nmV6ecxvff4BNOY5/EP6R9U1q47h6dr3nmzc2DrkHJv8AdSNzYbre7kAF6EcyHfifs/8ApNOZL/xB+g/8kxxuPeCRStPeThW5tRay88wPkpW5vwD2SeLiuzOZUn4jf0O/5JP4Ll77P0u+qY6dx7ZIqtoupeBysWSommrWAEYG+o81cawLdOZk3fZ4PSfwhN3o/wB/0UUres9/mTRureO58DGAS6AOoLXOak+oxnm8fJRnNm07I/1H6JjtqvYSq8o9plejMOLR8EhsTNhHMrTOb1p7g/U36pRm9ae4P1N+qTmKvYx36qg+tGS6wilxNd94UAsriaU56vFb38N2nuj9TU5uatpOpo4u+iVUavYNdzQ7Tnur/vBpXtaNLcXVuHKlfBXzIFsR5lWg4ujHN5+S07H9nwP8yRx3Ma1vm7ST/wBLUlvIne0oZ2TkukT5cy7VbtFrWvjirpFzm6IcdRq8tuF+FV6lkfNWGA1jZ2vxHVe/k44cqLfhsatUrVQe02U6186icUtDnsxc0W5OswgB03Oe6R79rzQUFwuAAHiuys8aZDZ6K01tFbM8chCEACEIQAIQhADXNqoJLKCrKEAZcuTwqkmS9y3qJDGEuQOcOSdyBkjcui6II6MIyJgwW5IGxSNyQNi29AJdFGQwZDclDYnDJY2LVolSCmV1WNiTqsbFrIQBkdVDYk6qGxa9EUQBj9UjYkOSRsWzRFEuQMQ5IGxJ1QNi3KI0UZDBhdUDYkORxsW9oo0QjImDn+pxsSHIw2LoNAI0AjIYOe6mGxHUw2LodAI0AjIYOe6nGxOGSBsW/oBHRhGQwYjMl7lYjyetPQCUBGRSrHZKKdsQCkQkAQBKhCABCEIAEIQgAQhCABCEIAEIQgAQhCABCEIAEIQgAQhCABCEIAEIQgAQhCABCEIAEIQgAQhCABCEIAEIQgAQhCABCEIAEIQg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20" name="Rectangle 19"/>
          <p:cNvSpPr/>
          <p:nvPr/>
        </p:nvSpPr>
        <p:spPr>
          <a:xfrm>
            <a:off x="533400" y="381000"/>
            <a:ext cx="8077200" cy="4862870"/>
          </a:xfrm>
          <a:prstGeom prst="rect">
            <a:avLst/>
          </a:prstGeom>
          <a:effectLst>
            <a:outerShdw blurRad="1244600" dist="38100" dir="5400000" sx="83000" sy="83000" algn="t" rotWithShape="0">
              <a:prstClr val="black">
                <a:alpha val="40000"/>
              </a:prstClr>
            </a:outerShdw>
          </a:effectLst>
        </p:spPr>
        <p:txBody>
          <a:bodyPr wrap="square">
            <a:spAutoFit/>
          </a:bodyPr>
          <a:lstStyle/>
          <a:p>
            <a:pPr algn="just"/>
            <a:r>
              <a:rPr lang="en-US" sz="4400" b="1" dirty="0" smtClean="0">
                <a:solidFill>
                  <a:schemeClr val="tx1">
                    <a:lumMod val="65000"/>
                    <a:lumOff val="35000"/>
                  </a:schemeClr>
                </a:solidFill>
                <a:latin typeface="Bookman Old Style" pitchFamily="18" charset="0"/>
                <a:cs typeface="Segoe UI" pitchFamily="-96" charset="0"/>
              </a:rPr>
              <a:t>Proposed</a:t>
            </a:r>
          </a:p>
          <a:p>
            <a:pPr algn="just"/>
            <a:r>
              <a:rPr lang="en-US" sz="2800" dirty="0">
                <a:solidFill>
                  <a:schemeClr val="tx1">
                    <a:lumMod val="65000"/>
                    <a:lumOff val="35000"/>
                  </a:schemeClr>
                </a:solidFill>
                <a:latin typeface="Bookman Old Style" pitchFamily="18" charset="0"/>
                <a:cs typeface="Segoe UI" pitchFamily="-96" charset="0"/>
              </a:rPr>
              <a:t>A</a:t>
            </a:r>
            <a:r>
              <a:rPr lang="en-US" sz="2800" dirty="0" smtClean="0">
                <a:solidFill>
                  <a:schemeClr val="tx1">
                    <a:lumMod val="65000"/>
                    <a:lumOff val="35000"/>
                  </a:schemeClr>
                </a:solidFill>
                <a:latin typeface="Bookman Old Style" pitchFamily="18" charset="0"/>
                <a:cs typeface="Segoe UI" pitchFamily="-96" charset="0"/>
              </a:rPr>
              <a:t> novel technique to facilitate selection of off-screen objects: </a:t>
            </a:r>
            <a:r>
              <a:rPr lang="en-US" sz="2800" i="1" dirty="0" smtClean="0">
                <a:solidFill>
                  <a:schemeClr val="tx1">
                    <a:lumMod val="65000"/>
                    <a:lumOff val="35000"/>
                  </a:schemeClr>
                </a:solidFill>
                <a:latin typeface="Bookman Old Style" pitchFamily="18" charset="0"/>
                <a:cs typeface="Segoe UI" pitchFamily="-96" charset="0"/>
              </a:rPr>
              <a:t>EdgeSplit</a:t>
            </a:r>
            <a:endParaRPr lang="en-US" sz="2800" dirty="0" smtClean="0">
              <a:solidFill>
                <a:schemeClr val="tx1">
                  <a:lumMod val="65000"/>
                  <a:lumOff val="35000"/>
                </a:schemeClr>
              </a:solidFill>
              <a:latin typeface="Bookman Old Style" pitchFamily="18" charset="0"/>
              <a:cs typeface="Segoe UI" pitchFamily="-96" charset="0"/>
            </a:endParaRPr>
          </a:p>
          <a:p>
            <a:pPr algn="just"/>
            <a:endParaRPr lang="en-US" sz="1000" dirty="0" smtClean="0">
              <a:solidFill>
                <a:schemeClr val="tx1">
                  <a:lumMod val="65000"/>
                  <a:lumOff val="35000"/>
                </a:schemeClr>
              </a:solidFill>
              <a:latin typeface="Bookman Old Style" pitchFamily="18" charset="0"/>
              <a:cs typeface="Segoe UI" pitchFamily="-96" charset="0"/>
            </a:endParaRPr>
          </a:p>
          <a:p>
            <a:pPr algn="just"/>
            <a:endParaRPr lang="en-US" sz="1600" dirty="0" smtClean="0">
              <a:solidFill>
                <a:schemeClr val="tx1">
                  <a:lumMod val="65000"/>
                  <a:lumOff val="35000"/>
                </a:schemeClr>
              </a:solidFill>
              <a:latin typeface="Bookman Old Style" pitchFamily="18" charset="0"/>
              <a:cs typeface="Segoe UI" pitchFamily="-96" charset="0"/>
            </a:endParaRPr>
          </a:p>
          <a:p>
            <a:pPr algn="just"/>
            <a:r>
              <a:rPr lang="en-US" sz="4400" b="1" dirty="0" smtClean="0">
                <a:solidFill>
                  <a:schemeClr val="tx1">
                    <a:lumMod val="65000"/>
                    <a:lumOff val="35000"/>
                  </a:schemeClr>
                </a:solidFill>
                <a:latin typeface="Bookman Old Style" pitchFamily="18" charset="0"/>
                <a:cs typeface="Segoe UI" pitchFamily="-96" charset="0"/>
              </a:rPr>
              <a:t>Result Summary</a:t>
            </a:r>
          </a:p>
          <a:p>
            <a:pPr marL="457200" indent="-457200" algn="just">
              <a:buFont typeface="Arial" pitchFamily="34" charset="0"/>
              <a:buChar char="•"/>
            </a:pPr>
            <a:r>
              <a:rPr lang="en-CA" sz="2800" dirty="0" err="1" smtClean="0">
                <a:solidFill>
                  <a:schemeClr val="tx1">
                    <a:lumMod val="65000"/>
                    <a:lumOff val="35000"/>
                  </a:schemeClr>
                </a:solidFill>
                <a:latin typeface="Bookman Old Style" pitchFamily="18" charset="0"/>
              </a:rPr>
              <a:t>EdgeSplit</a:t>
            </a:r>
            <a:r>
              <a:rPr lang="en-CA" sz="2800" dirty="0" smtClean="0">
                <a:solidFill>
                  <a:schemeClr val="tx1">
                    <a:lumMod val="65000"/>
                    <a:lumOff val="35000"/>
                  </a:schemeClr>
                </a:solidFill>
                <a:latin typeface="Bookman Old Style" pitchFamily="18" charset="0"/>
              </a:rPr>
              <a:t> </a:t>
            </a:r>
            <a:r>
              <a:rPr lang="en-CA" sz="2800" dirty="0">
                <a:solidFill>
                  <a:schemeClr val="tx1">
                    <a:lumMod val="65000"/>
                    <a:lumOff val="35000"/>
                  </a:schemeClr>
                </a:solidFill>
                <a:latin typeface="Bookman Old Style" pitchFamily="18" charset="0"/>
              </a:rPr>
              <a:t>achieves completion times com-parable to </a:t>
            </a:r>
            <a:r>
              <a:rPr lang="en-CA" sz="2800" dirty="0" smtClean="0">
                <a:solidFill>
                  <a:schemeClr val="tx1">
                    <a:lumMod val="65000"/>
                    <a:lumOff val="35000"/>
                  </a:schemeClr>
                </a:solidFill>
                <a:latin typeface="Bookman Old Style" pitchFamily="18" charset="0"/>
              </a:rPr>
              <a:t>existing </a:t>
            </a:r>
            <a:r>
              <a:rPr lang="en-CA" sz="2800" dirty="0">
                <a:solidFill>
                  <a:schemeClr val="tx1">
                    <a:lumMod val="65000"/>
                    <a:lumOff val="35000"/>
                  </a:schemeClr>
                </a:solidFill>
                <a:latin typeface="Bookman Old Style" pitchFamily="18" charset="0"/>
              </a:rPr>
              <a:t>state-of-the-art </a:t>
            </a:r>
            <a:r>
              <a:rPr lang="en-CA" sz="2800" dirty="0" smtClean="0">
                <a:solidFill>
                  <a:schemeClr val="tx1">
                    <a:lumMod val="65000"/>
                    <a:lumOff val="35000"/>
                  </a:schemeClr>
                </a:solidFill>
                <a:latin typeface="Bookman Old Style" pitchFamily="18" charset="0"/>
              </a:rPr>
              <a:t>technique</a:t>
            </a:r>
          </a:p>
          <a:p>
            <a:pPr marL="457200" indent="-457200" algn="just">
              <a:buFont typeface="Arial" pitchFamily="34" charset="0"/>
              <a:buChar char="•"/>
            </a:pPr>
            <a:endParaRPr lang="en-CA" sz="2800" dirty="0" smtClean="0">
              <a:solidFill>
                <a:schemeClr val="tx1">
                  <a:lumMod val="65000"/>
                  <a:lumOff val="35000"/>
                </a:schemeClr>
              </a:solidFill>
              <a:latin typeface="Bookman Old Style" pitchFamily="18" charset="0"/>
            </a:endParaRPr>
          </a:p>
          <a:p>
            <a:pPr marL="457200" indent="-457200" algn="just">
              <a:buFont typeface="Arial" pitchFamily="34" charset="0"/>
              <a:buChar char="•"/>
            </a:pPr>
            <a:r>
              <a:rPr lang="en-CA" sz="2800" dirty="0">
                <a:solidFill>
                  <a:schemeClr val="tx1">
                    <a:lumMod val="65000"/>
                    <a:lumOff val="35000"/>
                  </a:schemeClr>
                </a:solidFill>
                <a:latin typeface="Bookman Old Style" pitchFamily="18" charset="0"/>
              </a:rPr>
              <a:t>EdgeSplit can facilitate improved </a:t>
            </a:r>
            <a:r>
              <a:rPr lang="en-CA" sz="2800" dirty="0" smtClean="0">
                <a:solidFill>
                  <a:schemeClr val="tx1">
                    <a:lumMod val="65000"/>
                    <a:lumOff val="35000"/>
                  </a:schemeClr>
                </a:solidFill>
                <a:latin typeface="Bookman Old Style" pitchFamily="18" charset="0"/>
              </a:rPr>
              <a:t>selection</a:t>
            </a:r>
            <a:endParaRPr lang="en-US" sz="2800" dirty="0" smtClean="0">
              <a:solidFill>
                <a:schemeClr val="tx1">
                  <a:lumMod val="65000"/>
                  <a:lumOff val="35000"/>
                </a:schemeClr>
              </a:solidFill>
              <a:latin typeface="Bookman Old Style" pitchFamily="18" charset="0"/>
              <a:cs typeface="Segoe UI" pitchFamily="-96" charset="0"/>
            </a:endParaRPr>
          </a:p>
        </p:txBody>
      </p:sp>
      <p:sp>
        <p:nvSpPr>
          <p:cNvPr id="6" name="Slide Number Placeholder 5"/>
          <p:cNvSpPr>
            <a:spLocks noGrp="1"/>
          </p:cNvSpPr>
          <p:nvPr>
            <p:ph type="sldNum" sz="quarter" idx="12"/>
          </p:nvPr>
        </p:nvSpPr>
        <p:spPr>
          <a:xfrm>
            <a:off x="6629400" y="6456004"/>
            <a:ext cx="2133600" cy="365125"/>
          </a:xfrm>
        </p:spPr>
        <p:txBody>
          <a:bodyPr/>
          <a:lstStyle/>
          <a:p>
            <a:fld id="{B6F15528-21DE-4FAA-801E-634DDDAF4B2B}" type="slidenum">
              <a:rPr lang="en-US" sz="1400" smtClean="0">
                <a:latin typeface="Bookman Old Style" pitchFamily="18" charset="0"/>
              </a:rPr>
              <a:pPr/>
              <a:t>35</a:t>
            </a:fld>
            <a:endParaRPr lang="en-US" sz="1400" dirty="0">
              <a:latin typeface="Bookman Old Style"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4419600"/>
            <a:chOff x="0" y="685800"/>
            <a:chExt cx="9144000" cy="4419600"/>
          </a:xfrm>
        </p:grpSpPr>
        <p:sp>
          <p:nvSpPr>
            <p:cNvPr id="5" name="Rectangle 4"/>
            <p:cNvSpPr/>
            <p:nvPr/>
          </p:nvSpPr>
          <p:spPr>
            <a:xfrm>
              <a:off x="0" y="685800"/>
              <a:ext cx="9144000" cy="2209800"/>
            </a:xfrm>
            <a:prstGeom prst="rect">
              <a:avLst/>
            </a:prstGeom>
            <a:solidFill>
              <a:schemeClr val="tx2">
                <a:lumMod val="50000"/>
                <a:alpha val="56000"/>
              </a:schemeClr>
            </a:solidFill>
            <a:ln>
              <a:noFill/>
            </a:ln>
            <a:effectLst>
              <a:outerShdw dist="508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1"/>
            <p:cNvSpPr txBox="1">
              <a:spLocks/>
            </p:cNvSpPr>
            <p:nvPr/>
          </p:nvSpPr>
          <p:spPr>
            <a:xfrm>
              <a:off x="685800" y="708445"/>
              <a:ext cx="7772400" cy="2305051"/>
            </a:xfrm>
            <a:prstGeom prst="rect">
              <a:avLst/>
            </a:prstGeom>
          </p:spPr>
          <p:txBody>
            <a:bodyPr vert="horz" lIns="91440" tIns="45720" rIns="91440" bIns="45720" rtlCol="0" anchor="ctr">
              <a:normAutofit/>
            </a:bodyPr>
            <a:lstStyle/>
            <a:p>
              <a:pPr marL="0" marR="0" lvl="0" indent="0" algn="ctr" defTabSz="914400" rtl="0" eaLnBrk="1" fontAlgn="auto" latinLnBrk="0" hangingPunct="0">
                <a:lnSpc>
                  <a:spcPct val="100000"/>
                </a:lnSpc>
                <a:spcBef>
                  <a:spcPct val="0"/>
                </a:spcBef>
                <a:spcAft>
                  <a:spcPts val="0"/>
                </a:spcAft>
                <a:buClrTx/>
                <a:buSzTx/>
                <a:buFontTx/>
                <a:buNone/>
                <a:tabLst/>
                <a:defRPr/>
              </a:pPr>
              <a:r>
                <a:rPr kumimoji="0" lang="en-US" sz="4000" b="1" i="0" u="none" strike="noStrike" kern="1200" cap="none" spc="0" normalizeH="0" baseline="0" noProof="0" dirty="0" err="1" smtClean="0">
                  <a:ln>
                    <a:noFill/>
                  </a:ln>
                  <a:solidFill>
                    <a:schemeClr val="bg1"/>
                  </a:solidFill>
                  <a:effectLst/>
                  <a:uLnTx/>
                  <a:uFillTx/>
                  <a:latin typeface="Bookman Old Style" pitchFamily="18" charset="0"/>
                  <a:ea typeface="+mj-ea"/>
                  <a:cs typeface="+mj-cs"/>
                </a:rPr>
                <a:t>EdgeSplit</a:t>
              </a:r>
              <a:r>
                <a:rPr kumimoji="0" lang="en-US" sz="4000" b="1" i="0" u="none" strike="noStrike" kern="1200" cap="none" spc="0" normalizeH="0" baseline="0" noProof="0" dirty="0" smtClean="0">
                  <a:ln>
                    <a:noFill/>
                  </a:ln>
                  <a:solidFill>
                    <a:schemeClr val="bg1"/>
                  </a:solidFill>
                  <a:effectLst/>
                  <a:uLnTx/>
                  <a:uFillTx/>
                  <a:latin typeface="Bookman Old Style" pitchFamily="18" charset="0"/>
                  <a:ea typeface="+mj-ea"/>
                  <a:cs typeface="+mj-cs"/>
                </a:rPr>
                <a:t>: Facilitating the Selection of Off-Screen Objects</a:t>
              </a:r>
              <a:endParaRPr kumimoji="0" lang="en-CA" sz="4000" b="0" i="0" u="none" strike="noStrike" kern="1200" cap="none" spc="0" normalizeH="0" baseline="0" noProof="0" dirty="0">
                <a:ln>
                  <a:noFill/>
                </a:ln>
                <a:solidFill>
                  <a:schemeClr val="bg1"/>
                </a:solidFill>
                <a:effectLst/>
                <a:uLnTx/>
                <a:uFillTx/>
                <a:latin typeface="Bookman Old Style" pitchFamily="18" charset="0"/>
                <a:ea typeface="+mj-ea"/>
                <a:cs typeface="+mj-cs"/>
              </a:endParaRPr>
            </a:p>
          </p:txBody>
        </p:sp>
        <p:sp>
          <p:nvSpPr>
            <p:cNvPr id="7" name="Subtitle 2"/>
            <p:cNvSpPr txBox="1">
              <a:spLocks/>
            </p:cNvSpPr>
            <p:nvPr/>
          </p:nvSpPr>
          <p:spPr>
            <a:xfrm>
              <a:off x="3886200" y="3352800"/>
              <a:ext cx="4114800" cy="17526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Bookman Old Style" pitchFamily="18" charset="0"/>
                  <a:ea typeface="+mn-ea"/>
                  <a:cs typeface="+mn-cs"/>
                </a:rPr>
                <a:t>Zahid</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mn-ea"/>
                  <a:cs typeface="+mn-cs"/>
                </a:rPr>
                <a:t> </a:t>
              </a: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Bookman Old Style" pitchFamily="18" charset="0"/>
                  <a:ea typeface="+mn-ea"/>
                  <a:cs typeface="+mn-cs"/>
                </a:rPr>
                <a:t>Hossain</a:t>
              </a:r>
              <a:endParaRPr kumimoji="0" lang="en-US" sz="2400" b="0"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mn-ea"/>
                  <a:cs typeface="+mn-cs"/>
                </a:rPr>
                <a:t>Khalad Hasan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err="1" smtClean="0">
                  <a:ln>
                    <a:noFill/>
                  </a:ln>
                  <a:solidFill>
                    <a:schemeClr val="tx1">
                      <a:lumMod val="75000"/>
                      <a:lumOff val="25000"/>
                    </a:schemeClr>
                  </a:solidFill>
                  <a:effectLst/>
                  <a:uLnTx/>
                  <a:uFillTx/>
                  <a:latin typeface="Bookman Old Style" pitchFamily="18" charset="0"/>
                  <a:ea typeface="+mn-ea"/>
                  <a:cs typeface="+mn-cs"/>
                </a:rPr>
                <a:t>Hai-Ning</a:t>
              </a:r>
              <a:r>
                <a:rPr kumimoji="0" lang="en-US" sz="2400" b="0"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mn-ea"/>
                  <a:cs typeface="+mn-cs"/>
                </a:rPr>
                <a:t> Liang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Bookman Old Style" pitchFamily="18" charset="0"/>
                  <a:ea typeface="+mn-ea"/>
                  <a:cs typeface="+mn-cs"/>
                </a:rPr>
                <a:t>Pourang Irani</a:t>
              </a:r>
              <a:endParaRPr kumimoji="0" lang="en-CA" sz="2400" b="0" i="0" u="none" strike="noStrike" kern="1200" cap="none" spc="0" normalizeH="0" baseline="0" noProof="0" dirty="0">
                <a:ln>
                  <a:noFill/>
                </a:ln>
                <a:solidFill>
                  <a:schemeClr val="tx1">
                    <a:lumMod val="75000"/>
                    <a:lumOff val="25000"/>
                  </a:schemeClr>
                </a:solidFill>
                <a:effectLst/>
                <a:uLnTx/>
                <a:uFillTx/>
                <a:latin typeface="Bookman Old Style" pitchFamily="18" charset="0"/>
                <a:ea typeface="+mn-ea"/>
                <a:cs typeface="+mn-cs"/>
              </a:endParaRPr>
            </a:p>
          </p:txBody>
        </p:sp>
        <p:pic>
          <p:nvPicPr>
            <p:cNvPr id="8" name="Picture 2" descr="http://www.coachingmanitoba.ca/images/logos/LogoUofM.jpg"/>
            <p:cNvPicPr>
              <a:picLocks noChangeAspect="1" noChangeArrowheads="1"/>
            </p:cNvPicPr>
            <p:nvPr/>
          </p:nvPicPr>
          <p:blipFill>
            <a:blip r:embed="rId2" cstate="print"/>
            <a:srcRect/>
            <a:stretch>
              <a:fillRect/>
            </a:stretch>
          </p:blipFill>
          <p:spPr bwMode="auto">
            <a:xfrm>
              <a:off x="1447800" y="3334406"/>
              <a:ext cx="1828800" cy="1542394"/>
            </a:xfrm>
            <a:prstGeom prst="rect">
              <a:avLst/>
            </a:prstGeom>
            <a:noFill/>
          </p:spPr>
        </p:pic>
      </p:grpSp>
      <p:sp>
        <p:nvSpPr>
          <p:cNvPr id="10" name="Rectangle 9"/>
          <p:cNvSpPr/>
          <p:nvPr/>
        </p:nvSpPr>
        <p:spPr>
          <a:xfrm>
            <a:off x="0" y="5385137"/>
            <a:ext cx="9144000" cy="1015663"/>
          </a:xfrm>
          <a:prstGeom prst="rect">
            <a:avLst/>
          </a:prstGeom>
          <a:effectLst>
            <a:outerShdw blurRad="1244600" dist="38100" dir="5400000" sx="83000" sy="83000" algn="t" rotWithShape="0">
              <a:prstClr val="black">
                <a:alpha val="40000"/>
              </a:prstClr>
            </a:outerShdw>
          </a:effectLst>
        </p:spPr>
        <p:txBody>
          <a:bodyPr wrap="square">
            <a:spAutoFit/>
          </a:bodyPr>
          <a:lstStyle/>
          <a:p>
            <a:pPr algn="ctr"/>
            <a:r>
              <a:rPr lang="en-US" sz="6000" b="1" dirty="0" smtClean="0">
                <a:solidFill>
                  <a:schemeClr val="tx1">
                    <a:lumMod val="65000"/>
                    <a:lumOff val="35000"/>
                  </a:schemeClr>
                </a:solidFill>
                <a:latin typeface="Bookman Old Style" pitchFamily="18" charset="0"/>
                <a:cs typeface="Segoe UI" pitchFamily="-96" charset="0"/>
              </a:rPr>
              <a:t>Thank you</a:t>
            </a:r>
            <a:endParaRPr lang="en-US" sz="6000" b="1" dirty="0">
              <a:solidFill>
                <a:schemeClr val="tx1">
                  <a:lumMod val="65000"/>
                  <a:lumOff val="35000"/>
                </a:schemeClr>
              </a:solidFill>
              <a:latin typeface="Bookman Old Style" pitchFamily="18" charset="0"/>
              <a:cs typeface="Segoe UI" pitchFamily="-9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5181600"/>
            <a:ext cx="8153400" cy="1015663"/>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6000" b="1" dirty="0" smtClean="0">
                <a:solidFill>
                  <a:schemeClr val="tx1">
                    <a:lumMod val="65000"/>
                    <a:lumOff val="35000"/>
                  </a:schemeClr>
                </a:solidFill>
                <a:latin typeface="Bookman Old Style" pitchFamily="18" charset="0"/>
                <a:cs typeface="Segoe UI" pitchFamily="-96" charset="0"/>
              </a:rPr>
              <a:t>Halo</a:t>
            </a:r>
            <a:endParaRPr lang="en-US" sz="6000" b="1" dirty="0">
              <a:solidFill>
                <a:schemeClr val="tx1">
                  <a:lumMod val="65000"/>
                  <a:lumOff val="35000"/>
                </a:schemeClr>
              </a:solidFill>
              <a:latin typeface="Bookman Old Style" pitchFamily="18" charset="0"/>
              <a:cs typeface="Segoe UI" pitchFamily="-96" charset="0"/>
            </a:endParaRPr>
          </a:p>
        </p:txBody>
      </p:sp>
      <p:sp>
        <p:nvSpPr>
          <p:cNvPr id="6" name="Text Box 5"/>
          <p:cNvSpPr txBox="1">
            <a:spLocks noChangeArrowheads="1"/>
          </p:cNvSpPr>
          <p:nvPr/>
        </p:nvSpPr>
        <p:spPr bwMode="auto">
          <a:xfrm>
            <a:off x="1882190" y="6294985"/>
            <a:ext cx="6522619" cy="369332"/>
          </a:xfrm>
          <a:prstGeom prst="rect">
            <a:avLst/>
          </a:prstGeom>
          <a:noFill/>
          <a:ln w="9525">
            <a:noFill/>
            <a:miter lim="800000"/>
            <a:headEnd/>
            <a:tailEnd/>
          </a:ln>
        </p:spPr>
        <p:txBody>
          <a:bodyPr wrap="none" lIns="0" tIns="0" rIns="0" bIns="0">
            <a:spAutoFit/>
          </a:bodyPr>
          <a:lstStyle/>
          <a:p>
            <a:pPr algn="r">
              <a:spcBef>
                <a:spcPct val="20000"/>
              </a:spcBef>
              <a:buClr>
                <a:schemeClr val="bg2"/>
              </a:buClr>
            </a:pPr>
            <a:r>
              <a:rPr lang="en-US" sz="2400" i="0" dirty="0" smtClean="0">
                <a:solidFill>
                  <a:schemeClr val="tx1">
                    <a:lumMod val="65000"/>
                    <a:lumOff val="35000"/>
                  </a:schemeClr>
                </a:solidFill>
                <a:latin typeface="Bookman Old Style" pitchFamily="18" charset="0"/>
                <a:ea typeface="Verdana" pitchFamily="34" charset="0"/>
                <a:cs typeface="Verdana" pitchFamily="34" charset="0"/>
              </a:rPr>
              <a:t>[</a:t>
            </a:r>
            <a:r>
              <a:rPr lang="en-CA" sz="2400" dirty="0" smtClean="0">
                <a:solidFill>
                  <a:schemeClr val="tx1">
                    <a:lumMod val="65000"/>
                    <a:lumOff val="35000"/>
                  </a:schemeClr>
                </a:solidFill>
                <a:latin typeface="Bookman Old Style" pitchFamily="18" charset="0"/>
                <a:ea typeface="Verdana" pitchFamily="34" charset="0"/>
                <a:cs typeface="Verdana" pitchFamily="34" charset="0"/>
              </a:rPr>
              <a:t>Baudisch, P. and Rosenholtz, </a:t>
            </a:r>
            <a:r>
              <a:rPr lang="en-CA" sz="2400" dirty="0">
                <a:solidFill>
                  <a:schemeClr val="tx1">
                    <a:lumMod val="65000"/>
                    <a:lumOff val="35000"/>
                  </a:schemeClr>
                </a:solidFill>
                <a:latin typeface="Bookman Old Style" pitchFamily="18" charset="0"/>
                <a:ea typeface="Verdana" pitchFamily="34" charset="0"/>
                <a:cs typeface="Verdana" pitchFamily="34" charset="0"/>
              </a:rPr>
              <a:t>R</a:t>
            </a:r>
            <a:r>
              <a:rPr lang="en-CA" sz="2400" dirty="0" smtClean="0">
                <a:solidFill>
                  <a:schemeClr val="tx1">
                    <a:lumMod val="65000"/>
                    <a:lumOff val="35000"/>
                  </a:schemeClr>
                </a:solidFill>
                <a:latin typeface="Bookman Old Style" pitchFamily="18" charset="0"/>
                <a:ea typeface="Verdana" pitchFamily="34" charset="0"/>
                <a:cs typeface="Verdana" pitchFamily="34" charset="0"/>
              </a:rPr>
              <a:t>.</a:t>
            </a:r>
            <a:r>
              <a:rPr lang="en-US" sz="2400" i="0" dirty="0" smtClean="0">
                <a:solidFill>
                  <a:schemeClr val="tx1">
                    <a:lumMod val="65000"/>
                    <a:lumOff val="35000"/>
                  </a:schemeClr>
                </a:solidFill>
                <a:latin typeface="Bookman Old Style" pitchFamily="18" charset="0"/>
                <a:ea typeface="Verdana" pitchFamily="34" charset="0"/>
                <a:cs typeface="Verdana" pitchFamily="34" charset="0"/>
              </a:rPr>
              <a:t>, CHI ‘03]</a:t>
            </a:r>
            <a:endParaRPr lang="en-US" sz="2400" i="0" noProof="1">
              <a:solidFill>
                <a:schemeClr val="tx1">
                  <a:lumMod val="65000"/>
                  <a:lumOff val="35000"/>
                </a:schemeClr>
              </a:solidFill>
              <a:latin typeface="Bookman Old Style" pitchFamily="18" charset="0"/>
              <a:ea typeface="Verdana" pitchFamily="34" charset="0"/>
              <a:cs typeface="Verdana"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6601" y="1469070"/>
            <a:ext cx="2286799" cy="356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l="7692" t="36340"/>
          <a:stretch>
            <a:fillRect/>
          </a:stretch>
        </p:blipFill>
        <p:spPr bwMode="auto">
          <a:xfrm>
            <a:off x="766706" y="1295400"/>
            <a:ext cx="352838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9"/>
          <p:cNvSpPr/>
          <p:nvPr/>
        </p:nvSpPr>
        <p:spPr>
          <a:xfrm>
            <a:off x="4572000" y="2743200"/>
            <a:ext cx="1143000" cy="990600"/>
          </a:xfrm>
          <a:prstGeom prst="rightArrow">
            <a:avLst/>
          </a:prstGeom>
          <a:solidFill>
            <a:schemeClr val="tx1">
              <a:lumMod val="65000"/>
              <a:lumOff val="3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9"/>
          <p:cNvSpPr>
            <a:spLocks noGrp="1"/>
          </p:cNvSpPr>
          <p:nvPr>
            <p:ph type="sldNum" sz="quarter" idx="12"/>
          </p:nvPr>
        </p:nvSpPr>
        <p:spPr>
          <a:xfrm>
            <a:off x="6705600" y="6400800"/>
            <a:ext cx="2133600" cy="365125"/>
          </a:xfrm>
        </p:spPr>
        <p:txBody>
          <a:bodyPr/>
          <a:lstStyle/>
          <a:p>
            <a:fld id="{B6F15528-21DE-4FAA-801E-634DDDAF4B2B}" type="slidenum">
              <a:rPr lang="en-US" sz="1400" smtClean="0">
                <a:latin typeface="Bookman Old Style" pitchFamily="18" charset="0"/>
              </a:rPr>
              <a:pPr/>
              <a:t>4</a:t>
            </a:fld>
            <a:endParaRPr lang="en-US" sz="1400" dirty="0">
              <a:latin typeface="Bookman Old Style" pitchFamily="18" charset="0"/>
            </a:endParaRPr>
          </a:p>
        </p:txBody>
      </p:sp>
      <p:sp>
        <p:nvSpPr>
          <p:cNvPr id="12" name="Title 1"/>
          <p:cNvSpPr>
            <a:spLocks noGrp="1"/>
          </p:cNvSpPr>
          <p:nvPr>
            <p:ph type="title"/>
          </p:nvPr>
        </p:nvSpPr>
        <p:spPr>
          <a:xfrm>
            <a:off x="457200" y="228600"/>
            <a:ext cx="8229600" cy="715962"/>
          </a:xfrm>
        </p:spPr>
        <p:txBody>
          <a:bodyPr>
            <a:noAutofit/>
          </a:bodyPr>
          <a:lstStyle/>
          <a:p>
            <a:pPr algn="l"/>
            <a:r>
              <a:rPr lang="en-US" sz="2800" b="1" dirty="0" smtClean="0">
                <a:solidFill>
                  <a:schemeClr val="tx1">
                    <a:lumMod val="65000"/>
                    <a:lumOff val="35000"/>
                  </a:schemeClr>
                </a:solidFill>
                <a:latin typeface="Bookman Old Style" pitchFamily="18" charset="0"/>
                <a:cs typeface="Segoe UI" pitchFamily="-96" charset="0"/>
              </a:rPr>
              <a:t>Motivation – Problems in Current Methods</a:t>
            </a:r>
            <a:endParaRPr lang="en-US" sz="2800" b="1" dirty="0">
              <a:solidFill>
                <a:schemeClr val="tx1">
                  <a:lumMod val="65000"/>
                  <a:lumOff val="35000"/>
                </a:schemeClr>
              </a:solidFill>
              <a:latin typeface="Bookman Old Style" pitchFamily="18" charset="0"/>
              <a:cs typeface="Segoe UI" pitchFamily="-96" charset="0"/>
            </a:endParaRPr>
          </a:p>
        </p:txBody>
      </p:sp>
    </p:spTree>
    <p:extLst>
      <p:ext uri="{BB962C8B-B14F-4D97-AF65-F5344CB8AC3E}">
        <p14:creationId xmlns:p14="http://schemas.microsoft.com/office/powerpoint/2010/main" val="2939370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28600"/>
            <a:ext cx="8229600" cy="715962"/>
          </a:xfrm>
        </p:spPr>
        <p:txBody>
          <a:bodyPr>
            <a:noAutofit/>
          </a:bodyPr>
          <a:lstStyle/>
          <a:p>
            <a:pPr algn="l"/>
            <a:r>
              <a:rPr lang="en-US" sz="2800" b="1" dirty="0" smtClean="0">
                <a:solidFill>
                  <a:schemeClr val="tx1">
                    <a:lumMod val="65000"/>
                    <a:lumOff val="35000"/>
                  </a:schemeClr>
                </a:solidFill>
                <a:latin typeface="Bookman Old Style" pitchFamily="18" charset="0"/>
                <a:cs typeface="Segoe UI" pitchFamily="-96" charset="0"/>
              </a:rPr>
              <a:t>Motivation – Problems in Current Methods</a:t>
            </a:r>
            <a:endParaRPr lang="en-US" sz="2800" b="1" dirty="0">
              <a:solidFill>
                <a:schemeClr val="tx1">
                  <a:lumMod val="65000"/>
                  <a:lumOff val="35000"/>
                </a:schemeClr>
              </a:solidFill>
              <a:latin typeface="Bookman Old Style" pitchFamily="18" charset="0"/>
              <a:cs typeface="Segoe UI" pitchFamily="-9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7526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2286000" y="1295400"/>
            <a:ext cx="2895600" cy="1295400"/>
          </a:xfrm>
          <a:prstGeom prst="ellipse">
            <a:avLst/>
          </a:prstGeom>
          <a:noFill/>
          <a:ln w="444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21"/>
          <p:cNvSpPr>
            <a:spLocks noGrp="1"/>
          </p:cNvSpPr>
          <p:nvPr>
            <p:ph type="sldNum" sz="quarter" idx="12"/>
          </p:nvPr>
        </p:nvSpPr>
        <p:spPr/>
        <p:txBody>
          <a:bodyPr/>
          <a:lstStyle/>
          <a:p>
            <a:fld id="{B6F15528-21DE-4FAA-801E-634DDDAF4B2B}" type="slidenum">
              <a:rPr lang="en-US" sz="1400" smtClean="0">
                <a:solidFill>
                  <a:schemeClr val="tx1">
                    <a:lumMod val="65000"/>
                    <a:lumOff val="35000"/>
                  </a:schemeClr>
                </a:solidFill>
                <a:latin typeface="Bookman Old Style" pitchFamily="18" charset="0"/>
              </a:rPr>
              <a:pPr/>
              <a:t>5</a:t>
            </a:fld>
            <a:endParaRPr lang="en-US" sz="1400" dirty="0">
              <a:solidFill>
                <a:schemeClr val="tx1">
                  <a:lumMod val="65000"/>
                  <a:lumOff val="35000"/>
                </a:schemeClr>
              </a:solidFill>
              <a:latin typeface="Bookman Old Style" pitchFamily="18" charset="0"/>
            </a:endParaRPr>
          </a:p>
        </p:txBody>
      </p:sp>
      <p:sp>
        <p:nvSpPr>
          <p:cNvPr id="2" name="Rectangle 1"/>
          <p:cNvSpPr/>
          <p:nvPr/>
        </p:nvSpPr>
        <p:spPr>
          <a:xfrm>
            <a:off x="604684" y="5968181"/>
            <a:ext cx="6858000" cy="338554"/>
          </a:xfrm>
          <a:prstGeom prst="rect">
            <a:avLst/>
          </a:prstGeom>
        </p:spPr>
        <p:txBody>
          <a:bodyPr wrap="square">
            <a:spAutoFit/>
          </a:bodyPr>
          <a:lstStyle/>
          <a:p>
            <a:pPr marL="285750" indent="-285750">
              <a:buFont typeface="Arial" pitchFamily="34" charset="0"/>
              <a:buChar char="•"/>
            </a:pPr>
            <a:r>
              <a:rPr lang="en-CA" sz="1600" dirty="0">
                <a:latin typeface="Bookman Old Style" pitchFamily="18" charset="0"/>
              </a:rPr>
              <a:t>Overlapping off-screen visual cues : Hard to identify and select</a:t>
            </a:r>
          </a:p>
        </p:txBody>
      </p:sp>
    </p:spTree>
    <p:extLst>
      <p:ext uri="{BB962C8B-B14F-4D97-AF65-F5344CB8AC3E}">
        <p14:creationId xmlns:p14="http://schemas.microsoft.com/office/powerpoint/2010/main" val="4032324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066800" y="6343803"/>
            <a:ext cx="7220631" cy="369332"/>
          </a:xfrm>
          <a:prstGeom prst="rect">
            <a:avLst/>
          </a:prstGeom>
          <a:noFill/>
          <a:ln w="9525">
            <a:noFill/>
            <a:miter lim="800000"/>
            <a:headEnd/>
            <a:tailEnd/>
          </a:ln>
        </p:spPr>
        <p:txBody>
          <a:bodyPr wrap="none" lIns="0" tIns="0" rIns="0" bIns="0">
            <a:spAutoFit/>
          </a:bodyPr>
          <a:lstStyle/>
          <a:p>
            <a:pPr>
              <a:spcBef>
                <a:spcPct val="20000"/>
              </a:spcBef>
              <a:buClr>
                <a:schemeClr val="bg2"/>
              </a:buClr>
            </a:pPr>
            <a:r>
              <a:rPr lang="en-US" i="0" dirty="0" smtClean="0">
                <a:solidFill>
                  <a:schemeClr val="tx1">
                    <a:lumMod val="65000"/>
                    <a:lumOff val="35000"/>
                  </a:schemeClr>
                </a:solidFill>
                <a:latin typeface="Bookman Old Style" pitchFamily="18" charset="0"/>
                <a:ea typeface="Verdana" pitchFamily="34" charset="0"/>
                <a:cs typeface="Verdana" pitchFamily="34" charset="0"/>
              </a:rPr>
              <a:t>[</a:t>
            </a:r>
            <a:r>
              <a:rPr lang="en-CA" dirty="0" smtClean="0">
                <a:solidFill>
                  <a:schemeClr val="tx1">
                    <a:lumMod val="65000"/>
                    <a:lumOff val="35000"/>
                  </a:schemeClr>
                </a:solidFill>
                <a:latin typeface="Bookman Old Style" pitchFamily="18" charset="0"/>
                <a:ea typeface="Verdana" pitchFamily="34" charset="0"/>
                <a:cs typeface="Verdana" pitchFamily="34" charset="0"/>
              </a:rPr>
              <a:t>Gustafson, </a:t>
            </a:r>
            <a:r>
              <a:rPr lang="en-CA" dirty="0">
                <a:solidFill>
                  <a:schemeClr val="tx1">
                    <a:lumMod val="65000"/>
                    <a:lumOff val="35000"/>
                  </a:schemeClr>
                </a:solidFill>
                <a:latin typeface="Bookman Old Style" pitchFamily="18" charset="0"/>
                <a:ea typeface="Verdana" pitchFamily="34" charset="0"/>
                <a:cs typeface="Verdana" pitchFamily="34" charset="0"/>
              </a:rPr>
              <a:t>S</a:t>
            </a:r>
            <a:r>
              <a:rPr lang="en-CA" dirty="0" smtClean="0">
                <a:solidFill>
                  <a:schemeClr val="tx1">
                    <a:lumMod val="65000"/>
                    <a:lumOff val="35000"/>
                  </a:schemeClr>
                </a:solidFill>
                <a:latin typeface="Bookman Old Style" pitchFamily="18" charset="0"/>
                <a:ea typeface="Verdana" pitchFamily="34" charset="0"/>
                <a:cs typeface="Verdana" pitchFamily="34" charset="0"/>
              </a:rPr>
              <a:t>., Baudisch, P., Gutwin, C. and Irani, P.</a:t>
            </a:r>
            <a:r>
              <a:rPr lang="en-US" i="0" dirty="0" smtClean="0">
                <a:solidFill>
                  <a:schemeClr val="tx1">
                    <a:lumMod val="65000"/>
                    <a:lumOff val="35000"/>
                  </a:schemeClr>
                </a:solidFill>
                <a:latin typeface="Bookman Old Style" pitchFamily="18" charset="0"/>
                <a:ea typeface="Verdana" pitchFamily="34" charset="0"/>
                <a:cs typeface="Verdana" pitchFamily="34" charset="0"/>
              </a:rPr>
              <a:t>, CHI ‘08</a:t>
            </a:r>
            <a:r>
              <a:rPr lang="en-US" sz="2400" i="0" dirty="0" smtClean="0">
                <a:solidFill>
                  <a:schemeClr val="tx1">
                    <a:lumMod val="65000"/>
                    <a:lumOff val="35000"/>
                  </a:schemeClr>
                </a:solidFill>
                <a:latin typeface="Bookman Old Style" pitchFamily="18" charset="0"/>
                <a:ea typeface="Verdana" pitchFamily="34" charset="0"/>
                <a:cs typeface="Verdana" pitchFamily="34" charset="0"/>
              </a:rPr>
              <a:t>]</a:t>
            </a:r>
            <a:endParaRPr lang="en-US" sz="2400" i="0" noProof="1">
              <a:solidFill>
                <a:schemeClr val="tx1">
                  <a:lumMod val="65000"/>
                  <a:lumOff val="35000"/>
                </a:schemeClr>
              </a:solidFill>
              <a:latin typeface="Bookman Old Style" pitchFamily="18" charset="0"/>
              <a:ea typeface="Verdana" pitchFamily="34" charset="0"/>
              <a:cs typeface="Verdana" pitchFamily="34"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l="11622"/>
          <a:stretch>
            <a:fillRect/>
          </a:stretch>
        </p:blipFill>
        <p:spPr bwMode="auto">
          <a:xfrm>
            <a:off x="2133600" y="1142999"/>
            <a:ext cx="3974785" cy="496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096000" y="5328140"/>
            <a:ext cx="2743200" cy="1015663"/>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6000" b="1" dirty="0" smtClean="0">
                <a:solidFill>
                  <a:schemeClr val="tx1">
                    <a:lumMod val="65000"/>
                    <a:lumOff val="35000"/>
                  </a:schemeClr>
                </a:solidFill>
                <a:latin typeface="Bookman Old Style" pitchFamily="18" charset="0"/>
                <a:cs typeface="Segoe UI" pitchFamily="-96" charset="0"/>
              </a:rPr>
              <a:t>Wedge</a:t>
            </a:r>
            <a:endParaRPr lang="en-US" sz="6000" b="1" dirty="0">
              <a:solidFill>
                <a:schemeClr val="tx1">
                  <a:lumMod val="65000"/>
                  <a:lumOff val="35000"/>
                </a:schemeClr>
              </a:solidFill>
              <a:latin typeface="Bookman Old Style" pitchFamily="18" charset="0"/>
              <a:cs typeface="Segoe UI" pitchFamily="-96" charset="0"/>
            </a:endParaRPr>
          </a:p>
        </p:txBody>
      </p:sp>
      <p:sp>
        <p:nvSpPr>
          <p:cNvPr id="9" name="Slide Number Placeholder 8"/>
          <p:cNvSpPr>
            <a:spLocks noGrp="1"/>
          </p:cNvSpPr>
          <p:nvPr>
            <p:ph type="sldNum" sz="quarter" idx="12"/>
          </p:nvPr>
        </p:nvSpPr>
        <p:spPr>
          <a:xfrm>
            <a:off x="6705600" y="6475207"/>
            <a:ext cx="2133600" cy="365125"/>
          </a:xfrm>
        </p:spPr>
        <p:txBody>
          <a:bodyPr/>
          <a:lstStyle/>
          <a:p>
            <a:fld id="{B6F15528-21DE-4FAA-801E-634DDDAF4B2B}" type="slidenum">
              <a:rPr lang="en-US" sz="1400" smtClean="0">
                <a:latin typeface="Bookman Old Style" pitchFamily="18" charset="0"/>
              </a:rPr>
              <a:pPr/>
              <a:t>6</a:t>
            </a:fld>
            <a:endParaRPr lang="en-US" sz="1400" dirty="0">
              <a:latin typeface="Bookman Old Style" pitchFamily="18" charset="0"/>
            </a:endParaRPr>
          </a:p>
        </p:txBody>
      </p:sp>
      <p:sp>
        <p:nvSpPr>
          <p:cNvPr id="10" name="Title 1"/>
          <p:cNvSpPr>
            <a:spLocks noGrp="1"/>
          </p:cNvSpPr>
          <p:nvPr>
            <p:ph type="title"/>
          </p:nvPr>
        </p:nvSpPr>
        <p:spPr>
          <a:xfrm>
            <a:off x="457200" y="228600"/>
            <a:ext cx="8229600" cy="715962"/>
          </a:xfrm>
        </p:spPr>
        <p:txBody>
          <a:bodyPr>
            <a:noAutofit/>
          </a:bodyPr>
          <a:lstStyle/>
          <a:p>
            <a:pPr algn="l"/>
            <a:r>
              <a:rPr lang="en-US" sz="2800" b="1" dirty="0" smtClean="0">
                <a:solidFill>
                  <a:schemeClr val="tx1">
                    <a:lumMod val="65000"/>
                    <a:lumOff val="35000"/>
                  </a:schemeClr>
                </a:solidFill>
                <a:latin typeface="Bookman Old Style" pitchFamily="18" charset="0"/>
                <a:cs typeface="Segoe UI" pitchFamily="-96" charset="0"/>
              </a:rPr>
              <a:t>Motivation – Problems in Current Methods</a:t>
            </a:r>
            <a:endParaRPr lang="en-US" sz="2800" b="1" dirty="0">
              <a:solidFill>
                <a:schemeClr val="tx1">
                  <a:lumMod val="65000"/>
                  <a:lumOff val="35000"/>
                </a:schemeClr>
              </a:solidFill>
              <a:latin typeface="Bookman Old Style" pitchFamily="18" charset="0"/>
              <a:cs typeface="Segoe UI" pitchFamily="-96" charset="0"/>
            </a:endParaRPr>
          </a:p>
        </p:txBody>
      </p:sp>
    </p:spTree>
    <p:extLst>
      <p:ext uri="{BB962C8B-B14F-4D97-AF65-F5344CB8AC3E}">
        <p14:creationId xmlns:p14="http://schemas.microsoft.com/office/powerpoint/2010/main" val="1416363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51496"/>
            <a:ext cx="3066056" cy="3958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2286000" y="1295400"/>
            <a:ext cx="1981200" cy="1828800"/>
          </a:xfrm>
          <a:prstGeom prst="ellipse">
            <a:avLst/>
          </a:prstGeom>
          <a:noFill/>
          <a:ln w="444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z="1400" smtClean="0">
                <a:latin typeface="Bookman Old Style" pitchFamily="18" charset="0"/>
              </a:rPr>
              <a:pPr/>
              <a:t>7</a:t>
            </a:fld>
            <a:endParaRPr lang="en-US" sz="1400" dirty="0">
              <a:latin typeface="Bookman Old Style" pitchFamily="18" charset="0"/>
            </a:endParaRPr>
          </a:p>
        </p:txBody>
      </p:sp>
      <p:sp>
        <p:nvSpPr>
          <p:cNvPr id="8" name="Title 1"/>
          <p:cNvSpPr>
            <a:spLocks noGrp="1"/>
          </p:cNvSpPr>
          <p:nvPr>
            <p:ph type="title"/>
          </p:nvPr>
        </p:nvSpPr>
        <p:spPr>
          <a:xfrm>
            <a:off x="457200" y="228600"/>
            <a:ext cx="8229600" cy="715962"/>
          </a:xfrm>
        </p:spPr>
        <p:txBody>
          <a:bodyPr>
            <a:noAutofit/>
          </a:bodyPr>
          <a:lstStyle/>
          <a:p>
            <a:pPr algn="l"/>
            <a:r>
              <a:rPr lang="en-US" sz="2800" b="1" dirty="0" smtClean="0">
                <a:solidFill>
                  <a:schemeClr val="tx1">
                    <a:lumMod val="65000"/>
                    <a:lumOff val="35000"/>
                  </a:schemeClr>
                </a:solidFill>
                <a:latin typeface="Bookman Old Style" pitchFamily="18" charset="0"/>
                <a:cs typeface="Segoe UI" pitchFamily="-96" charset="0"/>
              </a:rPr>
              <a:t>Motivation – Problems in Current Methods</a:t>
            </a:r>
            <a:endParaRPr lang="en-US" sz="2800" b="1" dirty="0">
              <a:solidFill>
                <a:schemeClr val="tx1">
                  <a:lumMod val="65000"/>
                  <a:lumOff val="35000"/>
                </a:schemeClr>
              </a:solidFill>
              <a:latin typeface="Bookman Old Style" pitchFamily="18" charset="0"/>
              <a:cs typeface="Segoe UI" pitchFamily="-96" charset="0"/>
            </a:endParaRPr>
          </a:p>
        </p:txBody>
      </p:sp>
      <p:sp>
        <p:nvSpPr>
          <p:cNvPr id="3" name="Rectangle 2"/>
          <p:cNvSpPr/>
          <p:nvPr/>
        </p:nvSpPr>
        <p:spPr>
          <a:xfrm>
            <a:off x="685800" y="5791200"/>
            <a:ext cx="5943600" cy="584775"/>
          </a:xfrm>
          <a:prstGeom prst="rect">
            <a:avLst/>
          </a:prstGeom>
        </p:spPr>
        <p:txBody>
          <a:bodyPr wrap="square">
            <a:spAutoFit/>
          </a:bodyPr>
          <a:lstStyle/>
          <a:p>
            <a:pPr marL="285750" indent="-285750">
              <a:buFont typeface="Arial" pitchFamily="34" charset="0"/>
              <a:buChar char="•"/>
            </a:pPr>
            <a:r>
              <a:rPr lang="en-CA" sz="1600" dirty="0">
                <a:latin typeface="Bookman Old Style" pitchFamily="18" charset="0"/>
              </a:rPr>
              <a:t>Large number of objects make visualization cluttered : Trouble in selection</a:t>
            </a:r>
          </a:p>
        </p:txBody>
      </p:sp>
    </p:spTree>
    <p:extLst>
      <p:ext uri="{BB962C8B-B14F-4D97-AF65-F5344CB8AC3E}">
        <p14:creationId xmlns:p14="http://schemas.microsoft.com/office/powerpoint/2010/main" val="4032324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2514600" y="6307157"/>
            <a:ext cx="5718617" cy="369332"/>
          </a:xfrm>
          <a:prstGeom prst="rect">
            <a:avLst/>
          </a:prstGeom>
          <a:noFill/>
          <a:ln w="9525">
            <a:noFill/>
            <a:miter lim="800000"/>
            <a:headEnd/>
            <a:tailEnd/>
          </a:ln>
        </p:spPr>
        <p:txBody>
          <a:bodyPr wrap="none" lIns="0" tIns="0" rIns="0" bIns="0">
            <a:spAutoFit/>
          </a:bodyPr>
          <a:lstStyle/>
          <a:p>
            <a:pPr>
              <a:spcBef>
                <a:spcPct val="20000"/>
              </a:spcBef>
              <a:buClr>
                <a:schemeClr val="bg2"/>
              </a:buClr>
            </a:pPr>
            <a:r>
              <a:rPr lang="en-US" sz="2400" i="0" dirty="0" smtClean="0">
                <a:solidFill>
                  <a:schemeClr val="tx1">
                    <a:lumMod val="65000"/>
                    <a:lumOff val="35000"/>
                  </a:schemeClr>
                </a:solidFill>
                <a:latin typeface="Bookman Old Style" pitchFamily="18" charset="0"/>
                <a:ea typeface="Verdana" pitchFamily="34" charset="0"/>
                <a:cs typeface="Verdana" pitchFamily="34" charset="0"/>
              </a:rPr>
              <a:t>[</a:t>
            </a:r>
            <a:r>
              <a:rPr lang="en-CA" sz="2400" dirty="0" smtClean="0">
                <a:solidFill>
                  <a:schemeClr val="tx1">
                    <a:lumMod val="65000"/>
                    <a:lumOff val="35000"/>
                  </a:schemeClr>
                </a:solidFill>
                <a:latin typeface="Bookman Old Style" pitchFamily="18" charset="0"/>
                <a:ea typeface="Verdana" pitchFamily="34" charset="0"/>
                <a:cs typeface="Verdana" pitchFamily="34" charset="0"/>
              </a:rPr>
              <a:t>Gustafson, </a:t>
            </a:r>
            <a:r>
              <a:rPr lang="en-CA" sz="2400" dirty="0">
                <a:solidFill>
                  <a:schemeClr val="tx1">
                    <a:lumMod val="65000"/>
                    <a:lumOff val="35000"/>
                  </a:schemeClr>
                </a:solidFill>
                <a:latin typeface="Bookman Old Style" pitchFamily="18" charset="0"/>
                <a:ea typeface="Verdana" pitchFamily="34" charset="0"/>
                <a:cs typeface="Verdana" pitchFamily="34" charset="0"/>
              </a:rPr>
              <a:t>S</a:t>
            </a:r>
            <a:r>
              <a:rPr lang="en-CA" sz="2400" dirty="0" smtClean="0">
                <a:solidFill>
                  <a:schemeClr val="tx1">
                    <a:lumMod val="65000"/>
                    <a:lumOff val="35000"/>
                  </a:schemeClr>
                </a:solidFill>
                <a:latin typeface="Bookman Old Style" pitchFamily="18" charset="0"/>
                <a:ea typeface="Verdana" pitchFamily="34" charset="0"/>
                <a:cs typeface="Verdana" pitchFamily="34" charset="0"/>
              </a:rPr>
              <a:t>. and Irani, P.</a:t>
            </a:r>
            <a:r>
              <a:rPr lang="en-US" sz="2400" i="0" dirty="0" smtClean="0">
                <a:solidFill>
                  <a:schemeClr val="tx1">
                    <a:lumMod val="65000"/>
                    <a:lumOff val="35000"/>
                  </a:schemeClr>
                </a:solidFill>
                <a:latin typeface="Bookman Old Style" pitchFamily="18" charset="0"/>
                <a:ea typeface="Verdana" pitchFamily="34" charset="0"/>
                <a:cs typeface="Verdana" pitchFamily="34" charset="0"/>
              </a:rPr>
              <a:t>, CHI ‘07]</a:t>
            </a:r>
            <a:endParaRPr lang="en-US" sz="2400" i="0" noProof="1">
              <a:solidFill>
                <a:schemeClr val="tx1">
                  <a:lumMod val="65000"/>
                  <a:lumOff val="35000"/>
                </a:schemeClr>
              </a:solidFill>
              <a:latin typeface="Bookman Old Style" pitchFamily="18" charset="0"/>
              <a:ea typeface="Verdana" pitchFamily="34" charset="0"/>
              <a:cs typeface="Verdana" pitchFamily="34" charset="0"/>
            </a:endParaRPr>
          </a:p>
        </p:txBody>
      </p:sp>
      <p:grpSp>
        <p:nvGrpSpPr>
          <p:cNvPr id="6" name="Group 5"/>
          <p:cNvGrpSpPr/>
          <p:nvPr/>
        </p:nvGrpSpPr>
        <p:grpSpPr>
          <a:xfrm>
            <a:off x="1981200" y="0"/>
            <a:ext cx="5584764" cy="6096000"/>
            <a:chOff x="-4038600" y="2514600"/>
            <a:chExt cx="5584764" cy="609600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38600" y="2514600"/>
              <a:ext cx="5584764"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33600" y="2743200"/>
              <a:ext cx="1371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609600" y="5232737"/>
            <a:ext cx="8153400" cy="1015663"/>
          </a:xfrm>
          <a:prstGeom prst="rect">
            <a:avLst/>
          </a:prstGeom>
          <a:effectLst>
            <a:outerShdw blurRad="1244600" dist="38100" dir="5400000" sx="83000" sy="83000" algn="t" rotWithShape="0">
              <a:prstClr val="black">
                <a:alpha val="40000"/>
              </a:prstClr>
            </a:outerShdw>
          </a:effectLst>
        </p:spPr>
        <p:txBody>
          <a:bodyPr wrap="square">
            <a:spAutoFit/>
          </a:bodyPr>
          <a:lstStyle/>
          <a:p>
            <a:pPr algn="r"/>
            <a:r>
              <a:rPr lang="en-US" sz="6000" b="1" dirty="0" smtClean="0">
                <a:solidFill>
                  <a:schemeClr val="tx1">
                    <a:lumMod val="65000"/>
                    <a:lumOff val="35000"/>
                  </a:schemeClr>
                </a:solidFill>
                <a:latin typeface="Bookman Old Style" pitchFamily="18" charset="0"/>
                <a:cs typeface="Segoe UI" pitchFamily="-96" charset="0"/>
              </a:rPr>
              <a:t>EdgeRadar</a:t>
            </a:r>
            <a:endParaRPr lang="en-US" sz="6000" b="1" dirty="0">
              <a:solidFill>
                <a:schemeClr val="tx1">
                  <a:lumMod val="65000"/>
                  <a:lumOff val="35000"/>
                </a:schemeClr>
              </a:solidFill>
              <a:latin typeface="Bookman Old Style" pitchFamily="18" charset="0"/>
              <a:cs typeface="Segoe UI" pitchFamily="-96" charset="0"/>
            </a:endParaRPr>
          </a:p>
        </p:txBody>
      </p:sp>
      <p:sp>
        <p:nvSpPr>
          <p:cNvPr id="11" name="Slide Number Placeholder 11"/>
          <p:cNvSpPr>
            <a:spLocks noGrp="1"/>
          </p:cNvSpPr>
          <p:nvPr>
            <p:ph type="sldNum" sz="quarter" idx="12"/>
          </p:nvPr>
        </p:nvSpPr>
        <p:spPr>
          <a:xfrm>
            <a:off x="6658897" y="6437509"/>
            <a:ext cx="2133600" cy="365125"/>
          </a:xfrm>
        </p:spPr>
        <p:txBody>
          <a:bodyPr/>
          <a:lstStyle/>
          <a:p>
            <a:fld id="{B6F15528-21DE-4FAA-801E-634DDDAF4B2B}" type="slidenum">
              <a:rPr lang="en-US" sz="1400" smtClean="0">
                <a:latin typeface="Bookman Old Style" pitchFamily="18" charset="0"/>
              </a:rPr>
              <a:pPr/>
              <a:t>8</a:t>
            </a:fld>
            <a:endParaRPr lang="en-US" sz="1400" dirty="0">
              <a:latin typeface="Bookman Old Style" pitchFamily="18" charset="0"/>
            </a:endParaRPr>
          </a:p>
        </p:txBody>
      </p:sp>
      <p:sp>
        <p:nvSpPr>
          <p:cNvPr id="12" name="Title 1"/>
          <p:cNvSpPr>
            <a:spLocks noGrp="1"/>
          </p:cNvSpPr>
          <p:nvPr>
            <p:ph type="title"/>
          </p:nvPr>
        </p:nvSpPr>
        <p:spPr>
          <a:xfrm>
            <a:off x="457200" y="181232"/>
            <a:ext cx="8229600" cy="715962"/>
          </a:xfrm>
        </p:spPr>
        <p:txBody>
          <a:bodyPr>
            <a:noAutofit/>
          </a:bodyPr>
          <a:lstStyle/>
          <a:p>
            <a:pPr algn="l"/>
            <a:r>
              <a:rPr lang="en-US" sz="2800" b="1" dirty="0" smtClean="0">
                <a:solidFill>
                  <a:schemeClr val="tx1">
                    <a:lumMod val="65000"/>
                    <a:lumOff val="35000"/>
                  </a:schemeClr>
                </a:solidFill>
                <a:latin typeface="Bookman Old Style" pitchFamily="18" charset="0"/>
                <a:cs typeface="Segoe UI" pitchFamily="-96" charset="0"/>
              </a:rPr>
              <a:t>Motivation – Problems in Current Methods</a:t>
            </a:r>
            <a:endParaRPr lang="en-US" sz="2800" b="1" dirty="0">
              <a:solidFill>
                <a:schemeClr val="tx1">
                  <a:lumMod val="65000"/>
                  <a:lumOff val="35000"/>
                </a:schemeClr>
              </a:solidFill>
              <a:latin typeface="Bookman Old Style" pitchFamily="18" charset="0"/>
              <a:cs typeface="Segoe UI" pitchFamily="-96" charset="0"/>
            </a:endParaRPr>
          </a:p>
        </p:txBody>
      </p:sp>
    </p:spTree>
    <p:extLst>
      <p:ext uri="{BB962C8B-B14F-4D97-AF65-F5344CB8AC3E}">
        <p14:creationId xmlns:p14="http://schemas.microsoft.com/office/powerpoint/2010/main" val="2012027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901" y="1295400"/>
            <a:ext cx="4400099" cy="443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905000" y="4800600"/>
            <a:ext cx="1447800" cy="1295400"/>
          </a:xfrm>
          <a:prstGeom prst="ellipse">
            <a:avLst/>
          </a:prstGeom>
          <a:noFill/>
          <a:ln w="444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z="1400" smtClean="0">
                <a:latin typeface="Bookman Old Style" pitchFamily="18" charset="0"/>
              </a:rPr>
              <a:pPr/>
              <a:t>9</a:t>
            </a:fld>
            <a:endParaRPr lang="en-US" sz="1400" dirty="0">
              <a:latin typeface="Bookman Old Style" pitchFamily="18" charset="0"/>
            </a:endParaRPr>
          </a:p>
        </p:txBody>
      </p:sp>
      <p:sp>
        <p:nvSpPr>
          <p:cNvPr id="8" name="Title 1"/>
          <p:cNvSpPr>
            <a:spLocks noGrp="1"/>
          </p:cNvSpPr>
          <p:nvPr>
            <p:ph type="title"/>
          </p:nvPr>
        </p:nvSpPr>
        <p:spPr>
          <a:xfrm>
            <a:off x="457200" y="228600"/>
            <a:ext cx="8229600" cy="715962"/>
          </a:xfrm>
        </p:spPr>
        <p:txBody>
          <a:bodyPr>
            <a:noAutofit/>
          </a:bodyPr>
          <a:lstStyle/>
          <a:p>
            <a:pPr algn="l"/>
            <a:r>
              <a:rPr lang="en-US" sz="2800" b="1" dirty="0" smtClean="0">
                <a:solidFill>
                  <a:schemeClr val="tx1">
                    <a:lumMod val="65000"/>
                    <a:lumOff val="35000"/>
                  </a:schemeClr>
                </a:solidFill>
                <a:latin typeface="Bookman Old Style" pitchFamily="18" charset="0"/>
                <a:cs typeface="Segoe UI" pitchFamily="-96" charset="0"/>
              </a:rPr>
              <a:t>Motivation – Problems in Current Methods</a:t>
            </a:r>
            <a:endParaRPr lang="en-US" sz="2800" b="1" dirty="0">
              <a:solidFill>
                <a:schemeClr val="tx1">
                  <a:lumMod val="65000"/>
                  <a:lumOff val="35000"/>
                </a:schemeClr>
              </a:solidFill>
              <a:latin typeface="Bookman Old Style" pitchFamily="18" charset="0"/>
              <a:cs typeface="Segoe UI" pitchFamily="-96" charset="0"/>
            </a:endParaRPr>
          </a:p>
        </p:txBody>
      </p:sp>
      <p:sp>
        <p:nvSpPr>
          <p:cNvPr id="3" name="Rectangle 2"/>
          <p:cNvSpPr/>
          <p:nvPr/>
        </p:nvSpPr>
        <p:spPr>
          <a:xfrm>
            <a:off x="609600" y="6248400"/>
            <a:ext cx="6934200" cy="338554"/>
          </a:xfrm>
          <a:prstGeom prst="rect">
            <a:avLst/>
          </a:prstGeom>
        </p:spPr>
        <p:txBody>
          <a:bodyPr wrap="square">
            <a:spAutoFit/>
          </a:bodyPr>
          <a:lstStyle/>
          <a:p>
            <a:pPr marL="285750" indent="-285750">
              <a:buFont typeface="Arial" pitchFamily="34" charset="0"/>
              <a:buChar char="•"/>
            </a:pPr>
            <a:r>
              <a:rPr lang="en-CA" sz="1600" dirty="0">
                <a:latin typeface="Bookman Old Style" pitchFamily="18" charset="0"/>
              </a:rPr>
              <a:t>Very small visual cues : Not good for selection </a:t>
            </a:r>
          </a:p>
        </p:txBody>
      </p:sp>
    </p:spTree>
    <p:extLst>
      <p:ext uri="{BB962C8B-B14F-4D97-AF65-F5344CB8AC3E}">
        <p14:creationId xmlns:p14="http://schemas.microsoft.com/office/powerpoint/2010/main" val="40323244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7|1.5"/>
</p:tagLst>
</file>

<file path=ppt/tags/tag2.xml><?xml version="1.0" encoding="utf-8"?>
<p:tagLst xmlns:a="http://schemas.openxmlformats.org/drawingml/2006/main" xmlns:r="http://schemas.openxmlformats.org/officeDocument/2006/relationships" xmlns:p="http://schemas.openxmlformats.org/presentationml/2006/main">
  <p:tag name="TIMING" val="|14|1.3"/>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5520</TotalTime>
  <Words>1517</Words>
  <Application>Microsoft Office PowerPoint</Application>
  <PresentationFormat>On-screen Show (4:3)</PresentationFormat>
  <Paragraphs>214</Paragraphs>
  <Slides>36</Slides>
  <Notes>28</Notes>
  <HiddenSlides>0</HiddenSlides>
  <MMClips>1</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EdgeSplit: Facilitating the Selection of Off-Screen Objects</vt:lpstr>
      <vt:lpstr>Motivation</vt:lpstr>
      <vt:lpstr>Motivation</vt:lpstr>
      <vt:lpstr>Motivation – Problems in Current Methods</vt:lpstr>
      <vt:lpstr>Motivation – Problems in Current Methods</vt:lpstr>
      <vt:lpstr>Motivation – Problems in Current Methods</vt:lpstr>
      <vt:lpstr>Motivation – Problems in Current Methods</vt:lpstr>
      <vt:lpstr>Motivation – Problems in Current Methods</vt:lpstr>
      <vt:lpstr>Motivation – Problems in Current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Comet and Target Ghost: Techniques for Selecting  Moving Targets</dc:title>
  <dc:creator>Khalad</dc:creator>
  <cp:lastModifiedBy>zahid</cp:lastModifiedBy>
  <cp:revision>570</cp:revision>
  <dcterms:created xsi:type="dcterms:W3CDTF">2006-08-16T00:00:00Z</dcterms:created>
  <dcterms:modified xsi:type="dcterms:W3CDTF">2012-09-21T00:23:21Z</dcterms:modified>
</cp:coreProperties>
</file>