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7" r:id="rId3"/>
    <p:sldId id="413" r:id="rId4"/>
    <p:sldId id="414" r:id="rId5"/>
    <p:sldId id="415" r:id="rId6"/>
    <p:sldId id="416" r:id="rId7"/>
    <p:sldId id="417" r:id="rId8"/>
    <p:sldId id="419" r:id="rId9"/>
    <p:sldId id="437" r:id="rId10"/>
    <p:sldId id="418" r:id="rId11"/>
    <p:sldId id="420" r:id="rId12"/>
    <p:sldId id="421" r:id="rId13"/>
    <p:sldId id="423" r:id="rId14"/>
    <p:sldId id="424" r:id="rId15"/>
    <p:sldId id="425" r:id="rId16"/>
    <p:sldId id="426" r:id="rId17"/>
    <p:sldId id="438" r:id="rId18"/>
    <p:sldId id="427" r:id="rId19"/>
    <p:sldId id="428" r:id="rId20"/>
    <p:sldId id="429" r:id="rId21"/>
    <p:sldId id="430" r:id="rId22"/>
    <p:sldId id="431" r:id="rId23"/>
    <p:sldId id="432" r:id="rId24"/>
    <p:sldId id="433" r:id="rId25"/>
    <p:sldId id="434" r:id="rId26"/>
    <p:sldId id="435" r:id="rId27"/>
    <p:sldId id="43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23DFF-CEA0-423A-9FF1-AAC016328C72}" type="datetimeFigureOut">
              <a:rPr lang="en-CA" smtClean="0"/>
              <a:t>2020-06-02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CF4CD-65E0-4DE8-9BAE-A51E6D0AF9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4821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060B9-594E-4685-A642-54F3BA4F5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4730A-F75D-40BE-9A2C-13F0CAE00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BA96C-8A58-4A61-9171-7A2659D5B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357-AFAB-4419-85EC-01D8643EB354}" type="datetime1">
              <a:rPr lang="en-CA" smtClean="0"/>
              <a:t>2020-06-02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2E5DA-BE88-4091-9654-E78F10A2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8D316-CD46-47C5-9E01-9E9294B5A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945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7F7E-0EBD-49FA-89BD-7F36464F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86939-8317-4048-B02D-186E3FB45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F814E-41A2-4168-8E66-FFD4CA700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DCF6-1F52-4D02-88F1-B2D874C642AD}" type="datetime1">
              <a:rPr lang="en-CA" smtClean="0"/>
              <a:t>2020-06-02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C2662-468F-4500-B0C4-DC6D9188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8C737-00D5-4816-8550-0AD4408F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5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EC92FA-087C-4F90-9D99-84209A581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9D1DF8-BE3D-4392-816A-3BDFA80E8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7DB84-F67A-4958-877C-E399CB98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197F-9BFB-4FAF-A60B-71798184ABC6}" type="datetime1">
              <a:rPr lang="en-CA" smtClean="0"/>
              <a:t>2020-06-02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3C026-3ED5-4540-9BFD-4ABB43666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B2C15-0E1E-4C08-B488-3157A748B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536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77516-6DAE-4799-8482-9ED409970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00AF-D92D-4576-900B-D0D809917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05103-F18D-48C3-A071-3125692D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8C83-3E3D-47F4-9163-947E430BAEA2}" type="datetime1">
              <a:rPr lang="en-CA" smtClean="0"/>
              <a:t>2020-06-02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E2732-8E9D-43D9-B233-060E54920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AAF11-595F-4304-BB3F-B2C827C3E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677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0A3D1-4A57-4661-AF90-0CDE3ED4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E5D1-42BC-48D1-8650-25E9EDE86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284E5-1B3A-4D00-B51D-35F442B3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B068-A5A9-4464-9BD0-D93EC20E7FBE}" type="datetime1">
              <a:rPr lang="en-CA" smtClean="0"/>
              <a:t>2020-06-02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C536-BEA2-46B1-B0D0-94F2FB8D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022DC-6E25-4B28-9068-F731E6CB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60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485EE-60AE-4556-BB79-3005714C3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433C9-F0A3-45CE-BC18-221FE5EF1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F5C5-8916-4307-B387-5CA6E25AB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B6BC8-2206-4691-A345-EE248F99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1D56-6CB2-4009-8426-ADA261D67677}" type="datetime1">
              <a:rPr lang="en-CA" smtClean="0"/>
              <a:t>2020-06-02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D707C4-0ED9-4547-BF7B-52E2B967B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987C2-C4AF-487B-BF52-60529D9E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242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929B5-B740-4F09-910B-ED516E30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212A4-A987-42CF-BA34-839C6F297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A9A8B-CD39-4ACB-A689-D6FC12C5B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0222B8-A9A5-47B2-899E-B8FE2507E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85A9B6-4D2D-48DE-8CD5-3B2C87861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D7754-199D-47F1-A897-7CC65567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E90-59E9-467F-B34E-17C69B7689BA}" type="datetime1">
              <a:rPr lang="en-CA" smtClean="0"/>
              <a:t>2020-06-02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47CA6A-142A-48B8-9E39-2EF0A36DB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547B6D-40AE-4564-A3AC-8CD51F3B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827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A615-8BD9-4415-9FBA-84B58A26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F65300-C64F-45A1-B727-FA6DCC7E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D7FA-5A22-4476-833A-437EAC0B8B8A}" type="datetime1">
              <a:rPr lang="en-CA" smtClean="0"/>
              <a:t>2020-06-02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B51B1-F60A-4467-8052-511C6287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03707-7DA4-4D5E-8127-BCA17132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9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C0C37-1E1C-4266-A236-150981A8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9A5E-D954-43C5-91EB-9A354B4D42E4}" type="datetime1">
              <a:rPr lang="en-CA" smtClean="0"/>
              <a:t>2020-06-02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97FEC-B9B8-4583-BA4B-3B445161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EE788-1F75-4B27-872A-2395A567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14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B5191-DB1D-4728-AFDD-2395FDFB5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F3AAF-F6D7-4EC8-83ED-BD2EEE1D2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6CFAA-DF16-4228-9406-3D4F261C9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40023-08BE-42FC-AF12-935B77763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C647-DDF4-4A43-AEDE-6A0B798BCD3C}" type="datetime1">
              <a:rPr lang="en-CA" smtClean="0"/>
              <a:t>2020-06-02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41E2A-8525-420B-9119-8A49590D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DCEA2-DD76-4EA0-8C5F-75268C04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823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CEA35-F7B8-4511-8AAD-34185D452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8519C2-4EBF-40B9-BBF1-121ECC7C4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512BB-1D1B-4482-BD54-8326F545B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0C14B-5879-44DF-8A98-6E075FA07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B1A5-65CE-43AF-9351-F527103CAA42}" type="datetime1">
              <a:rPr lang="en-CA" smtClean="0"/>
              <a:t>2020-06-02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65456-1BB5-4952-87B6-227F8FDBE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3EC34-7D25-4ECF-8EDD-4185C6A6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586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7C2E59-A2C3-4A2B-AA4C-7550772D8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0B918-3E80-4310-8785-6FC018823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54B04-6C6D-4A71-9642-058E42220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6582B-4D5D-4A44-999A-559B2031306B}" type="datetime1">
              <a:rPr lang="en-CA" smtClean="0"/>
              <a:t>2020-06-02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55D3C-19F3-4378-A2D9-7194D14A4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6F004-E926-43F5-95B9-7D9699DB1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704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6D2F-C49D-4183-822E-14B205D3F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9028"/>
            <a:ext cx="9144000" cy="2387600"/>
          </a:xfrm>
        </p:spPr>
        <p:txBody>
          <a:bodyPr>
            <a:normAutofit/>
          </a:bodyPr>
          <a:lstStyle/>
          <a:p>
            <a:r>
              <a:rPr lang="en-CA" sz="3600" dirty="0"/>
              <a:t>CS 466/666 - Algorithm Design and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156E3-DF49-4C1D-815F-B49CAC8AF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8831" y="3325081"/>
            <a:ext cx="9144000" cy="1655762"/>
          </a:xfrm>
        </p:spPr>
        <p:txBody>
          <a:bodyPr/>
          <a:lstStyle/>
          <a:p>
            <a:r>
              <a:rPr lang="en-CA" sz="3200" dirty="0">
                <a:latin typeface="+mj-lt"/>
              </a:rPr>
              <a:t>Lecture 6: Data Streaming</a:t>
            </a:r>
          </a:p>
          <a:p>
            <a:r>
              <a:rPr lang="en-CA" dirty="0">
                <a:latin typeface="+mj-lt"/>
              </a:rPr>
              <a:t>Waterloo, 2 June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CFB66-E715-4041-BBE7-5248ABCB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727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Error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1163300" cy="2091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The other case is similar.  So,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CA" sz="2000" dirty="0"/>
                  <a:t> with probability </a:t>
                </a: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≥2/3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To boost the error probability, we can repeat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CA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r>
                  <a:rPr lang="en-CA" sz="2000" dirty="0"/>
                  <a:t> many </a:t>
                </a:r>
                <a:r>
                  <a:rPr lang="en-CA" sz="2000" u="sng" dirty="0"/>
                  <a:t>parallel</a:t>
                </a:r>
                <a:r>
                  <a:rPr lang="en-CA" sz="2000" dirty="0"/>
                  <a:t> copies and return the median (HW2).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1163300" cy="2091855"/>
              </a:xfrm>
              <a:prstGeom prst="rect">
                <a:avLst/>
              </a:prstGeom>
              <a:blipFill>
                <a:blip r:embed="rId2"/>
                <a:stretch>
                  <a:fillRect l="-546" t="-1749" r="-437" b="-8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4BCBA7-CB89-4CF7-B3C6-E98A30254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057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Space and Time Requirements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1163300" cy="5165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u="sng" dirty="0"/>
                  <a:t>Space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CA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r>
                  <a:rPr lang="en-CA" sz="2000" dirty="0"/>
                  <a:t> copies, each copy has </a:t>
                </a: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CA" sz="2000" dirty="0"/>
                  <a:t> numbers, each number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CA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func>
                      </m:e>
                    </m:d>
                  </m:oMath>
                </a14:m>
                <a:r>
                  <a:rPr lang="en-CA" sz="2000" dirty="0"/>
                  <a:t> bits.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	So total </a:t>
                </a: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f>
                              <m:f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𝜖</m:t>
                                    </m:r>
                                  </m:e>
                                  <m:sup>
                                    <m: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m:rPr>
                                <m:sty m:val="p"/>
                              </m:rPr>
                              <a:rPr lang="en-CA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den>
                            </m:f>
                          </m:e>
                        </m:func>
                        <m:func>
                          <m:func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CA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func>
                      </m:e>
                    </m:d>
                  </m:oMath>
                </a14:m>
                <a:r>
                  <a:rPr lang="en-CA" sz="2000" dirty="0"/>
                  <a:t> bits.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u="sng" dirty="0"/>
                  <a:t>Time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CA" sz="2000" dirty="0"/>
                  <a:t> numbers, so using a heap takes </a:t>
                </a: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CA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r>
                  <a:rPr lang="en-CA" sz="2000" dirty="0"/>
                  <a:t> operations, times </a:t>
                </a: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CA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r>
                  <a:rPr lang="en-CA" sz="2000" dirty="0"/>
                  <a:t> copies.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	So each input element takes </a:t>
                </a: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CA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den>
                            </m:f>
                          </m:e>
                        </m:func>
                        <m:func>
                          <m:func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CA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r>
                  <a:rPr lang="en-CA" sz="2000" dirty="0"/>
                  <a:t> operations.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	(There is a nice trick to do O(1) amortized time per operation.)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Kane, Nelson, Woodruff gave an optimal algorithm that uses </a:t>
                </a: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f>
                              <m:f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𝜖</m:t>
                                    </m:r>
                                  </m:e>
                                  <m:sup>
                                    <m: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fName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e>
                        </m:func>
                        <m:func>
                          <m:func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CA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func>
                      </m:e>
                    </m:d>
                  </m:oMath>
                </a14:m>
                <a:r>
                  <a:rPr lang="en-CA" sz="2000" dirty="0"/>
                  <a:t> space and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CA" sz="2000" dirty="0"/>
                  <a:t> time.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1163300" cy="5165517"/>
              </a:xfrm>
              <a:prstGeom prst="rect">
                <a:avLst/>
              </a:prstGeom>
              <a:blipFill>
                <a:blip r:embed="rId2"/>
                <a:stretch>
                  <a:fillRect l="-54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023206-285A-4519-ABB1-29CDD0B01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608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Frequency Moments (L06)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0297258" cy="5053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u="sng" dirty="0"/>
                  <a:t>Input</a:t>
                </a:r>
                <a:r>
                  <a:rPr lang="en-CA" sz="2000" dirty="0"/>
                  <a:t>: a data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CA" sz="2000" dirty="0"/>
                  <a:t>, where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∈{1,2…, 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Output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Sup>
                          <m:sSubSup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CA" sz="200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sz="2000" dirty="0"/>
                  <a:t> is the number of items equal to </a:t>
                </a:r>
                <a:r>
                  <a:rPr lang="en-CA" sz="2000" dirty="0" err="1"/>
                  <a:t>i</a:t>
                </a:r>
                <a:r>
                  <a:rPr lang="en-CA" sz="2000" dirty="0"/>
                  <a:t> and p is a given number.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When p=0, distinct element.  When p=1, total number of element (trivial).  What about p=2?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0297258" cy="5053178"/>
              </a:xfrm>
              <a:prstGeom prst="rect">
                <a:avLst/>
              </a:prstGeom>
              <a:blipFill>
                <a:blip r:embed="rId2"/>
                <a:stretch>
                  <a:fillRect l="-592" t="-724" b="-120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CEBE52-F194-4523-AC78-843A8574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819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0877550" cy="4862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CA" sz="20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CA" sz="2000" dirty="0"/>
                  <a:t> be independent random sign, i.e.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sz="2000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=+1</m:t>
                            </m:r>
                          </m:e>
                        </m:d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func>
                    <m:func>
                      <m:func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sz="20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e>
                    </m:func>
                  </m:oMath>
                </a14:m>
                <a:r>
                  <a:rPr lang="en-CA" sz="2000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CA" sz="2000" dirty="0"/>
                  <a:t>Let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CA" sz="2000" dirty="0"/>
                  <a:t>   (no need to store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sz="2000" dirty="0"/>
                  <a:t>, just store the current Y)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r>
                  <a:rPr lang="en-CA" sz="2000" dirty="0"/>
                  <a:t>3.     Return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0877550" cy="4862806"/>
              </a:xfrm>
              <a:prstGeom prst="rect">
                <a:avLst/>
              </a:prstGeom>
              <a:blipFill>
                <a:blip r:embed="rId2"/>
                <a:stretch>
                  <a:fillRect l="-616" t="-87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BEAD3C-4F63-4E16-BFF1-C79A3C7CA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72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Expected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0877550" cy="351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Let’s see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]=</m:t>
                    </m:r>
                    <m:nary>
                      <m:naryPr>
                        <m:chr m:val="∑"/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Sup>
                          <m:sSubSup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0877550" cy="3514295"/>
              </a:xfrm>
              <a:prstGeom prst="rect">
                <a:avLst/>
              </a:prstGeom>
              <a:blipFill>
                <a:blip r:embed="rId2"/>
                <a:stretch>
                  <a:fillRect l="-560" t="-1354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15FAC1-A510-4F5D-8527-0B48EC27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1657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Second Moment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0877550" cy="351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Let’s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0877550" cy="3514295"/>
              </a:xfrm>
              <a:prstGeom prst="rect">
                <a:avLst/>
              </a:prstGeom>
              <a:blipFill>
                <a:blip r:embed="rId2"/>
                <a:stretch>
                  <a:fillRect l="-560" t="-104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B0E4DB-B14A-4931-806B-60B73B426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8247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Variance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C614F6-064F-44AB-8268-E8D6B2D7516A}"/>
              </a:ext>
            </a:extLst>
          </p:cNvPr>
          <p:cNvSpPr txBox="1"/>
          <p:nvPr/>
        </p:nvSpPr>
        <p:spPr>
          <a:xfrm>
            <a:off x="781050" y="1187390"/>
            <a:ext cx="108775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FB8952-90C0-4F14-863C-30CBBEE6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293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Chebyshev’s Inequality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C614F6-064F-44AB-8268-E8D6B2D7516A}"/>
              </a:ext>
            </a:extLst>
          </p:cNvPr>
          <p:cNvSpPr txBox="1"/>
          <p:nvPr/>
        </p:nvSpPr>
        <p:spPr>
          <a:xfrm>
            <a:off x="781050" y="1187390"/>
            <a:ext cx="108775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FB8952-90C0-4F14-863C-30CBBEE6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0750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Better Approximation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0877550" cy="3667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The above shows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000" dirty="0"/>
                  <a:t> is a constant factor approximation of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Sup>
                          <m:sSubSup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CA" sz="2000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To give a better approximation, we compute many parallel copies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Sup>
                      <m:sSub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CA" sz="2000" dirty="0"/>
                  <a:t> and return the average.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0877550" cy="3667479"/>
              </a:xfrm>
              <a:prstGeom prst="rect">
                <a:avLst/>
              </a:prstGeom>
              <a:blipFill>
                <a:blip r:embed="rId2"/>
                <a:stretch>
                  <a:fillRect l="-560" t="-1297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DDFBFE-93AE-4D2C-AE6C-09E76226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435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Space Requirement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0877550" cy="3783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To give a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1±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CA" sz="2000" dirty="0"/>
                  <a:t> approximation, we run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CA" sz="2000" dirty="0"/>
                  <a:t> copies, and each copy stores one number.</a:t>
                </a:r>
              </a:p>
              <a:p>
                <a:r>
                  <a:rPr lang="en-CA" sz="2000" dirty="0"/>
                  <a:t>So total storage is </a:t>
                </a: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CA" sz="2000" dirty="0"/>
                  <a:t> numbers.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But what about the random signs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CA" sz="2000" dirty="0"/>
                  <a:t>?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0877550" cy="3783600"/>
              </a:xfrm>
              <a:prstGeom prst="rect">
                <a:avLst/>
              </a:prstGeom>
              <a:blipFill>
                <a:blip r:embed="rId2"/>
                <a:stretch>
                  <a:fillRect l="-56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1EA027-9BA4-4DC0-B900-D56307701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192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854B02-34D4-46E3-BC7B-E89BBE67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2</a:t>
            </a:fld>
            <a:endParaRPr lang="en-CA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B1A1C8-1244-4230-89C8-8BD20385DFAB}"/>
              </a:ext>
            </a:extLst>
          </p:cNvPr>
          <p:cNvSpPr txBox="1"/>
          <p:nvPr/>
        </p:nvSpPr>
        <p:spPr>
          <a:xfrm>
            <a:off x="781049" y="1317379"/>
            <a:ext cx="46833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Distinct elements (L06)</a:t>
            </a:r>
          </a:p>
          <a:p>
            <a:endParaRPr lang="en-CA" sz="2000" dirty="0"/>
          </a:p>
          <a:p>
            <a:r>
              <a:rPr lang="en-CA" sz="2000" dirty="0"/>
              <a:t>Frequency moments (L06)</a:t>
            </a:r>
          </a:p>
          <a:p>
            <a:endParaRPr lang="en-CA" sz="2000" dirty="0"/>
          </a:p>
          <a:p>
            <a:r>
              <a:rPr lang="en-CA" sz="2000" dirty="0"/>
              <a:t>String equality (L07)</a:t>
            </a:r>
          </a:p>
          <a:p>
            <a:endParaRPr lang="en-CA" sz="20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6D3D98-FD64-409D-960A-4E43F2076E53}"/>
              </a:ext>
            </a:extLst>
          </p:cNvPr>
          <p:cNvCxnSpPr>
            <a:cxnSpLocks/>
          </p:cNvCxnSpPr>
          <p:nvPr/>
        </p:nvCxnSpPr>
        <p:spPr>
          <a:xfrm>
            <a:off x="5473668" y="953965"/>
            <a:ext cx="0" cy="3767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69D7F38-0F06-413E-9E17-30ECB8D6A5E1}"/>
              </a:ext>
            </a:extLst>
          </p:cNvPr>
          <p:cNvSpPr txBox="1"/>
          <p:nvPr/>
        </p:nvSpPr>
        <p:spPr>
          <a:xfrm>
            <a:off x="5987645" y="1248506"/>
            <a:ext cx="5308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TA office hour, Wed 11am-12pm, Fri 10pm-11pm.</a:t>
            </a:r>
          </a:p>
          <a:p>
            <a:endParaRPr lang="en-CA" sz="2000" dirty="0"/>
          </a:p>
          <a:p>
            <a:r>
              <a:rPr lang="en-CA" sz="2000" dirty="0"/>
              <a:t>HW2 posted, from L04-L06.</a:t>
            </a:r>
          </a:p>
          <a:p>
            <a:endParaRPr lang="en-CA" sz="2000" dirty="0"/>
          </a:p>
          <a:p>
            <a:r>
              <a:rPr lang="en-CA" sz="2000" dirty="0"/>
              <a:t>HW1 solutions will be posted on June 8, will not accept submissions after June 8 11pm.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334745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Remarks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0877550" cy="3938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This approach is called sketching, and is similar to the idea in dimension reduction.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It turns out that polylog(m) space is enough for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≤2</m:t>
                    </m:r>
                  </m:oMath>
                </a14:m>
                <a:r>
                  <a:rPr lang="en-CA" sz="2000" dirty="0"/>
                  <a:t> (including fractional p).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But it requires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0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sup>
                        </m:s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CA" sz="2000" b="0" i="0" smtClean="0">
                            <a:latin typeface="Cambria Math" panose="02040503050406030204" pitchFamily="18" charset="0"/>
                          </a:rPr>
                          <m:t>polylog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CA" sz="2000" dirty="0"/>
                  <a:t> space for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This is the first data streaming algorithm that opens up the whole area.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0877550" cy="3938514"/>
              </a:xfrm>
              <a:prstGeom prst="rect">
                <a:avLst/>
              </a:prstGeom>
              <a:blipFill>
                <a:blip r:embed="rId2"/>
                <a:stretch>
                  <a:fillRect l="-560" t="-92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8AE4AC-A4BC-42D9-8977-4775C76C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82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String Equality (L07)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087755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Alice has string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CA" sz="2000" dirty="0"/>
                  <a:t>, and Bob has string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CA" sz="2000" dirty="0"/>
                  <a:t> where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is very large.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They would like to check whether their strings are the same by sending as few bits as possible.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Imagine checking database consistency.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0877550" cy="3170099"/>
              </a:xfrm>
              <a:prstGeom prst="rect">
                <a:avLst/>
              </a:prstGeom>
              <a:blipFill>
                <a:blip r:embed="rId2"/>
                <a:stretch>
                  <a:fillRect l="-560" t="-115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C3B40D-6FAF-4198-B785-0FDC2BAF2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685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Deterministic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C614F6-064F-44AB-8268-E8D6B2D7516A}"/>
              </a:ext>
            </a:extLst>
          </p:cNvPr>
          <p:cNvSpPr txBox="1"/>
          <p:nvPr/>
        </p:nvSpPr>
        <p:spPr>
          <a:xfrm>
            <a:off x="781050" y="1187390"/>
            <a:ext cx="111676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It is easy if Alice and Bob send n+1 bits.</a:t>
            </a:r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r>
              <a:rPr lang="en-CA" sz="2000" dirty="0"/>
              <a:t>There are no deterministic algorithms that can do better.</a:t>
            </a:r>
          </a:p>
          <a:p>
            <a:pPr>
              <a:lnSpc>
                <a:spcPct val="150000"/>
              </a:lnSpc>
            </a:pPr>
            <a:r>
              <a:rPr lang="en-CA" sz="2000" dirty="0"/>
              <a:t>This can be formally proved by techniques developed in communication complexity.</a:t>
            </a:r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DCEC11-E97C-4777-8DFF-3E542646D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637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Randomized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C614F6-064F-44AB-8268-E8D6B2D7516A}"/>
              </a:ext>
            </a:extLst>
          </p:cNvPr>
          <p:cNvSpPr txBox="1"/>
          <p:nvPr/>
        </p:nvSpPr>
        <p:spPr>
          <a:xfrm>
            <a:off x="781050" y="1187390"/>
            <a:ext cx="11167696" cy="81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Surprisingly, there is a randomized algorithm using only O(log n) bits!</a:t>
            </a:r>
          </a:p>
          <a:p>
            <a:pPr>
              <a:lnSpc>
                <a:spcPct val="150000"/>
              </a:lnSpc>
            </a:pPr>
            <a:r>
              <a:rPr lang="en-CA" sz="2000" dirty="0"/>
              <a:t>The idea is to think of the strings as </a:t>
            </a:r>
            <a:r>
              <a:rPr lang="en-CA" sz="2000" i="1" u="sng" dirty="0"/>
              <a:t>polynomials</a:t>
            </a:r>
            <a:r>
              <a:rPr lang="en-CA" sz="20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C8106C-3993-4062-93DD-B21F7B2CF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077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1167696" cy="2967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(1) Alice and Bob agree on a large prime number p.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(2) Alice picks a random number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∈{0,1,…,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−1}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      Evaluate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 using modular arithmetic over p.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      Alice sends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CA" sz="2000" dirty="0"/>
                  <a:t> and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CA" sz="2000" dirty="0"/>
                  <a:t> to Bob.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(3) Bob computes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 using modular arithmetic over p.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      Return consistent if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CA" sz="2000" dirty="0"/>
                  <a:t>; return inconsistent if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1167696" cy="2967736"/>
              </a:xfrm>
              <a:prstGeom prst="rect">
                <a:avLst/>
              </a:prstGeom>
              <a:blipFill>
                <a:blip r:embed="rId2"/>
                <a:stretch>
                  <a:fillRect l="-546" t="-1232" b="-266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4E0C70-D95A-41D0-9049-5D4672B2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404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1339146" cy="814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If the two strings are the same, then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, and so Bob always returns consistent.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So we only need to bound that probability that the two strings are not the same but Bob returns consistent.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1339146" cy="814069"/>
              </a:xfrm>
              <a:prstGeom prst="rect">
                <a:avLst/>
              </a:prstGeom>
              <a:blipFill>
                <a:blip r:embed="rId2"/>
                <a:stretch>
                  <a:fillRect l="-538" t="-4511" r="-161" b="-1278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5DBF6A-2801-49E1-8B24-CC02E36B7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491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Improving the Success Probability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C614F6-064F-44AB-8268-E8D6B2D7516A}"/>
              </a:ext>
            </a:extLst>
          </p:cNvPr>
          <p:cNvSpPr txBox="1"/>
          <p:nvPr/>
        </p:nvSpPr>
        <p:spPr>
          <a:xfrm>
            <a:off x="781050" y="1187390"/>
            <a:ext cx="111676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4DAED-70C3-4633-9A1D-1FF95A82C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0106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Summary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C614F6-064F-44AB-8268-E8D6B2D7516A}"/>
              </a:ext>
            </a:extLst>
          </p:cNvPr>
          <p:cNvSpPr txBox="1"/>
          <p:nvPr/>
        </p:nvSpPr>
        <p:spPr>
          <a:xfrm>
            <a:off x="781050" y="1187390"/>
            <a:ext cx="11167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We have seen two sublinear space algorithm, and one sublinear time algorithm.</a:t>
            </a:r>
          </a:p>
          <a:p>
            <a:endParaRPr lang="en-CA" sz="2000" dirty="0"/>
          </a:p>
          <a:p>
            <a:r>
              <a:rPr lang="en-CA" sz="2000" dirty="0"/>
              <a:t>Next </a:t>
            </a:r>
            <a:r>
              <a:rPr lang="en-CA" sz="2000"/>
              <a:t>two lectures, </a:t>
            </a:r>
            <a:r>
              <a:rPr lang="en-CA" sz="2000" dirty="0"/>
              <a:t>we will see that the idea of using polynomials is very powerful.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E5A7C5-B9C3-46C3-84F5-D09DF0A0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55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Distinct Elements (L06)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0297258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u="sng" dirty="0"/>
                  <a:t>Input</a:t>
                </a:r>
                <a:r>
                  <a:rPr lang="en-CA" sz="2000" dirty="0"/>
                  <a:t>: a data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CA" sz="2000" dirty="0"/>
                  <a:t>, where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∈{1,2…, 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Output</a:t>
                </a:r>
                <a:r>
                  <a:rPr lang="en-CA" sz="2000" dirty="0"/>
                  <a:t>: the number </a:t>
                </a:r>
                <a14:m>
                  <m:oMath xmlns:m="http://schemas.openxmlformats.org/officeDocument/2006/math"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CA" sz="2000" dirty="0"/>
                  <a:t> of distinct elements in the data stream.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We will see a sublinear space algorithm which returns an estimate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CA" sz="2000" dirty="0"/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0297258" cy="5016758"/>
              </a:xfrm>
              <a:prstGeom prst="rect">
                <a:avLst/>
              </a:prstGeom>
              <a:blipFill>
                <a:blip r:embed="rId2"/>
                <a:stretch>
                  <a:fillRect l="-592" t="-729" b="-121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E87DB1-0392-46C7-8AD6-367323BF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810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Idea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087755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Use a </a:t>
                </a:r>
                <a:r>
                  <a:rPr lang="en-CA" sz="2000" b="1" dirty="0"/>
                  <a:t>strongly</a:t>
                </a:r>
                <a:r>
                  <a:rPr lang="en-CA" sz="2000" dirty="0"/>
                  <a:t> 2-universal family to hash the input into a table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CA" sz="2000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The reason of the choice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CA" sz="2000" dirty="0"/>
                  <a:t> is that the distinct elements have distinct hash values </a:t>
                </a:r>
                <a:r>
                  <a:rPr lang="en-CA" sz="2000" dirty="0" err="1"/>
                  <a:t>whp</a:t>
                </a:r>
                <a:r>
                  <a:rPr lang="en-CA" sz="2000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If the hash values were evenly distributed, then we can estimate </a:t>
                </a:r>
                <a14:m>
                  <m:oMath xmlns:m="http://schemas.openxmlformats.org/officeDocument/2006/math"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CA" sz="2000" dirty="0"/>
                  <a:t> by the </a:t>
                </a:r>
                <a14:m>
                  <m:oMath xmlns:m="http://schemas.openxmlformats.org/officeDocument/2006/math"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CA" sz="2000" dirty="0"/>
                  <a:t>-</a:t>
                </a:r>
                <a:r>
                  <a:rPr lang="en-CA" sz="2000" dirty="0" err="1"/>
                  <a:t>th</a:t>
                </a:r>
                <a:r>
                  <a:rPr lang="en-CA" sz="2000" dirty="0"/>
                  <a:t> smallest hash value </a:t>
                </a:r>
                <a14:m>
                  <m:oMath xmlns:m="http://schemas.openxmlformats.org/officeDocument/2006/math"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0877550" cy="4401205"/>
              </a:xfrm>
              <a:prstGeom prst="rect">
                <a:avLst/>
              </a:prstGeom>
              <a:blipFill>
                <a:blip r:embed="rId2"/>
                <a:stretch>
                  <a:fillRect l="-560" t="-83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EDE280-09FA-4836-823A-4BCF5011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555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0877550" cy="5477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CA" sz="2000" dirty="0"/>
                  <a:t>Choose a random hash function h from a strongly 2-universal hash family.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CA" sz="2000" dirty="0"/>
                  <a:t>For each item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sz="2000" dirty="0"/>
                  <a:t> in the data stream, compute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CA" sz="2000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Update the list/heap that stores the </a:t>
                </a:r>
                <a14:m>
                  <m:oMath xmlns:m="http://schemas.openxmlformats.org/officeDocument/2006/math"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CA" sz="2000" dirty="0"/>
                  <a:t> smallest hash values seen so far.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3.     After all data seen, let </a:t>
                </a:r>
                <a14:m>
                  <m:oMath xmlns:m="http://schemas.openxmlformats.org/officeDocument/2006/math"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CA" sz="2000" dirty="0"/>
                  <a:t> be the </a:t>
                </a:r>
                <a14:m>
                  <m:oMath xmlns:m="http://schemas.openxmlformats.org/officeDocument/2006/math"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CA" sz="2000" dirty="0"/>
                  <a:t>-</a:t>
                </a:r>
                <a:r>
                  <a:rPr lang="en-CA" sz="2000" dirty="0" err="1"/>
                  <a:t>th</a:t>
                </a:r>
                <a:r>
                  <a:rPr lang="en-CA" sz="2000" dirty="0"/>
                  <a:t> smallest hash value.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4.     Return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u="sng" dirty="0"/>
                  <a:t>Theorem</a:t>
                </a:r>
                <a:r>
                  <a:rPr lang="en-CA" sz="2000" dirty="0"/>
                  <a:t>.  By setting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CA" sz="2000" dirty="0"/>
                  <a:t>, we have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CA" sz="2000" dirty="0"/>
                  <a:t> with probability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≥2/3</m:t>
                    </m:r>
                  </m:oMath>
                </a14:m>
                <a:r>
                  <a:rPr lang="en-CA" sz="2000" dirty="0"/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0877550" cy="5477397"/>
              </a:xfrm>
              <a:prstGeom prst="rect">
                <a:avLst/>
              </a:prstGeom>
              <a:blipFill>
                <a:blip r:embed="rId2"/>
                <a:stretch>
                  <a:fillRect l="-616" t="-78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F6CC1D-F84D-404A-ACA8-E424FF38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869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Analysis: Bad Outcome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0877550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We bound the probability that </a:t>
                </a: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This implies that there are at least t hash values that are smaller than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0877550" cy="4708981"/>
              </a:xfrm>
              <a:prstGeom prst="rect">
                <a:avLst/>
              </a:prstGeom>
              <a:blipFill>
                <a:blip r:embed="rId2"/>
                <a:stretch>
                  <a:fillRect l="-560" t="-777" b="-142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8C3C35-8EAF-43A0-8412-900036FA1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579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Analysis: Expected Value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25846"/>
                <a:ext cx="10877550" cy="5477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What is the expected number E[X] of hash values that are smaller than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num>
                          <m:den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CA" sz="2000" dirty="0"/>
                  <a:t>?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The expected number of such hash values is at most                     , but we have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2000" dirty="0"/>
                  <a:t>now.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25846"/>
                <a:ext cx="10877550" cy="5477397"/>
              </a:xfrm>
              <a:prstGeom prst="rect">
                <a:avLst/>
              </a:prstGeom>
              <a:blipFill>
                <a:blip r:embed="rId2"/>
                <a:stretch>
                  <a:fillRect l="-560" b="-111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F7AE3B-7B3D-4BB4-84CB-67836517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12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Analysis: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/>
              <p:nvPr/>
            </p:nvSpPr>
            <p:spPr>
              <a:xfrm>
                <a:off x="781050" y="1187390"/>
                <a:ext cx="10877550" cy="813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To bound the probability of having a large derivation, we bound the variance of X.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Since h is from a strongly 2-universal family,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CA" sz="2000" dirty="0"/>
                  <a:t> are pairwise independent.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C614F6-064F-44AB-8268-E8D6B2D7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187390"/>
                <a:ext cx="10877550" cy="813300"/>
              </a:xfrm>
              <a:prstGeom prst="rect">
                <a:avLst/>
              </a:prstGeom>
              <a:blipFill>
                <a:blip r:embed="rId2"/>
                <a:stretch>
                  <a:fillRect l="-560" t="-4511" b="-1278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C00FD6-8627-4ACA-AA1C-60E50590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2588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105752"/>
            <a:ext cx="10941913" cy="980097"/>
          </a:xfrm>
        </p:spPr>
        <p:txBody>
          <a:bodyPr>
            <a:normAutofit/>
          </a:bodyPr>
          <a:lstStyle/>
          <a:p>
            <a:r>
              <a:rPr lang="en-CA" dirty="0"/>
              <a:t>Analysis: Chebyshev’s Inequality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C614F6-064F-44AB-8268-E8D6B2D7516A}"/>
              </a:ext>
            </a:extLst>
          </p:cNvPr>
          <p:cNvSpPr txBox="1"/>
          <p:nvPr/>
        </p:nvSpPr>
        <p:spPr>
          <a:xfrm>
            <a:off x="781050" y="1187390"/>
            <a:ext cx="10877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To bound the probability of having a large derivation, we bound the variance of X and use Chebyshev.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C00FD6-8627-4ACA-AA1C-60E50590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39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3305</TotalTime>
  <Words>1147</Words>
  <Application>Microsoft Office PowerPoint</Application>
  <PresentationFormat>Widescreen</PresentationFormat>
  <Paragraphs>299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Office Theme</vt:lpstr>
      <vt:lpstr>CS 466/666 - Algorithm Design and Analysis</vt:lpstr>
      <vt:lpstr>Today’s Plan</vt:lpstr>
      <vt:lpstr>Distinct Elements (L06)</vt:lpstr>
      <vt:lpstr>Idea</vt:lpstr>
      <vt:lpstr>Algorithm</vt:lpstr>
      <vt:lpstr>Analysis: Bad Outcome</vt:lpstr>
      <vt:lpstr>Analysis: Expected Value</vt:lpstr>
      <vt:lpstr>Analysis: Variance</vt:lpstr>
      <vt:lpstr>Analysis: Chebyshev’s Inequality</vt:lpstr>
      <vt:lpstr>Error Probability</vt:lpstr>
      <vt:lpstr>Space and Time Requirements</vt:lpstr>
      <vt:lpstr>Frequency Moments (L06)</vt:lpstr>
      <vt:lpstr>Algorithm</vt:lpstr>
      <vt:lpstr>Expected Value</vt:lpstr>
      <vt:lpstr>Second Moment</vt:lpstr>
      <vt:lpstr>Variance</vt:lpstr>
      <vt:lpstr>Chebyshev’s Inequality</vt:lpstr>
      <vt:lpstr>Better Approximation</vt:lpstr>
      <vt:lpstr>Space Requirement</vt:lpstr>
      <vt:lpstr>Remarks</vt:lpstr>
      <vt:lpstr>String Equality (L07)</vt:lpstr>
      <vt:lpstr>Deterministic Algorithm</vt:lpstr>
      <vt:lpstr>Randomized Algorithm</vt:lpstr>
      <vt:lpstr>Algorithm</vt:lpstr>
      <vt:lpstr>Analysis</vt:lpstr>
      <vt:lpstr>Improving the Success Probability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466/666 Algorithm Design and Analysis</dc:title>
  <dc:creator>Lap Chi Lau</dc:creator>
  <cp:lastModifiedBy>Lap Chi Lau</cp:lastModifiedBy>
  <cp:revision>246</cp:revision>
  <dcterms:created xsi:type="dcterms:W3CDTF">2020-05-12T11:50:13Z</dcterms:created>
  <dcterms:modified xsi:type="dcterms:W3CDTF">2020-06-02T14:17:20Z</dcterms:modified>
</cp:coreProperties>
</file>