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8" r:id="rId1"/>
  </p:sldMasterIdLst>
  <p:notesMasterIdLst>
    <p:notesMasterId r:id="rId38"/>
  </p:notesMasterIdLst>
  <p:handoutMasterIdLst>
    <p:handoutMasterId r:id="rId39"/>
  </p:handoutMasterIdLst>
  <p:sldIdLst>
    <p:sldId id="320" r:id="rId2"/>
    <p:sldId id="303" r:id="rId3"/>
    <p:sldId id="319" r:id="rId4"/>
    <p:sldId id="304" r:id="rId5"/>
    <p:sldId id="301" r:id="rId6"/>
    <p:sldId id="321" r:id="rId7"/>
    <p:sldId id="322" r:id="rId8"/>
    <p:sldId id="324" r:id="rId9"/>
    <p:sldId id="323" r:id="rId10"/>
    <p:sldId id="325" r:id="rId11"/>
    <p:sldId id="326" r:id="rId12"/>
    <p:sldId id="327" r:id="rId13"/>
    <p:sldId id="315" r:id="rId14"/>
    <p:sldId id="316" r:id="rId15"/>
    <p:sldId id="318" r:id="rId16"/>
    <p:sldId id="317" r:id="rId17"/>
    <p:sldId id="328" r:id="rId18"/>
    <p:sldId id="305" r:id="rId19"/>
    <p:sldId id="330" r:id="rId20"/>
    <p:sldId id="329" r:id="rId21"/>
    <p:sldId id="331" r:id="rId22"/>
    <p:sldId id="307" r:id="rId23"/>
    <p:sldId id="308" r:id="rId24"/>
    <p:sldId id="302" r:id="rId25"/>
    <p:sldId id="309" r:id="rId26"/>
    <p:sldId id="310" r:id="rId27"/>
    <p:sldId id="311" r:id="rId28"/>
    <p:sldId id="332" r:id="rId29"/>
    <p:sldId id="306" r:id="rId30"/>
    <p:sldId id="337" r:id="rId31"/>
    <p:sldId id="334" r:id="rId32"/>
    <p:sldId id="343" r:id="rId33"/>
    <p:sldId id="340" r:id="rId34"/>
    <p:sldId id="339" r:id="rId35"/>
    <p:sldId id="342" r:id="rId36"/>
    <p:sldId id="34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3F00"/>
    <a:srgbClr val="FFFFFF"/>
    <a:srgbClr val="E4B429"/>
    <a:srgbClr val="FFD54F"/>
    <a:srgbClr val="FFEA3D"/>
    <a:srgbClr val="FFFFAA"/>
    <a:srgbClr val="E0249A"/>
    <a:srgbClr val="0073CF"/>
    <a:srgbClr val="57068C"/>
    <a:srgbClr val="FFDB4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64" autoAdjust="0"/>
    <p:restoredTop sz="94660"/>
  </p:normalViewPr>
  <p:slideViewPr>
    <p:cSldViewPr snapToGrid="0">
      <p:cViewPr varScale="1">
        <p:scale>
          <a:sx n="102" d="100"/>
          <a:sy n="102" d="100"/>
        </p:scale>
        <p:origin x="200" y="808"/>
      </p:cViewPr>
      <p:guideLst>
        <p:guide orient="horz" pos="2160"/>
        <p:guide pos="3840"/>
      </p:guideLst>
    </p:cSldViewPr>
  </p:slideViewPr>
  <p:notesTextViewPr>
    <p:cViewPr>
      <p:scale>
        <a:sx n="1" d="1"/>
        <a:sy n="1" d="1"/>
      </p:scale>
      <p:origin x="0" y="0"/>
    </p:cViewPr>
  </p:notesTextViewPr>
  <p:sorterViewPr>
    <p:cViewPr>
      <p:scale>
        <a:sx n="30" d="100"/>
        <a:sy n="30" d="100"/>
      </p:scale>
      <p:origin x="0" y="0"/>
    </p:cViewPr>
  </p:sorterViewPr>
  <p:notesViewPr>
    <p:cSldViewPr snapToGrid="0">
      <p:cViewPr varScale="1">
        <p:scale>
          <a:sx n="85" d="100"/>
          <a:sy n="85" d="100"/>
        </p:scale>
        <p:origin x="392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0E4E57-1CF6-4440-8310-3CBE926400C3}" type="datetimeFigureOut">
              <a:rPr lang="en-US" smtClean="0"/>
              <a:t>9/12/19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33DC02-E926-F143-BEA7-834664C012FA}" type="slidenum">
              <a:rPr lang="en-US" smtClean="0"/>
              <a:t>‹#›</a:t>
            </a:fld>
            <a:endParaRPr lang="en-US"/>
          </a:p>
        </p:txBody>
      </p:sp>
    </p:spTree>
    <p:extLst>
      <p:ext uri="{BB962C8B-B14F-4D97-AF65-F5344CB8AC3E}">
        <p14:creationId xmlns:p14="http://schemas.microsoft.com/office/powerpoint/2010/main" val="389412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97C-1779-4CEE-80D0-5BBB1AC4023D}" type="datetimeFigureOut">
              <a:rPr lang="en-US" smtClean="0"/>
              <a:t>9/12/19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3ED065-45E3-7F40-9BFA-F942B2D45C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51200"/>
            <a:ext cx="4195800" cy="1260000"/>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3E6E68CC-C840-C041-AAD6-65EF45D9BAD7}" type="datetime1">
              <a:rPr lang="en-US" smtClean="0"/>
              <a:t>9/12/19</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The Trolley Problem, Ethics, and AI</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dirty="0"/>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55922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259883" y="434108"/>
            <a:ext cx="11569729"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66BF4604-D262-5A49-ACBB-55C1D17D1429}" type="datetime1">
              <a:rPr lang="en-US" smtClean="0"/>
              <a:t>9/12/19</a:t>
            </a:fld>
            <a:endParaRPr lang="en-US" dirty="0"/>
          </a:p>
        </p:txBody>
      </p:sp>
      <p:sp>
        <p:nvSpPr>
          <p:cNvPr id="11" name="Footer Placeholder 10"/>
          <p:cNvSpPr>
            <a:spLocks noGrp="1"/>
          </p:cNvSpPr>
          <p:nvPr>
            <p:ph type="ftr" sz="quarter" idx="11"/>
          </p:nvPr>
        </p:nvSpPr>
        <p:spPr/>
        <p:txBody>
          <a:bodyPr/>
          <a:lstStyle/>
          <a:p>
            <a:r>
              <a:rPr lang="en-US"/>
              <a:t>The Trolley Problem, Ethics, and AI</a:t>
            </a:r>
            <a:endParaRPr lang="en-US" dirty="0"/>
          </a:p>
        </p:txBody>
      </p:sp>
      <p:sp>
        <p:nvSpPr>
          <p:cNvPr id="12" name="Slide Number Placeholder 11"/>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51959864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fld id="{4A14D463-B4D3-1246-AF4C-8CDDB71337AF}" type="datetime1">
              <a:rPr lang="en-US" smtClean="0"/>
              <a:t>9/12/19</a:t>
            </a:fld>
            <a:endParaRPr lang="en-US" dirty="0"/>
          </a:p>
        </p:txBody>
      </p:sp>
      <p:sp>
        <p:nvSpPr>
          <p:cNvPr id="7" name="Footer Placeholder 6"/>
          <p:cNvSpPr>
            <a:spLocks noGrp="1"/>
          </p:cNvSpPr>
          <p:nvPr>
            <p:ph type="ftr" sz="quarter" idx="11"/>
          </p:nvPr>
        </p:nvSpPr>
        <p:spPr/>
        <p:txBody>
          <a:bodyPr/>
          <a:lstStyle/>
          <a:p>
            <a:r>
              <a:rPr lang="en-US"/>
              <a:t>The Trolley Problem, Ethics, and AI</a:t>
            </a:r>
            <a:endParaRPr lang="en-US" dirty="0"/>
          </a:p>
        </p:txBody>
      </p:sp>
      <p:sp>
        <p:nvSpPr>
          <p:cNvPr id="8" name="Slide Number Placeholder 7"/>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70848707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9ECD631-C9EF-D248-A70E-6684CE22B4B1}" type="datetime1">
              <a:rPr lang="en-US" smtClean="0"/>
              <a:t>9/12/19</a:t>
            </a:fld>
            <a:endParaRPr lang="en-US" dirty="0"/>
          </a:p>
        </p:txBody>
      </p:sp>
      <p:sp>
        <p:nvSpPr>
          <p:cNvPr id="6" name="Footer Placeholder 5"/>
          <p:cNvSpPr>
            <a:spLocks noGrp="1"/>
          </p:cNvSpPr>
          <p:nvPr>
            <p:ph type="ftr" sz="quarter" idx="11"/>
          </p:nvPr>
        </p:nvSpPr>
        <p:spPr/>
        <p:txBody>
          <a:bodyPr/>
          <a:lstStyle/>
          <a:p>
            <a:r>
              <a:rPr lang="en-US"/>
              <a:t>The Trolley Problem, Ethics, and AI</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74316560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E98828D-4EF0-384C-B749-C07A5CFF058C}" type="datetime1">
              <a:rPr lang="en-US" smtClean="0"/>
              <a:t>9/12/19</a:t>
            </a:fld>
            <a:endParaRPr lang="en-US" dirty="0"/>
          </a:p>
        </p:txBody>
      </p:sp>
      <p:sp>
        <p:nvSpPr>
          <p:cNvPr id="6" name="Footer Placeholder 5"/>
          <p:cNvSpPr>
            <a:spLocks noGrp="1"/>
          </p:cNvSpPr>
          <p:nvPr>
            <p:ph type="ftr" sz="quarter" idx="11"/>
          </p:nvPr>
        </p:nvSpPr>
        <p:spPr/>
        <p:txBody>
          <a:bodyPr/>
          <a:lstStyle/>
          <a:p>
            <a:r>
              <a:rPr lang="en-US"/>
              <a:t>The Trolley Problem, Ethics, and AI</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08767841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10687614" y="6335309"/>
            <a:ext cx="1181114" cy="250337"/>
          </a:xfrm>
        </p:spPr>
        <p:txBody>
          <a:bodyPr/>
          <a:lstStyle/>
          <a:p>
            <a:fld id="{013EBD3B-9A7C-E748-995D-EB3FC0FABB07}" type="datetime1">
              <a:rPr lang="en-US" smtClean="0"/>
              <a:t>9/12/19</a:t>
            </a:fld>
            <a:endParaRPr lang="en-US" dirty="0"/>
          </a:p>
        </p:txBody>
      </p:sp>
      <p:sp>
        <p:nvSpPr>
          <p:cNvPr id="4" name="Footer Placeholder 3"/>
          <p:cNvSpPr>
            <a:spLocks noGrp="1"/>
          </p:cNvSpPr>
          <p:nvPr>
            <p:ph type="ftr" sz="quarter" idx="11"/>
          </p:nvPr>
        </p:nvSpPr>
        <p:spPr/>
        <p:txBody>
          <a:bodyPr/>
          <a:lstStyle/>
          <a:p>
            <a:r>
              <a:rPr lang="en-US"/>
              <a:t>The Trolley Problem, Ethics, and AI</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06419811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10692947" y="6335309"/>
            <a:ext cx="1181114" cy="250337"/>
          </a:xfrm>
        </p:spPr>
        <p:txBody>
          <a:bodyPr/>
          <a:lstStyle/>
          <a:p>
            <a:fld id="{1FC05394-15D9-334D-BD69-2B2A42565F71}" type="datetime1">
              <a:rPr lang="en-US" smtClean="0"/>
              <a:t>9/12/19</a:t>
            </a:fld>
            <a:endParaRPr lang="en-US" dirty="0"/>
          </a:p>
        </p:txBody>
      </p:sp>
      <p:sp>
        <p:nvSpPr>
          <p:cNvPr id="4" name="Footer Placeholder 3"/>
          <p:cNvSpPr>
            <a:spLocks noGrp="1"/>
          </p:cNvSpPr>
          <p:nvPr>
            <p:ph type="ftr" sz="quarter" idx="11"/>
          </p:nvPr>
        </p:nvSpPr>
        <p:spPr>
          <a:xfrm>
            <a:off x="259882" y="6335309"/>
            <a:ext cx="3887245" cy="250337"/>
          </a:xfrm>
        </p:spPr>
        <p:txBody>
          <a:bodyPr/>
          <a:lstStyle/>
          <a:p>
            <a:r>
              <a:rPr lang="en-US"/>
              <a:t>The Trolley Problem, Ethics, and AI</a:t>
            </a:r>
            <a:endParaRPr lang="en-US" dirty="0"/>
          </a:p>
        </p:txBody>
      </p:sp>
      <p:sp>
        <p:nvSpPr>
          <p:cNvPr id="5" name="Slide Number Placeholder 4"/>
          <p:cNvSpPr>
            <a:spLocks noGrp="1"/>
          </p:cNvSpPr>
          <p:nvPr>
            <p:ph type="sldNum" sz="quarter" idx="12"/>
          </p:nvPr>
        </p:nvSpPr>
        <p:spPr>
          <a:xfrm>
            <a:off x="4479637" y="6335309"/>
            <a:ext cx="1016000" cy="250337"/>
          </a:xfrm>
        </p:spPr>
        <p:txBody>
          <a:bodyPr/>
          <a:lstStyle/>
          <a:p>
            <a:r>
              <a:rPr lang="en-US" dirty="0"/>
              <a:t>PAGE  </a:t>
            </a:r>
            <a:fld id="{93005692-73BE-493E-93AB-ECD6027A7652}" type="slidenum">
              <a:rPr lang="en-US" smtClean="0"/>
              <a:pPr/>
              <a:t>‹#›</a:t>
            </a:fld>
            <a:endParaRPr lang="en-US" dirty="0"/>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735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10676206" y="6335309"/>
            <a:ext cx="1181114" cy="250337"/>
          </a:xfrm>
        </p:spPr>
        <p:txBody>
          <a:bodyPr/>
          <a:lstStyle/>
          <a:p>
            <a:fld id="{F1AD7A9C-925C-C345-8009-2839DFC11950}" type="datetime1">
              <a:rPr lang="en-US" smtClean="0"/>
              <a:t>9/12/19</a:t>
            </a:fld>
            <a:endParaRPr lang="en-US" dirty="0"/>
          </a:p>
        </p:txBody>
      </p:sp>
      <p:sp>
        <p:nvSpPr>
          <p:cNvPr id="4" name="Footer Placeholder 3"/>
          <p:cNvSpPr>
            <a:spLocks noGrp="1"/>
          </p:cNvSpPr>
          <p:nvPr>
            <p:ph type="ftr" sz="quarter" idx="11"/>
          </p:nvPr>
        </p:nvSpPr>
        <p:spPr/>
        <p:txBody>
          <a:bodyPr/>
          <a:lstStyle/>
          <a:p>
            <a:r>
              <a:rPr lang="en-US"/>
              <a:t>The Trolley Problem, Ethics, and AI</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46772809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10676206" y="6335309"/>
            <a:ext cx="1181114" cy="250337"/>
          </a:xfrm>
        </p:spPr>
        <p:txBody>
          <a:bodyPr/>
          <a:lstStyle/>
          <a:p>
            <a:fld id="{A4F47285-293A-4547-AE64-C3578D357A97}" type="datetime1">
              <a:rPr lang="en-US" smtClean="0"/>
              <a:t>9/12/19</a:t>
            </a:fld>
            <a:endParaRPr lang="en-US" dirty="0"/>
          </a:p>
        </p:txBody>
      </p:sp>
      <p:sp>
        <p:nvSpPr>
          <p:cNvPr id="4" name="Footer Placeholder 3"/>
          <p:cNvSpPr>
            <a:spLocks noGrp="1"/>
          </p:cNvSpPr>
          <p:nvPr>
            <p:ph type="ftr" sz="quarter" idx="11"/>
          </p:nvPr>
        </p:nvSpPr>
        <p:spPr/>
        <p:txBody>
          <a:bodyPr/>
          <a:lstStyle/>
          <a:p>
            <a:r>
              <a:rPr lang="en-US"/>
              <a:t>The Trolley Problem, Ethics, and AI</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66682872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10676206" y="6335309"/>
            <a:ext cx="1181114" cy="250337"/>
          </a:xfrm>
        </p:spPr>
        <p:txBody>
          <a:bodyPr/>
          <a:lstStyle>
            <a:lvl1pPr>
              <a:defRPr>
                <a:solidFill>
                  <a:schemeClr val="bg1"/>
                </a:solidFill>
              </a:defRPr>
            </a:lvl1pPr>
          </a:lstStyle>
          <a:p>
            <a:fld id="{787778D4-7492-B248-874B-FFDE87DB6241}" type="datetime1">
              <a:rPr lang="en-US" smtClean="0"/>
              <a:t>9/12/19</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Trolley Problem, Ethics, and AI</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03502277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fld id="{05F8E559-EA9C-654D-929C-FB32F6BB8A2B}" type="datetime1">
              <a:rPr lang="en-US" smtClean="0"/>
              <a:t>9/12/19</a:t>
            </a:fld>
            <a:endParaRPr lang="en-US" dirty="0"/>
          </a:p>
        </p:txBody>
      </p:sp>
      <p:sp>
        <p:nvSpPr>
          <p:cNvPr id="10" name="Footer Placeholder 9"/>
          <p:cNvSpPr>
            <a:spLocks noGrp="1"/>
          </p:cNvSpPr>
          <p:nvPr>
            <p:ph type="ftr" sz="quarter" idx="11"/>
          </p:nvPr>
        </p:nvSpPr>
        <p:spPr/>
        <p:txBody>
          <a:bodyPr/>
          <a:lstStyle/>
          <a:p>
            <a:r>
              <a:rPr lang="en-US"/>
              <a:t>The Trolley Problem, Ethics, and AI</a:t>
            </a:r>
            <a:endParaRPr lang="en-US" dirty="0"/>
          </a:p>
        </p:txBody>
      </p:sp>
      <p:sp>
        <p:nvSpPr>
          <p:cNvPr id="11" name="Slide Number Placeholder 10"/>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16" name="Group 15"/>
          <p:cNvGrpSpPr/>
          <p:nvPr userDrawn="1"/>
        </p:nvGrpSpPr>
        <p:grpSpPr>
          <a:xfrm>
            <a:off x="0" y="0"/>
            <a:ext cx="12192000" cy="397164"/>
            <a:chOff x="0" y="0"/>
            <a:chExt cx="12192000" cy="397164"/>
          </a:xfrm>
        </p:grpSpPr>
        <p:sp>
          <p:nvSpPr>
            <p:cNvPr id="17" name="Rectangle 16"/>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BF413971-A8B0-6742-9750-BABDE9578B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3819" y="1512237"/>
            <a:ext cx="5304360" cy="3708000"/>
          </a:xfrm>
          <a:prstGeom prst="rect">
            <a:avLst/>
          </a:prstGeom>
        </p:spPr>
      </p:pic>
    </p:spTree>
    <p:extLst>
      <p:ext uri="{BB962C8B-B14F-4D97-AF65-F5344CB8AC3E}">
        <p14:creationId xmlns:p14="http://schemas.microsoft.com/office/powerpoint/2010/main" val="326967735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B554C15B-3D2F-A646-B3BF-DE1EB1E6EE22}" type="datetime1">
              <a:rPr lang="en-US" smtClean="0"/>
              <a:t>9/12/19</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The Trolley Problem, Ethics, and AI</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dirty="0"/>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08BB165B-ADFB-2743-9562-5A3C35FDC0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51200"/>
            <a:ext cx="4195800" cy="1260000"/>
          </a:xfrm>
          <a:prstGeom prst="rect">
            <a:avLst/>
          </a:prstGeom>
        </p:spPr>
      </p:pic>
    </p:spTree>
    <p:extLst>
      <p:ext uri="{BB962C8B-B14F-4D97-AF65-F5344CB8AC3E}">
        <p14:creationId xmlns:p14="http://schemas.microsoft.com/office/powerpoint/2010/main" val="103183547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A7C9D9-1D57-424D-9C6C-55BEBFA42E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659" b="18119"/>
          <a:stretch/>
        </p:blipFill>
        <p:spPr>
          <a:xfrm>
            <a:off x="0" y="405114"/>
            <a:ext cx="12192000" cy="6452886"/>
          </a:xfrm>
          <a:prstGeom prst="rect">
            <a:avLst/>
          </a:prstGeom>
        </p:spPr>
      </p:pic>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algn="ctr">
              <a:defRPr lang="en-US" sz="1800" b="0" i="0">
                <a:solidFill>
                  <a:schemeClr val="bg1">
                    <a:alpha val="81000"/>
                  </a:schemeClr>
                </a:solidFill>
                <a:latin typeface="Verdana" charset="0"/>
                <a:ea typeface="Verdana" charset="0"/>
                <a:cs typeface="Verdana" charset="0"/>
              </a:defRPr>
            </a:lvl1pPr>
          </a:lstStyle>
          <a:p>
            <a:pPr marL="0" lvl="0" algn="ctr">
              <a:lnSpc>
                <a:spcPct val="75000"/>
              </a:lnSpc>
            </a:pPr>
            <a:r>
              <a:rPr lang="en-US" dirty="0"/>
              <a:t>CLICK TO EDIT MASTER CLOSING SLIDE OPTION 2</a:t>
            </a:r>
          </a:p>
        </p:txBody>
      </p:sp>
      <p:sp>
        <p:nvSpPr>
          <p:cNvPr id="6" name="Date Placeholder 5"/>
          <p:cNvSpPr>
            <a:spLocks noGrp="1"/>
          </p:cNvSpPr>
          <p:nvPr>
            <p:ph type="dt" sz="half" idx="10"/>
          </p:nvPr>
        </p:nvSpPr>
        <p:spPr/>
        <p:txBody>
          <a:bodyPr/>
          <a:lstStyle/>
          <a:p>
            <a:fld id="{C93F032B-D4D6-D546-9579-1738EEA26257}" type="datetime1">
              <a:rPr lang="en-US" smtClean="0"/>
              <a:t>9/12/19</a:t>
            </a:fld>
            <a:endParaRPr lang="en-US" dirty="0"/>
          </a:p>
        </p:txBody>
      </p:sp>
      <p:sp>
        <p:nvSpPr>
          <p:cNvPr id="7" name="Footer Placeholder 6"/>
          <p:cNvSpPr>
            <a:spLocks noGrp="1"/>
          </p:cNvSpPr>
          <p:nvPr>
            <p:ph type="ftr" sz="quarter" idx="11"/>
          </p:nvPr>
        </p:nvSpPr>
        <p:spPr/>
        <p:txBody>
          <a:bodyPr/>
          <a:lstStyle/>
          <a:p>
            <a:r>
              <a:rPr lang="en-US"/>
              <a:t>The Trolley Problem, Ethics, and AI</a:t>
            </a:r>
            <a:endParaRPr lang="en-US" dirty="0"/>
          </a:p>
        </p:txBody>
      </p:sp>
      <p:sp>
        <p:nvSpPr>
          <p:cNvPr id="8" name="Slide Number Placeholder 7"/>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pic>
        <p:nvPicPr>
          <p:cNvPr id="5" name="Picture 4">
            <a:extLst>
              <a:ext uri="{FF2B5EF4-FFF2-40B4-BE49-F238E27FC236}">
                <a16:creationId xmlns:a16="http://schemas.microsoft.com/office/drawing/2014/main" id="{5B0E5DF3-7033-054C-BB5F-300C98EDE6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820" y="1614577"/>
            <a:ext cx="5304360" cy="3708000"/>
          </a:xfrm>
          <a:prstGeom prst="rect">
            <a:avLst/>
          </a:prstGeom>
        </p:spPr>
      </p:pic>
    </p:spTree>
    <p:extLst>
      <p:ext uri="{BB962C8B-B14F-4D97-AF65-F5344CB8AC3E}">
        <p14:creationId xmlns:p14="http://schemas.microsoft.com/office/powerpoint/2010/main" val="372208286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DBAE69C-211F-F74A-954C-B7CD960CCC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51200"/>
            <a:ext cx="4195802" cy="1260000"/>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ADF2AC2-F97B-C042-BD31-74DB46EAB10D}" type="datetime1">
              <a:rPr lang="en-US" smtClean="0"/>
              <a:t>9/12/19</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The Trolley Problem, Ethics, and AI</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grpSp>
        <p:nvGrpSpPr>
          <p:cNvPr id="15" name="Group 14"/>
          <p:cNvGrpSpPr/>
          <p:nvPr userDrawn="1"/>
        </p:nvGrpSpPr>
        <p:grpSpPr>
          <a:xfrm>
            <a:off x="0" y="0"/>
            <a:ext cx="12192000" cy="397164"/>
            <a:chOff x="0" y="0"/>
            <a:chExt cx="12192000" cy="397164"/>
          </a:xfrm>
        </p:grpSpPr>
        <p:sp>
          <p:nvSpPr>
            <p:cNvPr id="16" name="Rectangle 15"/>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895226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F05D17-2454-7B48-B15C-ACCD428AA516}" type="datetime1">
              <a:rPr lang="en-US" smtClean="0"/>
              <a:t>9/12/19</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The Trolley Problem, Ethics, and AI</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E4A64A55-4449-C143-AC7F-FFA58F9067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51200"/>
            <a:ext cx="4195802" cy="1260000"/>
          </a:xfrm>
          <a:prstGeom prst="rect">
            <a:avLst/>
          </a:prstGeom>
        </p:spPr>
      </p:pic>
    </p:spTree>
    <p:extLst>
      <p:ext uri="{BB962C8B-B14F-4D97-AF65-F5344CB8AC3E}">
        <p14:creationId xmlns:p14="http://schemas.microsoft.com/office/powerpoint/2010/main" val="35010676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309CF8-FB1A-D24B-8302-347709FCC49C}" type="datetime1">
              <a:rPr lang="en-US" smtClean="0"/>
              <a:t>9/12/19</a:t>
            </a:fld>
            <a:endParaRPr lang="en-US" dirty="0"/>
          </a:p>
        </p:txBody>
      </p:sp>
      <p:sp>
        <p:nvSpPr>
          <p:cNvPr id="8" name="Footer Placeholder 7"/>
          <p:cNvSpPr>
            <a:spLocks noGrp="1"/>
          </p:cNvSpPr>
          <p:nvPr>
            <p:ph type="ftr" sz="quarter" idx="11"/>
          </p:nvPr>
        </p:nvSpPr>
        <p:spPr/>
        <p:txBody>
          <a:bodyPr/>
          <a:lstStyle/>
          <a:p>
            <a:r>
              <a:rPr lang="en-US"/>
              <a:t>The Trolley Problem, Ethics, and AI</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66632321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fld id="{5393C74D-6C51-714F-88E0-8325966F0A99}" type="datetime1">
              <a:rPr lang="en-US" smtClean="0"/>
              <a:t>9/12/19</a:t>
            </a:fld>
            <a:endParaRPr lang="en-US" dirty="0"/>
          </a:p>
        </p:txBody>
      </p:sp>
      <p:sp>
        <p:nvSpPr>
          <p:cNvPr id="11" name="Footer Placeholder 10"/>
          <p:cNvSpPr>
            <a:spLocks noGrp="1"/>
          </p:cNvSpPr>
          <p:nvPr>
            <p:ph type="ftr" sz="quarter" idx="17"/>
          </p:nvPr>
        </p:nvSpPr>
        <p:spPr/>
        <p:txBody>
          <a:bodyPr/>
          <a:lstStyle/>
          <a:p>
            <a:r>
              <a:rPr lang="en-US"/>
              <a:t>The Trolley Problem, Ethics, and AI</a:t>
            </a:r>
            <a:endParaRPr lang="en-US" dirty="0"/>
          </a:p>
        </p:txBody>
      </p:sp>
      <p:sp>
        <p:nvSpPr>
          <p:cNvPr id="12" name="Slide Number Placeholder 11"/>
          <p:cNvSpPr>
            <a:spLocks noGrp="1"/>
          </p:cNvSpPr>
          <p:nvPr>
            <p:ph type="sldNum" sz="quarter" idx="18"/>
          </p:nvPr>
        </p:nvSpPr>
        <p:spPr/>
        <p:txBody>
          <a:bodyPr/>
          <a:lstStyle/>
          <a:p>
            <a:r>
              <a:rPr lang="en-US" dirty="0"/>
              <a:t>PAGE  </a:t>
            </a:r>
            <a:fld id="{93005692-73BE-493E-93AB-ECD6027A7652}" type="slidenum">
              <a:rPr lang="en-US" smtClean="0"/>
              <a:pPr/>
              <a:t>‹#›</a:t>
            </a:fld>
            <a:endParaRPr lang="en-US" dirty="0"/>
          </a:p>
        </p:txBody>
      </p:sp>
      <p:sp>
        <p:nvSpPr>
          <p:cNvPr id="4" name="Title 3"/>
          <p:cNvSpPr>
            <a:spLocks noGrp="1"/>
          </p:cNvSpPr>
          <p:nvPr>
            <p:ph type="title"/>
          </p:nvPr>
        </p:nvSpPr>
        <p:spPr>
          <a:xfrm>
            <a:off x="259883" y="434108"/>
            <a:ext cx="7046081" cy="895927"/>
          </a:xfrm>
        </p:spPr>
        <p:txBody>
          <a:bodyPr/>
          <a:lstStyle>
            <a:lvl1pPr>
              <a:defRPr cap="all" baseline="0"/>
            </a:lvl1pPr>
          </a:lstStyle>
          <a:p>
            <a:r>
              <a:rPr lang="en-US"/>
              <a:t>Click to edit Master title style</a:t>
            </a:r>
            <a:endParaRPr lang="en-US" dirty="0"/>
          </a:p>
        </p:txBody>
      </p:sp>
    </p:spTree>
    <p:extLst>
      <p:ext uri="{BB962C8B-B14F-4D97-AF65-F5344CB8AC3E}">
        <p14:creationId xmlns:p14="http://schemas.microsoft.com/office/powerpoint/2010/main" val="126703625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A3F3C0CA-B221-F94F-A327-0630CA0D5431}" type="datetime1">
              <a:rPr lang="en-US" smtClean="0"/>
              <a:t>9/12/19</a:t>
            </a:fld>
            <a:endParaRPr lang="en-US" dirty="0"/>
          </a:p>
        </p:txBody>
      </p:sp>
      <p:sp>
        <p:nvSpPr>
          <p:cNvPr id="8" name="Footer Placeholder 7"/>
          <p:cNvSpPr>
            <a:spLocks noGrp="1"/>
          </p:cNvSpPr>
          <p:nvPr>
            <p:ph type="ftr" sz="quarter" idx="11"/>
          </p:nvPr>
        </p:nvSpPr>
        <p:spPr/>
        <p:txBody>
          <a:bodyPr/>
          <a:lstStyle/>
          <a:p>
            <a:r>
              <a:rPr lang="en-US"/>
              <a:t>The Trolley Problem, Ethics, and AI</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96902115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7AFE61F-FEDF-F74F-9720-7FCE6EFEE0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52" y="1047071"/>
            <a:ext cx="8869802" cy="2663604"/>
          </a:xfrm>
          <a:prstGeom prst="rect">
            <a:avLst/>
          </a:prstGeom>
        </p:spPr>
      </p:pic>
      <p:sp>
        <p:nvSpPr>
          <p:cNvPr id="2" name="Title 1"/>
          <p:cNvSpPr>
            <a:spLocks noGrp="1"/>
          </p:cNvSpPr>
          <p:nvPr>
            <p:ph type="ctrTitle" hasCustomPrompt="1"/>
          </p:nvPr>
        </p:nvSpPr>
        <p:spPr>
          <a:xfrm>
            <a:off x="960521" y="3727927"/>
            <a:ext cx="8770620" cy="1212056"/>
          </a:xfrm>
        </p:spPr>
        <p:txBody>
          <a:bodyPr anchor="b">
            <a:noAutofit/>
          </a:bodyPr>
          <a:lstStyle>
            <a:lvl1pPr algn="l">
              <a:defRPr sz="4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960521" y="4947813"/>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D3C225-5E43-6F48-B0FC-B5E2EF50E61C}" type="datetime1">
              <a:rPr lang="en-US" smtClean="0"/>
              <a:t>9/12/19</a:t>
            </a:fld>
            <a:endParaRPr lang="en-US" dirty="0"/>
          </a:p>
        </p:txBody>
      </p:sp>
      <p:sp>
        <p:nvSpPr>
          <p:cNvPr id="5" name="Footer Placeholder 4"/>
          <p:cNvSpPr>
            <a:spLocks noGrp="1"/>
          </p:cNvSpPr>
          <p:nvPr>
            <p:ph type="ftr" sz="quarter" idx="11"/>
          </p:nvPr>
        </p:nvSpPr>
        <p:spPr/>
        <p:txBody>
          <a:bodyPr/>
          <a:lstStyle/>
          <a:p>
            <a:r>
              <a:rPr lang="en-US"/>
              <a:t>The Trolley Problem, Ethics, and AI</a:t>
            </a:r>
            <a:endParaRPr lang="en-US" dirty="0"/>
          </a:p>
        </p:txBody>
      </p:sp>
      <p:sp>
        <p:nvSpPr>
          <p:cNvPr id="6" name="Slide Number Placeholder 5"/>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14" name="Group 13"/>
          <p:cNvGrpSpPr/>
          <p:nvPr userDrawn="1"/>
        </p:nvGrpSpPr>
        <p:grpSpPr>
          <a:xfrm>
            <a:off x="0" y="0"/>
            <a:ext cx="12192000" cy="397164"/>
            <a:chOff x="0" y="0"/>
            <a:chExt cx="12192000" cy="397164"/>
          </a:xfrm>
        </p:grpSpPr>
        <p:sp>
          <p:nvSpPr>
            <p:cNvPr id="15" name="Rectangle 14"/>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p>
            <a:r>
              <a:rPr lang="en-US" dirty="0"/>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DF1995C-759D-804C-BE8C-971BEDB53928}" type="datetime1">
              <a:rPr lang="en-US" smtClean="0"/>
              <a:t>9/12/19</a:t>
            </a:fld>
            <a:endParaRPr lang="en-US" dirty="0"/>
          </a:p>
        </p:txBody>
      </p:sp>
      <p:sp>
        <p:nvSpPr>
          <p:cNvPr id="9" name="Footer Placeholder 8"/>
          <p:cNvSpPr>
            <a:spLocks noGrp="1"/>
          </p:cNvSpPr>
          <p:nvPr>
            <p:ph type="ftr" sz="quarter" idx="11"/>
          </p:nvPr>
        </p:nvSpPr>
        <p:spPr/>
        <p:txBody>
          <a:bodyPr/>
          <a:lstStyle/>
          <a:p>
            <a:r>
              <a:rPr lang="en-US"/>
              <a:t>The Trolley Problem, Ethics, and AI</a:t>
            </a:r>
            <a:endParaRPr lang="en-US" dirty="0"/>
          </a:p>
        </p:txBody>
      </p:sp>
      <p:sp>
        <p:nvSpPr>
          <p:cNvPr id="10" name="Slide Number Placeholder 9"/>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23851648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850412-E450-944F-B1A4-87A71A9E3E8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8832611" y="5986508"/>
            <a:ext cx="2997000" cy="900000"/>
          </a:xfrm>
          <a:prstGeom prst="rect">
            <a:avLst/>
          </a:prstGeom>
        </p:spPr>
      </p:pic>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38014" y="6335309"/>
            <a:ext cx="118111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68036EF4-5C1C-5546-BFC9-C46B356E1938}" type="datetime1">
              <a:rPr lang="en-US" smtClean="0"/>
              <a:t>9/12/19</a:t>
            </a:fld>
            <a:endParaRPr lang="en-US" dirty="0"/>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The Trolley Problem, Ethics, and AI</a:t>
            </a:r>
            <a:endParaRPr lang="en-US" dirty="0"/>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PAGE  </a:t>
            </a:r>
            <a:fld id="{93005692-73BE-493E-93AB-ECD6027A7652}" type="slidenum">
              <a:rPr lang="en-US" smtClean="0"/>
              <a:pPr/>
              <a:t>‹#›</a:t>
            </a:fld>
            <a:endParaRPr lang="en-US" dirty="0"/>
          </a:p>
        </p:txBody>
      </p:sp>
      <p:grpSp>
        <p:nvGrpSpPr>
          <p:cNvPr id="9" name="Group 8"/>
          <p:cNvGrpSpPr/>
          <p:nvPr userDrawn="1"/>
        </p:nvGrpSpPr>
        <p:grpSpPr>
          <a:xfrm>
            <a:off x="0" y="0"/>
            <a:ext cx="12192000" cy="397164"/>
            <a:chOff x="0" y="0"/>
            <a:chExt cx="12192000" cy="397164"/>
          </a:xfrm>
        </p:grpSpPr>
        <p:sp>
          <p:nvSpPr>
            <p:cNvPr id="16" name="Rectangle 15"/>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70" r:id="rId5"/>
    <p:sldLayoutId id="2147483693" r:id="rId6"/>
    <p:sldLayoutId id="2147483671" r:id="rId7"/>
    <p:sldLayoutId id="2147483690" r:id="rId8"/>
    <p:sldLayoutId id="2147483672" r:id="rId9"/>
    <p:sldLayoutId id="2147483673" r:id="rId10"/>
    <p:sldLayoutId id="2147483674" r:id="rId11"/>
    <p:sldLayoutId id="2147483675" r:id="rId12"/>
    <p:sldLayoutId id="2147483710" r:id="rId13"/>
    <p:sldLayoutId id="2147483717" r:id="rId14"/>
    <p:sldLayoutId id="2147483718" r:id="rId15"/>
    <p:sldLayoutId id="2147483719" r:id="rId16"/>
    <p:sldLayoutId id="2147483720" r:id="rId17"/>
    <p:sldLayoutId id="2147483721" r:id="rId18"/>
    <p:sldLayoutId id="2147483712" r:id="rId19"/>
    <p:sldLayoutId id="2147483713" r:id="rId20"/>
  </p:sldLayoutIdLst>
  <p:transition spd="slow">
    <p:push dir="u"/>
  </p:transition>
  <p:hf hdr="0" dt="0"/>
  <p:txStyles>
    <p:title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E528EF-9A7C-E445-BDFD-BF9951CE58CD}"/>
              </a:ext>
            </a:extLst>
          </p:cNvPr>
          <p:cNvSpPr>
            <a:spLocks noGrp="1"/>
          </p:cNvSpPr>
          <p:nvPr>
            <p:ph type="ctrTitle"/>
          </p:nvPr>
        </p:nvSpPr>
        <p:spPr>
          <a:xfrm>
            <a:off x="452739" y="2369225"/>
            <a:ext cx="5641385" cy="1474115"/>
          </a:xfrm>
        </p:spPr>
        <p:txBody>
          <a:bodyPr/>
          <a:lstStyle/>
          <a:p>
            <a:r>
              <a:rPr lang="en-US" dirty="0"/>
              <a:t>What the ‘Trolley Problem’ can (and can’t) teach us about ethics</a:t>
            </a:r>
          </a:p>
        </p:txBody>
      </p:sp>
      <p:sp>
        <p:nvSpPr>
          <p:cNvPr id="4" name="Subtitle 3">
            <a:extLst>
              <a:ext uri="{FF2B5EF4-FFF2-40B4-BE49-F238E27FC236}">
                <a16:creationId xmlns:a16="http://schemas.microsoft.com/office/drawing/2014/main" id="{D30A2BE9-F710-ED40-9819-60824E7B7E42}"/>
              </a:ext>
            </a:extLst>
          </p:cNvPr>
          <p:cNvSpPr>
            <a:spLocks noGrp="1"/>
          </p:cNvSpPr>
          <p:nvPr>
            <p:ph type="subTitle" idx="1"/>
          </p:nvPr>
        </p:nvSpPr>
        <p:spPr/>
        <p:txBody>
          <a:bodyPr>
            <a:noAutofit/>
          </a:bodyPr>
          <a:lstStyle/>
          <a:p>
            <a:r>
              <a:rPr lang="en-US" sz="2800" dirty="0"/>
              <a:t>CS 486/686</a:t>
            </a:r>
          </a:p>
          <a:p>
            <a:r>
              <a:rPr lang="en-US" sz="2800" dirty="0"/>
              <a:t>Sept. 13, 2019</a:t>
            </a:r>
          </a:p>
        </p:txBody>
      </p:sp>
      <p:sp>
        <p:nvSpPr>
          <p:cNvPr id="5" name="Footer Placeholder 4">
            <a:extLst>
              <a:ext uri="{FF2B5EF4-FFF2-40B4-BE49-F238E27FC236}">
                <a16:creationId xmlns:a16="http://schemas.microsoft.com/office/drawing/2014/main" id="{CFFE25C7-A11E-6E46-819A-7F71DCCA2B50}"/>
              </a:ext>
            </a:extLst>
          </p:cNvPr>
          <p:cNvSpPr>
            <a:spLocks noGrp="1"/>
          </p:cNvSpPr>
          <p:nvPr>
            <p:ph type="ftr" sz="quarter" idx="11"/>
          </p:nvPr>
        </p:nvSpPr>
        <p:spPr/>
        <p:txBody>
          <a:bodyPr/>
          <a:lstStyle/>
          <a:p>
            <a:r>
              <a:rPr lang="en-US"/>
              <a:t>The Trolley Problem, Ethics, and AI</a:t>
            </a:r>
            <a:endParaRPr lang="en-US" dirty="0"/>
          </a:p>
        </p:txBody>
      </p:sp>
      <p:sp>
        <p:nvSpPr>
          <p:cNvPr id="6" name="Slide Number Placeholder 5">
            <a:extLst>
              <a:ext uri="{FF2B5EF4-FFF2-40B4-BE49-F238E27FC236}">
                <a16:creationId xmlns:a16="http://schemas.microsoft.com/office/drawing/2014/main" id="{C7A12E0F-BFE0-1F46-87AC-6926BC889736}"/>
              </a:ext>
            </a:extLst>
          </p:cNvPr>
          <p:cNvSpPr>
            <a:spLocks noGrp="1"/>
          </p:cNvSpPr>
          <p:nvPr>
            <p:ph type="sldNum" sz="quarter" idx="12"/>
          </p:nvPr>
        </p:nvSpPr>
        <p:spPr/>
        <p:txBody>
          <a:bodyPr/>
          <a:lstStyle/>
          <a:p>
            <a:fld id="{93005692-73BE-493E-93AB-ECD6027A7652}" type="slidenum">
              <a:rPr lang="en-US" smtClean="0"/>
              <a:pPr/>
              <a:t>1</a:t>
            </a:fld>
            <a:endParaRPr lang="en-US" dirty="0"/>
          </a:p>
        </p:txBody>
      </p:sp>
      <p:pic>
        <p:nvPicPr>
          <p:cNvPr id="12" name="Picture Placeholder 11">
            <a:extLst>
              <a:ext uri="{FF2B5EF4-FFF2-40B4-BE49-F238E27FC236}">
                <a16:creationId xmlns:a16="http://schemas.microsoft.com/office/drawing/2014/main" id="{BC7878A2-D049-FB4B-B462-67E0D3E74F1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4715" b="14715"/>
          <a:stretch>
            <a:fillRect/>
          </a:stretch>
        </p:blipFill>
        <p:spPr/>
      </p:pic>
    </p:spTree>
    <p:extLst>
      <p:ext uri="{BB962C8B-B14F-4D97-AF65-F5344CB8AC3E}">
        <p14:creationId xmlns:p14="http://schemas.microsoft.com/office/powerpoint/2010/main" val="13133759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52CF9D-86F3-0146-9634-34FC50064097}"/>
              </a:ext>
            </a:extLst>
          </p:cNvPr>
          <p:cNvSpPr>
            <a:spLocks noGrp="1"/>
          </p:cNvSpPr>
          <p:nvPr>
            <p:ph type="ftr" sz="quarter" idx="11"/>
          </p:nvPr>
        </p:nvSpPr>
        <p:spPr/>
        <p:txBody>
          <a:bodyPr/>
          <a:lstStyle/>
          <a:p>
            <a:r>
              <a:rPr lang="en-US"/>
              <a:t>The Trolley Problem, Ethics, and AI</a:t>
            </a:r>
            <a:endParaRPr lang="en-US" dirty="0"/>
          </a:p>
        </p:txBody>
      </p:sp>
      <p:sp>
        <p:nvSpPr>
          <p:cNvPr id="3" name="Slide Number Placeholder 2">
            <a:extLst>
              <a:ext uri="{FF2B5EF4-FFF2-40B4-BE49-F238E27FC236}">
                <a16:creationId xmlns:a16="http://schemas.microsoft.com/office/drawing/2014/main" id="{35A6AA1D-CBFD-864C-96A4-B349C5A1192B}"/>
              </a:ext>
            </a:extLst>
          </p:cNvPr>
          <p:cNvSpPr>
            <a:spLocks noGrp="1"/>
          </p:cNvSpPr>
          <p:nvPr>
            <p:ph type="sldNum" sz="quarter" idx="12"/>
          </p:nvPr>
        </p:nvSpPr>
        <p:spPr/>
        <p:txBody>
          <a:bodyPr/>
          <a:lstStyle/>
          <a:p>
            <a:r>
              <a:rPr lang="en-US"/>
              <a:t>PAGE  </a:t>
            </a:r>
            <a:fld id="{93005692-73BE-493E-93AB-ECD6027A7652}" type="slidenum">
              <a:rPr lang="en-US" smtClean="0"/>
              <a:pPr/>
              <a:t>10</a:t>
            </a:fld>
            <a:endParaRPr lang="en-US" dirty="0"/>
          </a:p>
        </p:txBody>
      </p:sp>
      <p:pic>
        <p:nvPicPr>
          <p:cNvPr id="5" name="Picture 4">
            <a:extLst>
              <a:ext uri="{FF2B5EF4-FFF2-40B4-BE49-F238E27FC236}">
                <a16:creationId xmlns:a16="http://schemas.microsoft.com/office/drawing/2014/main" id="{C2B6570B-A8F9-7645-AE9F-1A5888838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991" y="108670"/>
            <a:ext cx="8179720" cy="6749329"/>
          </a:xfrm>
          <a:prstGeom prst="rect">
            <a:avLst/>
          </a:prstGeom>
        </p:spPr>
      </p:pic>
    </p:spTree>
    <p:extLst>
      <p:ext uri="{BB962C8B-B14F-4D97-AF65-F5344CB8AC3E}">
        <p14:creationId xmlns:p14="http://schemas.microsoft.com/office/powerpoint/2010/main" val="4136250566"/>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AB63C-F27C-D946-A885-1FCE8D99F9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A1063D-E4A1-8F45-A57E-8DE858D2A0DF}"/>
              </a:ext>
            </a:extLst>
          </p:cNvPr>
          <p:cNvSpPr>
            <a:spLocks noGrp="1"/>
          </p:cNvSpPr>
          <p:nvPr>
            <p:ph idx="1"/>
          </p:nvPr>
        </p:nvSpPr>
        <p:spPr/>
        <p:txBody>
          <a:bodyPr>
            <a:normAutofit/>
          </a:bodyPr>
          <a:lstStyle/>
          <a:p>
            <a:r>
              <a:rPr lang="en-US" sz="2800" dirty="0">
                <a:latin typeface="Helvetica" pitchFamily="2" charset="0"/>
              </a:rPr>
              <a:t>These results are </a:t>
            </a:r>
            <a:r>
              <a:rPr lang="en-US" sz="2800" i="1" dirty="0">
                <a:latin typeface="Helvetica" pitchFamily="2" charset="0"/>
              </a:rPr>
              <a:t>fascinating</a:t>
            </a:r>
            <a:r>
              <a:rPr lang="en-US" sz="2800" dirty="0">
                <a:latin typeface="Helvetica" pitchFamily="2" charset="0"/>
              </a:rPr>
              <a:t>; they reveal a lot about what we value and how we reason about moral decisions.</a:t>
            </a:r>
          </a:p>
          <a:p>
            <a:r>
              <a:rPr lang="en-US" sz="2800" dirty="0">
                <a:latin typeface="Helvetica" pitchFamily="2" charset="0"/>
              </a:rPr>
              <a:t> Still, these results are close to </a:t>
            </a:r>
            <a:r>
              <a:rPr lang="en-US" sz="2800" i="1" dirty="0">
                <a:latin typeface="Helvetica" pitchFamily="2" charset="0"/>
              </a:rPr>
              <a:t>irrelevant </a:t>
            </a:r>
            <a:r>
              <a:rPr lang="en-US" sz="2800" dirty="0">
                <a:latin typeface="Helvetica" pitchFamily="2" charset="0"/>
              </a:rPr>
              <a:t>to the ethical challenges facing those designing the systems in Autonomous Vehicles.</a:t>
            </a:r>
          </a:p>
          <a:p>
            <a:r>
              <a:rPr lang="en-US" sz="2800" b="1" dirty="0">
                <a:latin typeface="Helvetica" pitchFamily="2" charset="0"/>
              </a:rPr>
              <a:t>Why?</a:t>
            </a:r>
          </a:p>
        </p:txBody>
      </p:sp>
      <p:sp>
        <p:nvSpPr>
          <p:cNvPr id="4" name="Footer Placeholder 3">
            <a:extLst>
              <a:ext uri="{FF2B5EF4-FFF2-40B4-BE49-F238E27FC236}">
                <a16:creationId xmlns:a16="http://schemas.microsoft.com/office/drawing/2014/main" id="{86E832CC-A4DB-304B-BA4A-F5411C1E6FE7}"/>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4FE4E394-7038-4749-9251-929E8AC617CF}"/>
              </a:ext>
            </a:extLst>
          </p:cNvPr>
          <p:cNvSpPr>
            <a:spLocks noGrp="1"/>
          </p:cNvSpPr>
          <p:nvPr>
            <p:ph type="sldNum" sz="quarter" idx="12"/>
          </p:nvPr>
        </p:nvSpPr>
        <p:spPr/>
        <p:txBody>
          <a:bodyPr/>
          <a:lstStyle/>
          <a:p>
            <a:r>
              <a:rPr lang="en-US"/>
              <a:t>PAGE  </a:t>
            </a:r>
            <a:fld id="{93005692-73BE-493E-93AB-ECD6027A7652}" type="slidenum">
              <a:rPr lang="en-US" smtClean="0"/>
              <a:pPr/>
              <a:t>11</a:t>
            </a:fld>
            <a:endParaRPr lang="en-US" dirty="0"/>
          </a:p>
        </p:txBody>
      </p:sp>
    </p:spTree>
    <p:extLst>
      <p:ext uri="{BB962C8B-B14F-4D97-AF65-F5344CB8AC3E}">
        <p14:creationId xmlns:p14="http://schemas.microsoft.com/office/powerpoint/2010/main" val="37978593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15BF6-1B23-6641-9EB4-510761933E72}"/>
              </a:ext>
            </a:extLst>
          </p:cNvPr>
          <p:cNvSpPr>
            <a:spLocks noGrp="1"/>
          </p:cNvSpPr>
          <p:nvPr>
            <p:ph type="title"/>
          </p:nvPr>
        </p:nvSpPr>
        <p:spPr/>
        <p:txBody>
          <a:bodyPr/>
          <a:lstStyle/>
          <a:p>
            <a:r>
              <a:rPr lang="en-US" dirty="0"/>
              <a:t>Two Distinct Processes</a:t>
            </a:r>
          </a:p>
        </p:txBody>
      </p:sp>
      <p:sp>
        <p:nvSpPr>
          <p:cNvPr id="3" name="Content Placeholder 2">
            <a:extLst>
              <a:ext uri="{FF2B5EF4-FFF2-40B4-BE49-F238E27FC236}">
                <a16:creationId xmlns:a16="http://schemas.microsoft.com/office/drawing/2014/main" id="{4E265DA0-1743-0843-A01F-35E97582AE41}"/>
              </a:ext>
            </a:extLst>
          </p:cNvPr>
          <p:cNvSpPr>
            <a:spLocks noGrp="1"/>
          </p:cNvSpPr>
          <p:nvPr>
            <p:ph idx="1"/>
          </p:nvPr>
        </p:nvSpPr>
        <p:spPr/>
        <p:txBody>
          <a:bodyPr anchor="ctr">
            <a:normAutofit/>
          </a:bodyPr>
          <a:lstStyle/>
          <a:p>
            <a:r>
              <a:rPr lang="en-US" sz="2800" dirty="0">
                <a:latin typeface="Helvetica" pitchFamily="2" charset="0"/>
              </a:rPr>
              <a:t>For these data to be relevant, an autonomous vehicle would need to be able to perform two distinct processes. </a:t>
            </a:r>
            <a:br>
              <a:rPr lang="en-US" sz="2800" dirty="0">
                <a:latin typeface="Helvetica" pitchFamily="2" charset="0"/>
              </a:rPr>
            </a:br>
            <a:r>
              <a:rPr lang="en-US" sz="2800" dirty="0">
                <a:latin typeface="Helvetica" pitchFamily="2" charset="0"/>
              </a:rPr>
              <a:t>Each process requires answering different questions and solving different problems. </a:t>
            </a:r>
          </a:p>
        </p:txBody>
      </p:sp>
      <p:sp>
        <p:nvSpPr>
          <p:cNvPr id="4" name="Footer Placeholder 3">
            <a:extLst>
              <a:ext uri="{FF2B5EF4-FFF2-40B4-BE49-F238E27FC236}">
                <a16:creationId xmlns:a16="http://schemas.microsoft.com/office/drawing/2014/main" id="{2FDFC60D-290F-A048-85CB-AA995A7B2EC4}"/>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BC3A54A1-43FC-CF40-8201-33057055F48C}"/>
              </a:ext>
            </a:extLst>
          </p:cNvPr>
          <p:cNvSpPr>
            <a:spLocks noGrp="1"/>
          </p:cNvSpPr>
          <p:nvPr>
            <p:ph type="sldNum" sz="quarter" idx="12"/>
          </p:nvPr>
        </p:nvSpPr>
        <p:spPr/>
        <p:txBody>
          <a:bodyPr/>
          <a:lstStyle/>
          <a:p>
            <a:r>
              <a:rPr lang="en-US"/>
              <a:t>PAGE  </a:t>
            </a:r>
            <a:fld id="{93005692-73BE-493E-93AB-ECD6027A7652}" type="slidenum">
              <a:rPr lang="en-US" smtClean="0"/>
              <a:pPr/>
              <a:t>12</a:t>
            </a:fld>
            <a:endParaRPr lang="en-US" dirty="0"/>
          </a:p>
        </p:txBody>
      </p:sp>
    </p:spTree>
    <p:extLst>
      <p:ext uri="{BB962C8B-B14F-4D97-AF65-F5344CB8AC3E}">
        <p14:creationId xmlns:p14="http://schemas.microsoft.com/office/powerpoint/2010/main" val="2875681525"/>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9F4ED-75C6-6645-857F-0D6962810126}"/>
              </a:ext>
            </a:extLst>
          </p:cNvPr>
          <p:cNvSpPr>
            <a:spLocks noGrp="1"/>
          </p:cNvSpPr>
          <p:nvPr>
            <p:ph type="title"/>
          </p:nvPr>
        </p:nvSpPr>
        <p:spPr/>
        <p:txBody>
          <a:bodyPr/>
          <a:lstStyle/>
          <a:p>
            <a:r>
              <a:rPr lang="en-US" dirty="0"/>
              <a:t>Two Distinct Processes</a:t>
            </a:r>
          </a:p>
        </p:txBody>
      </p:sp>
      <p:sp>
        <p:nvSpPr>
          <p:cNvPr id="3" name="Content Placeholder 2">
            <a:extLst>
              <a:ext uri="{FF2B5EF4-FFF2-40B4-BE49-F238E27FC236}">
                <a16:creationId xmlns:a16="http://schemas.microsoft.com/office/drawing/2014/main" id="{99798725-C97C-B34F-95AC-87FE69445011}"/>
              </a:ext>
            </a:extLst>
          </p:cNvPr>
          <p:cNvSpPr>
            <a:spLocks noGrp="1"/>
          </p:cNvSpPr>
          <p:nvPr>
            <p:ph idx="1"/>
          </p:nvPr>
        </p:nvSpPr>
        <p:spPr/>
        <p:txBody>
          <a:bodyPr>
            <a:normAutofit/>
          </a:bodyPr>
          <a:lstStyle/>
          <a:p>
            <a:r>
              <a:rPr lang="en-US" sz="2800" b="1" dirty="0">
                <a:latin typeface="Helvetica" pitchFamily="2" charset="0"/>
              </a:rPr>
              <a:t>Perception</a:t>
            </a:r>
            <a:r>
              <a:rPr lang="en-US" sz="2800" dirty="0">
                <a:latin typeface="Helvetica" pitchFamily="2" charset="0"/>
              </a:rPr>
              <a:t>: Can the system actually </a:t>
            </a:r>
            <a:r>
              <a:rPr lang="en-US" sz="2800" b="1" dirty="0">
                <a:latin typeface="Helvetica" pitchFamily="2" charset="0"/>
              </a:rPr>
              <a:t>distinguish</a:t>
            </a:r>
            <a:r>
              <a:rPr lang="en-US" sz="2800" i="1" dirty="0">
                <a:latin typeface="Helvetica" pitchFamily="2" charset="0"/>
              </a:rPr>
              <a:t> </a:t>
            </a:r>
            <a:r>
              <a:rPr lang="en-US" sz="2800" dirty="0">
                <a:latin typeface="Helvetica" pitchFamily="2" charset="0"/>
              </a:rPr>
              <a:t>e.g. men from women, dogs from children, young from old, fit from unhealthy, criminals from doctors? </a:t>
            </a:r>
          </a:p>
          <a:p>
            <a:pPr lvl="1"/>
            <a:r>
              <a:rPr lang="en-US" sz="2600" dirty="0">
                <a:latin typeface="Helvetica" pitchFamily="2" charset="0"/>
              </a:rPr>
              <a:t>That’s a </a:t>
            </a:r>
            <a:r>
              <a:rPr lang="en-US" sz="2600" b="1" dirty="0">
                <a:latin typeface="Helvetica" pitchFamily="2" charset="0"/>
              </a:rPr>
              <a:t>technical/design </a:t>
            </a:r>
            <a:r>
              <a:rPr lang="en-US" sz="2600" dirty="0">
                <a:latin typeface="Helvetica" pitchFamily="2" charset="0"/>
              </a:rPr>
              <a:t>question. </a:t>
            </a:r>
          </a:p>
          <a:p>
            <a:r>
              <a:rPr lang="en-US" sz="2800" b="1" dirty="0">
                <a:latin typeface="Helvetica" pitchFamily="2" charset="0"/>
              </a:rPr>
              <a:t>Action: </a:t>
            </a:r>
            <a:r>
              <a:rPr lang="en-US" sz="2800" dirty="0">
                <a:latin typeface="Helvetica" pitchFamily="2" charset="0"/>
              </a:rPr>
              <a:t>Once the system make these perceptual distinctions, what should we tell the system to </a:t>
            </a:r>
            <a:r>
              <a:rPr lang="en-US" sz="2800" b="1" dirty="0">
                <a:latin typeface="Helvetica" pitchFamily="2" charset="0"/>
              </a:rPr>
              <a:t>do</a:t>
            </a:r>
            <a:r>
              <a:rPr lang="en-US" sz="2800" dirty="0">
                <a:latin typeface="Helvetica" pitchFamily="2" charset="0"/>
              </a:rPr>
              <a:t> with that information? </a:t>
            </a:r>
          </a:p>
          <a:p>
            <a:pPr lvl="1"/>
            <a:r>
              <a:rPr lang="en-US" sz="2600" dirty="0">
                <a:latin typeface="Helvetica" pitchFamily="2" charset="0"/>
              </a:rPr>
              <a:t>That’s a </a:t>
            </a:r>
            <a:r>
              <a:rPr lang="en-US" sz="2600" b="1" dirty="0">
                <a:latin typeface="Helvetica" pitchFamily="2" charset="0"/>
              </a:rPr>
              <a:t>policy/ethical </a:t>
            </a:r>
            <a:r>
              <a:rPr lang="en-US" sz="2600" dirty="0">
                <a:latin typeface="Helvetica" pitchFamily="2" charset="0"/>
              </a:rPr>
              <a:t>question.</a:t>
            </a:r>
          </a:p>
        </p:txBody>
      </p:sp>
      <p:sp>
        <p:nvSpPr>
          <p:cNvPr id="4" name="Footer Placeholder 3">
            <a:extLst>
              <a:ext uri="{FF2B5EF4-FFF2-40B4-BE49-F238E27FC236}">
                <a16:creationId xmlns:a16="http://schemas.microsoft.com/office/drawing/2014/main" id="{B86EB6DA-E213-0649-8D2B-25092021E806}"/>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7CA09F0F-6A85-8D45-84AD-FF7295840EFE}"/>
              </a:ext>
            </a:extLst>
          </p:cNvPr>
          <p:cNvSpPr>
            <a:spLocks noGrp="1"/>
          </p:cNvSpPr>
          <p:nvPr>
            <p:ph type="sldNum" sz="quarter" idx="12"/>
          </p:nvPr>
        </p:nvSpPr>
        <p:spPr/>
        <p:txBody>
          <a:bodyPr/>
          <a:lstStyle/>
          <a:p>
            <a:r>
              <a:rPr lang="en-US"/>
              <a:t>PAGE  </a:t>
            </a:r>
            <a:fld id="{93005692-73BE-493E-93AB-ECD6027A7652}" type="slidenum">
              <a:rPr lang="en-US" smtClean="0"/>
              <a:pPr/>
              <a:t>13</a:t>
            </a:fld>
            <a:endParaRPr lang="en-US" dirty="0"/>
          </a:p>
        </p:txBody>
      </p:sp>
    </p:spTree>
    <p:extLst>
      <p:ext uri="{BB962C8B-B14F-4D97-AF65-F5344CB8AC3E}">
        <p14:creationId xmlns:p14="http://schemas.microsoft.com/office/powerpoint/2010/main" val="30634186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B352-37D9-9740-B4C1-09D41A856E55}"/>
              </a:ext>
            </a:extLst>
          </p:cNvPr>
          <p:cNvSpPr>
            <a:spLocks noGrp="1"/>
          </p:cNvSpPr>
          <p:nvPr>
            <p:ph type="title"/>
          </p:nvPr>
        </p:nvSpPr>
        <p:spPr/>
        <p:txBody>
          <a:bodyPr/>
          <a:lstStyle/>
          <a:p>
            <a:r>
              <a:rPr lang="en-US" dirty="0"/>
              <a:t>Assuming the Problem Away</a:t>
            </a:r>
          </a:p>
        </p:txBody>
      </p:sp>
      <p:sp>
        <p:nvSpPr>
          <p:cNvPr id="3" name="Content Placeholder 2">
            <a:extLst>
              <a:ext uri="{FF2B5EF4-FFF2-40B4-BE49-F238E27FC236}">
                <a16:creationId xmlns:a16="http://schemas.microsoft.com/office/drawing/2014/main" id="{81A8D5B6-F49D-1E40-AB0F-A5871A13C69F}"/>
              </a:ext>
            </a:extLst>
          </p:cNvPr>
          <p:cNvSpPr>
            <a:spLocks noGrp="1"/>
          </p:cNvSpPr>
          <p:nvPr>
            <p:ph idx="1"/>
          </p:nvPr>
        </p:nvSpPr>
        <p:spPr/>
        <p:txBody>
          <a:bodyPr>
            <a:normAutofit/>
          </a:bodyPr>
          <a:lstStyle/>
          <a:p>
            <a:r>
              <a:rPr lang="en-US" sz="2800" dirty="0">
                <a:latin typeface="Helvetica" pitchFamily="2" charset="0"/>
              </a:rPr>
              <a:t>Many popular discussions of the Trolley Problem and AVs assume that we’ve entirely solved the technical/design question. (Or at least that it needs to be solved in order to put AVs on road.)</a:t>
            </a:r>
          </a:p>
          <a:p>
            <a:r>
              <a:rPr lang="en-US" sz="2800" dirty="0">
                <a:latin typeface="Helvetica" pitchFamily="2" charset="0"/>
              </a:rPr>
              <a:t>But this design problem is nowhere close to being solved! </a:t>
            </a:r>
            <a:br>
              <a:rPr lang="en-US" sz="2800" dirty="0">
                <a:latin typeface="Helvetica" pitchFamily="2" charset="0"/>
              </a:rPr>
            </a:br>
            <a:r>
              <a:rPr lang="en-US" sz="2800" dirty="0">
                <a:latin typeface="Helvetica" pitchFamily="2" charset="0"/>
              </a:rPr>
              <a:t>It’s not the design problem AV designers are </a:t>
            </a:r>
            <a:r>
              <a:rPr lang="en-US" sz="2800" i="1" dirty="0">
                <a:latin typeface="Helvetica" pitchFamily="2" charset="0"/>
              </a:rPr>
              <a:t>trying </a:t>
            </a:r>
            <a:r>
              <a:rPr lang="en-US" sz="2800" dirty="0">
                <a:latin typeface="Helvetica" pitchFamily="2" charset="0"/>
              </a:rPr>
              <a:t>to solve!</a:t>
            </a:r>
            <a:br>
              <a:rPr lang="en-US" sz="2800" dirty="0">
                <a:latin typeface="Helvetica" pitchFamily="2" charset="0"/>
              </a:rPr>
            </a:br>
            <a:r>
              <a:rPr lang="en-US" sz="2800" dirty="0">
                <a:latin typeface="Helvetica" pitchFamily="2" charset="0"/>
              </a:rPr>
              <a:t>It’s hard to see how it </a:t>
            </a:r>
            <a:r>
              <a:rPr lang="en-US" sz="2800" i="1" dirty="0">
                <a:latin typeface="Helvetica" pitchFamily="2" charset="0"/>
              </a:rPr>
              <a:t>could </a:t>
            </a:r>
            <a:r>
              <a:rPr lang="en-US" sz="2800" dirty="0">
                <a:latin typeface="Helvetica" pitchFamily="2" charset="0"/>
              </a:rPr>
              <a:t>be solved! </a:t>
            </a:r>
          </a:p>
          <a:p>
            <a:pPr lvl="1"/>
            <a:r>
              <a:rPr lang="en-US" sz="2600" dirty="0">
                <a:latin typeface="Helvetica" pitchFamily="2" charset="0"/>
              </a:rPr>
              <a:t>‘Doctor vs criminal’ is not discernible from appearance. Neither is ‘age/gender/health status of medium sized-person wearing a winter coat and hat.’</a:t>
            </a:r>
          </a:p>
        </p:txBody>
      </p:sp>
      <p:sp>
        <p:nvSpPr>
          <p:cNvPr id="4" name="Footer Placeholder 3">
            <a:extLst>
              <a:ext uri="{FF2B5EF4-FFF2-40B4-BE49-F238E27FC236}">
                <a16:creationId xmlns:a16="http://schemas.microsoft.com/office/drawing/2014/main" id="{6B174826-B768-2447-B055-4ADB9C3818AC}"/>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E0C0C5B3-6871-C743-8FC1-A4CD6E73D514}"/>
              </a:ext>
            </a:extLst>
          </p:cNvPr>
          <p:cNvSpPr>
            <a:spLocks noGrp="1"/>
          </p:cNvSpPr>
          <p:nvPr>
            <p:ph type="sldNum" sz="quarter" idx="12"/>
          </p:nvPr>
        </p:nvSpPr>
        <p:spPr/>
        <p:txBody>
          <a:bodyPr/>
          <a:lstStyle/>
          <a:p>
            <a:r>
              <a:rPr lang="en-US"/>
              <a:t>PAGE  </a:t>
            </a:r>
            <a:fld id="{93005692-73BE-493E-93AB-ECD6027A7652}" type="slidenum">
              <a:rPr lang="en-US" smtClean="0"/>
              <a:pPr/>
              <a:t>14</a:t>
            </a:fld>
            <a:endParaRPr lang="en-US" dirty="0"/>
          </a:p>
        </p:txBody>
      </p:sp>
    </p:spTree>
    <p:extLst>
      <p:ext uri="{BB962C8B-B14F-4D97-AF65-F5344CB8AC3E}">
        <p14:creationId xmlns:p14="http://schemas.microsoft.com/office/powerpoint/2010/main" val="1368227150"/>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A58DF-8CFC-9A44-B686-C8596C629271}"/>
              </a:ext>
            </a:extLst>
          </p:cNvPr>
          <p:cNvSpPr>
            <a:spLocks noGrp="1"/>
          </p:cNvSpPr>
          <p:nvPr>
            <p:ph type="title"/>
          </p:nvPr>
        </p:nvSpPr>
        <p:spPr/>
        <p:txBody>
          <a:bodyPr/>
          <a:lstStyle/>
          <a:p>
            <a:r>
              <a:rPr lang="en-US" dirty="0"/>
              <a:t>What’s a Good Solution?</a:t>
            </a:r>
          </a:p>
        </p:txBody>
      </p:sp>
      <p:sp>
        <p:nvSpPr>
          <p:cNvPr id="3" name="Content Placeholder 2">
            <a:extLst>
              <a:ext uri="{FF2B5EF4-FFF2-40B4-BE49-F238E27FC236}">
                <a16:creationId xmlns:a16="http://schemas.microsoft.com/office/drawing/2014/main" id="{8B9C239A-3FBF-0943-8829-D029688050DA}"/>
              </a:ext>
            </a:extLst>
          </p:cNvPr>
          <p:cNvSpPr>
            <a:spLocks noGrp="1"/>
          </p:cNvSpPr>
          <p:nvPr>
            <p:ph idx="1"/>
          </p:nvPr>
        </p:nvSpPr>
        <p:spPr/>
        <p:txBody>
          <a:bodyPr>
            <a:normAutofit lnSpcReduction="10000"/>
          </a:bodyPr>
          <a:lstStyle/>
          <a:p>
            <a:r>
              <a:rPr lang="en-US" sz="2800" dirty="0">
                <a:latin typeface="Helvetica" pitchFamily="2" charset="0"/>
              </a:rPr>
              <a:t>A better question: In order to permit AVs on the roads, how good do perception systems need to be at: </a:t>
            </a:r>
          </a:p>
          <a:p>
            <a:pPr lvl="1"/>
            <a:r>
              <a:rPr lang="en-US" sz="2600" dirty="0">
                <a:latin typeface="Helvetica" pitchFamily="2" charset="0"/>
              </a:rPr>
              <a:t>Distinguishing people from garbage cans (for example)? </a:t>
            </a:r>
          </a:p>
          <a:p>
            <a:pPr lvl="1"/>
            <a:r>
              <a:rPr lang="en-US" sz="2600" dirty="0">
                <a:latin typeface="Helvetica" pitchFamily="2" charset="0"/>
              </a:rPr>
              <a:t>Predicting the </a:t>
            </a:r>
            <a:r>
              <a:rPr lang="en-US" sz="2600" dirty="0" err="1">
                <a:latin typeface="Helvetica" pitchFamily="2" charset="0"/>
              </a:rPr>
              <a:t>behaviour</a:t>
            </a:r>
            <a:r>
              <a:rPr lang="en-US" sz="2600" dirty="0">
                <a:latin typeface="Helvetica" pitchFamily="2" charset="0"/>
              </a:rPr>
              <a:t> of other road users?</a:t>
            </a:r>
          </a:p>
          <a:p>
            <a:r>
              <a:rPr lang="en-US" sz="2800" dirty="0">
                <a:latin typeface="Helvetica" pitchFamily="2" charset="0"/>
              </a:rPr>
              <a:t>That’s </a:t>
            </a:r>
            <a:r>
              <a:rPr lang="en-US" sz="2800" i="1" dirty="0">
                <a:latin typeface="Helvetica" pitchFamily="2" charset="0"/>
              </a:rPr>
              <a:t>also </a:t>
            </a:r>
            <a:r>
              <a:rPr lang="en-US" sz="2800" dirty="0">
                <a:latin typeface="Helvetica" pitchFamily="2" charset="0"/>
              </a:rPr>
              <a:t>an ethical/policy question, but it’s one about </a:t>
            </a:r>
            <a:r>
              <a:rPr lang="en-US" sz="2800" i="1" dirty="0">
                <a:latin typeface="Helvetica" pitchFamily="2" charset="0"/>
              </a:rPr>
              <a:t>what counts as a good solution</a:t>
            </a:r>
            <a:r>
              <a:rPr lang="en-US" sz="2800" dirty="0">
                <a:latin typeface="Helvetica" pitchFamily="2" charset="0"/>
              </a:rPr>
              <a:t> to a series of design/technical problems. Any such solution will involve trade-offs. </a:t>
            </a:r>
          </a:p>
          <a:p>
            <a:r>
              <a:rPr lang="en-US" sz="2800" dirty="0">
                <a:latin typeface="Helvetica" pitchFamily="2" charset="0"/>
              </a:rPr>
              <a:t>The standard ‘Trolley Problem and AVs’ discussion assumes this question is solved and no design trade-offs are required.  </a:t>
            </a:r>
          </a:p>
        </p:txBody>
      </p:sp>
      <p:sp>
        <p:nvSpPr>
          <p:cNvPr id="4" name="Footer Placeholder 3">
            <a:extLst>
              <a:ext uri="{FF2B5EF4-FFF2-40B4-BE49-F238E27FC236}">
                <a16:creationId xmlns:a16="http://schemas.microsoft.com/office/drawing/2014/main" id="{D4D9F064-EA25-C24B-8041-39E2107E8B8F}"/>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6241BCAC-5B04-3A49-944E-2D92537375C0}"/>
              </a:ext>
            </a:extLst>
          </p:cNvPr>
          <p:cNvSpPr>
            <a:spLocks noGrp="1"/>
          </p:cNvSpPr>
          <p:nvPr>
            <p:ph type="sldNum" sz="quarter" idx="12"/>
          </p:nvPr>
        </p:nvSpPr>
        <p:spPr/>
        <p:txBody>
          <a:bodyPr/>
          <a:lstStyle/>
          <a:p>
            <a:r>
              <a:rPr lang="en-US"/>
              <a:t>PAGE  </a:t>
            </a:r>
            <a:fld id="{93005692-73BE-493E-93AB-ECD6027A7652}" type="slidenum">
              <a:rPr lang="en-US" smtClean="0"/>
              <a:pPr/>
              <a:t>15</a:t>
            </a:fld>
            <a:endParaRPr lang="en-US" dirty="0"/>
          </a:p>
        </p:txBody>
      </p:sp>
    </p:spTree>
    <p:extLst>
      <p:ext uri="{BB962C8B-B14F-4D97-AF65-F5344CB8AC3E}">
        <p14:creationId xmlns:p14="http://schemas.microsoft.com/office/powerpoint/2010/main" val="14277558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3E3E4-CF1D-314E-9E00-CB63A88396D0}"/>
              </a:ext>
            </a:extLst>
          </p:cNvPr>
          <p:cNvSpPr>
            <a:spLocks noGrp="1"/>
          </p:cNvSpPr>
          <p:nvPr>
            <p:ph type="title"/>
          </p:nvPr>
        </p:nvSpPr>
        <p:spPr/>
        <p:txBody>
          <a:bodyPr/>
          <a:lstStyle/>
          <a:p>
            <a:r>
              <a:rPr lang="en-US" dirty="0"/>
              <a:t>Whose Safety?</a:t>
            </a:r>
          </a:p>
        </p:txBody>
      </p:sp>
      <p:sp>
        <p:nvSpPr>
          <p:cNvPr id="3" name="Content Placeholder 2">
            <a:extLst>
              <a:ext uri="{FF2B5EF4-FFF2-40B4-BE49-F238E27FC236}">
                <a16:creationId xmlns:a16="http://schemas.microsoft.com/office/drawing/2014/main" id="{35BAD7C7-AA20-094F-9CB8-BC9FF1FD57E2}"/>
              </a:ext>
            </a:extLst>
          </p:cNvPr>
          <p:cNvSpPr>
            <a:spLocks noGrp="1"/>
          </p:cNvSpPr>
          <p:nvPr>
            <p:ph idx="1"/>
          </p:nvPr>
        </p:nvSpPr>
        <p:spPr/>
        <p:txBody>
          <a:bodyPr>
            <a:normAutofit/>
          </a:bodyPr>
          <a:lstStyle/>
          <a:p>
            <a:r>
              <a:rPr lang="en-US" sz="2800" dirty="0">
                <a:latin typeface="Helvetica" pitchFamily="2" charset="0"/>
              </a:rPr>
              <a:t>Another better question: in general, how should vehicle design (and road design) balance between:</a:t>
            </a:r>
          </a:p>
          <a:p>
            <a:pPr lvl="1"/>
            <a:r>
              <a:rPr lang="en-US" sz="2800" dirty="0">
                <a:latin typeface="Helvetica" pitchFamily="2" charset="0"/>
              </a:rPr>
              <a:t>The safety of people </a:t>
            </a:r>
            <a:r>
              <a:rPr lang="en-US" sz="2800" b="1" dirty="0">
                <a:latin typeface="Helvetica" pitchFamily="2" charset="0"/>
              </a:rPr>
              <a:t>in </a:t>
            </a:r>
            <a:r>
              <a:rPr lang="en-US" sz="2800" dirty="0">
                <a:latin typeface="Helvetica" pitchFamily="2" charset="0"/>
              </a:rPr>
              <a:t>the vehicle. </a:t>
            </a:r>
          </a:p>
          <a:p>
            <a:pPr lvl="1"/>
            <a:r>
              <a:rPr lang="en-US" sz="2800" dirty="0">
                <a:latin typeface="Helvetica" pitchFamily="2" charset="0"/>
              </a:rPr>
              <a:t>The safety of people </a:t>
            </a:r>
            <a:r>
              <a:rPr lang="en-US" sz="2800" b="1" dirty="0">
                <a:latin typeface="Helvetica" pitchFamily="2" charset="0"/>
              </a:rPr>
              <a:t>not </a:t>
            </a:r>
            <a:r>
              <a:rPr lang="en-US" sz="2800" dirty="0">
                <a:latin typeface="Helvetica" pitchFamily="2" charset="0"/>
              </a:rPr>
              <a:t>in the vehicle, including both people in </a:t>
            </a:r>
            <a:r>
              <a:rPr lang="en-US" sz="2800" b="1" dirty="0">
                <a:latin typeface="Helvetica" pitchFamily="2" charset="0"/>
              </a:rPr>
              <a:t>other </a:t>
            </a:r>
            <a:r>
              <a:rPr lang="en-US" sz="2800" dirty="0">
                <a:latin typeface="Helvetica" pitchFamily="2" charset="0"/>
              </a:rPr>
              <a:t>vehicles and vulnerable road users (pedestrians, cyclists).</a:t>
            </a:r>
          </a:p>
          <a:p>
            <a:pPr marL="0" indent="0">
              <a:buNone/>
            </a:pPr>
            <a:endParaRPr lang="en-US" sz="2800" i="1" dirty="0">
              <a:latin typeface="Helvetica" pitchFamily="2" charset="0"/>
            </a:endParaRPr>
          </a:p>
        </p:txBody>
      </p:sp>
      <p:sp>
        <p:nvSpPr>
          <p:cNvPr id="4" name="Footer Placeholder 3">
            <a:extLst>
              <a:ext uri="{FF2B5EF4-FFF2-40B4-BE49-F238E27FC236}">
                <a16:creationId xmlns:a16="http://schemas.microsoft.com/office/drawing/2014/main" id="{D98BF4E1-7385-6D42-8046-1FF404F3195F}"/>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C997FFF6-DCCA-E143-872A-61016F30366A}"/>
              </a:ext>
            </a:extLst>
          </p:cNvPr>
          <p:cNvSpPr>
            <a:spLocks noGrp="1"/>
          </p:cNvSpPr>
          <p:nvPr>
            <p:ph type="sldNum" sz="quarter" idx="12"/>
          </p:nvPr>
        </p:nvSpPr>
        <p:spPr/>
        <p:txBody>
          <a:bodyPr/>
          <a:lstStyle/>
          <a:p>
            <a:r>
              <a:rPr lang="en-US"/>
              <a:t>PAGE  </a:t>
            </a:r>
            <a:fld id="{93005692-73BE-493E-93AB-ECD6027A7652}" type="slidenum">
              <a:rPr lang="en-US" smtClean="0"/>
              <a:pPr/>
              <a:t>16</a:t>
            </a:fld>
            <a:endParaRPr lang="en-US" dirty="0"/>
          </a:p>
        </p:txBody>
      </p:sp>
    </p:spTree>
    <p:extLst>
      <p:ext uri="{BB962C8B-B14F-4D97-AF65-F5344CB8AC3E}">
        <p14:creationId xmlns:p14="http://schemas.microsoft.com/office/powerpoint/2010/main" val="863011220"/>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3E3E4-CF1D-314E-9E00-CB63A88396D0}"/>
              </a:ext>
            </a:extLst>
          </p:cNvPr>
          <p:cNvSpPr>
            <a:spLocks noGrp="1"/>
          </p:cNvSpPr>
          <p:nvPr>
            <p:ph type="title"/>
          </p:nvPr>
        </p:nvSpPr>
        <p:spPr/>
        <p:txBody>
          <a:bodyPr/>
          <a:lstStyle/>
          <a:p>
            <a:r>
              <a:rPr lang="en-US" dirty="0"/>
              <a:t>Whose Safety?</a:t>
            </a:r>
          </a:p>
        </p:txBody>
      </p:sp>
      <p:sp>
        <p:nvSpPr>
          <p:cNvPr id="3" name="Content Placeholder 2">
            <a:extLst>
              <a:ext uri="{FF2B5EF4-FFF2-40B4-BE49-F238E27FC236}">
                <a16:creationId xmlns:a16="http://schemas.microsoft.com/office/drawing/2014/main" id="{35BAD7C7-AA20-094F-9CB8-BC9FF1FD57E2}"/>
              </a:ext>
            </a:extLst>
          </p:cNvPr>
          <p:cNvSpPr>
            <a:spLocks noGrp="1"/>
          </p:cNvSpPr>
          <p:nvPr>
            <p:ph idx="1"/>
          </p:nvPr>
        </p:nvSpPr>
        <p:spPr/>
        <p:txBody>
          <a:bodyPr>
            <a:normAutofit/>
          </a:bodyPr>
          <a:lstStyle/>
          <a:p>
            <a:r>
              <a:rPr lang="en-US" sz="2800" dirty="0">
                <a:latin typeface="Helvetica" pitchFamily="2" charset="0"/>
              </a:rPr>
              <a:t>But notice: there’s nothing distinct about AVs or AI here. </a:t>
            </a:r>
          </a:p>
          <a:p>
            <a:r>
              <a:rPr lang="en-US" sz="2800" dirty="0">
                <a:latin typeface="Helvetica" pitchFamily="2" charset="0"/>
              </a:rPr>
              <a:t>Balancing the safety of car occupants with other road users is relevant to vehicle and road design even in the absence of any autonomous systems. </a:t>
            </a:r>
          </a:p>
          <a:p>
            <a:r>
              <a:rPr lang="en-US" sz="2800" dirty="0">
                <a:latin typeface="Helvetica" pitchFamily="2" charset="0"/>
              </a:rPr>
              <a:t>The Trolley Problem scenario doesn’t really help answer this question.</a:t>
            </a:r>
          </a:p>
          <a:p>
            <a:r>
              <a:rPr lang="en-US" sz="2800" dirty="0">
                <a:latin typeface="Helvetica" pitchFamily="2" charset="0"/>
              </a:rPr>
              <a:t>Our current approach to design prioritizes the safety and even the comfort and convenience of people </a:t>
            </a:r>
            <a:r>
              <a:rPr lang="en-US" sz="2800" i="1" dirty="0">
                <a:latin typeface="Helvetica" pitchFamily="2" charset="0"/>
              </a:rPr>
              <a:t>in </a:t>
            </a:r>
            <a:r>
              <a:rPr lang="en-US" sz="2800" dirty="0">
                <a:latin typeface="Helvetica" pitchFamily="2" charset="0"/>
              </a:rPr>
              <a:t>vehicles at the expense of the safety of those </a:t>
            </a:r>
            <a:r>
              <a:rPr lang="en-US" sz="2800" i="1" dirty="0">
                <a:latin typeface="Helvetica" pitchFamily="2" charset="0"/>
              </a:rPr>
              <a:t>not </a:t>
            </a:r>
            <a:r>
              <a:rPr lang="en-US" sz="2800" dirty="0">
                <a:latin typeface="Helvetica" pitchFamily="2" charset="0"/>
              </a:rPr>
              <a:t>in vehicles. </a:t>
            </a:r>
          </a:p>
        </p:txBody>
      </p:sp>
      <p:sp>
        <p:nvSpPr>
          <p:cNvPr id="4" name="Footer Placeholder 3">
            <a:extLst>
              <a:ext uri="{FF2B5EF4-FFF2-40B4-BE49-F238E27FC236}">
                <a16:creationId xmlns:a16="http://schemas.microsoft.com/office/drawing/2014/main" id="{D98BF4E1-7385-6D42-8046-1FF404F3195F}"/>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C997FFF6-DCCA-E143-872A-61016F30366A}"/>
              </a:ext>
            </a:extLst>
          </p:cNvPr>
          <p:cNvSpPr>
            <a:spLocks noGrp="1"/>
          </p:cNvSpPr>
          <p:nvPr>
            <p:ph type="sldNum" sz="quarter" idx="12"/>
          </p:nvPr>
        </p:nvSpPr>
        <p:spPr/>
        <p:txBody>
          <a:bodyPr/>
          <a:lstStyle/>
          <a:p>
            <a:r>
              <a:rPr lang="en-US"/>
              <a:t>PAGE  </a:t>
            </a:r>
            <a:fld id="{93005692-73BE-493E-93AB-ECD6027A7652}" type="slidenum">
              <a:rPr lang="en-US" smtClean="0"/>
              <a:pPr/>
              <a:t>17</a:t>
            </a:fld>
            <a:endParaRPr lang="en-US" dirty="0"/>
          </a:p>
        </p:txBody>
      </p:sp>
    </p:spTree>
    <p:extLst>
      <p:ext uri="{BB962C8B-B14F-4D97-AF65-F5344CB8AC3E}">
        <p14:creationId xmlns:p14="http://schemas.microsoft.com/office/powerpoint/2010/main" val="11454837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AC7DDC-FB95-4B44-80BE-B225B23D0B8F}"/>
              </a:ext>
            </a:extLst>
          </p:cNvPr>
          <p:cNvSpPr>
            <a:spLocks noGrp="1"/>
          </p:cNvSpPr>
          <p:nvPr>
            <p:ph type="sldNum" sz="quarter" idx="12"/>
          </p:nvPr>
        </p:nvSpPr>
        <p:spPr/>
        <p:txBody>
          <a:bodyPr/>
          <a:lstStyle/>
          <a:p>
            <a:r>
              <a:rPr lang="en-US"/>
              <a:t>PAGE  </a:t>
            </a:r>
            <a:fld id="{93005692-73BE-493E-93AB-ECD6027A7652}" type="slidenum">
              <a:rPr lang="en-US" smtClean="0"/>
              <a:pPr/>
              <a:t>18</a:t>
            </a:fld>
            <a:endParaRPr lang="en-US" dirty="0"/>
          </a:p>
        </p:txBody>
      </p:sp>
      <p:pic>
        <p:nvPicPr>
          <p:cNvPr id="5" name="Picture 4">
            <a:extLst>
              <a:ext uri="{FF2B5EF4-FFF2-40B4-BE49-F238E27FC236}">
                <a16:creationId xmlns:a16="http://schemas.microsoft.com/office/drawing/2014/main" id="{98ECB638-0C48-BE4A-876F-6BB85E2C7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42" y="0"/>
            <a:ext cx="10291116" cy="6858000"/>
          </a:xfrm>
          <a:prstGeom prst="rect">
            <a:avLst/>
          </a:prstGeom>
        </p:spPr>
      </p:pic>
    </p:spTree>
    <p:extLst>
      <p:ext uri="{BB962C8B-B14F-4D97-AF65-F5344CB8AC3E}">
        <p14:creationId xmlns:p14="http://schemas.microsoft.com/office/powerpoint/2010/main" val="17301327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2B42DB-B1FA-5046-A002-2AE7899010CE}"/>
              </a:ext>
            </a:extLst>
          </p:cNvPr>
          <p:cNvSpPr>
            <a:spLocks noGrp="1"/>
          </p:cNvSpPr>
          <p:nvPr>
            <p:ph type="ftr" sz="quarter" idx="11"/>
          </p:nvPr>
        </p:nvSpPr>
        <p:spPr/>
        <p:txBody>
          <a:bodyPr/>
          <a:lstStyle/>
          <a:p>
            <a:r>
              <a:rPr lang="en-US"/>
              <a:t>The Trolley Problem, Ethics, and AI</a:t>
            </a:r>
            <a:endParaRPr lang="en-US" dirty="0"/>
          </a:p>
        </p:txBody>
      </p:sp>
      <p:sp>
        <p:nvSpPr>
          <p:cNvPr id="3" name="Slide Number Placeholder 2">
            <a:extLst>
              <a:ext uri="{FF2B5EF4-FFF2-40B4-BE49-F238E27FC236}">
                <a16:creationId xmlns:a16="http://schemas.microsoft.com/office/drawing/2014/main" id="{F4163953-D2C6-5E43-ABDF-09F96704316E}"/>
              </a:ext>
            </a:extLst>
          </p:cNvPr>
          <p:cNvSpPr>
            <a:spLocks noGrp="1"/>
          </p:cNvSpPr>
          <p:nvPr>
            <p:ph type="sldNum" sz="quarter" idx="12"/>
          </p:nvPr>
        </p:nvSpPr>
        <p:spPr/>
        <p:txBody>
          <a:bodyPr/>
          <a:lstStyle/>
          <a:p>
            <a:r>
              <a:rPr lang="en-US"/>
              <a:t>PAGE  </a:t>
            </a:r>
            <a:fld id="{93005692-73BE-493E-93AB-ECD6027A7652}" type="slidenum">
              <a:rPr lang="en-US" smtClean="0"/>
              <a:pPr/>
              <a:t>19</a:t>
            </a:fld>
            <a:endParaRPr lang="en-US" dirty="0"/>
          </a:p>
        </p:txBody>
      </p:sp>
      <p:pic>
        <p:nvPicPr>
          <p:cNvPr id="6" name="Picture 5">
            <a:extLst>
              <a:ext uri="{FF2B5EF4-FFF2-40B4-BE49-F238E27FC236}">
                <a16:creationId xmlns:a16="http://schemas.microsoft.com/office/drawing/2014/main" id="{C5087B5F-6550-2B45-A410-0200C1766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568"/>
            <a:ext cx="12192000" cy="6394864"/>
          </a:xfrm>
          <a:prstGeom prst="rect">
            <a:avLst/>
          </a:prstGeom>
        </p:spPr>
      </p:pic>
    </p:spTree>
    <p:extLst>
      <p:ext uri="{BB962C8B-B14F-4D97-AF65-F5344CB8AC3E}">
        <p14:creationId xmlns:p14="http://schemas.microsoft.com/office/powerpoint/2010/main" val="1251374163"/>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BAB54B-A573-9243-9C38-99464BB47847}"/>
              </a:ext>
            </a:extLst>
          </p:cNvPr>
          <p:cNvSpPr>
            <a:spLocks noGrp="1"/>
          </p:cNvSpPr>
          <p:nvPr>
            <p:ph type="ftr" sz="quarter" idx="11"/>
          </p:nvPr>
        </p:nvSpPr>
        <p:spPr/>
        <p:txBody>
          <a:bodyPr/>
          <a:lstStyle/>
          <a:p>
            <a:r>
              <a:rPr lang="en-US"/>
              <a:t>The Trolley Problem, Ethics, and AI</a:t>
            </a:r>
            <a:endParaRPr lang="en-US" dirty="0"/>
          </a:p>
        </p:txBody>
      </p:sp>
      <p:sp>
        <p:nvSpPr>
          <p:cNvPr id="3" name="Slide Number Placeholder 2">
            <a:extLst>
              <a:ext uri="{FF2B5EF4-FFF2-40B4-BE49-F238E27FC236}">
                <a16:creationId xmlns:a16="http://schemas.microsoft.com/office/drawing/2014/main" id="{570AB40B-F61D-8A4E-97AA-12822CE93E02}"/>
              </a:ext>
            </a:extLst>
          </p:cNvPr>
          <p:cNvSpPr>
            <a:spLocks noGrp="1"/>
          </p:cNvSpPr>
          <p:nvPr>
            <p:ph type="sldNum" sz="quarter" idx="12"/>
          </p:nvPr>
        </p:nvSpPr>
        <p:spPr/>
        <p:txBody>
          <a:bodyPr/>
          <a:lstStyle/>
          <a:p>
            <a:r>
              <a:rPr lang="en-US"/>
              <a:t>PAGE  </a:t>
            </a:r>
            <a:fld id="{93005692-73BE-493E-93AB-ECD6027A7652}" type="slidenum">
              <a:rPr lang="en-US" smtClean="0"/>
              <a:pPr/>
              <a:t>2</a:t>
            </a:fld>
            <a:endParaRPr lang="en-US" dirty="0"/>
          </a:p>
        </p:txBody>
      </p:sp>
      <p:pic>
        <p:nvPicPr>
          <p:cNvPr id="7" name="Picture 6">
            <a:extLst>
              <a:ext uri="{FF2B5EF4-FFF2-40B4-BE49-F238E27FC236}">
                <a16:creationId xmlns:a16="http://schemas.microsoft.com/office/drawing/2014/main" id="{D7E401A7-B3D3-A34F-B31C-D0C2462A403A}"/>
              </a:ext>
            </a:extLst>
          </p:cNvPr>
          <p:cNvPicPr>
            <a:picLocks noChangeAspect="1"/>
          </p:cNvPicPr>
          <p:nvPr/>
        </p:nvPicPr>
        <p:blipFill rotWithShape="1">
          <a:blip r:embed="rId2">
            <a:extLst>
              <a:ext uri="{28A0092B-C50C-407E-A947-70E740481C1C}">
                <a14:useLocalDpi xmlns:a14="http://schemas.microsoft.com/office/drawing/2010/main" val="0"/>
              </a:ext>
            </a:extLst>
          </a:blip>
          <a:srcRect b="23019"/>
          <a:stretch/>
        </p:blipFill>
        <p:spPr>
          <a:xfrm>
            <a:off x="2566865" y="3851032"/>
            <a:ext cx="9625135" cy="2411083"/>
          </a:xfrm>
          <a:prstGeom prst="rect">
            <a:avLst/>
          </a:prstGeom>
        </p:spPr>
      </p:pic>
      <p:pic>
        <p:nvPicPr>
          <p:cNvPr id="9" name="Picture 8">
            <a:extLst>
              <a:ext uri="{FF2B5EF4-FFF2-40B4-BE49-F238E27FC236}">
                <a16:creationId xmlns:a16="http://schemas.microsoft.com/office/drawing/2014/main" id="{68E1F1C5-A07A-E643-8C42-F182986CD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36" y="34014"/>
            <a:ext cx="11348337" cy="3201212"/>
          </a:xfrm>
          <a:prstGeom prst="rect">
            <a:avLst/>
          </a:prstGeom>
        </p:spPr>
      </p:pic>
    </p:spTree>
    <p:extLst>
      <p:ext uri="{BB962C8B-B14F-4D97-AF65-F5344CB8AC3E}">
        <p14:creationId xmlns:p14="http://schemas.microsoft.com/office/powerpoint/2010/main" val="104541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D842B-B319-D742-BEF8-A2D6F03600AB}"/>
              </a:ext>
            </a:extLst>
          </p:cNvPr>
          <p:cNvSpPr>
            <a:spLocks noGrp="1"/>
          </p:cNvSpPr>
          <p:nvPr>
            <p:ph type="title"/>
          </p:nvPr>
        </p:nvSpPr>
        <p:spPr/>
        <p:txBody>
          <a:bodyPr/>
          <a:lstStyle/>
          <a:p>
            <a:r>
              <a:rPr lang="en-US" dirty="0"/>
              <a:t>Why Trolleys are a Distraction</a:t>
            </a:r>
          </a:p>
        </p:txBody>
      </p:sp>
      <p:sp>
        <p:nvSpPr>
          <p:cNvPr id="3" name="Content Placeholder 2">
            <a:extLst>
              <a:ext uri="{FF2B5EF4-FFF2-40B4-BE49-F238E27FC236}">
                <a16:creationId xmlns:a16="http://schemas.microsoft.com/office/drawing/2014/main" id="{8233763F-F44E-DD47-AB9A-625BD2D07850}"/>
              </a:ext>
            </a:extLst>
          </p:cNvPr>
          <p:cNvSpPr>
            <a:spLocks noGrp="1"/>
          </p:cNvSpPr>
          <p:nvPr>
            <p:ph idx="1"/>
          </p:nvPr>
        </p:nvSpPr>
        <p:spPr/>
        <p:txBody>
          <a:bodyPr>
            <a:normAutofit/>
          </a:bodyPr>
          <a:lstStyle/>
          <a:p>
            <a:r>
              <a:rPr lang="en-US" sz="2800" dirty="0">
                <a:latin typeface="Helvetica" pitchFamily="2" charset="0"/>
              </a:rPr>
              <a:t>The Trolley Problem distracts us from two interesting questions related to AVs:</a:t>
            </a:r>
          </a:p>
          <a:p>
            <a:pPr lvl="1"/>
            <a:r>
              <a:rPr lang="en-US" sz="2400" dirty="0">
                <a:latin typeface="Helvetica" pitchFamily="2" charset="0"/>
              </a:rPr>
              <a:t> </a:t>
            </a:r>
            <a:r>
              <a:rPr lang="en-US" sz="2800" dirty="0">
                <a:latin typeface="Helvetica" pitchFamily="2" charset="0"/>
              </a:rPr>
              <a:t> An ethical question specific to designing AI systems for AVs: what counts as good solutions to the technical/design problems it generates?  </a:t>
            </a:r>
          </a:p>
          <a:p>
            <a:pPr lvl="1"/>
            <a:r>
              <a:rPr lang="en-US" sz="2800" dirty="0">
                <a:latin typeface="Helvetica" pitchFamily="2" charset="0"/>
              </a:rPr>
              <a:t>The </a:t>
            </a:r>
            <a:r>
              <a:rPr lang="en-US" sz="2800" i="1" dirty="0">
                <a:latin typeface="Helvetica" pitchFamily="2" charset="0"/>
              </a:rPr>
              <a:t>general </a:t>
            </a:r>
            <a:r>
              <a:rPr lang="en-US" sz="2800" dirty="0">
                <a:latin typeface="Helvetica" pitchFamily="2" charset="0"/>
              </a:rPr>
              <a:t>ethical</a:t>
            </a:r>
            <a:r>
              <a:rPr lang="en-US" sz="2800" i="1" dirty="0">
                <a:latin typeface="Helvetica" pitchFamily="2" charset="0"/>
              </a:rPr>
              <a:t> </a:t>
            </a:r>
            <a:r>
              <a:rPr lang="en-US" sz="2800" dirty="0">
                <a:latin typeface="Helvetica" pitchFamily="2" charset="0"/>
              </a:rPr>
              <a:t>question of how we should balance the safety of different people. </a:t>
            </a:r>
          </a:p>
        </p:txBody>
      </p:sp>
      <p:sp>
        <p:nvSpPr>
          <p:cNvPr id="4" name="Footer Placeholder 3">
            <a:extLst>
              <a:ext uri="{FF2B5EF4-FFF2-40B4-BE49-F238E27FC236}">
                <a16:creationId xmlns:a16="http://schemas.microsoft.com/office/drawing/2014/main" id="{EE50164F-DFE0-6E49-B22F-EF27B41F937C}"/>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62F333D8-8691-1840-A7F4-0070CA7BE4CA}"/>
              </a:ext>
            </a:extLst>
          </p:cNvPr>
          <p:cNvSpPr>
            <a:spLocks noGrp="1"/>
          </p:cNvSpPr>
          <p:nvPr>
            <p:ph type="sldNum" sz="quarter" idx="12"/>
          </p:nvPr>
        </p:nvSpPr>
        <p:spPr/>
        <p:txBody>
          <a:bodyPr/>
          <a:lstStyle/>
          <a:p>
            <a:r>
              <a:rPr lang="en-US"/>
              <a:t>PAGE  </a:t>
            </a:r>
            <a:fld id="{93005692-73BE-493E-93AB-ECD6027A7652}" type="slidenum">
              <a:rPr lang="en-US" smtClean="0"/>
              <a:pPr/>
              <a:t>20</a:t>
            </a:fld>
            <a:endParaRPr lang="en-US" dirty="0"/>
          </a:p>
        </p:txBody>
      </p:sp>
    </p:spTree>
    <p:extLst>
      <p:ext uri="{BB962C8B-B14F-4D97-AF65-F5344CB8AC3E}">
        <p14:creationId xmlns:p14="http://schemas.microsoft.com/office/powerpoint/2010/main" val="12369688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390D-02FA-C64C-AA46-3F99B979CA1C}"/>
              </a:ext>
            </a:extLst>
          </p:cNvPr>
          <p:cNvSpPr>
            <a:spLocks noGrp="1"/>
          </p:cNvSpPr>
          <p:nvPr>
            <p:ph type="title"/>
          </p:nvPr>
        </p:nvSpPr>
        <p:spPr/>
        <p:txBody>
          <a:bodyPr/>
          <a:lstStyle/>
          <a:p>
            <a:r>
              <a:rPr lang="en-US" dirty="0"/>
              <a:t>Why Trolleys are Interesting</a:t>
            </a:r>
          </a:p>
        </p:txBody>
      </p:sp>
      <p:sp>
        <p:nvSpPr>
          <p:cNvPr id="3" name="Content Placeholder 2">
            <a:extLst>
              <a:ext uri="{FF2B5EF4-FFF2-40B4-BE49-F238E27FC236}">
                <a16:creationId xmlns:a16="http://schemas.microsoft.com/office/drawing/2014/main" id="{C5090231-12D4-0141-86DC-BCACF459828F}"/>
              </a:ext>
            </a:extLst>
          </p:cNvPr>
          <p:cNvSpPr>
            <a:spLocks noGrp="1"/>
          </p:cNvSpPr>
          <p:nvPr>
            <p:ph idx="1"/>
          </p:nvPr>
        </p:nvSpPr>
        <p:spPr/>
        <p:txBody>
          <a:bodyPr/>
          <a:lstStyle/>
          <a:p>
            <a:pPr lvl="1"/>
            <a:endParaRPr lang="en-US" sz="2800" dirty="0">
              <a:latin typeface="Helvetica" pitchFamily="2" charset="0"/>
            </a:endParaRPr>
          </a:p>
          <a:p>
            <a:r>
              <a:rPr lang="en-US" sz="2800" dirty="0">
                <a:latin typeface="Helvetica" pitchFamily="2" charset="0"/>
              </a:rPr>
              <a:t>So: what </a:t>
            </a:r>
            <a:r>
              <a:rPr lang="en-US" sz="2800" i="1" dirty="0">
                <a:latin typeface="Helvetica" pitchFamily="2" charset="0"/>
              </a:rPr>
              <a:t>does </a:t>
            </a:r>
            <a:r>
              <a:rPr lang="en-US" sz="2800" dirty="0">
                <a:latin typeface="Helvetica" pitchFamily="2" charset="0"/>
              </a:rPr>
              <a:t>the Trolley Problem have to teach us?</a:t>
            </a:r>
          </a:p>
          <a:p>
            <a:r>
              <a:rPr lang="en-US" sz="2800" dirty="0">
                <a:latin typeface="Helvetica" pitchFamily="2" charset="0"/>
              </a:rPr>
              <a:t>Something important about the complexity of moral decision-making.</a:t>
            </a:r>
          </a:p>
          <a:p>
            <a:endParaRPr lang="en-US" sz="2800" dirty="0">
              <a:latin typeface="Helvetica" pitchFamily="2" charset="0"/>
            </a:endParaRPr>
          </a:p>
          <a:p>
            <a:r>
              <a:rPr lang="en-US" sz="2800" dirty="0">
                <a:latin typeface="Helvetica" pitchFamily="2" charset="0"/>
              </a:rPr>
              <a:t>The traditional version of the Trolley Problem contrasts two different cases.  </a:t>
            </a:r>
          </a:p>
          <a:p>
            <a:endParaRPr lang="en-US" dirty="0"/>
          </a:p>
        </p:txBody>
      </p:sp>
      <p:sp>
        <p:nvSpPr>
          <p:cNvPr id="4" name="Footer Placeholder 3">
            <a:extLst>
              <a:ext uri="{FF2B5EF4-FFF2-40B4-BE49-F238E27FC236}">
                <a16:creationId xmlns:a16="http://schemas.microsoft.com/office/drawing/2014/main" id="{A52C371D-1017-D649-A2A6-1DC3B0BCD6E3}"/>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FC5BF41E-D66B-0244-8FE1-6CDC96BD379E}"/>
              </a:ext>
            </a:extLst>
          </p:cNvPr>
          <p:cNvSpPr>
            <a:spLocks noGrp="1"/>
          </p:cNvSpPr>
          <p:nvPr>
            <p:ph type="sldNum" sz="quarter" idx="12"/>
          </p:nvPr>
        </p:nvSpPr>
        <p:spPr/>
        <p:txBody>
          <a:bodyPr/>
          <a:lstStyle/>
          <a:p>
            <a:r>
              <a:rPr lang="en-US"/>
              <a:t>PAGE  </a:t>
            </a:r>
            <a:fld id="{93005692-73BE-493E-93AB-ECD6027A7652}" type="slidenum">
              <a:rPr lang="en-US" smtClean="0"/>
              <a:pPr/>
              <a:t>21</a:t>
            </a:fld>
            <a:endParaRPr lang="en-US" dirty="0"/>
          </a:p>
        </p:txBody>
      </p:sp>
    </p:spTree>
    <p:extLst>
      <p:ext uri="{BB962C8B-B14F-4D97-AF65-F5344CB8AC3E}">
        <p14:creationId xmlns:p14="http://schemas.microsoft.com/office/powerpoint/2010/main" val="35523329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FD14-161F-F84D-81BE-99F461AEE500}"/>
              </a:ext>
            </a:extLst>
          </p:cNvPr>
          <p:cNvSpPr>
            <a:spLocks noGrp="1"/>
          </p:cNvSpPr>
          <p:nvPr>
            <p:ph type="title"/>
          </p:nvPr>
        </p:nvSpPr>
        <p:spPr/>
        <p:txBody>
          <a:bodyPr/>
          <a:lstStyle/>
          <a:p>
            <a:r>
              <a:rPr lang="en-US" dirty="0"/>
              <a:t>The Trolley Problem: Switch</a:t>
            </a:r>
          </a:p>
        </p:txBody>
      </p:sp>
      <p:sp>
        <p:nvSpPr>
          <p:cNvPr id="4" name="Footer Placeholder 3">
            <a:extLst>
              <a:ext uri="{FF2B5EF4-FFF2-40B4-BE49-F238E27FC236}">
                <a16:creationId xmlns:a16="http://schemas.microsoft.com/office/drawing/2014/main" id="{8A68FC3C-39CE-094F-B61F-7488A801F03B}"/>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7C41E0E3-1B51-864A-9F6D-0CCB2F4A94E9}"/>
              </a:ext>
            </a:extLst>
          </p:cNvPr>
          <p:cNvSpPr>
            <a:spLocks noGrp="1"/>
          </p:cNvSpPr>
          <p:nvPr>
            <p:ph type="sldNum" sz="quarter" idx="12"/>
          </p:nvPr>
        </p:nvSpPr>
        <p:spPr/>
        <p:txBody>
          <a:bodyPr/>
          <a:lstStyle/>
          <a:p>
            <a:r>
              <a:rPr lang="en-US"/>
              <a:t>PAGE  </a:t>
            </a:r>
            <a:fld id="{93005692-73BE-493E-93AB-ECD6027A7652}" type="slidenum">
              <a:rPr lang="en-US" smtClean="0"/>
              <a:pPr/>
              <a:t>22</a:t>
            </a:fld>
            <a:endParaRPr lang="en-US" dirty="0"/>
          </a:p>
        </p:txBody>
      </p:sp>
      <p:pic>
        <p:nvPicPr>
          <p:cNvPr id="7" name="Content Placeholder 6">
            <a:extLst>
              <a:ext uri="{FF2B5EF4-FFF2-40B4-BE49-F238E27FC236}">
                <a16:creationId xmlns:a16="http://schemas.microsoft.com/office/drawing/2014/main" id="{263D99B3-D651-C146-9B35-A7BEEE1DE1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6352" y="1206230"/>
            <a:ext cx="6966481" cy="5029887"/>
          </a:xfrm>
        </p:spPr>
      </p:pic>
    </p:spTree>
    <p:extLst>
      <p:ext uri="{BB962C8B-B14F-4D97-AF65-F5344CB8AC3E}">
        <p14:creationId xmlns:p14="http://schemas.microsoft.com/office/powerpoint/2010/main" val="9117340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01D9F-554A-214D-935C-245411C4AE70}"/>
              </a:ext>
            </a:extLst>
          </p:cNvPr>
          <p:cNvSpPr>
            <a:spLocks noGrp="1"/>
          </p:cNvSpPr>
          <p:nvPr>
            <p:ph type="title"/>
          </p:nvPr>
        </p:nvSpPr>
        <p:spPr/>
        <p:txBody>
          <a:bodyPr/>
          <a:lstStyle/>
          <a:p>
            <a:r>
              <a:rPr lang="en-US" dirty="0"/>
              <a:t>The Trolley Problem: Switch</a:t>
            </a:r>
          </a:p>
        </p:txBody>
      </p:sp>
      <p:sp>
        <p:nvSpPr>
          <p:cNvPr id="3" name="Content Placeholder 2">
            <a:extLst>
              <a:ext uri="{FF2B5EF4-FFF2-40B4-BE49-F238E27FC236}">
                <a16:creationId xmlns:a16="http://schemas.microsoft.com/office/drawing/2014/main" id="{909FD290-BCD6-FA4B-9720-B3930DACDB29}"/>
              </a:ext>
            </a:extLst>
          </p:cNvPr>
          <p:cNvSpPr>
            <a:spLocks noGrp="1"/>
          </p:cNvSpPr>
          <p:nvPr>
            <p:ph idx="1"/>
          </p:nvPr>
        </p:nvSpPr>
        <p:spPr/>
        <p:txBody>
          <a:bodyPr>
            <a:normAutofit/>
          </a:bodyPr>
          <a:lstStyle/>
          <a:p>
            <a:pPr marL="336042" indent="-336042" defTabSz="448055">
              <a:defRPr sz="3136"/>
            </a:pPr>
            <a:r>
              <a:rPr lang="en-CA" sz="2800" dirty="0">
                <a:latin typeface="Helvetica" pitchFamily="2" charset="0"/>
              </a:rPr>
              <a:t>Should you divert the trolley in order to save 5 people, thereby causing the death of a single person?</a:t>
            </a:r>
          </a:p>
          <a:p>
            <a:pPr marL="336042" indent="-336042" defTabSz="448055">
              <a:defRPr sz="3136"/>
            </a:pPr>
            <a:r>
              <a:rPr lang="en-CA" sz="2800" dirty="0">
                <a:latin typeface="Helvetica" pitchFamily="2" charset="0"/>
              </a:rPr>
              <a:t>Around 80% of people judge that diverting the trolley is at least </a:t>
            </a:r>
            <a:r>
              <a:rPr lang="en-CA" sz="2800" i="1" dirty="0">
                <a:latin typeface="Helvetica" pitchFamily="2" charset="0"/>
              </a:rPr>
              <a:t>permissible </a:t>
            </a:r>
            <a:r>
              <a:rPr lang="en-CA" sz="2800" dirty="0">
                <a:latin typeface="Helvetica" pitchFamily="2" charset="0"/>
              </a:rPr>
              <a:t>of not </a:t>
            </a:r>
            <a:r>
              <a:rPr lang="en-CA" sz="2800" i="1" dirty="0">
                <a:latin typeface="Helvetica" pitchFamily="2" charset="0"/>
              </a:rPr>
              <a:t>obligatory. </a:t>
            </a:r>
          </a:p>
          <a:p>
            <a:pPr marL="336042" indent="-336042" defTabSz="448055">
              <a:defRPr sz="3136"/>
            </a:pPr>
            <a:r>
              <a:rPr lang="en-CA" sz="2800" dirty="0">
                <a:latin typeface="Helvetica" pitchFamily="2" charset="0"/>
              </a:rPr>
              <a:t> A natural explanation: when faced with a choice, it is better to save more lives rather than fewer. Switching saves 4 net lives.  </a:t>
            </a:r>
          </a:p>
          <a:p>
            <a:endParaRPr lang="en-US" sz="2800" dirty="0">
              <a:latin typeface="Helvetica" pitchFamily="2" charset="0"/>
            </a:endParaRPr>
          </a:p>
        </p:txBody>
      </p:sp>
      <p:sp>
        <p:nvSpPr>
          <p:cNvPr id="4" name="Footer Placeholder 3">
            <a:extLst>
              <a:ext uri="{FF2B5EF4-FFF2-40B4-BE49-F238E27FC236}">
                <a16:creationId xmlns:a16="http://schemas.microsoft.com/office/drawing/2014/main" id="{AF9F789F-25DC-E542-9791-7C7710CB31EF}"/>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FE8F296A-EA3C-EA47-AD58-1B98E3DA995D}"/>
              </a:ext>
            </a:extLst>
          </p:cNvPr>
          <p:cNvSpPr>
            <a:spLocks noGrp="1"/>
          </p:cNvSpPr>
          <p:nvPr>
            <p:ph type="sldNum" sz="quarter" idx="12"/>
          </p:nvPr>
        </p:nvSpPr>
        <p:spPr/>
        <p:txBody>
          <a:bodyPr/>
          <a:lstStyle/>
          <a:p>
            <a:r>
              <a:rPr lang="en-US"/>
              <a:t>PAGE  </a:t>
            </a:r>
            <a:fld id="{93005692-73BE-493E-93AB-ECD6027A7652}" type="slidenum">
              <a:rPr lang="en-US" smtClean="0"/>
              <a:pPr/>
              <a:t>23</a:t>
            </a:fld>
            <a:endParaRPr lang="en-US" dirty="0"/>
          </a:p>
        </p:txBody>
      </p:sp>
    </p:spTree>
    <p:extLst>
      <p:ext uri="{BB962C8B-B14F-4D97-AF65-F5344CB8AC3E}">
        <p14:creationId xmlns:p14="http://schemas.microsoft.com/office/powerpoint/2010/main" val="37003184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4FE7B-D674-BD40-8963-0BF2E2BFEEF5}"/>
              </a:ext>
            </a:extLst>
          </p:cNvPr>
          <p:cNvSpPr>
            <a:spLocks noGrp="1"/>
          </p:cNvSpPr>
          <p:nvPr>
            <p:ph type="title"/>
          </p:nvPr>
        </p:nvSpPr>
        <p:spPr/>
        <p:txBody>
          <a:bodyPr/>
          <a:lstStyle/>
          <a:p>
            <a:r>
              <a:rPr lang="en-US" dirty="0"/>
              <a:t>The Trolley Problem: Footbridge</a:t>
            </a:r>
          </a:p>
        </p:txBody>
      </p:sp>
      <p:sp>
        <p:nvSpPr>
          <p:cNvPr id="4" name="Footer Placeholder 3">
            <a:extLst>
              <a:ext uri="{FF2B5EF4-FFF2-40B4-BE49-F238E27FC236}">
                <a16:creationId xmlns:a16="http://schemas.microsoft.com/office/drawing/2014/main" id="{1E66E31A-2C3F-D447-B383-85A8B5B30333}"/>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014A4013-2F25-2747-A397-58122A22F689}"/>
              </a:ext>
            </a:extLst>
          </p:cNvPr>
          <p:cNvSpPr>
            <a:spLocks noGrp="1"/>
          </p:cNvSpPr>
          <p:nvPr>
            <p:ph type="sldNum" sz="quarter" idx="12"/>
          </p:nvPr>
        </p:nvSpPr>
        <p:spPr/>
        <p:txBody>
          <a:bodyPr/>
          <a:lstStyle/>
          <a:p>
            <a:r>
              <a:rPr lang="en-US"/>
              <a:t>PAGE  </a:t>
            </a:r>
            <a:fld id="{93005692-73BE-493E-93AB-ECD6027A7652}" type="slidenum">
              <a:rPr lang="en-US" smtClean="0"/>
              <a:pPr/>
              <a:t>24</a:t>
            </a:fld>
            <a:endParaRPr lang="en-US" dirty="0"/>
          </a:p>
        </p:txBody>
      </p:sp>
      <p:pic>
        <p:nvPicPr>
          <p:cNvPr id="8" name="Content Placeholder 7">
            <a:extLst>
              <a:ext uri="{FF2B5EF4-FFF2-40B4-BE49-F238E27FC236}">
                <a16:creationId xmlns:a16="http://schemas.microsoft.com/office/drawing/2014/main" id="{C1709F97-3D9F-B64F-8E4C-8604F1C98F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5690" y="1206231"/>
            <a:ext cx="7016599" cy="5021684"/>
          </a:xfrm>
        </p:spPr>
      </p:pic>
    </p:spTree>
    <p:extLst>
      <p:ext uri="{BB962C8B-B14F-4D97-AF65-F5344CB8AC3E}">
        <p14:creationId xmlns:p14="http://schemas.microsoft.com/office/powerpoint/2010/main" val="5055099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B151-DDA6-1A49-8AB9-1B16D24DAC3A}"/>
              </a:ext>
            </a:extLst>
          </p:cNvPr>
          <p:cNvSpPr>
            <a:spLocks noGrp="1"/>
          </p:cNvSpPr>
          <p:nvPr>
            <p:ph type="title"/>
          </p:nvPr>
        </p:nvSpPr>
        <p:spPr/>
        <p:txBody>
          <a:bodyPr/>
          <a:lstStyle/>
          <a:p>
            <a:r>
              <a:rPr lang="en-US" dirty="0"/>
              <a:t>The Trolley Problem: Footbridge</a:t>
            </a:r>
          </a:p>
        </p:txBody>
      </p:sp>
      <p:sp>
        <p:nvSpPr>
          <p:cNvPr id="3" name="Content Placeholder 2">
            <a:extLst>
              <a:ext uri="{FF2B5EF4-FFF2-40B4-BE49-F238E27FC236}">
                <a16:creationId xmlns:a16="http://schemas.microsoft.com/office/drawing/2014/main" id="{1BE0F65E-4388-B84B-AF2D-F01C02554DA5}"/>
              </a:ext>
            </a:extLst>
          </p:cNvPr>
          <p:cNvSpPr>
            <a:spLocks noGrp="1"/>
          </p:cNvSpPr>
          <p:nvPr>
            <p:ph idx="1"/>
          </p:nvPr>
        </p:nvSpPr>
        <p:spPr/>
        <p:txBody>
          <a:bodyPr>
            <a:normAutofit/>
          </a:bodyPr>
          <a:lstStyle/>
          <a:p>
            <a:r>
              <a:rPr lang="en-CA" sz="2800" dirty="0">
                <a:latin typeface="Helvetica" pitchFamily="2" charset="0"/>
              </a:rPr>
              <a:t>Should you push and kill the heavy man in order to save 5 people?</a:t>
            </a:r>
          </a:p>
          <a:p>
            <a:r>
              <a:rPr lang="en-CA" sz="2800" dirty="0">
                <a:latin typeface="Helvetica" pitchFamily="2" charset="0"/>
              </a:rPr>
              <a:t> Around 80% of people judge that it is </a:t>
            </a:r>
            <a:r>
              <a:rPr lang="en-CA" sz="2800" i="1" dirty="0">
                <a:latin typeface="Helvetica" pitchFamily="2" charset="0"/>
              </a:rPr>
              <a:t>impermissible </a:t>
            </a:r>
            <a:r>
              <a:rPr lang="en-CA" sz="2800" dirty="0">
                <a:latin typeface="Helvetica" pitchFamily="2" charset="0"/>
              </a:rPr>
              <a:t>to push the heavy man.</a:t>
            </a:r>
          </a:p>
          <a:p>
            <a:r>
              <a:rPr lang="en-CA" sz="2800" dirty="0">
                <a:latin typeface="Helvetica" pitchFamily="2" charset="0"/>
              </a:rPr>
              <a:t>A natural explanation: murder is morally wrong, and if you push him aren’t you effectively murdering him?  </a:t>
            </a:r>
          </a:p>
          <a:p>
            <a:pPr marL="0" indent="0">
              <a:buNone/>
            </a:pPr>
            <a:endParaRPr lang="en-US" sz="2800" dirty="0">
              <a:latin typeface="Helvetica" pitchFamily="2" charset="0"/>
            </a:endParaRPr>
          </a:p>
        </p:txBody>
      </p:sp>
      <p:sp>
        <p:nvSpPr>
          <p:cNvPr id="4" name="Footer Placeholder 3">
            <a:extLst>
              <a:ext uri="{FF2B5EF4-FFF2-40B4-BE49-F238E27FC236}">
                <a16:creationId xmlns:a16="http://schemas.microsoft.com/office/drawing/2014/main" id="{59AF4BDB-A596-CF4C-89AE-74F9E52875C4}"/>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C5D249A8-E24C-3D41-BB60-3FF21BE521CE}"/>
              </a:ext>
            </a:extLst>
          </p:cNvPr>
          <p:cNvSpPr>
            <a:spLocks noGrp="1"/>
          </p:cNvSpPr>
          <p:nvPr>
            <p:ph type="sldNum" sz="quarter" idx="12"/>
          </p:nvPr>
        </p:nvSpPr>
        <p:spPr/>
        <p:txBody>
          <a:bodyPr/>
          <a:lstStyle/>
          <a:p>
            <a:r>
              <a:rPr lang="en-US"/>
              <a:t>PAGE  </a:t>
            </a:r>
            <a:fld id="{93005692-73BE-493E-93AB-ECD6027A7652}" type="slidenum">
              <a:rPr lang="en-US" smtClean="0"/>
              <a:pPr/>
              <a:t>25</a:t>
            </a:fld>
            <a:endParaRPr lang="en-US" dirty="0"/>
          </a:p>
        </p:txBody>
      </p:sp>
    </p:spTree>
    <p:extLst>
      <p:ext uri="{BB962C8B-B14F-4D97-AF65-F5344CB8AC3E}">
        <p14:creationId xmlns:p14="http://schemas.microsoft.com/office/powerpoint/2010/main" val="28661188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DD172-3D5A-B54A-B09F-57DE5B235EFF}"/>
              </a:ext>
            </a:extLst>
          </p:cNvPr>
          <p:cNvSpPr>
            <a:spLocks noGrp="1"/>
          </p:cNvSpPr>
          <p:nvPr>
            <p:ph type="title"/>
          </p:nvPr>
        </p:nvSpPr>
        <p:spPr/>
        <p:txBody>
          <a:bodyPr/>
          <a:lstStyle/>
          <a:p>
            <a:r>
              <a:rPr lang="en-US" dirty="0"/>
              <a:t>The Trolley Problem</a:t>
            </a:r>
          </a:p>
        </p:txBody>
      </p:sp>
      <p:sp>
        <p:nvSpPr>
          <p:cNvPr id="3" name="Content Placeholder 2">
            <a:extLst>
              <a:ext uri="{FF2B5EF4-FFF2-40B4-BE49-F238E27FC236}">
                <a16:creationId xmlns:a16="http://schemas.microsoft.com/office/drawing/2014/main" id="{0EF7D079-2D78-EB44-B17A-24DA7A577930}"/>
              </a:ext>
            </a:extLst>
          </p:cNvPr>
          <p:cNvSpPr>
            <a:spLocks noGrp="1"/>
          </p:cNvSpPr>
          <p:nvPr>
            <p:ph idx="1"/>
          </p:nvPr>
        </p:nvSpPr>
        <p:spPr/>
        <p:txBody>
          <a:bodyPr>
            <a:normAutofit/>
          </a:bodyPr>
          <a:lstStyle/>
          <a:p>
            <a:pPr marL="321468" indent="-321468"/>
            <a:r>
              <a:rPr lang="en-CA" sz="2800" dirty="0">
                <a:latin typeface="Helvetica" pitchFamily="2" charset="0"/>
              </a:rPr>
              <a:t>These two cases are very similar: Should you take action to save the lives of 5 people if that will result in the death of </a:t>
            </a:r>
            <a:r>
              <a:rPr lang="en-CA" sz="2800" i="1" dirty="0">
                <a:latin typeface="Helvetica" pitchFamily="2" charset="0"/>
              </a:rPr>
              <a:t>1 </a:t>
            </a:r>
            <a:r>
              <a:rPr lang="en-CA" sz="2800" dirty="0">
                <a:latin typeface="Helvetica" pitchFamily="2" charset="0"/>
              </a:rPr>
              <a:t>person? </a:t>
            </a:r>
          </a:p>
          <a:p>
            <a:pPr marL="321468" indent="-321468"/>
            <a:r>
              <a:rPr lang="en-CA" sz="2800" dirty="0">
                <a:latin typeface="Helvetica" pitchFamily="2" charset="0"/>
              </a:rPr>
              <a:t>Turns out that answers differ depending on what the action is. </a:t>
            </a:r>
          </a:p>
          <a:p>
            <a:pPr marL="742950" lvl="1" indent="-285750">
              <a:spcBef>
                <a:spcPts val="600"/>
              </a:spcBef>
              <a:defRPr sz="2800"/>
            </a:pPr>
            <a:r>
              <a:rPr lang="en-CA" sz="2800" i="1" dirty="0">
                <a:latin typeface="Helvetica" pitchFamily="2" charset="0"/>
              </a:rPr>
              <a:t>Switch</a:t>
            </a:r>
            <a:r>
              <a:rPr lang="en-CA" sz="2800" dirty="0">
                <a:latin typeface="Helvetica" pitchFamily="2" charset="0"/>
              </a:rPr>
              <a:t>: 80% say it’s </a:t>
            </a:r>
            <a:r>
              <a:rPr lang="en-CA" sz="2800" i="1" dirty="0">
                <a:latin typeface="Helvetica" pitchFamily="2" charset="0"/>
              </a:rPr>
              <a:t>at least </a:t>
            </a:r>
            <a:r>
              <a:rPr lang="en-CA" sz="2800" dirty="0">
                <a:latin typeface="Helvetica" pitchFamily="2" charset="0"/>
              </a:rPr>
              <a:t>permissible</a:t>
            </a:r>
          </a:p>
          <a:p>
            <a:pPr marL="742950" lvl="1" indent="-285750">
              <a:spcBef>
                <a:spcPts val="600"/>
              </a:spcBef>
              <a:defRPr sz="2800"/>
            </a:pPr>
            <a:r>
              <a:rPr lang="en-CA" sz="2800" i="1" dirty="0">
                <a:latin typeface="Helvetica" pitchFamily="2" charset="0"/>
              </a:rPr>
              <a:t>Footbridge</a:t>
            </a:r>
            <a:r>
              <a:rPr lang="en-CA" sz="2800" dirty="0">
                <a:latin typeface="Helvetica" pitchFamily="2" charset="0"/>
              </a:rPr>
              <a:t>: 80% say it is </a:t>
            </a:r>
            <a:r>
              <a:rPr lang="en-CA" sz="2800" i="1" dirty="0">
                <a:latin typeface="Helvetica" pitchFamily="2" charset="0"/>
              </a:rPr>
              <a:t>impermissible</a:t>
            </a:r>
          </a:p>
          <a:p>
            <a:endParaRPr lang="en-US" sz="2800" dirty="0">
              <a:latin typeface="Helvetica" pitchFamily="2" charset="0"/>
            </a:endParaRPr>
          </a:p>
        </p:txBody>
      </p:sp>
      <p:sp>
        <p:nvSpPr>
          <p:cNvPr id="4" name="Footer Placeholder 3">
            <a:extLst>
              <a:ext uri="{FF2B5EF4-FFF2-40B4-BE49-F238E27FC236}">
                <a16:creationId xmlns:a16="http://schemas.microsoft.com/office/drawing/2014/main" id="{EC41F89E-E9A5-5948-91A1-18089DE295DA}"/>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C0660630-C21F-EC49-BACB-82BAD55D158E}"/>
              </a:ext>
            </a:extLst>
          </p:cNvPr>
          <p:cNvSpPr>
            <a:spLocks noGrp="1"/>
          </p:cNvSpPr>
          <p:nvPr>
            <p:ph type="sldNum" sz="quarter" idx="12"/>
          </p:nvPr>
        </p:nvSpPr>
        <p:spPr/>
        <p:txBody>
          <a:bodyPr/>
          <a:lstStyle/>
          <a:p>
            <a:r>
              <a:rPr lang="en-US"/>
              <a:t>PAGE  </a:t>
            </a:r>
            <a:fld id="{93005692-73BE-493E-93AB-ECD6027A7652}" type="slidenum">
              <a:rPr lang="en-US" smtClean="0"/>
              <a:pPr/>
              <a:t>26</a:t>
            </a:fld>
            <a:endParaRPr lang="en-US" dirty="0"/>
          </a:p>
        </p:txBody>
      </p:sp>
    </p:spTree>
    <p:extLst>
      <p:ext uri="{BB962C8B-B14F-4D97-AF65-F5344CB8AC3E}">
        <p14:creationId xmlns:p14="http://schemas.microsoft.com/office/powerpoint/2010/main" val="2627319053"/>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90B85-2ED3-8247-99F9-DCE969756C54}"/>
              </a:ext>
            </a:extLst>
          </p:cNvPr>
          <p:cNvSpPr>
            <a:spLocks noGrp="1"/>
          </p:cNvSpPr>
          <p:nvPr>
            <p:ph type="title"/>
          </p:nvPr>
        </p:nvSpPr>
        <p:spPr/>
        <p:txBody>
          <a:bodyPr/>
          <a:lstStyle/>
          <a:p>
            <a:r>
              <a:rPr lang="en-US" dirty="0"/>
              <a:t>The </a:t>
            </a:r>
            <a:r>
              <a:rPr lang="en-US" i="1" dirty="0"/>
              <a:t>Philosophical  </a:t>
            </a:r>
            <a:r>
              <a:rPr lang="en-US" dirty="0"/>
              <a:t>Problem</a:t>
            </a:r>
          </a:p>
        </p:txBody>
      </p:sp>
      <p:sp>
        <p:nvSpPr>
          <p:cNvPr id="3" name="Content Placeholder 2">
            <a:extLst>
              <a:ext uri="{FF2B5EF4-FFF2-40B4-BE49-F238E27FC236}">
                <a16:creationId xmlns:a16="http://schemas.microsoft.com/office/drawing/2014/main" id="{33907BA9-F207-1F4B-AA56-B9695E1699F3}"/>
              </a:ext>
            </a:extLst>
          </p:cNvPr>
          <p:cNvSpPr>
            <a:spLocks noGrp="1"/>
          </p:cNvSpPr>
          <p:nvPr>
            <p:ph idx="1"/>
          </p:nvPr>
        </p:nvSpPr>
        <p:spPr/>
        <p:txBody>
          <a:bodyPr>
            <a:normAutofit/>
          </a:bodyPr>
          <a:lstStyle/>
          <a:p>
            <a:pPr marL="336042" indent="-336042" defTabSz="448055">
              <a:defRPr sz="3136"/>
            </a:pPr>
            <a:r>
              <a:rPr lang="en-CA" sz="2800" dirty="0">
                <a:latin typeface="Helvetica" pitchFamily="2" charset="0"/>
              </a:rPr>
              <a:t>The problem (for philosophers) is that these two answers seem </a:t>
            </a:r>
            <a:r>
              <a:rPr lang="en-CA" sz="2800" i="1" dirty="0">
                <a:latin typeface="Helvetica" pitchFamily="2" charset="0"/>
              </a:rPr>
              <a:t>inconsistent</a:t>
            </a:r>
            <a:r>
              <a:rPr lang="en-CA" sz="2800" dirty="0">
                <a:latin typeface="Helvetica" pitchFamily="2" charset="0"/>
              </a:rPr>
              <a:t>. </a:t>
            </a:r>
          </a:p>
          <a:p>
            <a:pPr marL="728091" lvl="1" indent="-280035" defTabSz="448055">
              <a:spcBef>
                <a:spcPts val="600"/>
              </a:spcBef>
              <a:defRPr sz="2744"/>
            </a:pPr>
            <a:r>
              <a:rPr lang="en-CA" sz="2800" dirty="0">
                <a:latin typeface="Helvetica" pitchFamily="2" charset="0"/>
              </a:rPr>
              <a:t>Why is saving five OK in </a:t>
            </a:r>
            <a:r>
              <a:rPr lang="en-CA" sz="2800" i="1" dirty="0">
                <a:latin typeface="Helvetica" pitchFamily="2" charset="0"/>
              </a:rPr>
              <a:t>Switch </a:t>
            </a:r>
            <a:r>
              <a:rPr lang="en-CA" sz="2800" dirty="0">
                <a:latin typeface="Helvetica" pitchFamily="2" charset="0"/>
              </a:rPr>
              <a:t>and not in </a:t>
            </a:r>
            <a:r>
              <a:rPr lang="en-CA" sz="2800" i="1" dirty="0">
                <a:latin typeface="Helvetica" pitchFamily="2" charset="0"/>
              </a:rPr>
              <a:t>Push</a:t>
            </a:r>
            <a:r>
              <a:rPr lang="en-CA" sz="2800" dirty="0">
                <a:latin typeface="Helvetica" pitchFamily="2" charset="0"/>
              </a:rPr>
              <a:t>? (The one is just as dead in both.)</a:t>
            </a:r>
          </a:p>
          <a:p>
            <a:pPr marL="336042" indent="-336042" defTabSz="448055">
              <a:defRPr sz="3136"/>
            </a:pPr>
            <a:r>
              <a:rPr lang="en-CA" sz="2800" dirty="0">
                <a:latin typeface="Helvetica" pitchFamily="2" charset="0"/>
              </a:rPr>
              <a:t>There seems to be something wrong with a set of beliefs that are internally inconsistent: at least one of them must be false. </a:t>
            </a:r>
          </a:p>
          <a:p>
            <a:pPr marL="336042" indent="-336042" defTabSz="448055">
              <a:defRPr sz="3136"/>
            </a:pPr>
            <a:r>
              <a:rPr lang="en-CA" sz="2800" cap="small" dirty="0">
                <a:latin typeface="Helvetica" pitchFamily="2" charset="0"/>
              </a:rPr>
              <a:t>So: how to solve this problem? </a:t>
            </a:r>
          </a:p>
        </p:txBody>
      </p:sp>
      <p:sp>
        <p:nvSpPr>
          <p:cNvPr id="4" name="Footer Placeholder 3">
            <a:extLst>
              <a:ext uri="{FF2B5EF4-FFF2-40B4-BE49-F238E27FC236}">
                <a16:creationId xmlns:a16="http://schemas.microsoft.com/office/drawing/2014/main" id="{7FDED70B-F39F-8A4B-9208-5EFECF47FE5D}"/>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99F09B26-85AE-A44C-A2C5-C2FA18134E94}"/>
              </a:ext>
            </a:extLst>
          </p:cNvPr>
          <p:cNvSpPr>
            <a:spLocks noGrp="1"/>
          </p:cNvSpPr>
          <p:nvPr>
            <p:ph type="sldNum" sz="quarter" idx="12"/>
          </p:nvPr>
        </p:nvSpPr>
        <p:spPr/>
        <p:txBody>
          <a:bodyPr/>
          <a:lstStyle/>
          <a:p>
            <a:r>
              <a:rPr lang="en-US"/>
              <a:t>PAGE  </a:t>
            </a:r>
            <a:fld id="{93005692-73BE-493E-93AB-ECD6027A7652}" type="slidenum">
              <a:rPr lang="en-US" smtClean="0"/>
              <a:pPr/>
              <a:t>27</a:t>
            </a:fld>
            <a:endParaRPr lang="en-US" dirty="0"/>
          </a:p>
        </p:txBody>
      </p:sp>
    </p:spTree>
    <p:extLst>
      <p:ext uri="{BB962C8B-B14F-4D97-AF65-F5344CB8AC3E}">
        <p14:creationId xmlns:p14="http://schemas.microsoft.com/office/powerpoint/2010/main" val="3961076212"/>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C17ED-4679-8F4A-90C1-ACDE31CD541A}"/>
              </a:ext>
            </a:extLst>
          </p:cNvPr>
          <p:cNvSpPr>
            <a:spLocks noGrp="1"/>
          </p:cNvSpPr>
          <p:nvPr>
            <p:ph type="title"/>
          </p:nvPr>
        </p:nvSpPr>
        <p:spPr/>
        <p:txBody>
          <a:bodyPr/>
          <a:lstStyle/>
          <a:p>
            <a:r>
              <a:rPr lang="en-US" dirty="0"/>
              <a:t>Two Broad Approaches</a:t>
            </a:r>
          </a:p>
        </p:txBody>
      </p:sp>
      <p:sp>
        <p:nvSpPr>
          <p:cNvPr id="3" name="Content Placeholder 2">
            <a:extLst>
              <a:ext uri="{FF2B5EF4-FFF2-40B4-BE49-F238E27FC236}">
                <a16:creationId xmlns:a16="http://schemas.microsoft.com/office/drawing/2014/main" id="{83A65591-78C2-B541-A838-ED250FA4110E}"/>
              </a:ext>
            </a:extLst>
          </p:cNvPr>
          <p:cNvSpPr>
            <a:spLocks noGrp="1"/>
          </p:cNvSpPr>
          <p:nvPr>
            <p:ph idx="1"/>
          </p:nvPr>
        </p:nvSpPr>
        <p:spPr/>
        <p:txBody>
          <a:bodyPr>
            <a:normAutofit/>
          </a:bodyPr>
          <a:lstStyle/>
          <a:p>
            <a:pPr marL="514350" indent="-514350">
              <a:buFont typeface="+mj-lt"/>
              <a:buAutoNum type="arabicPeriod"/>
            </a:pPr>
            <a:r>
              <a:rPr lang="en-US" sz="2800" dirty="0">
                <a:latin typeface="Helvetica" pitchFamily="2" charset="0"/>
              </a:rPr>
              <a:t>Treat both cases the same, and so change your answer in one of them. </a:t>
            </a:r>
          </a:p>
          <a:p>
            <a:pPr marL="514350" indent="-514350">
              <a:buFont typeface="+mj-lt"/>
              <a:buAutoNum type="arabicPeriod"/>
            </a:pPr>
            <a:r>
              <a:rPr lang="en-US" sz="2800" dirty="0">
                <a:latin typeface="Helvetica" pitchFamily="2" charset="0"/>
              </a:rPr>
              <a:t>Identify a morally significant difference between the cases.</a:t>
            </a:r>
          </a:p>
          <a:p>
            <a:pPr marL="514350" indent="-514350">
              <a:buFont typeface="+mj-lt"/>
              <a:buAutoNum type="arabicPeriod"/>
            </a:pPr>
            <a:endParaRPr lang="en-US" sz="2800" dirty="0">
              <a:latin typeface="Helvetica" pitchFamily="2" charset="0"/>
            </a:endParaRPr>
          </a:p>
          <a:p>
            <a:r>
              <a:rPr lang="en-US" sz="2800" dirty="0">
                <a:latin typeface="Helvetica" pitchFamily="2" charset="0"/>
              </a:rPr>
              <a:t>Philosophers who work in the Trolley Problem have spent the last several decades arguing about these approaches. </a:t>
            </a:r>
          </a:p>
          <a:p>
            <a:endParaRPr lang="en-US" sz="2800" dirty="0">
              <a:latin typeface="Helvetica" pitchFamily="2" charset="0"/>
            </a:endParaRPr>
          </a:p>
          <a:p>
            <a:endParaRPr lang="en-US" sz="2800" dirty="0">
              <a:latin typeface="Helvetica" pitchFamily="2" charset="0"/>
            </a:endParaRPr>
          </a:p>
        </p:txBody>
      </p:sp>
      <p:sp>
        <p:nvSpPr>
          <p:cNvPr id="4" name="Footer Placeholder 3">
            <a:extLst>
              <a:ext uri="{FF2B5EF4-FFF2-40B4-BE49-F238E27FC236}">
                <a16:creationId xmlns:a16="http://schemas.microsoft.com/office/drawing/2014/main" id="{49B37705-80E1-C040-8522-ACBA0F9916C8}"/>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A55F2648-B793-574B-952D-C5B6513FEBEE}"/>
              </a:ext>
            </a:extLst>
          </p:cNvPr>
          <p:cNvSpPr>
            <a:spLocks noGrp="1"/>
          </p:cNvSpPr>
          <p:nvPr>
            <p:ph type="sldNum" sz="quarter" idx="12"/>
          </p:nvPr>
        </p:nvSpPr>
        <p:spPr/>
        <p:txBody>
          <a:bodyPr/>
          <a:lstStyle/>
          <a:p>
            <a:r>
              <a:rPr lang="en-US"/>
              <a:t>PAGE  </a:t>
            </a:r>
            <a:fld id="{93005692-73BE-493E-93AB-ECD6027A7652}" type="slidenum">
              <a:rPr lang="en-US" smtClean="0"/>
              <a:pPr/>
              <a:t>28</a:t>
            </a:fld>
            <a:endParaRPr lang="en-US" dirty="0"/>
          </a:p>
        </p:txBody>
      </p:sp>
    </p:spTree>
    <p:extLst>
      <p:ext uri="{BB962C8B-B14F-4D97-AF65-F5344CB8AC3E}">
        <p14:creationId xmlns:p14="http://schemas.microsoft.com/office/powerpoint/2010/main" val="1111992488"/>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25D0F-D479-F444-9C01-35051785F78A}"/>
              </a:ext>
            </a:extLst>
          </p:cNvPr>
          <p:cNvSpPr>
            <a:spLocks noGrp="1"/>
          </p:cNvSpPr>
          <p:nvPr>
            <p:ph type="title"/>
          </p:nvPr>
        </p:nvSpPr>
        <p:spPr/>
        <p:txBody>
          <a:bodyPr/>
          <a:lstStyle/>
          <a:p>
            <a:r>
              <a:rPr lang="en-US" dirty="0"/>
              <a:t>Why it’s a </a:t>
            </a:r>
            <a:r>
              <a:rPr lang="en-US" i="1" dirty="0"/>
              <a:t>Problem</a:t>
            </a:r>
            <a:endParaRPr lang="en-US" dirty="0"/>
          </a:p>
        </p:txBody>
      </p:sp>
      <p:sp>
        <p:nvSpPr>
          <p:cNvPr id="3" name="Content Placeholder 2">
            <a:extLst>
              <a:ext uri="{FF2B5EF4-FFF2-40B4-BE49-F238E27FC236}">
                <a16:creationId xmlns:a16="http://schemas.microsoft.com/office/drawing/2014/main" id="{A934E045-CA83-C445-88A5-A81A98972334}"/>
              </a:ext>
            </a:extLst>
          </p:cNvPr>
          <p:cNvSpPr>
            <a:spLocks noGrp="1"/>
          </p:cNvSpPr>
          <p:nvPr>
            <p:ph idx="1"/>
          </p:nvPr>
        </p:nvSpPr>
        <p:spPr/>
        <p:txBody>
          <a:bodyPr>
            <a:normAutofit/>
          </a:bodyPr>
          <a:lstStyle/>
          <a:p>
            <a:r>
              <a:rPr lang="en-US" sz="2800" dirty="0">
                <a:latin typeface="Helvetica" pitchFamily="2" charset="0"/>
              </a:rPr>
              <a:t>The problem is not: “should you save 5 people rather than 1 person?”</a:t>
            </a:r>
          </a:p>
          <a:p>
            <a:r>
              <a:rPr lang="en-US" sz="2800" dirty="0">
                <a:latin typeface="Helvetica" pitchFamily="2" charset="0"/>
              </a:rPr>
              <a:t>The problem is instead: “How do we resolve the apparent inconsistency between the standard reaction to what seem to functionally identical cases?” </a:t>
            </a:r>
          </a:p>
          <a:p>
            <a:r>
              <a:rPr lang="en-US" sz="2800" dirty="0">
                <a:latin typeface="Helvetica" pitchFamily="2" charset="0"/>
              </a:rPr>
              <a:t>In other words, the “Trolley Problem” is not a problem about what to do if you’re dropped into an implausible  fictional scenario; it’s a problem about the potential for irrationality in our moral thinking. </a:t>
            </a:r>
          </a:p>
        </p:txBody>
      </p:sp>
      <p:sp>
        <p:nvSpPr>
          <p:cNvPr id="4" name="Footer Placeholder 3">
            <a:extLst>
              <a:ext uri="{FF2B5EF4-FFF2-40B4-BE49-F238E27FC236}">
                <a16:creationId xmlns:a16="http://schemas.microsoft.com/office/drawing/2014/main" id="{97C416E6-F0E0-C841-9CF6-DDC431373419}"/>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50A43CC4-64D1-A941-9C4A-B3206A8BDFE1}"/>
              </a:ext>
            </a:extLst>
          </p:cNvPr>
          <p:cNvSpPr>
            <a:spLocks noGrp="1"/>
          </p:cNvSpPr>
          <p:nvPr>
            <p:ph type="sldNum" sz="quarter" idx="12"/>
          </p:nvPr>
        </p:nvSpPr>
        <p:spPr/>
        <p:txBody>
          <a:bodyPr/>
          <a:lstStyle/>
          <a:p>
            <a:r>
              <a:rPr lang="en-US"/>
              <a:t>PAGE  </a:t>
            </a:r>
            <a:fld id="{93005692-73BE-493E-93AB-ECD6027A7652}" type="slidenum">
              <a:rPr lang="en-US" smtClean="0"/>
              <a:pPr/>
              <a:t>29</a:t>
            </a:fld>
            <a:endParaRPr lang="en-US" dirty="0"/>
          </a:p>
        </p:txBody>
      </p:sp>
    </p:spTree>
    <p:extLst>
      <p:ext uri="{BB962C8B-B14F-4D97-AF65-F5344CB8AC3E}">
        <p14:creationId xmlns:p14="http://schemas.microsoft.com/office/powerpoint/2010/main" val="204586335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719A2D-7C97-6E4C-B0F8-F3B2C73729E0}"/>
              </a:ext>
            </a:extLst>
          </p:cNvPr>
          <p:cNvSpPr>
            <a:spLocks noGrp="1"/>
          </p:cNvSpPr>
          <p:nvPr>
            <p:ph type="ftr" sz="quarter" idx="11"/>
          </p:nvPr>
        </p:nvSpPr>
        <p:spPr/>
        <p:txBody>
          <a:bodyPr/>
          <a:lstStyle/>
          <a:p>
            <a:r>
              <a:rPr lang="en-US"/>
              <a:t>The Trolley Problem, Ethics, and AI</a:t>
            </a:r>
            <a:endParaRPr lang="en-US" dirty="0"/>
          </a:p>
        </p:txBody>
      </p:sp>
      <p:sp>
        <p:nvSpPr>
          <p:cNvPr id="3" name="Slide Number Placeholder 2">
            <a:extLst>
              <a:ext uri="{FF2B5EF4-FFF2-40B4-BE49-F238E27FC236}">
                <a16:creationId xmlns:a16="http://schemas.microsoft.com/office/drawing/2014/main" id="{9B5A4250-169D-F145-97E9-3CBDDCC7819E}"/>
              </a:ext>
            </a:extLst>
          </p:cNvPr>
          <p:cNvSpPr>
            <a:spLocks noGrp="1"/>
          </p:cNvSpPr>
          <p:nvPr>
            <p:ph type="sldNum" sz="quarter" idx="12"/>
          </p:nvPr>
        </p:nvSpPr>
        <p:spPr/>
        <p:txBody>
          <a:bodyPr/>
          <a:lstStyle/>
          <a:p>
            <a:r>
              <a:rPr lang="en-US"/>
              <a:t>PAGE  </a:t>
            </a:r>
            <a:fld id="{93005692-73BE-493E-93AB-ECD6027A7652}" type="slidenum">
              <a:rPr lang="en-US" smtClean="0"/>
              <a:pPr/>
              <a:t>3</a:t>
            </a:fld>
            <a:endParaRPr lang="en-US" dirty="0"/>
          </a:p>
        </p:txBody>
      </p:sp>
      <p:pic>
        <p:nvPicPr>
          <p:cNvPr id="5" name="Picture 4">
            <a:extLst>
              <a:ext uri="{FF2B5EF4-FFF2-40B4-BE49-F238E27FC236}">
                <a16:creationId xmlns:a16="http://schemas.microsoft.com/office/drawing/2014/main" id="{00EF7A06-0BA6-8C4B-9E77-5A6CAA1226A8}"/>
              </a:ext>
            </a:extLst>
          </p:cNvPr>
          <p:cNvPicPr>
            <a:picLocks noChangeAspect="1"/>
          </p:cNvPicPr>
          <p:nvPr/>
        </p:nvPicPr>
        <p:blipFill rotWithShape="1">
          <a:blip r:embed="rId2">
            <a:extLst>
              <a:ext uri="{28A0092B-C50C-407E-A947-70E740481C1C}">
                <a14:useLocalDpi xmlns:a14="http://schemas.microsoft.com/office/drawing/2010/main" val="0"/>
              </a:ext>
            </a:extLst>
          </a:blip>
          <a:srcRect r="1542"/>
          <a:stretch/>
        </p:blipFill>
        <p:spPr>
          <a:xfrm>
            <a:off x="97280" y="799693"/>
            <a:ext cx="12003932" cy="5258614"/>
          </a:xfrm>
          <a:prstGeom prst="rect">
            <a:avLst/>
          </a:prstGeom>
        </p:spPr>
      </p:pic>
    </p:spTree>
    <p:extLst>
      <p:ext uri="{BB962C8B-B14F-4D97-AF65-F5344CB8AC3E}">
        <p14:creationId xmlns:p14="http://schemas.microsoft.com/office/powerpoint/2010/main" val="3964493285"/>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241E9-FF48-B247-9167-4146BD26799E}"/>
              </a:ext>
            </a:extLst>
          </p:cNvPr>
          <p:cNvSpPr>
            <a:spLocks noGrp="1"/>
          </p:cNvSpPr>
          <p:nvPr>
            <p:ph type="title"/>
          </p:nvPr>
        </p:nvSpPr>
        <p:spPr/>
        <p:txBody>
          <a:bodyPr/>
          <a:lstStyle/>
          <a:p>
            <a:r>
              <a:rPr lang="en-US" dirty="0"/>
              <a:t>One Source of the Problem</a:t>
            </a:r>
          </a:p>
        </p:txBody>
      </p:sp>
      <p:sp>
        <p:nvSpPr>
          <p:cNvPr id="3" name="Content Placeholder 2">
            <a:extLst>
              <a:ext uri="{FF2B5EF4-FFF2-40B4-BE49-F238E27FC236}">
                <a16:creationId xmlns:a16="http://schemas.microsoft.com/office/drawing/2014/main" id="{87F71EEC-4A55-9940-8338-98B82C9FDA61}"/>
              </a:ext>
            </a:extLst>
          </p:cNvPr>
          <p:cNvSpPr>
            <a:spLocks noGrp="1"/>
          </p:cNvSpPr>
          <p:nvPr>
            <p:ph idx="1"/>
          </p:nvPr>
        </p:nvSpPr>
        <p:spPr/>
        <p:txBody>
          <a:bodyPr>
            <a:normAutofit lnSpcReduction="10000"/>
          </a:bodyPr>
          <a:lstStyle/>
          <a:p>
            <a:pPr marL="312039" indent="-312039" defTabSz="416052">
              <a:spcBef>
                <a:spcPts val="600"/>
              </a:spcBef>
              <a:defRPr sz="2912"/>
            </a:pPr>
            <a:r>
              <a:rPr lang="en-CA" sz="2800" dirty="0">
                <a:latin typeface="Helvetica" pitchFamily="2" charset="0"/>
              </a:rPr>
              <a:t>Hard moral problems involve conflicts between important values. For example, we care about:</a:t>
            </a:r>
          </a:p>
          <a:p>
            <a:pPr marL="676084" lvl="1" indent="-260032" defTabSz="416052">
              <a:spcBef>
                <a:spcPts val="600"/>
              </a:spcBef>
              <a:defRPr sz="2548"/>
            </a:pPr>
            <a:r>
              <a:rPr lang="en-CA" sz="2800" b="1" dirty="0">
                <a:latin typeface="Helvetica" pitchFamily="2" charset="0"/>
              </a:rPr>
              <a:t>Overall levels of happiness or well-being</a:t>
            </a:r>
            <a:r>
              <a:rPr lang="en-CA" sz="2800" dirty="0">
                <a:latin typeface="Helvetica" pitchFamily="2" charset="0"/>
              </a:rPr>
              <a:t>: suffering and death are bad, and we want to prevent as much of it as possible. </a:t>
            </a:r>
          </a:p>
          <a:p>
            <a:pPr marL="676084" lvl="1" indent="-260032" defTabSz="416052">
              <a:spcBef>
                <a:spcPts val="600"/>
              </a:spcBef>
              <a:defRPr sz="2548"/>
            </a:pPr>
            <a:r>
              <a:rPr lang="en-CA" sz="2800" b="1" dirty="0">
                <a:latin typeface="Helvetica" pitchFamily="2" charset="0"/>
              </a:rPr>
              <a:t>Fairness: </a:t>
            </a:r>
            <a:r>
              <a:rPr lang="en-CA" sz="2800" dirty="0">
                <a:latin typeface="Helvetica" pitchFamily="2" charset="0"/>
              </a:rPr>
              <a:t>we care about how happiness or suffering is </a:t>
            </a:r>
            <a:r>
              <a:rPr lang="en-CA" sz="2800" i="1" dirty="0">
                <a:latin typeface="Helvetica" pitchFamily="2" charset="0"/>
              </a:rPr>
              <a:t>distributed</a:t>
            </a:r>
            <a:r>
              <a:rPr lang="en-CA" sz="2800" dirty="0">
                <a:latin typeface="Helvetica" pitchFamily="2" charset="0"/>
              </a:rPr>
              <a:t>, and about </a:t>
            </a:r>
            <a:r>
              <a:rPr lang="en-CA" sz="2800" i="1" dirty="0">
                <a:latin typeface="Helvetica" pitchFamily="2" charset="0"/>
              </a:rPr>
              <a:t>who </a:t>
            </a:r>
            <a:r>
              <a:rPr lang="en-CA" sz="2800" dirty="0">
                <a:latin typeface="Helvetica" pitchFamily="2" charset="0"/>
              </a:rPr>
              <a:t>gains and loses. (But which distributions are fair?)</a:t>
            </a:r>
          </a:p>
          <a:p>
            <a:pPr marL="676084" lvl="1" indent="-260032" defTabSz="416052">
              <a:spcBef>
                <a:spcPts val="600"/>
              </a:spcBef>
              <a:defRPr sz="2548"/>
            </a:pPr>
            <a:r>
              <a:rPr lang="en-CA" sz="2800" b="1" dirty="0">
                <a:latin typeface="Helvetica" pitchFamily="2" charset="0"/>
              </a:rPr>
              <a:t>Individual rights and personal autonomy: </a:t>
            </a:r>
            <a:r>
              <a:rPr lang="en-CA" sz="2800" dirty="0">
                <a:latin typeface="Helvetica" pitchFamily="2" charset="0"/>
              </a:rPr>
              <a:t>we think personal freedoms are important, and that there are ways we cannot treat people even if it would increase overall happiness. (But rights do we have, exactly? And what limits do they set?) </a:t>
            </a:r>
          </a:p>
          <a:p>
            <a:pPr marL="676084" lvl="1" indent="-260032" defTabSz="416052">
              <a:spcBef>
                <a:spcPts val="600"/>
              </a:spcBef>
              <a:defRPr sz="2548"/>
            </a:pPr>
            <a:endParaRPr lang="en-CA" sz="2800" dirty="0">
              <a:latin typeface="Helvetica" pitchFamily="2" charset="0"/>
            </a:endParaRPr>
          </a:p>
        </p:txBody>
      </p:sp>
      <p:sp>
        <p:nvSpPr>
          <p:cNvPr id="4" name="Footer Placeholder 3">
            <a:extLst>
              <a:ext uri="{FF2B5EF4-FFF2-40B4-BE49-F238E27FC236}">
                <a16:creationId xmlns:a16="http://schemas.microsoft.com/office/drawing/2014/main" id="{EE188264-3B4B-6F44-8EDA-774FE0BB644D}"/>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AC9D4E10-5C77-F746-BDED-D5BA95719728}"/>
              </a:ext>
            </a:extLst>
          </p:cNvPr>
          <p:cNvSpPr>
            <a:spLocks noGrp="1"/>
          </p:cNvSpPr>
          <p:nvPr>
            <p:ph type="sldNum" sz="quarter" idx="12"/>
          </p:nvPr>
        </p:nvSpPr>
        <p:spPr/>
        <p:txBody>
          <a:bodyPr/>
          <a:lstStyle/>
          <a:p>
            <a:r>
              <a:rPr lang="en-US"/>
              <a:t>PAGE  </a:t>
            </a:r>
            <a:fld id="{93005692-73BE-493E-93AB-ECD6027A7652}" type="slidenum">
              <a:rPr lang="en-US" smtClean="0"/>
              <a:pPr/>
              <a:t>30</a:t>
            </a:fld>
            <a:endParaRPr lang="en-US" dirty="0"/>
          </a:p>
        </p:txBody>
      </p:sp>
    </p:spTree>
    <p:extLst>
      <p:ext uri="{BB962C8B-B14F-4D97-AF65-F5344CB8AC3E}">
        <p14:creationId xmlns:p14="http://schemas.microsoft.com/office/powerpoint/2010/main" val="25435460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241E9-FF48-B247-9167-4146BD26799E}"/>
              </a:ext>
            </a:extLst>
          </p:cNvPr>
          <p:cNvSpPr>
            <a:spLocks noGrp="1"/>
          </p:cNvSpPr>
          <p:nvPr>
            <p:ph type="title"/>
          </p:nvPr>
        </p:nvSpPr>
        <p:spPr/>
        <p:txBody>
          <a:bodyPr/>
          <a:lstStyle/>
          <a:p>
            <a:r>
              <a:rPr lang="en-US" dirty="0"/>
              <a:t>Multiple Values</a:t>
            </a:r>
          </a:p>
        </p:txBody>
      </p:sp>
      <p:sp>
        <p:nvSpPr>
          <p:cNvPr id="3" name="Content Placeholder 2">
            <a:extLst>
              <a:ext uri="{FF2B5EF4-FFF2-40B4-BE49-F238E27FC236}">
                <a16:creationId xmlns:a16="http://schemas.microsoft.com/office/drawing/2014/main" id="{87F71EEC-4A55-9940-8338-98B82C9FDA61}"/>
              </a:ext>
            </a:extLst>
          </p:cNvPr>
          <p:cNvSpPr>
            <a:spLocks noGrp="1"/>
          </p:cNvSpPr>
          <p:nvPr>
            <p:ph idx="1"/>
          </p:nvPr>
        </p:nvSpPr>
        <p:spPr/>
        <p:txBody>
          <a:bodyPr>
            <a:normAutofit/>
          </a:bodyPr>
          <a:lstStyle/>
          <a:p>
            <a:pPr marL="312039" indent="-312039" defTabSz="416052">
              <a:spcBef>
                <a:spcPts val="600"/>
              </a:spcBef>
              <a:defRPr sz="2912"/>
            </a:pPr>
            <a:r>
              <a:rPr lang="en-CA" sz="2800" dirty="0">
                <a:latin typeface="Helvetica" pitchFamily="2" charset="0"/>
              </a:rPr>
              <a:t>These values are all important, but they can </a:t>
            </a:r>
            <a:r>
              <a:rPr lang="en-CA" sz="2800" i="1" dirty="0">
                <a:latin typeface="Helvetica" pitchFamily="2" charset="0"/>
              </a:rPr>
              <a:t>conflict. </a:t>
            </a:r>
            <a:endParaRPr lang="en-CA" sz="2800" dirty="0">
              <a:latin typeface="Helvetica" pitchFamily="2" charset="0"/>
            </a:endParaRPr>
          </a:p>
          <a:p>
            <a:pPr marL="708914" lvl="1" indent="-312039" defTabSz="416052">
              <a:spcBef>
                <a:spcPts val="600"/>
              </a:spcBef>
              <a:defRPr sz="2912"/>
            </a:pPr>
            <a:r>
              <a:rPr lang="en-CA" sz="2800" dirty="0">
                <a:latin typeface="Helvetica" pitchFamily="2" charset="0"/>
              </a:rPr>
              <a:t>For example, in </a:t>
            </a:r>
            <a:r>
              <a:rPr lang="en-CA" sz="2800" b="1" dirty="0">
                <a:latin typeface="Helvetica" pitchFamily="2" charset="0"/>
              </a:rPr>
              <a:t>Footbridge </a:t>
            </a:r>
            <a:r>
              <a:rPr lang="en-CA" sz="2800" dirty="0">
                <a:latin typeface="Helvetica" pitchFamily="2" charset="0"/>
              </a:rPr>
              <a:t>it looks as the value of saving as many lives as possible </a:t>
            </a:r>
            <a:r>
              <a:rPr lang="en-CA" sz="2800" i="1" dirty="0">
                <a:latin typeface="Helvetica" pitchFamily="2" charset="0"/>
              </a:rPr>
              <a:t>conflicts </a:t>
            </a:r>
            <a:r>
              <a:rPr lang="en-CA" sz="2800" dirty="0">
                <a:latin typeface="Helvetica" pitchFamily="2" charset="0"/>
              </a:rPr>
              <a:t>with the man on the bridge’s right not to be killed. </a:t>
            </a:r>
          </a:p>
          <a:p>
            <a:pPr marL="312039" indent="-312039" defTabSz="416052">
              <a:spcBef>
                <a:spcPts val="600"/>
              </a:spcBef>
              <a:defRPr sz="2912"/>
            </a:pPr>
            <a:r>
              <a:rPr lang="en-CA" sz="2800" dirty="0">
                <a:latin typeface="Helvetica" pitchFamily="2" charset="0"/>
              </a:rPr>
              <a:t>Moral judgment often involves navigating these conflicts and deciding:</a:t>
            </a:r>
          </a:p>
          <a:p>
            <a:pPr marL="708914" lvl="1" indent="-312039" defTabSz="416052">
              <a:spcBef>
                <a:spcPts val="600"/>
              </a:spcBef>
              <a:defRPr sz="2912"/>
            </a:pPr>
            <a:r>
              <a:rPr lang="en-CA" sz="2800" dirty="0">
                <a:latin typeface="Helvetica" pitchFamily="2" charset="0"/>
              </a:rPr>
              <a:t>Whether and how to make trade-offs between the values</a:t>
            </a:r>
          </a:p>
          <a:p>
            <a:pPr marL="708914" lvl="1" indent="-312039" defTabSz="416052">
              <a:spcBef>
                <a:spcPts val="600"/>
              </a:spcBef>
              <a:defRPr sz="2912"/>
            </a:pPr>
            <a:r>
              <a:rPr lang="en-CA" sz="2800" dirty="0">
                <a:latin typeface="Helvetica" pitchFamily="2" charset="0"/>
              </a:rPr>
              <a:t>Whether any of these values should trump or dominate the others</a:t>
            </a:r>
          </a:p>
          <a:p>
            <a:pPr marL="312039" indent="-312039" defTabSz="416052">
              <a:spcBef>
                <a:spcPts val="600"/>
              </a:spcBef>
              <a:defRPr sz="2912"/>
            </a:pPr>
            <a:r>
              <a:rPr lang="en-CA" sz="2800" dirty="0">
                <a:latin typeface="Helvetica" pitchFamily="2" charset="0"/>
              </a:rPr>
              <a:t>We want these decisions to be principled and well-justified.</a:t>
            </a:r>
          </a:p>
        </p:txBody>
      </p:sp>
      <p:sp>
        <p:nvSpPr>
          <p:cNvPr id="4" name="Footer Placeholder 3">
            <a:extLst>
              <a:ext uri="{FF2B5EF4-FFF2-40B4-BE49-F238E27FC236}">
                <a16:creationId xmlns:a16="http://schemas.microsoft.com/office/drawing/2014/main" id="{EE188264-3B4B-6F44-8EDA-774FE0BB644D}"/>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AC9D4E10-5C77-F746-BDED-D5BA95719728}"/>
              </a:ext>
            </a:extLst>
          </p:cNvPr>
          <p:cNvSpPr>
            <a:spLocks noGrp="1"/>
          </p:cNvSpPr>
          <p:nvPr>
            <p:ph type="sldNum" sz="quarter" idx="12"/>
          </p:nvPr>
        </p:nvSpPr>
        <p:spPr/>
        <p:txBody>
          <a:bodyPr/>
          <a:lstStyle/>
          <a:p>
            <a:r>
              <a:rPr lang="en-US"/>
              <a:t>PAGE  </a:t>
            </a:r>
            <a:fld id="{93005692-73BE-493E-93AB-ECD6027A7652}" type="slidenum">
              <a:rPr lang="en-US" smtClean="0"/>
              <a:pPr/>
              <a:t>31</a:t>
            </a:fld>
            <a:endParaRPr lang="en-US" dirty="0"/>
          </a:p>
        </p:txBody>
      </p:sp>
    </p:spTree>
    <p:extLst>
      <p:ext uri="{BB962C8B-B14F-4D97-AF65-F5344CB8AC3E}">
        <p14:creationId xmlns:p14="http://schemas.microsoft.com/office/powerpoint/2010/main" val="14424249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9275B-49E5-C342-B6C5-46362A071933}"/>
              </a:ext>
            </a:extLst>
          </p:cNvPr>
          <p:cNvSpPr>
            <a:spLocks noGrp="1"/>
          </p:cNvSpPr>
          <p:nvPr>
            <p:ph type="title"/>
          </p:nvPr>
        </p:nvSpPr>
        <p:spPr/>
        <p:txBody>
          <a:bodyPr/>
          <a:lstStyle/>
          <a:p>
            <a:r>
              <a:rPr lang="en-US" dirty="0"/>
              <a:t>Multiple Values</a:t>
            </a:r>
          </a:p>
        </p:txBody>
      </p:sp>
      <p:sp>
        <p:nvSpPr>
          <p:cNvPr id="3" name="Content Placeholder 2">
            <a:extLst>
              <a:ext uri="{FF2B5EF4-FFF2-40B4-BE49-F238E27FC236}">
                <a16:creationId xmlns:a16="http://schemas.microsoft.com/office/drawing/2014/main" id="{2EA2C82E-5FF4-7E45-B04D-1F9F50990D01}"/>
              </a:ext>
            </a:extLst>
          </p:cNvPr>
          <p:cNvSpPr>
            <a:spLocks noGrp="1"/>
          </p:cNvSpPr>
          <p:nvPr>
            <p:ph idx="1"/>
          </p:nvPr>
        </p:nvSpPr>
        <p:spPr/>
        <p:txBody>
          <a:bodyPr>
            <a:normAutofit/>
          </a:bodyPr>
          <a:lstStyle/>
          <a:p>
            <a:r>
              <a:rPr lang="en-US" sz="2800" dirty="0">
                <a:latin typeface="Helvetica" pitchFamily="2" charset="0"/>
              </a:rPr>
              <a:t>People working on ethical development and use of AI systems recognize that there are multiple, potentially conflicting values to balance. </a:t>
            </a:r>
          </a:p>
          <a:p>
            <a:r>
              <a:rPr lang="en-US" sz="2800" dirty="0">
                <a:latin typeface="Helvetica" pitchFamily="2" charset="0"/>
              </a:rPr>
              <a:t>For instance… </a:t>
            </a:r>
          </a:p>
        </p:txBody>
      </p:sp>
      <p:sp>
        <p:nvSpPr>
          <p:cNvPr id="4" name="Footer Placeholder 3">
            <a:extLst>
              <a:ext uri="{FF2B5EF4-FFF2-40B4-BE49-F238E27FC236}">
                <a16:creationId xmlns:a16="http://schemas.microsoft.com/office/drawing/2014/main" id="{EE0921FF-915D-3040-B5C1-889AFBD6A3E6}"/>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AD319E11-6ECF-804C-BA78-A6244F17CCA2}"/>
              </a:ext>
            </a:extLst>
          </p:cNvPr>
          <p:cNvSpPr>
            <a:spLocks noGrp="1"/>
          </p:cNvSpPr>
          <p:nvPr>
            <p:ph type="sldNum" sz="quarter" idx="12"/>
          </p:nvPr>
        </p:nvSpPr>
        <p:spPr/>
        <p:txBody>
          <a:bodyPr/>
          <a:lstStyle/>
          <a:p>
            <a:r>
              <a:rPr lang="en-US"/>
              <a:t>PAGE  </a:t>
            </a:r>
            <a:fld id="{93005692-73BE-493E-93AB-ECD6027A7652}" type="slidenum">
              <a:rPr lang="en-US" smtClean="0"/>
              <a:pPr/>
              <a:t>32</a:t>
            </a:fld>
            <a:endParaRPr lang="en-US" dirty="0"/>
          </a:p>
        </p:txBody>
      </p:sp>
    </p:spTree>
    <p:extLst>
      <p:ext uri="{BB962C8B-B14F-4D97-AF65-F5344CB8AC3E}">
        <p14:creationId xmlns:p14="http://schemas.microsoft.com/office/powerpoint/2010/main" val="333298782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7A07-D11C-1D49-92E9-025FEE5BFEAE}"/>
              </a:ext>
            </a:extLst>
          </p:cNvPr>
          <p:cNvSpPr>
            <a:spLocks noGrp="1"/>
          </p:cNvSpPr>
          <p:nvPr>
            <p:ph type="title"/>
          </p:nvPr>
        </p:nvSpPr>
        <p:spPr/>
        <p:txBody>
          <a:bodyPr/>
          <a:lstStyle/>
          <a:p>
            <a:r>
              <a:rPr lang="en-US" dirty="0"/>
              <a:t>Montreal Declaration for a Development of Responsible AI</a:t>
            </a:r>
          </a:p>
        </p:txBody>
      </p:sp>
      <p:sp>
        <p:nvSpPr>
          <p:cNvPr id="3" name="Content Placeholder 2">
            <a:extLst>
              <a:ext uri="{FF2B5EF4-FFF2-40B4-BE49-F238E27FC236}">
                <a16:creationId xmlns:a16="http://schemas.microsoft.com/office/drawing/2014/main" id="{C5D7ECE5-1E7D-774B-982D-19EF822E1CE8}"/>
              </a:ext>
            </a:extLst>
          </p:cNvPr>
          <p:cNvSpPr>
            <a:spLocks noGrp="1"/>
          </p:cNvSpPr>
          <p:nvPr>
            <p:ph sz="half" idx="1"/>
          </p:nvPr>
        </p:nvSpPr>
        <p:spPr/>
        <p:txBody>
          <a:bodyPr>
            <a:normAutofit/>
          </a:bodyPr>
          <a:lstStyle/>
          <a:p>
            <a:r>
              <a:rPr lang="en-US" sz="2800" dirty="0">
                <a:latin typeface="Helvetica" pitchFamily="2" charset="0"/>
              </a:rPr>
              <a:t>Well Being</a:t>
            </a:r>
          </a:p>
          <a:p>
            <a:r>
              <a:rPr lang="en-US" sz="2800" dirty="0">
                <a:latin typeface="Helvetica" pitchFamily="2" charset="0"/>
              </a:rPr>
              <a:t>Respect for Autonomy</a:t>
            </a:r>
          </a:p>
          <a:p>
            <a:r>
              <a:rPr lang="en-US" sz="2800" dirty="0">
                <a:latin typeface="Helvetica" pitchFamily="2" charset="0"/>
              </a:rPr>
              <a:t>Protection of Privacy and Intimacy</a:t>
            </a:r>
          </a:p>
          <a:p>
            <a:r>
              <a:rPr lang="en-US" sz="2800" dirty="0">
                <a:latin typeface="Helvetica" pitchFamily="2" charset="0"/>
              </a:rPr>
              <a:t>Solidarity</a:t>
            </a:r>
          </a:p>
          <a:p>
            <a:r>
              <a:rPr lang="en-US" sz="2800" dirty="0">
                <a:latin typeface="Helvetica" pitchFamily="2" charset="0"/>
              </a:rPr>
              <a:t>Democratic Participation</a:t>
            </a:r>
          </a:p>
          <a:p>
            <a:endParaRPr lang="en-US" sz="2800" dirty="0">
              <a:latin typeface="Helvetica" pitchFamily="2" charset="0"/>
            </a:endParaRPr>
          </a:p>
        </p:txBody>
      </p:sp>
      <p:sp>
        <p:nvSpPr>
          <p:cNvPr id="4" name="Content Placeholder 3">
            <a:extLst>
              <a:ext uri="{FF2B5EF4-FFF2-40B4-BE49-F238E27FC236}">
                <a16:creationId xmlns:a16="http://schemas.microsoft.com/office/drawing/2014/main" id="{1B49107C-4856-6A48-BCBA-05B305272C37}"/>
              </a:ext>
            </a:extLst>
          </p:cNvPr>
          <p:cNvSpPr>
            <a:spLocks noGrp="1"/>
          </p:cNvSpPr>
          <p:nvPr>
            <p:ph sz="half" idx="2"/>
          </p:nvPr>
        </p:nvSpPr>
        <p:spPr/>
        <p:txBody>
          <a:bodyPr>
            <a:normAutofit/>
          </a:bodyPr>
          <a:lstStyle/>
          <a:p>
            <a:r>
              <a:rPr lang="en-US" sz="2800" dirty="0">
                <a:latin typeface="Helvetica" pitchFamily="2" charset="0"/>
              </a:rPr>
              <a:t>Equity</a:t>
            </a:r>
          </a:p>
          <a:p>
            <a:r>
              <a:rPr lang="en-US" sz="2800" dirty="0">
                <a:latin typeface="Helvetica" pitchFamily="2" charset="0"/>
              </a:rPr>
              <a:t>Diversity and Inclusion</a:t>
            </a:r>
          </a:p>
          <a:p>
            <a:r>
              <a:rPr lang="en-US" sz="2800" dirty="0">
                <a:latin typeface="Helvetica" pitchFamily="2" charset="0"/>
              </a:rPr>
              <a:t>Prudence</a:t>
            </a:r>
          </a:p>
          <a:p>
            <a:r>
              <a:rPr lang="en-US" sz="2800" dirty="0">
                <a:latin typeface="Helvetica" pitchFamily="2" charset="0"/>
              </a:rPr>
              <a:t>Responsibility</a:t>
            </a:r>
          </a:p>
          <a:p>
            <a:r>
              <a:rPr lang="en-US" sz="2800" dirty="0">
                <a:latin typeface="Helvetica" pitchFamily="2" charset="0"/>
              </a:rPr>
              <a:t>Sustainability</a:t>
            </a:r>
          </a:p>
          <a:p>
            <a:endParaRPr lang="en-US" sz="2800" dirty="0">
              <a:latin typeface="Helvetica" pitchFamily="2" charset="0"/>
            </a:endParaRPr>
          </a:p>
        </p:txBody>
      </p:sp>
      <p:sp>
        <p:nvSpPr>
          <p:cNvPr id="5" name="Footer Placeholder 4">
            <a:extLst>
              <a:ext uri="{FF2B5EF4-FFF2-40B4-BE49-F238E27FC236}">
                <a16:creationId xmlns:a16="http://schemas.microsoft.com/office/drawing/2014/main" id="{7C556B9E-3CA3-6441-B896-50CDC48025DC}"/>
              </a:ext>
            </a:extLst>
          </p:cNvPr>
          <p:cNvSpPr>
            <a:spLocks noGrp="1"/>
          </p:cNvSpPr>
          <p:nvPr>
            <p:ph type="ftr" sz="quarter" idx="11"/>
          </p:nvPr>
        </p:nvSpPr>
        <p:spPr/>
        <p:txBody>
          <a:bodyPr/>
          <a:lstStyle/>
          <a:p>
            <a:r>
              <a:rPr lang="en-US"/>
              <a:t>The Trolley Problem, Ethics, and AI</a:t>
            </a:r>
            <a:endParaRPr lang="en-US" dirty="0"/>
          </a:p>
        </p:txBody>
      </p:sp>
      <p:sp>
        <p:nvSpPr>
          <p:cNvPr id="6" name="Slide Number Placeholder 5">
            <a:extLst>
              <a:ext uri="{FF2B5EF4-FFF2-40B4-BE49-F238E27FC236}">
                <a16:creationId xmlns:a16="http://schemas.microsoft.com/office/drawing/2014/main" id="{9DEB9DD5-181F-8F44-992D-BEC8C324176B}"/>
              </a:ext>
            </a:extLst>
          </p:cNvPr>
          <p:cNvSpPr>
            <a:spLocks noGrp="1"/>
          </p:cNvSpPr>
          <p:nvPr>
            <p:ph type="sldNum" sz="quarter" idx="12"/>
          </p:nvPr>
        </p:nvSpPr>
        <p:spPr/>
        <p:txBody>
          <a:bodyPr/>
          <a:lstStyle/>
          <a:p>
            <a:r>
              <a:rPr lang="en-US"/>
              <a:t>PAGE  </a:t>
            </a:r>
            <a:fld id="{93005692-73BE-493E-93AB-ECD6027A7652}" type="slidenum">
              <a:rPr lang="en-US" smtClean="0"/>
              <a:pPr/>
              <a:t>33</a:t>
            </a:fld>
            <a:endParaRPr lang="en-US" dirty="0"/>
          </a:p>
        </p:txBody>
      </p:sp>
    </p:spTree>
    <p:extLst>
      <p:ext uri="{BB962C8B-B14F-4D97-AF65-F5344CB8AC3E}">
        <p14:creationId xmlns:p14="http://schemas.microsoft.com/office/powerpoint/2010/main" val="154803044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C7CB5-2362-DA4E-92A4-0A9097CA2555}"/>
              </a:ext>
            </a:extLst>
          </p:cNvPr>
          <p:cNvSpPr>
            <a:spLocks noGrp="1"/>
          </p:cNvSpPr>
          <p:nvPr>
            <p:ph type="title"/>
          </p:nvPr>
        </p:nvSpPr>
        <p:spPr/>
        <p:txBody>
          <a:bodyPr/>
          <a:lstStyle/>
          <a:p>
            <a:r>
              <a:rPr lang="en-US" dirty="0"/>
              <a:t>Google’s Objectives for AI Applications</a:t>
            </a:r>
          </a:p>
        </p:txBody>
      </p:sp>
      <p:sp>
        <p:nvSpPr>
          <p:cNvPr id="3" name="Content Placeholder 2">
            <a:extLst>
              <a:ext uri="{FF2B5EF4-FFF2-40B4-BE49-F238E27FC236}">
                <a16:creationId xmlns:a16="http://schemas.microsoft.com/office/drawing/2014/main" id="{91CCA5EA-1B1B-9741-BB13-F4E83157AF42}"/>
              </a:ext>
            </a:extLst>
          </p:cNvPr>
          <p:cNvSpPr>
            <a:spLocks noGrp="1"/>
          </p:cNvSpPr>
          <p:nvPr>
            <p:ph idx="1"/>
          </p:nvPr>
        </p:nvSpPr>
        <p:spPr/>
        <p:txBody>
          <a:bodyPr>
            <a:normAutofit/>
          </a:bodyPr>
          <a:lstStyle/>
          <a:p>
            <a:r>
              <a:rPr lang="en-US" sz="2800" dirty="0">
                <a:latin typeface="Helvetica" pitchFamily="2" charset="0"/>
              </a:rPr>
              <a:t>Be socially beneficial</a:t>
            </a:r>
          </a:p>
          <a:p>
            <a:r>
              <a:rPr lang="en-US" sz="2800" dirty="0">
                <a:latin typeface="Helvetica" pitchFamily="2" charset="0"/>
              </a:rPr>
              <a:t>Avoid creating or reinforcing unfair bias</a:t>
            </a:r>
          </a:p>
          <a:p>
            <a:r>
              <a:rPr lang="en-US" sz="2800" dirty="0">
                <a:latin typeface="Helvetica" pitchFamily="2" charset="0"/>
              </a:rPr>
              <a:t>Be built and tested for safety</a:t>
            </a:r>
          </a:p>
          <a:p>
            <a:r>
              <a:rPr lang="en-US" sz="2800" dirty="0">
                <a:latin typeface="Helvetica" pitchFamily="2" charset="0"/>
              </a:rPr>
              <a:t>Be accountable to people</a:t>
            </a:r>
          </a:p>
          <a:p>
            <a:r>
              <a:rPr lang="en-US" sz="2800" dirty="0">
                <a:latin typeface="Helvetica" pitchFamily="2" charset="0"/>
              </a:rPr>
              <a:t>Incorporate privacy into designs</a:t>
            </a:r>
          </a:p>
          <a:p>
            <a:r>
              <a:rPr lang="en-US" sz="2800" dirty="0">
                <a:latin typeface="Helvetica" pitchFamily="2" charset="0"/>
              </a:rPr>
              <a:t>Uphold high standards of scientific excellence</a:t>
            </a:r>
          </a:p>
          <a:p>
            <a:r>
              <a:rPr lang="en-US" sz="2800" dirty="0">
                <a:latin typeface="Helvetica" pitchFamily="2" charset="0"/>
              </a:rPr>
              <a:t>Be made available for uses that accord with these principles</a:t>
            </a:r>
          </a:p>
        </p:txBody>
      </p:sp>
      <p:sp>
        <p:nvSpPr>
          <p:cNvPr id="4" name="Footer Placeholder 3">
            <a:extLst>
              <a:ext uri="{FF2B5EF4-FFF2-40B4-BE49-F238E27FC236}">
                <a16:creationId xmlns:a16="http://schemas.microsoft.com/office/drawing/2014/main" id="{955567A3-C6EB-E647-A64B-CF165DAFAFF5}"/>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F86655BD-265F-AD4D-8F38-ABB2A6B508E0}"/>
              </a:ext>
            </a:extLst>
          </p:cNvPr>
          <p:cNvSpPr>
            <a:spLocks noGrp="1"/>
          </p:cNvSpPr>
          <p:nvPr>
            <p:ph type="sldNum" sz="quarter" idx="12"/>
          </p:nvPr>
        </p:nvSpPr>
        <p:spPr/>
        <p:txBody>
          <a:bodyPr/>
          <a:lstStyle/>
          <a:p>
            <a:r>
              <a:rPr lang="en-US"/>
              <a:t>PAGE  </a:t>
            </a:r>
            <a:fld id="{93005692-73BE-493E-93AB-ECD6027A7652}" type="slidenum">
              <a:rPr lang="en-US" smtClean="0"/>
              <a:pPr/>
              <a:t>34</a:t>
            </a:fld>
            <a:endParaRPr lang="en-US" dirty="0"/>
          </a:p>
        </p:txBody>
      </p:sp>
    </p:spTree>
    <p:extLst>
      <p:ext uri="{BB962C8B-B14F-4D97-AF65-F5344CB8AC3E}">
        <p14:creationId xmlns:p14="http://schemas.microsoft.com/office/powerpoint/2010/main" val="233514187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0D30-85C9-4B4B-B3A6-7EAFD08C49F8}"/>
              </a:ext>
            </a:extLst>
          </p:cNvPr>
          <p:cNvSpPr>
            <a:spLocks noGrp="1"/>
          </p:cNvSpPr>
          <p:nvPr>
            <p:ph type="title"/>
          </p:nvPr>
        </p:nvSpPr>
        <p:spPr/>
        <p:txBody>
          <a:bodyPr/>
          <a:lstStyle/>
          <a:p>
            <a:r>
              <a:rPr lang="en-US" dirty="0"/>
              <a:t>To Sum Up</a:t>
            </a:r>
          </a:p>
        </p:txBody>
      </p:sp>
      <p:sp>
        <p:nvSpPr>
          <p:cNvPr id="3" name="Content Placeholder 2">
            <a:extLst>
              <a:ext uri="{FF2B5EF4-FFF2-40B4-BE49-F238E27FC236}">
                <a16:creationId xmlns:a16="http://schemas.microsoft.com/office/drawing/2014/main" id="{2DB25D37-F7BB-6E49-AA5C-5A2B29D3BDB6}"/>
              </a:ext>
            </a:extLst>
          </p:cNvPr>
          <p:cNvSpPr>
            <a:spLocks noGrp="1"/>
          </p:cNvSpPr>
          <p:nvPr>
            <p:ph idx="1"/>
          </p:nvPr>
        </p:nvSpPr>
        <p:spPr/>
        <p:txBody>
          <a:bodyPr>
            <a:normAutofit/>
          </a:bodyPr>
          <a:lstStyle/>
          <a:p>
            <a:r>
              <a:rPr lang="en-US" sz="2800" dirty="0">
                <a:latin typeface="Helvetica" pitchFamily="2" charset="0"/>
              </a:rPr>
              <a:t>These values are all important</a:t>
            </a:r>
          </a:p>
          <a:p>
            <a:r>
              <a:rPr lang="en-US" sz="2800" dirty="0">
                <a:latin typeface="Helvetica" pitchFamily="2" charset="0"/>
              </a:rPr>
              <a:t>Figuring out what each one requires in any given context is not simple</a:t>
            </a:r>
          </a:p>
          <a:p>
            <a:r>
              <a:rPr lang="en-US" sz="2800" dirty="0">
                <a:latin typeface="Helvetica" pitchFamily="2" charset="0"/>
              </a:rPr>
              <a:t>Figuring out whether they conflict in any given context is complicated</a:t>
            </a:r>
          </a:p>
          <a:p>
            <a:r>
              <a:rPr lang="en-US" sz="2800" dirty="0">
                <a:latin typeface="Helvetica" pitchFamily="2" charset="0"/>
              </a:rPr>
              <a:t>Figuring out which trade-offs between them are acceptable in any given context can be </a:t>
            </a:r>
            <a:r>
              <a:rPr lang="en-US" sz="2800" i="1" dirty="0">
                <a:latin typeface="Helvetica" pitchFamily="2" charset="0"/>
              </a:rPr>
              <a:t>very </a:t>
            </a:r>
            <a:r>
              <a:rPr lang="en-US" sz="2800" dirty="0">
                <a:latin typeface="Helvetica" pitchFamily="2" charset="0"/>
              </a:rPr>
              <a:t>complicated</a:t>
            </a:r>
          </a:p>
          <a:p>
            <a:r>
              <a:rPr lang="en-US" sz="2800" dirty="0">
                <a:latin typeface="Helvetica" pitchFamily="2" charset="0"/>
              </a:rPr>
              <a:t>We can be misled about all of this if we don’t think systematically and consider ethical implications of design decisions at each step in the design process</a:t>
            </a:r>
          </a:p>
        </p:txBody>
      </p:sp>
      <p:sp>
        <p:nvSpPr>
          <p:cNvPr id="4" name="Footer Placeholder 3">
            <a:extLst>
              <a:ext uri="{FF2B5EF4-FFF2-40B4-BE49-F238E27FC236}">
                <a16:creationId xmlns:a16="http://schemas.microsoft.com/office/drawing/2014/main" id="{B4B4DB41-DCB6-6745-8472-C65D2EC2E8EA}"/>
              </a:ext>
            </a:extLst>
          </p:cNvPr>
          <p:cNvSpPr>
            <a:spLocks noGrp="1"/>
          </p:cNvSpPr>
          <p:nvPr>
            <p:ph type="ftr" sz="quarter" idx="11"/>
          </p:nvPr>
        </p:nvSpPr>
        <p:spPr/>
        <p:txBody>
          <a:bodyPr/>
          <a:lstStyle/>
          <a:p>
            <a:r>
              <a:rPr lang="en-US"/>
              <a:t>The Trolley Problem, Ethics, and AI</a:t>
            </a:r>
            <a:endParaRPr lang="en-US" dirty="0"/>
          </a:p>
        </p:txBody>
      </p:sp>
      <p:sp>
        <p:nvSpPr>
          <p:cNvPr id="5" name="Slide Number Placeholder 4">
            <a:extLst>
              <a:ext uri="{FF2B5EF4-FFF2-40B4-BE49-F238E27FC236}">
                <a16:creationId xmlns:a16="http://schemas.microsoft.com/office/drawing/2014/main" id="{882A8FF8-70D4-CE49-8B5C-423DDDC6C7DC}"/>
              </a:ext>
            </a:extLst>
          </p:cNvPr>
          <p:cNvSpPr>
            <a:spLocks noGrp="1"/>
          </p:cNvSpPr>
          <p:nvPr>
            <p:ph type="sldNum" sz="quarter" idx="12"/>
          </p:nvPr>
        </p:nvSpPr>
        <p:spPr/>
        <p:txBody>
          <a:bodyPr/>
          <a:lstStyle/>
          <a:p>
            <a:r>
              <a:rPr lang="en-US"/>
              <a:t>PAGE  </a:t>
            </a:r>
            <a:fld id="{93005692-73BE-493E-93AB-ECD6027A7652}" type="slidenum">
              <a:rPr lang="en-US" smtClean="0"/>
              <a:pPr/>
              <a:t>35</a:t>
            </a:fld>
            <a:endParaRPr lang="en-US" dirty="0"/>
          </a:p>
        </p:txBody>
      </p:sp>
    </p:spTree>
    <p:extLst>
      <p:ext uri="{BB962C8B-B14F-4D97-AF65-F5344CB8AC3E}">
        <p14:creationId xmlns:p14="http://schemas.microsoft.com/office/powerpoint/2010/main" val="118837517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158C-8C4C-FF4C-850F-594945267A1A}"/>
              </a:ext>
            </a:extLst>
          </p:cNvPr>
          <p:cNvSpPr>
            <a:spLocks noGrp="1"/>
          </p:cNvSpPr>
          <p:nvPr>
            <p:ph type="title"/>
          </p:nvPr>
        </p:nvSpPr>
        <p:spPr/>
        <p:txBody>
          <a:bodyPr/>
          <a:lstStyle/>
          <a:p>
            <a:endParaRPr lang="en-US" dirty="0"/>
          </a:p>
        </p:txBody>
      </p:sp>
      <p:sp>
        <p:nvSpPr>
          <p:cNvPr id="3" name="Footer Placeholder 2">
            <a:extLst>
              <a:ext uri="{FF2B5EF4-FFF2-40B4-BE49-F238E27FC236}">
                <a16:creationId xmlns:a16="http://schemas.microsoft.com/office/drawing/2014/main" id="{65FC6B89-8B4D-2146-AC20-ACB0F88F15E3}"/>
              </a:ext>
            </a:extLst>
          </p:cNvPr>
          <p:cNvSpPr>
            <a:spLocks noGrp="1"/>
          </p:cNvSpPr>
          <p:nvPr>
            <p:ph type="ftr" sz="quarter" idx="11"/>
          </p:nvPr>
        </p:nvSpPr>
        <p:spPr/>
        <p:txBody>
          <a:bodyPr/>
          <a:lstStyle/>
          <a:p>
            <a:r>
              <a:rPr lang="en-US"/>
              <a:t>The Trolley Problem, Ethics, and AI</a:t>
            </a:r>
            <a:endParaRPr lang="en-US" dirty="0"/>
          </a:p>
        </p:txBody>
      </p:sp>
      <p:sp>
        <p:nvSpPr>
          <p:cNvPr id="4" name="Slide Number Placeholder 3">
            <a:extLst>
              <a:ext uri="{FF2B5EF4-FFF2-40B4-BE49-F238E27FC236}">
                <a16:creationId xmlns:a16="http://schemas.microsoft.com/office/drawing/2014/main" id="{EAF617B0-D4DD-C142-9497-610B00EA72A4}"/>
              </a:ext>
            </a:extLst>
          </p:cNvPr>
          <p:cNvSpPr>
            <a:spLocks noGrp="1"/>
          </p:cNvSpPr>
          <p:nvPr>
            <p:ph type="sldNum" sz="quarter" idx="12"/>
          </p:nvPr>
        </p:nvSpPr>
        <p:spPr/>
        <p:txBody>
          <a:bodyPr/>
          <a:lstStyle/>
          <a:p>
            <a:r>
              <a:rPr lang="en-US"/>
              <a:t>PAGE  </a:t>
            </a:r>
            <a:fld id="{93005692-73BE-493E-93AB-ECD6027A7652}" type="slidenum">
              <a:rPr lang="en-US" smtClean="0"/>
              <a:pPr/>
              <a:t>36</a:t>
            </a:fld>
            <a:endParaRPr lang="en-US" dirty="0"/>
          </a:p>
        </p:txBody>
      </p:sp>
    </p:spTree>
    <p:extLst>
      <p:ext uri="{BB962C8B-B14F-4D97-AF65-F5344CB8AC3E}">
        <p14:creationId xmlns:p14="http://schemas.microsoft.com/office/powerpoint/2010/main" val="271654659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2F093C-F9B7-B84B-8CA8-0E4349F25640}"/>
              </a:ext>
            </a:extLst>
          </p:cNvPr>
          <p:cNvSpPr>
            <a:spLocks noGrp="1"/>
          </p:cNvSpPr>
          <p:nvPr>
            <p:ph type="ftr" sz="quarter" idx="11"/>
          </p:nvPr>
        </p:nvSpPr>
        <p:spPr/>
        <p:txBody>
          <a:bodyPr/>
          <a:lstStyle/>
          <a:p>
            <a:r>
              <a:rPr lang="en-US"/>
              <a:t>The Trolley Problem, Ethics, and AI</a:t>
            </a:r>
            <a:endParaRPr lang="en-US" dirty="0"/>
          </a:p>
        </p:txBody>
      </p:sp>
      <p:sp>
        <p:nvSpPr>
          <p:cNvPr id="3" name="Slide Number Placeholder 2">
            <a:extLst>
              <a:ext uri="{FF2B5EF4-FFF2-40B4-BE49-F238E27FC236}">
                <a16:creationId xmlns:a16="http://schemas.microsoft.com/office/drawing/2014/main" id="{61C9B6F5-CD50-9240-9700-9CEE40D369EC}"/>
              </a:ext>
            </a:extLst>
          </p:cNvPr>
          <p:cNvSpPr>
            <a:spLocks noGrp="1"/>
          </p:cNvSpPr>
          <p:nvPr>
            <p:ph type="sldNum" sz="quarter" idx="12"/>
          </p:nvPr>
        </p:nvSpPr>
        <p:spPr/>
        <p:txBody>
          <a:bodyPr/>
          <a:lstStyle/>
          <a:p>
            <a:r>
              <a:rPr lang="en-US"/>
              <a:t>PAGE  </a:t>
            </a:r>
            <a:fld id="{93005692-73BE-493E-93AB-ECD6027A7652}" type="slidenum">
              <a:rPr lang="en-US" smtClean="0"/>
              <a:pPr/>
              <a:t>4</a:t>
            </a:fld>
            <a:endParaRPr lang="en-US" dirty="0"/>
          </a:p>
        </p:txBody>
      </p:sp>
      <p:pic>
        <p:nvPicPr>
          <p:cNvPr id="5" name="Picture 4">
            <a:extLst>
              <a:ext uri="{FF2B5EF4-FFF2-40B4-BE49-F238E27FC236}">
                <a16:creationId xmlns:a16="http://schemas.microsoft.com/office/drawing/2014/main" id="{E92DBD92-07FD-7C4E-9D7A-5D45DB5BF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08" y="0"/>
            <a:ext cx="9276339" cy="5700446"/>
          </a:xfrm>
          <a:prstGeom prst="rect">
            <a:avLst/>
          </a:prstGeom>
        </p:spPr>
      </p:pic>
    </p:spTree>
    <p:extLst>
      <p:ext uri="{BB962C8B-B14F-4D97-AF65-F5344CB8AC3E}">
        <p14:creationId xmlns:p14="http://schemas.microsoft.com/office/powerpoint/2010/main" val="2142739465"/>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82E30D-4284-D641-8236-60FA3EB92C2A}"/>
              </a:ext>
            </a:extLst>
          </p:cNvPr>
          <p:cNvSpPr>
            <a:spLocks noGrp="1"/>
          </p:cNvSpPr>
          <p:nvPr>
            <p:ph type="ftr" sz="quarter" idx="11"/>
          </p:nvPr>
        </p:nvSpPr>
        <p:spPr/>
        <p:txBody>
          <a:bodyPr/>
          <a:lstStyle/>
          <a:p>
            <a:r>
              <a:rPr lang="en-US"/>
              <a:t>The Trolley Problem, Ethics, and AI</a:t>
            </a:r>
            <a:endParaRPr lang="en-US" dirty="0"/>
          </a:p>
        </p:txBody>
      </p:sp>
      <p:sp>
        <p:nvSpPr>
          <p:cNvPr id="3" name="Slide Number Placeholder 2">
            <a:extLst>
              <a:ext uri="{FF2B5EF4-FFF2-40B4-BE49-F238E27FC236}">
                <a16:creationId xmlns:a16="http://schemas.microsoft.com/office/drawing/2014/main" id="{0A7AF934-93A9-C94C-AC80-2003C348CE77}"/>
              </a:ext>
            </a:extLst>
          </p:cNvPr>
          <p:cNvSpPr>
            <a:spLocks noGrp="1"/>
          </p:cNvSpPr>
          <p:nvPr>
            <p:ph type="sldNum" sz="quarter" idx="12"/>
          </p:nvPr>
        </p:nvSpPr>
        <p:spPr/>
        <p:txBody>
          <a:bodyPr/>
          <a:lstStyle/>
          <a:p>
            <a:r>
              <a:rPr lang="en-US"/>
              <a:t>PAGE  </a:t>
            </a:r>
            <a:fld id="{93005692-73BE-493E-93AB-ECD6027A7652}" type="slidenum">
              <a:rPr lang="en-US" smtClean="0"/>
              <a:pPr/>
              <a:t>5</a:t>
            </a:fld>
            <a:endParaRPr lang="en-US" dirty="0"/>
          </a:p>
        </p:txBody>
      </p:sp>
      <p:pic>
        <p:nvPicPr>
          <p:cNvPr id="5" name="Picture 4">
            <a:extLst>
              <a:ext uri="{FF2B5EF4-FFF2-40B4-BE49-F238E27FC236}">
                <a16:creationId xmlns:a16="http://schemas.microsoft.com/office/drawing/2014/main" id="{C2FA46AD-EE3B-7D42-A6F8-A74C1A25DBC6}"/>
              </a:ext>
            </a:extLst>
          </p:cNvPr>
          <p:cNvPicPr>
            <a:picLocks noChangeAspect="1"/>
          </p:cNvPicPr>
          <p:nvPr/>
        </p:nvPicPr>
        <p:blipFill rotWithShape="1">
          <a:blip r:embed="rId2">
            <a:extLst>
              <a:ext uri="{28A0092B-C50C-407E-A947-70E740481C1C}">
                <a14:useLocalDpi xmlns:a14="http://schemas.microsoft.com/office/drawing/2010/main" val="0"/>
              </a:ext>
            </a:extLst>
          </a:blip>
          <a:srcRect t="1" r="29385" b="39343"/>
          <a:stretch/>
        </p:blipFill>
        <p:spPr>
          <a:xfrm>
            <a:off x="0" y="0"/>
            <a:ext cx="12151242" cy="6858000"/>
          </a:xfrm>
          <a:prstGeom prst="rect">
            <a:avLst/>
          </a:prstGeom>
        </p:spPr>
      </p:pic>
    </p:spTree>
    <p:extLst>
      <p:ext uri="{BB962C8B-B14F-4D97-AF65-F5344CB8AC3E}">
        <p14:creationId xmlns:p14="http://schemas.microsoft.com/office/powerpoint/2010/main" val="2739501456"/>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82E30D-4284-D641-8236-60FA3EB92C2A}"/>
              </a:ext>
            </a:extLst>
          </p:cNvPr>
          <p:cNvSpPr>
            <a:spLocks noGrp="1"/>
          </p:cNvSpPr>
          <p:nvPr>
            <p:ph type="ftr" sz="quarter" idx="11"/>
          </p:nvPr>
        </p:nvSpPr>
        <p:spPr/>
        <p:txBody>
          <a:bodyPr/>
          <a:lstStyle/>
          <a:p>
            <a:r>
              <a:rPr lang="en-US"/>
              <a:t>The Trolley Problem, Ethics, and AI</a:t>
            </a:r>
            <a:endParaRPr lang="en-US" dirty="0"/>
          </a:p>
        </p:txBody>
      </p:sp>
      <p:sp>
        <p:nvSpPr>
          <p:cNvPr id="3" name="Slide Number Placeholder 2">
            <a:extLst>
              <a:ext uri="{FF2B5EF4-FFF2-40B4-BE49-F238E27FC236}">
                <a16:creationId xmlns:a16="http://schemas.microsoft.com/office/drawing/2014/main" id="{0A7AF934-93A9-C94C-AC80-2003C348CE77}"/>
              </a:ext>
            </a:extLst>
          </p:cNvPr>
          <p:cNvSpPr>
            <a:spLocks noGrp="1"/>
          </p:cNvSpPr>
          <p:nvPr>
            <p:ph type="sldNum" sz="quarter" idx="12"/>
          </p:nvPr>
        </p:nvSpPr>
        <p:spPr/>
        <p:txBody>
          <a:bodyPr/>
          <a:lstStyle/>
          <a:p>
            <a:r>
              <a:rPr lang="en-US"/>
              <a:t>PAGE  </a:t>
            </a:r>
            <a:fld id="{93005692-73BE-493E-93AB-ECD6027A7652}" type="slidenum">
              <a:rPr lang="en-US" smtClean="0"/>
              <a:pPr/>
              <a:t>6</a:t>
            </a:fld>
            <a:endParaRPr lang="en-US" dirty="0"/>
          </a:p>
        </p:txBody>
      </p:sp>
      <p:pic>
        <p:nvPicPr>
          <p:cNvPr id="7" name="Picture 6">
            <a:extLst>
              <a:ext uri="{FF2B5EF4-FFF2-40B4-BE49-F238E27FC236}">
                <a16:creationId xmlns:a16="http://schemas.microsoft.com/office/drawing/2014/main" id="{8C5E6CCE-43AF-C144-9411-B8162ECE34FC}"/>
              </a:ext>
            </a:extLst>
          </p:cNvPr>
          <p:cNvPicPr>
            <a:picLocks noChangeAspect="1"/>
          </p:cNvPicPr>
          <p:nvPr/>
        </p:nvPicPr>
        <p:blipFill rotWithShape="1">
          <a:blip r:embed="rId2">
            <a:extLst>
              <a:ext uri="{28A0092B-C50C-407E-A947-70E740481C1C}">
                <a14:useLocalDpi xmlns:a14="http://schemas.microsoft.com/office/drawing/2010/main" val="0"/>
              </a:ext>
            </a:extLst>
          </a:blip>
          <a:srcRect t="1" r="25677" b="31244"/>
          <a:stretch/>
        </p:blipFill>
        <p:spPr>
          <a:xfrm>
            <a:off x="0" y="87548"/>
            <a:ext cx="12181117" cy="6605081"/>
          </a:xfrm>
          <a:prstGeom prst="rect">
            <a:avLst/>
          </a:prstGeom>
        </p:spPr>
      </p:pic>
    </p:spTree>
    <p:extLst>
      <p:ext uri="{BB962C8B-B14F-4D97-AF65-F5344CB8AC3E}">
        <p14:creationId xmlns:p14="http://schemas.microsoft.com/office/powerpoint/2010/main" val="1289768530"/>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629CBF-01A4-AB41-8669-55A63EEEF660}"/>
              </a:ext>
            </a:extLst>
          </p:cNvPr>
          <p:cNvSpPr>
            <a:spLocks noGrp="1"/>
          </p:cNvSpPr>
          <p:nvPr>
            <p:ph type="ftr" sz="quarter" idx="11"/>
          </p:nvPr>
        </p:nvSpPr>
        <p:spPr/>
        <p:txBody>
          <a:bodyPr/>
          <a:lstStyle/>
          <a:p>
            <a:r>
              <a:rPr lang="en-US"/>
              <a:t>The Trolley Problem, Ethics, and AI</a:t>
            </a:r>
            <a:endParaRPr lang="en-US" dirty="0"/>
          </a:p>
        </p:txBody>
      </p:sp>
      <p:sp>
        <p:nvSpPr>
          <p:cNvPr id="3" name="Slide Number Placeholder 2">
            <a:extLst>
              <a:ext uri="{FF2B5EF4-FFF2-40B4-BE49-F238E27FC236}">
                <a16:creationId xmlns:a16="http://schemas.microsoft.com/office/drawing/2014/main" id="{091FA19C-6C36-244E-A8D5-5D20EECB5B7C}"/>
              </a:ext>
            </a:extLst>
          </p:cNvPr>
          <p:cNvSpPr>
            <a:spLocks noGrp="1"/>
          </p:cNvSpPr>
          <p:nvPr>
            <p:ph type="sldNum" sz="quarter" idx="12"/>
          </p:nvPr>
        </p:nvSpPr>
        <p:spPr/>
        <p:txBody>
          <a:bodyPr/>
          <a:lstStyle/>
          <a:p>
            <a:r>
              <a:rPr lang="en-US"/>
              <a:t>PAGE  </a:t>
            </a:r>
            <a:fld id="{93005692-73BE-493E-93AB-ECD6027A7652}" type="slidenum">
              <a:rPr lang="en-US" smtClean="0"/>
              <a:pPr/>
              <a:t>7</a:t>
            </a:fld>
            <a:endParaRPr lang="en-US" dirty="0"/>
          </a:p>
        </p:txBody>
      </p:sp>
      <p:pic>
        <p:nvPicPr>
          <p:cNvPr id="5" name="Picture 4">
            <a:extLst>
              <a:ext uri="{FF2B5EF4-FFF2-40B4-BE49-F238E27FC236}">
                <a16:creationId xmlns:a16="http://schemas.microsoft.com/office/drawing/2014/main" id="{DE066273-963F-654B-981C-A445BBCDE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140" y="0"/>
            <a:ext cx="8369800" cy="6858000"/>
          </a:xfrm>
          <a:prstGeom prst="rect">
            <a:avLst/>
          </a:prstGeom>
        </p:spPr>
      </p:pic>
    </p:spTree>
    <p:extLst>
      <p:ext uri="{BB962C8B-B14F-4D97-AF65-F5344CB8AC3E}">
        <p14:creationId xmlns:p14="http://schemas.microsoft.com/office/powerpoint/2010/main" val="1241178778"/>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325ED8B-A4A5-DF40-9027-72C4555FCA3F}"/>
              </a:ext>
            </a:extLst>
          </p:cNvPr>
          <p:cNvSpPr>
            <a:spLocks noGrp="1"/>
          </p:cNvSpPr>
          <p:nvPr>
            <p:ph type="ftr" sz="quarter" idx="11"/>
          </p:nvPr>
        </p:nvSpPr>
        <p:spPr/>
        <p:txBody>
          <a:bodyPr/>
          <a:lstStyle/>
          <a:p>
            <a:r>
              <a:rPr lang="en-US"/>
              <a:t>The Trolley Problem, Ethics, and AI</a:t>
            </a:r>
            <a:endParaRPr lang="en-US" dirty="0"/>
          </a:p>
        </p:txBody>
      </p:sp>
      <p:sp>
        <p:nvSpPr>
          <p:cNvPr id="3" name="Slide Number Placeholder 2">
            <a:extLst>
              <a:ext uri="{FF2B5EF4-FFF2-40B4-BE49-F238E27FC236}">
                <a16:creationId xmlns:a16="http://schemas.microsoft.com/office/drawing/2014/main" id="{891D6D80-7243-A545-8025-75A369BFB446}"/>
              </a:ext>
            </a:extLst>
          </p:cNvPr>
          <p:cNvSpPr>
            <a:spLocks noGrp="1"/>
          </p:cNvSpPr>
          <p:nvPr>
            <p:ph type="sldNum" sz="quarter" idx="12"/>
          </p:nvPr>
        </p:nvSpPr>
        <p:spPr/>
        <p:txBody>
          <a:bodyPr/>
          <a:lstStyle/>
          <a:p>
            <a:r>
              <a:rPr lang="en-US"/>
              <a:t>PAGE  </a:t>
            </a:r>
            <a:fld id="{93005692-73BE-493E-93AB-ECD6027A7652}" type="slidenum">
              <a:rPr lang="en-US" smtClean="0"/>
              <a:pPr/>
              <a:t>8</a:t>
            </a:fld>
            <a:endParaRPr lang="en-US" dirty="0"/>
          </a:p>
        </p:txBody>
      </p:sp>
      <p:pic>
        <p:nvPicPr>
          <p:cNvPr id="5" name="Picture 4">
            <a:extLst>
              <a:ext uri="{FF2B5EF4-FFF2-40B4-BE49-F238E27FC236}">
                <a16:creationId xmlns:a16="http://schemas.microsoft.com/office/drawing/2014/main" id="{37316160-F65E-B84E-BC51-1113A8210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1" y="109550"/>
            <a:ext cx="8181490" cy="6563624"/>
          </a:xfrm>
          <a:prstGeom prst="rect">
            <a:avLst/>
          </a:prstGeom>
        </p:spPr>
      </p:pic>
    </p:spTree>
    <p:extLst>
      <p:ext uri="{BB962C8B-B14F-4D97-AF65-F5344CB8AC3E}">
        <p14:creationId xmlns:p14="http://schemas.microsoft.com/office/powerpoint/2010/main" val="18282516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F59563-7E7D-FC46-92D0-8B7321EC0B9D}"/>
              </a:ext>
            </a:extLst>
          </p:cNvPr>
          <p:cNvSpPr>
            <a:spLocks noGrp="1"/>
          </p:cNvSpPr>
          <p:nvPr>
            <p:ph type="ftr" sz="quarter" idx="11"/>
          </p:nvPr>
        </p:nvSpPr>
        <p:spPr/>
        <p:txBody>
          <a:bodyPr/>
          <a:lstStyle/>
          <a:p>
            <a:r>
              <a:rPr lang="en-US"/>
              <a:t>The Trolley Problem, Ethics, and AI</a:t>
            </a:r>
            <a:endParaRPr lang="en-US" dirty="0"/>
          </a:p>
        </p:txBody>
      </p:sp>
      <p:sp>
        <p:nvSpPr>
          <p:cNvPr id="3" name="Slide Number Placeholder 2">
            <a:extLst>
              <a:ext uri="{FF2B5EF4-FFF2-40B4-BE49-F238E27FC236}">
                <a16:creationId xmlns:a16="http://schemas.microsoft.com/office/drawing/2014/main" id="{08E93097-172B-8E45-880A-8B35F1FAA409}"/>
              </a:ext>
            </a:extLst>
          </p:cNvPr>
          <p:cNvSpPr>
            <a:spLocks noGrp="1"/>
          </p:cNvSpPr>
          <p:nvPr>
            <p:ph type="sldNum" sz="quarter" idx="12"/>
          </p:nvPr>
        </p:nvSpPr>
        <p:spPr/>
        <p:txBody>
          <a:bodyPr/>
          <a:lstStyle/>
          <a:p>
            <a:r>
              <a:rPr lang="en-US"/>
              <a:t>PAGE  </a:t>
            </a:r>
            <a:fld id="{93005692-73BE-493E-93AB-ECD6027A7652}" type="slidenum">
              <a:rPr lang="en-US" smtClean="0"/>
              <a:pPr/>
              <a:t>9</a:t>
            </a:fld>
            <a:endParaRPr lang="en-US" dirty="0"/>
          </a:p>
        </p:txBody>
      </p:sp>
      <p:pic>
        <p:nvPicPr>
          <p:cNvPr id="5" name="Picture 4">
            <a:extLst>
              <a:ext uri="{FF2B5EF4-FFF2-40B4-BE49-F238E27FC236}">
                <a16:creationId xmlns:a16="http://schemas.microsoft.com/office/drawing/2014/main" id="{95592DB5-7A65-6943-AEAF-D68E8ED298DE}"/>
              </a:ext>
            </a:extLst>
          </p:cNvPr>
          <p:cNvPicPr>
            <a:picLocks noChangeAspect="1"/>
          </p:cNvPicPr>
          <p:nvPr/>
        </p:nvPicPr>
        <p:blipFill rotWithShape="1">
          <a:blip r:embed="rId2">
            <a:extLst>
              <a:ext uri="{28A0092B-C50C-407E-A947-70E740481C1C}">
                <a14:useLocalDpi xmlns:a14="http://schemas.microsoft.com/office/drawing/2010/main" val="0"/>
              </a:ext>
            </a:extLst>
          </a:blip>
          <a:srcRect l="22018" t="6951" r="7137"/>
          <a:stretch/>
        </p:blipFill>
        <p:spPr>
          <a:xfrm>
            <a:off x="2344365" y="204301"/>
            <a:ext cx="6994188" cy="6526582"/>
          </a:xfrm>
          <a:prstGeom prst="rect">
            <a:avLst/>
          </a:prstGeom>
        </p:spPr>
      </p:pic>
    </p:spTree>
    <p:extLst>
      <p:ext uri="{BB962C8B-B14F-4D97-AF65-F5344CB8AC3E}">
        <p14:creationId xmlns:p14="http://schemas.microsoft.com/office/powerpoint/2010/main" val="3822539834"/>
      </p:ext>
    </p:extLst>
  </p:cSld>
  <p:clrMapOvr>
    <a:masterClrMapping/>
  </p:clrMapOvr>
  <p:transition spd="slow">
    <p:cover/>
  </p:transition>
</p:sld>
</file>

<file path=ppt/theme/theme1.xml><?xml version="1.0" encoding="utf-8"?>
<a:theme xmlns:a="http://schemas.openxmlformats.org/drawingml/2006/main" name="UofWaterloo_WhiteBkgrd">
  <a:themeElements>
    <a:clrScheme name="Custom 6">
      <a:dk1>
        <a:srgbClr val="000000"/>
      </a:dk1>
      <a:lt1>
        <a:srgbClr val="FFFFFF"/>
      </a:lt1>
      <a:dk2>
        <a:srgbClr val="757575"/>
      </a:dk2>
      <a:lt2>
        <a:srgbClr val="D6D6D6"/>
      </a:lt2>
      <a:accent1>
        <a:srgbClr val="E68000"/>
      </a:accent1>
      <a:accent2>
        <a:srgbClr val="0C0C0C"/>
      </a:accent2>
      <a:accent3>
        <a:srgbClr val="FBAE00"/>
      </a:accent3>
      <a:accent4>
        <a:srgbClr val="FFD4A4"/>
      </a:accent4>
      <a:accent5>
        <a:srgbClr val="D93E00"/>
      </a:accent5>
      <a:accent6>
        <a:srgbClr val="F1F1F1"/>
      </a:accent6>
      <a:hlink>
        <a:srgbClr val="D93E00"/>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arts_16x9" id="{66D114BE-6297-CC45-9F07-F464C36ECA0F}" vid="{3CBBA204-5AD9-9B46-AF64-157BDF8A9F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UofWaterloo_WhiteBkgrd</Template>
  <TotalTime>8062</TotalTime>
  <Words>1674</Words>
  <Application>Microsoft Macintosh PowerPoint</Application>
  <PresentationFormat>Widescreen</PresentationFormat>
  <Paragraphs>182</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Georgia</vt:lpstr>
      <vt:lpstr>Helvetica</vt:lpstr>
      <vt:lpstr>Impact</vt:lpstr>
      <vt:lpstr>Verdana</vt:lpstr>
      <vt:lpstr>Wingdings</vt:lpstr>
      <vt:lpstr>UofWaterloo_WhiteBkgrd</vt:lpstr>
      <vt:lpstr>What the ‘Trolley Problem’ can (and can’t) teach us about ethics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Distinct Processes</vt:lpstr>
      <vt:lpstr>Two Distinct Processes</vt:lpstr>
      <vt:lpstr>Assuming the Problem Away</vt:lpstr>
      <vt:lpstr>What’s a Good Solution?</vt:lpstr>
      <vt:lpstr>Whose Safety?</vt:lpstr>
      <vt:lpstr>Whose Safety?</vt:lpstr>
      <vt:lpstr>PowerPoint Presentation</vt:lpstr>
      <vt:lpstr>PowerPoint Presentation</vt:lpstr>
      <vt:lpstr>Why Trolleys are a Distraction</vt:lpstr>
      <vt:lpstr>Why Trolleys are Interesting</vt:lpstr>
      <vt:lpstr>The Trolley Problem: Switch</vt:lpstr>
      <vt:lpstr>The Trolley Problem: Switch</vt:lpstr>
      <vt:lpstr>The Trolley Problem: Footbridge</vt:lpstr>
      <vt:lpstr>The Trolley Problem: Footbridge</vt:lpstr>
      <vt:lpstr>The Trolley Problem</vt:lpstr>
      <vt:lpstr>The Philosophical  Problem</vt:lpstr>
      <vt:lpstr>Two Broad Approaches</vt:lpstr>
      <vt:lpstr>Why it’s a Problem</vt:lpstr>
      <vt:lpstr>One Source of the Problem</vt:lpstr>
      <vt:lpstr>Multiple Values</vt:lpstr>
      <vt:lpstr>Multiple Values</vt:lpstr>
      <vt:lpstr>Montreal Declaration for a Development of Responsible AI</vt:lpstr>
      <vt:lpstr>Google’s Objectives for AI Applications</vt:lpstr>
      <vt:lpstr>To Sum Up</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THIS SPACE HERE</dc:title>
  <dc:creator>Maria Morrone</dc:creator>
  <cp:lastModifiedBy>Mathieu Doucet</cp:lastModifiedBy>
  <cp:revision>42</cp:revision>
  <dcterms:created xsi:type="dcterms:W3CDTF">2019-02-13T18:13:03Z</dcterms:created>
  <dcterms:modified xsi:type="dcterms:W3CDTF">2019-09-13T02:24:33Z</dcterms:modified>
</cp:coreProperties>
</file>