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2" r:id="rId3"/>
    <p:sldId id="313" r:id="rId4"/>
    <p:sldId id="267" r:id="rId5"/>
    <p:sldId id="259" r:id="rId6"/>
    <p:sldId id="307" r:id="rId7"/>
    <p:sldId id="314" r:id="rId8"/>
    <p:sldId id="272" r:id="rId9"/>
    <p:sldId id="280" r:id="rId10"/>
    <p:sldId id="264" r:id="rId11"/>
    <p:sldId id="302" r:id="rId12"/>
    <p:sldId id="269" r:id="rId13"/>
    <p:sldId id="316" r:id="rId14"/>
    <p:sldId id="318" r:id="rId15"/>
    <p:sldId id="304" r:id="rId16"/>
    <p:sldId id="281" r:id="rId17"/>
    <p:sldId id="319" r:id="rId18"/>
    <p:sldId id="321" r:id="rId19"/>
    <p:sldId id="275" r:id="rId20"/>
    <p:sldId id="294" r:id="rId21"/>
    <p:sldId id="300" r:id="rId22"/>
    <p:sldId id="306" r:id="rId23"/>
    <p:sldId id="322" r:id="rId24"/>
    <p:sldId id="296" r:id="rId25"/>
    <p:sldId id="298" r:id="rId26"/>
    <p:sldId id="323" r:id="rId27"/>
    <p:sldId id="311" r:id="rId28"/>
    <p:sldId id="282" r:id="rId29"/>
    <p:sldId id="287" r:id="rId30"/>
    <p:sldId id="285" r:id="rId31"/>
    <p:sldId id="288" r:id="rId32"/>
    <p:sldId id="325" r:id="rId33"/>
    <p:sldId id="283" r:id="rId34"/>
    <p:sldId id="279" r:id="rId35"/>
    <p:sldId id="261" r:id="rId36"/>
    <p:sldId id="308" r:id="rId37"/>
    <p:sldId id="324" r:id="rId38"/>
    <p:sldId id="258" r:id="rId39"/>
    <p:sldId id="30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034" autoAdjust="0"/>
    <p:restoredTop sz="62073" autoAdjust="0"/>
  </p:normalViewPr>
  <p:slideViewPr>
    <p:cSldViewPr>
      <p:cViewPr varScale="1">
        <p:scale>
          <a:sx n="47" d="100"/>
          <a:sy n="47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A1D6F-1C03-4FF7-A6FB-D95FD10F197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A11471-FB35-4022-9CAD-969EA6BEBF47}" type="pres">
      <dgm:prSet presAssocID="{1AAA1D6F-1C03-4FF7-A6FB-D95FD10F197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0EA71D2-C469-42FA-9774-7C0EA4BA004B}" type="presOf" srcId="{1AAA1D6F-1C03-4FF7-A6FB-D95FD10F197A}" destId="{DBA11471-FB35-4022-9CAD-969EA6BEBF47}" srcOrd="0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24996-7B1F-4801-B0CA-150B1D0FEE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6A0C6-0340-4DD6-B7E0-E6123843D656}">
      <dgm:prSet phldrT="[Text]" custT="1"/>
      <dgm:spPr/>
      <dgm:t>
        <a:bodyPr/>
        <a:lstStyle/>
        <a:p>
          <a:pPr algn="ctr"/>
          <a:r>
            <a:rPr lang="en-US" sz="2000" b="0" dirty="0" smtClean="0"/>
            <a:t>5 agents</a:t>
          </a:r>
          <a:endParaRPr lang="en-US" sz="2000" b="0" dirty="0"/>
        </a:p>
      </dgm:t>
    </dgm:pt>
    <dgm:pt modelId="{E78DB135-88C9-49A6-AEF2-8F253BD4E6FA}" type="parTrans" cxnId="{FC876A10-AF61-4B68-A45E-015CECF7A5D5}">
      <dgm:prSet/>
      <dgm:spPr/>
      <dgm:t>
        <a:bodyPr/>
        <a:lstStyle/>
        <a:p>
          <a:endParaRPr lang="en-US"/>
        </a:p>
      </dgm:t>
    </dgm:pt>
    <dgm:pt modelId="{EDAB40E3-595D-4EA2-807B-CC10645B6084}" type="sibTrans" cxnId="{FC876A10-AF61-4B68-A45E-015CECF7A5D5}">
      <dgm:prSet/>
      <dgm:spPr/>
      <dgm:t>
        <a:bodyPr/>
        <a:lstStyle/>
        <a:p>
          <a:endParaRPr lang="en-US"/>
        </a:p>
      </dgm:t>
    </dgm:pt>
    <dgm:pt modelId="{C80ADA34-5ACB-4122-9346-38866D0634B8}">
      <dgm:prSet phldrT="[Text]" custT="1"/>
      <dgm:spPr/>
      <dgm:t>
        <a:bodyPr/>
        <a:lstStyle/>
        <a:p>
          <a:pPr algn="ctr"/>
          <a:r>
            <a:rPr lang="en-US" sz="2000" b="0" dirty="0" smtClean="0"/>
            <a:t>4 cycles</a:t>
          </a:r>
          <a:endParaRPr lang="en-US" sz="2000" b="0" dirty="0"/>
        </a:p>
      </dgm:t>
    </dgm:pt>
    <dgm:pt modelId="{7DF33A34-2AAF-4CD7-9B96-56685B359C3E}" type="parTrans" cxnId="{43D95722-1722-47FA-9B9B-4BB453894443}">
      <dgm:prSet/>
      <dgm:spPr/>
      <dgm:t>
        <a:bodyPr/>
        <a:lstStyle/>
        <a:p>
          <a:endParaRPr lang="en-US"/>
        </a:p>
      </dgm:t>
    </dgm:pt>
    <dgm:pt modelId="{3D65747F-6B62-4D0B-8C88-C144CE203E3C}" type="sibTrans" cxnId="{43D95722-1722-47FA-9B9B-4BB453894443}">
      <dgm:prSet/>
      <dgm:spPr/>
      <dgm:t>
        <a:bodyPr/>
        <a:lstStyle/>
        <a:p>
          <a:endParaRPr lang="en-US"/>
        </a:p>
      </dgm:t>
    </dgm:pt>
    <dgm:pt modelId="{FB0794E3-D0F0-4E17-9261-055BE0864023}">
      <dgm:prSet phldrT="[Text]" custT="1"/>
      <dgm:spPr/>
      <dgm:t>
        <a:bodyPr/>
        <a:lstStyle/>
        <a:p>
          <a:pPr algn="ctr"/>
          <a:r>
            <a:rPr lang="en-US" sz="2000" b="0" dirty="0" smtClean="0"/>
            <a:t>2 (inclusion) maximal exchanges</a:t>
          </a:r>
          <a:endParaRPr lang="en-US" sz="2000" b="0" dirty="0"/>
        </a:p>
      </dgm:t>
    </dgm:pt>
    <dgm:pt modelId="{46265A25-BE76-44A1-83AE-22143DBD0405}" type="parTrans" cxnId="{D6578E4F-C2C1-4B3D-B733-7AA57F0286E3}">
      <dgm:prSet/>
      <dgm:spPr/>
      <dgm:t>
        <a:bodyPr/>
        <a:lstStyle/>
        <a:p>
          <a:endParaRPr lang="en-US"/>
        </a:p>
      </dgm:t>
    </dgm:pt>
    <dgm:pt modelId="{9BB04D74-028B-42AF-8D81-78006B49E74B}" type="sibTrans" cxnId="{D6578E4F-C2C1-4B3D-B733-7AA57F0286E3}">
      <dgm:prSet/>
      <dgm:spPr/>
      <dgm:t>
        <a:bodyPr/>
        <a:lstStyle/>
        <a:p>
          <a:endParaRPr lang="en-US"/>
        </a:p>
      </dgm:t>
    </dgm:pt>
    <dgm:pt modelId="{784737D1-DB02-436F-AF13-53F1938D197C}">
      <dgm:prSet custT="1"/>
      <dgm:spPr/>
      <dgm:t>
        <a:bodyPr/>
        <a:lstStyle/>
        <a:p>
          <a:pPr algn="l"/>
          <a:r>
            <a:rPr lang="en-US" sz="1800" dirty="0" smtClean="0"/>
            <a:t>{v1, v2, … , v5}, in which all edges have weight 1</a:t>
          </a:r>
        </a:p>
      </dgm:t>
    </dgm:pt>
    <dgm:pt modelId="{108D62B1-7DB7-49C1-854D-C24E94878C45}" type="parTrans" cxnId="{647D342F-670D-49FF-9542-2CBC8902247B}">
      <dgm:prSet/>
      <dgm:spPr/>
      <dgm:t>
        <a:bodyPr/>
        <a:lstStyle/>
        <a:p>
          <a:endParaRPr lang="en-US"/>
        </a:p>
      </dgm:t>
    </dgm:pt>
    <dgm:pt modelId="{FC0F933F-82E3-4A4C-8A46-CA8FB20DD7D2}" type="sibTrans" cxnId="{647D342F-670D-49FF-9542-2CBC8902247B}">
      <dgm:prSet/>
      <dgm:spPr/>
      <dgm:t>
        <a:bodyPr/>
        <a:lstStyle/>
        <a:p>
          <a:endParaRPr lang="en-US"/>
        </a:p>
      </dgm:t>
    </dgm:pt>
    <dgm:pt modelId="{46E6EA21-91A0-4AC0-9963-060BA37EB6A4}">
      <dgm:prSet custT="1"/>
      <dgm:spPr/>
      <dgm:t>
        <a:bodyPr/>
        <a:lstStyle/>
        <a:p>
          <a:r>
            <a:rPr lang="en-US" sz="1800" dirty="0" smtClean="0"/>
            <a:t>c1 = &lt;v1, v2&gt;,  c2 = &lt;v2, v3&gt;,  </a:t>
          </a:r>
          <a:br>
            <a:rPr lang="en-US" sz="1800" dirty="0" smtClean="0"/>
          </a:br>
          <a:r>
            <a:rPr lang="en-US" sz="1800" dirty="0" smtClean="0"/>
            <a:t>c3 = &lt;v3, v4&gt;,  c4 = &lt;v1, v2, v3,v4, v5&gt;</a:t>
          </a:r>
        </a:p>
      </dgm:t>
    </dgm:pt>
    <dgm:pt modelId="{BC4C2D1F-73CC-4098-99E7-E14232CDFFC6}" type="parTrans" cxnId="{CD47738A-54CD-4151-A2E9-A960D76600E3}">
      <dgm:prSet/>
      <dgm:spPr/>
      <dgm:t>
        <a:bodyPr/>
        <a:lstStyle/>
        <a:p>
          <a:endParaRPr lang="en-US"/>
        </a:p>
      </dgm:t>
    </dgm:pt>
    <dgm:pt modelId="{C9B6C354-06B9-48DF-986C-E8F15BD2EFF6}" type="sibTrans" cxnId="{CD47738A-54CD-4151-A2E9-A960D76600E3}">
      <dgm:prSet/>
      <dgm:spPr/>
      <dgm:t>
        <a:bodyPr/>
        <a:lstStyle/>
        <a:p>
          <a:endParaRPr lang="en-US"/>
        </a:p>
      </dgm:t>
    </dgm:pt>
    <dgm:pt modelId="{5C1EC3F5-8566-4EB0-9F67-E60C535C4717}">
      <dgm:prSet custT="1"/>
      <dgm:spPr/>
      <dgm:t>
        <a:bodyPr/>
        <a:lstStyle/>
        <a:p>
          <a:r>
            <a:rPr lang="en-US" sz="1800" dirty="0" smtClean="0"/>
            <a:t>M1 = {c4}, M2 = {c1, c3}</a:t>
          </a:r>
        </a:p>
      </dgm:t>
    </dgm:pt>
    <dgm:pt modelId="{69CD223A-A053-4EE5-B635-ADFAC38664EA}" type="parTrans" cxnId="{A4F25C0C-8367-44ED-A751-D10DC4C581BF}">
      <dgm:prSet/>
      <dgm:spPr/>
      <dgm:t>
        <a:bodyPr/>
        <a:lstStyle/>
        <a:p>
          <a:endParaRPr lang="en-US"/>
        </a:p>
      </dgm:t>
    </dgm:pt>
    <dgm:pt modelId="{AD906F95-3F0A-4AF8-9434-869FE661E1D8}" type="sibTrans" cxnId="{A4F25C0C-8367-44ED-A751-D10DC4C581BF}">
      <dgm:prSet/>
      <dgm:spPr/>
      <dgm:t>
        <a:bodyPr/>
        <a:lstStyle/>
        <a:p>
          <a:endParaRPr lang="en-US"/>
        </a:p>
      </dgm:t>
    </dgm:pt>
    <dgm:pt modelId="{FF1230A7-EC59-45BE-84D8-991DE533D0DE}" type="pres">
      <dgm:prSet presAssocID="{A8324996-7B1F-4801-B0CA-150B1D0FEE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9AFDF-1D36-4D74-8696-A8E435771653}" type="pres">
      <dgm:prSet presAssocID="{5EB6A0C6-0340-4DD6-B7E0-E6123843D656}" presName="parentLin" presStyleCnt="0"/>
      <dgm:spPr/>
    </dgm:pt>
    <dgm:pt modelId="{487385F9-4509-4596-91B3-1859BDDC834A}" type="pres">
      <dgm:prSet presAssocID="{5EB6A0C6-0340-4DD6-B7E0-E6123843D65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65272F4-CBC4-4C16-B9C7-BC813E954C37}" type="pres">
      <dgm:prSet presAssocID="{5EB6A0C6-0340-4DD6-B7E0-E6123843D6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516EC-E117-424F-864A-17E8973413DE}" type="pres">
      <dgm:prSet presAssocID="{5EB6A0C6-0340-4DD6-B7E0-E6123843D656}" presName="negativeSpace" presStyleCnt="0"/>
      <dgm:spPr/>
    </dgm:pt>
    <dgm:pt modelId="{3826770F-F077-4ABB-9A16-204D0126712D}" type="pres">
      <dgm:prSet presAssocID="{5EB6A0C6-0340-4DD6-B7E0-E6123843D65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7E707-3934-4BFE-B20B-6B3E713C613D}" type="pres">
      <dgm:prSet presAssocID="{EDAB40E3-595D-4EA2-807B-CC10645B6084}" presName="spaceBetweenRectangles" presStyleCnt="0"/>
      <dgm:spPr/>
    </dgm:pt>
    <dgm:pt modelId="{0EE52A2E-F816-4C23-AC07-AF6E2AB1F5D0}" type="pres">
      <dgm:prSet presAssocID="{C80ADA34-5ACB-4122-9346-38866D0634B8}" presName="parentLin" presStyleCnt="0"/>
      <dgm:spPr/>
    </dgm:pt>
    <dgm:pt modelId="{647A1BA2-6EC5-498E-9F98-251189F6296B}" type="pres">
      <dgm:prSet presAssocID="{C80ADA34-5ACB-4122-9346-38866D0634B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060B09-2A93-4EFD-B8A6-AA22BCFC0DED}" type="pres">
      <dgm:prSet presAssocID="{C80ADA34-5ACB-4122-9346-38866D0634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D8057-6B49-4E4E-843E-3D331F4AF2C7}" type="pres">
      <dgm:prSet presAssocID="{C80ADA34-5ACB-4122-9346-38866D0634B8}" presName="negativeSpace" presStyleCnt="0"/>
      <dgm:spPr/>
    </dgm:pt>
    <dgm:pt modelId="{FFD10557-5729-473D-9270-9A1D157D783D}" type="pres">
      <dgm:prSet presAssocID="{C80ADA34-5ACB-4122-9346-38866D0634B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C2EE2-D8B6-4A5E-AA8F-71842D1C4BAF}" type="pres">
      <dgm:prSet presAssocID="{3D65747F-6B62-4D0B-8C88-C144CE203E3C}" presName="spaceBetweenRectangles" presStyleCnt="0"/>
      <dgm:spPr/>
    </dgm:pt>
    <dgm:pt modelId="{7135EA36-9825-494D-8FB4-36ECE88C2FAE}" type="pres">
      <dgm:prSet presAssocID="{FB0794E3-D0F0-4E17-9261-055BE0864023}" presName="parentLin" presStyleCnt="0"/>
      <dgm:spPr/>
    </dgm:pt>
    <dgm:pt modelId="{09DD08BC-6E45-4288-8C34-6DAE988114AC}" type="pres">
      <dgm:prSet presAssocID="{FB0794E3-D0F0-4E17-9261-055BE086402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0E8A558-F83D-4379-A05D-0DEDA7BE1DDC}" type="pres">
      <dgm:prSet presAssocID="{FB0794E3-D0F0-4E17-9261-055BE08640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88091-FDD6-4DB8-8B27-D523F18E3C32}" type="pres">
      <dgm:prSet presAssocID="{FB0794E3-D0F0-4E17-9261-055BE0864023}" presName="negativeSpace" presStyleCnt="0"/>
      <dgm:spPr/>
    </dgm:pt>
    <dgm:pt modelId="{07B20949-7A1B-42FD-BFAA-B0B40577AC23}" type="pres">
      <dgm:prSet presAssocID="{FB0794E3-D0F0-4E17-9261-055BE086402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8D8CCE-DF7C-484D-AA42-C963D5357D41}" type="presOf" srcId="{46E6EA21-91A0-4AC0-9963-060BA37EB6A4}" destId="{FFD10557-5729-473D-9270-9A1D157D783D}" srcOrd="0" destOrd="0" presId="urn:microsoft.com/office/officeart/2005/8/layout/list1"/>
    <dgm:cxn modelId="{D6578E4F-C2C1-4B3D-B733-7AA57F0286E3}" srcId="{A8324996-7B1F-4801-B0CA-150B1D0FEE2B}" destId="{FB0794E3-D0F0-4E17-9261-055BE0864023}" srcOrd="2" destOrd="0" parTransId="{46265A25-BE76-44A1-83AE-22143DBD0405}" sibTransId="{9BB04D74-028B-42AF-8D81-78006B49E74B}"/>
    <dgm:cxn modelId="{43382662-2A23-48C3-B6B1-7B89686DF34F}" type="presOf" srcId="{C80ADA34-5ACB-4122-9346-38866D0634B8}" destId="{647A1BA2-6EC5-498E-9F98-251189F6296B}" srcOrd="0" destOrd="0" presId="urn:microsoft.com/office/officeart/2005/8/layout/list1"/>
    <dgm:cxn modelId="{31742C96-B4EE-4911-885F-151C1340A8FD}" type="presOf" srcId="{5EB6A0C6-0340-4DD6-B7E0-E6123843D656}" destId="{565272F4-CBC4-4C16-B9C7-BC813E954C37}" srcOrd="1" destOrd="0" presId="urn:microsoft.com/office/officeart/2005/8/layout/list1"/>
    <dgm:cxn modelId="{43D95722-1722-47FA-9B9B-4BB453894443}" srcId="{A8324996-7B1F-4801-B0CA-150B1D0FEE2B}" destId="{C80ADA34-5ACB-4122-9346-38866D0634B8}" srcOrd="1" destOrd="0" parTransId="{7DF33A34-2AAF-4CD7-9B96-56685B359C3E}" sibTransId="{3D65747F-6B62-4D0B-8C88-C144CE203E3C}"/>
    <dgm:cxn modelId="{E39D6723-1973-4A2E-B4C6-A5D524A5B8EF}" type="presOf" srcId="{784737D1-DB02-436F-AF13-53F1938D197C}" destId="{3826770F-F077-4ABB-9A16-204D0126712D}" srcOrd="0" destOrd="0" presId="urn:microsoft.com/office/officeart/2005/8/layout/list1"/>
    <dgm:cxn modelId="{0188D2D5-27B8-4F4A-A4A9-09FCFC277581}" type="presOf" srcId="{FB0794E3-D0F0-4E17-9261-055BE0864023}" destId="{09DD08BC-6E45-4288-8C34-6DAE988114AC}" srcOrd="0" destOrd="0" presId="urn:microsoft.com/office/officeart/2005/8/layout/list1"/>
    <dgm:cxn modelId="{9BEDA0CB-78C1-47C7-AFC1-9BDF2DFBEE6B}" type="presOf" srcId="{C80ADA34-5ACB-4122-9346-38866D0634B8}" destId="{77060B09-2A93-4EFD-B8A6-AA22BCFC0DED}" srcOrd="1" destOrd="0" presId="urn:microsoft.com/office/officeart/2005/8/layout/list1"/>
    <dgm:cxn modelId="{CD47738A-54CD-4151-A2E9-A960D76600E3}" srcId="{C80ADA34-5ACB-4122-9346-38866D0634B8}" destId="{46E6EA21-91A0-4AC0-9963-060BA37EB6A4}" srcOrd="0" destOrd="0" parTransId="{BC4C2D1F-73CC-4098-99E7-E14232CDFFC6}" sibTransId="{C9B6C354-06B9-48DF-986C-E8F15BD2EFF6}"/>
    <dgm:cxn modelId="{647D342F-670D-49FF-9542-2CBC8902247B}" srcId="{5EB6A0C6-0340-4DD6-B7E0-E6123843D656}" destId="{784737D1-DB02-436F-AF13-53F1938D197C}" srcOrd="0" destOrd="0" parTransId="{108D62B1-7DB7-49C1-854D-C24E94878C45}" sibTransId="{FC0F933F-82E3-4A4C-8A46-CA8FB20DD7D2}"/>
    <dgm:cxn modelId="{D1E0A9E9-20AD-419B-B13C-718B1E4B1DF1}" type="presOf" srcId="{5EB6A0C6-0340-4DD6-B7E0-E6123843D656}" destId="{487385F9-4509-4596-91B3-1859BDDC834A}" srcOrd="0" destOrd="0" presId="urn:microsoft.com/office/officeart/2005/8/layout/list1"/>
    <dgm:cxn modelId="{FC876A10-AF61-4B68-A45E-015CECF7A5D5}" srcId="{A8324996-7B1F-4801-B0CA-150B1D0FEE2B}" destId="{5EB6A0C6-0340-4DD6-B7E0-E6123843D656}" srcOrd="0" destOrd="0" parTransId="{E78DB135-88C9-49A6-AEF2-8F253BD4E6FA}" sibTransId="{EDAB40E3-595D-4EA2-807B-CC10645B6084}"/>
    <dgm:cxn modelId="{91F47FD7-1291-41B8-90D0-3DC98B876F68}" type="presOf" srcId="{FB0794E3-D0F0-4E17-9261-055BE0864023}" destId="{D0E8A558-F83D-4379-A05D-0DEDA7BE1DDC}" srcOrd="1" destOrd="0" presId="urn:microsoft.com/office/officeart/2005/8/layout/list1"/>
    <dgm:cxn modelId="{585FE80E-0998-4FC1-8179-0741D6022BEA}" type="presOf" srcId="{5C1EC3F5-8566-4EB0-9F67-E60C535C4717}" destId="{07B20949-7A1B-42FD-BFAA-B0B40577AC23}" srcOrd="0" destOrd="0" presId="urn:microsoft.com/office/officeart/2005/8/layout/list1"/>
    <dgm:cxn modelId="{A4F25C0C-8367-44ED-A751-D10DC4C581BF}" srcId="{FB0794E3-D0F0-4E17-9261-055BE0864023}" destId="{5C1EC3F5-8566-4EB0-9F67-E60C535C4717}" srcOrd="0" destOrd="0" parTransId="{69CD223A-A053-4EE5-B635-ADFAC38664EA}" sibTransId="{AD906F95-3F0A-4AF8-9434-869FE661E1D8}"/>
    <dgm:cxn modelId="{287EAB60-EDD0-43D9-8C80-DD81FACEE45C}" type="presOf" srcId="{A8324996-7B1F-4801-B0CA-150B1D0FEE2B}" destId="{FF1230A7-EC59-45BE-84D8-991DE533D0DE}" srcOrd="0" destOrd="0" presId="urn:microsoft.com/office/officeart/2005/8/layout/list1"/>
    <dgm:cxn modelId="{9DD48029-3A36-470D-9715-55F694A6E9D8}" type="presParOf" srcId="{FF1230A7-EC59-45BE-84D8-991DE533D0DE}" destId="{0E29AFDF-1D36-4D74-8696-A8E435771653}" srcOrd="0" destOrd="0" presId="urn:microsoft.com/office/officeart/2005/8/layout/list1"/>
    <dgm:cxn modelId="{07EF2D7A-BC2D-4565-9AE2-16A9FA7F58DB}" type="presParOf" srcId="{0E29AFDF-1D36-4D74-8696-A8E435771653}" destId="{487385F9-4509-4596-91B3-1859BDDC834A}" srcOrd="0" destOrd="0" presId="urn:microsoft.com/office/officeart/2005/8/layout/list1"/>
    <dgm:cxn modelId="{571BAF65-2918-47CA-993C-92092BD0F794}" type="presParOf" srcId="{0E29AFDF-1D36-4D74-8696-A8E435771653}" destId="{565272F4-CBC4-4C16-B9C7-BC813E954C37}" srcOrd="1" destOrd="0" presId="urn:microsoft.com/office/officeart/2005/8/layout/list1"/>
    <dgm:cxn modelId="{BD2D1011-58F7-4974-82B1-0B027A0A3695}" type="presParOf" srcId="{FF1230A7-EC59-45BE-84D8-991DE533D0DE}" destId="{A5F516EC-E117-424F-864A-17E8973413DE}" srcOrd="1" destOrd="0" presId="urn:microsoft.com/office/officeart/2005/8/layout/list1"/>
    <dgm:cxn modelId="{3FB09A7F-A443-4770-9AD3-22AC09EDBD3B}" type="presParOf" srcId="{FF1230A7-EC59-45BE-84D8-991DE533D0DE}" destId="{3826770F-F077-4ABB-9A16-204D0126712D}" srcOrd="2" destOrd="0" presId="urn:microsoft.com/office/officeart/2005/8/layout/list1"/>
    <dgm:cxn modelId="{79FA9026-D3E2-4803-A130-D45D0799B1AF}" type="presParOf" srcId="{FF1230A7-EC59-45BE-84D8-991DE533D0DE}" destId="{4137E707-3934-4BFE-B20B-6B3E713C613D}" srcOrd="3" destOrd="0" presId="urn:microsoft.com/office/officeart/2005/8/layout/list1"/>
    <dgm:cxn modelId="{D02B6AE9-C14C-41EC-8150-B57A204CCA83}" type="presParOf" srcId="{FF1230A7-EC59-45BE-84D8-991DE533D0DE}" destId="{0EE52A2E-F816-4C23-AC07-AF6E2AB1F5D0}" srcOrd="4" destOrd="0" presId="urn:microsoft.com/office/officeart/2005/8/layout/list1"/>
    <dgm:cxn modelId="{6558EC26-ABEA-4F9A-8EE5-AEE22919786B}" type="presParOf" srcId="{0EE52A2E-F816-4C23-AC07-AF6E2AB1F5D0}" destId="{647A1BA2-6EC5-498E-9F98-251189F6296B}" srcOrd="0" destOrd="0" presId="urn:microsoft.com/office/officeart/2005/8/layout/list1"/>
    <dgm:cxn modelId="{9C367C7B-F051-4D26-A32C-7FF495BBF191}" type="presParOf" srcId="{0EE52A2E-F816-4C23-AC07-AF6E2AB1F5D0}" destId="{77060B09-2A93-4EFD-B8A6-AA22BCFC0DED}" srcOrd="1" destOrd="0" presId="urn:microsoft.com/office/officeart/2005/8/layout/list1"/>
    <dgm:cxn modelId="{EDCB4BAE-BBAA-48DE-8058-9D8C607267F6}" type="presParOf" srcId="{FF1230A7-EC59-45BE-84D8-991DE533D0DE}" destId="{4B9D8057-6B49-4E4E-843E-3D331F4AF2C7}" srcOrd="5" destOrd="0" presId="urn:microsoft.com/office/officeart/2005/8/layout/list1"/>
    <dgm:cxn modelId="{1ADD2C0B-24DA-4702-8803-4ECC360A7379}" type="presParOf" srcId="{FF1230A7-EC59-45BE-84D8-991DE533D0DE}" destId="{FFD10557-5729-473D-9270-9A1D157D783D}" srcOrd="6" destOrd="0" presId="urn:microsoft.com/office/officeart/2005/8/layout/list1"/>
    <dgm:cxn modelId="{BED7B369-BC28-4C92-A8D2-6C3637E09BDD}" type="presParOf" srcId="{FF1230A7-EC59-45BE-84D8-991DE533D0DE}" destId="{030C2EE2-D8B6-4A5E-AA8F-71842D1C4BAF}" srcOrd="7" destOrd="0" presId="urn:microsoft.com/office/officeart/2005/8/layout/list1"/>
    <dgm:cxn modelId="{2A6472C3-872C-42E8-87A5-3B7646FEDD51}" type="presParOf" srcId="{FF1230A7-EC59-45BE-84D8-991DE533D0DE}" destId="{7135EA36-9825-494D-8FB4-36ECE88C2FAE}" srcOrd="8" destOrd="0" presId="urn:microsoft.com/office/officeart/2005/8/layout/list1"/>
    <dgm:cxn modelId="{4AC85A8C-D728-4824-88C5-3521D49121B5}" type="presParOf" srcId="{7135EA36-9825-494D-8FB4-36ECE88C2FAE}" destId="{09DD08BC-6E45-4288-8C34-6DAE988114AC}" srcOrd="0" destOrd="0" presId="urn:microsoft.com/office/officeart/2005/8/layout/list1"/>
    <dgm:cxn modelId="{96B8DE5A-7AAC-43BB-ADF4-6417851CBC8F}" type="presParOf" srcId="{7135EA36-9825-494D-8FB4-36ECE88C2FAE}" destId="{D0E8A558-F83D-4379-A05D-0DEDA7BE1DDC}" srcOrd="1" destOrd="0" presId="urn:microsoft.com/office/officeart/2005/8/layout/list1"/>
    <dgm:cxn modelId="{8C71AB2E-01E1-4EE5-9446-A74ED4C4D169}" type="presParOf" srcId="{FF1230A7-EC59-45BE-84D8-991DE533D0DE}" destId="{63888091-FDD6-4DB8-8B27-D523F18E3C32}" srcOrd="9" destOrd="0" presId="urn:microsoft.com/office/officeart/2005/8/layout/list1"/>
    <dgm:cxn modelId="{DA113F4C-5E12-4AA9-A851-F755B990C53A}" type="presParOf" srcId="{FF1230A7-EC59-45BE-84D8-991DE533D0DE}" destId="{07B20949-7A1B-42FD-BFAA-B0B40577AC23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D99D17-88A8-411A-BEA7-60A6FBAC0C81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6008C-2598-4DC1-9DB3-C817B25CFA1A}">
      <dgm:prSet phldrT="[Text]" custT="1"/>
      <dgm:spPr/>
      <dgm:t>
        <a:bodyPr/>
        <a:lstStyle/>
        <a:p>
          <a:r>
            <a:rPr lang="en-US" sz="2400" dirty="0" smtClean="0"/>
            <a:t>The clearing problem is </a:t>
          </a:r>
          <a:r>
            <a:rPr lang="en-US" sz="2400" b="1" dirty="0" smtClean="0">
              <a:solidFill>
                <a:srgbClr val="FFFF00"/>
              </a:solidFill>
            </a:rPr>
            <a:t>NP-complete</a:t>
          </a:r>
          <a:r>
            <a:rPr lang="en-US" sz="2400" dirty="0" smtClean="0"/>
            <a:t> for L ≥ 3</a:t>
          </a:r>
          <a:endParaRPr lang="en-US" sz="2400" dirty="0"/>
        </a:p>
      </dgm:t>
    </dgm:pt>
    <dgm:pt modelId="{ACE02550-83B2-4F91-95D4-ED7F32E392EA}" type="parTrans" cxnId="{E2E11968-252B-488B-92AF-68288C453D30}">
      <dgm:prSet/>
      <dgm:spPr/>
      <dgm:t>
        <a:bodyPr/>
        <a:lstStyle/>
        <a:p>
          <a:endParaRPr lang="en-US"/>
        </a:p>
      </dgm:t>
    </dgm:pt>
    <dgm:pt modelId="{ECD196A9-460E-4F88-854A-38E06733EE55}" type="sibTrans" cxnId="{E2E11968-252B-488B-92AF-68288C453D30}">
      <dgm:prSet/>
      <dgm:spPr/>
      <dgm:t>
        <a:bodyPr/>
        <a:lstStyle/>
        <a:p>
          <a:endParaRPr lang="en-US"/>
        </a:p>
      </dgm:t>
    </dgm:pt>
    <dgm:pt modelId="{D5DE6E1E-84C0-4160-9A89-469BD2F4793C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Heuristic</a:t>
          </a:r>
          <a:r>
            <a:rPr lang="en-US" sz="2400" dirty="0" smtClean="0"/>
            <a:t> or </a:t>
          </a:r>
          <a:r>
            <a:rPr lang="en-US" sz="2400" b="1" dirty="0" smtClean="0">
              <a:solidFill>
                <a:srgbClr val="FFFF00"/>
              </a:solidFill>
            </a:rPr>
            <a:t>approximation</a:t>
          </a:r>
          <a:r>
            <a:rPr lang="en-US" sz="2400" dirty="0" smtClean="0"/>
            <a:t> algorithm</a:t>
          </a:r>
          <a:endParaRPr lang="en-US" sz="2400" dirty="0"/>
        </a:p>
      </dgm:t>
    </dgm:pt>
    <dgm:pt modelId="{0567ADAE-1085-4CA7-A3F4-A2FC5876AB95}" type="parTrans" cxnId="{17A9D839-64BA-4C78-9D3D-1A7FC1244E63}">
      <dgm:prSet/>
      <dgm:spPr/>
      <dgm:t>
        <a:bodyPr/>
        <a:lstStyle/>
        <a:p>
          <a:endParaRPr lang="en-US"/>
        </a:p>
      </dgm:t>
    </dgm:pt>
    <dgm:pt modelId="{B8B52431-A788-43FB-AAF9-22ACE2767C55}" type="sibTrans" cxnId="{17A9D839-64BA-4C78-9D3D-1A7FC1244E63}">
      <dgm:prSet/>
      <dgm:spPr/>
      <dgm:t>
        <a:bodyPr/>
        <a:lstStyle/>
        <a:p>
          <a:endParaRPr lang="en-US"/>
        </a:p>
      </dgm:t>
    </dgm:pt>
    <dgm:pt modelId="{DFDF4374-3844-461A-B7B0-FA097A9994EA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However</a:t>
          </a:r>
          <a:r>
            <a:rPr lang="en-US" sz="2400" dirty="0" smtClean="0"/>
            <a:t>, an </a:t>
          </a:r>
          <a:r>
            <a:rPr lang="en-US" sz="2400" b="1" dirty="0" smtClean="0">
              <a:solidFill>
                <a:srgbClr val="FFFF00"/>
              </a:solidFill>
            </a:rPr>
            <a:t>exact algorithm</a:t>
          </a:r>
          <a:r>
            <a:rPr lang="en-US" sz="2400" b="1" dirty="0" smtClean="0"/>
            <a:t> </a:t>
          </a:r>
          <a:r>
            <a:rPr lang="en-US" sz="2400" dirty="0" smtClean="0"/>
            <a:t>based on an integer-linear program (ILP) formulation, which we solve using specialized tree search</a:t>
          </a:r>
          <a:endParaRPr lang="en-US" sz="2400" dirty="0"/>
        </a:p>
      </dgm:t>
    </dgm:pt>
    <dgm:pt modelId="{B3C45CE3-B452-4789-979C-A570ECB77137}" type="parTrans" cxnId="{590BBFCF-38FB-47B2-AEB2-A60EFC114A8B}">
      <dgm:prSet/>
      <dgm:spPr/>
      <dgm:t>
        <a:bodyPr/>
        <a:lstStyle/>
        <a:p>
          <a:endParaRPr lang="en-US"/>
        </a:p>
      </dgm:t>
    </dgm:pt>
    <dgm:pt modelId="{3E6DBA18-122A-40AE-B287-FA383A001C2E}" type="sibTrans" cxnId="{590BBFCF-38FB-47B2-AEB2-A60EFC114A8B}">
      <dgm:prSet/>
      <dgm:spPr/>
      <dgm:t>
        <a:bodyPr/>
        <a:lstStyle/>
        <a:p>
          <a:endParaRPr lang="en-US"/>
        </a:p>
      </dgm:t>
    </dgm:pt>
    <dgm:pt modelId="{03FB2F46-B6B4-45B5-A1F1-4600A1FDDF24}" type="pres">
      <dgm:prSet presAssocID="{DAD99D17-88A8-411A-BEA7-60A6FBAC0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7CAF19-DFE6-4590-8734-CB706F879CA2}" type="pres">
      <dgm:prSet presAssocID="{DFDF4374-3844-461A-B7B0-FA097A9994EA}" presName="boxAndChildren" presStyleCnt="0"/>
      <dgm:spPr/>
    </dgm:pt>
    <dgm:pt modelId="{518C6E8B-6B8F-46CA-A6B4-D54D2FC38D52}" type="pres">
      <dgm:prSet presAssocID="{DFDF4374-3844-461A-B7B0-FA097A9994EA}" presName="parentTextBox" presStyleLbl="node1" presStyleIdx="0" presStyleCnt="3"/>
      <dgm:spPr/>
      <dgm:t>
        <a:bodyPr/>
        <a:lstStyle/>
        <a:p>
          <a:endParaRPr lang="en-US"/>
        </a:p>
      </dgm:t>
    </dgm:pt>
    <dgm:pt modelId="{60B9D776-7CDE-4AC1-B2C6-045576D83417}" type="pres">
      <dgm:prSet presAssocID="{B8B52431-A788-43FB-AAF9-22ACE2767C55}" presName="sp" presStyleCnt="0"/>
      <dgm:spPr/>
    </dgm:pt>
    <dgm:pt modelId="{6A2D35A0-89A2-4E66-86C3-0139589B077F}" type="pres">
      <dgm:prSet presAssocID="{D5DE6E1E-84C0-4160-9A89-469BD2F4793C}" presName="arrowAndChildren" presStyleCnt="0"/>
      <dgm:spPr/>
    </dgm:pt>
    <dgm:pt modelId="{015D502F-942A-41D4-8E71-7C753AB4FC5E}" type="pres">
      <dgm:prSet presAssocID="{D5DE6E1E-84C0-4160-9A89-469BD2F4793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A58B439-B70F-4E15-8127-B24532F2AD42}" type="pres">
      <dgm:prSet presAssocID="{ECD196A9-460E-4F88-854A-38E06733EE55}" presName="sp" presStyleCnt="0"/>
      <dgm:spPr/>
    </dgm:pt>
    <dgm:pt modelId="{6F1B6CBB-6E31-4F48-B0E3-7876E0CEC7A7}" type="pres">
      <dgm:prSet presAssocID="{D0D6008C-2598-4DC1-9DB3-C817B25CFA1A}" presName="arrowAndChildren" presStyleCnt="0"/>
      <dgm:spPr/>
    </dgm:pt>
    <dgm:pt modelId="{E72C2611-B5E2-4E78-A6A7-12D860A300EC}" type="pres">
      <dgm:prSet presAssocID="{D0D6008C-2598-4DC1-9DB3-C817B25CFA1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AEE20B2B-1A03-4F0A-A399-4C399B94B47B}" type="presOf" srcId="{D5DE6E1E-84C0-4160-9A89-469BD2F4793C}" destId="{015D502F-942A-41D4-8E71-7C753AB4FC5E}" srcOrd="0" destOrd="0" presId="urn:microsoft.com/office/officeart/2005/8/layout/process4"/>
    <dgm:cxn modelId="{E2E11968-252B-488B-92AF-68288C453D30}" srcId="{DAD99D17-88A8-411A-BEA7-60A6FBAC0C81}" destId="{D0D6008C-2598-4DC1-9DB3-C817B25CFA1A}" srcOrd="0" destOrd="0" parTransId="{ACE02550-83B2-4F91-95D4-ED7F32E392EA}" sibTransId="{ECD196A9-460E-4F88-854A-38E06733EE55}"/>
    <dgm:cxn modelId="{3AF003FA-D450-4417-9FC7-91D6F0C96B6C}" type="presOf" srcId="{D0D6008C-2598-4DC1-9DB3-C817B25CFA1A}" destId="{E72C2611-B5E2-4E78-A6A7-12D860A300EC}" srcOrd="0" destOrd="0" presId="urn:microsoft.com/office/officeart/2005/8/layout/process4"/>
    <dgm:cxn modelId="{A64F2B79-83BD-46E7-B29C-44543CB187FE}" type="presOf" srcId="{DAD99D17-88A8-411A-BEA7-60A6FBAC0C81}" destId="{03FB2F46-B6B4-45B5-A1F1-4600A1FDDF24}" srcOrd="0" destOrd="0" presId="urn:microsoft.com/office/officeart/2005/8/layout/process4"/>
    <dgm:cxn modelId="{590BBFCF-38FB-47B2-AEB2-A60EFC114A8B}" srcId="{DAD99D17-88A8-411A-BEA7-60A6FBAC0C81}" destId="{DFDF4374-3844-461A-B7B0-FA097A9994EA}" srcOrd="2" destOrd="0" parTransId="{B3C45CE3-B452-4789-979C-A570ECB77137}" sibTransId="{3E6DBA18-122A-40AE-B287-FA383A001C2E}"/>
    <dgm:cxn modelId="{17A9D839-64BA-4C78-9D3D-1A7FC1244E63}" srcId="{DAD99D17-88A8-411A-BEA7-60A6FBAC0C81}" destId="{D5DE6E1E-84C0-4160-9A89-469BD2F4793C}" srcOrd="1" destOrd="0" parTransId="{0567ADAE-1085-4CA7-A3F4-A2FC5876AB95}" sibTransId="{B8B52431-A788-43FB-AAF9-22ACE2767C55}"/>
    <dgm:cxn modelId="{87D85E98-A596-415B-8E3A-C10E873F5D70}" type="presOf" srcId="{DFDF4374-3844-461A-B7B0-FA097A9994EA}" destId="{518C6E8B-6B8F-46CA-A6B4-D54D2FC38D52}" srcOrd="0" destOrd="0" presId="urn:microsoft.com/office/officeart/2005/8/layout/process4"/>
    <dgm:cxn modelId="{24624466-2250-4C8C-93C8-7777F98DEDF9}" type="presParOf" srcId="{03FB2F46-B6B4-45B5-A1F1-4600A1FDDF24}" destId="{517CAF19-DFE6-4590-8734-CB706F879CA2}" srcOrd="0" destOrd="0" presId="urn:microsoft.com/office/officeart/2005/8/layout/process4"/>
    <dgm:cxn modelId="{E2AC3BFC-BC3B-4FAC-A99E-EF6630C784A9}" type="presParOf" srcId="{517CAF19-DFE6-4590-8734-CB706F879CA2}" destId="{518C6E8B-6B8F-46CA-A6B4-D54D2FC38D52}" srcOrd="0" destOrd="0" presId="urn:microsoft.com/office/officeart/2005/8/layout/process4"/>
    <dgm:cxn modelId="{2DAE1F05-529C-4F8B-B342-96EC9982B5D8}" type="presParOf" srcId="{03FB2F46-B6B4-45B5-A1F1-4600A1FDDF24}" destId="{60B9D776-7CDE-4AC1-B2C6-045576D83417}" srcOrd="1" destOrd="0" presId="urn:microsoft.com/office/officeart/2005/8/layout/process4"/>
    <dgm:cxn modelId="{5F0F90EE-FB33-4A1D-9826-FAC6D6EDD009}" type="presParOf" srcId="{03FB2F46-B6B4-45B5-A1F1-4600A1FDDF24}" destId="{6A2D35A0-89A2-4E66-86C3-0139589B077F}" srcOrd="2" destOrd="0" presId="urn:microsoft.com/office/officeart/2005/8/layout/process4"/>
    <dgm:cxn modelId="{E4FEB33E-1A3E-4969-A087-D989639E8726}" type="presParOf" srcId="{6A2D35A0-89A2-4E66-86C3-0139589B077F}" destId="{015D502F-942A-41D4-8E71-7C753AB4FC5E}" srcOrd="0" destOrd="0" presId="urn:microsoft.com/office/officeart/2005/8/layout/process4"/>
    <dgm:cxn modelId="{676739C2-D3DF-42ED-AD74-AE1AADCD23A7}" type="presParOf" srcId="{03FB2F46-B6B4-45B5-A1F1-4600A1FDDF24}" destId="{FA58B439-B70F-4E15-8127-B24532F2AD42}" srcOrd="3" destOrd="0" presId="urn:microsoft.com/office/officeart/2005/8/layout/process4"/>
    <dgm:cxn modelId="{D4301A50-003B-42BE-B61E-4D4143A32960}" type="presParOf" srcId="{03FB2F46-B6B4-45B5-A1F1-4600A1FDDF24}" destId="{6F1B6CBB-6E31-4F48-B0E3-7876E0CEC7A7}" srcOrd="4" destOrd="0" presId="urn:microsoft.com/office/officeart/2005/8/layout/process4"/>
    <dgm:cxn modelId="{7A575D88-05BF-418F-A511-BAE02EE58EBA}" type="presParOf" srcId="{6F1B6CBB-6E31-4F48-B0E3-7876E0CEC7A7}" destId="{E72C2611-B5E2-4E78-A6A7-12D860A300EC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D99D17-88A8-411A-BEA7-60A6FBAC0C81}" type="doc">
      <dgm:prSet loTypeId="urn:microsoft.com/office/officeart/2005/8/layout/process4" loCatId="list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D0D6008C-2598-4DC1-9DB3-C817B25CFA1A}">
      <dgm:prSet phldrT="[Text]" custT="1"/>
      <dgm:spPr/>
      <dgm:t>
        <a:bodyPr/>
        <a:lstStyle/>
        <a:p>
          <a:pPr algn="l"/>
          <a:r>
            <a:rPr lang="en-US" sz="2600" dirty="0" smtClean="0"/>
            <a:t>A formation of the clearing problem as an ILP with one variable </a:t>
          </a:r>
          <a:br>
            <a:rPr lang="en-US" sz="2600" dirty="0" smtClean="0"/>
          </a:br>
          <a:r>
            <a:rPr lang="en-US" sz="2600" dirty="0" smtClean="0"/>
            <a:t>for each </a:t>
          </a:r>
          <a:r>
            <a:rPr lang="en-US" sz="2600" b="1" i="1" dirty="0" smtClean="0">
              <a:solidFill>
                <a:srgbClr val="FFFF00"/>
              </a:solidFill>
            </a:rPr>
            <a:t>edge</a:t>
          </a:r>
          <a:endParaRPr lang="en-US" sz="2600" b="1" i="1" dirty="0">
            <a:solidFill>
              <a:srgbClr val="FFFF00"/>
            </a:solidFill>
          </a:endParaRPr>
        </a:p>
      </dgm:t>
    </dgm:pt>
    <dgm:pt modelId="{ACE02550-83B2-4F91-95D4-ED7F32E392EA}" type="parTrans" cxnId="{E2E11968-252B-488B-92AF-68288C453D30}">
      <dgm:prSet/>
      <dgm:spPr/>
      <dgm:t>
        <a:bodyPr/>
        <a:lstStyle/>
        <a:p>
          <a:endParaRPr lang="en-US"/>
        </a:p>
      </dgm:t>
    </dgm:pt>
    <dgm:pt modelId="{ECD196A9-460E-4F88-854A-38E06733EE55}" type="sibTrans" cxnId="{E2E11968-252B-488B-92AF-68288C453D30}">
      <dgm:prSet/>
      <dgm:spPr/>
      <dgm:t>
        <a:bodyPr/>
        <a:lstStyle/>
        <a:p>
          <a:endParaRPr lang="en-US"/>
        </a:p>
      </dgm:t>
    </dgm:pt>
    <dgm:pt modelId="{D5DE6E1E-84C0-4160-9A89-469BD2F4793C}">
      <dgm:prSet phldrT="[Text]" custT="1"/>
      <dgm:spPr/>
      <dgm:t>
        <a:bodyPr/>
        <a:lstStyle/>
        <a:p>
          <a:pPr algn="l"/>
          <a:r>
            <a:rPr lang="en-US" sz="2600" dirty="0" smtClean="0"/>
            <a:t>Solving the directed cycle cover problem with </a:t>
          </a:r>
          <a:r>
            <a:rPr lang="en-US" sz="2600" b="1" i="1" dirty="0" smtClean="0">
              <a:solidFill>
                <a:srgbClr val="FFFF00"/>
              </a:solidFill>
            </a:rPr>
            <a:t>no cycle-length</a:t>
          </a:r>
          <a:r>
            <a:rPr lang="en-US" sz="2600" dirty="0" smtClean="0"/>
            <a:t> constraints</a:t>
          </a:r>
          <a:endParaRPr lang="en-US" sz="2600" dirty="0"/>
        </a:p>
      </dgm:t>
    </dgm:pt>
    <dgm:pt modelId="{0567ADAE-1085-4CA7-A3F4-A2FC5876AB95}" type="parTrans" cxnId="{17A9D839-64BA-4C78-9D3D-1A7FC1244E63}">
      <dgm:prSet/>
      <dgm:spPr/>
      <dgm:t>
        <a:bodyPr/>
        <a:lstStyle/>
        <a:p>
          <a:endParaRPr lang="en-US"/>
        </a:p>
      </dgm:t>
    </dgm:pt>
    <dgm:pt modelId="{B8B52431-A788-43FB-AAF9-22ACE2767C55}" type="sibTrans" cxnId="{17A9D839-64BA-4C78-9D3D-1A7FC1244E63}">
      <dgm:prSet/>
      <dgm:spPr/>
      <dgm:t>
        <a:bodyPr/>
        <a:lstStyle/>
        <a:p>
          <a:endParaRPr lang="en-US"/>
        </a:p>
      </dgm:t>
    </dgm:pt>
    <dgm:pt modelId="{03FB2F46-B6B4-45B5-A1F1-4600A1FDDF24}" type="pres">
      <dgm:prSet presAssocID="{DAD99D17-88A8-411A-BEA7-60A6FBAC0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9624B-7018-4B82-96E7-00D82B269E08}" type="pres">
      <dgm:prSet presAssocID="{D5DE6E1E-84C0-4160-9A89-469BD2F4793C}" presName="boxAndChildren" presStyleCnt="0"/>
      <dgm:spPr/>
    </dgm:pt>
    <dgm:pt modelId="{1235E918-804D-4CA1-90E1-08114D80F218}" type="pres">
      <dgm:prSet presAssocID="{D5DE6E1E-84C0-4160-9A89-469BD2F4793C}" presName="parentTextBox" presStyleLbl="node1" presStyleIdx="0" presStyleCnt="2"/>
      <dgm:spPr/>
      <dgm:t>
        <a:bodyPr/>
        <a:lstStyle/>
        <a:p>
          <a:endParaRPr lang="en-US"/>
        </a:p>
      </dgm:t>
    </dgm:pt>
    <dgm:pt modelId="{FA58B439-B70F-4E15-8127-B24532F2AD42}" type="pres">
      <dgm:prSet presAssocID="{ECD196A9-460E-4F88-854A-38E06733EE55}" presName="sp" presStyleCnt="0"/>
      <dgm:spPr/>
    </dgm:pt>
    <dgm:pt modelId="{6F1B6CBB-6E31-4F48-B0E3-7876E0CEC7A7}" type="pres">
      <dgm:prSet presAssocID="{D0D6008C-2598-4DC1-9DB3-C817B25CFA1A}" presName="arrowAndChildren" presStyleCnt="0"/>
      <dgm:spPr/>
    </dgm:pt>
    <dgm:pt modelId="{E72C2611-B5E2-4E78-A6A7-12D860A300EC}" type="pres">
      <dgm:prSet presAssocID="{D0D6008C-2598-4DC1-9DB3-C817B25CFA1A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2E11968-252B-488B-92AF-68288C453D30}" srcId="{DAD99D17-88A8-411A-BEA7-60A6FBAC0C81}" destId="{D0D6008C-2598-4DC1-9DB3-C817B25CFA1A}" srcOrd="0" destOrd="0" parTransId="{ACE02550-83B2-4F91-95D4-ED7F32E392EA}" sibTransId="{ECD196A9-460E-4F88-854A-38E06733EE55}"/>
    <dgm:cxn modelId="{8197A30C-010D-479A-8D47-91F8851C9A61}" type="presOf" srcId="{D5DE6E1E-84C0-4160-9A89-469BD2F4793C}" destId="{1235E918-804D-4CA1-90E1-08114D80F218}" srcOrd="0" destOrd="0" presId="urn:microsoft.com/office/officeart/2005/8/layout/process4"/>
    <dgm:cxn modelId="{17A9D839-64BA-4C78-9D3D-1A7FC1244E63}" srcId="{DAD99D17-88A8-411A-BEA7-60A6FBAC0C81}" destId="{D5DE6E1E-84C0-4160-9A89-469BD2F4793C}" srcOrd="1" destOrd="0" parTransId="{0567ADAE-1085-4CA7-A3F4-A2FC5876AB95}" sibTransId="{B8B52431-A788-43FB-AAF9-22ACE2767C55}"/>
    <dgm:cxn modelId="{38E65D2F-B1D2-4AA0-A18C-EFE77E3939F1}" type="presOf" srcId="{DAD99D17-88A8-411A-BEA7-60A6FBAC0C81}" destId="{03FB2F46-B6B4-45B5-A1F1-4600A1FDDF24}" srcOrd="0" destOrd="0" presId="urn:microsoft.com/office/officeart/2005/8/layout/process4"/>
    <dgm:cxn modelId="{BDE37E6F-879F-40E5-81C5-2F8E88EBC18D}" type="presOf" srcId="{D0D6008C-2598-4DC1-9DB3-C817B25CFA1A}" destId="{E72C2611-B5E2-4E78-A6A7-12D860A300EC}" srcOrd="0" destOrd="0" presId="urn:microsoft.com/office/officeart/2005/8/layout/process4"/>
    <dgm:cxn modelId="{95501097-B9DD-42CC-91B2-F16C471E55FC}" type="presParOf" srcId="{03FB2F46-B6B4-45B5-A1F1-4600A1FDDF24}" destId="{70D9624B-7018-4B82-96E7-00D82B269E08}" srcOrd="0" destOrd="0" presId="urn:microsoft.com/office/officeart/2005/8/layout/process4"/>
    <dgm:cxn modelId="{AABD8C52-5320-4E04-9C24-1722FBD4A3EA}" type="presParOf" srcId="{70D9624B-7018-4B82-96E7-00D82B269E08}" destId="{1235E918-804D-4CA1-90E1-08114D80F218}" srcOrd="0" destOrd="0" presId="urn:microsoft.com/office/officeart/2005/8/layout/process4"/>
    <dgm:cxn modelId="{B575A1E6-CDA7-43A9-9A89-1C3F413E18D6}" type="presParOf" srcId="{03FB2F46-B6B4-45B5-A1F1-4600A1FDDF24}" destId="{FA58B439-B70F-4E15-8127-B24532F2AD42}" srcOrd="1" destOrd="0" presId="urn:microsoft.com/office/officeart/2005/8/layout/process4"/>
    <dgm:cxn modelId="{4B6120CC-85D8-4377-9D15-07B95F7D2F46}" type="presParOf" srcId="{03FB2F46-B6B4-45B5-A1F1-4600A1FDDF24}" destId="{6F1B6CBB-6E31-4F48-B0E3-7876E0CEC7A7}" srcOrd="2" destOrd="0" presId="urn:microsoft.com/office/officeart/2005/8/layout/process4"/>
    <dgm:cxn modelId="{4006D69B-542F-4D32-95B0-14846A33AD75}" type="presParOf" srcId="{6F1B6CBB-6E31-4F48-B0E3-7876E0CEC7A7}" destId="{E72C2611-B5E2-4E78-A6A7-12D860A300EC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D99D17-88A8-411A-BEA7-60A6FBAC0C81}" type="doc">
      <dgm:prSet loTypeId="urn:microsoft.com/office/officeart/2005/8/layout/process4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0D6008C-2598-4DC1-9DB3-C817B25CFA1A}">
      <dgm:prSet phldrT="[Text]" custT="1"/>
      <dgm:spPr/>
      <dgm:t>
        <a:bodyPr/>
        <a:lstStyle/>
        <a:p>
          <a:pPr algn="l"/>
          <a:r>
            <a:rPr lang="en-US" sz="2600" dirty="0" smtClean="0"/>
            <a:t>A formation of the clearing problem as an ILP with one variable </a:t>
          </a:r>
          <a:br>
            <a:rPr lang="en-US" sz="2600" dirty="0" smtClean="0"/>
          </a:br>
          <a:r>
            <a:rPr lang="en-US" sz="2600" dirty="0" smtClean="0"/>
            <a:t>for each </a:t>
          </a:r>
          <a:r>
            <a:rPr lang="en-US" sz="2600" b="1" i="1" dirty="0" smtClean="0">
              <a:solidFill>
                <a:srgbClr val="FFFF00"/>
              </a:solidFill>
            </a:rPr>
            <a:t>cycle</a:t>
          </a:r>
          <a:endParaRPr lang="en-US" sz="2600" b="1" i="1" dirty="0">
            <a:solidFill>
              <a:srgbClr val="FFFF00"/>
            </a:solidFill>
          </a:endParaRPr>
        </a:p>
      </dgm:t>
    </dgm:pt>
    <dgm:pt modelId="{ACE02550-83B2-4F91-95D4-ED7F32E392EA}" type="parTrans" cxnId="{E2E11968-252B-488B-92AF-68288C453D30}">
      <dgm:prSet/>
      <dgm:spPr/>
      <dgm:t>
        <a:bodyPr/>
        <a:lstStyle/>
        <a:p>
          <a:endParaRPr lang="en-US"/>
        </a:p>
      </dgm:t>
    </dgm:pt>
    <dgm:pt modelId="{ECD196A9-460E-4F88-854A-38E06733EE55}" type="sibTrans" cxnId="{E2E11968-252B-488B-92AF-68288C453D30}">
      <dgm:prSet/>
      <dgm:spPr/>
      <dgm:t>
        <a:bodyPr/>
        <a:lstStyle/>
        <a:p>
          <a:endParaRPr lang="en-US"/>
        </a:p>
      </dgm:t>
    </dgm:pt>
    <dgm:pt modelId="{D5DE6E1E-84C0-4160-9A89-469BD2F4793C}">
      <dgm:prSet phldrT="[Text]" custT="1"/>
      <dgm:spPr/>
      <dgm:t>
        <a:bodyPr/>
        <a:lstStyle/>
        <a:p>
          <a:pPr algn="l"/>
          <a:r>
            <a:rPr lang="en-US" sz="2600" dirty="0" smtClean="0"/>
            <a:t>Solving the directed cycle cover problem when cycles have </a:t>
          </a:r>
          <a:r>
            <a:rPr lang="en-US" sz="2600" b="1" i="1" dirty="0" smtClean="0">
              <a:solidFill>
                <a:srgbClr val="FFFF00"/>
              </a:solidFill>
            </a:rPr>
            <a:t>length 2</a:t>
          </a:r>
          <a:endParaRPr lang="en-US" sz="2600" b="1" i="1" dirty="0">
            <a:solidFill>
              <a:srgbClr val="FFFF00"/>
            </a:solidFill>
          </a:endParaRPr>
        </a:p>
      </dgm:t>
    </dgm:pt>
    <dgm:pt modelId="{0567ADAE-1085-4CA7-A3F4-A2FC5876AB95}" type="parTrans" cxnId="{17A9D839-64BA-4C78-9D3D-1A7FC1244E63}">
      <dgm:prSet/>
      <dgm:spPr/>
      <dgm:t>
        <a:bodyPr/>
        <a:lstStyle/>
        <a:p>
          <a:endParaRPr lang="en-US"/>
        </a:p>
      </dgm:t>
    </dgm:pt>
    <dgm:pt modelId="{B8B52431-A788-43FB-AAF9-22ACE2767C55}" type="sibTrans" cxnId="{17A9D839-64BA-4C78-9D3D-1A7FC1244E63}">
      <dgm:prSet/>
      <dgm:spPr/>
      <dgm:t>
        <a:bodyPr/>
        <a:lstStyle/>
        <a:p>
          <a:endParaRPr lang="en-US"/>
        </a:p>
      </dgm:t>
    </dgm:pt>
    <dgm:pt modelId="{03FB2F46-B6B4-45B5-A1F1-4600A1FDDF24}" type="pres">
      <dgm:prSet presAssocID="{DAD99D17-88A8-411A-BEA7-60A6FBAC0C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9624B-7018-4B82-96E7-00D82B269E08}" type="pres">
      <dgm:prSet presAssocID="{D5DE6E1E-84C0-4160-9A89-469BD2F4793C}" presName="boxAndChildren" presStyleCnt="0"/>
      <dgm:spPr/>
    </dgm:pt>
    <dgm:pt modelId="{1235E918-804D-4CA1-90E1-08114D80F218}" type="pres">
      <dgm:prSet presAssocID="{D5DE6E1E-84C0-4160-9A89-469BD2F4793C}" presName="parentTextBox" presStyleLbl="node1" presStyleIdx="0" presStyleCnt="2"/>
      <dgm:spPr/>
      <dgm:t>
        <a:bodyPr/>
        <a:lstStyle/>
        <a:p>
          <a:endParaRPr lang="en-US"/>
        </a:p>
      </dgm:t>
    </dgm:pt>
    <dgm:pt modelId="{FA58B439-B70F-4E15-8127-B24532F2AD42}" type="pres">
      <dgm:prSet presAssocID="{ECD196A9-460E-4F88-854A-38E06733EE55}" presName="sp" presStyleCnt="0"/>
      <dgm:spPr/>
    </dgm:pt>
    <dgm:pt modelId="{6F1B6CBB-6E31-4F48-B0E3-7876E0CEC7A7}" type="pres">
      <dgm:prSet presAssocID="{D0D6008C-2598-4DC1-9DB3-C817B25CFA1A}" presName="arrowAndChildren" presStyleCnt="0"/>
      <dgm:spPr/>
    </dgm:pt>
    <dgm:pt modelId="{E72C2611-B5E2-4E78-A6A7-12D860A300EC}" type="pres">
      <dgm:prSet presAssocID="{D0D6008C-2598-4DC1-9DB3-C817B25CFA1A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2AB3F69-A535-4BBA-81C4-B60596D496A6}" type="presOf" srcId="{DAD99D17-88A8-411A-BEA7-60A6FBAC0C81}" destId="{03FB2F46-B6B4-45B5-A1F1-4600A1FDDF24}" srcOrd="0" destOrd="0" presId="urn:microsoft.com/office/officeart/2005/8/layout/process4"/>
    <dgm:cxn modelId="{F8EC3A2E-174A-4C7E-ABE9-4F943FE7FF0A}" type="presOf" srcId="{D0D6008C-2598-4DC1-9DB3-C817B25CFA1A}" destId="{E72C2611-B5E2-4E78-A6A7-12D860A300EC}" srcOrd="0" destOrd="0" presId="urn:microsoft.com/office/officeart/2005/8/layout/process4"/>
    <dgm:cxn modelId="{E2E11968-252B-488B-92AF-68288C453D30}" srcId="{DAD99D17-88A8-411A-BEA7-60A6FBAC0C81}" destId="{D0D6008C-2598-4DC1-9DB3-C817B25CFA1A}" srcOrd="0" destOrd="0" parTransId="{ACE02550-83B2-4F91-95D4-ED7F32E392EA}" sibTransId="{ECD196A9-460E-4F88-854A-38E06733EE55}"/>
    <dgm:cxn modelId="{236386EC-B100-4FD1-8D19-1F36F94C7AF7}" type="presOf" srcId="{D5DE6E1E-84C0-4160-9A89-469BD2F4793C}" destId="{1235E918-804D-4CA1-90E1-08114D80F218}" srcOrd="0" destOrd="0" presId="urn:microsoft.com/office/officeart/2005/8/layout/process4"/>
    <dgm:cxn modelId="{17A9D839-64BA-4C78-9D3D-1A7FC1244E63}" srcId="{DAD99D17-88A8-411A-BEA7-60A6FBAC0C81}" destId="{D5DE6E1E-84C0-4160-9A89-469BD2F4793C}" srcOrd="1" destOrd="0" parTransId="{0567ADAE-1085-4CA7-A3F4-A2FC5876AB95}" sibTransId="{B8B52431-A788-43FB-AAF9-22ACE2767C55}"/>
    <dgm:cxn modelId="{750AB963-79FA-4418-92EC-F9133F6280F6}" type="presParOf" srcId="{03FB2F46-B6B4-45B5-A1F1-4600A1FDDF24}" destId="{70D9624B-7018-4B82-96E7-00D82B269E08}" srcOrd="0" destOrd="0" presId="urn:microsoft.com/office/officeart/2005/8/layout/process4"/>
    <dgm:cxn modelId="{6D38573F-2BD5-41D4-A7EF-3F265D1D8458}" type="presParOf" srcId="{70D9624B-7018-4B82-96E7-00D82B269E08}" destId="{1235E918-804D-4CA1-90E1-08114D80F218}" srcOrd="0" destOrd="0" presId="urn:microsoft.com/office/officeart/2005/8/layout/process4"/>
    <dgm:cxn modelId="{CC0CAD0C-AB0C-4990-9E07-CEE58BFFD411}" type="presParOf" srcId="{03FB2F46-B6B4-45B5-A1F1-4600A1FDDF24}" destId="{FA58B439-B70F-4E15-8127-B24532F2AD42}" srcOrd="1" destOrd="0" presId="urn:microsoft.com/office/officeart/2005/8/layout/process4"/>
    <dgm:cxn modelId="{01F7097A-D793-43BF-A711-7BB45015BCD4}" type="presParOf" srcId="{03FB2F46-B6B4-45B5-A1F1-4600A1FDDF24}" destId="{6F1B6CBB-6E31-4F48-B0E3-7876E0CEC7A7}" srcOrd="2" destOrd="0" presId="urn:microsoft.com/office/officeart/2005/8/layout/process4"/>
    <dgm:cxn modelId="{067E685C-E238-4A70-9F7F-F0F0C1E57EAD}" type="presParOf" srcId="{6F1B6CBB-6E31-4F48-B0E3-7876E0CEC7A7}" destId="{E72C2611-B5E2-4E78-A6A7-12D860A300EC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3A37C-48CD-4DF2-A447-8884C0FB50C8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AA6DC-A372-4B69-936B-AEB4E411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809C9-5F1D-404A-B843-0C550363CE60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B2F69-F6D5-44A0-844D-6F59948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_Sharp" TargetMode="External"/><Relationship Id="rId13" Type="http://schemas.openxmlformats.org/officeDocument/2006/relationships/hyperlink" Target="http://en.wikipedia.org/wiki/CPLEX#cite_note-0" TargetMode="External"/><Relationship Id="rId18" Type="http://schemas.openxmlformats.org/officeDocument/2006/relationships/hyperlink" Target="http://en.wikipedia.org/wiki/AMPL" TargetMode="External"/><Relationship Id="rId3" Type="http://schemas.openxmlformats.org/officeDocument/2006/relationships/hyperlink" Target="http://en.wikipedia.org/wiki/Optimization_(mathematics)" TargetMode="External"/><Relationship Id="rId21" Type="http://schemas.openxmlformats.org/officeDocument/2006/relationships/hyperlink" Target="http://en.wikipedia.org/wiki/OPL_Development_Studio" TargetMode="External"/><Relationship Id="rId7" Type="http://schemas.openxmlformats.org/officeDocument/2006/relationships/hyperlink" Target="http://en.wikipedia.org/wiki/C++" TargetMode="External"/><Relationship Id="rId12" Type="http://schemas.openxmlformats.org/officeDocument/2006/relationships/hyperlink" Target="http://en.wikipedia.org/wiki/Integer_programming" TargetMode="External"/><Relationship Id="rId17" Type="http://schemas.openxmlformats.org/officeDocument/2006/relationships/hyperlink" Target="http://en.wikipedia.org/wiki/AIMMS" TargetMode="External"/><Relationship Id="rId2" Type="http://schemas.openxmlformats.org/officeDocument/2006/relationships/slide" Target="../slides/slide32.xml"/><Relationship Id="rId16" Type="http://schemas.openxmlformats.org/officeDocument/2006/relationships/hyperlink" Target="http://en.wikipedia.org/wiki/Second-order_cone_programming" TargetMode="External"/><Relationship Id="rId20" Type="http://schemas.openxmlformats.org/officeDocument/2006/relationships/hyperlink" Target="http://en.wikipedia.org/wiki/MPL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rior_point_methods" TargetMode="External"/><Relationship Id="rId11" Type="http://schemas.openxmlformats.org/officeDocument/2006/relationships/hyperlink" Target="http://en.wikipedia.org/wiki/ILOG" TargetMode="External"/><Relationship Id="rId5" Type="http://schemas.openxmlformats.org/officeDocument/2006/relationships/hyperlink" Target="http://en.wikipedia.org/wiki/C_programming_language" TargetMode="External"/><Relationship Id="rId15" Type="http://schemas.openxmlformats.org/officeDocument/2006/relationships/hyperlink" Target="http://en.wikipedia.org/wiki/Quadratic_programming" TargetMode="External"/><Relationship Id="rId10" Type="http://schemas.openxmlformats.org/officeDocument/2006/relationships/hyperlink" Target="http://www.caam.rice.edu/~bixby/" TargetMode="External"/><Relationship Id="rId19" Type="http://schemas.openxmlformats.org/officeDocument/2006/relationships/hyperlink" Target="http://en.wikipedia.org/wiki/General_Algebraic_Modeling_System" TargetMode="External"/><Relationship Id="rId4" Type="http://schemas.openxmlformats.org/officeDocument/2006/relationships/hyperlink" Target="http://en.wikipedia.org/wiki/Simplex_method" TargetMode="External"/><Relationship Id="rId9" Type="http://schemas.openxmlformats.org/officeDocument/2006/relationships/hyperlink" Target="http://en.wikipedia.org/wiki/Java_programming_language" TargetMode="External"/><Relationship Id="rId14" Type="http://schemas.openxmlformats.org/officeDocument/2006/relationships/hyperlink" Target="http://en.wikipedia.org/wiki/Linear_programming" TargetMode="External"/><Relationship Id="rId22" Type="http://schemas.openxmlformats.org/officeDocument/2006/relationships/hyperlink" Target="http://en.wikipedia.org/wiki/TOMLAB" TargetMode="Externa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Maximal:</a:t>
            </a:r>
            <a:r>
              <a:rPr lang="en-US" baseline="0" dirty="0" smtClean="0"/>
              <a:t> largest with respect to set inclusion</a:t>
            </a:r>
          </a:p>
          <a:p>
            <a:r>
              <a:rPr lang="en-US" baseline="0" dirty="0" smtClean="0"/>
              <a:t>Example {a}, {</a:t>
            </a:r>
            <a:r>
              <a:rPr lang="en-US" baseline="0" dirty="0" err="1" smtClean="0"/>
              <a:t>a,b</a:t>
            </a:r>
            <a:r>
              <a:rPr lang="en-US" baseline="0" dirty="0" smtClean="0"/>
              <a:t>}, {</a:t>
            </a:r>
            <a:r>
              <a:rPr lang="en-US" baseline="0" dirty="0" err="1" smtClean="0"/>
              <a:t>a,c</a:t>
            </a:r>
            <a:r>
              <a:rPr lang="en-US" baseline="0" dirty="0" smtClean="0"/>
              <a:t>}, {</a:t>
            </a:r>
            <a:r>
              <a:rPr lang="en-US" baseline="0" dirty="0" err="1" smtClean="0"/>
              <a:t>a,b,d</a:t>
            </a:r>
            <a:r>
              <a:rPr lang="en-US" baseline="0" dirty="0" smtClean="0"/>
              <a:t>}</a:t>
            </a:r>
          </a:p>
          <a:p>
            <a:r>
              <a:rPr lang="en-US" baseline="0" dirty="0" smtClean="0"/>
              <a:t>maximal: {a, b, d}, {a, c}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everything OK if </a:t>
            </a:r>
            <a:br>
              <a:rPr lang="en-US" dirty="0" smtClean="0"/>
            </a:br>
            <a:r>
              <a:rPr lang="en-US" dirty="0" smtClean="0"/>
              <a:t>we solve a clearing problem?</a:t>
            </a:r>
          </a:p>
          <a:p>
            <a:endParaRPr lang="en-US" dirty="0" smtClean="0"/>
          </a:p>
          <a:p>
            <a:r>
              <a:rPr lang="en-US" dirty="0" smtClean="0"/>
              <a:t>No, a kidney exchange market is a barter-exchange market having some constraints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Otherwise, a donor might back out after his incompatible</a:t>
            </a:r>
            <a:r>
              <a:rPr lang="en-US" baseline="0" dirty="0" smtClean="0"/>
              <a:t> partner has received a kidney.</a:t>
            </a:r>
          </a:p>
          <a:p>
            <a:r>
              <a:rPr lang="en-US" baseline="0" dirty="0" smtClean="0"/>
              <a:t>This gives rise to a logistical constraint on cycle size.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last-minute testing in a kidney exchange often reveals new incompatibilities that were not detected in the initial testing.</a:t>
            </a:r>
          </a:p>
          <a:p>
            <a:r>
              <a:rPr lang="en-US" baseline="0" dirty="0" smtClean="0"/>
              <a:t>More generally, an agent may drop out of a cycle if his preference changed, or he/she simply fails to fulfill his </a:t>
            </a:r>
            <a:r>
              <a:rPr lang="en-US" baseline="0" dirty="0" err="1" smtClean="0"/>
              <a:t>obligagion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any loss of optimality could lead to unnecessary patient deaths.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an attractive feature of using an ILP formulation is that it allows one to easily model a number of variations on the objective, and To add additional constraints to the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students have you heard</a:t>
            </a:r>
            <a:r>
              <a:rPr lang="en-US" baseline="0" dirty="0" smtClean="0"/>
              <a:t> about the role of kidney?</a:t>
            </a:r>
            <a:endParaRPr lang="en-US" dirty="0" smtClean="0"/>
          </a:p>
          <a:p>
            <a:r>
              <a:rPr lang="en-US" dirty="0" smtClean="0"/>
              <a:t>The role of kidney is to filter</a:t>
            </a:r>
            <a:r>
              <a:rPr lang="en-US" baseline="0" dirty="0" smtClean="0"/>
              <a:t> waste from blood. </a:t>
            </a:r>
          </a:p>
          <a:p>
            <a:r>
              <a:rPr lang="en-US" baseline="0" dirty="0" smtClean="0"/>
              <a:t>Kidney failure results in accumulation of this waste, which leads to death in months.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refer</a:t>
            </a:r>
            <a:r>
              <a:rPr lang="en-US" baseline="0" dirty="0" smtClean="0"/>
              <a:t> to the section, </a:t>
            </a:r>
            <a:r>
              <a:rPr lang="en-US" dirty="0" smtClean="0"/>
              <a:t>4.2 </a:t>
            </a:r>
          </a:p>
          <a:p>
            <a:r>
              <a:rPr lang="en-US" dirty="0" smtClean="0"/>
              <a:t>This generator made the algorithm slower.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</a:t>
            </a:r>
            <a:r>
              <a:rPr lang="en-US" baseline="0" dirty="0" smtClean="0"/>
              <a:t> refer to the section, </a:t>
            </a:r>
            <a:r>
              <a:rPr lang="en-US" dirty="0" smtClean="0"/>
              <a:t>5.2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refer</a:t>
            </a:r>
            <a:r>
              <a:rPr lang="en-US" baseline="0" dirty="0" smtClean="0"/>
              <a:t> to the section, 5.1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branching</a:t>
            </a:r>
            <a:r>
              <a:rPr lang="en-US" baseline="0" dirty="0" smtClean="0"/>
              <a:t> on a fractional variable, we use primal heuristics to construct a feasible integral solution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Branching by certainty, randomly select a variable form those whose </a:t>
            </a:r>
            <a:r>
              <a:rPr lang="en-US" baseline="0" dirty="0" err="1" smtClean="0"/>
              <a:t>lp</a:t>
            </a:r>
            <a:r>
              <a:rPr lang="en-US" baseline="0" dirty="0" smtClean="0"/>
              <a:t> value is closest to 1.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 strategy, branching by uncertainty, </a:t>
            </a:r>
            <a:r>
              <a:rPr lang="en-US" baseline="0" dirty="0" smtClean="0"/>
              <a:t>randomly </a:t>
            </a:r>
            <a:r>
              <a:rPr lang="en-US" baseline="0" dirty="0" smtClean="0"/>
              <a:t>select a variable whose LP value is close to 0.5</a:t>
            </a:r>
          </a:p>
          <a:p>
            <a:endParaRPr lang="en-US" baseline="0" dirty="0" smtClean="0"/>
          </a:p>
          <a:p>
            <a:r>
              <a:rPr lang="en-US" baseline="0" dirty="0" smtClean="0"/>
              <a:t>Two child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treatment</a:t>
            </a:r>
            <a:r>
              <a:rPr lang="en-US" baseline="0" dirty="0" smtClean="0"/>
              <a:t> option is dialysis, in which the patient goes to a hospital to have his/her blood filtered by an external machine.</a:t>
            </a:r>
          </a:p>
          <a:p>
            <a:r>
              <a:rPr lang="en-US" baseline="0" dirty="0" smtClean="0"/>
              <a:t>Several visits are required per week, and each takes several hours. </a:t>
            </a:r>
          </a:p>
          <a:p>
            <a:r>
              <a:rPr lang="en-US" baseline="0" dirty="0" smtClean="0"/>
              <a:t>The quality of life on dialysis can be extremely low, and in fact many patients opt to withdraw from dialysis, leading to a natural death.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Instead, the preferred treatment is a kidney transplant. </a:t>
            </a:r>
          </a:p>
          <a:p>
            <a:r>
              <a:rPr lang="en-US" baseline="0" dirty="0" smtClean="0"/>
              <a:t>Kidney transplants are by far the most common transplant. Unfortunately, the demand for kidneys far outstrips supply.</a:t>
            </a:r>
          </a:p>
          <a:p>
            <a:r>
              <a:rPr lang="en-US" baseline="0" dirty="0" smtClean="0"/>
              <a:t>In the United States in 2005, 4,052 people died waiting for a life-saving kidney transplant. </a:t>
            </a:r>
          </a:p>
          <a:p>
            <a:r>
              <a:rPr lang="en-US" baseline="0" dirty="0" smtClean="0"/>
              <a:t>During this time, almost 30,000 people were added to the national waiting list, while only 9,913 people left the list after receiving a deceased-donor  kidney.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Runtime performance of four clearing algorithms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Average</a:t>
            </a:r>
            <a:r>
              <a:rPr lang="en-US" baseline="0" dirty="0" smtClean="0"/>
              <a:t> runtime with standard deviation bars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1. CPLEX on the full cycle formulation</a:t>
            </a:r>
          </a:p>
          <a:p>
            <a:pPr>
              <a:buFontTx/>
              <a:buChar char="-"/>
            </a:pPr>
            <a:r>
              <a:rPr lang="en-US" baseline="0" dirty="0" smtClean="0"/>
              <a:t>Fails to clear any markets with 1000 patients or more</a:t>
            </a:r>
          </a:p>
          <a:p>
            <a:pPr>
              <a:buFontTx/>
              <a:buChar char="-"/>
            </a:pPr>
            <a:r>
              <a:rPr lang="en-US" baseline="0" dirty="0" smtClean="0"/>
              <a:t>Its Running time on markets smaller than this is significantly worse than the other algorithms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2. Algorithm with restricted column seeder</a:t>
            </a:r>
          </a:p>
          <a:p>
            <a:pPr>
              <a:buFontTx/>
              <a:buChar char="-"/>
            </a:pPr>
            <a:r>
              <a:rPr lang="en-US" baseline="0" dirty="0" smtClean="0"/>
              <a:t>Restrict the seeder so that it only begins with 10,000 cycles</a:t>
            </a:r>
          </a:p>
          <a:p>
            <a:pPr>
              <a:buFontTx/>
              <a:buChar char="-"/>
            </a:pPr>
            <a:r>
              <a:rPr lang="en-US" baseline="0" dirty="0" smtClean="0"/>
              <a:t>This setting is faster for smaller instances, since the LP relaxations are smaller, and faster to solve</a:t>
            </a:r>
          </a:p>
          <a:p>
            <a:pPr>
              <a:buFontTx/>
              <a:buChar char="-"/>
            </a:pPr>
            <a:r>
              <a:rPr lang="en-US" baseline="0" dirty="0" smtClean="0"/>
              <a:t>At 5000 vertices, this effect starts to be offset by the additional column generation that must be performed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3. Algorithm with no optimality </a:t>
            </a:r>
            <a:r>
              <a:rPr lang="en-US" baseline="0" dirty="0" err="1" smtClean="0"/>
              <a:t>prover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Restore the seeder to its optimized setting, but this time, remove the optimality prove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4. Algorithm</a:t>
            </a:r>
          </a:p>
          <a:p>
            <a:pPr>
              <a:buFontTx/>
              <a:buNone/>
            </a:pPr>
            <a:r>
              <a:rPr lang="en-US" baseline="0" dirty="0" smtClean="0"/>
              <a:t>- By taking advantage of the properties of our problem,  we manage to clear a market with 10,000 patients in about the same time it would otherwise have taken to clear a 6000 patient market.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ILOG CPLEX</a:t>
            </a:r>
            <a:r>
              <a:rPr lang="en-US" dirty="0" smtClean="0"/>
              <a:t> (often informally referred to simply as CPLEX) is an </a:t>
            </a:r>
            <a:r>
              <a:rPr lang="en-US" dirty="0" smtClean="0">
                <a:hlinkClick r:id="rId3" tooltip="Optimization (mathematics)"/>
              </a:rPr>
              <a:t>optimization</a:t>
            </a:r>
            <a:r>
              <a:rPr lang="en-US" dirty="0" smtClean="0"/>
              <a:t> software package. It is named for the </a:t>
            </a:r>
            <a:r>
              <a:rPr lang="en-US" dirty="0" smtClean="0">
                <a:hlinkClick r:id="rId4" tooltip="Simplex method"/>
              </a:rPr>
              <a:t>simplex method</a:t>
            </a:r>
            <a:r>
              <a:rPr lang="en-US" dirty="0" smtClean="0"/>
              <a:t> and the </a:t>
            </a:r>
            <a:r>
              <a:rPr lang="en-US" dirty="0" smtClean="0">
                <a:hlinkClick r:id="rId5" tooltip="C programming language"/>
              </a:rPr>
              <a:t>C programming language</a:t>
            </a:r>
            <a:r>
              <a:rPr lang="en-US" dirty="0" smtClean="0"/>
              <a:t>, although today it contains </a:t>
            </a:r>
            <a:r>
              <a:rPr lang="en-US" dirty="0" smtClean="0">
                <a:hlinkClick r:id="rId6" tooltip="Interior point methods"/>
              </a:rPr>
              <a:t>interior point methods</a:t>
            </a:r>
            <a:r>
              <a:rPr lang="en-US" dirty="0" smtClean="0"/>
              <a:t> and interfaces in the </a:t>
            </a:r>
            <a:r>
              <a:rPr lang="en-US" dirty="0" smtClean="0">
                <a:hlinkClick r:id="rId7" tooltip="C++"/>
              </a:rPr>
              <a:t>C++</a:t>
            </a:r>
            <a:r>
              <a:rPr lang="en-US" dirty="0" smtClean="0"/>
              <a:t> , </a:t>
            </a:r>
            <a:r>
              <a:rPr lang="en-US" dirty="0" smtClean="0">
                <a:hlinkClick r:id="rId8" tooltip="C Sharp"/>
              </a:rPr>
              <a:t>C Sharp</a:t>
            </a:r>
            <a:r>
              <a:rPr lang="en-US" dirty="0" smtClean="0"/>
              <a:t>, and </a:t>
            </a:r>
            <a:r>
              <a:rPr lang="en-US" dirty="0" smtClean="0">
                <a:hlinkClick r:id="rId9" tooltip="Java programming language"/>
              </a:rPr>
              <a:t>Java</a:t>
            </a:r>
            <a:r>
              <a:rPr lang="en-US" dirty="0" smtClean="0"/>
              <a:t> languages. It was originally developed by </a:t>
            </a:r>
            <a:r>
              <a:rPr lang="en-US" dirty="0" smtClean="0">
                <a:hlinkClick r:id="rId10" tooltip="http://www.caam.rice.edu/~bixby/"/>
              </a:rPr>
              <a:t>Robert E. Bixby</a:t>
            </a:r>
            <a:r>
              <a:rPr lang="en-US" dirty="0" smtClean="0"/>
              <a:t> and sold via CPLEX Optimization Inc., which was acquired by </a:t>
            </a:r>
            <a:r>
              <a:rPr lang="en-US" dirty="0" smtClean="0">
                <a:hlinkClick r:id="rId11" tooltip="ILOG"/>
              </a:rPr>
              <a:t>ILOG</a:t>
            </a:r>
            <a:r>
              <a:rPr lang="en-US" dirty="0" smtClean="0"/>
              <a:t> in 1997. CPLEX solves </a:t>
            </a:r>
            <a:r>
              <a:rPr lang="en-US" dirty="0" smtClean="0">
                <a:hlinkClick r:id="rId12" tooltip="Integer programming"/>
              </a:rPr>
              <a:t>integer programming</a:t>
            </a:r>
            <a:r>
              <a:rPr lang="en-US" dirty="0" smtClean="0"/>
              <a:t> problems, very large</a:t>
            </a:r>
            <a:r>
              <a:rPr lang="en-US" baseline="30000" dirty="0" smtClean="0">
                <a:hlinkClick r:id="rId13"/>
              </a:rPr>
              <a:t>[1]</a:t>
            </a:r>
            <a:r>
              <a:rPr lang="en-US" dirty="0" smtClean="0"/>
              <a:t> </a:t>
            </a:r>
            <a:r>
              <a:rPr lang="en-US" dirty="0" smtClean="0">
                <a:hlinkClick r:id="rId14" tooltip="Linear programming"/>
              </a:rPr>
              <a:t>linear programming</a:t>
            </a:r>
            <a:r>
              <a:rPr lang="en-US" dirty="0" smtClean="0"/>
              <a:t> problems, </a:t>
            </a:r>
            <a:r>
              <a:rPr lang="en-US" dirty="0" smtClean="0">
                <a:hlinkClick r:id="rId15" tooltip="Quadratic programming"/>
              </a:rPr>
              <a:t>quadratic programming</a:t>
            </a:r>
            <a:r>
              <a:rPr lang="en-US" dirty="0" smtClean="0"/>
              <a:t> problems, and has recently added support for problems with convex quadratic constraints (solved via </a:t>
            </a:r>
            <a:r>
              <a:rPr lang="en-US" dirty="0" smtClean="0">
                <a:hlinkClick r:id="rId16" tooltip="Second-order cone programming"/>
              </a:rPr>
              <a:t>Second-order cone programming</a:t>
            </a:r>
            <a:r>
              <a:rPr lang="en-US" dirty="0" smtClean="0"/>
              <a:t>, or SOCP). It has a modeling layer called Concert and is also available with several modeling systems like </a:t>
            </a:r>
            <a:r>
              <a:rPr lang="en-US" dirty="0" smtClean="0">
                <a:hlinkClick r:id="rId17" tooltip="AIMMS"/>
              </a:rPr>
              <a:t>AIMMS</a:t>
            </a:r>
            <a:r>
              <a:rPr lang="en-US" dirty="0" smtClean="0"/>
              <a:t>, </a:t>
            </a:r>
            <a:r>
              <a:rPr lang="en-US" dirty="0" smtClean="0">
                <a:hlinkClick r:id="rId18" tooltip="AMPL"/>
              </a:rPr>
              <a:t>AMPL</a:t>
            </a:r>
            <a:r>
              <a:rPr lang="en-US" dirty="0" smtClean="0"/>
              <a:t>, </a:t>
            </a:r>
            <a:r>
              <a:rPr lang="en-US" dirty="0" smtClean="0">
                <a:hlinkClick r:id="rId19" tooltip="General Algebraic Modeling System"/>
              </a:rPr>
              <a:t>GAMS</a:t>
            </a:r>
            <a:r>
              <a:rPr lang="en-US" dirty="0" smtClean="0"/>
              <a:t>, </a:t>
            </a:r>
            <a:r>
              <a:rPr lang="en-US" dirty="0" smtClean="0">
                <a:hlinkClick r:id="rId20" tooltip="MPL"/>
              </a:rPr>
              <a:t>MPL</a:t>
            </a:r>
            <a:r>
              <a:rPr lang="en-US" dirty="0" smtClean="0"/>
              <a:t>, </a:t>
            </a:r>
            <a:r>
              <a:rPr lang="en-US" dirty="0" smtClean="0">
                <a:hlinkClick r:id="rId21" tooltip="OPL Development Studio"/>
              </a:rPr>
              <a:t>OPL Development Studio</a:t>
            </a:r>
            <a:r>
              <a:rPr lang="en-US" dirty="0" smtClean="0"/>
              <a:t>, and </a:t>
            </a:r>
            <a:r>
              <a:rPr lang="en-US" dirty="0" smtClean="0">
                <a:hlinkClick r:id="rId22" tooltip="TOMLAB"/>
              </a:rPr>
              <a:t>TOMLAB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B2F69-F6D5-44A0-844D-6F59948A11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549-D14A-4E60-BE9D-B6688D3CDB5D}" type="datetime1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886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2D31-A058-4AC9-B0A8-B89968E86303}" type="datetime1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E118-EE9B-40DF-B25B-CE24C43BF2A4}" type="datetime1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4D5F-2042-4034-8F0D-72CDD5F81D37}" type="datetime1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CS 886: </a:t>
            </a:r>
            <a:r>
              <a:rPr lang="en-US" dirty="0" err="1" smtClean="0"/>
              <a:t>Multiagent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E04B41-894C-4D0A-993A-0C8DB928BA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 userDrawn="1"/>
        </p:nvPicPr>
        <p:blipFill>
          <a:blip r:embed="rId2"/>
          <a:srcRect t="13571" r="90624" b="75714"/>
          <a:stretch>
            <a:fillRect/>
          </a:stretch>
        </p:blipFill>
        <p:spPr bwMode="auto">
          <a:xfrm>
            <a:off x="0" y="6143642"/>
            <a:ext cx="1000100" cy="71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6B42-9DBF-4129-9B34-8D7F509C574A}" type="datetime1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CB46-D0AB-4AA7-B480-49A7C83DF290}" type="datetime1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009D-E0F6-4D4D-A56F-61BADA20CFA1}" type="datetime1">
              <a:rPr lang="en-US" smtClean="0"/>
              <a:pPr/>
              <a:t>10/6/2008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B065-D3A6-4588-AA00-A913C70D7710}" type="datetime1">
              <a:rPr lang="en-US" smtClean="0"/>
              <a:pPr/>
              <a:t>10/6/2008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F9CA-DB21-4919-AA9D-BDC225722DCB}" type="datetime1">
              <a:rPr lang="en-US" smtClean="0"/>
              <a:pPr/>
              <a:t>10/6/2008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D8F-4858-469F-976A-A62DA1834821}" type="datetime1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20FC-FAA2-4CEC-AB9B-97E14C4FB512}" type="datetime1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5A3D-2353-497C-962A-1AFD6B0544D5}" type="datetime1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CS 886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9E04B41-894C-4D0A-993A-0C8DB928BA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ireddonation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PLEX" TargetMode="External"/><Relationship Id="rId5" Type="http://schemas.openxmlformats.org/officeDocument/2006/relationships/hyperlink" Target="http://en.wikipedia.org/wiki/Linear_programming" TargetMode="External"/><Relationship Id="rId4" Type="http://schemas.openxmlformats.org/officeDocument/2006/relationships/hyperlink" Target="http://www.ilog.com/products/cplex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643050"/>
            <a:ext cx="8643998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Clearing Algorithms for Barter Exchange Markets:</a:t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Enabling Nationwide Kidney Exchanges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9474"/>
            <a:ext cx="6400800" cy="1752600"/>
          </a:xfrm>
        </p:spPr>
        <p:txBody>
          <a:bodyPr>
            <a:noAutofit/>
          </a:bodyPr>
          <a:lstStyle/>
          <a:p>
            <a:r>
              <a:rPr lang="en-US" sz="3000" b="1" dirty="0" err="1" smtClean="0">
                <a:solidFill>
                  <a:schemeClr val="tx1"/>
                </a:solidFill>
              </a:rPr>
              <a:t>Hyunggu</a:t>
            </a:r>
            <a:r>
              <a:rPr lang="en-US" sz="3000" b="1" dirty="0" smtClean="0">
                <a:solidFill>
                  <a:schemeClr val="tx1"/>
                </a:solidFill>
              </a:rPr>
              <a:t> Jung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Computer Science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University of Waterloo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Oct 6, 2008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383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Encode a barter exchange market as a directed graph G = (V, 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 one vertex for each agent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a weighted edge e from one agent </a:t>
            </a:r>
            <a:r>
              <a:rPr lang="en-US" dirty="0" smtClean="0">
                <a:latin typeface="Vladimir Script" pitchFamily="66" charset="0"/>
              </a:rPr>
              <a:t>Vi </a:t>
            </a:r>
            <a:r>
              <a:rPr lang="en-US" dirty="0" smtClean="0"/>
              <a:t>to another </a:t>
            </a:r>
            <a:r>
              <a:rPr lang="en-US" dirty="0" err="1" smtClean="0">
                <a:latin typeface="Vladimir Script" pitchFamily="66" charset="0"/>
              </a:rPr>
              <a:t>Vj</a:t>
            </a:r>
            <a:r>
              <a:rPr lang="en-US" dirty="0" smtClean="0"/>
              <a:t>, if </a:t>
            </a:r>
            <a:r>
              <a:rPr lang="en-US" dirty="0" smtClean="0">
                <a:latin typeface="Vladimir Script" pitchFamily="66" charset="0"/>
              </a:rPr>
              <a:t>Vi</a:t>
            </a:r>
            <a:r>
              <a:rPr lang="en-US" dirty="0" smtClean="0"/>
              <a:t> wants the item of </a:t>
            </a:r>
            <a:r>
              <a:rPr lang="en-US" dirty="0" err="1" smtClean="0">
                <a:latin typeface="Vladimir Script" pitchFamily="66" charset="0"/>
              </a:rPr>
              <a:t>Vj</a:t>
            </a:r>
            <a:endParaRPr lang="en-US" dirty="0" smtClean="0">
              <a:latin typeface="Vladimir Script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714676" y="107154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Definition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34" y="1508298"/>
          <a:ext cx="8143932" cy="456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570"/>
                <a:gridCol w="6248362"/>
              </a:tblGrid>
              <a:tr h="5075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Terms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Definition</a:t>
                      </a:r>
                      <a:endParaRPr lang="en-US" sz="2800" dirty="0"/>
                    </a:p>
                  </a:txBody>
                  <a:tcPr/>
                </a:tc>
              </a:tr>
              <a:tr h="859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Weight </a:t>
                      </a:r>
                      <a:r>
                        <a:rPr lang="en-US" sz="2600" dirty="0" smtClean="0">
                          <a:latin typeface="Vladimir Script" pitchFamily="66" charset="0"/>
                        </a:rPr>
                        <a:t>W</a:t>
                      </a:r>
                      <a:r>
                        <a:rPr lang="en-US" sz="2200" i="1" dirty="0" smtClean="0">
                          <a:latin typeface="+mn-lt"/>
                        </a:rPr>
                        <a:t>e</a:t>
                      </a:r>
                      <a:r>
                        <a:rPr lang="en-US" sz="2600" i="1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2600" dirty="0" smtClean="0"/>
                        <a:t>of a edge </a:t>
                      </a:r>
                      <a:r>
                        <a:rPr lang="en-US" sz="2600" dirty="0" smtClean="0">
                          <a:latin typeface="+mn-lt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i="0" dirty="0" smtClean="0"/>
                        <a:t>Utility to </a:t>
                      </a:r>
                      <a:r>
                        <a:rPr lang="en-US" sz="2600" i="0" dirty="0" smtClean="0">
                          <a:latin typeface="Vladimir Script" pitchFamily="66" charset="0"/>
                        </a:rPr>
                        <a:t>Vi</a:t>
                      </a:r>
                      <a:r>
                        <a:rPr lang="en-US" sz="2600" i="0" dirty="0" smtClean="0"/>
                        <a:t> of obtaining </a:t>
                      </a:r>
                      <a:r>
                        <a:rPr lang="en-US" sz="2600" i="0" dirty="0" err="1" smtClean="0">
                          <a:latin typeface="Vladimir Script" pitchFamily="66" charset="0"/>
                        </a:rPr>
                        <a:t>Vj</a:t>
                      </a:r>
                      <a:r>
                        <a:rPr lang="en-US" sz="2600" i="0" dirty="0" smtClean="0">
                          <a:latin typeface="Vladimir Script" pitchFamily="66" charset="0"/>
                        </a:rPr>
                        <a:t> </a:t>
                      </a:r>
                      <a:r>
                        <a:rPr lang="en-US" sz="2600" i="0" dirty="0" smtClean="0"/>
                        <a:t>’s item</a:t>
                      </a:r>
                      <a:endParaRPr lang="en-US" sz="2600" i="0" dirty="0"/>
                    </a:p>
                  </a:txBody>
                  <a:tcPr/>
                </a:tc>
              </a:tr>
              <a:tr h="859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Cycle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A possible swap, with each agent in the cycle obtaining the item of the next agent</a:t>
                      </a:r>
                    </a:p>
                  </a:txBody>
                  <a:tcPr/>
                </a:tc>
              </a:tr>
              <a:tr h="859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Weight </a:t>
                      </a:r>
                      <a:r>
                        <a:rPr lang="en-US" sz="2600" dirty="0" err="1" smtClean="0">
                          <a:latin typeface="Vladimir Script" pitchFamily="66" charset="0"/>
                        </a:rPr>
                        <a:t>W</a:t>
                      </a:r>
                      <a:r>
                        <a:rPr lang="en-US" sz="2200" i="1" dirty="0" err="1" smtClean="0">
                          <a:latin typeface="+mn-lt"/>
                        </a:rPr>
                        <a:t>c</a:t>
                      </a:r>
                      <a:r>
                        <a:rPr lang="en-US" sz="2600" dirty="0" smtClean="0"/>
                        <a:t> of a cycle </a:t>
                      </a:r>
                      <a:r>
                        <a:rPr lang="en-US" sz="2600" dirty="0" smtClean="0">
                          <a:latin typeface="+mn-lt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The sum of its edge weights</a:t>
                      </a:r>
                    </a:p>
                  </a:txBody>
                  <a:tcPr/>
                </a:tc>
              </a:tr>
              <a:tr h="510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Exchange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A collection of disjoint cycles</a:t>
                      </a:r>
                    </a:p>
                  </a:txBody>
                  <a:tcPr/>
                </a:tc>
              </a:tr>
              <a:tr h="8595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Weight of an exchange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The sum of its cycle weights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b="13333"/>
          <a:stretch>
            <a:fillRect/>
          </a:stretch>
        </p:blipFill>
        <p:spPr bwMode="auto">
          <a:xfrm>
            <a:off x="1709391" y="2428868"/>
            <a:ext cx="572012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b="13333"/>
          <a:stretch>
            <a:fillRect/>
          </a:stretch>
        </p:blipFill>
        <p:spPr bwMode="auto">
          <a:xfrm>
            <a:off x="1032388" y="2143116"/>
            <a:ext cx="71115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b="13333"/>
          <a:stretch>
            <a:fillRect/>
          </a:stretch>
        </p:blipFill>
        <p:spPr bwMode="auto">
          <a:xfrm>
            <a:off x="2500298" y="1285860"/>
            <a:ext cx="4322552" cy="199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Diagram 6"/>
          <p:cNvGraphicFramePr/>
          <p:nvPr/>
        </p:nvGraphicFramePr>
        <p:xfrm>
          <a:off x="1857356" y="3357562"/>
          <a:ext cx="5572164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find a maximum-weight exchange consisting of cycles </a:t>
            </a:r>
            <a:br>
              <a:rPr lang="en-US" dirty="0" smtClean="0"/>
            </a:br>
            <a:r>
              <a:rPr lang="en-US" dirty="0" smtClean="0"/>
              <a:t>with length at most some small constant 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b="13333"/>
          <a:stretch>
            <a:fillRect/>
          </a:stretch>
        </p:blipFill>
        <p:spPr bwMode="auto">
          <a:xfrm>
            <a:off x="571472" y="3931928"/>
            <a:ext cx="3714776" cy="199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>
          <a:xfrm>
            <a:off x="4786314" y="1714488"/>
            <a:ext cx="3286148" cy="1714512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Is everything </a:t>
            </a:r>
            <a:r>
              <a:rPr lang="en-US" sz="2400" b="1" i="1" dirty="0" smtClean="0">
                <a:solidFill>
                  <a:srgbClr val="FFFF00"/>
                </a:solidFill>
              </a:rPr>
              <a:t>OK</a:t>
            </a:r>
            <a:r>
              <a:rPr lang="en-US" sz="2400" dirty="0" smtClean="0"/>
              <a:t> if </a:t>
            </a:r>
            <a:br>
              <a:rPr lang="en-US" sz="2400" dirty="0" smtClean="0"/>
            </a:br>
            <a:r>
              <a:rPr lang="en-US" sz="2400" dirty="0" smtClean="0"/>
              <a:t>we solve a clearing problem?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857752" y="4071942"/>
            <a:ext cx="3286148" cy="1714512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i="1" dirty="0" smtClean="0">
                <a:solidFill>
                  <a:srgbClr val="FFFF00"/>
                </a:solidFill>
              </a:rPr>
              <a:t>No</a:t>
            </a:r>
            <a:r>
              <a:rPr lang="en-US" sz="2200" dirty="0" smtClean="0"/>
              <a:t>, a kidney exchange market is a barter-exchange market having </a:t>
            </a:r>
            <a:r>
              <a:rPr lang="en-US" sz="2200" b="1" i="1" dirty="0" smtClean="0">
                <a:solidFill>
                  <a:srgbClr val="FFFF00"/>
                </a:solidFill>
              </a:rPr>
              <a:t>some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operations in a cycle have to be performed </a:t>
            </a:r>
            <a:r>
              <a:rPr lang="en-US" b="1" i="1" dirty="0" smtClean="0">
                <a:solidFill>
                  <a:schemeClr val="accent1"/>
                </a:solidFill>
              </a:rPr>
              <a:t>simultaneously</a:t>
            </a:r>
          </a:p>
          <a:p>
            <a:pPr lvl="1"/>
            <a:r>
              <a:rPr lang="en-US" dirty="0" smtClean="0"/>
              <a:t>The upcoming national kidney exchange market will likely allow only cycles of length 2 and 3</a:t>
            </a:r>
          </a:p>
          <a:p>
            <a:r>
              <a:rPr lang="en-US" dirty="0" smtClean="0"/>
              <a:t>If the cycle fails to exchange, fewer agents </a:t>
            </a:r>
            <a:br>
              <a:rPr lang="en-US" dirty="0" smtClean="0"/>
            </a:br>
            <a:r>
              <a:rPr lang="en-US" dirty="0" smtClean="0"/>
              <a:t>are affected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Key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Solution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Future works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886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1857388" cy="16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Integer-Linear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86050" y="3000372"/>
            <a:ext cx="3714776" cy="18573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00" dirty="0" smtClean="0"/>
              <a:t>What is </a:t>
            </a:r>
            <a:r>
              <a:rPr lang="en-US" sz="4100" b="1" dirty="0" smtClean="0">
                <a:solidFill>
                  <a:srgbClr val="FFFF00"/>
                </a:solidFill>
              </a:rPr>
              <a:t>ILP</a:t>
            </a:r>
            <a:r>
              <a:rPr lang="en-US" sz="4100" dirty="0" smtClean="0"/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57290" y="4786322"/>
            <a:ext cx="6572296" cy="28575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2800" dirty="0" smtClean="0"/>
              <a:t> If the unknown variables are all required to be integers, then the problem is called an </a:t>
            </a:r>
            <a:r>
              <a:rPr lang="en-US" sz="2800" b="1" dirty="0" smtClean="0">
                <a:solidFill>
                  <a:schemeClr val="accent1"/>
                </a:solidFill>
              </a:rPr>
              <a:t>integer-linear program (ILP) </a:t>
            </a:r>
            <a:r>
              <a:rPr lang="en-US" sz="2800" dirty="0" smtClean="0"/>
              <a:t>problem</a:t>
            </a:r>
          </a:p>
          <a:p>
            <a:endParaRPr lang="en-US" sz="1000" dirty="0" smtClean="0"/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ILPs are in many practical situations (those with bounded variables) NP-hard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-0.2303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238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571472" y="1682752"/>
          <a:ext cx="3857652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714876" y="1682752"/>
          <a:ext cx="3857652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25" y="928688"/>
            <a:ext cx="3333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large to construct on current hardware</a:t>
            </a:r>
          </a:p>
          <a:p>
            <a:r>
              <a:rPr lang="en-US" dirty="0" smtClean="0"/>
              <a:t>The key, </a:t>
            </a:r>
            <a:r>
              <a:rPr lang="en-US" b="1" i="1" dirty="0" smtClean="0">
                <a:solidFill>
                  <a:schemeClr val="accent1"/>
                </a:solidFill>
              </a:rPr>
              <a:t>incremental problem formulation</a:t>
            </a:r>
          </a:p>
          <a:p>
            <a:r>
              <a:rPr lang="en-US" dirty="0" smtClean="0"/>
              <a:t>Two paradigms for the task: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14480" y="3643314"/>
            <a:ext cx="2500330" cy="164307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Constraint generation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4929190" y="3643314"/>
            <a:ext cx="2500330" cy="16430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Column</a:t>
            </a:r>
          </a:p>
          <a:p>
            <a:pPr algn="ctr"/>
            <a:r>
              <a:rPr lang="en-US" sz="2800" dirty="0" smtClean="0"/>
              <a:t>generation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1500174"/>
            <a:ext cx="8229600" cy="4525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Constraint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 a </a:t>
            </a:r>
            <a:r>
              <a:rPr lang="en-US" dirty="0" err="1" smtClean="0"/>
              <a:t>subgraph</a:t>
            </a:r>
            <a:r>
              <a:rPr lang="en-US" dirty="0" smtClean="0"/>
              <a:t> of edges with </a:t>
            </a:r>
            <a:br>
              <a:rPr lang="en-US" dirty="0" smtClean="0"/>
            </a:br>
            <a:r>
              <a:rPr lang="en-US" dirty="0" smtClean="0"/>
              <a:t>positive value</a:t>
            </a:r>
          </a:p>
          <a:p>
            <a:r>
              <a:rPr lang="en-US" dirty="0" smtClean="0"/>
              <a:t>In the first constraint generator, search for length-L paths with value sum more than L-1</a:t>
            </a:r>
          </a:p>
          <a:p>
            <a:r>
              <a:rPr lang="en-US" dirty="0" smtClean="0"/>
              <a:t>In the second constraint generator, add on constraint for such cycles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1500174"/>
            <a:ext cx="8229600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Column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restricted LP containing only </a:t>
            </a:r>
            <a:br>
              <a:rPr lang="en-US" dirty="0" smtClean="0"/>
            </a:br>
            <a:r>
              <a:rPr lang="en-US" dirty="0" smtClean="0"/>
              <a:t>a small number of columns (variables, </a:t>
            </a:r>
            <a:br>
              <a:rPr lang="en-US" dirty="0" smtClean="0"/>
            </a:br>
            <a:r>
              <a:rPr lang="en-US" dirty="0" smtClean="0"/>
              <a:t>i.e., cycles)</a:t>
            </a:r>
          </a:p>
          <a:p>
            <a:r>
              <a:rPr lang="en-US" dirty="0" smtClean="0"/>
              <a:t>Repeatedly add columns until an optimal solution to this partially formulated LP is an optimal solution to the original LP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71604" y="1571612"/>
            <a:ext cx="6096000" cy="1264770"/>
            <a:chOff x="0" y="68604"/>
            <a:chExt cx="6096000" cy="1264770"/>
          </a:xfrm>
        </p:grpSpPr>
        <p:sp>
          <p:nvSpPr>
            <p:cNvPr id="15" name="Rounded Rectangle 14"/>
            <p:cNvSpPr/>
            <p:nvPr/>
          </p:nvSpPr>
          <p:spPr>
            <a:xfrm>
              <a:off x="0" y="68604"/>
              <a:ext cx="6096000" cy="12647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61741" y="130345"/>
              <a:ext cx="5972518" cy="1141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THEOREM 2.  The LP relaxation of the cycle formulation weakly dominates the LP relaxation of the edge formulation</a:t>
              </a:r>
              <a:endParaRPr lang="en-US" sz="23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71604" y="3045498"/>
            <a:ext cx="6096000" cy="1264770"/>
            <a:chOff x="0" y="1399614"/>
            <a:chExt cx="6096000" cy="126477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1399614"/>
              <a:ext cx="6096000" cy="12647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ounded Rectangle 6"/>
            <p:cNvSpPr/>
            <p:nvPr/>
          </p:nvSpPr>
          <p:spPr>
            <a:xfrm>
              <a:off x="61741" y="1461355"/>
              <a:ext cx="5972518" cy="1141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The cycle formulation is tighter than the </a:t>
              </a:r>
              <a:br>
                <a:rPr lang="en-US" sz="2300" kern="1200" dirty="0" smtClean="0"/>
              </a:br>
              <a:r>
                <a:rPr lang="en-US" sz="2300" kern="1200" dirty="0" smtClean="0"/>
                <a:t>edge formulation</a:t>
              </a:r>
              <a:endParaRPr lang="en-US" sz="23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71604" y="4519385"/>
            <a:ext cx="6096000" cy="1267069"/>
            <a:chOff x="0" y="2730625"/>
            <a:chExt cx="6096000" cy="1267069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730625"/>
              <a:ext cx="6096000" cy="12647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61741" y="2792366"/>
              <a:ext cx="5939051" cy="1205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For a graph with m edges, the edge formulation requires O(m³) constraints, while the cycle formulation requires only </a:t>
              </a:r>
              <a:r>
                <a:rPr lang="en-US" sz="2300" dirty="0" smtClean="0"/>
                <a:t>O(m²</a:t>
              </a:r>
              <a:r>
                <a:rPr lang="en-US" sz="2300" kern="1200" dirty="0" smtClean="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edge formulation approach cannot clear a kidney exchange with 100 vertices in the time the cycle formulation can clear on with 10,000 vertices</a:t>
            </a:r>
          </a:p>
          <a:p>
            <a:r>
              <a:rPr lang="en-US" dirty="0" smtClean="0"/>
              <a:t>Column generation based approaches are better than constraint generation based approaches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Focus on the </a:t>
            </a:r>
            <a:r>
              <a:rPr lang="en-U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cycle formulation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and the </a:t>
            </a:r>
            <a:r>
              <a:rPr lang="en-US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column generation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based approaches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edge formulation approach cannot clear a kidney exchange with 100 vertices in the time the cycle formulation can clear on with 10,000 vertices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Column generation based approaches are better than constraint generation based approaches</a:t>
            </a:r>
          </a:p>
          <a:p>
            <a:r>
              <a:rPr lang="en-US" dirty="0" smtClean="0"/>
              <a:t>Focus on the </a:t>
            </a:r>
            <a:r>
              <a:rPr lang="en-US" b="1" i="1" dirty="0" smtClean="0">
                <a:solidFill>
                  <a:schemeClr val="accent1"/>
                </a:solidFill>
              </a:rPr>
              <a:t>cycle formulation</a:t>
            </a:r>
            <a:r>
              <a:rPr lang="en-US" dirty="0" smtClean="0"/>
              <a:t> and the </a:t>
            </a:r>
            <a:r>
              <a:rPr lang="en-US" b="1" i="1" dirty="0" smtClean="0">
                <a:solidFill>
                  <a:schemeClr val="accent1"/>
                </a:solidFill>
              </a:rPr>
              <a:t>column generation </a:t>
            </a:r>
            <a:r>
              <a:rPr lang="en-US" dirty="0" smtClean="0"/>
              <a:t>based approaches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76396" y="4791039"/>
            <a:ext cx="6096000" cy="1066853"/>
            <a:chOff x="0" y="3250399"/>
            <a:chExt cx="6096000" cy="1066853"/>
          </a:xfrm>
        </p:grpSpPr>
        <p:sp>
          <p:nvSpPr>
            <p:cNvPr id="14" name="Rectangle 13"/>
            <p:cNvSpPr/>
            <p:nvPr/>
          </p:nvSpPr>
          <p:spPr>
            <a:xfrm>
              <a:off x="0" y="3250399"/>
              <a:ext cx="6096000" cy="106685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0" y="3250399"/>
              <a:ext cx="6096000" cy="1066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FFFF00"/>
                  </a:solidFill>
                </a:rPr>
                <a:t>However</a:t>
              </a:r>
              <a:r>
                <a:rPr lang="en-US" sz="2400" kern="1200" dirty="0" smtClean="0"/>
                <a:t>, an </a:t>
              </a:r>
              <a:r>
                <a:rPr lang="en-US" sz="2400" b="1" kern="1200" dirty="0" smtClean="0">
                  <a:solidFill>
                    <a:srgbClr val="FFFF00"/>
                  </a:solidFill>
                </a:rPr>
                <a:t>exact algorithm</a:t>
              </a:r>
              <a:r>
                <a:rPr lang="en-US" sz="2400" b="1" kern="1200" dirty="0" smtClean="0"/>
                <a:t> </a:t>
              </a:r>
              <a:r>
                <a:rPr lang="en-US" sz="2400" kern="1200" dirty="0" smtClean="0"/>
                <a:t>based on an integer-linear program (ILP) formulation, which we solve using specialized tree search</a:t>
              </a:r>
              <a:endParaRPr lang="en-US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76396" y="3166221"/>
            <a:ext cx="6096000" cy="1640820"/>
            <a:chOff x="0" y="1625581"/>
            <a:chExt cx="6096000" cy="1640820"/>
          </a:xfrm>
        </p:grpSpPr>
        <p:sp>
          <p:nvSpPr>
            <p:cNvPr id="12" name="Up Arrow Callout 11"/>
            <p:cNvSpPr/>
            <p:nvPr/>
          </p:nvSpPr>
          <p:spPr>
            <a:xfrm rot="10800000">
              <a:off x="0" y="1625581"/>
              <a:ext cx="6096000" cy="1640820"/>
            </a:xfrm>
            <a:prstGeom prst="upArrowCallou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Up Arrow Callout 6"/>
            <p:cNvSpPr/>
            <p:nvPr/>
          </p:nvSpPr>
          <p:spPr>
            <a:xfrm rot="21600000">
              <a:off x="0" y="1625581"/>
              <a:ext cx="6096000" cy="106615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Heuristic</a:t>
              </a:r>
              <a:r>
                <a:rPr lang="en-US" sz="2400" kern="1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or </a:t>
              </a:r>
              <a:r>
                <a:rPr lang="en-US" sz="2400" b="1" kern="1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approximation</a:t>
              </a:r>
              <a:r>
                <a:rPr lang="en-US" sz="2400" kern="1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algorithm</a:t>
              </a:r>
              <a:endPara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76396" y="1541403"/>
            <a:ext cx="6096000" cy="1640820"/>
            <a:chOff x="0" y="763"/>
            <a:chExt cx="6096000" cy="1640820"/>
          </a:xfrm>
        </p:grpSpPr>
        <p:sp>
          <p:nvSpPr>
            <p:cNvPr id="10" name="Up Arrow Callout 9"/>
            <p:cNvSpPr/>
            <p:nvPr/>
          </p:nvSpPr>
          <p:spPr>
            <a:xfrm rot="10800000">
              <a:off x="0" y="763"/>
              <a:ext cx="6096000" cy="1640820"/>
            </a:xfrm>
            <a:prstGeom prst="upArrowCallou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Up Arrow Callout 8"/>
            <p:cNvSpPr/>
            <p:nvPr/>
          </p:nvSpPr>
          <p:spPr>
            <a:xfrm rot="21600000">
              <a:off x="0" y="763"/>
              <a:ext cx="6096000" cy="106615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The clearing problem is </a:t>
              </a:r>
              <a:r>
                <a:rPr lang="en-US" sz="2400" b="1" kern="1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NP-complete</a:t>
              </a:r>
              <a:r>
                <a:rPr lang="en-US" sz="2400" kern="1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for L ≥ 3</a:t>
              </a:r>
              <a:endPara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Performs a </a:t>
            </a:r>
            <a:r>
              <a:rPr lang="en-US" b="1" i="1" dirty="0" smtClean="0">
                <a:solidFill>
                  <a:schemeClr val="accent1"/>
                </a:solidFill>
              </a:rPr>
              <a:t>branch-and-price</a:t>
            </a:r>
            <a:r>
              <a:rPr lang="en-US" dirty="0" smtClean="0"/>
              <a:t> tree search to find an optimal integral solution</a:t>
            </a:r>
          </a:p>
          <a:p>
            <a:r>
              <a:rPr lang="en-US" dirty="0" smtClean="0"/>
              <a:t>Explores the search tree in depth-first order</a:t>
            </a:r>
          </a:p>
          <a:p>
            <a:r>
              <a:rPr lang="en-US" dirty="0" smtClean="0"/>
              <a:t>Primal heuristics and cycle </a:t>
            </a:r>
            <a:r>
              <a:rPr lang="en-US" dirty="0" err="1" smtClean="0"/>
              <a:t>brancher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Key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Solution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Future works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886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1857388" cy="16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Linux (Red Hat 9.0), using a Dell PC with a 3GHz Intel Pentium 4 processor, and 1GB </a:t>
            </a:r>
            <a:br>
              <a:rPr lang="en-US" dirty="0" smtClean="0"/>
            </a:br>
            <a:r>
              <a:rPr lang="en-US" dirty="0" smtClean="0"/>
              <a:t>of RAM</a:t>
            </a:r>
          </a:p>
          <a:p>
            <a:r>
              <a:rPr lang="en-US" dirty="0" smtClean="0"/>
              <a:t>Randomly generated 10 markets, and attempted to clear then using each of the algorithms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73577" y="1714488"/>
            <a:ext cx="40386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57818" y="5429264"/>
            <a:ext cx="2945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Average runtime with </a:t>
            </a:r>
            <a:br>
              <a:rPr lang="en-US" sz="2200" dirty="0" smtClean="0"/>
            </a:br>
            <a:r>
              <a:rPr lang="en-US" sz="2200" dirty="0" smtClean="0"/>
              <a:t>standard deviation bars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 Transplants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86050" y="3000372"/>
            <a:ext cx="3714776" cy="18573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Dialysis</a:t>
            </a:r>
            <a:r>
              <a:rPr lang="en-US" sz="3600" dirty="0" smtClean="0"/>
              <a:t>??</a:t>
            </a:r>
          </a:p>
        </p:txBody>
      </p:sp>
      <p:sp>
        <p:nvSpPr>
          <p:cNvPr id="9" name="Oval 8"/>
          <p:cNvSpPr/>
          <p:nvPr/>
        </p:nvSpPr>
        <p:spPr>
          <a:xfrm>
            <a:off x="2786050" y="3000372"/>
            <a:ext cx="3714776" cy="18573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00" dirty="0" smtClean="0"/>
              <a:t>Kidney Transplants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57290" y="4786322"/>
            <a:ext cx="6572296" cy="30003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3000" dirty="0" smtClean="0"/>
              <a:t>- The demand for kidneys far outstrips supply</a:t>
            </a:r>
          </a:p>
          <a:p>
            <a:pPr lvl="1"/>
            <a:r>
              <a:rPr lang="en-US" sz="3000" dirty="0" smtClean="0"/>
              <a:t>- Seen as the only ethical way to significantly reduce the 4,000 deaths per year attributed to kidney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-0.2303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238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  <p:bldP spid="9" grpId="1" animBg="1"/>
      <p:bldP spid="8" grpId="1" animBg="1"/>
      <p:bldP spid="8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64469" y="1600200"/>
            <a:ext cx="64150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CPLEX</a:t>
            </a:r>
          </a:p>
          <a:p>
            <a:pPr lvl="1"/>
            <a:r>
              <a:rPr lang="en-US" dirty="0" smtClean="0"/>
              <a:t>Fails to clear any markets with 1000 patients </a:t>
            </a:r>
            <a:br>
              <a:rPr lang="en-US" dirty="0" smtClean="0"/>
            </a:br>
            <a:r>
              <a:rPr lang="en-US" dirty="0" smtClean="0"/>
              <a:t>or more</a:t>
            </a:r>
          </a:p>
          <a:p>
            <a:pPr lvl="1"/>
            <a:r>
              <a:rPr lang="en-US" dirty="0" smtClean="0"/>
              <a:t>Running time on markets smaller than this is significantly worse than the other algorithms</a:t>
            </a:r>
          </a:p>
          <a:p>
            <a:r>
              <a:rPr lang="en-US" dirty="0" smtClean="0"/>
              <a:t>Proposed algorithm</a:t>
            </a:r>
          </a:p>
          <a:p>
            <a:pPr lvl="1"/>
            <a:r>
              <a:rPr lang="en-US" dirty="0" smtClean="0"/>
              <a:t>Manages to clear a market with 10,000 patients in about the same time it would otherwise have taken to clear a 6000 patient market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optimization software package</a:t>
            </a:r>
          </a:p>
          <a:p>
            <a:r>
              <a:rPr lang="en-US" dirty="0" smtClean="0"/>
              <a:t>It is named for the simplex method and the C programming language, although today it contains interior point methods and interfaces in the C++ , C Sharp, and Java languages</a:t>
            </a:r>
          </a:p>
          <a:p>
            <a:r>
              <a:rPr lang="en-US" dirty="0" smtClean="0"/>
              <a:t>Developed by Robert E. Bixby and sold via CPLEX Optimization Inc., which was acquired by ILOG in 1997</a:t>
            </a:r>
          </a:p>
          <a:p>
            <a:r>
              <a:rPr lang="en-US" dirty="0" smtClean="0"/>
              <a:t>Solves integer programming problems, very large linear programming problems, quadratic programming problems, and has recently added support for problems with convex quadratic constraints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886: Multiagent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Key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Solution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Contributions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Future works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886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1857388" cy="16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Contributions: to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the </a:t>
            </a:r>
            <a:r>
              <a:rPr lang="en-US" b="1" i="1" dirty="0" smtClean="0">
                <a:solidFill>
                  <a:schemeClr val="accent1"/>
                </a:solidFill>
              </a:rPr>
              <a:t>first</a:t>
            </a:r>
            <a:r>
              <a:rPr lang="en-US" dirty="0" smtClean="0"/>
              <a:t> algorithm capable of clearing kidney-exchange markets on a nationwide scale</a:t>
            </a:r>
          </a:p>
          <a:p>
            <a:r>
              <a:rPr lang="en-US" dirty="0" smtClean="0"/>
              <a:t>Supported </a:t>
            </a:r>
            <a:r>
              <a:rPr lang="en-US" b="1" i="1" dirty="0" smtClean="0">
                <a:solidFill>
                  <a:schemeClr val="accent1"/>
                </a:solidFill>
              </a:rPr>
              <a:t>generalizations</a:t>
            </a:r>
            <a:r>
              <a:rPr lang="en-US" dirty="0" smtClean="0"/>
              <a:t>, as desired by real-world kidney exchanges</a:t>
            </a:r>
          </a:p>
          <a:p>
            <a:r>
              <a:rPr lang="en-US" dirty="0" smtClean="0"/>
              <a:t>Replaced CPLEX as the clearing algorithm of the </a:t>
            </a:r>
            <a:r>
              <a:rPr lang="en-US" i="1" dirty="0" smtClean="0"/>
              <a:t>Alliance for Paired Donation</a:t>
            </a:r>
            <a:r>
              <a:rPr lang="en-US" dirty="0" smtClean="0"/>
              <a:t> in Dec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Contributions: to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</a:t>
            </a:r>
            <a:r>
              <a:rPr lang="en-US" b="1" i="1" dirty="0" smtClean="0">
                <a:solidFill>
                  <a:schemeClr val="accent1"/>
                </a:solidFill>
              </a:rPr>
              <a:t>the most scalable exact algorithms </a:t>
            </a:r>
            <a:r>
              <a:rPr lang="en-US" dirty="0" smtClean="0"/>
              <a:t>for barter exchanges to date</a:t>
            </a:r>
          </a:p>
          <a:p>
            <a:r>
              <a:rPr lang="en-US" dirty="0" smtClean="0"/>
              <a:t>Treated the kidney exchange </a:t>
            </a:r>
            <a:r>
              <a:rPr lang="en-US" b="1" i="1" dirty="0" smtClean="0">
                <a:solidFill>
                  <a:schemeClr val="accent1"/>
                </a:solidFill>
              </a:rPr>
              <a:t>as a batch problem </a:t>
            </a:r>
            <a:r>
              <a:rPr lang="en-US" dirty="0" smtClean="0"/>
              <a:t>with full information</a:t>
            </a:r>
          </a:p>
          <a:p>
            <a:r>
              <a:rPr lang="en-US" dirty="0" smtClean="0"/>
              <a:t>Incremental problem formulation:</a:t>
            </a:r>
          </a:p>
          <a:p>
            <a:pPr lvl="1">
              <a:buNone/>
            </a:pPr>
            <a:r>
              <a:rPr lang="en-US" dirty="0" smtClean="0"/>
              <a:t>Constraint generation and column generation</a:t>
            </a:r>
          </a:p>
          <a:p>
            <a:r>
              <a:rPr lang="en-US" dirty="0" smtClean="0"/>
              <a:t>Outperforms CPLEX experimentally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Key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Solution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Contributions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Future works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886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1857388" cy="16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29090"/>
          </a:xfrm>
        </p:spPr>
        <p:txBody>
          <a:bodyPr>
            <a:noAutofit/>
          </a:bodyPr>
          <a:lstStyle/>
          <a:p>
            <a:r>
              <a:rPr lang="en-US" dirty="0" err="1" smtClean="0"/>
              <a:t>Donees</a:t>
            </a:r>
            <a:r>
              <a:rPr lang="en-US" dirty="0" smtClean="0"/>
              <a:t> and donors will be arriving into the system over time, and it may be best to not execute the myopically optimal exchange now</a:t>
            </a:r>
          </a:p>
          <a:p>
            <a:r>
              <a:rPr lang="en-US" dirty="0" smtClean="0"/>
              <a:t>Save part of the current market for later matches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625857"/>
          </a:xfrm>
        </p:spPr>
        <p:txBody>
          <a:bodyPr>
            <a:normAutofit/>
          </a:bodyPr>
          <a:lstStyle/>
          <a:p>
            <a:r>
              <a:rPr lang="en-US" dirty="0" smtClean="0"/>
              <a:t>The graph provided as input is not complete correct</a:t>
            </a:r>
          </a:p>
          <a:p>
            <a:r>
              <a:rPr lang="en-US" dirty="0" smtClean="0"/>
              <a:t>It would be desirable to perform an optimization with the fact in mind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71538" y="1285860"/>
            <a:ext cx="2857520" cy="9286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Online aspect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43504" y="1285860"/>
            <a:ext cx="2857520" cy="9286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Limited-information aspec</a:t>
            </a:r>
            <a:r>
              <a:rPr lang="en-US" sz="2600" dirty="0" smtClean="0"/>
              <a:t>t</a:t>
            </a: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http://www.paireddonation.org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http://www.ilog.com/products/cplex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http://en.wikipedia.org/wiki/Linear_programming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http://en.wikipedia.org/wiki/CPLEX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0000" b="1" dirty="0" smtClean="0">
                <a:solidFill>
                  <a:schemeClr val="accent1"/>
                </a:solidFill>
              </a:rPr>
              <a:t>Thank you</a:t>
            </a:r>
            <a:endParaRPr lang="en-US" sz="100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143248"/>
            <a:ext cx="37147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 Transplants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7224" y="2496212"/>
            <a:ext cx="6762776" cy="7308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/>
          <p:cNvGrpSpPr/>
          <p:nvPr/>
        </p:nvGrpSpPr>
        <p:grpSpPr>
          <a:xfrm>
            <a:off x="1195362" y="2068172"/>
            <a:ext cx="4733943" cy="856080"/>
            <a:chOff x="338138" y="748346"/>
            <a:chExt cx="4733943" cy="856080"/>
          </a:xfrm>
        </p:grpSpPr>
        <p:sp>
          <p:nvSpPr>
            <p:cNvPr id="23" name="Rounded Rectangle 22"/>
            <p:cNvSpPr/>
            <p:nvPr/>
          </p:nvSpPr>
          <p:spPr>
            <a:xfrm>
              <a:off x="338138" y="748346"/>
              <a:ext cx="4733943" cy="856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ounded Rectangle 5"/>
            <p:cNvSpPr/>
            <p:nvPr/>
          </p:nvSpPr>
          <p:spPr>
            <a:xfrm>
              <a:off x="379928" y="790136"/>
              <a:ext cx="4650363" cy="77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8932" tIns="0" rIns="178932" bIns="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Finding a living donor</a:t>
              </a:r>
              <a:endParaRPr lang="en-US" sz="2900" kern="12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57224" y="3811652"/>
            <a:ext cx="6762776" cy="7308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1195362" y="3383612"/>
            <a:ext cx="4733943" cy="856080"/>
            <a:chOff x="338138" y="2063786"/>
            <a:chExt cx="4733943" cy="856080"/>
          </a:xfrm>
        </p:grpSpPr>
        <p:sp>
          <p:nvSpPr>
            <p:cNvPr id="21" name="Rounded Rectangle 20"/>
            <p:cNvSpPr/>
            <p:nvPr/>
          </p:nvSpPr>
          <p:spPr>
            <a:xfrm>
              <a:off x="338138" y="2063786"/>
              <a:ext cx="4733943" cy="856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ounded Rectangle 8"/>
            <p:cNvSpPr/>
            <p:nvPr/>
          </p:nvSpPr>
          <p:spPr>
            <a:xfrm>
              <a:off x="379928" y="2105576"/>
              <a:ext cx="4650363" cy="772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78932" tIns="0" rIns="178932" bIns="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Compatible or incompatible</a:t>
              </a:r>
              <a:endParaRPr lang="en-US" sz="2900" kern="12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857224" y="5127092"/>
            <a:ext cx="6762776" cy="7308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1195362" y="4699052"/>
            <a:ext cx="4733943" cy="856080"/>
            <a:chOff x="338138" y="3379226"/>
            <a:chExt cx="4733943" cy="856080"/>
          </a:xfrm>
        </p:grpSpPr>
        <p:sp>
          <p:nvSpPr>
            <p:cNvPr id="19" name="Rounded Rectangle 18"/>
            <p:cNvSpPr/>
            <p:nvPr/>
          </p:nvSpPr>
          <p:spPr>
            <a:xfrm>
              <a:off x="338138" y="3379226"/>
              <a:ext cx="4733943" cy="856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ounded Rectangle 11"/>
            <p:cNvSpPr/>
            <p:nvPr/>
          </p:nvSpPr>
          <p:spPr>
            <a:xfrm>
              <a:off x="379928" y="3421016"/>
              <a:ext cx="4650363" cy="772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78932" tIns="0" rIns="178932" bIns="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Blood type and tissue type</a:t>
              </a:r>
              <a:endParaRPr lang="en-US" sz="2900" kern="1200" dirty="0"/>
            </a:p>
          </p:txBody>
        </p:sp>
      </p:grpSp>
      <p:sp>
        <p:nvSpPr>
          <p:cNvPr id="8" name="Explosion 1 7"/>
          <p:cNvSpPr/>
          <p:nvPr/>
        </p:nvSpPr>
        <p:spPr>
          <a:xfrm>
            <a:off x="5357818" y="1785926"/>
            <a:ext cx="3143272" cy="1714512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Difficult!</a:t>
            </a:r>
            <a:endParaRPr lang="en-US" sz="3400" dirty="0"/>
          </a:p>
        </p:txBody>
      </p:sp>
      <p:sp>
        <p:nvSpPr>
          <p:cNvPr id="25" name="Oval Callout 24"/>
          <p:cNvSpPr/>
          <p:nvPr/>
        </p:nvSpPr>
        <p:spPr>
          <a:xfrm>
            <a:off x="5643570" y="2357430"/>
            <a:ext cx="1928826" cy="1071570"/>
          </a:xfrm>
          <a:prstGeom prst="wedgeEllipseCallout">
            <a:avLst>
              <a:gd name="adj1" fmla="val -37315"/>
              <a:gd name="adj2" fmla="val 806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Why?</a:t>
            </a:r>
            <a:endParaRPr lang="en-US" sz="3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0143" y="2428868"/>
            <a:ext cx="399212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Key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Solution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Future works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886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1857388" cy="16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Key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Solution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Future works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886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1857388" cy="16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chemeClr val="accent1"/>
                </a:solidFill>
              </a:rPr>
              <a:t>Barter-exchange market</a:t>
            </a:r>
          </a:p>
          <a:p>
            <a:pPr lvl="1"/>
            <a:r>
              <a:rPr lang="en-US" dirty="0" smtClean="0"/>
              <a:t> Agents seek to swap their items with one another in order to improve their own utilities</a:t>
            </a:r>
          </a:p>
          <a:p>
            <a:pPr lvl="1"/>
            <a:r>
              <a:rPr lang="en-US" dirty="0" smtClean="0"/>
              <a:t>Swaps consist of cycles of agents, with each agent receiving the item of the next agent in the cycle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723126"/>
            <a:ext cx="2462224" cy="299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886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1571604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500298" y="1722455"/>
            <a:ext cx="4064000" cy="1016000"/>
            <a:chOff x="1016000" y="0"/>
            <a:chExt cx="4064000" cy="1016000"/>
          </a:xfrm>
        </p:grpSpPr>
        <p:sp>
          <p:nvSpPr>
            <p:cNvPr id="21" name="Rounded Rectangle 20"/>
            <p:cNvSpPr/>
            <p:nvPr/>
          </p:nvSpPr>
          <p:spPr>
            <a:xfrm>
              <a:off x="1016000" y="0"/>
              <a:ext cx="4064000" cy="1016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045758" y="29758"/>
              <a:ext cx="4004484" cy="95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Kidney exchange market</a:t>
              </a:r>
              <a:endParaRPr lang="en-US" sz="3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03698" y="2801954"/>
            <a:ext cx="457200" cy="380999"/>
            <a:chOff x="2819400" y="1079499"/>
            <a:chExt cx="457200" cy="380999"/>
          </a:xfrm>
        </p:grpSpPr>
        <p:sp>
          <p:nvSpPr>
            <p:cNvPr id="19" name="Right Arrow 18"/>
            <p:cNvSpPr/>
            <p:nvPr/>
          </p:nvSpPr>
          <p:spPr>
            <a:xfrm rot="5400000">
              <a:off x="2857500" y="1041399"/>
              <a:ext cx="380999" cy="4572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6"/>
            <p:cNvSpPr/>
            <p:nvPr/>
          </p:nvSpPr>
          <p:spPr>
            <a:xfrm>
              <a:off x="2910840" y="1079499"/>
              <a:ext cx="274320" cy="266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00298" y="3246454"/>
            <a:ext cx="4064000" cy="1016000"/>
            <a:chOff x="1016000" y="1523999"/>
            <a:chExt cx="4064000" cy="1016000"/>
          </a:xfrm>
        </p:grpSpPr>
        <p:sp>
          <p:nvSpPr>
            <p:cNvPr id="17" name="Rounded Rectangle 16"/>
            <p:cNvSpPr/>
            <p:nvPr/>
          </p:nvSpPr>
          <p:spPr>
            <a:xfrm>
              <a:off x="1016000" y="1523999"/>
              <a:ext cx="4064000" cy="1016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1045758" y="1553757"/>
              <a:ext cx="4004484" cy="95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Barter exchange market</a:t>
              </a:r>
              <a:endParaRPr lang="en-US" sz="3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03698" y="4325954"/>
            <a:ext cx="457200" cy="381000"/>
            <a:chOff x="2819400" y="2603499"/>
            <a:chExt cx="457200" cy="381000"/>
          </a:xfrm>
        </p:grpSpPr>
        <p:sp>
          <p:nvSpPr>
            <p:cNvPr id="15" name="Right Arrow 14"/>
            <p:cNvSpPr/>
            <p:nvPr/>
          </p:nvSpPr>
          <p:spPr>
            <a:xfrm rot="5400000">
              <a:off x="2857500" y="2565399"/>
              <a:ext cx="381000" cy="4572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10"/>
            <p:cNvSpPr/>
            <p:nvPr/>
          </p:nvSpPr>
          <p:spPr>
            <a:xfrm>
              <a:off x="2910840" y="2603499"/>
              <a:ext cx="274320" cy="266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00298" y="4770454"/>
            <a:ext cx="4064000" cy="1016000"/>
            <a:chOff x="1016000" y="3047999"/>
            <a:chExt cx="4064000" cy="1016000"/>
          </a:xfrm>
        </p:grpSpPr>
        <p:sp>
          <p:nvSpPr>
            <p:cNvPr id="13" name="Rounded Rectangle 12"/>
            <p:cNvSpPr/>
            <p:nvPr/>
          </p:nvSpPr>
          <p:spPr>
            <a:xfrm>
              <a:off x="1016000" y="3047999"/>
              <a:ext cx="4064000" cy="1016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2"/>
            <p:cNvSpPr/>
            <p:nvPr/>
          </p:nvSpPr>
          <p:spPr>
            <a:xfrm>
              <a:off x="1045758" y="3077757"/>
              <a:ext cx="4004484" cy="95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Clearing problem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Key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Solution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Future works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4B41-894C-4D0A-993A-0C8DB928BA2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886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1857388" cy="16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5219</TotalTime>
  <Words>1959</Words>
  <Application>Microsoft Office PowerPoint</Application>
  <PresentationFormat>화면 슬라이드 쇼(4:3)</PresentationFormat>
  <Paragraphs>362</Paragraphs>
  <Slides>39</Slides>
  <Notes>39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Office Theme</vt:lpstr>
      <vt:lpstr>Clearing Algorithms for Barter Exchange Markets: Enabling Nationwide Kidney Exchanges</vt:lpstr>
      <vt:lpstr>슬라이드 2</vt:lpstr>
      <vt:lpstr>Kidney Transplants</vt:lpstr>
      <vt:lpstr>Kidney Transplants</vt:lpstr>
      <vt:lpstr>Outline</vt:lpstr>
      <vt:lpstr>Outline</vt:lpstr>
      <vt:lpstr>Key Insight</vt:lpstr>
      <vt:lpstr>Key Insight</vt:lpstr>
      <vt:lpstr>Outline</vt:lpstr>
      <vt:lpstr>Design</vt:lpstr>
      <vt:lpstr>Terms and Definition</vt:lpstr>
      <vt:lpstr>Graph</vt:lpstr>
      <vt:lpstr>Components</vt:lpstr>
      <vt:lpstr>Clearing Problem</vt:lpstr>
      <vt:lpstr>Constraints</vt:lpstr>
      <vt:lpstr>Outline</vt:lpstr>
      <vt:lpstr>Solution Approaches</vt:lpstr>
      <vt:lpstr>Integer-Linear Program</vt:lpstr>
      <vt:lpstr>Solution Approaches</vt:lpstr>
      <vt:lpstr>Incremental Problem formulation</vt:lpstr>
      <vt:lpstr>Constraint generation</vt:lpstr>
      <vt:lpstr>Column generation</vt:lpstr>
      <vt:lpstr>Solution Approaches</vt:lpstr>
      <vt:lpstr>Solution Approaches</vt:lpstr>
      <vt:lpstr>Solution Approaches</vt:lpstr>
      <vt:lpstr>Solution Approaches</vt:lpstr>
      <vt:lpstr>Tree Search</vt:lpstr>
      <vt:lpstr>Outline</vt:lpstr>
      <vt:lpstr>Experimental Results</vt:lpstr>
      <vt:lpstr>Experimental Results</vt:lpstr>
      <vt:lpstr>Experimental Results</vt:lpstr>
      <vt:lpstr>CPLEX</vt:lpstr>
      <vt:lpstr>Outline</vt:lpstr>
      <vt:lpstr>Contributions: to Society</vt:lpstr>
      <vt:lpstr>Contributions: to Field</vt:lpstr>
      <vt:lpstr>Outline</vt:lpstr>
      <vt:lpstr>Future works</vt:lpstr>
      <vt:lpstr>Reference</vt:lpstr>
      <vt:lpstr>슬라이드 39</vt:lpstr>
    </vt:vector>
  </TitlesOfParts>
  <Company>DRC School of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Hyunggu Jung</dc:creator>
  <cp:lastModifiedBy>Hyunggu Jung</cp:lastModifiedBy>
  <cp:revision>232</cp:revision>
  <dcterms:created xsi:type="dcterms:W3CDTF">2008-10-01T23:22:47Z</dcterms:created>
  <dcterms:modified xsi:type="dcterms:W3CDTF">2008-10-06T16:10:35Z</dcterms:modified>
</cp:coreProperties>
</file>