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8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86" r:id="rId18"/>
    <p:sldId id="287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4" r:id="rId29"/>
    <p:sldId id="283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62F"/>
    <a:srgbClr val="FFFF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840" autoAdjust="0"/>
  </p:normalViewPr>
  <p:slideViewPr>
    <p:cSldViewPr>
      <p:cViewPr varScale="1">
        <p:scale>
          <a:sx n="56" d="100"/>
          <a:sy n="56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17/10/2008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3B59D3-BD88-4E3D-AA78-DEFA91322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17/10/2008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75BF01-672E-40C2-BA3A-A6ADB9F53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 is some large constant, </a:t>
            </a:r>
            <a:r>
              <a:rPr lang="en-US" i="1" smtClean="0"/>
              <a:t>a</a:t>
            </a:r>
            <a:r>
              <a:rPr lang="en-US" smtClean="0"/>
              <a:t> is the follower’s maximum reward value as defined in Problem (2)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</a:pPr>
            <a:r>
              <a:rPr lang="en-US" sz="800" smtClean="0"/>
              <a:t>Multiple follower types scenario:</a:t>
            </a:r>
          </a:p>
          <a:p>
            <a:pPr marL="0" lvl="1">
              <a:spcBef>
                <a:spcPct val="0"/>
              </a:spcBef>
            </a:pPr>
            <a:endParaRPr lang="en-US" sz="2000" smtClean="0"/>
          </a:p>
          <a:p>
            <a:pPr marL="0" lvl="1">
              <a:spcBef>
                <a:spcPct val="0"/>
              </a:spcBef>
            </a:pPr>
            <a:r>
              <a:rPr lang="en-US" sz="2000" smtClean="0"/>
              <a:t>Entrant doesn’t know the precise values of 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 and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smtClean="0"/>
              <a:t>, but knows that there are two possibilities</a:t>
            </a:r>
            <a:r>
              <a:rPr lang="en-US" smtClean="0"/>
              <a:t>.</a:t>
            </a:r>
          </a:p>
          <a:p>
            <a:pPr marL="0" lvl="1">
              <a:spcBef>
                <a:spcPct val="0"/>
              </a:spcBef>
            </a:pPr>
            <a:endParaRPr lang="en-US" smtClean="0"/>
          </a:p>
          <a:p>
            <a:pPr marL="0" lvl="1">
              <a:spcBef>
                <a:spcPct val="0"/>
              </a:spcBef>
            </a:pPr>
            <a:r>
              <a:rPr lang="en-US" smtClean="0"/>
              <a:t>Entrant believes that there are two different games.</a:t>
            </a:r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</a:pPr>
            <a:r>
              <a:rPr lang="en-US" sz="800" smtClean="0"/>
              <a:t>Multiple follower types scenario:</a:t>
            </a:r>
          </a:p>
          <a:p>
            <a:pPr marL="0" lvl="1">
              <a:spcBef>
                <a:spcPct val="0"/>
              </a:spcBef>
            </a:pPr>
            <a:endParaRPr lang="en-US" sz="2000" smtClean="0"/>
          </a:p>
          <a:p>
            <a:pPr marL="0" lvl="1">
              <a:spcBef>
                <a:spcPct val="0"/>
              </a:spcBef>
            </a:pPr>
            <a:r>
              <a:rPr lang="en-US" sz="2000" smtClean="0"/>
              <a:t>Entrant doesn’t know the precise values of </a:t>
            </a:r>
            <a:r>
              <a:rPr lang="en-US" sz="2000" smtClean="0">
                <a:sym typeface="Symbol" pitchFamily="18" charset="2"/>
              </a:rPr>
              <a:t></a:t>
            </a:r>
            <a:r>
              <a:rPr lang="en-US" sz="2000" smtClean="0"/>
              <a:t> and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smtClean="0"/>
              <a:t>, but knows that there are two possibilities</a:t>
            </a:r>
            <a:r>
              <a:rPr lang="en-US" smtClean="0"/>
              <a:t>.</a:t>
            </a:r>
          </a:p>
          <a:p>
            <a:pPr marL="0" lvl="1">
              <a:spcBef>
                <a:spcPct val="0"/>
              </a:spcBef>
            </a:pPr>
            <a:endParaRPr lang="en-US" smtClean="0"/>
          </a:p>
          <a:p>
            <a:pPr marL="0" lvl="1">
              <a:spcBef>
                <a:spcPct val="0"/>
              </a:spcBef>
            </a:pPr>
            <a:r>
              <a:rPr lang="en-US" smtClean="0"/>
              <a:t>Entrant believes that there are two different games.</a:t>
            </a:r>
          </a:p>
        </p:txBody>
      </p:sp>
      <p:sp>
        <p:nvSpPr>
          <p:cNvPr id="70659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70660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By all dominated by (Ex, Don’t), we mean for the followers.</a:t>
            </a:r>
          </a:p>
        </p:txBody>
      </p:sp>
      <p:sp>
        <p:nvSpPr>
          <p:cNvPr id="88067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8806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Proof of Proposition 3: associated with the small example</a:t>
            </a:r>
          </a:p>
          <a:p>
            <a:pPr>
              <a:spcBef>
                <a:spcPct val="0"/>
              </a:spcBef>
            </a:pPr>
            <a:r>
              <a:rPr lang="en-US" sz="1600" smtClean="0">
                <a:solidFill>
                  <a:schemeClr val="bg1"/>
                </a:solidFill>
              </a:rPr>
              <a:t>[Proof]</a:t>
            </a:r>
          </a:p>
          <a:p>
            <a:pPr>
              <a:spcBef>
                <a:spcPct val="0"/>
              </a:spcBef>
            </a:pPr>
            <a:r>
              <a:rPr lang="en-US" sz="1600" smtClean="0">
                <a:solidFill>
                  <a:schemeClr val="bg1"/>
                </a:solidFill>
              </a:rPr>
              <a:t>Intuitively, the DOBSS method achieves an exponential reduction in the problem that must be solved over the multiple-LPs approach due to the following reasons: The multiple-LPs method solves an LP over the exponentially blown harsanyi transformed matrix for each joint strategy of the adversaries (also exponential in number). In contrast, DOBSS solves a problem that has one integer variable per strategy for every adversary.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For MIP-Nash and Multiple-LPs, exponential increase</a:t>
            </a:r>
          </a:p>
          <a:p>
            <a:pPr>
              <a:spcBef>
                <a:spcPct val="0"/>
              </a:spcBef>
            </a:pPr>
            <a:r>
              <a:rPr lang="en-US" smtClean="0"/>
              <a:t>For ASAP and DOBSS, linear increase</a:t>
            </a:r>
          </a:p>
        </p:txBody>
      </p:sp>
      <p:sp>
        <p:nvSpPr>
          <p:cNvPr id="81923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8192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Within the cutoff time of 1800s, MIP-Nash and Multiple-LPs end until 7 adversary types.</a:t>
            </a:r>
          </a:p>
        </p:txBody>
      </p:sp>
      <p:sp>
        <p:nvSpPr>
          <p:cNvPr id="83971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8397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6019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86020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From the graph we obtain that DOBSS has a faster algorithm runtime than ASAP in all the cases since there is always a positive speedup.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We can notice that the speedups obtained were highest when the numbers of adversary types are between 2 to 5.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Explanations are in the note!</a:t>
            </a:r>
          </a:p>
        </p:txBody>
      </p:sp>
      <p:sp>
        <p:nvSpPr>
          <p:cNvPr id="89091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8909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smtClean="0"/>
              <a:t>Little Discussions</a:t>
            </a:r>
          </a:p>
          <a:p>
            <a:pPr>
              <a:spcBef>
                <a:spcPct val="0"/>
              </a:spcBef>
            </a:pPr>
            <a:r>
              <a:rPr lang="en-US" smtClean="0"/>
              <a:t>There is often an advantage for the leader over the games which require agents’ simultaneous moves.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17/10/2008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8822-AEB1-4AB9-9979-1A35D7DC3022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84D3-4250-4FA0-AF38-239CD1347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4C131-8FBE-4250-A76B-5472E144E5FE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798F-2CC5-47C2-B484-0075B9932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F358-0432-4046-BC08-B2E54572866B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D0D2-2C18-4B76-BC11-2BA42166B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51822-AF6D-42D7-9237-6B3D440F1788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CB0B8-B7AE-4999-A88F-6694D91C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67B2-1EF3-4EB3-ABFA-0C239343A050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CA69-3DBC-4CCC-97FD-CDAE999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D2645-4A3E-479C-B64A-DE105D92BF3C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5A3E0-5954-4CD8-ADA8-91B50FD98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78EEA-61C9-42A6-8D61-1303C70B7FA7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ED860-781C-4DFE-92EE-CF9A491BC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6F07-99C7-40C8-B5AC-5229CB77BDDB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05CA0-7157-4119-A6C8-5529BD8D8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2FE19-EF73-423E-8C15-4963B2B674BE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25F2-13E5-4375-AF9C-72FB2FF0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1922-5A02-45E0-A4F8-F4D1AC35419F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7DD76-F9D8-489B-9DFE-A5E2064FD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35B7-B200-40FA-AE70-4E32AFE9FA52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9933-150F-4D01-921E-0D48A1FAA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62E8BD-F6B1-41CC-81E4-8C10B03D55F9}" type="datetime1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104C2D-6028-4256-86A9-65D46303C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slide" Target="slide13.xml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1.png"/><Relationship Id="rId4" Type="http://schemas.openxmlformats.org/officeDocument/2006/relationships/image" Target="../media/image4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04800" y="2263775"/>
            <a:ext cx="8686800" cy="1470025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Playing Games for Security: An Efficient Exact Algorithm for Solving Bayesian Stackelberg Games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590800" y="4343400"/>
            <a:ext cx="6400800" cy="457200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</a:rPr>
              <a:t>Praveen Paruchuri, Jonathan P. Pearce, Sarit Kraus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0" y="701675"/>
            <a:ext cx="5486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chemeClr val="tx1"/>
                </a:solidFill>
              </a:rPr>
              <a:t>Catherine (Ying) Liu, School of Computer Science, University of Waterloo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Mixed-Integer Quadratic Program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96240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2400" b="1" i="1" smtClean="0">
                <a:solidFill>
                  <a:schemeClr val="bg1"/>
                </a:solidFill>
              </a:rPr>
              <a:t>Single follower type scenario</a:t>
            </a:r>
            <a:endParaRPr lang="en-US" sz="2000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	</a:t>
            </a:r>
          </a:p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	The Follower</a:t>
            </a: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		A reward-maximizing </a:t>
            </a:r>
            <a:r>
              <a:rPr lang="en-US" sz="2000" i="1" smtClean="0">
                <a:solidFill>
                  <a:schemeClr val="bg1"/>
                </a:solidFill>
              </a:rPr>
              <a:t>pure strategy</a:t>
            </a:r>
          </a:p>
          <a:p>
            <a:pPr lvl="1">
              <a:buFont typeface="Arial" charset="0"/>
              <a:buNone/>
            </a:pPr>
            <a:endParaRPr lang="en-US" sz="900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	The Leader</a:t>
            </a: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		Mixed strategy that gives the highest payoff, given follower’s strategy</a:t>
            </a:r>
          </a:p>
          <a:p>
            <a:pPr lvl="1">
              <a:buFont typeface="Arial" charset="0"/>
              <a:buNone/>
            </a:pPr>
            <a:endParaRPr lang="en-US" sz="2000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2000" i="1" smtClean="0">
                <a:solidFill>
                  <a:schemeClr val="bg1"/>
                </a:solidFill>
              </a:rPr>
              <a:t>	</a:t>
            </a:r>
            <a:r>
              <a:rPr lang="en-US" sz="2000" b="1" smtClean="0">
                <a:solidFill>
                  <a:schemeClr val="bg1"/>
                </a:solidFill>
              </a:rPr>
              <a:t>REASON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267200" y="6324600"/>
            <a:ext cx="4495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Mixed-Integer Quadratic Program,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19200" y="4876800"/>
          <a:ext cx="1946275" cy="1096963"/>
        </p:xfrm>
        <a:graphic>
          <a:graphicData uri="http://schemas.openxmlformats.org/drawingml/2006/table">
            <a:tbl>
              <a:tblPr/>
              <a:tblGrid>
                <a:gridCol w="711200"/>
                <a:gridCol w="523875"/>
                <a:gridCol w="7112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9942" name="Content Placeholder 2"/>
          <p:cNvSpPr>
            <a:spLocks noGrp="1"/>
          </p:cNvSpPr>
          <p:nvPr>
            <p:ph idx="1"/>
          </p:nvPr>
        </p:nvSpPr>
        <p:spPr>
          <a:xfrm>
            <a:off x="384175" y="1276350"/>
            <a:ext cx="8229600" cy="434340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2400" b="1" i="1" smtClean="0">
                <a:solidFill>
                  <a:schemeClr val="bg1"/>
                </a:solidFill>
              </a:rPr>
              <a:t>Notions</a:t>
            </a:r>
          </a:p>
          <a:p>
            <a:pPr lvl="1">
              <a:buFont typeface="Arial" charset="0"/>
              <a:buNone/>
            </a:pPr>
            <a:endParaRPr lang="en-US" sz="1000" b="1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000" b="1" i="1" smtClean="0">
                <a:solidFill>
                  <a:schemeClr val="bg1"/>
                </a:solidFill>
              </a:rPr>
              <a:t>     </a:t>
            </a:r>
            <a:r>
              <a:rPr lang="en-US" sz="2000" smtClean="0">
                <a:solidFill>
                  <a:schemeClr val="bg1"/>
                </a:solidFill>
              </a:rPr>
              <a:t>: the proportion of times in which the leader’s pure strategy </a:t>
            </a:r>
            <a:r>
              <a:rPr lang="en-US" sz="2000" i="1" smtClean="0">
                <a:solidFill>
                  <a:schemeClr val="bg1"/>
                </a:solidFill>
              </a:rPr>
              <a:t>i</a:t>
            </a:r>
            <a:r>
              <a:rPr lang="en-US" sz="2000" smtClean="0">
                <a:solidFill>
                  <a:schemeClr val="bg1"/>
                </a:solidFill>
              </a:rPr>
              <a:t> is used in the policy</a:t>
            </a: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X: the index sets of the leader’s pure strategies</a:t>
            </a: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Q: the index sets of the follower’s pure strategies</a:t>
            </a: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R: the leader’s payoff matrix</a:t>
            </a: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   : the reward of the leader when the leader takes pure strategy </a:t>
            </a:r>
            <a:r>
              <a:rPr lang="en-US" sz="2000" i="1" smtClean="0">
                <a:solidFill>
                  <a:schemeClr val="bg1"/>
                </a:solidFill>
              </a:rPr>
              <a:t>i</a:t>
            </a:r>
            <a:r>
              <a:rPr lang="en-US" sz="2000" smtClean="0">
                <a:solidFill>
                  <a:schemeClr val="bg1"/>
                </a:solidFill>
              </a:rPr>
              <a:t> and the follower takes pure strategy </a:t>
            </a:r>
            <a:r>
              <a:rPr lang="en-US" sz="2000" i="1" smtClean="0">
                <a:solidFill>
                  <a:schemeClr val="bg1"/>
                </a:solidFill>
              </a:rPr>
              <a:t>j</a:t>
            </a: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C: the follower’s payoff matrix</a:t>
            </a:r>
            <a:endParaRPr lang="en-US" sz="2000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   : the reward of the follower when the leader takes pure strategy </a:t>
            </a:r>
            <a:r>
              <a:rPr lang="en-US" sz="2000" i="1" smtClean="0">
                <a:solidFill>
                  <a:schemeClr val="bg1"/>
                </a:solidFill>
              </a:rPr>
              <a:t>i</a:t>
            </a:r>
            <a:r>
              <a:rPr lang="en-US" sz="2000" smtClean="0">
                <a:solidFill>
                  <a:schemeClr val="bg1"/>
                </a:solidFill>
              </a:rPr>
              <a:t> and the follower takes pure strategy </a:t>
            </a:r>
            <a:r>
              <a:rPr lang="en-US" sz="2000" i="1" smtClean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67200" y="6324600"/>
            <a:ext cx="4495800" cy="365125"/>
          </a:xfrm>
        </p:spPr>
        <p:txBody>
          <a:bodyPr/>
          <a:lstStyle/>
          <a:p>
            <a:pPr algn="r">
              <a:defRPr/>
            </a:pPr>
            <a:r>
              <a:rPr lang="en-US" dirty="0" smtClean="0">
                <a:solidFill>
                  <a:schemeClr val="tx1"/>
                </a:solidFill>
              </a:rPr>
              <a:t>DOBSS: Mixed-Integer Quadratic Program, Playing Games for Security</a:t>
            </a:r>
          </a:p>
          <a:p>
            <a:pPr algn="r">
              <a:defRPr/>
            </a:pPr>
            <a:endParaRPr lang="en-US" dirty="0"/>
          </a:p>
        </p:txBody>
      </p:sp>
      <p:sp>
        <p:nvSpPr>
          <p:cNvPr id="3994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Mixed-Integer Quadratic Program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869950" y="1916113"/>
          <a:ext cx="228600" cy="342900"/>
        </p:xfrm>
        <a:graphic>
          <a:graphicData uri="http://schemas.openxmlformats.org/presentationml/2006/ole">
            <p:oleObj spid="_x0000_s39937" name="Equation" r:id="rId5" imgW="152280" imgH="228600" progId="">
              <p:embed/>
            </p:oleObj>
          </a:graphicData>
        </a:graphic>
      </p:graphicFrame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817563" y="3676650"/>
          <a:ext cx="323850" cy="409575"/>
        </p:xfrm>
        <a:graphic>
          <a:graphicData uri="http://schemas.openxmlformats.org/presentationml/2006/ole">
            <p:oleObj spid="_x0000_s39938" name="Equation" r:id="rId6" imgW="190440" imgH="241200" progId="">
              <p:embed/>
            </p:oleObj>
          </a:graphicData>
        </a:graphic>
      </p:graphicFrame>
      <p:graphicFrame>
        <p:nvGraphicFramePr>
          <p:cNvPr id="39940" name="Object 3"/>
          <p:cNvGraphicFramePr>
            <a:graphicFrameLocks noChangeAspect="1"/>
          </p:cNvGraphicFramePr>
          <p:nvPr/>
        </p:nvGraphicFramePr>
        <p:xfrm>
          <a:off x="803275" y="4692650"/>
          <a:ext cx="344488" cy="411163"/>
        </p:xfrm>
        <a:graphic>
          <a:graphicData uri="http://schemas.openxmlformats.org/presentationml/2006/ole">
            <p:oleObj spid="_x0000_s39940" name="Equation" r:id="rId7" imgW="20304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4175" y="1276350"/>
            <a:ext cx="8229600" cy="4819650"/>
          </a:xfrm>
        </p:spPr>
        <p:txBody>
          <a:bodyPr rtlCol="0">
            <a:normAutofit/>
          </a:bodyPr>
          <a:lstStyle/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The Optimal Problem for the Follower</a:t>
            </a:r>
            <a:endParaRPr lang="en-US" sz="1600" b="1" i="1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i="1" dirty="0" smtClean="0">
                <a:solidFill>
                  <a:srgbClr val="2AF62F"/>
                </a:solidFill>
              </a:rPr>
              <a:t>Primal Problem</a:t>
            </a: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solidFill>
                  <a:schemeClr val="bg1"/>
                </a:solidFill>
              </a:rPr>
              <a:t>  s.t.                                              </a:t>
            </a:r>
            <a:r>
              <a:rPr lang="en-US" dirty="0" smtClean="0">
                <a:solidFill>
                  <a:schemeClr val="bg1"/>
                </a:solidFill>
              </a:rPr>
              <a:t>(1)</a:t>
            </a: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b="1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b="1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i="1" dirty="0" smtClean="0">
                <a:solidFill>
                  <a:srgbClr val="2AF62F"/>
                </a:solidFill>
              </a:rPr>
              <a:t>Dual problem 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  <a:hlinkClick r:id="rId5" action="ppaction://hlinksldjump"/>
              </a:rPr>
              <a:t>Linear Programming</a:t>
            </a:r>
            <a:endParaRPr lang="en-US" sz="1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>
                <a:solidFill>
                  <a:schemeClr val="bg1"/>
                </a:solidFill>
              </a:rPr>
              <a:t>  s.t.                                              </a:t>
            </a:r>
            <a:r>
              <a:rPr lang="en-US" dirty="0" smtClean="0">
                <a:solidFill>
                  <a:schemeClr val="bg1"/>
                </a:solidFill>
              </a:rPr>
              <a:t>(2)</a:t>
            </a: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b="1" dirty="0" smtClean="0">
              <a:solidFill>
                <a:srgbClr val="FFFF00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i="1" dirty="0" smtClean="0">
                <a:solidFill>
                  <a:srgbClr val="2AF62F"/>
                </a:solidFill>
              </a:rPr>
              <a:t>Complementary  Slackness 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  <a:hlinkClick r:id="rId5" action="ppaction://hlinksldjump"/>
              </a:rPr>
              <a:t>Linear Programming</a:t>
            </a:r>
            <a:endParaRPr lang="en-US" sz="18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92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267200" y="6324600"/>
            <a:ext cx="4495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Mixed-Integer Quadratic Program,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8923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Mixed-Integer Quadratic Program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362075" y="2389188"/>
          <a:ext cx="1727200" cy="525462"/>
        </p:xfrm>
        <a:graphic>
          <a:graphicData uri="http://schemas.openxmlformats.org/presentationml/2006/ole">
            <p:oleObj spid="_x0000_s38913" name="Equation" r:id="rId6" imgW="1168200" imgH="355320" progId="">
              <p:embed/>
            </p:oleObj>
          </a:graphicData>
        </a:graphic>
      </p:graphicFrame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905000" y="2971800"/>
          <a:ext cx="1219200" cy="762000"/>
        </p:xfrm>
        <a:graphic>
          <a:graphicData uri="http://schemas.openxmlformats.org/presentationml/2006/ole">
            <p:oleObj spid="_x0000_s38914" name="Equation" r:id="rId7" imgW="571320" imgH="609480" progId="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444625" y="4225925"/>
          <a:ext cx="685800" cy="342900"/>
        </p:xfrm>
        <a:graphic>
          <a:graphicData uri="http://schemas.openxmlformats.org/presentationml/2006/ole">
            <p:oleObj spid="_x0000_s38915" name="Equation" r:id="rId8" imgW="457200" imgH="228600" progId="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920875" y="4503738"/>
          <a:ext cx="1195388" cy="476250"/>
        </p:xfrm>
        <a:graphic>
          <a:graphicData uri="http://schemas.openxmlformats.org/presentationml/2006/ole">
            <p:oleObj spid="_x0000_s38916" name="Equation" r:id="rId9" imgW="736560" imgH="342720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165475" y="4508500"/>
          <a:ext cx="571500" cy="304800"/>
        </p:xfrm>
        <a:graphic>
          <a:graphicData uri="http://schemas.openxmlformats.org/presentationml/2006/ole">
            <p:oleObj spid="_x0000_s38917" name="Equation" r:id="rId10" imgW="380880" imgH="203040" progId="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395413" y="5522913"/>
          <a:ext cx="1968500" cy="565150"/>
        </p:xfrm>
        <a:graphic>
          <a:graphicData uri="http://schemas.openxmlformats.org/presentationml/2006/ole">
            <p:oleObj spid="_x0000_s38918" name="Equation" r:id="rId11" imgW="1193760" imgH="342720" progId="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443288" y="5562600"/>
          <a:ext cx="571500" cy="304800"/>
        </p:xfrm>
        <a:graphic>
          <a:graphicData uri="http://schemas.openxmlformats.org/presentationml/2006/ole">
            <p:oleObj spid="_x0000_s38919" name="Equation" r:id="rId12" imgW="3808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7895" name="Content Placeholder 2"/>
          <p:cNvSpPr>
            <a:spLocks noGrp="1"/>
          </p:cNvSpPr>
          <p:nvPr>
            <p:ph idx="1"/>
          </p:nvPr>
        </p:nvSpPr>
        <p:spPr>
          <a:xfrm>
            <a:off x="384175" y="1276350"/>
            <a:ext cx="8229600" cy="4343400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1800" b="1" i="1" smtClean="0">
                <a:solidFill>
                  <a:srgbClr val="2AF62F"/>
                </a:solidFill>
              </a:rPr>
              <a:t>Dual Problem</a:t>
            </a:r>
          </a:p>
          <a:p>
            <a:pPr>
              <a:buFont typeface="Arial" charset="0"/>
              <a:buNone/>
            </a:pPr>
            <a:r>
              <a:rPr lang="en-US" sz="1300" i="1" smtClean="0">
                <a:solidFill>
                  <a:schemeClr val="bg1"/>
                </a:solidFill>
              </a:rPr>
              <a:t>	</a:t>
            </a:r>
            <a:r>
              <a:rPr lang="en-US" sz="1300" smtClean="0">
                <a:solidFill>
                  <a:schemeClr val="bg1"/>
                </a:solidFill>
              </a:rPr>
              <a:t>Every linear programming problem, referred to as a primal problem, can be converted into a dual problem, which provides an upper bound to the optimal value of the primal problem. </a:t>
            </a:r>
          </a:p>
          <a:p>
            <a:pPr>
              <a:buFont typeface="Arial" charset="0"/>
              <a:buNone/>
            </a:pPr>
            <a:r>
              <a:rPr lang="en-US" sz="1300" smtClean="0">
                <a:solidFill>
                  <a:schemeClr val="bg1"/>
                </a:solidFill>
              </a:rPr>
              <a:t>	We can express the </a:t>
            </a:r>
            <a:r>
              <a:rPr lang="en-US" sz="1300" i="1" smtClean="0">
                <a:solidFill>
                  <a:schemeClr val="bg1"/>
                </a:solidFill>
              </a:rPr>
              <a:t>Primal problem (P) </a:t>
            </a:r>
            <a:r>
              <a:rPr lang="en-US" sz="1300" smtClean="0">
                <a:solidFill>
                  <a:schemeClr val="bg1"/>
                </a:solidFill>
              </a:rPr>
              <a:t>as:	</a:t>
            </a:r>
          </a:p>
          <a:p>
            <a:pPr>
              <a:buFont typeface="Arial" charset="0"/>
              <a:buNone/>
            </a:pPr>
            <a:r>
              <a:rPr lang="en-US" sz="13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en-US" sz="13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en-US" sz="13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en-US" sz="1300" smtClean="0">
                <a:solidFill>
                  <a:schemeClr val="bg1"/>
                </a:solidFill>
              </a:rPr>
              <a:t>	The corresponding </a:t>
            </a:r>
            <a:r>
              <a:rPr lang="en-US" sz="1300" i="1" smtClean="0">
                <a:solidFill>
                  <a:schemeClr val="bg1"/>
                </a:solidFill>
              </a:rPr>
              <a:t>Dual problem (D)</a:t>
            </a:r>
            <a:r>
              <a:rPr lang="en-US" sz="1300" smtClean="0">
                <a:solidFill>
                  <a:schemeClr val="bg1"/>
                </a:solidFill>
              </a:rPr>
              <a:t> is:</a:t>
            </a:r>
            <a:endParaRPr lang="en-US" sz="1300" i="1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None/>
            </a:pPr>
            <a:endParaRPr lang="en-US" sz="1600" i="1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None/>
            </a:pPr>
            <a:r>
              <a:rPr lang="en-US" sz="1600" i="1" smtClean="0">
                <a:solidFill>
                  <a:schemeClr val="bg1"/>
                </a:solidFill>
              </a:rPr>
              <a:t>         </a:t>
            </a:r>
          </a:p>
          <a:p>
            <a:pPr marL="342900" lvl="1" indent="-342900">
              <a:buFont typeface="Arial" charset="0"/>
              <a:buNone/>
            </a:pPr>
            <a:endParaRPr lang="en-US" sz="1300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1800" b="1" i="1" smtClean="0">
                <a:solidFill>
                  <a:srgbClr val="2AF62F"/>
                </a:solidFill>
              </a:rPr>
              <a:t>Complementary Slackness</a:t>
            </a:r>
          </a:p>
          <a:p>
            <a:pPr marL="342900" lvl="1" indent="-342900">
              <a:buFont typeface="Arial" charset="0"/>
              <a:buNone/>
            </a:pPr>
            <a:r>
              <a:rPr lang="en-US" sz="1800" b="1" i="1" smtClean="0">
                <a:solidFill>
                  <a:schemeClr val="bg1"/>
                </a:solidFill>
              </a:rPr>
              <a:t>	</a:t>
            </a:r>
            <a:r>
              <a:rPr lang="en-US" sz="1300" smtClean="0">
                <a:solidFill>
                  <a:schemeClr val="bg1"/>
                </a:solidFill>
              </a:rPr>
              <a:t>Suppose x and y are feasible solutions to </a:t>
            </a:r>
            <a:r>
              <a:rPr lang="en-US" sz="1300" i="1" smtClean="0">
                <a:solidFill>
                  <a:schemeClr val="bg1"/>
                </a:solidFill>
              </a:rPr>
              <a:t>(P)</a:t>
            </a:r>
            <a:r>
              <a:rPr lang="en-US" sz="1300" smtClean="0">
                <a:solidFill>
                  <a:schemeClr val="bg1"/>
                </a:solidFill>
              </a:rPr>
              <a:t> and </a:t>
            </a:r>
            <a:r>
              <a:rPr lang="en-US" sz="1300" i="1" smtClean="0">
                <a:solidFill>
                  <a:schemeClr val="bg1"/>
                </a:solidFill>
              </a:rPr>
              <a:t>(D)</a:t>
            </a:r>
            <a:r>
              <a:rPr lang="en-US" sz="1300" smtClean="0">
                <a:solidFill>
                  <a:schemeClr val="bg1"/>
                </a:solidFill>
              </a:rPr>
              <a:t>. Then x and y are optimal if and only if the following conditions are satisfied:</a:t>
            </a:r>
          </a:p>
          <a:p>
            <a:pPr marL="342900" lvl="1" indent="-342900">
              <a:buFont typeface="Arial" charset="0"/>
              <a:buNone/>
            </a:pPr>
            <a:endParaRPr lang="en-US" sz="1800" b="1" i="1" smtClean="0">
              <a:solidFill>
                <a:schemeClr val="bg1"/>
              </a:solidFill>
            </a:endParaRPr>
          </a:p>
        </p:txBody>
      </p:sp>
      <p:sp>
        <p:nvSpPr>
          <p:cNvPr id="3789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733800" y="6324600"/>
            <a:ext cx="50292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Background Information: Linear Programming,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789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Linear Programming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930275" y="2259013"/>
          <a:ext cx="1397000" cy="661987"/>
        </p:xfrm>
        <a:graphic>
          <a:graphicData uri="http://schemas.openxmlformats.org/presentationml/2006/ole">
            <p:oleObj spid="_x0000_s37889" name="Equation" r:id="rId5" imgW="965160" imgH="457200" progId="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925513" y="3270250"/>
          <a:ext cx="1377950" cy="700088"/>
        </p:xfrm>
        <a:graphic>
          <a:graphicData uri="http://schemas.openxmlformats.org/presentationml/2006/ole">
            <p:oleObj spid="_x0000_s37891" name="Equation" r:id="rId6" imgW="952200" imgH="482400" progId="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841375" y="4978400"/>
          <a:ext cx="2298700" cy="1138238"/>
        </p:xfrm>
        <a:graphic>
          <a:graphicData uri="http://schemas.openxmlformats.org/presentationml/2006/ole">
            <p:oleObj spid="_x0000_s37893" name="Equation" r:id="rId7" imgW="1434960" imgH="711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276350"/>
            <a:ext cx="8763000" cy="4895850"/>
          </a:xfrm>
        </p:spPr>
        <p:txBody>
          <a:bodyPr rtlCol="0">
            <a:normAutofit lnSpcReduction="10000"/>
          </a:bodyPr>
          <a:lstStyle/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chemeClr val="bg1"/>
                </a:solidFill>
              </a:rPr>
              <a:t>The Optimal Problem for the Leader</a:t>
            </a:r>
            <a:r>
              <a:rPr lang="en-US" sz="2000" dirty="0" smtClean="0">
                <a:solidFill>
                  <a:schemeClr val="bg1"/>
                </a:solidFill>
              </a:rPr>
              <a:t>					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                                                                        (4)</a:t>
            </a: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1200150" lvl="3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i="1" dirty="0" smtClean="0">
                <a:solidFill>
                  <a:schemeClr val="bg1"/>
                </a:solidFill>
              </a:rPr>
              <a:t>s.t.                                                                                         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	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	Constraints: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(1)(4): Enforce a feasible mixed policy for the leader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	(2)(5): Enforce a feasible pure strategy for the follower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	          (3): Leftmost inequality: Enforces dual feasibility of the follower’s problem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		 Rightmost inequality: Complementary slackness constraint for an optimal pure strategy q for the follower </a:t>
            </a:r>
          </a:p>
        </p:txBody>
      </p:sp>
      <p:sp>
        <p:nvSpPr>
          <p:cNvPr id="3686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267200" y="6324600"/>
            <a:ext cx="4495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Mixed-Integer Quadratic Program,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687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Mixed-Integer Quadratic Program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1066800" y="1933575"/>
          <a:ext cx="1803400" cy="485775"/>
        </p:xfrm>
        <a:graphic>
          <a:graphicData uri="http://schemas.openxmlformats.org/presentationml/2006/ole">
            <p:oleObj spid="_x0000_s36865" name="Equation" r:id="rId5" imgW="1320480" imgH="355320" progId="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549400" y="2514600"/>
          <a:ext cx="3251200" cy="2028825"/>
        </p:xfrm>
        <a:graphic>
          <a:graphicData uri="http://schemas.openxmlformats.org/presentationml/2006/ole">
            <p:oleObj spid="_x0000_s36866" name="Equation" r:id="rId6" imgW="1777680" imgH="1752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483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029200" y="6324600"/>
            <a:ext cx="3733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Decomposed MIQP,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4835" name="Content Placeholder 2"/>
          <p:cNvSpPr>
            <a:spLocks noGrp="1"/>
          </p:cNvSpPr>
          <p:nvPr>
            <p:ph idx="1"/>
          </p:nvPr>
        </p:nvSpPr>
        <p:spPr>
          <a:xfrm>
            <a:off x="384175" y="1143000"/>
            <a:ext cx="8229600" cy="434340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1800" b="1" i="1" smtClean="0">
                <a:solidFill>
                  <a:srgbClr val="2AF62F"/>
                </a:solidFill>
              </a:rPr>
              <a:t>Notions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   : a priori probability that a follower of type</a:t>
            </a:r>
            <a:r>
              <a:rPr lang="en-US" sz="1600" i="1" smtClean="0">
                <a:solidFill>
                  <a:schemeClr val="bg1"/>
                </a:solidFill>
              </a:rPr>
              <a:t>    </a:t>
            </a:r>
            <a:r>
              <a:rPr lang="en-US" sz="1600" smtClean="0">
                <a:solidFill>
                  <a:schemeClr val="bg1"/>
                </a:solidFill>
              </a:rPr>
              <a:t>will appear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 L: the set of follower types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 X: the index sets of the leader’s pure strategies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Q: the index sets of the follower   ’s pure strategies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   : the leader’s payoff matrix (                            ) </a:t>
            </a:r>
          </a:p>
          <a:p>
            <a:pPr lvl="1">
              <a:buFont typeface="Arial" charset="0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   : the follower’s payoff matrix (                           )</a:t>
            </a:r>
            <a:endParaRPr lang="en-US" sz="800" b="1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800" b="1" i="1" smtClean="0">
                <a:solidFill>
                  <a:srgbClr val="2AF62F"/>
                </a:solidFill>
              </a:rPr>
              <a:t>Formula</a:t>
            </a:r>
          </a:p>
          <a:p>
            <a:pPr lvl="1">
              <a:buFont typeface="Arial" charset="0"/>
              <a:buNone/>
            </a:pPr>
            <a:r>
              <a:rPr lang="en-US" sz="2000" i="1" smtClean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en-US" sz="2000" smtClean="0">
                <a:solidFill>
                  <a:schemeClr val="bg1"/>
                </a:solidFill>
              </a:rPr>
              <a:t> (5)</a:t>
            </a:r>
            <a:endParaRPr lang="en-US" sz="2000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800" i="1" smtClean="0">
                <a:solidFill>
                  <a:schemeClr val="bg1"/>
                </a:solidFill>
              </a:rPr>
              <a:t>s.t.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886200" y="4648200"/>
          <a:ext cx="260350" cy="334963"/>
        </p:xfrm>
        <a:graphic>
          <a:graphicData uri="http://schemas.openxmlformats.org/presentationml/2006/ole">
            <p:oleObj spid="_x0000_s34818" name="Equation" r:id="rId5" imgW="177480" imgH="2286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568700" y="2174875"/>
          <a:ext cx="196850" cy="295275"/>
        </p:xfrm>
        <a:graphic>
          <a:graphicData uri="http://schemas.openxmlformats.org/presentationml/2006/ole">
            <p:oleObj spid="_x0000_s34822" name="Equation" r:id="rId6" imgW="88560" imgH="177480" progId="Equation.3">
              <p:embed/>
            </p:oleObj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842963" y="1447800"/>
          <a:ext cx="284162" cy="304800"/>
        </p:xfrm>
        <a:graphic>
          <a:graphicData uri="http://schemas.openxmlformats.org/presentationml/2006/ole">
            <p:oleObj spid="_x0000_s34825" name="Equation" r:id="rId7" imgW="177480" imgH="228600" progId="">
              <p:embed/>
            </p:oleObj>
          </a:graphicData>
        </a:graphic>
      </p:graphicFrame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4603750" y="1535113"/>
          <a:ext cx="152400" cy="228600"/>
        </p:xfrm>
        <a:graphic>
          <a:graphicData uri="http://schemas.openxmlformats.org/presentationml/2006/ole">
            <p:oleObj spid="_x0000_s34826" name="Equation" r:id="rId8" imgW="88560" imgH="177480" progId="">
              <p:embed/>
            </p:oleObj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846138" y="2640013"/>
          <a:ext cx="254000" cy="273050"/>
        </p:xfrm>
        <a:graphic>
          <a:graphicData uri="http://schemas.openxmlformats.org/presentationml/2006/ole">
            <p:oleObj spid="_x0000_s34827" name="Equation" r:id="rId9" imgW="177480" imgH="190440" progId="">
              <p:embed/>
            </p:oleObj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846138" y="3236913"/>
          <a:ext cx="266700" cy="284162"/>
        </p:xfrm>
        <a:graphic>
          <a:graphicData uri="http://schemas.openxmlformats.org/presentationml/2006/ole">
            <p:oleObj spid="_x0000_s34828" name="Equation" r:id="rId10" imgW="190440" imgH="203040" progId="">
              <p:embed/>
            </p:oleObj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3379788" y="2640013"/>
          <a:ext cx="1268412" cy="473075"/>
        </p:xfrm>
        <a:graphic>
          <a:graphicData uri="http://schemas.openxmlformats.org/presentationml/2006/ole">
            <p:oleObj spid="_x0000_s34829" name="Equation" r:id="rId11" imgW="838080" imgH="342720" progId="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3522663" y="3232150"/>
          <a:ext cx="1287462" cy="473075"/>
        </p:xfrm>
        <a:graphic>
          <a:graphicData uri="http://schemas.openxmlformats.org/presentationml/2006/ole">
            <p:oleObj spid="_x0000_s34830" name="Equation" r:id="rId12" imgW="850680" imgH="342720" progId="">
              <p:embed/>
            </p:oleObj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1039813" y="3846513"/>
          <a:ext cx="2236787" cy="485775"/>
        </p:xfrm>
        <a:graphic>
          <a:graphicData uri="http://schemas.openxmlformats.org/presentationml/2006/ole">
            <p:oleObj spid="_x0000_s34831" name="Equation" r:id="rId13" imgW="1638000" imgH="355320" progId="">
              <p:embed/>
            </p:oleObj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1503363" y="4313238"/>
          <a:ext cx="3343275" cy="2058987"/>
        </p:xfrm>
        <a:graphic>
          <a:graphicData uri="http://schemas.openxmlformats.org/presentationml/2006/ole">
            <p:oleObj spid="_x0000_s34832" name="Equation" r:id="rId14" imgW="1828800" imgH="1777680" progId="">
              <p:embed/>
            </p:oleObj>
          </a:graphicData>
        </a:graphic>
      </p:graphicFrame>
      <p:sp>
        <p:nvSpPr>
          <p:cNvPr id="3483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5720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Decomposed MIQP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766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029200" y="6324600"/>
            <a:ext cx="3733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Decomposed MIQP,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766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3962400"/>
          </a:xfrm>
        </p:spPr>
        <p:txBody>
          <a:bodyPr/>
          <a:lstStyle/>
          <a:p>
            <a:pPr lvl="1"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b="1" i="1" smtClean="0">
                <a:solidFill>
                  <a:schemeClr val="bg1"/>
                </a:solidFill>
              </a:rPr>
              <a:t>Example: Entry Deterrence Problem</a:t>
            </a:r>
          </a:p>
          <a:p>
            <a:pPr lvl="1">
              <a:buFont typeface="Arial" charset="0"/>
              <a:buNone/>
            </a:pPr>
            <a:endParaRPr lang="en-US" sz="2000" b="1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Follower Types</a:t>
            </a:r>
          </a:p>
        </p:txBody>
      </p:sp>
      <p:sp>
        <p:nvSpPr>
          <p:cNvPr id="276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6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5720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Decomposed MIQP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25513" y="2092325"/>
          <a:ext cx="6019800" cy="14620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4950"/>
                <a:gridCol w="1504950"/>
                <a:gridCol w="1504950"/>
                <a:gridCol w="1504950"/>
              </a:tblGrid>
              <a:tr h="3048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Incumbent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Expand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Don’t Expand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 row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Entrant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-1,</a:t>
                      </a:r>
                      <a:r>
                        <a:rPr lang="el-GR" dirty="0" smtClean="0"/>
                        <a:t>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1,1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Stay</a:t>
                      </a:r>
                      <a:r>
                        <a:rPr lang="en-US" baseline="0" dirty="0" smtClean="0"/>
                        <a:t>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0,</a:t>
                      </a:r>
                      <a:r>
                        <a:rPr lang="el-GR" dirty="0" smtClean="0"/>
                        <a:t> β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/>
                        <a:t>0,3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1000" y="4419600"/>
          <a:ext cx="8382000" cy="7413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Scenario 1 (prob-     2/3): </a:t>
                      </a:r>
                      <a:r>
                        <a:rPr lang="el-GR" b="0" dirty="0" smtClean="0"/>
                        <a:t>α</a:t>
                      </a:r>
                      <a:r>
                        <a:rPr lang="en-US" b="0" dirty="0" smtClean="0"/>
                        <a:t>=2, </a:t>
                      </a:r>
                      <a:r>
                        <a:rPr lang="el-GR" b="0" dirty="0" smtClean="0"/>
                        <a:t>β</a:t>
                      </a:r>
                      <a:r>
                        <a:rPr lang="en-US" b="0" dirty="0" smtClean="0"/>
                        <a:t>=4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Scenario 2 (prob-     1/3): </a:t>
                      </a:r>
                      <a:r>
                        <a:rPr lang="el-GR" b="0" dirty="0" smtClean="0"/>
                        <a:t>α</a:t>
                      </a:r>
                      <a:r>
                        <a:rPr lang="en-US" b="0" dirty="0" smtClean="0"/>
                        <a:t>=-1, </a:t>
                      </a:r>
                      <a:r>
                        <a:rPr lang="el-GR" b="0" dirty="0" smtClean="0"/>
                        <a:t>β</a:t>
                      </a:r>
                      <a:r>
                        <a:rPr lang="en-US" b="0" dirty="0" smtClean="0"/>
                        <a:t>=0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Incumbent is a low cost firm (type</a:t>
                      </a:r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Incumbent is a high cost firm (type</a:t>
                      </a:r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427288" y="4406900"/>
          <a:ext cx="284162" cy="365125"/>
        </p:xfrm>
        <a:graphic>
          <a:graphicData uri="http://schemas.openxmlformats.org/presentationml/2006/ole">
            <p:oleObj spid="_x0000_s27658" name="Equation" r:id="rId5" imgW="177480" imgH="228600" progId="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6584950" y="4406900"/>
          <a:ext cx="284163" cy="365125"/>
        </p:xfrm>
        <a:graphic>
          <a:graphicData uri="http://schemas.openxmlformats.org/presentationml/2006/ole">
            <p:oleObj spid="_x0000_s27659" name="Equation" r:id="rId6" imgW="177480" imgH="228600" progId="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3886200" y="4784725"/>
          <a:ext cx="304800" cy="390525"/>
        </p:xfrm>
        <a:graphic>
          <a:graphicData uri="http://schemas.openxmlformats.org/presentationml/2006/ole">
            <p:oleObj spid="_x0000_s27660" name="Equation" r:id="rId7" imgW="177480" imgH="228600" progId="">
              <p:embed/>
            </p:oleObj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8085138" y="4789488"/>
          <a:ext cx="349250" cy="392112"/>
        </p:xfrm>
        <a:graphic>
          <a:graphicData uri="http://schemas.openxmlformats.org/presentationml/2006/ole">
            <p:oleObj spid="_x0000_s27661" name="Equation" r:id="rId8" imgW="2030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96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914400" y="4800600"/>
          <a:ext cx="2208213" cy="533400"/>
        </p:xfrm>
        <a:graphic>
          <a:graphicData uri="http://schemas.openxmlformats.org/presentationml/2006/ole">
            <p:oleObj spid="_x0000_s69634" name="Equation" r:id="rId5" imgW="1625400" imgH="393480" progId="">
              <p:embed/>
            </p:oleObj>
          </a:graphicData>
        </a:graphic>
      </p:graphicFrame>
      <p:graphicFrame>
        <p:nvGraphicFramePr>
          <p:cNvPr id="24" name="Content Placeholder 21"/>
          <p:cNvGraphicFramePr>
            <a:graphicFrameLocks/>
          </p:cNvGraphicFramePr>
          <p:nvPr/>
        </p:nvGraphicFramePr>
        <p:xfrm>
          <a:off x="4724400" y="2133600"/>
          <a:ext cx="3962400" cy="1112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Expand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Don’t Expand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-1,-1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</a:t>
                      </a:r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Stay Out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Content Placeholder 21"/>
          <p:cNvGraphicFramePr>
            <a:graphicFrameLocks/>
          </p:cNvGraphicFramePr>
          <p:nvPr/>
        </p:nvGraphicFramePr>
        <p:xfrm>
          <a:off x="457200" y="2133600"/>
          <a:ext cx="3962400" cy="1112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Expand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Don’t Expand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-1,</a:t>
                      </a:r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Stay Out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9683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5720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Decomposed MIQP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sp>
        <p:nvSpPr>
          <p:cNvPr id="6968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3962400"/>
          </a:xfrm>
        </p:spPr>
        <p:txBody>
          <a:bodyPr/>
          <a:lstStyle/>
          <a:p>
            <a:pPr lvl="1">
              <a:buFont typeface="Arial" charset="0"/>
              <a:buNone/>
            </a:pPr>
            <a:endParaRPr lang="en-US" sz="2000" b="1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b="1" i="1" smtClean="0">
                <a:solidFill>
                  <a:srgbClr val="2AF62F"/>
                </a:solidFill>
              </a:rPr>
              <a:t>Followers’ optimal strategies</a:t>
            </a: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</a:rPr>
              <a:t>Incumbent has a dominant strategy:                               Incumbent has a dominant strategy:</a:t>
            </a:r>
          </a:p>
          <a:p>
            <a:pPr lvl="1">
              <a:buFont typeface="Arial" charset="0"/>
              <a:buNone/>
            </a:pPr>
            <a:r>
              <a:rPr lang="en-US" sz="1600" b="1" smtClean="0">
                <a:solidFill>
                  <a:schemeClr val="bg1"/>
                </a:solidFill>
              </a:rPr>
              <a:t>Expand!                                                                                  Don’t Expand!</a:t>
            </a: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b="1" i="1" smtClean="0">
                <a:solidFill>
                  <a:srgbClr val="2AF62F"/>
                </a:solidFill>
              </a:rPr>
              <a:t>Leader’s Optimal Strategy, given followers’ optimal choices</a:t>
            </a:r>
            <a:endParaRPr lang="en-US" b="1" smtClean="0">
              <a:solidFill>
                <a:srgbClr val="2AF62F"/>
              </a:solidFill>
            </a:endParaRPr>
          </a:p>
        </p:txBody>
      </p: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914400" y="5334000"/>
          <a:ext cx="2241550" cy="533400"/>
        </p:xfrm>
        <a:graphic>
          <a:graphicData uri="http://schemas.openxmlformats.org/presentationml/2006/ole">
            <p:oleObj spid="_x0000_s69644" name="Equation" r:id="rId6" imgW="1650960" imgH="393480" progId="">
              <p:embed/>
            </p:oleObj>
          </a:graphicData>
        </a:graphic>
      </p:graphicFrame>
      <p:sp>
        <p:nvSpPr>
          <p:cNvPr id="6968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029200" y="6324600"/>
            <a:ext cx="3733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Decomposed MIQP,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69686" name="Picture 13" descr="\\smb-files.cs\y248liu\WINDOWS\Desktop_Temp\Fall2008\a-Courses\CS 886 MutiAgent System\d-Presentation\Pics\slides\smileface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345936">
            <a:off x="3276600" y="5410200"/>
            <a:ext cx="762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Question: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	</a:t>
            </a:r>
            <a:r>
              <a:rPr lang="en-US" sz="2400" i="1" smtClean="0">
                <a:solidFill>
                  <a:schemeClr val="bg1"/>
                </a:solidFill>
              </a:rPr>
              <a:t>Does this decomposition cause any suboptimality?</a:t>
            </a:r>
          </a:p>
          <a:p>
            <a:pPr>
              <a:buFont typeface="Arial" charset="0"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Proposition 1.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	</a:t>
            </a:r>
            <a:r>
              <a:rPr lang="en-US" sz="2400" i="1" smtClean="0">
                <a:solidFill>
                  <a:schemeClr val="bg1"/>
                </a:solidFill>
              </a:rPr>
              <a:t>Problem (5) is equivalent to Problem (4) with the payoff matrix from the Harsanyi transformation for a Bayesian Stackelberg game.</a:t>
            </a:r>
          </a:p>
        </p:txBody>
      </p:sp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1683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5720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Decomposed MIQP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029200" y="6324600"/>
            <a:ext cx="3733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Decomposed MIQP,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5851" name="Content Placeholder 2"/>
          <p:cNvSpPr>
            <a:spLocks noGrp="1"/>
          </p:cNvSpPr>
          <p:nvPr>
            <p:ph idx="1"/>
          </p:nvPr>
        </p:nvSpPr>
        <p:spPr>
          <a:xfrm>
            <a:off x="-76200" y="1143000"/>
            <a:ext cx="7467600" cy="548640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2400" b="1" i="1" smtClean="0">
                <a:solidFill>
                  <a:schemeClr val="bg1"/>
                </a:solidFill>
              </a:rPr>
              <a:t>Proof of Proposition 1</a:t>
            </a:r>
            <a:endParaRPr lang="en-US" sz="1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800" b="1" smtClean="0">
                <a:solidFill>
                  <a:srgbClr val="2AF62F"/>
                </a:solidFill>
              </a:rPr>
              <a:t>[Decomposed MIQP]</a:t>
            </a:r>
            <a:endParaRPr lang="en-US" sz="800" b="1" smtClean="0">
              <a:solidFill>
                <a:srgbClr val="2AF62F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800" i="1" smtClean="0">
                <a:solidFill>
                  <a:schemeClr val="bg1"/>
                </a:solidFill>
              </a:rPr>
              <a:t>Leader’s optimal strategy:</a:t>
            </a:r>
            <a:endParaRPr lang="en-US" sz="800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800" b="1" smtClean="0">
                <a:solidFill>
                  <a:srgbClr val="2AF62F"/>
                </a:solidFill>
              </a:rPr>
              <a:t>[Harsanyi Transformation]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Incumbent has 4 strategies:</a:t>
            </a: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800" b="1" smtClean="0">
                <a:solidFill>
                  <a:schemeClr val="bg1"/>
                </a:solidFill>
              </a:rPr>
              <a:t>	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	</a:t>
            </a:r>
          </a:p>
          <a:p>
            <a:pPr lvl="1">
              <a:buFont typeface="Arial" charset="0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600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For the leader: Stay Out</a:t>
            </a:r>
          </a:p>
          <a:p>
            <a:pPr lvl="1"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Nash Equilibrium: </a:t>
            </a:r>
          </a:p>
        </p:txBody>
      </p:sp>
      <p:sp>
        <p:nvSpPr>
          <p:cNvPr id="3585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029200" y="6324600"/>
            <a:ext cx="3733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Decomposed MIQP,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77838" y="2622550"/>
          <a:ext cx="3714750" cy="438150"/>
        </p:xfrm>
        <a:graphic>
          <a:graphicData uri="http://schemas.openxmlformats.org/presentationml/2006/ole">
            <p:oleObj spid="_x0000_s35842" name="Equation" r:id="rId5" imgW="3327120" imgH="393480" progId="">
              <p:embed/>
            </p:oleObj>
          </a:graphicData>
        </a:graphic>
      </p:graphicFrame>
      <p:sp>
        <p:nvSpPr>
          <p:cNvPr id="35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454025" y="3910013"/>
          <a:ext cx="7078663" cy="393700"/>
        </p:xfrm>
        <a:graphic>
          <a:graphicData uri="http://schemas.openxmlformats.org/presentationml/2006/ole">
            <p:oleObj spid="_x0000_s35844" name="Equation" r:id="rId6" imgW="5841720" imgH="279360" progId="">
              <p:embed/>
            </p:oleObj>
          </a:graphicData>
        </a:graphic>
      </p:graphicFrame>
      <p:sp>
        <p:nvSpPr>
          <p:cNvPr id="358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952625" y="5703888"/>
          <a:ext cx="3613150" cy="371475"/>
        </p:xfrm>
        <a:graphic>
          <a:graphicData uri="http://schemas.openxmlformats.org/presentationml/2006/ole">
            <p:oleObj spid="_x0000_s35847" name="Equation" r:id="rId7" imgW="2933640" imgH="304560" progId="">
              <p:embed/>
            </p:oleObj>
          </a:graphicData>
        </a:graphic>
      </p:graphicFrame>
      <p:sp>
        <p:nvSpPr>
          <p:cNvPr id="3585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5720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Decomposed MIQP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268788" y="2268538"/>
          <a:ext cx="4724400" cy="127952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81100"/>
                <a:gridCol w="1181100"/>
                <a:gridCol w="1181100"/>
                <a:gridCol w="1181100"/>
              </a:tblGrid>
              <a:tr h="27867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Incumbent</a:t>
                      </a:r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27867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Expand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Don’t Expand</a:t>
                      </a:r>
                      <a:endParaRPr lang="en-US" sz="1200" b="1" dirty="0"/>
                    </a:p>
                  </a:txBody>
                  <a:tcPr/>
                </a:tc>
              </a:tr>
              <a:tr h="209006">
                <a:tc rowSpan="2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Entrant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Enter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-1,</a:t>
                      </a:r>
                      <a:r>
                        <a:rPr lang="el-GR" sz="1200" b="1" dirty="0" smtClean="0"/>
                        <a:t>α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1,1</a:t>
                      </a:r>
                      <a:endParaRPr lang="en-US" sz="1200" b="1" dirty="0"/>
                    </a:p>
                  </a:txBody>
                  <a:tcPr/>
                </a:tc>
              </a:tr>
              <a:tr h="209006"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Stay</a:t>
                      </a:r>
                      <a:r>
                        <a:rPr lang="en-US" sz="1200" b="1" baseline="0" dirty="0" smtClean="0"/>
                        <a:t> Out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0,</a:t>
                      </a:r>
                      <a:r>
                        <a:rPr lang="el-GR" sz="1200" b="1" dirty="0" smtClean="0"/>
                        <a:t> β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200" b="1" dirty="0" smtClean="0"/>
                        <a:t>0,3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57200" y="4294188"/>
          <a:ext cx="7620000" cy="11112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(Ex, Ex)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(Ex,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(Don’t, Ex)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(Don’t, Don’t)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-1, (2,-1)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, (2,1)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, (1,-1)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 (1,1)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Stay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 (4,0)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en-US" baseline="0" dirty="0" smtClean="0"/>
                        <a:t> (4,3)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 (3,0)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 (3,3)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3781425" y="4662488"/>
          <a:ext cx="241300" cy="393700"/>
        </p:xfrm>
        <a:graphic>
          <a:graphicData uri="http://schemas.openxmlformats.org/presentationml/2006/ole">
            <p:oleObj spid="_x0000_s35848" name="Equation" r:id="rId8" imgW="241200" imgH="393480" progId="">
              <p:embed/>
            </p:oleObj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5421313" y="4662488"/>
          <a:ext cx="139700" cy="393700"/>
        </p:xfrm>
        <a:graphic>
          <a:graphicData uri="http://schemas.openxmlformats.org/presentationml/2006/ole">
            <p:oleObj spid="_x0000_s35849" name="Equation" r:id="rId9" imgW="13968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981200" cy="792163"/>
          </a:xfrm>
        </p:spPr>
        <p:txBody>
          <a:bodyPr/>
          <a:lstStyle/>
          <a:p>
            <a:r>
              <a:rPr lang="en-US" sz="3600" b="1" smtClean="0"/>
              <a:t>Outline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59363"/>
          </a:xfrm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>Introduction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Problem Definition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DOBSS Approach</a:t>
            </a:r>
          </a:p>
          <a:p>
            <a:pPr lvl="1"/>
            <a:r>
              <a:rPr lang="en-US" sz="2400" smtClean="0">
                <a:solidFill>
                  <a:schemeClr val="bg1"/>
                </a:solidFill>
              </a:rPr>
              <a:t>Mixed-Integer Quadratic Program</a:t>
            </a:r>
          </a:p>
          <a:p>
            <a:pPr lvl="1"/>
            <a:r>
              <a:rPr lang="en-US" sz="2400" smtClean="0">
                <a:solidFill>
                  <a:schemeClr val="bg1"/>
                </a:solidFill>
              </a:rPr>
              <a:t>Decomposed MIQP</a:t>
            </a:r>
          </a:p>
          <a:p>
            <a:pPr lvl="1"/>
            <a:r>
              <a:rPr lang="en-US" sz="2400" smtClean="0">
                <a:solidFill>
                  <a:schemeClr val="bg1"/>
                </a:solidFill>
              </a:rPr>
              <a:t>Arriving at DOBSS: Decomposed MILP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Experiments</a:t>
            </a:r>
          </a:p>
          <a:p>
            <a:pPr lvl="1"/>
            <a:r>
              <a:rPr lang="en-US" sz="2400" smtClean="0">
                <a:solidFill>
                  <a:schemeClr val="bg1"/>
                </a:solidFill>
              </a:rPr>
              <a:t>Experimental Domain</a:t>
            </a:r>
          </a:p>
          <a:p>
            <a:pPr lvl="1"/>
            <a:r>
              <a:rPr lang="en-US" sz="2400" smtClean="0">
                <a:solidFill>
                  <a:schemeClr val="bg1"/>
                </a:solidFill>
              </a:rPr>
              <a:t>Experimental Results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Conclusion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867400" y="6324600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tx1"/>
                </a:solidFill>
              </a:rPr>
              <a:t>Outline, Playing Games for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27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Decomposed MIQP</a:t>
            </a:r>
          </a:p>
          <a:p>
            <a:pPr>
              <a:buFont typeface="Arial" charset="0"/>
              <a:buNone/>
            </a:pPr>
            <a:r>
              <a:rPr lang="en-US" sz="80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</a:t>
            </a:r>
            <a:r>
              <a:rPr lang="en-US" smtClean="0">
                <a:solidFill>
                  <a:schemeClr val="bg1"/>
                </a:solidFill>
              </a:rPr>
              <a:t>(5)</a:t>
            </a:r>
          </a:p>
          <a:p>
            <a:pPr>
              <a:buFont typeface="Arial" charset="0"/>
              <a:buNone/>
            </a:pPr>
            <a:r>
              <a:rPr lang="en-US" sz="2000" i="1" smtClean="0">
                <a:solidFill>
                  <a:schemeClr val="bg1"/>
                </a:solidFill>
              </a:rPr>
              <a:t>    s.t.</a:t>
            </a:r>
          </a:p>
        </p:txBody>
      </p:sp>
      <p:sp>
        <p:nvSpPr>
          <p:cNvPr id="727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4038600" cy="4525963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DOBSS: MILP</a:t>
            </a:r>
          </a:p>
          <a:p>
            <a:pPr>
              <a:buFont typeface="Arial" charset="0"/>
              <a:buNone/>
            </a:pPr>
            <a:r>
              <a:rPr lang="en-US" sz="80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</a:t>
            </a:r>
            <a:r>
              <a:rPr lang="en-US" smtClean="0">
                <a:solidFill>
                  <a:schemeClr val="bg1"/>
                </a:solidFill>
              </a:rPr>
              <a:t>(7)</a:t>
            </a:r>
          </a:p>
          <a:p>
            <a:pPr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  </a:t>
            </a:r>
            <a:r>
              <a:rPr lang="en-US" sz="2000" i="1" smtClean="0">
                <a:solidFill>
                  <a:schemeClr val="bg1"/>
                </a:solidFill>
              </a:rPr>
              <a:t>s.t.</a:t>
            </a:r>
          </a:p>
        </p:txBody>
      </p:sp>
      <p:sp>
        <p:nvSpPr>
          <p:cNvPr id="7271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Arriving at DOBSS:MILP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sp>
        <p:nvSpPr>
          <p:cNvPr id="7271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852988" y="6388100"/>
            <a:ext cx="3962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Arriving at DOBSS-MILP,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071563" y="2505075"/>
          <a:ext cx="2236787" cy="485775"/>
        </p:xfrm>
        <a:graphic>
          <a:graphicData uri="http://schemas.openxmlformats.org/presentationml/2006/ole">
            <p:oleObj spid="_x0000_s72706" name="Equation" r:id="rId5" imgW="1638000" imgH="355320" progId="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119188" y="3122613"/>
          <a:ext cx="3343275" cy="2058987"/>
        </p:xfrm>
        <a:graphic>
          <a:graphicData uri="http://schemas.openxmlformats.org/presentationml/2006/ole">
            <p:oleObj spid="_x0000_s72707" name="Equation" r:id="rId6" imgW="1828800" imgH="1777680" progId="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232400" y="2535238"/>
          <a:ext cx="2079625" cy="485775"/>
        </p:xfrm>
        <a:graphic>
          <a:graphicData uri="http://schemas.openxmlformats.org/presentationml/2006/ole">
            <p:oleObj spid="_x0000_s72708" name="Equation" r:id="rId7" imgW="1523880" imgH="355320" progId="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5218113" y="2947988"/>
          <a:ext cx="3970337" cy="3443287"/>
        </p:xfrm>
        <a:graphic>
          <a:graphicData uri="http://schemas.openxmlformats.org/presentationml/2006/ole">
            <p:oleObj spid="_x0000_s72709" name="Equation" r:id="rId8" imgW="2171520" imgH="2971800" progId="">
              <p:embed/>
            </p:oleObj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3352800" y="1042988"/>
          <a:ext cx="1828800" cy="754062"/>
        </p:xfrm>
        <a:graphic>
          <a:graphicData uri="http://schemas.openxmlformats.org/presentationml/2006/ole">
            <p:oleObj spid="_x0000_s72710" name="Equation" r:id="rId9" imgW="571320" imgH="253800" progId="">
              <p:embed/>
            </p:oleObj>
          </a:graphicData>
        </a:graphic>
      </p:graphicFrame>
      <p:sp>
        <p:nvSpPr>
          <p:cNvPr id="20" name="Bent Arrow 19"/>
          <p:cNvSpPr/>
          <p:nvPr/>
        </p:nvSpPr>
        <p:spPr>
          <a:xfrm>
            <a:off x="2819400" y="1395413"/>
            <a:ext cx="533400" cy="609600"/>
          </a:xfrm>
          <a:prstGeom prst="ben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5400000">
            <a:off x="5219700" y="1465263"/>
            <a:ext cx="609600" cy="533400"/>
          </a:xfrm>
          <a:prstGeom prst="ben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207963" y="1936750"/>
            <a:ext cx="8229600" cy="3244850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Proposition 2. </a:t>
            </a:r>
          </a:p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	</a:t>
            </a:r>
            <a:r>
              <a:rPr lang="en-US" sz="2000" b="1" i="1" smtClean="0">
                <a:solidFill>
                  <a:schemeClr val="bg1"/>
                </a:solidFill>
              </a:rPr>
              <a:t>Problem (5) and Problem (7) is equivalent</a:t>
            </a:r>
            <a:endParaRPr lang="en-US" sz="2000" i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800" smtClean="0">
                <a:solidFill>
                  <a:schemeClr val="bg1"/>
                </a:solidFill>
              </a:rPr>
              <a:t>	</a:t>
            </a:r>
          </a:p>
          <a:p>
            <a:pPr lvl="1">
              <a:buFont typeface="Arial" charset="0"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Proposition 3. </a:t>
            </a:r>
          </a:p>
          <a:p>
            <a:pPr lvl="1">
              <a:buFont typeface="Arial" charset="0"/>
              <a:buNone/>
            </a:pPr>
            <a:r>
              <a:rPr lang="en-US" sz="2000" b="1" smtClean="0">
                <a:solidFill>
                  <a:schemeClr val="bg1"/>
                </a:solidFill>
              </a:rPr>
              <a:t>	The DOBSS procedure exponentially reduces the problem over the Multiple-LPs approach in the number of adversary types.</a:t>
            </a:r>
          </a:p>
        </p:txBody>
      </p:sp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852988" y="6388100"/>
            <a:ext cx="3962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DOBSS: Arriving at DOBSS-MILP,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578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Arriving at DOBSS:MILP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782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9800" y="6388100"/>
            <a:ext cx="27955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Experiments,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457200" y="1808163"/>
            <a:ext cx="5562600" cy="2382837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Experimental Domain</a:t>
            </a:r>
          </a:p>
          <a:p>
            <a:pPr marL="342900" lvl="1" indent="-342900">
              <a:buFont typeface="Arial" charset="0"/>
              <a:buChar char="•"/>
            </a:pPr>
            <a:endParaRPr lang="en-US" sz="1800" i="1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3600" smtClean="0">
                <a:solidFill>
                  <a:schemeClr val="bg1"/>
                </a:solidFill>
              </a:rPr>
              <a:t>Experimental Results</a:t>
            </a:r>
          </a:p>
          <a:p>
            <a:pPr marL="342900" lvl="1" indent="-342900">
              <a:buFont typeface="Arial" charset="0"/>
              <a:buChar char="•"/>
            </a:pPr>
            <a:endParaRPr lang="en-US" i="1" smtClean="0">
              <a:solidFill>
                <a:schemeClr val="bg1"/>
              </a:solidFill>
            </a:endParaRPr>
          </a:p>
        </p:txBody>
      </p:sp>
      <p:sp>
        <p:nvSpPr>
          <p:cNvPr id="7782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200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Experiments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A Stackelberg game in the experimental domain consisting of:</a:t>
            </a:r>
          </a:p>
          <a:p>
            <a:pPr>
              <a:buFont typeface="Arial" charset="0"/>
              <a:buNone/>
            </a:pPr>
            <a:endParaRPr lang="en-US" sz="1000" smtClean="0">
              <a:solidFill>
                <a:schemeClr val="bg1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1. Two players: the security agent, the robber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2. A world consisting of </a:t>
            </a:r>
            <a:r>
              <a:rPr lang="en-US" sz="2400" i="1" smtClean="0">
                <a:solidFill>
                  <a:schemeClr val="bg1"/>
                </a:solidFill>
              </a:rPr>
              <a:t>m</a:t>
            </a:r>
            <a:r>
              <a:rPr lang="en-US" sz="2400" smtClean="0">
                <a:solidFill>
                  <a:schemeClr val="bg1"/>
                </a:solidFill>
              </a:rPr>
              <a:t> houses, </a:t>
            </a:r>
            <a:r>
              <a:rPr lang="en-US" sz="2400" i="1" smtClean="0">
                <a:solidFill>
                  <a:schemeClr val="bg1"/>
                </a:solidFill>
              </a:rPr>
              <a:t>1…m</a:t>
            </a:r>
            <a:endParaRPr lang="en-US" sz="2400" smtClean="0">
              <a:solidFill>
                <a:schemeClr val="bg1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3. The security agent’s set of pure strategies consists of possible routes of </a:t>
            </a:r>
            <a:r>
              <a:rPr lang="en-US" sz="2400" i="1" smtClean="0">
                <a:solidFill>
                  <a:schemeClr val="bg1"/>
                </a:solidFill>
              </a:rPr>
              <a:t>d</a:t>
            </a:r>
            <a:r>
              <a:rPr lang="en-US" sz="2400" smtClean="0">
                <a:solidFill>
                  <a:schemeClr val="bg1"/>
                </a:solidFill>
              </a:rPr>
              <a:t> houses to patrol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4. The robber will know the mixed strategy the security agent has chosen</a:t>
            </a:r>
          </a:p>
        </p:txBody>
      </p:sp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88100"/>
            <a:ext cx="32527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Experimental Domain,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885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867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Experimental Domain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Three sets of experiments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Comparison with runtimes of the four methods: </a:t>
            </a:r>
            <a:r>
              <a:rPr lang="en-US" sz="2400" i="1" dirty="0" smtClean="0">
                <a:solidFill>
                  <a:schemeClr val="bg1"/>
                </a:solidFill>
              </a:rPr>
              <a:t>DOBSS</a:t>
            </a:r>
            <a:r>
              <a:rPr lang="en-US" sz="2400" dirty="0" smtClean="0">
                <a:solidFill>
                  <a:schemeClr val="bg1"/>
                </a:solidFill>
              </a:rPr>
              <a:t>, ASAP, the multiple-LPs method and MIP-Nash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Infeasibility issue of ASAP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sz="800" dirty="0" smtClean="0">
              <a:solidFill>
                <a:schemeClr val="bg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Quality results for ASAP &amp; MIP-Nash</a:t>
            </a:r>
          </a:p>
        </p:txBody>
      </p:sp>
      <p:sp>
        <p:nvSpPr>
          <p:cNvPr id="7987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88100"/>
            <a:ext cx="32527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Experimental Results,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987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867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Experimental Results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A. </a:t>
            </a:r>
            <a:r>
              <a:rPr lang="en-US" sz="2000" i="1" smtClean="0">
                <a:solidFill>
                  <a:schemeClr val="bg1"/>
                </a:solidFill>
              </a:rPr>
              <a:t>Runtime results from two, three and four houses for all the four methods</a:t>
            </a: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457200" y="781050"/>
            <a:ext cx="640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pitchFamily="34" charset="0"/>
              </a:rPr>
              <a:t>DOBSS</a:t>
            </a:r>
            <a:r>
              <a:rPr lang="en-US" sz="1600">
                <a:latin typeface="Calibri" pitchFamily="34" charset="0"/>
              </a:rPr>
              <a:t>, ASAP, the multiple-LPs method and MIP-Nash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88100"/>
            <a:ext cx="32527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Experimental Results,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80901" name="Picture 7" descr="\\smb-files.cs\y248liu\WINDOWS\Desktop_Temp\Fall2008\a-Courses\CS 886 MutiAgent System\d-Presentation\Pics\figure1-1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3563" y="2143125"/>
            <a:ext cx="5024437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867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Experimental Results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A. </a:t>
            </a:r>
            <a:r>
              <a:rPr lang="en-US" sz="2000" i="1" smtClean="0">
                <a:solidFill>
                  <a:schemeClr val="bg1"/>
                </a:solidFill>
              </a:rPr>
              <a:t>Runtime results from two, three and four houses for all the four methods</a:t>
            </a:r>
          </a:p>
        </p:txBody>
      </p:sp>
      <p:sp>
        <p:nvSpPr>
          <p:cNvPr id="8294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88100"/>
            <a:ext cx="32527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Experimental Results,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82947" name="Picture 8" descr="\\smb-files.cs\y248liu\WINDOWS\Desktop_Temp\Fall2008\a-Courses\CS 886 MutiAgent System\d-Presentation\Pics\figure1-2.bmp"/>
          <p:cNvPicPr>
            <a:picLocks noChangeAspect="1" noChangeArrowheads="1"/>
          </p:cNvPicPr>
          <p:nvPr/>
        </p:nvPicPr>
        <p:blipFill>
          <a:blip r:embed="rId3"/>
          <a:srcRect t="743"/>
          <a:stretch>
            <a:fillRect/>
          </a:stretch>
        </p:blipFill>
        <p:spPr bwMode="auto">
          <a:xfrm>
            <a:off x="1828800" y="2157413"/>
            <a:ext cx="5095875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2949" name="Rectangle 9"/>
          <p:cNvSpPr>
            <a:spLocks noChangeArrowheads="1"/>
          </p:cNvSpPr>
          <p:nvPr/>
        </p:nvSpPr>
        <p:spPr bwMode="auto">
          <a:xfrm>
            <a:off x="457200" y="781050"/>
            <a:ext cx="640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pitchFamily="34" charset="0"/>
              </a:rPr>
              <a:t>DOBSS</a:t>
            </a:r>
            <a:r>
              <a:rPr lang="en-US" sz="1600">
                <a:latin typeface="Calibri" pitchFamily="34" charset="0"/>
              </a:rPr>
              <a:t>, ASAP, the multiple-LPs method and MIP-Nash</a:t>
            </a:r>
          </a:p>
        </p:txBody>
      </p:sp>
      <p:sp>
        <p:nvSpPr>
          <p:cNvPr id="8295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867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Experimental Results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A. </a:t>
            </a:r>
            <a:r>
              <a:rPr lang="en-US" sz="2000" i="1" smtClean="0">
                <a:solidFill>
                  <a:schemeClr val="bg1"/>
                </a:solidFill>
              </a:rPr>
              <a:t>Runtime results from two, three and four houses for all the four methods</a:t>
            </a:r>
          </a:p>
        </p:txBody>
      </p:sp>
      <p:sp>
        <p:nvSpPr>
          <p:cNvPr id="8499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88100"/>
            <a:ext cx="32527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Experimental Results,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84995" name="Picture 8" descr="\\smb-files.cs\y248liu\WINDOWS\Desktop_Temp\Fall2008\a-Courses\CS 886 MutiAgent System\d-Presentation\Pics\figure1-3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141538"/>
            <a:ext cx="5094288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4997" name="Rectangle 9"/>
          <p:cNvSpPr>
            <a:spLocks noChangeArrowheads="1"/>
          </p:cNvSpPr>
          <p:nvPr/>
        </p:nvSpPr>
        <p:spPr bwMode="auto">
          <a:xfrm>
            <a:off x="457200" y="781050"/>
            <a:ext cx="640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pitchFamily="34" charset="0"/>
              </a:rPr>
              <a:t>DOBSS</a:t>
            </a:r>
            <a:r>
              <a:rPr lang="en-US" sz="1600">
                <a:latin typeface="Calibri" pitchFamily="34" charset="0"/>
              </a:rPr>
              <a:t>, ASAP, the multiple-LPs method and MIP-Nash</a:t>
            </a:r>
          </a:p>
        </p:txBody>
      </p:sp>
      <p:sp>
        <p:nvSpPr>
          <p:cNvPr id="8499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867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Experimental Results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>
                <a:solidFill>
                  <a:schemeClr val="bg1"/>
                </a:solidFill>
              </a:rPr>
              <a:t>B. </a:t>
            </a:r>
            <a:r>
              <a:rPr lang="en-US" sz="2000" i="1" smtClean="0">
                <a:solidFill>
                  <a:schemeClr val="bg1"/>
                </a:solidFill>
              </a:rPr>
              <a:t>Runtimes of DOBSS and ASAP for five to seven houses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US" sz="1800" b="1" i="1" smtClean="0">
                <a:solidFill>
                  <a:schemeClr val="bg1"/>
                </a:solidFill>
              </a:rPr>
              <a:t>Speedup:</a:t>
            </a:r>
          </a:p>
        </p:txBody>
      </p:sp>
      <p:sp>
        <p:nvSpPr>
          <p:cNvPr id="7373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88100"/>
            <a:ext cx="32527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Experimental Results,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73734" name="Picture 9" descr="\\smb-files.cs\y248liu\WINDOWS\Desktop_Temp\Fall2008\a-Courses\CS 886 MutiAgent System\d-Presentation\Pics\figure2.bmp"/>
          <p:cNvPicPr>
            <a:picLocks noChangeAspect="1" noChangeArrowheads="1"/>
          </p:cNvPicPr>
          <p:nvPr/>
        </p:nvPicPr>
        <p:blipFill>
          <a:blip r:embed="rId4"/>
          <a:srcRect b="11388"/>
          <a:stretch>
            <a:fillRect/>
          </a:stretch>
        </p:blipFill>
        <p:spPr bwMode="auto">
          <a:xfrm>
            <a:off x="1409700" y="2590800"/>
            <a:ext cx="50673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3736" name="Rectangle 11"/>
          <p:cNvSpPr>
            <a:spLocks noChangeArrowheads="1"/>
          </p:cNvSpPr>
          <p:nvPr/>
        </p:nvSpPr>
        <p:spPr bwMode="auto">
          <a:xfrm>
            <a:off x="457200" y="781050"/>
            <a:ext cx="6400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pitchFamily="34" charset="0"/>
              </a:rPr>
              <a:t>DOBSS</a:t>
            </a:r>
            <a:r>
              <a:rPr lang="en-US" sz="1600">
                <a:latin typeface="Calibri" pitchFamily="34" charset="0"/>
              </a:rPr>
              <a:t>, ASAP, the multiple-LPs method and MIP-Nash</a:t>
            </a:r>
          </a:p>
        </p:txBody>
      </p:sp>
      <p:sp>
        <p:nvSpPr>
          <p:cNvPr id="7373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8674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Experimental Results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620838" y="1936750"/>
          <a:ext cx="4191000" cy="312738"/>
        </p:xfrm>
        <a:graphic>
          <a:graphicData uri="http://schemas.openxmlformats.org/presentationml/2006/ole">
            <p:oleObj spid="_x0000_s73730" name="Equation" r:id="rId6" imgW="252720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19400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DOBSS and ASAP outperform the other two procedures with respect to runtimes</a:t>
            </a:r>
          </a:p>
          <a:p>
            <a:pPr marL="457200" indent="-457200">
              <a:buFont typeface="Arial" charset="0"/>
              <a:buAutoNum type="arabicPeriod"/>
            </a:pPr>
            <a:endParaRPr lang="en-US" sz="2000" smtClean="0">
              <a:solidFill>
                <a:schemeClr val="bg1"/>
              </a:solidFill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DOBSS has a faster algorithm runtime than ASAP</a:t>
            </a:r>
          </a:p>
        </p:txBody>
      </p:sp>
      <p:sp>
        <p:nvSpPr>
          <p:cNvPr id="9011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96000" y="6388100"/>
            <a:ext cx="27193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Conclusion,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9011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9718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Conclusion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52800" cy="838200"/>
          </a:xfrm>
        </p:spPr>
        <p:txBody>
          <a:bodyPr/>
          <a:lstStyle/>
          <a:p>
            <a:r>
              <a:rPr lang="en-US" sz="3600" b="1" smtClean="0"/>
              <a:t>Introduction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867400" y="6324600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Introduction,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18436" name="Picture 1" descr="\\smb-files.cs\y248liu\WINDOWS\Desktop_Temp\Fall2008\a-Courses\CS 886 MutiAgent System\d-Presentation\Pics\slides\police-robber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1504950"/>
            <a:ext cx="54102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720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1000" smtClean="0">
              <a:solidFill>
                <a:schemeClr val="bg1"/>
              </a:solidFill>
            </a:endParaRPr>
          </a:p>
          <a:p>
            <a:r>
              <a:rPr lang="en-US" sz="2400" i="1" smtClean="0">
                <a:solidFill>
                  <a:schemeClr val="bg1"/>
                </a:solidFill>
              </a:rPr>
              <a:t>A new game: Bayesian Stackelberg Game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400" i="1" smtClean="0">
                <a:solidFill>
                  <a:schemeClr val="bg1"/>
                </a:solidFill>
              </a:rPr>
              <a:t>Value of the game: </a:t>
            </a:r>
          </a:p>
          <a:p>
            <a:pPr>
              <a:buFont typeface="Arial" charset="0"/>
              <a:buNone/>
            </a:pPr>
            <a:r>
              <a:rPr lang="en-US" sz="2400" b="1" smtClean="0">
                <a:solidFill>
                  <a:schemeClr val="bg1"/>
                </a:solidFill>
              </a:rPr>
              <a:t>	</a:t>
            </a:r>
            <a:r>
              <a:rPr lang="en-US" sz="1600" smtClean="0">
                <a:solidFill>
                  <a:schemeClr val="bg1"/>
                </a:solidFill>
              </a:rPr>
              <a:t>Modeling domains involving security (patrolling, setting up checkpoints, network routing, and transportation systems)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400" i="1" smtClean="0">
                <a:solidFill>
                  <a:schemeClr val="bg1"/>
                </a:solidFill>
              </a:rPr>
              <a:t>New Solution: DOBSS 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en-US" sz="1600" smtClean="0">
                <a:solidFill>
                  <a:schemeClr val="bg1"/>
                </a:solidFill>
              </a:rPr>
              <a:t>Mixed-Integer Quadratic Program </a:t>
            </a:r>
            <a:r>
              <a:rPr lang="en-US" sz="160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600" smtClean="0">
                <a:solidFill>
                  <a:schemeClr val="bg1"/>
                </a:solidFill>
              </a:rPr>
              <a:t>Decomposed MIQP</a:t>
            </a:r>
            <a:r>
              <a:rPr lang="en-US" sz="160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1600" smtClean="0">
                <a:solidFill>
                  <a:schemeClr val="bg1"/>
                </a:solidFill>
              </a:rPr>
              <a:t>Decomposed MILP-DOBSS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en-US" sz="2400" i="1" smtClean="0">
                <a:solidFill>
                  <a:schemeClr val="bg1"/>
                </a:solidFill>
              </a:rPr>
              <a:t>Why DOBSS?</a:t>
            </a:r>
          </a:p>
          <a:p>
            <a:pPr>
              <a:buFont typeface="Arial" charset="0"/>
              <a:buNone/>
            </a:pPr>
            <a:r>
              <a:rPr lang="en-US" sz="2400" i="1" smtClean="0">
                <a:solidFill>
                  <a:schemeClr val="bg1"/>
                </a:solidFill>
              </a:rPr>
              <a:t>	</a:t>
            </a:r>
            <a:r>
              <a:rPr lang="en-US" sz="1600" smtClean="0">
                <a:solidFill>
                  <a:schemeClr val="bg1"/>
                </a:solidFill>
              </a:rPr>
              <a:t>a). DOBSS and ASAP outperform the other two procedures with respect to runtimes</a:t>
            </a:r>
          </a:p>
          <a:p>
            <a:pPr>
              <a:buFont typeface="Arial" charset="0"/>
              <a:buNone/>
            </a:pPr>
            <a:r>
              <a:rPr lang="en-US" sz="1600" smtClean="0">
                <a:solidFill>
                  <a:schemeClr val="bg1"/>
                </a:solidFill>
              </a:rPr>
              <a:t>	b). DOBSS has a faster algorithm runtime than ASAP</a:t>
            </a:r>
          </a:p>
        </p:txBody>
      </p:sp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638800" y="6388100"/>
            <a:ext cx="31765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Take-home Message,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9114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181600" cy="838200"/>
          </a:xfrm>
        </p:spPr>
        <p:txBody>
          <a:bodyPr/>
          <a:lstStyle/>
          <a:p>
            <a:pPr marL="342900" indent="-342900"/>
            <a:r>
              <a:rPr lang="en-US" sz="3600" b="1" smtClean="0">
                <a:solidFill>
                  <a:srgbClr val="000000"/>
                </a:solidFill>
              </a:rPr>
              <a:t>Take-home Message</a:t>
            </a:r>
            <a:endParaRPr lang="en-US" sz="3600" b="1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52800" cy="838200"/>
          </a:xfrm>
        </p:spPr>
        <p:txBody>
          <a:bodyPr/>
          <a:lstStyle/>
          <a:p>
            <a:r>
              <a:rPr lang="en-US" sz="3600" b="1" smtClean="0"/>
              <a:t>Introduction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352800"/>
          </a:xfrm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>Stackelberg Game</a:t>
            </a:r>
          </a:p>
          <a:p>
            <a:pPr lvl="1"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One agent (the leader) must commit to a strategy that can be observed by the other agent (the follower)</a:t>
            </a:r>
          </a:p>
          <a:p>
            <a:pPr lvl="1"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 lvl="1"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r>
              <a:rPr lang="en-US" sz="2800" smtClean="0">
                <a:solidFill>
                  <a:schemeClr val="bg1"/>
                </a:solidFill>
              </a:rPr>
              <a:t>Bayesian Stackelberg Game</a:t>
            </a:r>
          </a:p>
          <a:p>
            <a:pPr lvl="1"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Stackelberg Game</a:t>
            </a:r>
          </a:p>
          <a:p>
            <a:pPr lvl="1"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</a:t>
            </a:r>
            <a:r>
              <a:rPr lang="en-US" sz="1800" b="1" smtClean="0">
                <a:solidFill>
                  <a:schemeClr val="bg1"/>
                </a:solidFill>
              </a:rPr>
              <a:t>+</a:t>
            </a:r>
            <a:r>
              <a:rPr lang="en-US" sz="1800" smtClean="0">
                <a:solidFill>
                  <a:schemeClr val="bg1"/>
                </a:solidFill>
              </a:rPr>
              <a:t> Leader’s uncertainty about the types of adversary he may face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867400" y="6324600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Introduction,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52800" cy="838200"/>
          </a:xfrm>
        </p:spPr>
        <p:txBody>
          <a:bodyPr/>
          <a:lstStyle/>
          <a:p>
            <a:r>
              <a:rPr lang="en-US" sz="3600" b="1" smtClean="0"/>
              <a:t>Introduction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324600"/>
            <a:ext cx="2819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Introduction,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19600"/>
          </a:xfrm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>Example of Stackelberg Game</a:t>
            </a:r>
            <a:endParaRPr lang="en-US" sz="1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US" sz="1800" b="1" smtClean="0">
                <a:solidFill>
                  <a:schemeClr val="bg1"/>
                </a:solidFill>
              </a:rPr>
              <a:t>	Security Problem</a:t>
            </a:r>
          </a:p>
          <a:p>
            <a:pPr>
              <a:buFont typeface="Arial" charset="0"/>
              <a:buNone/>
            </a:pPr>
            <a:r>
              <a:rPr lang="en-US" sz="8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en-US" sz="8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US" sz="800" smtClean="0">
                <a:solidFill>
                  <a:schemeClr val="bg1"/>
                </a:solidFill>
              </a:rPr>
              <a:t>	</a:t>
            </a: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n-US" sz="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1. Simultaneous Moves: Nash Equilibrium (a,c)- Leader’s payoff=2</a:t>
            </a:r>
          </a:p>
          <a:p>
            <a:pPr>
              <a:buFont typeface="Arial" charset="0"/>
              <a:buNone/>
            </a:pPr>
            <a:r>
              <a:rPr lang="en-US" sz="1800" smtClean="0">
                <a:solidFill>
                  <a:schemeClr val="bg1"/>
                </a:solidFill>
              </a:rPr>
              <a:t>	2. Let’s play Stackelberg Game!</a:t>
            </a:r>
          </a:p>
          <a:p>
            <a:pPr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n-US" sz="18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US" sz="1800" b="1" smtClean="0">
                <a:solidFill>
                  <a:schemeClr val="bg1"/>
                </a:solidFill>
              </a:rPr>
              <a:t>	</a:t>
            </a:r>
            <a:endParaRPr lang="en-US" sz="1800" smtClean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2255838"/>
          <a:ext cx="1946275" cy="109696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11200"/>
                <a:gridCol w="524193"/>
                <a:gridCol w="711200"/>
              </a:tblGrid>
              <a:tr h="32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23427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4,0</a:t>
                      </a:r>
                      <a:endParaRPr lang="en-US" dirty="0"/>
                    </a:p>
                  </a:txBody>
                  <a:tcPr/>
                </a:tc>
              </a:tr>
              <a:tr h="323427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90600" y="4191000"/>
          <a:ext cx="7086600" cy="19208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71650"/>
                <a:gridCol w="1771650"/>
                <a:gridCol w="1771650"/>
                <a:gridCol w="1771650"/>
              </a:tblGrid>
              <a:tr h="7329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Leader’s Committed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Follower’s Pure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Leader’s Payoff</a:t>
                      </a:r>
                      <a:endParaRPr lang="en-US" dirty="0"/>
                    </a:p>
                  </a:txBody>
                  <a:tcPr/>
                </a:tc>
              </a:tr>
              <a:tr h="2931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Pure</a:t>
                      </a:r>
                      <a:r>
                        <a:rPr lang="en-US" baseline="0" dirty="0" smtClean="0"/>
                        <a:t> Strategy: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13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Mixed Strategy: (a-0.5,b-0.5)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4*0.5+3*0.5=3.5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130300"/>
            <a:ext cx="8763000" cy="5181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Our Target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To determine the </a:t>
            </a:r>
            <a:r>
              <a:rPr lang="en-US" sz="1800" i="1" dirty="0" smtClean="0">
                <a:solidFill>
                  <a:schemeClr val="bg1"/>
                </a:solidFill>
              </a:rPr>
              <a:t>optimal strategy </a:t>
            </a:r>
            <a:r>
              <a:rPr lang="en-US" sz="1800" dirty="0" smtClean="0">
                <a:solidFill>
                  <a:schemeClr val="bg1"/>
                </a:solidFill>
              </a:rPr>
              <a:t>for a leader to commit to in a Bayesian Stackelberg game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b="1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What is the Problem?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Choosing an optimal strategy for the leader to commit to in a Bayesian Stackelberg game is </a:t>
            </a:r>
            <a:r>
              <a:rPr lang="en-US" sz="1800" b="1" i="1" dirty="0" smtClean="0">
                <a:solidFill>
                  <a:schemeClr val="bg1"/>
                </a:solidFill>
              </a:rPr>
              <a:t>NP-hard!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i="1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Existing Solutions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bg1"/>
                </a:solidFill>
              </a:rPr>
              <a:t>Idea 1: Harsanyi </a:t>
            </a:r>
            <a:r>
              <a:rPr lang="en-US" sz="1800" dirty="0" smtClean="0">
                <a:solidFill>
                  <a:schemeClr val="bg1"/>
                </a:solidFill>
              </a:rPr>
              <a:t>Transformation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>
                <a:solidFill>
                  <a:schemeClr val="bg1"/>
                </a:solidFill>
              </a:rPr>
              <a:t>	</a:t>
            </a:r>
            <a:r>
              <a:rPr lang="en-US" sz="1200" dirty="0">
                <a:solidFill>
                  <a:schemeClr val="bg1"/>
                </a:solidFill>
              </a:rPr>
              <a:t>Reference: J.C.Harsanyi and R.Selten. A generalized Nash solution for two-person bargaining games with incomplete information. </a:t>
            </a:r>
            <a:r>
              <a:rPr lang="en-US" sz="1200" i="1" dirty="0">
                <a:solidFill>
                  <a:schemeClr val="bg1"/>
                </a:solidFill>
              </a:rPr>
              <a:t>Management Science</a:t>
            </a:r>
            <a:r>
              <a:rPr lang="en-US" sz="1200" dirty="0">
                <a:solidFill>
                  <a:schemeClr val="bg1"/>
                </a:solidFill>
              </a:rPr>
              <a:t>, 18(5):80-106, 1972.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Idea 2: MIP-Nash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200" dirty="0" smtClean="0">
                <a:solidFill>
                  <a:schemeClr val="bg1"/>
                </a:solidFill>
              </a:rPr>
              <a:t>Reference</a:t>
            </a:r>
            <a:r>
              <a:rPr lang="en-US" sz="1200" dirty="0">
                <a:solidFill>
                  <a:schemeClr val="bg1"/>
                </a:solidFill>
              </a:rPr>
              <a:t>: T. Sandholm, A. Gilpin, and V. Conizer. Mixed-integer programming methods for finding nash equilibria. In AAAI, </a:t>
            </a:r>
            <a:r>
              <a:rPr lang="en-US" sz="1200" dirty="0" smtClean="0">
                <a:solidFill>
                  <a:schemeClr val="bg1"/>
                </a:solidFill>
              </a:rPr>
              <a:t>2005.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 Idea 3: ASAP</a:t>
            </a:r>
            <a:endParaRPr lang="en-US" sz="1800" i="1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	Preference</a:t>
            </a:r>
            <a:r>
              <a:rPr lang="en-US" sz="1200" dirty="0">
                <a:solidFill>
                  <a:schemeClr val="bg1"/>
                </a:solidFill>
              </a:rPr>
              <a:t>: P. Paruchuri, J.P.Pearce, M.Tambe, G.Ordonez, and S.Kraus. An efficient heuristic approach for security against multiple adversaries. In AAMAS, 2007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867400" y="6324600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Introduction,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152400"/>
            <a:ext cx="33528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Introduction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3733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	ADVANTAGES of DOBSS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</a:rPr>
              <a:t>	 [</a:t>
            </a:r>
            <a:r>
              <a:rPr lang="en-US" sz="2400" i="1" smtClean="0">
                <a:solidFill>
                  <a:schemeClr val="bg1"/>
                </a:solidFill>
              </a:rPr>
              <a:t>Compared to Harsanyi Transformation and MIP Nash</a:t>
            </a:r>
            <a:r>
              <a:rPr lang="en-US" smtClean="0">
                <a:solidFill>
                  <a:schemeClr val="bg1"/>
                </a:solidFill>
              </a:rPr>
              <a:t>] </a:t>
            </a:r>
          </a:p>
          <a:p>
            <a:pPr>
              <a:buFont typeface="Arial" charset="0"/>
              <a:buNone/>
            </a:pPr>
            <a:r>
              <a:rPr lang="en-US" sz="1100" i="1" smtClean="0">
                <a:solidFill>
                  <a:schemeClr val="bg1"/>
                </a:solidFill>
              </a:rPr>
              <a:t> </a:t>
            </a:r>
            <a:endParaRPr lang="en-US" sz="24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	1. Compact form of Bayesian game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	2. Only 1 mixed-integer linear program required to be solved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	3. Direct search for an optimal leader strategy rather than a Nash equilibrium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867400" y="6324600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Introduction,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352800" cy="838200"/>
          </a:xfrm>
        </p:spPr>
        <p:txBody>
          <a:bodyPr/>
          <a:lstStyle/>
          <a:p>
            <a:r>
              <a:rPr lang="en-US" sz="3600" b="1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301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4267200" cy="838200"/>
          </a:xfrm>
        </p:spPr>
        <p:txBody>
          <a:bodyPr/>
          <a:lstStyle/>
          <a:p>
            <a:pPr algn="l"/>
            <a:r>
              <a:rPr lang="en-US" sz="3600" b="1" smtClean="0"/>
              <a:t>Problem Definition</a:t>
            </a:r>
          </a:p>
        </p:txBody>
      </p:sp>
      <p:sp>
        <p:nvSpPr>
          <p:cNvPr id="4301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038600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</a:rPr>
              <a:t>Two agents: the leader and the follower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Set of possible types for the leader: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Set of possible types for the follower: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Agent’s set of strategies: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Agent’s Utility function Un: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Target:</a:t>
            </a:r>
          </a:p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	Find the optimal mixed strategy for the leader to commit to, given that the follower may know this mixed strategy when choosing his own strategy</a:t>
            </a:r>
          </a:p>
        </p:txBody>
      </p:sp>
      <p:sp>
        <p:nvSpPr>
          <p:cNvPr id="4301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562600" y="6324600"/>
            <a:ext cx="3200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Problem Definition,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30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0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0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0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02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5181600" y="1905000"/>
          <a:ext cx="304800" cy="457200"/>
        </p:xfrm>
        <a:graphic>
          <a:graphicData uri="http://schemas.openxmlformats.org/presentationml/2006/ole">
            <p:oleObj spid="_x0000_s43009" name="Equation" r:id="rId5" imgW="152280" imgH="228600" progId="">
              <p:embed/>
            </p:oleObj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5461000" y="2351088"/>
          <a:ext cx="330200" cy="457200"/>
        </p:xfrm>
        <a:graphic>
          <a:graphicData uri="http://schemas.openxmlformats.org/presentationml/2006/ole">
            <p:oleObj spid="_x0000_s43010" name="Equation" r:id="rId6" imgW="164880" imgH="228600" progId="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867150" y="2808288"/>
          <a:ext cx="323850" cy="388937"/>
        </p:xfrm>
        <a:graphic>
          <a:graphicData uri="http://schemas.openxmlformats.org/presentationml/2006/ole">
            <p:oleObj spid="_x0000_s43011" name="Equation" r:id="rId7" imgW="190440" imgH="228600" progId="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200525" y="3262313"/>
          <a:ext cx="2082800" cy="374650"/>
        </p:xfrm>
        <a:graphic>
          <a:graphicData uri="http://schemas.openxmlformats.org/presentationml/2006/ole">
            <p:oleObj spid="_x0000_s43012" name="Equation" r:id="rId8" imgW="126972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\\smb-files.cs\y248liu\WINDOWS\Desktop_Temp\Fall2008\a-Courses\CS 886 MutiAgent System\d-Presentation\Pics\slides\11.bmp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752600" cy="838200"/>
          </a:xfrm>
        </p:spPr>
        <p:txBody>
          <a:bodyPr/>
          <a:lstStyle/>
          <a:p>
            <a:pPr algn="l"/>
            <a:r>
              <a:rPr lang="en-US" sz="3600" b="1" smtClean="0"/>
              <a:t>DOBSS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6477000" cy="1924050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Mixed-Integer Quadratic Program</a:t>
            </a:r>
            <a:endParaRPr lang="en-US" i="1" smtClean="0">
              <a:solidFill>
                <a:schemeClr val="bg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Decomposed MIQP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Arriving at DOBSS: Decomposed MILP</a:t>
            </a:r>
          </a:p>
          <a:p>
            <a:pPr marL="342900" lvl="1" indent="-342900">
              <a:buFont typeface="Arial" charset="0"/>
              <a:buChar char="•"/>
            </a:pPr>
            <a:endParaRPr lang="en-US" i="1" smtClean="0">
              <a:solidFill>
                <a:schemeClr val="bg1"/>
              </a:solidFill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324600" y="6324600"/>
            <a:ext cx="2438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</a:rPr>
              <a:t>DOBSS, Playing Games for Security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1624</Words>
  <Application>Microsoft Office PowerPoint</Application>
  <PresentationFormat>On-screen Show (4:3)</PresentationFormat>
  <Paragraphs>412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Calibri</vt:lpstr>
      <vt:lpstr>Arial</vt:lpstr>
      <vt:lpstr>Wingdings</vt:lpstr>
      <vt:lpstr>Symbol</vt:lpstr>
      <vt:lpstr>Office Theme</vt:lpstr>
      <vt:lpstr>Equation</vt:lpstr>
      <vt:lpstr>Playing Games for Security: An Efficient Exact Algorithm for Solving Bayesian Stackelberg Games</vt:lpstr>
      <vt:lpstr>Outline</vt:lpstr>
      <vt:lpstr>Introduction</vt:lpstr>
      <vt:lpstr>Introduction</vt:lpstr>
      <vt:lpstr>Introduction</vt:lpstr>
      <vt:lpstr>Slide 6</vt:lpstr>
      <vt:lpstr>Introduction</vt:lpstr>
      <vt:lpstr>Problem Definition</vt:lpstr>
      <vt:lpstr>DOBSS</vt:lpstr>
      <vt:lpstr>Mixed-Integer Quadratic Program</vt:lpstr>
      <vt:lpstr>Mixed-Integer Quadratic Program</vt:lpstr>
      <vt:lpstr>Mixed-Integer Quadratic Program</vt:lpstr>
      <vt:lpstr>Linear Programming</vt:lpstr>
      <vt:lpstr>Mixed-Integer Quadratic Program</vt:lpstr>
      <vt:lpstr>Decomposed MIQP</vt:lpstr>
      <vt:lpstr>Decomposed MIQP</vt:lpstr>
      <vt:lpstr>Decomposed MIQP</vt:lpstr>
      <vt:lpstr>Decomposed MIQP</vt:lpstr>
      <vt:lpstr>Decomposed MIQP</vt:lpstr>
      <vt:lpstr>Arriving at DOBSS:MILP</vt:lpstr>
      <vt:lpstr>Arriving at DOBSS:MILP</vt:lpstr>
      <vt:lpstr>Experiments</vt:lpstr>
      <vt:lpstr>Experimental Domain</vt:lpstr>
      <vt:lpstr>Experimental Results</vt:lpstr>
      <vt:lpstr>Experimental Results</vt:lpstr>
      <vt:lpstr>Experimental Results</vt:lpstr>
      <vt:lpstr>Experimental Results</vt:lpstr>
      <vt:lpstr>Experimental Results</vt:lpstr>
      <vt:lpstr>Conclusion</vt:lpstr>
      <vt:lpstr>Take-home Message</vt:lpstr>
    </vt:vector>
  </TitlesOfParts>
  <Company>DRC School of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Games for Security: An Efficient Exact Algorithm for Solving Bayesian Stackelberg Games</dc:title>
  <dc:creator>Ying Liu</dc:creator>
  <cp:lastModifiedBy>klarson</cp:lastModifiedBy>
  <cp:revision>1519</cp:revision>
  <dcterms:created xsi:type="dcterms:W3CDTF">2008-11-10T22:08:20Z</dcterms:created>
  <dcterms:modified xsi:type="dcterms:W3CDTF">2008-11-17T14:56:25Z</dcterms:modified>
</cp:coreProperties>
</file>