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8"/>
  </p:notesMasterIdLst>
  <p:sldIdLst>
    <p:sldId id="256" r:id="rId2"/>
    <p:sldId id="257" r:id="rId3"/>
    <p:sldId id="258" r:id="rId4"/>
    <p:sldId id="259" r:id="rId5"/>
    <p:sldId id="260" r:id="rId6"/>
    <p:sldId id="261" r:id="rId7"/>
    <p:sldId id="262" r:id="rId8"/>
    <p:sldId id="263" r:id="rId9"/>
    <p:sldId id="264" r:id="rId10"/>
    <p:sldId id="266" r:id="rId11"/>
    <p:sldId id="269" r:id="rId12"/>
    <p:sldId id="271" r:id="rId13"/>
    <p:sldId id="272" r:id="rId14"/>
    <p:sldId id="273" r:id="rId15"/>
    <p:sldId id="274" r:id="rId16"/>
    <p:sldId id="275"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4599" autoAdjust="0"/>
  </p:normalViewPr>
  <p:slideViewPr>
    <p:cSldViewPr snapToGrid="0">
      <p:cViewPr varScale="1">
        <p:scale>
          <a:sx n="48" d="100"/>
          <a:sy n="48" d="100"/>
        </p:scale>
        <p:origin x="1340" y="2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1: Scaling Laws for Neural Language Models</a:t>
            </a:r>
          </a:p>
          <a:p>
            <a:r>
              <a:t>Target time: 25 seconds</a:t>
            </a:r>
          </a:p>
          <a:p>
            <a:endParaRPr/>
          </a:p>
          <a:p>
            <a:r>
              <a:t>SPEAKING NOTES</a:t>
            </a:r>
          </a:p>
          <a:p>
            <a:r>
              <a:t>I am Krish Patel, presenting for CS 886 SEC-004. Today I am presenting Kaplan and colleagues’ 2020 paper on scaling laws for neural language models. The paper asks how model size, training data, and compute affect next-token prediction loss, and then uses those measurements to decide how to spend a fixed training budget. I will first explain the experimental evidence and then work through the compute-allocation argument.</a:t>
            </a:r>
          </a:p>
          <a:p>
            <a:endParaRPr/>
          </a:p>
          <a:p>
            <a:r>
              <a:t>SOURCE</a:t>
            </a:r>
          </a:p>
          <a:p>
            <a:r>
              <a:t>Jared Kaplan, Sam McCandlish, Tom Henighan, Tom B. Brown, Benjamin Chess, Rewon Child, Scott Gray, Alec Radford, Jeffrey Wu, and Dario Amodei. Scaling Laws for Neural Language Models. arXiv:2001.08361v1, 23 January 2020.</a:t>
            </a:r>
          </a:p>
          <a:p>
            <a:r>
              <a:t>https://arxiv.org/abs/2001.08361v1</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2: THE TRAINING BUDGET QUESTION</a:t>
            </a:r>
          </a:p>
          <a:p>
            <a:r>
              <a:t>Target time: 45 seconds</a:t>
            </a:r>
          </a:p>
          <a:p>
            <a:endParaRPr/>
          </a:p>
          <a:p>
            <a:r>
              <a:t>SPEAKING NOTES</a:t>
            </a:r>
          </a:p>
          <a:p>
            <a:r>
              <a:t>Imagine that you have a fixed amount of compute for training a language model. You could make the model larger, process more tokens, or change the number of optimization steps. These choices are coupled: every token costs more to process in a larger model. The paper’s goal is to replace trial-and-error scaling decisions with empirical predictions. The first question is how loss changes with each resource. The second is which combination gives the lowest loss under the same compute budget. Keep that second question in mind as we look at the individual scaling curves.</a:t>
            </a:r>
          </a:p>
          <a:p>
            <a:endParaRPr/>
          </a:p>
          <a:p>
            <a:r>
              <a:t>SOURCE</a:t>
            </a:r>
          </a:p>
          <a:p>
            <a:r>
              <a:t>Kaplan et al. (2020), Scaling Laws for Neural Language Models, arXiv:2001.08361v1. §1 and §6</a:t>
            </a:r>
          </a:p>
          <a:p>
            <a:r>
              <a:t>https://arxiv.org/abs/2001.08361v1</a:t>
            </a:r>
          </a:p>
          <a:p>
            <a:r>
              <a:t>Original figures are cropped from the supplied PDF. Numerical examples are calculations from the reported exponents, not additional experimental results.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3: MEASURING NEXT-TOKEN PREDICTION</a:t>
            </a:r>
          </a:p>
          <a:p>
            <a:r>
              <a:t>Target time: 65 seconds</a:t>
            </a:r>
          </a:p>
          <a:p>
            <a:endParaRPr/>
          </a:p>
          <a:p>
            <a:r>
              <a:t>SPEAKING NOTES</a:t>
            </a:r>
          </a:p>
          <a:p>
            <a:r>
              <a:t>The main metric is held-out cross-entropy: how surprised the model is by the next token. For one token, the loss is minus the natural logarithm of the probability assigned to the correct token. We average that quantity over many tokens. Lower is better. If the model gives the correct token probability 0.5, its loss is about 0.69 nats; probability 0.1 gives about 2.30 nats. A nat is the unit obtained with natural logarithms. This is not an accuracy percentage. Throughout the talk N is the number of non-embedding parameters, D is the number of tokens in the dataset, and C is estimated training compute.</a:t>
            </a:r>
          </a:p>
          <a:p>
            <a:endParaRPr/>
          </a:p>
          <a:p>
            <a:r>
              <a:t>The symbol q_theta is the model’s predicted distribution, with theta denoting its learned parameters. T counts the evaluated tokens, x_t is the observed token at position t, and x_&lt;t is its preceding context. The target token comes from the held-out text, even when another token has higher predicted probability. Natural logarithms give loss in nats.</a:t>
            </a:r>
          </a:p>
          <a:p>
            <a:endParaRPr/>
          </a:p>
          <a:p>
            <a:r>
              <a:t>EXTRA EXPLANATION / POSSIBLE QUESTIONS</a:t>
            </a:r>
          </a:p>
          <a:p>
            <a:r>
              <a:t>Full metric: L = -(1/T) sum_t log p_theta(x_t | x_&lt;t). Natural logarithms give nats per token. Perplexity = exp(L). A 5% reduction in loss does not mean a five-percentage-point accuracy improvement. N excludes token and positional embeddings.</a:t>
            </a:r>
          </a:p>
          <a:p>
            <a:endParaRPr/>
          </a:p>
          <a:p>
            <a:r>
              <a:t>SOURCE</a:t>
            </a:r>
          </a:p>
          <a:p>
            <a:r>
              <a:t>Kaplan et al. (2020), Scaling Laws for Neural Language Models, arXiv:2001.08361v1. §1.3 and §2</a:t>
            </a:r>
          </a:p>
          <a:p>
            <a:r>
              <a:t>https://arxiv.org/abs/2001.08361v1</a:t>
            </a:r>
          </a:p>
          <a:p>
            <a:r>
              <a:t>Original figures are cropped from the supplied PDF. Numerical examples are calculations from the reported exponents, not additional experimental results.</a:t>
            </a:r>
          </a:p>
          <a:p>
            <a:endParaRPr/>
          </a:p>
          <a:p>
            <a:r>
              <a:t>NATS</a:t>
            </a:r>
          </a:p>
          <a:p>
            <a:r>
              <a:t>A nat is the information unit associated with the natural logarithm. A probability of exp(-1), approximately 0.368, gives a single-token loss of exactly 1 nat. A probability of 0.5 gives -ln(0.5) = 0.693 nats. Averaging these single-token losses gives nats per token. With logarithms to base 2 the unit would be bits, and 1 nat = 1/ln(2), approximately 1.443 bits. Nats are not an accuracy percentage.</a:t>
            </a:r>
          </a:p>
          <a:p>
            <a:endParaRPr/>
          </a:p>
          <a:p>
            <a:endParaRPr/>
          </a:p>
          <a:p>
            <a:r>
              <a:t>LATEX EQUATIONS</a:t>
            </a:r>
          </a:p>
          <a:p>
            <a:r>
              <a:t>\[</a:t>
            </a:r>
          </a:p>
          <a:p>
            <a:r>
              <a:t>L=-\frac{1}{T}\sum_{t=1}^{T}\ln q_{\theta}\!\left(x_t\mid x_{&lt;t}\right)</a:t>
            </a:r>
          </a:p>
          <a:p>
            <a:r>
              <a:t>\]</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Slide 4: WHAT THE AUTHORS TRAINED</a:t>
            </a:r>
          </a:p>
          <a:p>
            <a:r>
              <a:rPr dirty="0"/>
              <a:t>Target time: 65 seconds</a:t>
            </a:r>
          </a:p>
          <a:p>
            <a:endParaRPr dirty="0"/>
          </a:p>
          <a:p>
            <a:r>
              <a:rPr dirty="0"/>
              <a:t>SPEAKING NOTES</a:t>
            </a:r>
          </a:p>
          <a:p>
            <a:r>
              <a:rPr dirty="0"/>
              <a:t>The authors primarily train decoder-only Transformers on WebText2, an expanded version of </a:t>
            </a:r>
            <a:r>
              <a:rPr dirty="0" err="1"/>
              <a:t>WebText</a:t>
            </a:r>
            <a:r>
              <a:rPr dirty="0"/>
              <a:t>. The corpus contains approximately 22.9 billion tokens in total, with 660 million held out, leaving roughly 22 billion for training. They vary the model size from tiny models with 768 non-embedding parameters to models with 1.5 billion. Dataset experiments range from about 22 million to 23 billion tokens. Most runs use a 1,024-token context and a 50,257-token BPE vocabulary. They also vary model shape and batch size. The key methodological idea is to vary one resource while supplying enough of the other resources, or to fit a model of their joint effects.</a:t>
            </a:r>
          </a:p>
          <a:p>
            <a:endParaRPr dirty="0"/>
          </a:p>
          <a:p>
            <a:r>
              <a:rPr dirty="0"/>
              <a:t>EXTRA EXPLANATION / POSSIBLE QUESTIONS</a:t>
            </a:r>
          </a:p>
          <a:p>
            <a:r>
              <a:rPr dirty="0"/>
              <a:t>Default training: 250,000 steps; batch size 512 sequences × 1,024 tokens = 524,288 tokens. Adam for most models; </a:t>
            </a:r>
            <a:r>
              <a:rPr dirty="0" err="1"/>
              <a:t>Adafactor</a:t>
            </a:r>
            <a:r>
              <a:rPr dirty="0"/>
              <a:t> for models above 1B parameters. Most runs use 3,000 warmup steps followed by cosine decay. Dataset-size runs use early stopping. Not every experiment has exactly the same controls.</a:t>
            </a:r>
          </a:p>
          <a:p>
            <a:endParaRPr dirty="0"/>
          </a:p>
          <a:p>
            <a:r>
              <a:rPr dirty="0"/>
              <a:t>SOURCE</a:t>
            </a:r>
          </a:p>
          <a:p>
            <a:r>
              <a:rPr dirty="0"/>
              <a:t>Kaplan et al. (2020), Scaling Laws for Neural Language Models, arXiv:2001.08361v1. §2–3, pp. 6–7</a:t>
            </a:r>
          </a:p>
          <a:p>
            <a:r>
              <a:rPr dirty="0"/>
              <a:t>https://arxiv.org/abs/2001.08361v1</a:t>
            </a:r>
          </a:p>
          <a:p>
            <a:r>
              <a:rPr dirty="0"/>
              <a:t>Original figures are cropped from the supplied PDF. Numerical examples are calculations from the reported exponents, not additional experimental results.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5: HOW A POWER LAW WORKS</a:t>
            </a:r>
          </a:p>
          <a:p>
            <a:r>
              <a:t>Target time: 65 seconds</a:t>
            </a:r>
          </a:p>
          <a:p>
            <a:endParaRPr/>
          </a:p>
          <a:p>
            <a:r>
              <a:t>SPEAKING NOTES</a:t>
            </a:r>
          </a:p>
          <a:p>
            <a:r>
              <a:t>A power law says that multiplying a resource by a fixed factor gives the same proportional change in loss, within the regime where the fit applies. Taking logarithms turns the relationship into a straight line: log loss equals an intercept minus alpha times log scale. The exponent alpha is the magnitude of that downward slope. For the model-size fit, alpha is approximately 0.076. Doubling the model predicts about 95% of the original loss, while multiplying its size by ten predicts about 84%. These are relative losses, not accuracy scores. The improvements are smooth, but obtaining another fixed improvement requires another multiplicative increase in resources.</a:t>
            </a:r>
          </a:p>
          <a:p>
            <a:endParaRPr/>
          </a:p>
          <a:p>
            <a:r>
              <a:t>EXTRA EXPLANATION / POSSIBLE QUESTIONS</a:t>
            </a:r>
          </a:p>
          <a:p>
            <a:r>
              <a:t>Calculated ratios: 2^-0.076 = 0.9487 and 10^-0.076 = 0.8395. The table is an illustration of the fitted equation, not measured runs. A straight line here means log-log axes, not ordinary linear axes. The law only applies when the other resources do not bottleneck performance.</a:t>
            </a:r>
          </a:p>
          <a:p>
            <a:endParaRPr/>
          </a:p>
          <a:p>
            <a:r>
              <a:t>SOURCE</a:t>
            </a:r>
          </a:p>
          <a:p>
            <a:r>
              <a:t>Kaplan et al. (2020), Scaling Laws for Neural Language Models, arXiv:2001.08361v1. §1.2; example calculated from αN = 0.076</a:t>
            </a:r>
          </a:p>
          <a:p>
            <a:r>
              <a:t>https://arxiv.org/abs/2001.08361v1</a:t>
            </a:r>
          </a:p>
          <a:p>
            <a:r>
              <a:t>Original figures are cropped from the supplied PDF. Numerical examples are calculations from the reported exponents, not additional experimental results.</a:t>
            </a:r>
          </a:p>
          <a:p>
            <a:endParaRPr/>
          </a:p>
          <a:p>
            <a:r>
              <a:t>LATEX EQUATIONS</a:t>
            </a:r>
          </a:p>
          <a:p>
            <a:r>
              <a:t>\[</a:t>
            </a:r>
          </a:p>
          <a:p>
            <a:r>
              <a:t>L(X)=A\,X^{-\alpha}</a:t>
            </a:r>
          </a:p>
          <a:p>
            <a:r>
              <a:t>\]</a:t>
            </a:r>
          </a:p>
          <a:p>
            <a:endParaRPr/>
          </a:p>
          <a:p>
            <a:r>
              <a:t>\[</a:t>
            </a:r>
          </a:p>
          <a:p>
            <a:r>
              <a:t>\ln L=\ln A-\alpha\ln X</a:t>
            </a:r>
          </a:p>
          <a:p>
            <a:r>
              <a:t>\]</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6: LOSS SCALES WITH MODEL SIZE</a:t>
            </a:r>
          </a:p>
          <a:p>
            <a:r>
              <a:t>Target time: 70 seconds</a:t>
            </a:r>
          </a:p>
          <a:p>
            <a:endParaRPr/>
          </a:p>
          <a:p>
            <a:r>
              <a:t>SPEAKING NOTES</a:t>
            </a:r>
          </a:p>
          <a:p>
            <a:r>
              <a:t>Read this graph from the axes first. The horizontal axis is the number of non-embedding parameters, and the vertical axis is test loss; both use logarithmic scaling. The blue points are measured results, and the line is the fitted power law. As model size increases, loss follows a remarkably smooth downward trend. The exponent is approximately 0.076. Importantly, this is the parameter-limited regime: the models are trained near convergence with enough data. It is not a guarantee that increasing model size alone helps when the training budget or dataset is fixed. The exclusion of embeddings makes the cross-architecture trend cleaner.</a:t>
            </a:r>
          </a:p>
          <a:p>
            <a:endParaRPr/>
          </a:p>
          <a:p>
            <a:r>
              <a:t>EXTRA EXPLANATION / POSSIBLE QUESTIONS</a:t>
            </a:r>
          </a:p>
          <a:p>
            <a:r>
              <a:t>Reported form: L(N) = (Nc/N)^αN, with αN approximately 0.076 and Nc approximately 8.8 × 10^13. Nc is a fitted normalization tied to the dataset and tokenization. It is not a recommended model size or a number of parameters that the authors actually trained. Figure 6 shows why removing embeddings helps reveal the trend.</a:t>
            </a:r>
          </a:p>
          <a:p>
            <a:endParaRPr/>
          </a:p>
          <a:p>
            <a:r>
              <a:t>SOURCE</a:t>
            </a:r>
          </a:p>
          <a:p>
            <a:r>
              <a:t>Kaplan et al. (2020), Scaling Laws for Neural Language Models, arXiv:2001.08361v1. Figure 1, right; §3.2; Eq. (1.1)</a:t>
            </a:r>
          </a:p>
          <a:p>
            <a:r>
              <a:t>https://arxiv.org/abs/2001.08361v1</a:t>
            </a:r>
          </a:p>
          <a:p>
            <a:r>
              <a:t>Original figures are cropped from the supplied PDF. Numerical examples are calculations from the reported exponents, not additional experimental results.</a:t>
            </a:r>
          </a:p>
          <a:p>
            <a:endParaRPr/>
          </a:p>
          <a:p>
            <a:r>
              <a:t>LATEX EQUATIONS</a:t>
            </a:r>
          </a:p>
          <a:p>
            <a:r>
              <a:t>\[</a:t>
            </a:r>
          </a:p>
          <a:p>
            <a:r>
              <a:t>L(N)=\left(\frac{N_c}{N}\right)^{\alpha_N}</a:t>
            </a:r>
          </a:p>
          <a:p>
            <a:r>
              <a:t>\]</a:t>
            </a:r>
          </a:p>
          <a:p>
            <a:endParaRPr/>
          </a:p>
          <a:p>
            <a:r>
              <a:t>\[</a:t>
            </a:r>
          </a:p>
          <a:p>
            <a:r>
              <a:t>\alpha_N\simeq0.076,\quad N_c\simeq8.8\times10^{13}</a:t>
            </a:r>
          </a:p>
          <a:p>
            <a:r>
              <a:t>\]</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7: LOSS SCALES WITH DATASET SIZE</a:t>
            </a:r>
          </a:p>
          <a:p>
            <a:r>
              <a:t>Target time: 65 seconds</a:t>
            </a:r>
          </a:p>
          <a:p>
            <a:endParaRPr/>
          </a:p>
          <a:p>
            <a:r>
              <a:t>SPEAKING NOTES</a:t>
            </a:r>
          </a:p>
          <a:p>
            <a:r>
              <a:t>This panel varies dataset size. The authors train a large Transformer on fixed subsets of WebText2 and stop when held-out loss no longer improves. On log-log axes, loss again follows an approximately straight line, now with exponent 0.095. The important qualification is that the model must be large enough to use the available data. If we kept a very small model fixed and gave it more and more data, its capacity would eventually become the limiting factor. We will see that saturation explicitly when we combine model size and data in one equation.</a:t>
            </a:r>
          </a:p>
          <a:p>
            <a:endParaRPr/>
          </a:p>
          <a:p>
            <a:r>
              <a:t>EXTRA EXPLANATION / POSSIBLE QUESTIONS</a:t>
            </a:r>
          </a:p>
          <a:p>
            <a:r>
              <a:t>For the one-variable D sweep, §3.3 specifies 36 layers and width 1,280. Reported form: L(D) = (Dc/D)^αD with αD approximately 0.095 and Dc approximately 5.4 × 10^13 tokens. This exponent differs slightly from the joint fit’s αD = 0.103. The fits use different data configurations and objectives.</a:t>
            </a:r>
          </a:p>
          <a:p>
            <a:endParaRPr/>
          </a:p>
          <a:p>
            <a:r>
              <a:t>SOURCE</a:t>
            </a:r>
          </a:p>
          <a:p>
            <a:r>
              <a:t>Kaplan et al. (2020), Scaling Laws for Neural Language Models, arXiv:2001.08361v1. Figure 1, middle; §3.3; Eq. (1.2)</a:t>
            </a:r>
          </a:p>
          <a:p>
            <a:r>
              <a:t>https://arxiv.org/abs/2001.08361v1</a:t>
            </a:r>
          </a:p>
          <a:p>
            <a:r>
              <a:t>Original figures are cropped from the supplied PDF. Numerical examples are calculations from the reported exponents, not additional experimental results.</a:t>
            </a:r>
          </a:p>
          <a:p>
            <a:endParaRPr/>
          </a:p>
          <a:p>
            <a:r>
              <a:t>LATEX EQUATIONS</a:t>
            </a:r>
          </a:p>
          <a:p>
            <a:r>
              <a:t>\[</a:t>
            </a:r>
          </a:p>
          <a:p>
            <a:r>
              <a:t>L(D)=\left(\frac{D_c}{D}\right)^{\alpha_D}</a:t>
            </a:r>
          </a:p>
          <a:p>
            <a:r>
              <a:t>\]</a:t>
            </a:r>
          </a:p>
          <a:p>
            <a:endParaRPr/>
          </a:p>
          <a:p>
            <a:r>
              <a:t>\[</a:t>
            </a:r>
          </a:p>
          <a:p>
            <a:r>
              <a:t>\alpha_D\simeq0.095,\quad D_c\simeq5.4\times10^{13}</a:t>
            </a:r>
          </a:p>
          <a:p>
            <a:r>
              <a:t>\]</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Slide 8: THE COMPUTE-EFFICIENT FRONTIER</a:t>
            </a:r>
          </a:p>
          <a:p>
            <a:r>
              <a:rPr dirty="0"/>
              <a:t>Target time: 70 seconds</a:t>
            </a:r>
          </a:p>
          <a:p>
            <a:endParaRPr dirty="0"/>
          </a:p>
          <a:p>
            <a:r>
              <a:rPr dirty="0"/>
              <a:t>SPEAKING NOTES</a:t>
            </a:r>
          </a:p>
          <a:p>
            <a:r>
              <a:rPr dirty="0"/>
              <a:t>For each compute budget, ask which model and stopping point achieve the lowest loss. The lower boundary of those choices is the compute-efficient frontier. This figure compares the raw fixed-batch result with a batch-adjusted estimate, C-min. The adjusted exponent is approximately 0.050, compared with 0.057 for the fixed-batch curve. C-min estimates the minimum non-embedding compute needed to reach a target loss after accounting for batch inefficiency. It is not simply the elapsed runtime of the experiment. Compute is measured in petaflop-days: one petaflop sustained for a day is 8.64 times 10 to the 19 floating-point operations. We will return to the batch adjustment shortly.</a:t>
            </a:r>
          </a:p>
          <a:p>
            <a:endParaRPr dirty="0"/>
          </a:p>
          <a:p>
            <a:r>
              <a:rPr dirty="0"/>
              <a:t>EXTRA EXPLANATION / POSSIBLE QUESTIONS</a:t>
            </a:r>
          </a:p>
          <a:p>
            <a:r>
              <a:rPr dirty="0"/>
              <a:t>PF-day is an amount of computation, not a monetary price or a guaranteed one-day runtime. 1 PF-day = 10^15 FLOP/s × 86,400 s. Figure 13’s normalization constants differ slightly from the paper’s summary tables; this slide uses only the reported slopes and does not infer an absolute training budget from those constants.</a:t>
            </a:r>
          </a:p>
          <a:p>
            <a:endParaRPr dirty="0"/>
          </a:p>
          <a:p>
            <a:r>
              <a:rPr dirty="0"/>
              <a:t>SOURCE</a:t>
            </a:r>
          </a:p>
          <a:p>
            <a:r>
              <a:rPr dirty="0"/>
              <a:t>Kaplan et al. (2020), Scaling Laws for Neural Language Models, arXiv:2001.08361v1. Figure 13; §6.1; PF-day definition in §1.3</a:t>
            </a:r>
          </a:p>
          <a:p>
            <a:r>
              <a:rPr dirty="0"/>
              <a:t>https://arxiv.org/abs/2001.08361v1</a:t>
            </a:r>
          </a:p>
          <a:p>
            <a:r>
              <a:rPr dirty="0"/>
              <a:t>Original figures are cropped from the supplied PDF. Numerical examples are calculations from the reported exponents, not additional experimental results.</a:t>
            </a:r>
          </a:p>
          <a:p>
            <a:r>
              <a:rPr dirty="0"/>
              <a:t>The full scaling function displays </a:t>
            </a:r>
            <a:r>
              <a:rPr dirty="0" err="1"/>
              <a:t>C_c^min</a:t>
            </a:r>
            <a:r>
              <a:rPr dirty="0"/>
              <a:t> as a symbolic fitted normalization. Figure 13 reports 2.3 × 10^8 PF-days while Eq. (1.3) and Table 5 report 3.1 × 10^8. The paper does not explain the discrepancy, so the slide does not choose a numerical normalization.</a:t>
            </a:r>
          </a:p>
          <a:p>
            <a:endParaRPr dirty="0"/>
          </a:p>
          <a:p>
            <a:endParaRPr dirty="0"/>
          </a:p>
          <a:p>
            <a:r>
              <a:rPr dirty="0"/>
              <a:t>LATEX EQUATIONS</a:t>
            </a:r>
          </a:p>
          <a:p>
            <a:r>
              <a:rPr dirty="0"/>
              <a:t>\[</a:t>
            </a:r>
          </a:p>
          <a:p>
            <a:r>
              <a:rPr dirty="0"/>
              <a:t>L(C_{\min})=\left(\frac{</a:t>
            </a:r>
            <a:r>
              <a:rPr dirty="0" err="1"/>
              <a:t>C_c</a:t>
            </a:r>
            <a:r>
              <a:rPr dirty="0"/>
              <a:t>^{\min}}{C_{\min}}\right)^{\</a:t>
            </a:r>
            <a:r>
              <a:rPr dirty="0" err="1"/>
              <a:t>alpha_C</a:t>
            </a:r>
            <a:r>
              <a:rPr dirty="0"/>
              <a:t>^{\min}}</a:t>
            </a:r>
          </a:p>
          <a:p>
            <a:r>
              <a:rPr dirty="0"/>
              <a:t>\]</a:t>
            </a:r>
          </a:p>
          <a:p>
            <a:endParaRPr dirty="0"/>
          </a:p>
          <a:p>
            <a:r>
              <a:rPr dirty="0"/>
              <a:t>\[</a:t>
            </a:r>
          </a:p>
          <a:p>
            <a:r>
              <a:rPr dirty="0"/>
              <a:t>\</a:t>
            </a:r>
            <a:r>
              <a:rPr dirty="0" err="1"/>
              <a:t>alpha_C</a:t>
            </a:r>
            <a:r>
              <a:rPr dirty="0"/>
              <a:t>^{\min}\simeq0.050</a:t>
            </a:r>
          </a:p>
          <a:p>
            <a:r>
              <a:rPr dirty="0"/>
              <a:t>\]</a:t>
            </a:r>
          </a:p>
          <a:p>
            <a:endParaRPr dirty="0"/>
          </a:p>
          <a:p>
            <a:r>
              <a:rPr dirty="0"/>
              <a:t>\[</a:t>
            </a:r>
          </a:p>
          <a:p>
            <a:r>
              <a:rPr dirty="0"/>
              <a:t>C_{\min}=\frac{C}{1+B/B_{\</a:t>
            </a:r>
            <a:r>
              <a:rPr dirty="0" err="1"/>
              <a:t>mathrm</a:t>
            </a:r>
            <a:r>
              <a:rPr dirty="0"/>
              <a:t>{crit}}(L)}</a:t>
            </a:r>
          </a:p>
          <a:p>
            <a:r>
              <a:rPr dirty="0"/>
              <a:t>\]</a:t>
            </a:r>
          </a:p>
          <a:p>
            <a:endParaRPr dirty="0"/>
          </a:p>
          <a:p>
            <a:r>
              <a:rPr dirty="0"/>
              <a:t>\[</a:t>
            </a:r>
          </a:p>
          <a:p>
            <a:r>
              <a:rPr dirty="0"/>
              <a:t>1\;\</a:t>
            </a:r>
            <a:r>
              <a:rPr dirty="0" err="1"/>
              <a:t>mathrm</a:t>
            </a:r>
            <a:r>
              <a:rPr dirty="0"/>
              <a:t>{PF\!\!-\!day}=8.64\times10^{19}\;\</a:t>
            </a:r>
            <a:r>
              <a:rPr dirty="0" err="1"/>
              <a:t>mathrm</a:t>
            </a:r>
            <a:r>
              <a:rPr dirty="0"/>
              <a:t>{FLOPs}</a:t>
            </a:r>
          </a:p>
          <a:p>
            <a:r>
              <a:rPr dirty="0"/>
              <a:t>\]</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9: WHERE THE EXPONENTS COME FROM</a:t>
            </a:r>
          </a:p>
          <a:p>
            <a:r>
              <a:t>Target time: 80 seconds</a:t>
            </a:r>
          </a:p>
          <a:p>
            <a:endParaRPr/>
          </a:p>
          <a:p>
            <a:r>
              <a:t>SPEAKING NOTES</a:t>
            </a:r>
          </a:p>
          <a:p>
            <a:r>
              <a:t>These numbers are empirical estimates. The researchers run many training experiments, measure held-out loss, and fit a functional relationship to those measurements. For a simple power law, the straight-line slope in log-log space is minus alpha. The model-size, data-size, and compute laws come from different experimental comparisons. The authors then test richer equations that jointly describe multiple factors. We should distinguish the reported fit from an explanation of why that exponent has that value. The paper does not derive 0.076 from Transformer architecture or from a universal theorem. It also reports slightly different coefficients for some joint fits, which is expected when the fitted model and observations change.</a:t>
            </a:r>
          </a:p>
          <a:p>
            <a:endParaRPr/>
          </a:p>
          <a:p>
            <a:r>
              <a:t>EXTRA EXPLANATION / POSSIBLE QUESTIONS</a:t>
            </a:r>
          </a:p>
          <a:p>
            <a:r>
              <a:t>Do not claim that the PDF specifies one universal optimizer, fitting loss, confidence interval, or exact number of runs for every reported exponent. The paper reports the experimental sweeps, fitting relationships, fitted parameters, and figures, but does not supply a complete reproducibility specification for every fit. The log-log slope is a useful interpretation, not a claim about an undocumented regression implementation.</a:t>
            </a:r>
          </a:p>
          <a:p>
            <a:endParaRPr/>
          </a:p>
          <a:p>
            <a:r>
              <a:t>ADDITIONAL METHOD DETAIL</a:t>
            </a:r>
          </a:p>
          <a:p>
            <a:r>
              <a:t>For the dataset sweep, §3.3 uses a 36-layer, width-1280 Transformer trained on subsets of WebText2 and stops when held-out loss ceases to decrease. The N fit uses near-converged models with sufficient data. Appendix D.7 excludes one-layer models from the N and C fits and excludes the largest unconverged models from the N fit. It compares other functions, including a logarithmic form, but does not state a complete fitting objective, weighting rule, or raw data table for reproducing every decimal.</a:t>
            </a:r>
          </a:p>
          <a:p>
            <a:endParaRPr/>
          </a:p>
          <a:p>
            <a:r>
              <a:t>SOURCE</a:t>
            </a:r>
          </a:p>
          <a:p>
            <a:r>
              <a:t>Kaplan et al. (2020), Scaling Laws for Neural Language Models, arXiv:2001.08361v1. §3–6; Figures 1 and 13; Table 5</a:t>
            </a:r>
          </a:p>
          <a:p>
            <a:r>
              <a:t>https://arxiv.org/abs/2001.08361v1</a:t>
            </a:r>
          </a:p>
          <a:p>
            <a:r>
              <a:t>Original figures are cropped from the supplied PDF. Numerical examples are calculations from the reported exponents, not additional experimental results.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Slide 11: MODEL AND DATA BOTTLENECKS</a:t>
            </a:r>
          </a:p>
          <a:p>
            <a:r>
              <a:rPr dirty="0"/>
              <a:t>Target time: 100 seconds</a:t>
            </a:r>
          </a:p>
          <a:p>
            <a:endParaRPr dirty="0"/>
          </a:p>
          <a:p>
            <a:r>
              <a:rPr dirty="0"/>
              <a:t>SPEAKING NOTES</a:t>
            </a:r>
          </a:p>
          <a:p>
            <a:r>
              <a:rPr dirty="0"/>
              <a:t>So far we have considered limiting cases. What happens if both model size and dataset size are finite? The authors propose this joint equation. One term represents finite model capacity; the other represents limited data. Raising their sum to alpha-D makes the equation recover the separate power laws in the corresponding limits. In the figure, each color fixes a dataset size while model size increases. With lots of data, larger models keep helping. With a small fixed dataset, the curve flattens. The joint fit estimates alpha-N at 0.076 and alpha-D at 0.103. The latter is slightly different from the earlier data-only exponent of 0.095 because this is a different joint fit.</a:t>
            </a:r>
          </a:p>
          <a:p>
            <a:endParaRPr dirty="0"/>
          </a:p>
          <a:p>
            <a:r>
              <a:rPr dirty="0"/>
              <a:t>EXTRA EXPLANATION / POSSIBLE QUESTIONS</a:t>
            </a:r>
          </a:p>
          <a:p>
            <a:r>
              <a:rPr dirty="0"/>
              <a:t>The authors motivate the functional form with loss rescaling under tokenization, the correct N→∞ and D→∞ limits, and an expansion in integer powers of 1/D. The third assumption is explicitly more speculative. Table 2 also gives Nc = 6.4 × 10^13 and Dc = 1.8 × 10^13. The fit is weaker for the smallest, approximately 21M-token dataset.</a:t>
            </a:r>
          </a:p>
          <a:p>
            <a:endParaRPr dirty="0"/>
          </a:p>
          <a:p>
            <a:r>
              <a:rPr dirty="0"/>
              <a:t>SOURCE</a:t>
            </a:r>
          </a:p>
          <a:p>
            <a:r>
              <a:rPr dirty="0"/>
              <a:t>Kaplan et al. (2020), Scaling Laws for Neural Language Models, arXiv:2001.08361v1. Figure 9, left; Eq. (4.1); Table 2</a:t>
            </a:r>
          </a:p>
          <a:p>
            <a:r>
              <a:rPr dirty="0"/>
              <a:t>https://arxiv.org/abs/2001.08361v1</a:t>
            </a:r>
          </a:p>
          <a:p>
            <a:r>
              <a:rPr dirty="0"/>
              <a:t>Original figures are cropped from the supplied PDF. Numerical examples are calculations from the reported exponents, not additional experimental results.</a:t>
            </a:r>
          </a:p>
          <a:p>
            <a:endParaRPr dirty="0"/>
          </a:p>
          <a:p>
            <a:r>
              <a:rPr dirty="0"/>
              <a:t>LATEX EQUATIONS</a:t>
            </a:r>
          </a:p>
          <a:p>
            <a:r>
              <a:rPr dirty="0"/>
              <a:t>\[</a:t>
            </a:r>
          </a:p>
          <a:p>
            <a:r>
              <a:rPr dirty="0"/>
              <a:t>L(N,D)=\left[\left(\frac{</a:t>
            </a:r>
            <a:r>
              <a:rPr dirty="0" err="1"/>
              <a:t>N_c</a:t>
            </a:r>
            <a:r>
              <a:rPr dirty="0"/>
              <a:t>}{N}\right)^{\</a:t>
            </a:r>
            <a:r>
              <a:rPr dirty="0" err="1"/>
              <a:t>alpha_N</a:t>
            </a:r>
            <a:r>
              <a:rPr dirty="0"/>
              <a:t>/\</a:t>
            </a:r>
            <a:r>
              <a:rPr dirty="0" err="1"/>
              <a:t>alpha_D</a:t>
            </a:r>
            <a:r>
              <a:rPr dirty="0"/>
              <a:t>}+\frac{</a:t>
            </a:r>
            <a:r>
              <a:rPr dirty="0" err="1"/>
              <a:t>D_c</a:t>
            </a:r>
            <a:r>
              <a:rPr dirty="0"/>
              <a:t>}{D}\right]^{\</a:t>
            </a:r>
            <a:r>
              <a:rPr dirty="0" err="1"/>
              <a:t>alpha_D</a:t>
            </a:r>
            <a:r>
              <a:rPr dirty="0"/>
              <a:t>}</a:t>
            </a:r>
          </a:p>
          <a:p>
            <a:r>
              <a:rPr dirty="0"/>
              <a:t>\]</a:t>
            </a:r>
          </a:p>
          <a:p>
            <a:endParaRPr dirty="0"/>
          </a:p>
          <a:p>
            <a:r>
              <a:rPr dirty="0"/>
              <a:t>\[</a:t>
            </a:r>
          </a:p>
          <a:p>
            <a:r>
              <a:rPr dirty="0"/>
              <a:t>\</a:t>
            </a:r>
            <a:r>
              <a:rPr dirty="0" err="1"/>
              <a:t>alpha_N</a:t>
            </a:r>
            <a:r>
              <a:rPr dirty="0"/>
              <a:t>=0.076</a:t>
            </a:r>
          </a:p>
          <a:p>
            <a:r>
              <a:rPr dirty="0"/>
              <a:t>\]</a:t>
            </a:r>
          </a:p>
          <a:p>
            <a:endParaRPr dirty="0"/>
          </a:p>
          <a:p>
            <a:r>
              <a:rPr dirty="0"/>
              <a:t>\[</a:t>
            </a:r>
          </a:p>
          <a:p>
            <a:r>
              <a:rPr dirty="0"/>
              <a:t>\</a:t>
            </a:r>
            <a:r>
              <a:rPr dirty="0" err="1"/>
              <a:t>alpha_D</a:t>
            </a:r>
            <a:r>
              <a:rPr dirty="0"/>
              <a:t>=0.103</a:t>
            </a:r>
          </a:p>
          <a:p>
            <a:r>
              <a:rPr dirty="0"/>
              <a:t>\]</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Slide 14: BATCH SIZE AND TRAINING EFFICIENCY</a:t>
            </a:r>
          </a:p>
          <a:p>
            <a:r>
              <a:rPr dirty="0"/>
              <a:t>Target time: 100 seconds</a:t>
            </a:r>
          </a:p>
          <a:p>
            <a:endParaRPr dirty="0"/>
          </a:p>
          <a:p>
            <a:r>
              <a:rPr dirty="0"/>
              <a:t>SPEAKING NOTES</a:t>
            </a:r>
          </a:p>
          <a:p>
            <a:r>
              <a:rPr dirty="0"/>
              <a:t>Batch size B counts the tokens processed per optimizer update; S counts the updates. Total non-embedding compute is estimated as six times N times B times S. Increasing the batch gives more parallel work per update and can reduce the number of serial updates. Beyond the critical batch, additional tokens per update give diminishing reductions in steps and consume extra compute. The critical batch size summarizes that tradeoff. Empirically it grows as loss decreases, approximately as L to the minus 4.8. Small batches minimize compute to reach a target loss, while very large batches minimize serial steps. Training near the critical batch balances the two. The authors use these measurements to adjust fixed-batch runs into estimates of C-min and S-min. These are two limiting quantities, not two minima that one run simultaneously attains.</a:t>
            </a:r>
          </a:p>
          <a:p>
            <a:endParaRPr dirty="0"/>
          </a:p>
          <a:p>
            <a:r>
              <a:rPr dirty="0"/>
              <a:t>EXTRA EXPLANATION / POSSIBLE QUESTIONS</a:t>
            </a:r>
          </a:p>
          <a:p>
            <a:r>
              <a:rPr dirty="0"/>
              <a:t>Exact adjustments: </a:t>
            </a:r>
            <a:r>
              <a:rPr dirty="0" err="1"/>
              <a:t>Cmin</a:t>
            </a:r>
            <a:r>
              <a:rPr dirty="0"/>
              <a:t> = C / (1 + B/</a:t>
            </a:r>
            <a:r>
              <a:rPr dirty="0" err="1"/>
              <a:t>Bcrit</a:t>
            </a:r>
            <a:r>
              <a:rPr dirty="0"/>
              <a:t>(L)); </a:t>
            </a:r>
            <a:r>
              <a:rPr dirty="0" err="1"/>
              <a:t>Smin</a:t>
            </a:r>
            <a:r>
              <a:rPr dirty="0"/>
              <a:t> = S / (1 + </a:t>
            </a:r>
            <a:r>
              <a:rPr dirty="0" err="1"/>
              <a:t>Bcrit</a:t>
            </a:r>
            <a:r>
              <a:rPr dirty="0"/>
              <a:t>(L)/B). At B = </a:t>
            </a:r>
            <a:r>
              <a:rPr dirty="0" err="1"/>
              <a:t>Bcrit</a:t>
            </a:r>
            <a:r>
              <a:rPr dirty="0"/>
              <a:t>, C = 2Cmin and S = 2Smin. </a:t>
            </a:r>
            <a:r>
              <a:rPr dirty="0" err="1"/>
              <a:t>Bcrit</a:t>
            </a:r>
            <a:r>
              <a:rPr dirty="0"/>
              <a:t> = B*/L^(1/αB), with B* approximately 2.1 × 10^8 tokens and αB approximately 0.21, so 1/αB approximately 4.8. §2.1 estimates roughly 2N FLOPs per token forward and 4N backward; embeddings and some context-dependent terms are omitted. E = BS is processed tokens; E need not equal unique dataset size D when examples are reused.</a:t>
            </a:r>
          </a:p>
          <a:p>
            <a:endParaRPr dirty="0"/>
          </a:p>
          <a:p>
            <a:r>
              <a:rPr dirty="0"/>
              <a:t>SOURCE</a:t>
            </a:r>
          </a:p>
          <a:p>
            <a:r>
              <a:rPr dirty="0"/>
              <a:t>Kaplan et al. (2020), Scaling Laws for Neural Language Models, arXiv:2001.08361v1. Figure 10; §5.1; Eq. (5.3)–(5.5)</a:t>
            </a:r>
          </a:p>
          <a:p>
            <a:r>
              <a:rPr dirty="0"/>
              <a:t>https://arxiv.org/abs/2001.08361v1</a:t>
            </a:r>
          </a:p>
          <a:p>
            <a:r>
              <a:rPr dirty="0"/>
              <a:t>Original figures are cropped from the supplied PDF. Numerical examples are calculations from the reported exponents, not additional experimental results.</a:t>
            </a:r>
          </a:p>
          <a:p>
            <a:endParaRPr dirty="0"/>
          </a:p>
          <a:p>
            <a:r>
              <a:rPr dirty="0"/>
              <a:t>LATEX EQUATIONS</a:t>
            </a:r>
          </a:p>
          <a:p>
            <a:r>
              <a:rPr dirty="0"/>
              <a:t>\[</a:t>
            </a:r>
          </a:p>
          <a:p>
            <a:r>
              <a:rPr dirty="0"/>
              <a:t>C\simeq6NBS</a:t>
            </a:r>
          </a:p>
          <a:p>
            <a:r>
              <a:rPr dirty="0"/>
              <a:t>\]</a:t>
            </a:r>
          </a:p>
          <a:p>
            <a:endParaRPr dirty="0"/>
          </a:p>
          <a:p>
            <a:r>
              <a:rPr dirty="0"/>
              <a:t>\[</a:t>
            </a:r>
          </a:p>
          <a:p>
            <a:r>
              <a:rPr dirty="0"/>
              <a:t>B_{\</a:t>
            </a:r>
            <a:r>
              <a:rPr dirty="0" err="1"/>
              <a:t>mathrm</a:t>
            </a:r>
            <a:r>
              <a:rPr dirty="0"/>
              <a:t>{crit}}(L)=B_*L^{-1/\</a:t>
            </a:r>
            <a:r>
              <a:rPr dirty="0" err="1"/>
              <a:t>alpha_B</a:t>
            </a:r>
            <a:r>
              <a:rPr dirty="0"/>
              <a:t>}</a:t>
            </a:r>
          </a:p>
          <a:p>
            <a:r>
              <a:rPr dirty="0"/>
              <a:t>\]</a:t>
            </a:r>
          </a:p>
          <a:p>
            <a:endParaRPr dirty="0"/>
          </a:p>
          <a:p>
            <a:r>
              <a:rPr dirty="0"/>
              <a:t>\[</a:t>
            </a:r>
          </a:p>
          <a:p>
            <a:r>
              <a:rPr dirty="0"/>
              <a:t>\</a:t>
            </a:r>
            <a:r>
              <a:rPr dirty="0" err="1"/>
              <a:t>alpha_B</a:t>
            </a:r>
            <a:r>
              <a:rPr dirty="0"/>
              <a:t>\simeq0.21,\quad B_{\</a:t>
            </a:r>
            <a:r>
              <a:rPr dirty="0" err="1"/>
              <a:t>mathrm</a:t>
            </a:r>
            <a:r>
              <a:rPr dirty="0"/>
              <a:t>{crit}}\</a:t>
            </a:r>
            <a:r>
              <a:rPr dirty="0" err="1"/>
              <a:t>propto</a:t>
            </a:r>
            <a:r>
              <a:rPr dirty="0"/>
              <a:t> L^{-4.8}</a:t>
            </a:r>
          </a:p>
          <a:p>
            <a:r>
              <a:rPr dirty="0"/>
              <a:t>\]</a:t>
            </a:r>
          </a:p>
          <a:p>
            <a:endParaRPr dirty="0"/>
          </a:p>
          <a:p>
            <a:r>
              <a:rPr dirty="0"/>
              <a:t>\[</a:t>
            </a:r>
          </a:p>
          <a:p>
            <a:r>
              <a:rPr dirty="0"/>
              <a:t>C_{\min}=\frac{C}{1+B/B_{\</a:t>
            </a:r>
            <a:r>
              <a:rPr dirty="0" err="1"/>
              <a:t>mathrm</a:t>
            </a:r>
            <a:r>
              <a:rPr dirty="0"/>
              <a:t>{crit}}(L)}</a:t>
            </a:r>
          </a:p>
          <a:p>
            <a:r>
              <a:rPr dirty="0"/>
              <a:t>\]</a:t>
            </a:r>
          </a:p>
          <a:p>
            <a:endParaRPr dirty="0"/>
          </a:p>
          <a:p>
            <a:r>
              <a:rPr dirty="0"/>
              <a:t>\[</a:t>
            </a:r>
          </a:p>
          <a:p>
            <a:r>
              <a:rPr dirty="0"/>
              <a:t>S_{\min}=\frac{S}{1+B_{\</a:t>
            </a:r>
            <a:r>
              <a:rPr dirty="0" err="1"/>
              <a:t>mathrm</a:t>
            </a:r>
            <a:r>
              <a:rPr dirty="0"/>
              <a:t>{crit}}(L)/B}</a:t>
            </a:r>
          </a:p>
          <a:p>
            <a:r>
              <a:rPr dirty="0"/>
              <a:t>\]</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mc:Choice xmlns:a14="http://schemas.microsoft.com/office/drawing/2010/main" Requires="a14">
          <p:sp>
            <p:nvSpPr>
              <p:cNvPr id="3" name="Notes Placeholder 2"/>
              <p:cNvSpPr>
                <a:spLocks noGrp="1"/>
              </p:cNvSpPr>
              <p:nvPr>
                <p:ph type="body" idx="1"/>
              </p:nvPr>
            </p:nvSpPr>
            <p:spPr/>
            <p:txBody>
              <a:bodyPr/>
              <a:lstStyle/>
              <a:p>
                <a:r>
                  <a:rPr dirty="0"/>
                  <a:t>Slide 16: THE COMPUTE ALLOCATION EXPONENTS</a:t>
                </a:r>
              </a:p>
              <a:p>
                <a:r>
                  <a:rPr dirty="0"/>
                  <a:t>Target time: 110 seconds</a:t>
                </a:r>
              </a:p>
              <a:p>
                <a:endParaRPr dirty="0"/>
              </a:p>
              <a:p>
                <a:r>
                  <a:rPr dirty="0"/>
                  <a:t>SPEAKING NOTES</a:t>
                </a:r>
                <a:endParaRPr lang="en-US" dirty="0"/>
              </a:p>
              <a:p>
                <a:endParaRPr lang="en-CA" dirty="0"/>
              </a:p>
              <a:p>
                <a:r>
                  <a:rPr lang="en-CA" dirty="0"/>
                  <a:t>If we get a larger compute budget, how should model size, batch size, and training steps grow to achieve the best loss?</a:t>
                </a:r>
              </a:p>
              <a:p>
                <a:endParaRPr lang="en-CA" dirty="0"/>
              </a:p>
              <a:p>
                <a:endParaRPr lang="en-CA" dirty="0"/>
              </a:p>
              <a:p>
                <a:r>
                  <a:rPr lang="en-CA" b="1" dirty="0"/>
                  <a:t>Where did </a:t>
                </a:r>
                <a14:m>
                  <m:oMath xmlns:m="http://schemas.openxmlformats.org/officeDocument/2006/math">
                    <m:r>
                      <a:rPr lang="en-CA" sz="1200" kern="1200"/>
                      <m:t>0.73</m:t>
                    </m:r>
                  </m:oMath>
                </a14:m>
                <a:r>
                  <a:rPr lang="en-CA" b="1" dirty="0"/>
                  <a:t>come from?</a:t>
                </a:r>
                <a:endParaRPr lang="en-CA" dirty="0"/>
              </a:p>
              <a:p>
                <a:r>
                  <a:rPr lang="en-CA" dirty="0"/>
                  <a:t>The authors compared different model sizes at different compute budgets. For each budget, they identified which model size performed best. They then fitted a power law to those optimal sizes.</a:t>
                </a:r>
              </a:p>
              <a:p>
                <a:r>
                  <a:rPr lang="en-CA" dirty="0"/>
                  <a:t>Thus, </a:t>
                </a:r>
                <a14:m>
                  <m:oMath xmlns:m="http://schemas.openxmlformats.org/officeDocument/2006/math">
                    <m:r>
                      <a:rPr lang="en-CA" sz="1200" kern="1200"/>
                      <m:t>0.73</m:t>
                    </m:r>
                  </m:oMath>
                </a14:m>
                <a:r>
                  <a:rPr lang="en-CA" b="1" dirty="0"/>
                  <a:t>comes from an experimental fit</a:t>
                </a:r>
                <a:r>
                  <a:rPr lang="en-CA" dirty="0"/>
                  <a:t>.</a:t>
                </a:r>
              </a:p>
              <a:p>
                <a:endParaRPr lang="en-US" dirty="0"/>
              </a:p>
              <a:p>
                <a:endParaRPr dirty="0"/>
              </a:p>
              <a:p>
                <a:r>
                  <a:rPr dirty="0"/>
                  <a:t>These three exponents have related but different origins. First, 0.73 comes from fitting optimal model size against adjusted compute, as shown in Figure 14. Second, we already measured that loss scales as C-min to the minus 0.050 and critical batch size scales as loss to the minus 4.8. Substituting one into the other gives a batch exponent of approximately 0.050 times 4.8, which is 0.24. Finally, the adjusted compute relationship is proportional to N times B-critical times S-min. The exponents must therefore add to one. The remaining step exponent is one minus 0.73 minus 0.24, which is 0.03. It is also checked against the adjusted step measurements in Figure 14. The authors caution that this last exponent is small enough to be consistent with zero.</a:t>
                </a:r>
              </a:p>
              <a:p>
                <a:endParaRPr dirty="0"/>
              </a:p>
              <a:p>
                <a:r>
                  <a:rPr dirty="0"/>
                  <a:t>EXTRA EXPLANATION / POSSIBLE QUESTIONS</a:t>
                </a:r>
              </a:p>
              <a:p>
                <a:r>
                  <a:rPr dirty="0"/>
                  <a:t>These are multiplicative scaling exponents, not a literal allocation of 73%, 24%, and 3% of dollars. The cleaner identity from Eq. (5.4)–(5.5) is </a:t>
                </a:r>
                <a:r>
                  <a:rPr dirty="0" err="1"/>
                  <a:t>Cmin</a:t>
                </a:r>
                <a:r>
                  <a:rPr dirty="0"/>
                  <a:t> = 6 N </a:t>
                </a:r>
                <a:r>
                  <a:rPr dirty="0" err="1"/>
                  <a:t>Bcrit</a:t>
                </a:r>
                <a:r>
                  <a:rPr dirty="0"/>
                  <a:t> </a:t>
                </a:r>
                <a:r>
                  <a:rPr dirty="0" err="1"/>
                  <a:t>Smin</a:t>
                </a:r>
                <a:r>
                  <a:rPr dirty="0"/>
                  <a:t>. An alternative predictive calculation in §6.2 gives α</a:t>
                </a:r>
                <a:r>
                  <a:rPr dirty="0" err="1"/>
                  <a:t>C,min</a:t>
                </a:r>
                <a:r>
                  <a:rPr dirty="0"/>
                  <a:t> = 1/(1/αS + 1/αB + 1/αN) approximately 0.054, then </a:t>
                </a:r>
                <a:r>
                  <a:rPr dirty="0" err="1"/>
                  <a:t>pN</a:t>
                </a:r>
                <a:r>
                  <a:rPr dirty="0"/>
                  <a:t> approximately 0.71. The empirical and model-based estimates agree approximately, not exactly.</a:t>
                </a:r>
              </a:p>
              <a:p>
                <a:endParaRPr dirty="0"/>
              </a:p>
              <a:p>
                <a:r>
                  <a:rPr dirty="0"/>
                  <a:t>SOURCE</a:t>
                </a:r>
              </a:p>
              <a:p>
                <a:r>
                  <a:rPr dirty="0"/>
                  <a:t>Kaplan et al. (2020), Scaling Laws for Neural Language Models, arXiv:2001.08361v1. §6.1; Eq. (6.1)–(6.2); Table 6</a:t>
                </a:r>
              </a:p>
              <a:p>
                <a:r>
                  <a:rPr dirty="0"/>
                  <a:t>https://arxiv.org/abs/2001.08361v1</a:t>
                </a:r>
              </a:p>
              <a:p>
                <a:r>
                  <a:rPr dirty="0"/>
                  <a:t>Original figures are cropped from the supplied PDF. Numerical examples are calculations from the reported exponents, not additional experimental results.</a:t>
                </a:r>
              </a:p>
              <a:p>
                <a:endParaRPr dirty="0"/>
              </a:p>
              <a:p>
                <a:r>
                  <a:rPr dirty="0"/>
                  <a:t>LATEX EQUATIONS</a:t>
                </a:r>
              </a:p>
              <a:p>
                <a:r>
                  <a:rPr dirty="0"/>
                  <a:t>\[</a:t>
                </a:r>
              </a:p>
              <a:p>
                <a:r>
                  <a:rPr dirty="0"/>
                  <a:t>C_{\min}=6N B_{\</a:t>
                </a:r>
                <a:r>
                  <a:rPr dirty="0" err="1"/>
                  <a:t>mathrm</a:t>
                </a:r>
                <a:r>
                  <a:rPr dirty="0"/>
                  <a:t>{crit}}S_{\min}</a:t>
                </a:r>
              </a:p>
              <a:p>
                <a:r>
                  <a:rPr dirty="0"/>
                  <a:t>\]</a:t>
                </a:r>
              </a:p>
              <a:p>
                <a:endParaRPr dirty="0"/>
              </a:p>
              <a:p>
                <a:r>
                  <a:rPr dirty="0"/>
                  <a:t>\[</a:t>
                </a:r>
              </a:p>
              <a:p>
                <a:r>
                  <a:rPr dirty="0"/>
                  <a:t>N_{\</a:t>
                </a:r>
                <a:r>
                  <a:rPr dirty="0" err="1"/>
                  <a:t>mathrm</a:t>
                </a:r>
                <a:r>
                  <a:rPr dirty="0"/>
                  <a:t>{opt}}\</a:t>
                </a:r>
                <a:r>
                  <a:rPr dirty="0" err="1"/>
                  <a:t>propto</a:t>
                </a:r>
                <a:r>
                  <a:rPr dirty="0"/>
                  <a:t> C_{\min}^{0.73}\quad(\</a:t>
                </a:r>
                <a:r>
                  <a:rPr dirty="0" err="1"/>
                  <a:t>mathrm</a:t>
                </a:r>
                <a:r>
                  <a:rPr dirty="0"/>
                  <a:t>{fit})</a:t>
                </a:r>
              </a:p>
              <a:p>
                <a:r>
                  <a:rPr dirty="0"/>
                  <a:t>\]</a:t>
                </a:r>
              </a:p>
              <a:p>
                <a:endParaRPr dirty="0"/>
              </a:p>
              <a:p>
                <a:r>
                  <a:rPr dirty="0"/>
                  <a:t>\[</a:t>
                </a:r>
              </a:p>
              <a:p>
                <a:r>
                  <a:rPr dirty="0"/>
                  <a:t>0.050\times4.8\simeq0.24</a:t>
                </a:r>
              </a:p>
              <a:p>
                <a:r>
                  <a:rPr dirty="0"/>
                  <a:t>\]</a:t>
                </a:r>
              </a:p>
              <a:p>
                <a:endParaRPr dirty="0"/>
              </a:p>
              <a:p>
                <a:r>
                  <a:rPr dirty="0"/>
                  <a:t>\[</a:t>
                </a:r>
              </a:p>
              <a:p>
                <a:r>
                  <a:rPr dirty="0"/>
                  <a:t>1-0.73-0.24=0.03</a:t>
                </a:r>
              </a:p>
              <a:p>
                <a:r>
                  <a:rPr dirty="0"/>
                  <a:t>\]</a:t>
                </a:r>
              </a:p>
            </p:txBody>
          </p:sp>
        </mc:Choice>
        <mc:Fallback>
          <p:sp>
            <p:nvSpPr>
              <p:cNvPr id="3" name="Notes Placeholder 2"/>
              <p:cNvSpPr>
                <a:spLocks noGrp="1"/>
              </p:cNvSpPr>
              <p:nvPr>
                <p:ph type="body" idx="1"/>
              </p:nvPr>
            </p:nvSpPr>
            <p:spPr/>
            <p:txBody>
              <a:bodyPr/>
              <a:lstStyle/>
              <a:p>
                <a:r>
                  <a:rPr dirty="0"/>
                  <a:t>Slide 16: THE COMPUTE ALLOCATION EXPONENTS</a:t>
                </a:r>
              </a:p>
              <a:p>
                <a:r>
                  <a:rPr dirty="0"/>
                  <a:t>Target time: 110 seconds</a:t>
                </a:r>
              </a:p>
              <a:p>
                <a:endParaRPr dirty="0"/>
              </a:p>
              <a:p>
                <a:r>
                  <a:rPr dirty="0"/>
                  <a:t>SPEAKING NOTES</a:t>
                </a:r>
                <a:endParaRPr lang="en-US" dirty="0"/>
              </a:p>
              <a:p>
                <a:endParaRPr lang="en-CA" dirty="0"/>
              </a:p>
              <a:p>
                <a:r>
                  <a:rPr lang="en-CA" dirty="0"/>
                  <a:t>If we get a larger compute budget, how should model size, batch size, and training steps grow to achieve the best loss?</a:t>
                </a:r>
              </a:p>
              <a:p>
                <a:endParaRPr lang="en-CA" dirty="0"/>
              </a:p>
              <a:p>
                <a:endParaRPr lang="en-CA" dirty="0"/>
              </a:p>
              <a:p>
                <a:r>
                  <a:rPr lang="en-CA" b="1" dirty="0"/>
                  <a:t>Where did </a:t>
                </a:r>
                <a:r>
                  <a:rPr lang="en-CA" sz="1200" i="0" kern="1200"/>
                  <a:t>0.73</a:t>
                </a:r>
                <a:r>
                  <a:rPr lang="en-CA" b="1" dirty="0"/>
                  <a:t>come from?</a:t>
                </a:r>
                <a:endParaRPr lang="en-CA" dirty="0"/>
              </a:p>
              <a:p>
                <a:r>
                  <a:rPr lang="en-CA" dirty="0"/>
                  <a:t>The authors compared different model sizes at different compute budgets. For each budget, they identified which model size performed best. They then fitted a power law to those optimal sizes.</a:t>
                </a:r>
              </a:p>
              <a:p>
                <a:r>
                  <a:rPr lang="en-CA" dirty="0"/>
                  <a:t>Thus, </a:t>
                </a:r>
                <a:r>
                  <a:rPr lang="en-CA" sz="1200" i="0" kern="1200"/>
                  <a:t>0.73</a:t>
                </a:r>
                <a:r>
                  <a:rPr lang="en-CA" b="1" dirty="0"/>
                  <a:t>comes from an experimental fit</a:t>
                </a:r>
                <a:r>
                  <a:rPr lang="en-CA" dirty="0"/>
                  <a:t>.</a:t>
                </a:r>
              </a:p>
              <a:p>
                <a:endParaRPr lang="en-US" dirty="0"/>
              </a:p>
              <a:p>
                <a:endParaRPr dirty="0"/>
              </a:p>
              <a:p>
                <a:r>
                  <a:rPr dirty="0"/>
                  <a:t>These three exponents have related but different origins. First, 0.73 comes from fitting optimal model size against adjusted compute, as shown in Figure 14. Second, we already measured that loss scales as C-min to the minus 0.050 and critical batch size scales as loss to the minus 4.8. Substituting one into the other gives a batch exponent of approximately 0.050 times 4.8, which is 0.24. Finally, the adjusted compute relationship is proportional to N times B-critical times S-min. The exponents must therefore add to one. The remaining step exponent is one minus 0.73 minus 0.24, which is 0.03. It is also checked against the adjusted step measurements in Figure 14. The authors caution that this last exponent is small enough to be consistent with zero.</a:t>
                </a:r>
              </a:p>
              <a:p>
                <a:endParaRPr dirty="0"/>
              </a:p>
              <a:p>
                <a:r>
                  <a:rPr dirty="0"/>
                  <a:t>EXTRA EXPLANATION / POSSIBLE QUESTIONS</a:t>
                </a:r>
              </a:p>
              <a:p>
                <a:r>
                  <a:rPr dirty="0"/>
                  <a:t>These are multiplicative scaling exponents, not a literal allocation of 73%, 24%, and 3% of dollars. The cleaner identity from Eq. (5.4)–(5.5) is </a:t>
                </a:r>
                <a:r>
                  <a:rPr dirty="0" err="1"/>
                  <a:t>Cmin</a:t>
                </a:r>
                <a:r>
                  <a:rPr dirty="0"/>
                  <a:t> = 6 N </a:t>
                </a:r>
                <a:r>
                  <a:rPr dirty="0" err="1"/>
                  <a:t>Bcrit</a:t>
                </a:r>
                <a:r>
                  <a:rPr dirty="0"/>
                  <a:t> </a:t>
                </a:r>
                <a:r>
                  <a:rPr dirty="0" err="1"/>
                  <a:t>Smin</a:t>
                </a:r>
                <a:r>
                  <a:rPr dirty="0"/>
                  <a:t>. An alternative predictive calculation in §6.2 gives α</a:t>
                </a:r>
                <a:r>
                  <a:rPr dirty="0" err="1"/>
                  <a:t>C,min</a:t>
                </a:r>
                <a:r>
                  <a:rPr dirty="0"/>
                  <a:t> = 1/(1/αS + 1/αB + 1/αN) approximately 0.054, then </a:t>
                </a:r>
                <a:r>
                  <a:rPr dirty="0" err="1"/>
                  <a:t>pN</a:t>
                </a:r>
                <a:r>
                  <a:rPr dirty="0"/>
                  <a:t> approximately 0.71. The empirical and model-based estimates agree approximately, not exactly.</a:t>
                </a:r>
              </a:p>
              <a:p>
                <a:endParaRPr dirty="0"/>
              </a:p>
              <a:p>
                <a:r>
                  <a:rPr dirty="0"/>
                  <a:t>SOURCE</a:t>
                </a:r>
              </a:p>
              <a:p>
                <a:r>
                  <a:rPr dirty="0"/>
                  <a:t>Kaplan et al. (2020), Scaling Laws for Neural Language Models, arXiv:2001.08361v1. §6.1; Eq. (6.1)–(6.2); Table 6</a:t>
                </a:r>
              </a:p>
              <a:p>
                <a:r>
                  <a:rPr dirty="0"/>
                  <a:t>https://arxiv.org/abs/2001.08361v1</a:t>
                </a:r>
              </a:p>
              <a:p>
                <a:r>
                  <a:rPr dirty="0"/>
                  <a:t>Original figures are cropped from the supplied PDF. Numerical examples are calculations from the reported exponents, not additional experimental results.</a:t>
                </a:r>
              </a:p>
              <a:p>
                <a:endParaRPr dirty="0"/>
              </a:p>
              <a:p>
                <a:r>
                  <a:rPr dirty="0"/>
                  <a:t>LATEX EQUATIONS</a:t>
                </a:r>
              </a:p>
              <a:p>
                <a:r>
                  <a:rPr dirty="0"/>
                  <a:t>\[</a:t>
                </a:r>
              </a:p>
              <a:p>
                <a:r>
                  <a:rPr dirty="0"/>
                  <a:t>C_{\min}=6N B_{\</a:t>
                </a:r>
                <a:r>
                  <a:rPr dirty="0" err="1"/>
                  <a:t>mathrm</a:t>
                </a:r>
                <a:r>
                  <a:rPr dirty="0"/>
                  <a:t>{crit}}S_{\min}</a:t>
                </a:r>
              </a:p>
              <a:p>
                <a:r>
                  <a:rPr dirty="0"/>
                  <a:t>\]</a:t>
                </a:r>
              </a:p>
              <a:p>
                <a:endParaRPr dirty="0"/>
              </a:p>
              <a:p>
                <a:r>
                  <a:rPr dirty="0"/>
                  <a:t>\[</a:t>
                </a:r>
              </a:p>
              <a:p>
                <a:r>
                  <a:rPr dirty="0"/>
                  <a:t>N_{\</a:t>
                </a:r>
                <a:r>
                  <a:rPr dirty="0" err="1"/>
                  <a:t>mathrm</a:t>
                </a:r>
                <a:r>
                  <a:rPr dirty="0"/>
                  <a:t>{opt}}\</a:t>
                </a:r>
                <a:r>
                  <a:rPr dirty="0" err="1"/>
                  <a:t>propto</a:t>
                </a:r>
                <a:r>
                  <a:rPr dirty="0"/>
                  <a:t> C_{\min}^{0.73}\quad(\</a:t>
                </a:r>
                <a:r>
                  <a:rPr dirty="0" err="1"/>
                  <a:t>mathrm</a:t>
                </a:r>
                <a:r>
                  <a:rPr dirty="0"/>
                  <a:t>{fit})</a:t>
                </a:r>
              </a:p>
              <a:p>
                <a:r>
                  <a:rPr dirty="0"/>
                  <a:t>\]</a:t>
                </a:r>
              </a:p>
              <a:p>
                <a:endParaRPr dirty="0"/>
              </a:p>
              <a:p>
                <a:r>
                  <a:rPr dirty="0"/>
                  <a:t>\[</a:t>
                </a:r>
              </a:p>
              <a:p>
                <a:r>
                  <a:rPr dirty="0"/>
                  <a:t>0.050\times4.8\simeq0.24</a:t>
                </a:r>
              </a:p>
              <a:p>
                <a:r>
                  <a:rPr dirty="0"/>
                  <a:t>\]</a:t>
                </a:r>
              </a:p>
              <a:p>
                <a:endParaRPr dirty="0"/>
              </a:p>
              <a:p>
                <a:r>
                  <a:rPr dirty="0"/>
                  <a:t>\[</a:t>
                </a:r>
              </a:p>
              <a:p>
                <a:r>
                  <a:rPr dirty="0"/>
                  <a:t>1-0.73-0.24=0.03</a:t>
                </a:r>
              </a:p>
              <a:p>
                <a:r>
                  <a:rPr dirty="0"/>
                  <a:t>\]</a:t>
                </a:r>
              </a:p>
            </p:txBody>
          </p:sp>
        </mc:Fallback>
      </mc:AlternateContent>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17: What does 10× more compute buy?</a:t>
            </a:r>
          </a:p>
          <a:p>
            <a:r>
              <a:t>Target time: 65 seconds</a:t>
            </a:r>
          </a:p>
          <a:p>
            <a:endParaRPr/>
          </a:p>
          <a:p>
            <a:r>
              <a:t>SPEAKING NOTES</a:t>
            </a:r>
          </a:p>
          <a:p>
            <a:r>
              <a:t>Let us make the exponents concrete. Suppose our adjusted compute budget increases by a factor of ten while we stay in the same fitted regime. The predicted optimal model grows by ten to the 0.73, about 5.37 times. Critical batch size grows by about 1.74 times. The estimated minimum serial steps grow only about 1.07 times. Multiplying those three factors gives ten. The corresponding processed-token scaling is about ten to the 0.27, or 1.86 times. At a fixed ratio of actual batch size to the critical batch size, these exponents also describe the actual training configuration. The table uses relative factors to avoid claiming an absolute prescription for an unmeasured modern training run.</a:t>
            </a:r>
          </a:p>
          <a:p>
            <a:endParaRPr/>
          </a:p>
          <a:p>
            <a:r>
              <a:t>EXTRA EXPLANATION / POSSIBLE QUESTIONS</a:t>
            </a:r>
          </a:p>
          <a:p>
            <a:r>
              <a:t>Exact displayed calculations: 10^0.73 = 5.3703; 10^0.24 = 1.7378; 10^0.03 = 1.0715; 10^0.27 = 1.8621. The 1.86× value is data processed; it equals growth in required unique data only if tokens are not reused. Table 6 gives 0.27, while §6.3 uses 0.26 from another fitted expression. Use the internally consistent rounded Table 6 values for this worked example.</a:t>
            </a:r>
          </a:p>
          <a:p>
            <a:endParaRPr/>
          </a:p>
          <a:p>
            <a:r>
              <a:t>SOURCE</a:t>
            </a:r>
          </a:p>
          <a:p>
            <a:r>
              <a:t>Kaplan et al. (2020), Scaling Laws for Neural Language Models, arXiv:2001.08361v1. Calculated from the empirical exponents in Table 6</a:t>
            </a:r>
          </a:p>
          <a:p>
            <a:r>
              <a:t>https://arxiv.org/abs/2001.08361v1</a:t>
            </a:r>
          </a:p>
          <a:p>
            <a:r>
              <a:t>Original figures are cropped from the supplied PDF. Numerical examples are calculations from the reported exponents, not additional experimental results.</a:t>
            </a:r>
          </a:p>
          <a:p>
            <a:endParaRPr/>
          </a:p>
          <a:p>
            <a:r>
              <a:t>LATEX EQUATIONS</a:t>
            </a:r>
          </a:p>
          <a:p>
            <a:r>
              <a:t>\[</a:t>
            </a:r>
          </a:p>
          <a:p>
            <a:r>
              <a:t>10^{0.73}</a:t>
            </a:r>
          </a:p>
          <a:p>
            <a:r>
              <a:t>\]</a:t>
            </a:r>
          </a:p>
          <a:p>
            <a:endParaRPr/>
          </a:p>
          <a:p>
            <a:r>
              <a:t>\[</a:t>
            </a:r>
          </a:p>
          <a:p>
            <a:r>
              <a:t>10^{0.24}</a:t>
            </a:r>
          </a:p>
          <a:p>
            <a:r>
              <a:t>\]</a:t>
            </a:r>
          </a:p>
          <a:p>
            <a:endParaRPr/>
          </a:p>
          <a:p>
            <a:r>
              <a:t>\[</a:t>
            </a:r>
          </a:p>
          <a:p>
            <a:r>
              <a:t>10^{0.03}</a:t>
            </a:r>
          </a:p>
          <a:p>
            <a:r>
              <a:t>\]</a:t>
            </a:r>
          </a:p>
          <a:p>
            <a:endParaRPr/>
          </a:p>
          <a:p>
            <a:r>
              <a:t>\[</a:t>
            </a:r>
          </a:p>
          <a:p>
            <a:r>
              <a:t>10^{0.27}</a:t>
            </a:r>
          </a:p>
          <a:p>
            <a:r>
              <a:t>\]</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18: WHY STOP BEFORE CONVERGENCE?</a:t>
            </a:r>
          </a:p>
          <a:p>
            <a:r>
              <a:t>Target time: 80 seconds</a:t>
            </a:r>
          </a:p>
          <a:p>
            <a:endParaRPr/>
          </a:p>
          <a:p>
            <a:r>
              <a:t>SPEAKING NOTES</a:t>
            </a:r>
          </a:p>
          <a:p>
            <a:r>
              <a:t>The main practical conclusion is surprising if we are used to training every model until its loss levels off. Each colored curve here is a different model size. The most compute-efficient point can occur while a larger model is still improving. Spending more compute on the last increments of a small model’s convergence can be less effective than training a larger model for less time. The paper argues that larger models are more sample-efficient: they can reach a given loss with fewer tokens. Each token costs more compute in a larger model, so fewer tokens alone does not guarantee lower total compute. Compare the complete training costs at the same loss, or compare loss at the same compute budget. “Stop before convergence” here is a choice about a limited compute budget. It should not be confused with stopping a finite-data run because held-out loss has begun to rise.</a:t>
            </a:r>
          </a:p>
          <a:p>
            <a:endParaRPr/>
          </a:p>
          <a:p>
            <a:r>
              <a:t>EXTRA EXPLANATION / POSSIBLE QUESTIONS</a:t>
            </a:r>
          </a:p>
          <a:p>
            <a:r>
              <a:t>Two distinct stopping ideas occur in the paper: validation-based early stopping to limit overfitting in finite-data experiments, and intentionally stopping short of convergence for compute efficiency. Figure 2 supports the second. Deployment or inference cost can change the choice of model size, as noted in Appendix B.4.</a:t>
            </a:r>
          </a:p>
          <a:p>
            <a:endParaRPr/>
          </a:p>
          <a:p>
            <a:r>
              <a:t>SOURCE</a:t>
            </a:r>
          </a:p>
          <a:p>
            <a:r>
              <a:t>Kaplan et al. (2020), Scaling Laws for Neural Language Models, arXiv:2001.08361v1. Figure 2, right; §1.1 and §6</a:t>
            </a:r>
          </a:p>
          <a:p>
            <a:r>
              <a:t>https://arxiv.org/abs/2001.08361v1</a:t>
            </a:r>
          </a:p>
          <a:p>
            <a:r>
              <a:t>Original figures are cropped from the supplied PDF. Numerical examples are calculations from the reported exponents, not additional experimental results.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19: LIMITATIONS AND OPEN QUESTIONS</a:t>
            </a:r>
          </a:p>
          <a:p>
            <a:r>
              <a:t>Target time: 75 seconds</a:t>
            </a:r>
          </a:p>
          <a:p>
            <a:endParaRPr/>
          </a:p>
          <a:p>
            <a:r>
              <a:t>SPEAKING NOTES</a:t>
            </a:r>
          </a:p>
          <a:p>
            <a:r>
              <a:t>There are several limits to the conclusions. First, the fitted laws do not provide a mechanistic theory explaining the exponents. Second, the numerical values depend on the data, model family, tokenizer, and training setup; the study is not proof of universal constants. Third, smooth improvement in next-token loss does not by itself establish equivalent improvement in every language capability. Fourth, the optimum concerns estimated training compute. Hardware utilization, inference cost, and deployment constraints can favor a different model. Finally, the authors themselves show that their extrapolated data and compute laws eventually conflict. Their distant intersection is highly uncertain, so it should not be treated as a proven language-model ceiling.</a:t>
            </a:r>
          </a:p>
          <a:p>
            <a:endParaRPr/>
          </a:p>
          <a:p>
            <a:r>
              <a:t>EXTRA EXPLANATION / POSSIBLE QUESTIONS</a:t>
            </a:r>
          </a:p>
          <a:p>
            <a:r>
              <a:t>Appendix C discusses uncertain Bcrit extrapolation, weaker small-data fits, unoptimized regularization, omitted context-dependent compute, and incomplete hyperparameter tuning. §6.3 gives a speculative intersection near 10^12 parameters and 10^12 tokens but explicitly describes order-of-magnitude sensitivity. No later-paper findings are needed to make these caveats. If asked about Chinchilla, say that subsequent work revisits compute allocation; avoid giving the impression that Kaplan’s 2020 optimum is current universal practice.</a:t>
            </a:r>
          </a:p>
          <a:p>
            <a:endParaRPr/>
          </a:p>
          <a:p>
            <a:r>
              <a:t>SOURCE</a:t>
            </a:r>
          </a:p>
          <a:p>
            <a:r>
              <a:t>Kaplan et al. (2020), Scaling Laws for Neural Language Models, arXiv:2001.08361v1. §6.3, §8, Appendix B.4 and Appendix C</a:t>
            </a:r>
          </a:p>
          <a:p>
            <a:r>
              <a:t>https://arxiv.org/abs/2001.08361v1</a:t>
            </a:r>
          </a:p>
          <a:p>
            <a:r>
              <a:t>Original figures are cropped from the supplied PDF. Numerical examples are calculations from the reported exponents, not additional experimental results.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Slide 20: TAKEAWAYS AND THE NEXT PAPER</a:t>
            </a:r>
          </a:p>
          <a:p>
            <a:r>
              <a:rPr dirty="0"/>
              <a:t>Target time: 45 seconds</a:t>
            </a:r>
          </a:p>
          <a:p>
            <a:endParaRPr dirty="0"/>
          </a:p>
          <a:p>
            <a:r>
              <a:rPr dirty="0"/>
              <a:t>SPEAKING NOTES</a:t>
            </a:r>
          </a:p>
          <a:p>
            <a:r>
              <a:rPr dirty="0"/>
              <a:t>The paper contributes a quantitative framework for reasoning about scale. Loss follows predictable empirical trends when the relevant bottlenecks are controlled. Joint equations connect model capacity, data limitations, and training progress. Under this paper’s fitted compute optimum, scaling prioritizes model size and stops short of convergence. These are useful predictive relationships within an experimental regime, with limitations that matter when extrapolating. This leads to the next required reading, Hoffmann et al. (2022), Training Compute-Optimal Large Language Models. The next presenter will revisit how model size and training data should grow together as compute increases. A useful handoff is: Kaplan gives a quantitative answer, but how much of that answer depends on the experimental design?</a:t>
            </a:r>
          </a:p>
          <a:p>
            <a:endParaRPr dirty="0"/>
          </a:p>
          <a:p>
            <a:r>
              <a:rPr dirty="0"/>
              <a:t>EXTRA EXPLANATION / POSSIBLE QUESTIONS</a:t>
            </a:r>
          </a:p>
          <a:p>
            <a:r>
              <a:rPr dirty="0"/>
              <a:t>Possible discussion directions: alternative data quality or domain; better hyperparameter tuning; the batch correction; long contexts and the 6N-per-token approximation; the mapping from loss to downstream capability; inference costs. Total planned speaking time across the 20 slides is approximately 24 minutes 20 seconds, leaving about 5 minutes 40 seconds within a 30-minute slot.</a:t>
            </a:r>
          </a:p>
          <a:p>
            <a:endParaRPr dirty="0"/>
          </a:p>
          <a:p>
            <a:r>
              <a:rPr dirty="0"/>
              <a:t>SOURCE</a:t>
            </a:r>
          </a:p>
          <a:p>
            <a:r>
              <a:rPr dirty="0"/>
              <a:t>Kaplan et al. (2020), Scaling Laws for Neural Language Models, arXiv:2001.08361v1. Kaplan et al. (2020), arXiv:2001.08361v1</a:t>
            </a:r>
          </a:p>
          <a:p>
            <a:r>
              <a:rPr dirty="0"/>
              <a:t>https://arxiv.org/abs/2001.08361v1</a:t>
            </a:r>
          </a:p>
          <a:p>
            <a:r>
              <a:rPr dirty="0"/>
              <a:t>Original figures are cropped from the supplied PDF. Numerical examples are calculations from the reported exponents, not additional experimental results.</a:t>
            </a:r>
            <a:endParaRPr lang="en-US" dirty="0"/>
          </a:p>
          <a:p>
            <a:endParaRPr lang="en-CA" dirty="0"/>
          </a:p>
          <a:p>
            <a:r>
              <a:rPr lang="en-CA" dirty="0"/>
              <a:t>DO NOT KNOW ANSWER:</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CA" dirty="0"/>
              <a:t>I don’t recall whether the authors examine that specific case. I’d need to check before attributing an explanation to them.</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CA" dirty="0"/>
              <a:t>I understand the relationship they observed, but I haven’t fully worked through why it arises.</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CA" dirty="0"/>
              <a:t>I don’t recall that detail off the top of my head. I’d need to check the paper to give you a precise answer.</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endParaRPr lang="en-CA"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6.jpe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25" name="Picture 5"/>
          <p:cNvPicPr>
            <a:picLocks noChangeAspect="1"/>
          </p:cNvPicPr>
          <p:nvPr/>
        </p:nvPicPr>
        <p:blipFill>
          <a:blip r:embed="rId2"/>
          <a:srcRect/>
          <a:stretch/>
        </p:blipFill>
        <p:spPr>
          <a:xfrm>
            <a:off x="0" y="5600289"/>
            <a:ext cx="4592702" cy="1255422"/>
          </a:xfrm>
          <a:prstGeom prst="rect">
            <a:avLst/>
          </a:prstGeom>
        </p:spPr>
      </p:pic>
      <p:sp>
        <p:nvSpPr>
          <p:cNvPr id="2" name="Title 1">
            <a:extLst>
              <a:ext uri="{FF2B5EF4-FFF2-40B4-BE49-F238E27FC236}">
                <a16:creationId xmlns:a16="http://schemas.microsoft.com/office/drawing/2014/main" id="{AB7BCECF-A30B-44D8-87F2-33E0943CEF90}"/>
              </a:ext>
            </a:extLst>
          </p:cNvPr>
          <p:cNvSpPr>
            <a:spLocks noGrp="1"/>
          </p:cNvSpPr>
          <p:nvPr>
            <p:ph type="ctrTitle" hasCustomPrompt="1"/>
          </p:nvPr>
        </p:nvSpPr>
        <p:spPr>
          <a:xfrm>
            <a:off x="452740" y="1028940"/>
            <a:ext cx="9821560" cy="1474115"/>
          </a:xfrm>
        </p:spPr>
        <p:txBody>
          <a:bodyPr lIns="0" anchor="b">
            <a:noAutofit/>
          </a:bodyPr>
          <a:lstStyle>
            <a:lvl1pPr algn="l">
              <a:buNone/>
              <a:defRPr sz="5400" b="1" i="0" cap="all" baseline="0">
                <a:solidFill>
                  <a:schemeClr val="tx1"/>
                </a:solidFill>
                <a:latin typeface="+mj-lt"/>
                <a:ea typeface="+mj-lt"/>
                <a:cs typeface="+mj-lt"/>
              </a:defRPr>
            </a:lvl1pPr>
          </a:lstStyle>
          <a:p>
            <a:r>
              <a:t>CLICK TO EDIT MASTER TITLE SLIDE</a:t>
            </a:r>
          </a:p>
        </p:txBody>
      </p:sp>
      <p:sp>
        <p:nvSpPr>
          <p:cNvPr id="3" name="Subtitle 2">
            <a:extLst>
              <a:ext uri="{FF2B5EF4-FFF2-40B4-BE49-F238E27FC236}">
                <a16:creationId xmlns:a16="http://schemas.microsoft.com/office/drawing/2014/main" id="{9C9EAA2C-0591-43C9-A447-12F7087BD6C9}"/>
              </a:ext>
            </a:extLst>
          </p:cNvPr>
          <p:cNvSpPr>
            <a:spLocks noGrp="1"/>
          </p:cNvSpPr>
          <p:nvPr>
            <p:ph type="subTitle" idx="1"/>
          </p:nvPr>
        </p:nvSpPr>
        <p:spPr>
          <a:xfrm>
            <a:off x="452740" y="4266821"/>
            <a:ext cx="5486243" cy="666549"/>
          </a:xfrm>
        </p:spPr>
        <p:txBody>
          <a:bodyPr lIns="0" anchor="t">
            <a:normAutofit/>
          </a:bodyPr>
          <a:lstStyle>
            <a:lvl1pPr marL="0" indent="0" algn="l">
              <a:buNone/>
              <a:defRPr sz="1500" b="0">
                <a:solidFill>
                  <a:schemeClr val="tx1">
                    <a:lumMod val="50000"/>
                    <a:lumOff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t>Click to edit Master subtitle style</a:t>
            </a:r>
          </a:p>
        </p:txBody>
      </p:sp>
      <p:sp>
        <p:nvSpPr>
          <p:cNvPr id="7" name="Date Placeholder 6">
            <a:extLst>
              <a:ext uri="{FF2B5EF4-FFF2-40B4-BE49-F238E27FC236}">
                <a16:creationId xmlns:a16="http://schemas.microsoft.com/office/drawing/2014/main" id="{06C7839E-2B4D-45DC-B3EA-C1B95F2FF575}"/>
              </a:ext>
            </a:extLst>
          </p:cNvPr>
          <p:cNvSpPr>
            <a:spLocks noGrp="1"/>
          </p:cNvSpPr>
          <p:nvPr>
            <p:ph type="dt" idx="10"/>
          </p:nvPr>
        </p:nvSpPr>
        <p:spPr>
          <a:xfrm>
            <a:off x="452740" y="2642329"/>
            <a:ext cx="1182916" cy="377962"/>
          </a:xfrm>
          <a:prstGeom prst="rect">
            <a:avLst/>
          </a:prstGeom>
          <a:solidFill>
            <a:schemeClr val="accent3"/>
          </a:solidFill>
        </p:spPr>
        <p:txBody>
          <a:bodyPr/>
          <a:lstStyle>
            <a:lvl1pPr>
              <a:buNone/>
              <a:defRPr sz="1100">
                <a:solidFill>
                  <a:schemeClr val="tx1"/>
                </a:solidFill>
                <a:latin typeface="Verdana"/>
                <a:ea typeface="Verdana"/>
                <a:cs typeface="Verdana"/>
              </a:defRPr>
            </a:lvl1pPr>
          </a:lstStyle>
          <a:p>
            <a:fld id="{A318C6E2-4AA5-436E-9815-715E9B2235FA}" type="datetime1">
              <a:t>9/18/2026</a:t>
            </a:fld>
            <a:endParaRPr/>
          </a:p>
        </p:txBody>
      </p:sp>
      <p:sp>
        <p:nvSpPr>
          <p:cNvPr id="8" name="Footer Placeholder 7">
            <a:extLst>
              <a:ext uri="{FF2B5EF4-FFF2-40B4-BE49-F238E27FC236}">
                <a16:creationId xmlns:a16="http://schemas.microsoft.com/office/drawing/2014/main" id="{4629C72D-2F6E-4EDD-B18E-3B8B8C1F055C}"/>
              </a:ext>
            </a:extLst>
          </p:cNvPr>
          <p:cNvSpPr>
            <a:spLocks noGrp="1"/>
          </p:cNvSpPr>
          <p:nvPr>
            <p:ph type="ftr" idx="11"/>
          </p:nvPr>
        </p:nvSpPr>
        <p:spPr>
          <a:xfrm>
            <a:off x="6623674" y="6377231"/>
            <a:ext cx="4293708" cy="250337"/>
          </a:xfrm>
        </p:spPr>
        <p:txBody>
          <a:bodyPr/>
          <a:lstStyle>
            <a:lvl1pPr algn="ctr">
              <a:buNone/>
              <a:defRPr/>
            </a:lvl1pPr>
          </a:lstStyle>
          <a:p>
            <a:r>
              <a:t>PRESENTATION TITLE</a:t>
            </a:r>
          </a:p>
        </p:txBody>
      </p:sp>
      <p:sp>
        <p:nvSpPr>
          <p:cNvPr id="9" name="Slide Number Placeholder 8">
            <a:extLst>
              <a:ext uri="{FF2B5EF4-FFF2-40B4-BE49-F238E27FC236}">
                <a16:creationId xmlns:a16="http://schemas.microsoft.com/office/drawing/2014/main" id="{505B0D8D-17F7-4F3D-B83C-D5C4274C2EFF}"/>
              </a:ext>
            </a:extLst>
          </p:cNvPr>
          <p:cNvSpPr>
            <a:spLocks noGrp="1"/>
          </p:cNvSpPr>
          <p:nvPr>
            <p:ph type="sldNum" idx="12"/>
          </p:nvPr>
        </p:nvSpPr>
        <p:spPr>
          <a:xfrm>
            <a:off x="11148416" y="6377231"/>
            <a:ext cx="553900" cy="250337"/>
          </a:xfrm>
        </p:spPr>
        <p:txBody>
          <a:bodyPr/>
          <a:lstStyle>
            <a:lvl1pPr algn="ctr">
              <a:buNone/>
              <a:defRPr/>
            </a:lvl1pPr>
          </a:lstStyle>
          <a:p>
            <a:fld id="{93005692-73BE-493E-93AB-ECD6027A7652}" type="slidenum">
              <a:t>‹#›</a:t>
            </a:fld>
            <a:endParaRPr/>
          </a:p>
        </p:txBody>
      </p:sp>
      <p:sp>
        <p:nvSpPr>
          <p:cNvPr id="18" name="Rectangle 17">
            <a:extLst>
              <a:ext uri="{FF2B5EF4-FFF2-40B4-BE49-F238E27FC236}">
                <a16:creationId xmlns:a16="http://schemas.microsoft.com/office/drawing/2014/main" id="{58F5EE46-431F-42C5-AEDA-D7A25233662B}"/>
              </a:ext>
            </a:extLst>
          </p:cNvPr>
          <p:cNvSpPr>
            <a:spLocks noGrp="1"/>
          </p:cNvSpPr>
          <p:nvPr/>
        </p:nvSpPr>
        <p:spPr>
          <a:xfrm>
            <a:off x="1" y="198582"/>
            <a:ext cx="3082197" cy="1985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20" name="Rectangle 19">
            <a:extLst>
              <a:ext uri="{FF2B5EF4-FFF2-40B4-BE49-F238E27FC236}">
                <a16:creationId xmlns:a16="http://schemas.microsoft.com/office/drawing/2014/main" id="{57AA6E83-E2B9-42A6-B56E-A7B2A92EAC06}"/>
              </a:ext>
            </a:extLst>
          </p:cNvPr>
          <p:cNvSpPr>
            <a:spLocks noGrp="1"/>
          </p:cNvSpPr>
          <p:nvPr/>
        </p:nvSpPr>
        <p:spPr>
          <a:xfrm>
            <a:off x="3050818" y="198582"/>
            <a:ext cx="3047061" cy="19858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21" name="Rectangle 20">
            <a:extLst>
              <a:ext uri="{FF2B5EF4-FFF2-40B4-BE49-F238E27FC236}">
                <a16:creationId xmlns:a16="http://schemas.microsoft.com/office/drawing/2014/main" id="{9136BA45-34DD-4768-9497-9EC94E7CAF13}"/>
              </a:ext>
            </a:extLst>
          </p:cNvPr>
          <p:cNvSpPr>
            <a:spLocks noGrp="1"/>
          </p:cNvSpPr>
          <p:nvPr/>
        </p:nvSpPr>
        <p:spPr>
          <a:xfrm>
            <a:off x="6097879" y="198582"/>
            <a:ext cx="3047061" cy="19858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22" name="Rectangle 21">
            <a:extLst>
              <a:ext uri="{FF2B5EF4-FFF2-40B4-BE49-F238E27FC236}">
                <a16:creationId xmlns:a16="http://schemas.microsoft.com/office/drawing/2014/main" id="{BBCA7813-23F0-4A14-9A77-FF24903A1ED1}"/>
              </a:ext>
            </a:extLst>
          </p:cNvPr>
          <p:cNvSpPr>
            <a:spLocks noGrp="1"/>
          </p:cNvSpPr>
          <p:nvPr/>
        </p:nvSpPr>
        <p:spPr>
          <a:xfrm>
            <a:off x="9144939" y="198582"/>
            <a:ext cx="3047061" cy="19858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23" name="Rectangle 22">
            <a:extLst>
              <a:ext uri="{FF2B5EF4-FFF2-40B4-BE49-F238E27FC236}">
                <a16:creationId xmlns:a16="http://schemas.microsoft.com/office/drawing/2014/main" id="{8493114A-355B-4A16-BE0F-4B779ACD549E}"/>
              </a:ext>
            </a:extLst>
          </p:cNvPr>
          <p:cNvSpPr>
            <a:spLocks noGrp="1"/>
          </p:cNvSpPr>
          <p:nvPr/>
        </p:nvSpPr>
        <p:spPr>
          <a:xfrm>
            <a:off x="0" y="0"/>
            <a:ext cx="12191999" cy="19858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with Image">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470E8934-9F8B-4FF8-ABCE-D1EDE726129E}"/>
              </a:ext>
            </a:extLst>
          </p:cNvPr>
          <p:cNvSpPr>
            <a:spLocks noGrp="1"/>
          </p:cNvSpPr>
          <p:nvPr>
            <p:ph type="pic" idx="13"/>
          </p:nvPr>
        </p:nvSpPr>
        <p:spPr>
          <a:xfrm>
            <a:off x="6094124" y="397164"/>
            <a:ext cx="6097876" cy="6460836"/>
          </a:xfrm>
        </p:spPr>
        <p:txBody>
          <a:bodyPr/>
          <a:lstStyle/>
          <a:p>
            <a:r>
              <a:t>Click icon to add picture</a:t>
            </a:r>
          </a:p>
        </p:txBody>
      </p:sp>
      <p:sp>
        <p:nvSpPr>
          <p:cNvPr id="2" name="Title 1">
            <a:extLst>
              <a:ext uri="{FF2B5EF4-FFF2-40B4-BE49-F238E27FC236}">
                <a16:creationId xmlns:a16="http://schemas.microsoft.com/office/drawing/2014/main" id="{C7AC490E-FBD2-4B1B-B1CF-00421B82B879}"/>
              </a:ext>
            </a:extLst>
          </p:cNvPr>
          <p:cNvSpPr>
            <a:spLocks noGrp="1"/>
          </p:cNvSpPr>
          <p:nvPr>
            <p:ph type="ctrTitle" hasCustomPrompt="1"/>
          </p:nvPr>
        </p:nvSpPr>
        <p:spPr>
          <a:xfrm>
            <a:off x="452740" y="1028940"/>
            <a:ext cx="5486243" cy="1474115"/>
          </a:xfrm>
        </p:spPr>
        <p:txBody>
          <a:bodyPr lIns="0" anchor="b">
            <a:noAutofit/>
          </a:bodyPr>
          <a:lstStyle>
            <a:lvl1pPr algn="l">
              <a:buNone/>
              <a:defRPr sz="5400" b="1" cap="all" baseline="0">
                <a:solidFill>
                  <a:schemeClr val="tx1"/>
                </a:solidFill>
                <a:latin typeface="+mj-lt"/>
                <a:ea typeface="+mj-lt"/>
                <a:cs typeface="+mj-lt"/>
              </a:defRPr>
            </a:lvl1pPr>
          </a:lstStyle>
          <a:p>
            <a:r>
              <a:t>CLICK TO EDIT MASTER TITLE SLIDE</a:t>
            </a:r>
          </a:p>
        </p:txBody>
      </p:sp>
      <p:sp>
        <p:nvSpPr>
          <p:cNvPr id="3" name="Subtitle 2">
            <a:extLst>
              <a:ext uri="{FF2B5EF4-FFF2-40B4-BE49-F238E27FC236}">
                <a16:creationId xmlns:a16="http://schemas.microsoft.com/office/drawing/2014/main" id="{DC4272D4-3EA3-4BC6-8AB4-FBCCB0D7F4B8}"/>
              </a:ext>
            </a:extLst>
          </p:cNvPr>
          <p:cNvSpPr>
            <a:spLocks noGrp="1"/>
          </p:cNvSpPr>
          <p:nvPr>
            <p:ph type="subTitle" idx="1"/>
          </p:nvPr>
        </p:nvSpPr>
        <p:spPr>
          <a:xfrm>
            <a:off x="452740" y="4266821"/>
            <a:ext cx="5486243" cy="666549"/>
          </a:xfrm>
        </p:spPr>
        <p:txBody>
          <a:bodyPr lIns="0" anchor="t">
            <a:normAutofit/>
          </a:bodyPr>
          <a:lstStyle>
            <a:lvl1pPr marL="0" indent="0" algn="l">
              <a:buNone/>
              <a:defRPr sz="1500" b="0">
                <a:solidFill>
                  <a:schemeClr val="tx1">
                    <a:lumMod val="50000"/>
                    <a:lumOff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t>Click to edit Master subtitle style</a:t>
            </a:r>
          </a:p>
        </p:txBody>
      </p:sp>
      <p:sp>
        <p:nvSpPr>
          <p:cNvPr id="7" name="Date Placeholder 6">
            <a:extLst>
              <a:ext uri="{FF2B5EF4-FFF2-40B4-BE49-F238E27FC236}">
                <a16:creationId xmlns:a16="http://schemas.microsoft.com/office/drawing/2014/main" id="{8C116384-E84D-4613-B44A-82DE9D4F2F25}"/>
              </a:ext>
            </a:extLst>
          </p:cNvPr>
          <p:cNvSpPr>
            <a:spLocks noGrp="1"/>
          </p:cNvSpPr>
          <p:nvPr>
            <p:ph type="dt" idx="10"/>
          </p:nvPr>
        </p:nvSpPr>
        <p:spPr>
          <a:xfrm>
            <a:off x="452740" y="2642329"/>
            <a:ext cx="1182916" cy="377962"/>
          </a:xfrm>
          <a:prstGeom prst="rect">
            <a:avLst/>
          </a:prstGeom>
          <a:solidFill>
            <a:schemeClr val="accent3"/>
          </a:solidFill>
        </p:spPr>
        <p:txBody>
          <a:bodyPr/>
          <a:lstStyle>
            <a:lvl1pPr>
              <a:buNone/>
              <a:defRPr sz="1100">
                <a:solidFill>
                  <a:schemeClr val="tx1"/>
                </a:solidFill>
                <a:latin typeface="Verdana"/>
                <a:ea typeface="Verdana"/>
                <a:cs typeface="Verdana"/>
              </a:defRPr>
            </a:lvl1pPr>
          </a:lstStyle>
          <a:p>
            <a:fld id="{A318C6E2-4AA5-436E-9815-715E9B2235FA}" type="datetime1">
              <a:t>9/18/2026</a:t>
            </a:fld>
            <a:endParaRPr/>
          </a:p>
        </p:txBody>
      </p:sp>
      <p:sp>
        <p:nvSpPr>
          <p:cNvPr id="8" name="Footer Placeholder 7">
            <a:extLst>
              <a:ext uri="{FF2B5EF4-FFF2-40B4-BE49-F238E27FC236}">
                <a16:creationId xmlns:a16="http://schemas.microsoft.com/office/drawing/2014/main" id="{51739522-2DCC-4071-8671-80001A3EB95B}"/>
              </a:ext>
            </a:extLst>
          </p:cNvPr>
          <p:cNvSpPr>
            <a:spLocks noGrp="1"/>
          </p:cNvSpPr>
          <p:nvPr>
            <p:ph type="ftr" idx="11"/>
          </p:nvPr>
        </p:nvSpPr>
        <p:spPr>
          <a:xfrm>
            <a:off x="6623674" y="6377231"/>
            <a:ext cx="4293708" cy="250337"/>
          </a:xfrm>
        </p:spPr>
        <p:txBody>
          <a:bodyPr/>
          <a:lstStyle>
            <a:lvl1pPr algn="ctr">
              <a:buNone/>
              <a:defRPr/>
            </a:lvl1pPr>
          </a:lstStyle>
          <a:p>
            <a:r>
              <a:t>PRESENTATION TITLE</a:t>
            </a:r>
          </a:p>
        </p:txBody>
      </p:sp>
      <p:sp>
        <p:nvSpPr>
          <p:cNvPr id="9" name="Slide Number Placeholder 8">
            <a:extLst>
              <a:ext uri="{FF2B5EF4-FFF2-40B4-BE49-F238E27FC236}">
                <a16:creationId xmlns:a16="http://schemas.microsoft.com/office/drawing/2014/main" id="{1FFC1D10-74E5-44B7-885F-2597546D3DFF}"/>
              </a:ext>
            </a:extLst>
          </p:cNvPr>
          <p:cNvSpPr>
            <a:spLocks noGrp="1"/>
          </p:cNvSpPr>
          <p:nvPr>
            <p:ph type="sldNum" idx="12"/>
          </p:nvPr>
        </p:nvSpPr>
        <p:spPr>
          <a:xfrm>
            <a:off x="11148416" y="6377231"/>
            <a:ext cx="553900" cy="250337"/>
          </a:xfrm>
        </p:spPr>
        <p:txBody>
          <a:bodyPr/>
          <a:lstStyle>
            <a:lvl1pPr algn="ctr">
              <a:buNone/>
              <a:defRPr/>
            </a:lvl1pPr>
          </a:lstStyle>
          <a:p>
            <a:fld id="{93005692-73BE-493E-93AB-ECD6027A7652}" type="slidenum">
              <a:t>‹#›</a:t>
            </a:fld>
            <a:endParaRPr/>
          </a:p>
        </p:txBody>
      </p:sp>
      <p:sp>
        <p:nvSpPr>
          <p:cNvPr id="31" name="Rectangle 30">
            <a:extLst>
              <a:ext uri="{FF2B5EF4-FFF2-40B4-BE49-F238E27FC236}">
                <a16:creationId xmlns:a16="http://schemas.microsoft.com/office/drawing/2014/main" id="{4A1FF7DE-6813-458F-B7C4-06443116255C}"/>
              </a:ext>
            </a:extLst>
          </p:cNvPr>
          <p:cNvSpPr>
            <a:spLocks noGrp="1"/>
          </p:cNvSpPr>
          <p:nvPr/>
        </p:nvSpPr>
        <p:spPr>
          <a:xfrm>
            <a:off x="1" y="198582"/>
            <a:ext cx="3082197" cy="1985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32" name="Rectangle 31">
            <a:extLst>
              <a:ext uri="{FF2B5EF4-FFF2-40B4-BE49-F238E27FC236}">
                <a16:creationId xmlns:a16="http://schemas.microsoft.com/office/drawing/2014/main" id="{555E2F0A-E0E9-4D16-A934-97DAFA25BD56}"/>
              </a:ext>
            </a:extLst>
          </p:cNvPr>
          <p:cNvSpPr>
            <a:spLocks noGrp="1"/>
          </p:cNvSpPr>
          <p:nvPr/>
        </p:nvSpPr>
        <p:spPr>
          <a:xfrm>
            <a:off x="3050818" y="198582"/>
            <a:ext cx="3047061" cy="19858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33" name="Rectangle 32">
            <a:extLst>
              <a:ext uri="{FF2B5EF4-FFF2-40B4-BE49-F238E27FC236}">
                <a16:creationId xmlns:a16="http://schemas.microsoft.com/office/drawing/2014/main" id="{5BCF905A-7CFB-42CB-909E-9864D0B8495E}"/>
              </a:ext>
            </a:extLst>
          </p:cNvPr>
          <p:cNvSpPr>
            <a:spLocks noGrp="1"/>
          </p:cNvSpPr>
          <p:nvPr/>
        </p:nvSpPr>
        <p:spPr>
          <a:xfrm>
            <a:off x="6097879" y="198582"/>
            <a:ext cx="3047061" cy="19858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34" name="Rectangle 33">
            <a:extLst>
              <a:ext uri="{FF2B5EF4-FFF2-40B4-BE49-F238E27FC236}">
                <a16:creationId xmlns:a16="http://schemas.microsoft.com/office/drawing/2014/main" id="{FB372FC6-69DD-4B86-ADDF-99F3505A31F9}"/>
              </a:ext>
            </a:extLst>
          </p:cNvPr>
          <p:cNvSpPr>
            <a:spLocks noGrp="1"/>
          </p:cNvSpPr>
          <p:nvPr/>
        </p:nvSpPr>
        <p:spPr>
          <a:xfrm>
            <a:off x="9144939" y="198582"/>
            <a:ext cx="3047061" cy="19858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35" name="Rectangle 34">
            <a:extLst>
              <a:ext uri="{FF2B5EF4-FFF2-40B4-BE49-F238E27FC236}">
                <a16:creationId xmlns:a16="http://schemas.microsoft.com/office/drawing/2014/main" id="{9C62EC65-FE50-45B8-84B6-D78E0ED7C2F5}"/>
              </a:ext>
            </a:extLst>
          </p:cNvPr>
          <p:cNvSpPr>
            <a:spLocks noGrp="1"/>
          </p:cNvSpPr>
          <p:nvPr/>
        </p:nvSpPr>
        <p:spPr>
          <a:xfrm>
            <a:off x="0" y="0"/>
            <a:ext cx="12191999" cy="19858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pic>
        <p:nvPicPr>
          <p:cNvPr id="48" name="Picture 3"/>
          <p:cNvPicPr>
            <a:picLocks noChangeAspect="1"/>
          </p:cNvPicPr>
          <p:nvPr/>
        </p:nvPicPr>
        <p:blipFill>
          <a:blip r:embed="rId2"/>
          <a:srcRect/>
          <a:stretch/>
        </p:blipFill>
        <p:spPr>
          <a:xfrm>
            <a:off x="0" y="5600289"/>
            <a:ext cx="4592702" cy="1255422"/>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itle" preserve="1">
  <p:cSld name="Title Slide Black">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041B3C-51D1-4E23-AAF4-5D8ADBF11B05}"/>
              </a:ext>
            </a:extLst>
          </p:cNvPr>
          <p:cNvSpPr>
            <a:spLocks noGrp="1"/>
          </p:cNvSpPr>
          <p:nvPr>
            <p:ph type="ctrTitle" hasCustomPrompt="1"/>
          </p:nvPr>
        </p:nvSpPr>
        <p:spPr>
          <a:xfrm>
            <a:off x="452740" y="1028940"/>
            <a:ext cx="9504060" cy="1474115"/>
          </a:xfrm>
        </p:spPr>
        <p:txBody>
          <a:bodyPr lIns="0" anchor="b">
            <a:noAutofit/>
          </a:bodyPr>
          <a:lstStyle>
            <a:lvl1pPr algn="l">
              <a:buNone/>
              <a:defRPr sz="5400" b="1" cap="all" baseline="0">
                <a:solidFill>
                  <a:schemeClr val="bg1"/>
                </a:solidFill>
                <a:latin typeface="+mj-lt"/>
                <a:ea typeface="+mj-lt"/>
                <a:cs typeface="+mj-lt"/>
              </a:defRPr>
            </a:lvl1pPr>
          </a:lstStyle>
          <a:p>
            <a:r>
              <a:t>CLICK TO EDIT MASTER TITLE SLIDE</a:t>
            </a:r>
          </a:p>
        </p:txBody>
      </p:sp>
      <p:sp>
        <p:nvSpPr>
          <p:cNvPr id="3" name="Subtitle 2">
            <a:extLst>
              <a:ext uri="{FF2B5EF4-FFF2-40B4-BE49-F238E27FC236}">
                <a16:creationId xmlns:a16="http://schemas.microsoft.com/office/drawing/2014/main" id="{704CD2F4-6541-4B59-821E-2D02879D476C}"/>
              </a:ext>
            </a:extLst>
          </p:cNvPr>
          <p:cNvSpPr>
            <a:spLocks noGrp="1"/>
          </p:cNvSpPr>
          <p:nvPr>
            <p:ph type="subTitle" idx="1"/>
          </p:nvPr>
        </p:nvSpPr>
        <p:spPr>
          <a:xfrm>
            <a:off x="452740" y="4266821"/>
            <a:ext cx="5486243" cy="666549"/>
          </a:xfrm>
        </p:spPr>
        <p:txBody>
          <a:bodyPr lIns="0" anchor="t">
            <a:normAutofit/>
          </a:bodyPr>
          <a:lstStyle>
            <a:lvl1pPr marL="0" indent="0" algn="l">
              <a:buNone/>
              <a:defRPr sz="1500" b="0">
                <a:solidFill>
                  <a:schemeClr val="bg1">
                    <a:lumMod val="8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t>Click to edit Master subtitle style</a:t>
            </a:r>
          </a:p>
        </p:txBody>
      </p:sp>
      <p:sp>
        <p:nvSpPr>
          <p:cNvPr id="7" name="Date Placeholder 6">
            <a:extLst>
              <a:ext uri="{FF2B5EF4-FFF2-40B4-BE49-F238E27FC236}">
                <a16:creationId xmlns:a16="http://schemas.microsoft.com/office/drawing/2014/main" id="{11222EE4-23BB-4DC0-9F90-84A571F776E6}"/>
              </a:ext>
            </a:extLst>
          </p:cNvPr>
          <p:cNvSpPr>
            <a:spLocks noGrp="1"/>
          </p:cNvSpPr>
          <p:nvPr>
            <p:ph type="dt" idx="10"/>
          </p:nvPr>
        </p:nvSpPr>
        <p:spPr>
          <a:xfrm>
            <a:off x="452740" y="2642329"/>
            <a:ext cx="1182916" cy="377962"/>
          </a:xfrm>
          <a:prstGeom prst="rect">
            <a:avLst/>
          </a:prstGeom>
          <a:solidFill>
            <a:schemeClr val="accent3"/>
          </a:solidFill>
          <a:ln>
            <a:noFill/>
          </a:ln>
        </p:spPr>
        <p:txBody>
          <a:bodyPr/>
          <a:lstStyle>
            <a:lvl1pPr>
              <a:buNone/>
              <a:defRPr sz="1100">
                <a:solidFill>
                  <a:schemeClr val="tx1"/>
                </a:solidFill>
                <a:latin typeface="Verdana"/>
                <a:ea typeface="Verdana"/>
                <a:cs typeface="Verdana"/>
              </a:defRPr>
            </a:lvl1pPr>
          </a:lstStyle>
          <a:p>
            <a:fld id="{A318C6E2-4AA5-436E-9815-715E9B2235FA}" type="datetime1">
              <a:t>9/18/2026</a:t>
            </a:fld>
            <a:endParaRPr/>
          </a:p>
        </p:txBody>
      </p:sp>
      <p:sp>
        <p:nvSpPr>
          <p:cNvPr id="8" name="Footer Placeholder 7">
            <a:extLst>
              <a:ext uri="{FF2B5EF4-FFF2-40B4-BE49-F238E27FC236}">
                <a16:creationId xmlns:a16="http://schemas.microsoft.com/office/drawing/2014/main" id="{75FDD495-D31B-4103-A6E5-6DAB8EA44FC7}"/>
              </a:ext>
            </a:extLst>
          </p:cNvPr>
          <p:cNvSpPr>
            <a:spLocks noGrp="1"/>
          </p:cNvSpPr>
          <p:nvPr>
            <p:ph type="ftr" idx="11"/>
          </p:nvPr>
        </p:nvSpPr>
        <p:spPr>
          <a:xfrm>
            <a:off x="6623674" y="6377231"/>
            <a:ext cx="4293708" cy="250337"/>
          </a:xfrm>
        </p:spPr>
        <p:txBody>
          <a:bodyPr/>
          <a:lstStyle>
            <a:lvl1pPr algn="ctr">
              <a:buNone/>
              <a:defRPr>
                <a:solidFill>
                  <a:schemeClr val="bg1">
                    <a:lumMod val="85000"/>
                  </a:schemeClr>
                </a:solidFill>
              </a:defRPr>
            </a:lvl1pPr>
          </a:lstStyle>
          <a:p>
            <a:r>
              <a:t>PRESENTATION TITLE</a:t>
            </a:r>
          </a:p>
        </p:txBody>
      </p:sp>
      <p:sp>
        <p:nvSpPr>
          <p:cNvPr id="9" name="Slide Number Placeholder 8">
            <a:extLst>
              <a:ext uri="{FF2B5EF4-FFF2-40B4-BE49-F238E27FC236}">
                <a16:creationId xmlns:a16="http://schemas.microsoft.com/office/drawing/2014/main" id="{053B0DD5-6821-4889-96D1-FF534473538F}"/>
              </a:ext>
            </a:extLst>
          </p:cNvPr>
          <p:cNvSpPr>
            <a:spLocks noGrp="1"/>
          </p:cNvSpPr>
          <p:nvPr>
            <p:ph type="sldNum" idx="12"/>
          </p:nvPr>
        </p:nvSpPr>
        <p:spPr>
          <a:xfrm>
            <a:off x="11148416" y="6377231"/>
            <a:ext cx="553900" cy="250337"/>
          </a:xfrm>
        </p:spPr>
        <p:txBody>
          <a:bodyPr/>
          <a:lstStyle>
            <a:lvl1pPr algn="ctr">
              <a:buNone/>
              <a:defRPr>
                <a:solidFill>
                  <a:schemeClr val="bg1">
                    <a:lumMod val="85000"/>
                  </a:schemeClr>
                </a:solidFill>
              </a:defRPr>
            </a:lvl1pPr>
          </a:lstStyle>
          <a:p>
            <a:fld id="{93005692-73BE-493E-93AB-ECD6027A7652}" type="slidenum">
              <a:t>‹#›</a:t>
            </a:fld>
            <a:endParaRPr/>
          </a:p>
        </p:txBody>
      </p:sp>
      <p:sp>
        <p:nvSpPr>
          <p:cNvPr id="24" name="Rectangle 23">
            <a:extLst>
              <a:ext uri="{FF2B5EF4-FFF2-40B4-BE49-F238E27FC236}">
                <a16:creationId xmlns:a16="http://schemas.microsoft.com/office/drawing/2014/main" id="{9D4210D5-FDF0-42BE-B94A-9BE018B99177}"/>
              </a:ext>
            </a:extLst>
          </p:cNvPr>
          <p:cNvSpPr>
            <a:spLocks noGrp="1"/>
          </p:cNvSpPr>
          <p:nvPr/>
        </p:nvSpPr>
        <p:spPr>
          <a:xfrm>
            <a:off x="1" y="198582"/>
            <a:ext cx="3082197" cy="1985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25" name="Rectangle 24">
            <a:extLst>
              <a:ext uri="{FF2B5EF4-FFF2-40B4-BE49-F238E27FC236}">
                <a16:creationId xmlns:a16="http://schemas.microsoft.com/office/drawing/2014/main" id="{35DCD4C5-D4BB-4923-904C-29EB9E88EF08}"/>
              </a:ext>
            </a:extLst>
          </p:cNvPr>
          <p:cNvSpPr>
            <a:spLocks noGrp="1"/>
          </p:cNvSpPr>
          <p:nvPr/>
        </p:nvSpPr>
        <p:spPr>
          <a:xfrm>
            <a:off x="3050818" y="198582"/>
            <a:ext cx="3047061" cy="19858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26" name="Rectangle 25">
            <a:extLst>
              <a:ext uri="{FF2B5EF4-FFF2-40B4-BE49-F238E27FC236}">
                <a16:creationId xmlns:a16="http://schemas.microsoft.com/office/drawing/2014/main" id="{F39D80BC-695E-479D-97A1-DBC84DE97B39}"/>
              </a:ext>
            </a:extLst>
          </p:cNvPr>
          <p:cNvSpPr>
            <a:spLocks noGrp="1"/>
          </p:cNvSpPr>
          <p:nvPr/>
        </p:nvSpPr>
        <p:spPr>
          <a:xfrm>
            <a:off x="6097879" y="198582"/>
            <a:ext cx="3047061" cy="19858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27" name="Rectangle 26">
            <a:extLst>
              <a:ext uri="{FF2B5EF4-FFF2-40B4-BE49-F238E27FC236}">
                <a16:creationId xmlns:a16="http://schemas.microsoft.com/office/drawing/2014/main" id="{6DE2BB7C-BBDB-4FEE-A1EB-8C51971DF6E5}"/>
              </a:ext>
            </a:extLst>
          </p:cNvPr>
          <p:cNvSpPr>
            <a:spLocks noGrp="1"/>
          </p:cNvSpPr>
          <p:nvPr/>
        </p:nvSpPr>
        <p:spPr>
          <a:xfrm>
            <a:off x="9144939" y="198582"/>
            <a:ext cx="3047061" cy="19858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28" name="Rectangle 27">
            <a:extLst>
              <a:ext uri="{FF2B5EF4-FFF2-40B4-BE49-F238E27FC236}">
                <a16:creationId xmlns:a16="http://schemas.microsoft.com/office/drawing/2014/main" id="{8C658D65-9706-475F-8B26-23A6D6D8B830}"/>
              </a:ext>
            </a:extLst>
          </p:cNvPr>
          <p:cNvSpPr>
            <a:spLocks noGrp="1"/>
          </p:cNvSpPr>
          <p:nvPr/>
        </p:nvSpPr>
        <p:spPr>
          <a:xfrm>
            <a:off x="0" y="0"/>
            <a:ext cx="12191999" cy="19858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pic>
        <p:nvPicPr>
          <p:cNvPr id="40" name="Picture 3"/>
          <p:cNvPicPr>
            <a:picLocks noChangeAspect="1"/>
          </p:cNvPicPr>
          <p:nvPr/>
        </p:nvPicPr>
        <p:blipFill>
          <a:blip r:embed="rId2"/>
          <a:srcRect/>
          <a:stretch/>
        </p:blipFill>
        <p:spPr>
          <a:xfrm>
            <a:off x="0" y="5600288"/>
            <a:ext cx="4592704" cy="1255423"/>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Black with Image">
    <p:bg>
      <p:bgPr>
        <a:solidFill>
          <a:schemeClr val="tx1"/>
        </a:solidFill>
        <a:effectLst/>
      </p:bgPr>
    </p:bg>
    <p:spTree>
      <p:nvGrpSpPr>
        <p:cNvPr id="1" name=""/>
        <p:cNvGrpSpPr/>
        <p:nvPr/>
      </p:nvGrpSpPr>
      <p:grpSpPr>
        <a:xfrm>
          <a:off x="0" y="0"/>
          <a:ext cx="0" cy="0"/>
          <a:chOff x="0" y="0"/>
          <a:chExt cx="0" cy="0"/>
        </a:xfrm>
      </p:grpSpPr>
      <p:sp>
        <p:nvSpPr>
          <p:cNvPr id="18" name="Picture Placeholder 5">
            <a:extLst>
              <a:ext uri="{FF2B5EF4-FFF2-40B4-BE49-F238E27FC236}">
                <a16:creationId xmlns:a16="http://schemas.microsoft.com/office/drawing/2014/main" id="{F22D14A2-7888-431D-9074-3F3038B24679}"/>
              </a:ext>
            </a:extLst>
          </p:cNvPr>
          <p:cNvSpPr>
            <a:spLocks noGrp="1"/>
          </p:cNvSpPr>
          <p:nvPr>
            <p:ph type="pic" idx="13"/>
          </p:nvPr>
        </p:nvSpPr>
        <p:spPr>
          <a:xfrm>
            <a:off x="6094124" y="397164"/>
            <a:ext cx="6097876" cy="6460836"/>
          </a:xfrm>
        </p:spPr>
        <p:txBody>
          <a:bodyPr/>
          <a:lstStyle/>
          <a:p>
            <a:r>
              <a:t>Click icon to add picture</a:t>
            </a:r>
          </a:p>
        </p:txBody>
      </p:sp>
      <p:sp>
        <p:nvSpPr>
          <p:cNvPr id="2" name="Title 1">
            <a:extLst>
              <a:ext uri="{FF2B5EF4-FFF2-40B4-BE49-F238E27FC236}">
                <a16:creationId xmlns:a16="http://schemas.microsoft.com/office/drawing/2014/main" id="{80DE21B7-48A4-4FB1-9625-7D15AF07D14B}"/>
              </a:ext>
            </a:extLst>
          </p:cNvPr>
          <p:cNvSpPr>
            <a:spLocks noGrp="1"/>
          </p:cNvSpPr>
          <p:nvPr>
            <p:ph type="ctrTitle" hasCustomPrompt="1"/>
          </p:nvPr>
        </p:nvSpPr>
        <p:spPr>
          <a:xfrm>
            <a:off x="452740" y="1028940"/>
            <a:ext cx="5486243" cy="1474115"/>
          </a:xfrm>
        </p:spPr>
        <p:txBody>
          <a:bodyPr lIns="0" anchor="b">
            <a:noAutofit/>
          </a:bodyPr>
          <a:lstStyle>
            <a:lvl1pPr algn="l">
              <a:buNone/>
              <a:defRPr sz="5400" b="1" cap="all" baseline="0">
                <a:solidFill>
                  <a:schemeClr val="bg1"/>
                </a:solidFill>
                <a:latin typeface="+mj-lt"/>
                <a:ea typeface="+mj-lt"/>
                <a:cs typeface="+mj-lt"/>
              </a:defRPr>
            </a:lvl1pPr>
          </a:lstStyle>
          <a:p>
            <a:r>
              <a:t>CLICK TO EDIT MASTER TITLE SLIDE</a:t>
            </a:r>
          </a:p>
        </p:txBody>
      </p:sp>
      <p:sp>
        <p:nvSpPr>
          <p:cNvPr id="3" name="Subtitle 2">
            <a:extLst>
              <a:ext uri="{FF2B5EF4-FFF2-40B4-BE49-F238E27FC236}">
                <a16:creationId xmlns:a16="http://schemas.microsoft.com/office/drawing/2014/main" id="{5FFC92AF-6907-41CD-9C12-F435CFAD715D}"/>
              </a:ext>
            </a:extLst>
          </p:cNvPr>
          <p:cNvSpPr>
            <a:spLocks noGrp="1"/>
          </p:cNvSpPr>
          <p:nvPr>
            <p:ph type="subTitle" idx="1"/>
          </p:nvPr>
        </p:nvSpPr>
        <p:spPr>
          <a:xfrm>
            <a:off x="452740" y="4266821"/>
            <a:ext cx="5486243" cy="666549"/>
          </a:xfrm>
        </p:spPr>
        <p:txBody>
          <a:bodyPr lIns="0" anchor="t">
            <a:normAutofit/>
          </a:bodyPr>
          <a:lstStyle>
            <a:lvl1pPr marL="0" indent="0" algn="l">
              <a:buNone/>
              <a:defRPr sz="1500" b="0">
                <a:solidFill>
                  <a:schemeClr val="bg1">
                    <a:lumMod val="8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t>Click to edit Master subtitle style</a:t>
            </a:r>
          </a:p>
        </p:txBody>
      </p:sp>
      <p:sp>
        <p:nvSpPr>
          <p:cNvPr id="7" name="Date Placeholder 6">
            <a:extLst>
              <a:ext uri="{FF2B5EF4-FFF2-40B4-BE49-F238E27FC236}">
                <a16:creationId xmlns:a16="http://schemas.microsoft.com/office/drawing/2014/main" id="{128D0627-1EE4-491B-BD68-01FDA46E5F7E}"/>
              </a:ext>
            </a:extLst>
          </p:cNvPr>
          <p:cNvSpPr>
            <a:spLocks noGrp="1"/>
          </p:cNvSpPr>
          <p:nvPr>
            <p:ph type="dt" idx="10"/>
          </p:nvPr>
        </p:nvSpPr>
        <p:spPr>
          <a:xfrm>
            <a:off x="452740" y="2642329"/>
            <a:ext cx="1182916" cy="377962"/>
          </a:xfrm>
          <a:prstGeom prst="rect">
            <a:avLst/>
          </a:prstGeom>
          <a:solidFill>
            <a:schemeClr val="accent3"/>
          </a:solidFill>
          <a:ln>
            <a:noFill/>
          </a:ln>
        </p:spPr>
        <p:txBody>
          <a:bodyPr/>
          <a:lstStyle>
            <a:lvl1pPr>
              <a:buNone/>
              <a:defRPr sz="1100">
                <a:solidFill>
                  <a:schemeClr val="tx1"/>
                </a:solidFill>
                <a:latin typeface="Verdana"/>
                <a:ea typeface="Verdana"/>
                <a:cs typeface="Verdana"/>
              </a:defRPr>
            </a:lvl1pPr>
          </a:lstStyle>
          <a:p>
            <a:fld id="{A318C6E2-4AA5-436E-9815-715E9B2235FA}" type="datetime1">
              <a:t>9/18/2026</a:t>
            </a:fld>
            <a:endParaRPr/>
          </a:p>
        </p:txBody>
      </p:sp>
      <p:sp>
        <p:nvSpPr>
          <p:cNvPr id="8" name="Footer Placeholder 7">
            <a:extLst>
              <a:ext uri="{FF2B5EF4-FFF2-40B4-BE49-F238E27FC236}">
                <a16:creationId xmlns:a16="http://schemas.microsoft.com/office/drawing/2014/main" id="{2F94BEAD-DA64-4544-9E22-2A8E59CAF684}"/>
              </a:ext>
            </a:extLst>
          </p:cNvPr>
          <p:cNvSpPr>
            <a:spLocks noGrp="1"/>
          </p:cNvSpPr>
          <p:nvPr>
            <p:ph type="ftr" idx="11"/>
          </p:nvPr>
        </p:nvSpPr>
        <p:spPr>
          <a:xfrm>
            <a:off x="6623674" y="6377231"/>
            <a:ext cx="4293708" cy="250337"/>
          </a:xfrm>
        </p:spPr>
        <p:txBody>
          <a:bodyPr/>
          <a:lstStyle>
            <a:lvl1pPr algn="ctr">
              <a:buNone/>
              <a:defRPr>
                <a:solidFill>
                  <a:schemeClr val="bg1">
                    <a:lumMod val="85000"/>
                  </a:schemeClr>
                </a:solidFill>
              </a:defRPr>
            </a:lvl1pPr>
          </a:lstStyle>
          <a:p>
            <a:r>
              <a:t>PRESENTATION TITLE</a:t>
            </a:r>
          </a:p>
        </p:txBody>
      </p:sp>
      <p:sp>
        <p:nvSpPr>
          <p:cNvPr id="9" name="Slide Number Placeholder 8">
            <a:extLst>
              <a:ext uri="{FF2B5EF4-FFF2-40B4-BE49-F238E27FC236}">
                <a16:creationId xmlns:a16="http://schemas.microsoft.com/office/drawing/2014/main" id="{069B78C7-8202-4498-91E6-637AAFC232ED}"/>
              </a:ext>
            </a:extLst>
          </p:cNvPr>
          <p:cNvSpPr>
            <a:spLocks noGrp="1"/>
          </p:cNvSpPr>
          <p:nvPr>
            <p:ph type="sldNum" idx="12"/>
          </p:nvPr>
        </p:nvSpPr>
        <p:spPr>
          <a:xfrm>
            <a:off x="11148416" y="6377231"/>
            <a:ext cx="553900" cy="250337"/>
          </a:xfrm>
        </p:spPr>
        <p:txBody>
          <a:bodyPr/>
          <a:lstStyle>
            <a:lvl1pPr algn="ctr">
              <a:buNone/>
              <a:defRPr>
                <a:solidFill>
                  <a:schemeClr val="bg1">
                    <a:lumMod val="85000"/>
                  </a:schemeClr>
                </a:solidFill>
              </a:defRPr>
            </a:lvl1pPr>
          </a:lstStyle>
          <a:p>
            <a:fld id="{93005692-73BE-493E-93AB-ECD6027A7652}" type="slidenum">
              <a:t>‹#›</a:t>
            </a:fld>
            <a:endParaRPr/>
          </a:p>
        </p:txBody>
      </p:sp>
      <p:sp>
        <p:nvSpPr>
          <p:cNvPr id="31" name="Rectangle 30">
            <a:extLst>
              <a:ext uri="{FF2B5EF4-FFF2-40B4-BE49-F238E27FC236}">
                <a16:creationId xmlns:a16="http://schemas.microsoft.com/office/drawing/2014/main" id="{034B2D9F-A7EB-4F07-8588-2BDAE0758508}"/>
              </a:ext>
            </a:extLst>
          </p:cNvPr>
          <p:cNvSpPr>
            <a:spLocks noGrp="1"/>
          </p:cNvSpPr>
          <p:nvPr/>
        </p:nvSpPr>
        <p:spPr>
          <a:xfrm>
            <a:off x="1" y="198582"/>
            <a:ext cx="3082197" cy="1985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32" name="Rectangle 31">
            <a:extLst>
              <a:ext uri="{FF2B5EF4-FFF2-40B4-BE49-F238E27FC236}">
                <a16:creationId xmlns:a16="http://schemas.microsoft.com/office/drawing/2014/main" id="{E39F5482-5596-42B6-94B9-F679D1DFA919}"/>
              </a:ext>
            </a:extLst>
          </p:cNvPr>
          <p:cNvSpPr>
            <a:spLocks noGrp="1"/>
          </p:cNvSpPr>
          <p:nvPr/>
        </p:nvSpPr>
        <p:spPr>
          <a:xfrm>
            <a:off x="3050818" y="198582"/>
            <a:ext cx="3047061" cy="19858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33" name="Rectangle 32">
            <a:extLst>
              <a:ext uri="{FF2B5EF4-FFF2-40B4-BE49-F238E27FC236}">
                <a16:creationId xmlns:a16="http://schemas.microsoft.com/office/drawing/2014/main" id="{7C4735E1-E027-473B-BE81-CEA8067180AD}"/>
              </a:ext>
            </a:extLst>
          </p:cNvPr>
          <p:cNvSpPr>
            <a:spLocks noGrp="1"/>
          </p:cNvSpPr>
          <p:nvPr/>
        </p:nvSpPr>
        <p:spPr>
          <a:xfrm>
            <a:off x="6097879" y="198582"/>
            <a:ext cx="3047061" cy="19858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34" name="Rectangle 33">
            <a:extLst>
              <a:ext uri="{FF2B5EF4-FFF2-40B4-BE49-F238E27FC236}">
                <a16:creationId xmlns:a16="http://schemas.microsoft.com/office/drawing/2014/main" id="{AA430CB6-F6F8-4043-B5BC-4DA078F701D5}"/>
              </a:ext>
            </a:extLst>
          </p:cNvPr>
          <p:cNvSpPr>
            <a:spLocks noGrp="1"/>
          </p:cNvSpPr>
          <p:nvPr/>
        </p:nvSpPr>
        <p:spPr>
          <a:xfrm>
            <a:off x="9144939" y="198582"/>
            <a:ext cx="3047061" cy="19858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35" name="Rectangle 34">
            <a:extLst>
              <a:ext uri="{FF2B5EF4-FFF2-40B4-BE49-F238E27FC236}">
                <a16:creationId xmlns:a16="http://schemas.microsoft.com/office/drawing/2014/main" id="{904A16BE-41DC-44A0-8C32-3DE50F0CEBA6}"/>
              </a:ext>
            </a:extLst>
          </p:cNvPr>
          <p:cNvSpPr>
            <a:spLocks noGrp="1"/>
          </p:cNvSpPr>
          <p:nvPr/>
        </p:nvSpPr>
        <p:spPr>
          <a:xfrm>
            <a:off x="0" y="0"/>
            <a:ext cx="12191999" cy="19858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pic>
        <p:nvPicPr>
          <p:cNvPr id="48" name="Picture 15"/>
          <p:cNvPicPr>
            <a:picLocks noChangeAspect="1"/>
          </p:cNvPicPr>
          <p:nvPr/>
        </p:nvPicPr>
        <p:blipFill>
          <a:blip r:embed="rId2"/>
          <a:srcRect/>
          <a:stretch/>
        </p:blipFill>
        <p:spPr>
          <a:xfrm>
            <a:off x="0" y="5600288"/>
            <a:ext cx="4592704" cy="1255423"/>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4E5304-9DD5-4C1B-9CFF-0101CBFBC1A8}"/>
              </a:ext>
            </a:extLst>
          </p:cNvPr>
          <p:cNvSpPr>
            <a:spLocks noGrp="1"/>
          </p:cNvSpPr>
          <p:nvPr>
            <p:ph type="title" hasCustomPrompt="1"/>
          </p:nvPr>
        </p:nvSpPr>
        <p:spPr/>
        <p:txBody>
          <a:bodyPr/>
          <a:lstStyle>
            <a:lvl1pPr>
              <a:buNone/>
              <a:defRPr b="1" baseline="0"/>
            </a:lvl1pPr>
          </a:lstStyle>
          <a:p>
            <a:r>
              <a:t>CLICK TO EDIT MASTER TITLE STYLE</a:t>
            </a:r>
          </a:p>
        </p:txBody>
      </p:sp>
      <p:sp>
        <p:nvSpPr>
          <p:cNvPr id="3" name="Content Placeholder 2">
            <a:extLst>
              <a:ext uri="{FF2B5EF4-FFF2-40B4-BE49-F238E27FC236}">
                <a16:creationId xmlns:a16="http://schemas.microsoft.com/office/drawing/2014/main" id="{5261518C-46D0-4FAF-B98A-4BFD248F9EEA}"/>
              </a:ext>
            </a:extLst>
          </p:cNvPr>
          <p:cNvSpPr>
            <a:spLocks noGrp="1"/>
          </p:cNvSpPr>
          <p:nvPr>
            <p:ph idx="1"/>
          </p:nvPr>
        </p:nvSpPr>
        <p:spPr/>
        <p:txBody>
          <a:bodyPr/>
          <a:lstStyle/>
          <a:p>
            <a:pPr lvl="0">
              <a:buNone/>
            </a:pPr>
            <a:r>
              <a:t>Edit Master text styles</a:t>
            </a:r>
          </a:p>
          <a:p>
            <a:pPr lvl="1">
              <a:buNone/>
            </a:pPr>
            <a:r>
              <a:t>Second level</a:t>
            </a:r>
          </a:p>
          <a:p>
            <a:pPr lvl="2">
              <a:buNone/>
            </a:pPr>
            <a:r>
              <a:t>Third level</a:t>
            </a:r>
          </a:p>
          <a:p>
            <a:pPr lvl="3">
              <a:buNone/>
            </a:pPr>
            <a:r>
              <a:t>Fourth level</a:t>
            </a:r>
          </a:p>
          <a:p>
            <a:pPr lvl="4">
              <a:buNone/>
            </a:pPr>
            <a:r>
              <a:t>Fifth level</a:t>
            </a:r>
          </a:p>
        </p:txBody>
      </p:sp>
      <p:sp>
        <p:nvSpPr>
          <p:cNvPr id="7" name="Date Placeholder 6">
            <a:extLst>
              <a:ext uri="{FF2B5EF4-FFF2-40B4-BE49-F238E27FC236}">
                <a16:creationId xmlns:a16="http://schemas.microsoft.com/office/drawing/2014/main" id="{82503D8D-2E5B-4752-8FEA-3E515C5569C6}"/>
              </a:ext>
            </a:extLst>
          </p:cNvPr>
          <p:cNvSpPr>
            <a:spLocks noGrp="1"/>
          </p:cNvSpPr>
          <p:nvPr>
            <p:ph type="dt" idx="10"/>
          </p:nvPr>
        </p:nvSpPr>
        <p:spPr/>
        <p:txBody>
          <a:bodyPr/>
          <a:lstStyle/>
          <a:p>
            <a:fld id="{44D4B0C9-B47E-4B33-A656-C78D1805DA95}" type="datetime1">
              <a:t>9/18/2026</a:t>
            </a:fld>
            <a:endParaRPr/>
          </a:p>
        </p:txBody>
      </p:sp>
      <p:sp>
        <p:nvSpPr>
          <p:cNvPr id="8" name="Footer Placeholder 7">
            <a:extLst>
              <a:ext uri="{FF2B5EF4-FFF2-40B4-BE49-F238E27FC236}">
                <a16:creationId xmlns:a16="http://schemas.microsoft.com/office/drawing/2014/main" id="{0E3182D3-F60B-4DD9-A787-69CAD7431DAE}"/>
              </a:ext>
            </a:extLst>
          </p:cNvPr>
          <p:cNvSpPr>
            <a:spLocks noGrp="1"/>
          </p:cNvSpPr>
          <p:nvPr>
            <p:ph type="ftr" idx="11"/>
          </p:nvPr>
        </p:nvSpPr>
        <p:spPr/>
        <p:txBody>
          <a:bodyPr/>
          <a:lstStyle/>
          <a:p>
            <a:r>
              <a:t>PRESENTATION TITLE</a:t>
            </a:r>
          </a:p>
        </p:txBody>
      </p:sp>
      <p:sp>
        <p:nvSpPr>
          <p:cNvPr id="9" name="Slide Number Placeholder 8">
            <a:extLst>
              <a:ext uri="{FF2B5EF4-FFF2-40B4-BE49-F238E27FC236}">
                <a16:creationId xmlns:a16="http://schemas.microsoft.com/office/drawing/2014/main" id="{707D6609-A609-4779-AFFF-A57B37353CBC}"/>
              </a:ext>
            </a:extLst>
          </p:cNvPr>
          <p:cNvSpPr>
            <a:spLocks noGrp="1"/>
          </p:cNvSpPr>
          <p:nvPr>
            <p:ph type="sldNum" idx="12"/>
          </p:nvPr>
        </p:nvSpPr>
        <p:spPr/>
        <p:txBody>
          <a:bodyPr/>
          <a:lstStyle/>
          <a:p>
            <a:r>
              <a:t>PAGE  </a:t>
            </a:r>
            <a:fld id="{93005692-73BE-493E-93AB-ECD6027A7652}" type="slidenum">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_Menu">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A97EBCD-E7FA-4055-86F6-5998E875CEBF}"/>
              </a:ext>
            </a:extLst>
          </p:cNvPr>
          <p:cNvSpPr>
            <a:spLocks noGrp="1"/>
          </p:cNvSpPr>
          <p:nvPr>
            <p:ph idx="1"/>
          </p:nvPr>
        </p:nvSpPr>
        <p:spPr/>
        <p:txBody>
          <a:bodyPr/>
          <a:lstStyle/>
          <a:p>
            <a:pPr lvl="0">
              <a:buNone/>
            </a:pPr>
            <a:r>
              <a:t>Edit Master text styles</a:t>
            </a:r>
          </a:p>
          <a:p>
            <a:pPr lvl="1">
              <a:buNone/>
            </a:pPr>
            <a:r>
              <a:t>Second level</a:t>
            </a:r>
          </a:p>
          <a:p>
            <a:pPr lvl="2">
              <a:buNone/>
            </a:pPr>
            <a:r>
              <a:t>Third level</a:t>
            </a:r>
          </a:p>
          <a:p>
            <a:pPr lvl="3">
              <a:buNone/>
            </a:pPr>
            <a:r>
              <a:t>Fourth level</a:t>
            </a:r>
          </a:p>
          <a:p>
            <a:pPr lvl="4">
              <a:buNone/>
            </a:pPr>
            <a:r>
              <a:t>Fifth level</a:t>
            </a:r>
          </a:p>
        </p:txBody>
      </p:sp>
      <p:sp>
        <p:nvSpPr>
          <p:cNvPr id="8" name="Text Placeholder 7">
            <a:extLst>
              <a:ext uri="{FF2B5EF4-FFF2-40B4-BE49-F238E27FC236}">
                <a16:creationId xmlns:a16="http://schemas.microsoft.com/office/drawing/2014/main" id="{176A1D9B-D496-4ACB-8E5C-F46F1F40D846}"/>
              </a:ext>
            </a:extLst>
          </p:cNvPr>
          <p:cNvSpPr>
            <a:spLocks noGrp="1"/>
          </p:cNvSpPr>
          <p:nvPr>
            <p:ph type="body" idx="13" hasCustomPrompt="1"/>
          </p:nvPr>
        </p:nvSpPr>
        <p:spPr>
          <a:xfrm>
            <a:off x="7407696" y="685060"/>
            <a:ext cx="1420859" cy="286052"/>
          </a:xfrm>
        </p:spPr>
        <p:txBody>
          <a:bodyPr anchor="ctr">
            <a:noAutofit/>
          </a:bodyPr>
          <a:lstStyle>
            <a:lvl1pPr marL="0" indent="0" algn="ctr">
              <a:buNone/>
              <a:defRPr sz="1100" b="0" baseline="0">
                <a:solidFill>
                  <a:schemeClr val="tx1">
                    <a:lumMod val="50000"/>
                    <a:lumOff val="50000"/>
                  </a:schemeClr>
                </a:solidFill>
                <a:latin typeface="Verdana"/>
                <a:ea typeface="Verdana"/>
                <a:cs typeface="Verdana"/>
              </a:defRPr>
            </a:lvl1pPr>
          </a:lstStyle>
          <a:p>
            <a:pPr lvl="0">
              <a:buNone/>
            </a:pPr>
            <a:r>
              <a:t>MENU ITEM 1</a:t>
            </a:r>
          </a:p>
        </p:txBody>
      </p:sp>
      <p:sp>
        <p:nvSpPr>
          <p:cNvPr id="9" name="Text Placeholder 7">
            <a:extLst>
              <a:ext uri="{FF2B5EF4-FFF2-40B4-BE49-F238E27FC236}">
                <a16:creationId xmlns:a16="http://schemas.microsoft.com/office/drawing/2014/main" id="{5C328E6F-F69C-45B1-83AC-D399A94FAC64}"/>
              </a:ext>
            </a:extLst>
          </p:cNvPr>
          <p:cNvSpPr>
            <a:spLocks noGrp="1"/>
          </p:cNvSpPr>
          <p:nvPr>
            <p:ph type="body" idx="14" hasCustomPrompt="1"/>
          </p:nvPr>
        </p:nvSpPr>
        <p:spPr>
          <a:xfrm>
            <a:off x="8908224" y="685060"/>
            <a:ext cx="1420859" cy="286052"/>
          </a:xfrm>
        </p:spPr>
        <p:txBody>
          <a:bodyPr anchor="ctr">
            <a:noAutofit/>
          </a:bodyPr>
          <a:lstStyle>
            <a:lvl1pPr marL="0" indent="0" algn="ctr">
              <a:buNone/>
              <a:defRPr sz="1100" b="0" baseline="0">
                <a:solidFill>
                  <a:schemeClr val="tx1">
                    <a:lumMod val="50000"/>
                    <a:lumOff val="50000"/>
                  </a:schemeClr>
                </a:solidFill>
                <a:latin typeface="Verdana"/>
                <a:ea typeface="Verdana"/>
                <a:cs typeface="Verdana"/>
              </a:defRPr>
            </a:lvl1pPr>
          </a:lstStyle>
          <a:p>
            <a:pPr lvl="0">
              <a:buNone/>
            </a:pPr>
            <a:r>
              <a:t>MENU ITEM 2</a:t>
            </a:r>
          </a:p>
        </p:txBody>
      </p:sp>
      <p:sp>
        <p:nvSpPr>
          <p:cNvPr id="10" name="Text Placeholder 7">
            <a:extLst>
              <a:ext uri="{FF2B5EF4-FFF2-40B4-BE49-F238E27FC236}">
                <a16:creationId xmlns:a16="http://schemas.microsoft.com/office/drawing/2014/main" id="{92D202C8-5290-493C-BB27-EBE7FBD70BC0}"/>
              </a:ext>
            </a:extLst>
          </p:cNvPr>
          <p:cNvSpPr>
            <a:spLocks noGrp="1"/>
          </p:cNvSpPr>
          <p:nvPr>
            <p:ph type="body" idx="15" hasCustomPrompt="1"/>
          </p:nvPr>
        </p:nvSpPr>
        <p:spPr>
          <a:xfrm>
            <a:off x="10408752" y="685060"/>
            <a:ext cx="1420859" cy="286052"/>
          </a:xfrm>
        </p:spPr>
        <p:txBody>
          <a:bodyPr anchor="ctr">
            <a:noAutofit/>
          </a:bodyPr>
          <a:lstStyle>
            <a:lvl1pPr marL="0" indent="0" algn="ctr">
              <a:buNone/>
              <a:defRPr sz="1100" b="0">
                <a:solidFill>
                  <a:schemeClr val="tx1">
                    <a:lumMod val="50000"/>
                    <a:lumOff val="50000"/>
                  </a:schemeClr>
                </a:solidFill>
                <a:latin typeface="Verdana"/>
                <a:ea typeface="Verdana"/>
                <a:cs typeface="Verdana"/>
              </a:defRPr>
            </a:lvl1pPr>
          </a:lstStyle>
          <a:p>
            <a:pPr lvl="0">
              <a:buNone/>
            </a:pPr>
            <a:r>
              <a:t>MENU ITEM 3</a:t>
            </a:r>
          </a:p>
        </p:txBody>
      </p:sp>
      <p:sp>
        <p:nvSpPr>
          <p:cNvPr id="7" name="Date Placeholder 6">
            <a:extLst>
              <a:ext uri="{FF2B5EF4-FFF2-40B4-BE49-F238E27FC236}">
                <a16:creationId xmlns:a16="http://schemas.microsoft.com/office/drawing/2014/main" id="{5F78F3BF-665C-4989-AC5A-853D6C32E917}"/>
              </a:ext>
            </a:extLst>
          </p:cNvPr>
          <p:cNvSpPr>
            <a:spLocks noGrp="1"/>
          </p:cNvSpPr>
          <p:nvPr>
            <p:ph type="dt" idx="16"/>
          </p:nvPr>
        </p:nvSpPr>
        <p:spPr/>
        <p:txBody>
          <a:bodyPr/>
          <a:lstStyle/>
          <a:p>
            <a:fld id="{48C228CE-C572-4AF5-9728-AA6E475873DD}" type="datetime1">
              <a:t>9/18/2026</a:t>
            </a:fld>
            <a:endParaRPr/>
          </a:p>
        </p:txBody>
      </p:sp>
      <p:sp>
        <p:nvSpPr>
          <p:cNvPr id="11" name="Footer Placeholder 10">
            <a:extLst>
              <a:ext uri="{FF2B5EF4-FFF2-40B4-BE49-F238E27FC236}">
                <a16:creationId xmlns:a16="http://schemas.microsoft.com/office/drawing/2014/main" id="{65B7853D-6C12-43F2-BBC8-661E14DDF81D}"/>
              </a:ext>
            </a:extLst>
          </p:cNvPr>
          <p:cNvSpPr>
            <a:spLocks noGrp="1"/>
          </p:cNvSpPr>
          <p:nvPr>
            <p:ph type="ftr" idx="17"/>
          </p:nvPr>
        </p:nvSpPr>
        <p:spPr/>
        <p:txBody>
          <a:bodyPr/>
          <a:lstStyle/>
          <a:p>
            <a:r>
              <a:t>PRESENTATION TITLE</a:t>
            </a:r>
          </a:p>
        </p:txBody>
      </p:sp>
      <p:sp>
        <p:nvSpPr>
          <p:cNvPr id="12" name="Slide Number Placeholder 11">
            <a:extLst>
              <a:ext uri="{FF2B5EF4-FFF2-40B4-BE49-F238E27FC236}">
                <a16:creationId xmlns:a16="http://schemas.microsoft.com/office/drawing/2014/main" id="{965C0809-8690-426C-8A6F-8094981E19CC}"/>
              </a:ext>
            </a:extLst>
          </p:cNvPr>
          <p:cNvSpPr>
            <a:spLocks noGrp="1"/>
          </p:cNvSpPr>
          <p:nvPr>
            <p:ph type="sldNum" idx="18"/>
          </p:nvPr>
        </p:nvSpPr>
        <p:spPr/>
        <p:txBody>
          <a:bodyPr/>
          <a:lstStyle/>
          <a:p>
            <a:r>
              <a:t>PAGE  </a:t>
            </a:r>
            <a:fld id="{93005692-73BE-493E-93AB-ECD6027A7652}" type="slidenum">
              <a:t>‹#›</a:t>
            </a:fld>
            <a:endParaRPr/>
          </a:p>
        </p:txBody>
      </p:sp>
      <p:sp>
        <p:nvSpPr>
          <p:cNvPr id="4" name="Title 3">
            <a:extLst>
              <a:ext uri="{FF2B5EF4-FFF2-40B4-BE49-F238E27FC236}">
                <a16:creationId xmlns:a16="http://schemas.microsoft.com/office/drawing/2014/main" id="{8C618485-AC26-46A7-A297-63E4D92FCD6B}"/>
              </a:ext>
            </a:extLst>
          </p:cNvPr>
          <p:cNvSpPr>
            <a:spLocks noGrp="1"/>
          </p:cNvSpPr>
          <p:nvPr>
            <p:ph type="title"/>
          </p:nvPr>
        </p:nvSpPr>
        <p:spPr>
          <a:xfrm>
            <a:off x="259883" y="434108"/>
            <a:ext cx="7046081" cy="895927"/>
          </a:xfrm>
        </p:spPr>
        <p:txBody>
          <a:bodyPr/>
          <a:lstStyle>
            <a:lvl1pPr>
              <a:buNone/>
              <a:defRPr b="1" cap="all" baseline="0"/>
            </a:lvl1pPr>
          </a:lstStyle>
          <a:p>
            <a:r>
              <a:t>Click to edit Master title style</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72D907-26DC-4600-A716-DB48CFED6D92}"/>
              </a:ext>
            </a:extLst>
          </p:cNvPr>
          <p:cNvSpPr>
            <a:spLocks noGrp="1"/>
          </p:cNvSpPr>
          <p:nvPr>
            <p:ph type="title" hasCustomPrompt="1"/>
          </p:nvPr>
        </p:nvSpPr>
        <p:spPr>
          <a:xfrm>
            <a:off x="259882" y="1709738"/>
            <a:ext cx="9399507" cy="2852737"/>
          </a:xfrm>
        </p:spPr>
        <p:txBody>
          <a:bodyPr anchor="b">
            <a:normAutofit/>
          </a:bodyPr>
          <a:lstStyle>
            <a:lvl1pPr algn="l">
              <a:buNone/>
              <a:defRPr sz="4000" b="1" cap="all" baseline="0">
                <a:solidFill>
                  <a:schemeClr val="tx1"/>
                </a:solidFill>
              </a:defRPr>
            </a:lvl1pPr>
          </a:lstStyle>
          <a:p>
            <a:r>
              <a:t>CLICK TO EDIT MASTER</a:t>
            </a:r>
            <a:br/>
            <a:r>
              <a:t>SECTION TITLE SLIDE</a:t>
            </a:r>
          </a:p>
        </p:txBody>
      </p:sp>
      <p:sp>
        <p:nvSpPr>
          <p:cNvPr id="3" name="Text Placeholder 2">
            <a:extLst>
              <a:ext uri="{FF2B5EF4-FFF2-40B4-BE49-F238E27FC236}">
                <a16:creationId xmlns:a16="http://schemas.microsoft.com/office/drawing/2014/main" id="{69C93087-DDAF-4D5E-AB45-56AAB3F4A33A}"/>
              </a:ext>
            </a:extLst>
          </p:cNvPr>
          <p:cNvSpPr>
            <a:spLocks noGrp="1"/>
          </p:cNvSpPr>
          <p:nvPr>
            <p:ph type="body" idx="1"/>
          </p:nvPr>
        </p:nvSpPr>
        <p:spPr>
          <a:xfrm>
            <a:off x="259882" y="4589463"/>
            <a:ext cx="9399507" cy="1500187"/>
          </a:xfrm>
        </p:spPr>
        <p:txBody>
          <a:bodyPr>
            <a:normAutofit/>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buNone/>
            </a:pPr>
            <a:r>
              <a:t>Edit Master text styles</a:t>
            </a:r>
          </a:p>
        </p:txBody>
      </p:sp>
      <p:sp>
        <p:nvSpPr>
          <p:cNvPr id="7" name="Date Placeholder 6">
            <a:extLst>
              <a:ext uri="{FF2B5EF4-FFF2-40B4-BE49-F238E27FC236}">
                <a16:creationId xmlns:a16="http://schemas.microsoft.com/office/drawing/2014/main" id="{1CB9D216-32A8-44CC-B213-494D34E64E04}"/>
              </a:ext>
            </a:extLst>
          </p:cNvPr>
          <p:cNvSpPr>
            <a:spLocks noGrp="1"/>
          </p:cNvSpPr>
          <p:nvPr>
            <p:ph type="dt" idx="10"/>
          </p:nvPr>
        </p:nvSpPr>
        <p:spPr/>
        <p:txBody>
          <a:bodyPr/>
          <a:lstStyle/>
          <a:p>
            <a:fld id="{026D43AC-4B94-471D-A170-0D88FCD1FB54}" type="datetime1">
              <a:t>9/18/2026</a:t>
            </a:fld>
            <a:endParaRPr/>
          </a:p>
        </p:txBody>
      </p:sp>
      <p:sp>
        <p:nvSpPr>
          <p:cNvPr id="8" name="Footer Placeholder 7">
            <a:extLst>
              <a:ext uri="{FF2B5EF4-FFF2-40B4-BE49-F238E27FC236}">
                <a16:creationId xmlns:a16="http://schemas.microsoft.com/office/drawing/2014/main" id="{3F5CF0AA-637F-459C-AC52-900878BEFB42}"/>
              </a:ext>
            </a:extLst>
          </p:cNvPr>
          <p:cNvSpPr>
            <a:spLocks noGrp="1"/>
          </p:cNvSpPr>
          <p:nvPr>
            <p:ph type="ftr" idx="11"/>
          </p:nvPr>
        </p:nvSpPr>
        <p:spPr/>
        <p:txBody>
          <a:bodyPr/>
          <a:lstStyle/>
          <a:p>
            <a:r>
              <a:t>PRESENTATION TITLE</a:t>
            </a:r>
          </a:p>
        </p:txBody>
      </p:sp>
      <p:sp>
        <p:nvSpPr>
          <p:cNvPr id="9" name="Slide Number Placeholder 8">
            <a:extLst>
              <a:ext uri="{FF2B5EF4-FFF2-40B4-BE49-F238E27FC236}">
                <a16:creationId xmlns:a16="http://schemas.microsoft.com/office/drawing/2014/main" id="{0196D608-A728-452A-8B7F-45A11C6CDAF6}"/>
              </a:ext>
            </a:extLst>
          </p:cNvPr>
          <p:cNvSpPr>
            <a:spLocks noGrp="1"/>
          </p:cNvSpPr>
          <p:nvPr>
            <p:ph type="sldNum" idx="12"/>
          </p:nvPr>
        </p:nvSpPr>
        <p:spPr/>
        <p:txBody>
          <a:bodyPr/>
          <a:lstStyle/>
          <a:p>
            <a:r>
              <a:t>PAGE  </a:t>
            </a:r>
            <a:fld id="{93005692-73BE-493E-93AB-ECD6027A7652}" type="slidenum">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itle" preserve="1">
  <p:cSld name="Section Header_AL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2E1890-9AFE-4669-BB63-3A3DFB66D922}"/>
              </a:ext>
            </a:extLst>
          </p:cNvPr>
          <p:cNvSpPr>
            <a:spLocks noGrp="1"/>
          </p:cNvSpPr>
          <p:nvPr>
            <p:ph type="ctrTitle" hasCustomPrompt="1"/>
          </p:nvPr>
        </p:nvSpPr>
        <p:spPr>
          <a:xfrm>
            <a:off x="960521" y="3219583"/>
            <a:ext cx="8770620" cy="1212056"/>
          </a:xfrm>
        </p:spPr>
        <p:txBody>
          <a:bodyPr anchor="b">
            <a:noAutofit/>
          </a:bodyPr>
          <a:lstStyle>
            <a:lvl1pPr algn="l">
              <a:buNone/>
              <a:defRPr sz="4000" b="1" cap="all" baseline="0">
                <a:solidFill>
                  <a:schemeClr val="tx1"/>
                </a:solidFill>
                <a:latin typeface="+mj-lt"/>
                <a:ea typeface="+mj-lt"/>
                <a:cs typeface="+mj-lt"/>
              </a:defRPr>
            </a:lvl1pPr>
          </a:lstStyle>
          <a:p>
            <a:r>
              <a:t>CLICK TO EDIT MASTER</a:t>
            </a:r>
            <a:br/>
            <a:r>
              <a:t>SECTION TITLE SLIDE OPTION 2</a:t>
            </a:r>
          </a:p>
        </p:txBody>
      </p:sp>
      <p:sp>
        <p:nvSpPr>
          <p:cNvPr id="3" name="Subtitle 2">
            <a:extLst>
              <a:ext uri="{FF2B5EF4-FFF2-40B4-BE49-F238E27FC236}">
                <a16:creationId xmlns:a16="http://schemas.microsoft.com/office/drawing/2014/main" id="{5A089812-1F9F-4B68-9052-AA835B433E67}"/>
              </a:ext>
            </a:extLst>
          </p:cNvPr>
          <p:cNvSpPr>
            <a:spLocks noGrp="1"/>
          </p:cNvSpPr>
          <p:nvPr>
            <p:ph type="subTitle" idx="1"/>
          </p:nvPr>
        </p:nvSpPr>
        <p:spPr>
          <a:xfrm>
            <a:off x="960521" y="4439469"/>
            <a:ext cx="8770620" cy="666549"/>
          </a:xfrm>
        </p:spPr>
        <p:txBody>
          <a:bodyPr anchor="t">
            <a:normAutofit/>
          </a:bodyPr>
          <a:lstStyle>
            <a:lvl1pPr marL="0" indent="0" algn="l">
              <a:buNone/>
              <a:defRPr sz="2400">
                <a:solidFill>
                  <a:schemeClr val="tx1">
                    <a:lumMod val="50000"/>
                    <a:lumOff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t>Click to edit Master subtitle style</a:t>
            </a:r>
          </a:p>
        </p:txBody>
      </p:sp>
      <p:sp>
        <p:nvSpPr>
          <p:cNvPr id="4" name="Date Placeholder 3">
            <a:extLst>
              <a:ext uri="{FF2B5EF4-FFF2-40B4-BE49-F238E27FC236}">
                <a16:creationId xmlns:a16="http://schemas.microsoft.com/office/drawing/2014/main" id="{9CA6AB16-4896-4DC3-BEA5-D8ADD5F43940}"/>
              </a:ext>
            </a:extLst>
          </p:cNvPr>
          <p:cNvSpPr>
            <a:spLocks noGrp="1"/>
          </p:cNvSpPr>
          <p:nvPr>
            <p:ph type="dt" idx="10"/>
          </p:nvPr>
        </p:nvSpPr>
        <p:spPr>
          <a:xfrm>
            <a:off x="10749107" y="6335309"/>
            <a:ext cx="1181114" cy="250337"/>
          </a:xfrm>
        </p:spPr>
        <p:txBody>
          <a:bodyPr/>
          <a:lstStyle/>
          <a:p>
            <a:fld id="{72EFF9E2-52BD-4C8D-9C57-79F661DB94A1}" type="datetime1">
              <a:t>9/18/2026</a:t>
            </a:fld>
            <a:endParaRPr/>
          </a:p>
        </p:txBody>
      </p:sp>
      <p:sp>
        <p:nvSpPr>
          <p:cNvPr id="5" name="Footer Placeholder 4">
            <a:extLst>
              <a:ext uri="{FF2B5EF4-FFF2-40B4-BE49-F238E27FC236}">
                <a16:creationId xmlns:a16="http://schemas.microsoft.com/office/drawing/2014/main" id="{7AF72A34-A391-4359-9625-4C282002F37F}"/>
              </a:ext>
            </a:extLst>
          </p:cNvPr>
          <p:cNvSpPr>
            <a:spLocks noGrp="1"/>
          </p:cNvSpPr>
          <p:nvPr>
            <p:ph type="ftr" idx="11"/>
          </p:nvPr>
        </p:nvSpPr>
        <p:spPr>
          <a:xfrm>
            <a:off x="261779" y="6335309"/>
            <a:ext cx="4525878" cy="250337"/>
          </a:xfrm>
        </p:spPr>
        <p:txBody>
          <a:bodyPr/>
          <a:lstStyle/>
          <a:p>
            <a:r>
              <a:t>PRESENTATION TITLE</a:t>
            </a:r>
          </a:p>
        </p:txBody>
      </p:sp>
      <p:sp>
        <p:nvSpPr>
          <p:cNvPr id="6" name="Slide Number Placeholder 5">
            <a:extLst>
              <a:ext uri="{FF2B5EF4-FFF2-40B4-BE49-F238E27FC236}">
                <a16:creationId xmlns:a16="http://schemas.microsoft.com/office/drawing/2014/main" id="{83DA04CF-F7DC-4A3A-974C-4F134104FD7D}"/>
              </a:ext>
            </a:extLst>
          </p:cNvPr>
          <p:cNvSpPr>
            <a:spLocks noGrp="1"/>
          </p:cNvSpPr>
          <p:nvPr>
            <p:ph type="sldNum" idx="12"/>
          </p:nvPr>
        </p:nvSpPr>
        <p:spPr/>
        <p:txBody>
          <a:bodyPr/>
          <a:lstStyle/>
          <a:p>
            <a:r>
              <a:t>PAGE  </a:t>
            </a:r>
            <a:fld id="{93005692-73BE-493E-93AB-ECD6027A7652}" type="slidenum">
              <a:t>‹#›</a:t>
            </a:fld>
            <a:endParaRPr/>
          </a:p>
        </p:txBody>
      </p:sp>
      <p:sp>
        <p:nvSpPr>
          <p:cNvPr id="28" name="Rectangle 27">
            <a:extLst>
              <a:ext uri="{FF2B5EF4-FFF2-40B4-BE49-F238E27FC236}">
                <a16:creationId xmlns:a16="http://schemas.microsoft.com/office/drawing/2014/main" id="{1500A54B-D608-463F-A2B8-92FFE185E67A}"/>
              </a:ext>
            </a:extLst>
          </p:cNvPr>
          <p:cNvSpPr>
            <a:spLocks noGrp="1"/>
          </p:cNvSpPr>
          <p:nvPr/>
        </p:nvSpPr>
        <p:spPr>
          <a:xfrm>
            <a:off x="1" y="198582"/>
            <a:ext cx="3082197" cy="1985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29" name="Rectangle 28">
            <a:extLst>
              <a:ext uri="{FF2B5EF4-FFF2-40B4-BE49-F238E27FC236}">
                <a16:creationId xmlns:a16="http://schemas.microsoft.com/office/drawing/2014/main" id="{B9524484-C082-41AB-A399-24349BA9EED1}"/>
              </a:ext>
            </a:extLst>
          </p:cNvPr>
          <p:cNvSpPr>
            <a:spLocks noGrp="1"/>
          </p:cNvSpPr>
          <p:nvPr/>
        </p:nvSpPr>
        <p:spPr>
          <a:xfrm>
            <a:off x="3050818" y="198582"/>
            <a:ext cx="3047061" cy="19858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30" name="Rectangle 29">
            <a:extLst>
              <a:ext uri="{FF2B5EF4-FFF2-40B4-BE49-F238E27FC236}">
                <a16:creationId xmlns:a16="http://schemas.microsoft.com/office/drawing/2014/main" id="{4911329A-AE8D-46D2-8E38-92F1D732AFD3}"/>
              </a:ext>
            </a:extLst>
          </p:cNvPr>
          <p:cNvSpPr>
            <a:spLocks noGrp="1"/>
          </p:cNvSpPr>
          <p:nvPr/>
        </p:nvSpPr>
        <p:spPr>
          <a:xfrm>
            <a:off x="6097879" y="198582"/>
            <a:ext cx="3047061" cy="19858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31" name="Rectangle 30">
            <a:extLst>
              <a:ext uri="{FF2B5EF4-FFF2-40B4-BE49-F238E27FC236}">
                <a16:creationId xmlns:a16="http://schemas.microsoft.com/office/drawing/2014/main" id="{668F5547-F9D8-43E0-A90A-134512D7C94B}"/>
              </a:ext>
            </a:extLst>
          </p:cNvPr>
          <p:cNvSpPr>
            <a:spLocks noGrp="1"/>
          </p:cNvSpPr>
          <p:nvPr/>
        </p:nvSpPr>
        <p:spPr>
          <a:xfrm>
            <a:off x="9144939" y="198582"/>
            <a:ext cx="3047061" cy="19858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32" name="Rectangle 31">
            <a:extLst>
              <a:ext uri="{FF2B5EF4-FFF2-40B4-BE49-F238E27FC236}">
                <a16:creationId xmlns:a16="http://schemas.microsoft.com/office/drawing/2014/main" id="{08A54C7D-7C91-4670-AF49-FB769EC7DC10}"/>
              </a:ext>
            </a:extLst>
          </p:cNvPr>
          <p:cNvSpPr>
            <a:spLocks noGrp="1"/>
          </p:cNvSpPr>
          <p:nvPr/>
        </p:nvSpPr>
        <p:spPr>
          <a:xfrm>
            <a:off x="0" y="0"/>
            <a:ext cx="12191999" cy="19858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79306F-36D7-4301-9425-90776C876A5C}"/>
              </a:ext>
            </a:extLst>
          </p:cNvPr>
          <p:cNvSpPr>
            <a:spLocks noGrp="1"/>
          </p:cNvSpPr>
          <p:nvPr>
            <p:ph type="title" hasCustomPrompt="1"/>
          </p:nvPr>
        </p:nvSpPr>
        <p:spPr>
          <a:xfrm>
            <a:off x="259883" y="434108"/>
            <a:ext cx="11569729" cy="895927"/>
          </a:xfrm>
        </p:spPr>
        <p:txBody>
          <a:bodyPr/>
          <a:lstStyle>
            <a:lvl1pPr>
              <a:buNone/>
              <a:defRPr b="1"/>
            </a:lvl1pPr>
          </a:lstStyle>
          <a:p>
            <a:r>
              <a:t>CLICK TO EDIT MASTER TITLE STYLE</a:t>
            </a:r>
          </a:p>
        </p:txBody>
      </p:sp>
      <p:sp>
        <p:nvSpPr>
          <p:cNvPr id="3" name="Content Placeholder 2">
            <a:extLst>
              <a:ext uri="{FF2B5EF4-FFF2-40B4-BE49-F238E27FC236}">
                <a16:creationId xmlns:a16="http://schemas.microsoft.com/office/drawing/2014/main" id="{8E719E13-34AD-4F3E-BED7-29B3FE2356B7}"/>
              </a:ext>
            </a:extLst>
          </p:cNvPr>
          <p:cNvSpPr>
            <a:spLocks noGrp="1"/>
          </p:cNvSpPr>
          <p:nvPr>
            <p:ph idx="1"/>
          </p:nvPr>
        </p:nvSpPr>
        <p:spPr>
          <a:xfrm>
            <a:off x="259882" y="1413164"/>
            <a:ext cx="5586855" cy="4590472"/>
          </a:xfrm>
        </p:spPr>
        <p:txBody>
          <a:bodyPr/>
          <a:lstStyle>
            <a:lvl1pPr marL="288925" indent="-288925">
              <a:spcBef>
                <a:spcPts val="800"/>
              </a:spcBef>
              <a:spcAft>
                <a:spcPts val="800"/>
              </a:spcAft>
              <a:buFont typeface="Wingdings"/>
              <a:buChar char="§"/>
              <a:defRPr/>
            </a:lvl1pPr>
            <a:lvl2pPr marL="685800" indent="-228600">
              <a:spcBef>
                <a:spcPts val="800"/>
              </a:spcBef>
              <a:spcAft>
                <a:spcPts val="800"/>
              </a:spcAft>
              <a:buFont typeface="Wingdings"/>
              <a:buChar char="§"/>
              <a:defRPr/>
            </a:lvl2pPr>
            <a:lvl3pPr marL="1143000" indent="-228600">
              <a:spcBef>
                <a:spcPts val="800"/>
              </a:spcBef>
              <a:spcAft>
                <a:spcPts val="800"/>
              </a:spcAft>
              <a:buFont typeface="Wingdings"/>
              <a:buChar char="§"/>
              <a:defRPr/>
            </a:lvl3pPr>
            <a:lvl4pPr marL="1600200" indent="-228600">
              <a:spcBef>
                <a:spcPts val="800"/>
              </a:spcBef>
              <a:spcAft>
                <a:spcPts val="800"/>
              </a:spcAft>
              <a:buFont typeface="Wingdings"/>
              <a:buChar char="§"/>
              <a:defRPr/>
            </a:lvl4pPr>
            <a:lvl5pPr marL="2057400" indent="-228600">
              <a:spcBef>
                <a:spcPts val="800"/>
              </a:spcBef>
              <a:spcAft>
                <a:spcPts val="800"/>
              </a:spcAft>
              <a:buFont typeface="Wingdings"/>
              <a:buChar char="§"/>
              <a:defRPr/>
            </a:lvl5pPr>
          </a:lstStyle>
          <a:p>
            <a:pPr lvl="0">
              <a:buNone/>
            </a:pPr>
            <a:r>
              <a:t>Edit Master text styles</a:t>
            </a:r>
          </a:p>
          <a:p>
            <a:pPr lvl="1">
              <a:buNone/>
            </a:pPr>
            <a:r>
              <a:t>Second level</a:t>
            </a:r>
          </a:p>
          <a:p>
            <a:pPr lvl="2">
              <a:buNone/>
            </a:pPr>
            <a:r>
              <a:t>Third level</a:t>
            </a:r>
          </a:p>
          <a:p>
            <a:pPr lvl="3">
              <a:buNone/>
            </a:pPr>
            <a:r>
              <a:t>Fourth level</a:t>
            </a:r>
          </a:p>
          <a:p>
            <a:pPr lvl="4">
              <a:buNone/>
            </a:pPr>
            <a:r>
              <a:t>Fifth level</a:t>
            </a:r>
          </a:p>
        </p:txBody>
      </p:sp>
      <p:sp>
        <p:nvSpPr>
          <p:cNvPr id="4" name="Content Placeholder 3">
            <a:extLst>
              <a:ext uri="{FF2B5EF4-FFF2-40B4-BE49-F238E27FC236}">
                <a16:creationId xmlns:a16="http://schemas.microsoft.com/office/drawing/2014/main" id="{6003E5AB-FC43-4E37-A2DD-5AE841AD0D0D}"/>
              </a:ext>
            </a:extLst>
          </p:cNvPr>
          <p:cNvSpPr>
            <a:spLocks noGrp="1"/>
          </p:cNvSpPr>
          <p:nvPr>
            <p:ph idx="2"/>
          </p:nvPr>
        </p:nvSpPr>
        <p:spPr>
          <a:xfrm>
            <a:off x="6170992" y="1413164"/>
            <a:ext cx="5658620" cy="4590472"/>
          </a:xfrm>
        </p:spPr>
        <p:txBody>
          <a:bodyPr/>
          <a:lstStyle>
            <a:lvl1pPr marL="288925" indent="-288925">
              <a:spcBef>
                <a:spcPts val="800"/>
              </a:spcBef>
              <a:spcAft>
                <a:spcPts val="800"/>
              </a:spcAft>
              <a:buFont typeface="Wingdings"/>
              <a:buChar char="§"/>
              <a:defRPr/>
            </a:lvl1pPr>
            <a:lvl2pPr marL="685800" indent="-228600">
              <a:spcBef>
                <a:spcPts val="800"/>
              </a:spcBef>
              <a:spcAft>
                <a:spcPts val="800"/>
              </a:spcAft>
              <a:buFont typeface="Wingdings"/>
              <a:buChar char="§"/>
              <a:defRPr/>
            </a:lvl2pPr>
            <a:lvl3pPr marL="1143000" indent="-228600">
              <a:spcBef>
                <a:spcPts val="800"/>
              </a:spcBef>
              <a:spcAft>
                <a:spcPts val="800"/>
              </a:spcAft>
              <a:buFont typeface="Wingdings"/>
              <a:buChar char="§"/>
              <a:defRPr/>
            </a:lvl3pPr>
            <a:lvl4pPr marL="1600200" indent="-228600">
              <a:spcBef>
                <a:spcPts val="800"/>
              </a:spcBef>
              <a:spcAft>
                <a:spcPts val="800"/>
              </a:spcAft>
              <a:buFont typeface="Wingdings"/>
              <a:buChar char="§"/>
              <a:defRPr/>
            </a:lvl4pPr>
            <a:lvl5pPr marL="2057400" indent="-228600">
              <a:spcBef>
                <a:spcPts val="800"/>
              </a:spcBef>
              <a:spcAft>
                <a:spcPts val="800"/>
              </a:spcAft>
              <a:buFont typeface="Wingdings"/>
              <a:buChar char="§"/>
              <a:defRPr/>
            </a:lvl5pPr>
          </a:lstStyle>
          <a:p>
            <a:pPr lvl="0">
              <a:buNone/>
            </a:pPr>
            <a:r>
              <a:t>Edit Master text styles</a:t>
            </a:r>
          </a:p>
          <a:p>
            <a:pPr lvl="1">
              <a:buNone/>
            </a:pPr>
            <a:r>
              <a:t>Second level</a:t>
            </a:r>
          </a:p>
          <a:p>
            <a:pPr lvl="2">
              <a:buNone/>
            </a:pPr>
            <a:r>
              <a:t>Third level</a:t>
            </a:r>
          </a:p>
          <a:p>
            <a:pPr lvl="3">
              <a:buNone/>
            </a:pPr>
            <a:r>
              <a:t>Fourth level</a:t>
            </a:r>
          </a:p>
          <a:p>
            <a:pPr lvl="4">
              <a:buNone/>
            </a:pPr>
            <a:r>
              <a:t>Fifth level</a:t>
            </a:r>
          </a:p>
        </p:txBody>
      </p:sp>
      <p:sp>
        <p:nvSpPr>
          <p:cNvPr id="8" name="Date Placeholder 7">
            <a:extLst>
              <a:ext uri="{FF2B5EF4-FFF2-40B4-BE49-F238E27FC236}">
                <a16:creationId xmlns:a16="http://schemas.microsoft.com/office/drawing/2014/main" id="{65AFA6F1-D07E-412A-93FE-ED9A7383E53A}"/>
              </a:ext>
            </a:extLst>
          </p:cNvPr>
          <p:cNvSpPr>
            <a:spLocks noGrp="1"/>
          </p:cNvSpPr>
          <p:nvPr>
            <p:ph type="dt" idx="10"/>
          </p:nvPr>
        </p:nvSpPr>
        <p:spPr/>
        <p:txBody>
          <a:bodyPr/>
          <a:lstStyle/>
          <a:p>
            <a:fld id="{081881F3-AB4F-4026-8B03-DBF7475676B1}" type="datetime1">
              <a:t>9/18/2026</a:t>
            </a:fld>
            <a:endParaRPr/>
          </a:p>
        </p:txBody>
      </p:sp>
      <p:sp>
        <p:nvSpPr>
          <p:cNvPr id="9" name="Footer Placeholder 8">
            <a:extLst>
              <a:ext uri="{FF2B5EF4-FFF2-40B4-BE49-F238E27FC236}">
                <a16:creationId xmlns:a16="http://schemas.microsoft.com/office/drawing/2014/main" id="{52761671-CE76-4FA6-9DBF-D1B9C1FF5F7F}"/>
              </a:ext>
            </a:extLst>
          </p:cNvPr>
          <p:cNvSpPr>
            <a:spLocks noGrp="1"/>
          </p:cNvSpPr>
          <p:nvPr>
            <p:ph type="ftr" idx="11"/>
          </p:nvPr>
        </p:nvSpPr>
        <p:spPr/>
        <p:txBody>
          <a:bodyPr/>
          <a:lstStyle/>
          <a:p>
            <a:r>
              <a:t>PRESENTATION TITLE</a:t>
            </a:r>
          </a:p>
        </p:txBody>
      </p:sp>
      <p:sp>
        <p:nvSpPr>
          <p:cNvPr id="10" name="Slide Number Placeholder 9">
            <a:extLst>
              <a:ext uri="{FF2B5EF4-FFF2-40B4-BE49-F238E27FC236}">
                <a16:creationId xmlns:a16="http://schemas.microsoft.com/office/drawing/2014/main" id="{D6841338-5F77-4B98-A00A-75856907EB98}"/>
              </a:ext>
            </a:extLst>
          </p:cNvPr>
          <p:cNvSpPr>
            <a:spLocks noGrp="1"/>
          </p:cNvSpPr>
          <p:nvPr>
            <p:ph type="sldNum" idx="12"/>
          </p:nvPr>
        </p:nvSpPr>
        <p:spPr/>
        <p:txBody>
          <a:bodyPr/>
          <a:lstStyle/>
          <a:p>
            <a:r>
              <a:t>PAGE  </a:t>
            </a:r>
            <a:fld id="{93005692-73BE-493E-93AB-ECD6027A7652}" type="slidenum">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EB73465-FBE0-4942-91FC-5B695F911A79}"/>
              </a:ext>
            </a:extLst>
          </p:cNvPr>
          <p:cNvSpPr>
            <a:spLocks noGrp="1"/>
          </p:cNvSpPr>
          <p:nvPr>
            <p:ph type="body" idx="1"/>
          </p:nvPr>
        </p:nvSpPr>
        <p:spPr>
          <a:xfrm>
            <a:off x="259881" y="1396192"/>
            <a:ext cx="5542713" cy="670270"/>
          </a:xfrm>
        </p:spPr>
        <p:txBody>
          <a:bodyPr anchor="b">
            <a:noAutofit/>
          </a:bodyPr>
          <a:lstStyle>
            <a:lvl1pPr marL="0" indent="0">
              <a:buNone/>
              <a:defRPr sz="2800" b="1" baseline="0">
                <a:latin typeface="+mn-lt"/>
                <a:ea typeface="+mn-lt"/>
                <a:cs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buNone/>
            </a:pPr>
            <a:r>
              <a:t>Edit Master text styles</a:t>
            </a:r>
          </a:p>
        </p:txBody>
      </p:sp>
      <p:sp>
        <p:nvSpPr>
          <p:cNvPr id="4" name="Content Placeholder 3">
            <a:extLst>
              <a:ext uri="{FF2B5EF4-FFF2-40B4-BE49-F238E27FC236}">
                <a16:creationId xmlns:a16="http://schemas.microsoft.com/office/drawing/2014/main" id="{4BD9054F-DAFC-4CFF-9419-17BC7740F4C5}"/>
              </a:ext>
            </a:extLst>
          </p:cNvPr>
          <p:cNvSpPr>
            <a:spLocks noGrp="1"/>
          </p:cNvSpPr>
          <p:nvPr>
            <p:ph idx="2"/>
          </p:nvPr>
        </p:nvSpPr>
        <p:spPr>
          <a:xfrm>
            <a:off x="259881" y="2184400"/>
            <a:ext cx="5542713" cy="3846945"/>
          </a:xfrm>
        </p:spPr>
        <p:txBody>
          <a:bodyPr>
            <a:normAutofit/>
          </a:bodyPr>
          <a:lstStyle>
            <a:lvl1pPr marL="288925" indent="-288925">
              <a:spcBef>
                <a:spcPts val="800"/>
              </a:spcBef>
              <a:spcAft>
                <a:spcPts val="800"/>
              </a:spcAft>
              <a:buFont typeface="Wingdings"/>
              <a:buChar char="§"/>
              <a:defRPr sz="2000"/>
            </a:lvl1pPr>
            <a:lvl2pPr marL="685800" indent="-228600">
              <a:spcBef>
                <a:spcPts val="800"/>
              </a:spcBef>
              <a:spcAft>
                <a:spcPts val="800"/>
              </a:spcAft>
              <a:buFont typeface="Wingdings"/>
              <a:buChar char="§"/>
              <a:defRPr sz="1800"/>
            </a:lvl2pPr>
            <a:lvl3pPr marL="1143000" indent="-228600">
              <a:spcBef>
                <a:spcPts val="800"/>
              </a:spcBef>
              <a:spcAft>
                <a:spcPts val="800"/>
              </a:spcAft>
              <a:buFont typeface="Wingdings"/>
              <a:buChar char="§"/>
              <a:defRPr sz="1600"/>
            </a:lvl3pPr>
            <a:lvl4pPr marL="1600200" indent="-228600">
              <a:spcBef>
                <a:spcPts val="800"/>
              </a:spcBef>
              <a:spcAft>
                <a:spcPts val="800"/>
              </a:spcAft>
              <a:buFont typeface="Wingdings"/>
              <a:buChar char="§"/>
              <a:defRPr sz="1400"/>
            </a:lvl4pPr>
            <a:lvl5pPr marL="2057400" indent="-228600">
              <a:spcBef>
                <a:spcPts val="800"/>
              </a:spcBef>
              <a:spcAft>
                <a:spcPts val="800"/>
              </a:spcAft>
              <a:buFont typeface="Wingdings"/>
              <a:buChar char="§"/>
              <a:defRPr sz="1400"/>
            </a:lvl5pPr>
          </a:lstStyle>
          <a:p>
            <a:pPr lvl="0">
              <a:buNone/>
            </a:pPr>
            <a:r>
              <a:t>Edit Master text styles</a:t>
            </a:r>
          </a:p>
          <a:p>
            <a:pPr lvl="1">
              <a:buNone/>
            </a:pPr>
            <a:r>
              <a:t>Second level</a:t>
            </a:r>
          </a:p>
          <a:p>
            <a:pPr lvl="2">
              <a:buNone/>
            </a:pPr>
            <a:r>
              <a:t>Third level</a:t>
            </a:r>
          </a:p>
          <a:p>
            <a:pPr lvl="3">
              <a:buNone/>
            </a:pPr>
            <a:r>
              <a:t>Fourth level</a:t>
            </a:r>
          </a:p>
          <a:p>
            <a:pPr lvl="4">
              <a:buNone/>
            </a:pPr>
            <a:r>
              <a:t>Fifth level</a:t>
            </a:r>
          </a:p>
        </p:txBody>
      </p:sp>
      <p:sp>
        <p:nvSpPr>
          <p:cNvPr id="5" name="Text Placeholder 4">
            <a:extLst>
              <a:ext uri="{FF2B5EF4-FFF2-40B4-BE49-F238E27FC236}">
                <a16:creationId xmlns:a16="http://schemas.microsoft.com/office/drawing/2014/main" id="{0E7FF07A-330C-4D3D-A29E-F50DDFDE26F8}"/>
              </a:ext>
            </a:extLst>
          </p:cNvPr>
          <p:cNvSpPr>
            <a:spLocks noGrp="1"/>
          </p:cNvSpPr>
          <p:nvPr>
            <p:ph type="body" idx="3"/>
          </p:nvPr>
        </p:nvSpPr>
        <p:spPr>
          <a:xfrm>
            <a:off x="6236154" y="1396192"/>
            <a:ext cx="5593458" cy="670270"/>
          </a:xfrm>
        </p:spPr>
        <p:txBody>
          <a:bodyPr anchor="b">
            <a:normAutofit/>
          </a:bodyPr>
          <a:lstStyle>
            <a:lvl1pPr marL="0" indent="0">
              <a:buNone/>
              <a:defRPr sz="2800" b="1">
                <a:latin typeface="+mn-lt"/>
                <a:ea typeface="+mn-lt"/>
                <a:cs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buNone/>
            </a:pPr>
            <a:r>
              <a:t>Edit Master text styles</a:t>
            </a:r>
          </a:p>
        </p:txBody>
      </p:sp>
      <p:sp>
        <p:nvSpPr>
          <p:cNvPr id="6" name="Content Placeholder 5">
            <a:extLst>
              <a:ext uri="{FF2B5EF4-FFF2-40B4-BE49-F238E27FC236}">
                <a16:creationId xmlns:a16="http://schemas.microsoft.com/office/drawing/2014/main" id="{8C048A9D-54DE-4D56-9192-36054968221A}"/>
              </a:ext>
            </a:extLst>
          </p:cNvPr>
          <p:cNvSpPr>
            <a:spLocks noGrp="1"/>
          </p:cNvSpPr>
          <p:nvPr>
            <p:ph idx="4"/>
          </p:nvPr>
        </p:nvSpPr>
        <p:spPr>
          <a:xfrm>
            <a:off x="6236154" y="2184400"/>
            <a:ext cx="5593458" cy="3846945"/>
          </a:xfrm>
        </p:spPr>
        <p:txBody>
          <a:bodyPr>
            <a:normAutofit/>
          </a:bodyPr>
          <a:lstStyle>
            <a:lvl1pPr marL="288925" indent="-288925">
              <a:spcBef>
                <a:spcPts val="800"/>
              </a:spcBef>
              <a:spcAft>
                <a:spcPts val="800"/>
              </a:spcAft>
              <a:buFont typeface="Wingdings"/>
              <a:buChar char="§"/>
              <a:defRPr sz="2000"/>
            </a:lvl1pPr>
            <a:lvl2pPr marL="685800" indent="-228600">
              <a:spcBef>
                <a:spcPts val="800"/>
              </a:spcBef>
              <a:spcAft>
                <a:spcPts val="800"/>
              </a:spcAft>
              <a:buFont typeface="Wingdings"/>
              <a:buChar char="§"/>
              <a:defRPr sz="1800"/>
            </a:lvl2pPr>
            <a:lvl3pPr marL="1143000" indent="-228600">
              <a:spcBef>
                <a:spcPts val="800"/>
              </a:spcBef>
              <a:spcAft>
                <a:spcPts val="800"/>
              </a:spcAft>
              <a:buFont typeface="Wingdings"/>
              <a:buChar char="§"/>
              <a:defRPr sz="1600"/>
            </a:lvl3pPr>
            <a:lvl4pPr marL="1600200" indent="-228600">
              <a:spcBef>
                <a:spcPts val="800"/>
              </a:spcBef>
              <a:spcAft>
                <a:spcPts val="800"/>
              </a:spcAft>
              <a:buFont typeface="Wingdings"/>
              <a:buChar char="§"/>
              <a:defRPr sz="1400"/>
            </a:lvl4pPr>
            <a:lvl5pPr marL="2057400" indent="-228600">
              <a:spcBef>
                <a:spcPts val="800"/>
              </a:spcBef>
              <a:spcAft>
                <a:spcPts val="800"/>
              </a:spcAft>
              <a:buFont typeface="Wingdings"/>
              <a:buChar char="§"/>
              <a:defRPr sz="1400"/>
            </a:lvl5pPr>
          </a:lstStyle>
          <a:p>
            <a:pPr lvl="0">
              <a:buNone/>
            </a:pPr>
            <a:r>
              <a:t>Edit Master text styles</a:t>
            </a:r>
          </a:p>
          <a:p>
            <a:pPr lvl="1">
              <a:buNone/>
            </a:pPr>
            <a:r>
              <a:t>Second level</a:t>
            </a:r>
          </a:p>
          <a:p>
            <a:pPr lvl="2">
              <a:buNone/>
            </a:pPr>
            <a:r>
              <a:t>Third level</a:t>
            </a:r>
          </a:p>
          <a:p>
            <a:pPr lvl="3">
              <a:buNone/>
            </a:pPr>
            <a:r>
              <a:t>Fourth level</a:t>
            </a:r>
          </a:p>
          <a:p>
            <a:pPr lvl="4">
              <a:buNone/>
            </a:pPr>
            <a:r>
              <a:t>Fifth level</a:t>
            </a:r>
          </a:p>
        </p:txBody>
      </p:sp>
      <p:sp>
        <p:nvSpPr>
          <p:cNvPr id="10" name="Title 9">
            <a:extLst>
              <a:ext uri="{FF2B5EF4-FFF2-40B4-BE49-F238E27FC236}">
                <a16:creationId xmlns:a16="http://schemas.microsoft.com/office/drawing/2014/main" id="{A7807AF7-4477-4A3A-93BB-94739C43730B}"/>
              </a:ext>
            </a:extLst>
          </p:cNvPr>
          <p:cNvSpPr>
            <a:spLocks noGrp="1"/>
          </p:cNvSpPr>
          <p:nvPr>
            <p:ph type="title" hasCustomPrompt="1"/>
          </p:nvPr>
        </p:nvSpPr>
        <p:spPr>
          <a:xfrm>
            <a:off x="259883" y="434108"/>
            <a:ext cx="11569729" cy="895927"/>
          </a:xfrm>
        </p:spPr>
        <p:txBody>
          <a:bodyPr/>
          <a:lstStyle>
            <a:lvl1pPr>
              <a:buNone/>
              <a:defRPr b="1"/>
            </a:lvl1pPr>
          </a:lstStyle>
          <a:p>
            <a:r>
              <a:t>CLICK TO EDIT MASTER TITLE STYLE</a:t>
            </a:r>
          </a:p>
        </p:txBody>
      </p:sp>
      <p:sp>
        <p:nvSpPr>
          <p:cNvPr id="2" name="Date Placeholder 1">
            <a:extLst>
              <a:ext uri="{FF2B5EF4-FFF2-40B4-BE49-F238E27FC236}">
                <a16:creationId xmlns:a16="http://schemas.microsoft.com/office/drawing/2014/main" id="{4F8900F1-4AD3-4E35-8C23-05F2A0E43E77}"/>
              </a:ext>
            </a:extLst>
          </p:cNvPr>
          <p:cNvSpPr>
            <a:spLocks noGrp="1"/>
          </p:cNvSpPr>
          <p:nvPr>
            <p:ph type="dt" idx="10"/>
          </p:nvPr>
        </p:nvSpPr>
        <p:spPr/>
        <p:txBody>
          <a:bodyPr/>
          <a:lstStyle/>
          <a:p>
            <a:fld id="{C17F432B-3FBE-4889-963D-BF97BFBB7D3F}" type="datetime1">
              <a:t>9/18/2026</a:t>
            </a:fld>
            <a:endParaRPr/>
          </a:p>
        </p:txBody>
      </p:sp>
      <p:sp>
        <p:nvSpPr>
          <p:cNvPr id="11" name="Footer Placeholder 10">
            <a:extLst>
              <a:ext uri="{FF2B5EF4-FFF2-40B4-BE49-F238E27FC236}">
                <a16:creationId xmlns:a16="http://schemas.microsoft.com/office/drawing/2014/main" id="{3910DA28-79D0-446A-BEC9-AC59F7587631}"/>
              </a:ext>
            </a:extLst>
          </p:cNvPr>
          <p:cNvSpPr>
            <a:spLocks noGrp="1"/>
          </p:cNvSpPr>
          <p:nvPr>
            <p:ph type="ftr" idx="11"/>
          </p:nvPr>
        </p:nvSpPr>
        <p:spPr/>
        <p:txBody>
          <a:bodyPr/>
          <a:lstStyle/>
          <a:p>
            <a:r>
              <a:t>PRESENTATION TITLE</a:t>
            </a:r>
          </a:p>
        </p:txBody>
      </p:sp>
      <p:sp>
        <p:nvSpPr>
          <p:cNvPr id="12" name="Slide Number Placeholder 11">
            <a:extLst>
              <a:ext uri="{FF2B5EF4-FFF2-40B4-BE49-F238E27FC236}">
                <a16:creationId xmlns:a16="http://schemas.microsoft.com/office/drawing/2014/main" id="{11692A85-398F-4CBC-8EC2-38955F01D9E1}"/>
              </a:ext>
            </a:extLst>
          </p:cNvPr>
          <p:cNvSpPr>
            <a:spLocks noGrp="1"/>
          </p:cNvSpPr>
          <p:nvPr>
            <p:ph type="sldNum" idx="12"/>
          </p:nvPr>
        </p:nvSpPr>
        <p:spPr/>
        <p:txBody>
          <a:bodyPr/>
          <a:lstStyle/>
          <a:p>
            <a:r>
              <a:t>PAGE  </a:t>
            </a:r>
            <a:fld id="{93005692-73BE-493E-93AB-ECD6027A7652}" type="slidenum">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65F5F5-4360-4C7E-BF12-E5BCF5E0E2C0}"/>
              </a:ext>
            </a:extLst>
          </p:cNvPr>
          <p:cNvSpPr>
            <a:spLocks noGrp="1"/>
          </p:cNvSpPr>
          <p:nvPr>
            <p:ph type="title" hasCustomPrompt="1"/>
          </p:nvPr>
        </p:nvSpPr>
        <p:spPr/>
        <p:txBody>
          <a:bodyPr/>
          <a:lstStyle>
            <a:lvl1pPr>
              <a:buNone/>
              <a:defRPr b="1"/>
            </a:lvl1pPr>
          </a:lstStyle>
          <a:p>
            <a:r>
              <a:t>CLICK TO EDIT MASTER TITLE STYLE</a:t>
            </a:r>
          </a:p>
        </p:txBody>
      </p:sp>
      <p:sp>
        <p:nvSpPr>
          <p:cNvPr id="6" name="Date Placeholder 5">
            <a:extLst>
              <a:ext uri="{FF2B5EF4-FFF2-40B4-BE49-F238E27FC236}">
                <a16:creationId xmlns:a16="http://schemas.microsoft.com/office/drawing/2014/main" id="{48137617-725D-40CC-A034-097128763AC2}"/>
              </a:ext>
            </a:extLst>
          </p:cNvPr>
          <p:cNvSpPr>
            <a:spLocks noGrp="1"/>
          </p:cNvSpPr>
          <p:nvPr>
            <p:ph type="dt" idx="10"/>
          </p:nvPr>
        </p:nvSpPr>
        <p:spPr/>
        <p:txBody>
          <a:bodyPr/>
          <a:lstStyle/>
          <a:p>
            <a:fld id="{310CCC04-1E76-41EE-A8AC-75AD85313D09}" type="datetime1">
              <a:t>9/18/2026</a:t>
            </a:fld>
            <a:endParaRPr/>
          </a:p>
        </p:txBody>
      </p:sp>
      <p:sp>
        <p:nvSpPr>
          <p:cNvPr id="7" name="Footer Placeholder 6">
            <a:extLst>
              <a:ext uri="{FF2B5EF4-FFF2-40B4-BE49-F238E27FC236}">
                <a16:creationId xmlns:a16="http://schemas.microsoft.com/office/drawing/2014/main" id="{76F335D5-EAB4-4148-953D-7BBBEE156D1A}"/>
              </a:ext>
            </a:extLst>
          </p:cNvPr>
          <p:cNvSpPr>
            <a:spLocks noGrp="1"/>
          </p:cNvSpPr>
          <p:nvPr>
            <p:ph type="ftr" idx="11"/>
          </p:nvPr>
        </p:nvSpPr>
        <p:spPr/>
        <p:txBody>
          <a:bodyPr/>
          <a:lstStyle/>
          <a:p>
            <a:r>
              <a:t>PRESENTATION TITLE</a:t>
            </a:r>
          </a:p>
        </p:txBody>
      </p:sp>
      <p:sp>
        <p:nvSpPr>
          <p:cNvPr id="8" name="Slide Number Placeholder 7">
            <a:extLst>
              <a:ext uri="{FF2B5EF4-FFF2-40B4-BE49-F238E27FC236}">
                <a16:creationId xmlns:a16="http://schemas.microsoft.com/office/drawing/2014/main" id="{B6532D4A-3662-4B21-BDCE-CE88B326A83D}"/>
              </a:ext>
            </a:extLst>
          </p:cNvPr>
          <p:cNvSpPr>
            <a:spLocks noGrp="1"/>
          </p:cNvSpPr>
          <p:nvPr>
            <p:ph type="sldNum" idx="12"/>
          </p:nvPr>
        </p:nvSpPr>
        <p:spPr/>
        <p:txBody>
          <a:bodyPr/>
          <a:lstStyle/>
          <a:p>
            <a:r>
              <a:t>PAGE  </a:t>
            </a:r>
            <a:fld id="{93005692-73BE-493E-93AB-ECD6027A7652}" type="slidenum">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1119178F-706E-4A49-98B8-67C1BD0DB49E}"/>
              </a:ext>
            </a:extLst>
          </p:cNvPr>
          <p:cNvSpPr>
            <a:spLocks noGrp="1"/>
          </p:cNvSpPr>
          <p:nvPr>
            <p:ph type="dt" idx="10"/>
          </p:nvPr>
        </p:nvSpPr>
        <p:spPr/>
        <p:txBody>
          <a:bodyPr/>
          <a:lstStyle/>
          <a:p>
            <a:fld id="{83974A9E-84AC-4661-9381-CC35B09E47F7}" type="datetime1">
              <a:t>9/18/2026</a:t>
            </a:fld>
            <a:endParaRPr/>
          </a:p>
        </p:txBody>
      </p:sp>
      <p:sp>
        <p:nvSpPr>
          <p:cNvPr id="6" name="Footer Placeholder 5">
            <a:extLst>
              <a:ext uri="{FF2B5EF4-FFF2-40B4-BE49-F238E27FC236}">
                <a16:creationId xmlns:a16="http://schemas.microsoft.com/office/drawing/2014/main" id="{E6A25B36-778E-47F9-86A5-418E51E8735A}"/>
              </a:ext>
            </a:extLst>
          </p:cNvPr>
          <p:cNvSpPr>
            <a:spLocks noGrp="1"/>
          </p:cNvSpPr>
          <p:nvPr>
            <p:ph type="ftr" idx="11"/>
          </p:nvPr>
        </p:nvSpPr>
        <p:spPr/>
        <p:txBody>
          <a:bodyPr/>
          <a:lstStyle/>
          <a:p>
            <a:r>
              <a:t>PRESENTATION TITLE</a:t>
            </a:r>
          </a:p>
        </p:txBody>
      </p:sp>
      <p:sp>
        <p:nvSpPr>
          <p:cNvPr id="7" name="Slide Number Placeholder 6">
            <a:extLst>
              <a:ext uri="{FF2B5EF4-FFF2-40B4-BE49-F238E27FC236}">
                <a16:creationId xmlns:a16="http://schemas.microsoft.com/office/drawing/2014/main" id="{DB8A8B8B-B8C7-46F4-940F-6A2D0900791E}"/>
              </a:ext>
            </a:extLst>
          </p:cNvPr>
          <p:cNvSpPr>
            <a:spLocks noGrp="1"/>
          </p:cNvSpPr>
          <p:nvPr>
            <p:ph type="sldNum" idx="12"/>
          </p:nvPr>
        </p:nvSpPr>
        <p:spPr/>
        <p:txBody>
          <a:bodyPr/>
          <a:lstStyle/>
          <a:p>
            <a:r>
              <a:t>PAGE  </a:t>
            </a:r>
            <a:fld id="{93005692-73BE-493E-93AB-ECD6027A7652}" type="slidenum">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blank" preserve="1">
  <p:cSld name="Blank_NoBkgrd">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62F5ED31-59C0-425D-8EE6-05783B026209}"/>
              </a:ext>
            </a:extLst>
          </p:cNvPr>
          <p:cNvSpPr>
            <a:spLocks noGrp="1"/>
          </p:cNvSpPr>
          <p:nvPr>
            <p:ph type="dt" idx="10"/>
          </p:nvPr>
        </p:nvSpPr>
        <p:spPr>
          <a:xfrm>
            <a:off x="10751004" y="6335309"/>
            <a:ext cx="1181114" cy="250337"/>
          </a:xfrm>
        </p:spPr>
        <p:txBody>
          <a:bodyPr/>
          <a:lstStyle/>
          <a:p>
            <a:fld id="{1E55829F-8847-4C2A-8DD0-690EAD78E53F}" type="datetime1">
              <a:t>9/18/2026</a:t>
            </a:fld>
            <a:endParaRPr/>
          </a:p>
        </p:txBody>
      </p:sp>
      <p:sp>
        <p:nvSpPr>
          <p:cNvPr id="6" name="Footer Placeholder 5">
            <a:extLst>
              <a:ext uri="{FF2B5EF4-FFF2-40B4-BE49-F238E27FC236}">
                <a16:creationId xmlns:a16="http://schemas.microsoft.com/office/drawing/2014/main" id="{F0553557-63DE-4A4C-99FA-BFEC6B37127A}"/>
              </a:ext>
            </a:extLst>
          </p:cNvPr>
          <p:cNvSpPr>
            <a:spLocks noGrp="1"/>
          </p:cNvSpPr>
          <p:nvPr>
            <p:ph type="ftr" idx="11"/>
          </p:nvPr>
        </p:nvSpPr>
        <p:spPr/>
        <p:txBody>
          <a:bodyPr/>
          <a:lstStyle/>
          <a:p>
            <a:r>
              <a:t>PRESENTATION TITLE</a:t>
            </a:r>
          </a:p>
        </p:txBody>
      </p:sp>
      <p:sp>
        <p:nvSpPr>
          <p:cNvPr id="7" name="Slide Number Placeholder 6">
            <a:extLst>
              <a:ext uri="{FF2B5EF4-FFF2-40B4-BE49-F238E27FC236}">
                <a16:creationId xmlns:a16="http://schemas.microsoft.com/office/drawing/2014/main" id="{3ED1927C-FA41-4350-B63E-0CD203F779F6}"/>
              </a:ext>
            </a:extLst>
          </p:cNvPr>
          <p:cNvSpPr>
            <a:spLocks noGrp="1"/>
          </p:cNvSpPr>
          <p:nvPr>
            <p:ph type="sldNum" idx="12"/>
          </p:nvPr>
        </p:nvSpPr>
        <p:spPr/>
        <p:txBody>
          <a:bodyPr/>
          <a:lstStyle/>
          <a:p>
            <a:r>
              <a:t>PAGE  </a:t>
            </a:r>
            <a:fld id="{93005692-73BE-493E-93AB-ECD6027A7652}" type="slidenum">
              <a:t>‹#›</a:t>
            </a:fld>
            <a:endParaRPr/>
          </a:p>
        </p:txBody>
      </p:sp>
      <p:sp>
        <p:nvSpPr>
          <p:cNvPr id="9" name="Rectangle 8">
            <a:extLst>
              <a:ext uri="{FF2B5EF4-FFF2-40B4-BE49-F238E27FC236}">
                <a16:creationId xmlns:a16="http://schemas.microsoft.com/office/drawing/2014/main" id="{A838D7EA-7D07-4B42-ADCB-1BD63AAF7D0C}"/>
              </a:ext>
            </a:extLst>
          </p:cNvPr>
          <p:cNvSpPr>
            <a:spLocks noGrp="1"/>
          </p:cNvSpPr>
          <p:nvPr/>
        </p:nvSpPr>
        <p:spPr>
          <a:xfrm>
            <a:off x="1" y="198582"/>
            <a:ext cx="3082197" cy="1985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10" name="Rectangle 9">
            <a:extLst>
              <a:ext uri="{FF2B5EF4-FFF2-40B4-BE49-F238E27FC236}">
                <a16:creationId xmlns:a16="http://schemas.microsoft.com/office/drawing/2014/main" id="{F039E683-6E4A-C449-AE6A-1450532C4F8B}"/>
              </a:ext>
            </a:extLst>
          </p:cNvPr>
          <p:cNvSpPr>
            <a:spLocks noGrp="1"/>
          </p:cNvSpPr>
          <p:nvPr/>
        </p:nvSpPr>
        <p:spPr>
          <a:xfrm>
            <a:off x="3050818" y="198582"/>
            <a:ext cx="3047061" cy="19858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11" name="Rectangle 10">
            <a:extLst>
              <a:ext uri="{FF2B5EF4-FFF2-40B4-BE49-F238E27FC236}">
                <a16:creationId xmlns:a16="http://schemas.microsoft.com/office/drawing/2014/main" id="{342A2C1C-9C97-DD44-B681-19658D0285CE}"/>
              </a:ext>
            </a:extLst>
          </p:cNvPr>
          <p:cNvSpPr>
            <a:spLocks noGrp="1"/>
          </p:cNvSpPr>
          <p:nvPr/>
        </p:nvSpPr>
        <p:spPr>
          <a:xfrm>
            <a:off x="6097879" y="198582"/>
            <a:ext cx="3047061" cy="19858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12" name="Rectangle 11">
            <a:extLst>
              <a:ext uri="{FF2B5EF4-FFF2-40B4-BE49-F238E27FC236}">
                <a16:creationId xmlns:a16="http://schemas.microsoft.com/office/drawing/2014/main" id="{6326D620-ECF0-0F4F-8577-FEDCE92C9B0F}"/>
              </a:ext>
            </a:extLst>
          </p:cNvPr>
          <p:cNvSpPr>
            <a:spLocks noGrp="1"/>
          </p:cNvSpPr>
          <p:nvPr/>
        </p:nvSpPr>
        <p:spPr>
          <a:xfrm>
            <a:off x="9144939" y="198582"/>
            <a:ext cx="3047061" cy="19858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13" name="Rectangle 12">
            <a:extLst>
              <a:ext uri="{FF2B5EF4-FFF2-40B4-BE49-F238E27FC236}">
                <a16:creationId xmlns:a16="http://schemas.microsoft.com/office/drawing/2014/main" id="{5E1EAD5E-D572-2543-A13B-AF19766C6061}"/>
              </a:ext>
            </a:extLst>
          </p:cNvPr>
          <p:cNvSpPr>
            <a:spLocks noGrp="1"/>
          </p:cNvSpPr>
          <p:nvPr/>
        </p:nvSpPr>
        <p:spPr>
          <a:xfrm>
            <a:off x="0" y="0"/>
            <a:ext cx="12191999" cy="19858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Context or Quote">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BCC21D-1C5A-4A0B-ABA6-99A87D61F6B7}"/>
              </a:ext>
            </a:extLst>
          </p:cNvPr>
          <p:cNvSpPr>
            <a:spLocks noGrp="1"/>
          </p:cNvSpPr>
          <p:nvPr>
            <p:ph type="title" hasCustomPrompt="1"/>
          </p:nvPr>
        </p:nvSpPr>
        <p:spPr>
          <a:xfrm>
            <a:off x="3930071" y="1237675"/>
            <a:ext cx="4331855" cy="910202"/>
          </a:xfrm>
        </p:spPr>
        <p:txBody>
          <a:bodyPr anchor="b">
            <a:normAutofit/>
          </a:bodyPr>
          <a:lstStyle>
            <a:lvl1pPr algn="ctr">
              <a:buNone/>
              <a:defRPr sz="2800" b="1" cap="all" baseline="0"/>
            </a:lvl1pPr>
          </a:lstStyle>
          <a:p>
            <a:r>
              <a:t>CONTEXT or THEME</a:t>
            </a:r>
          </a:p>
        </p:txBody>
      </p:sp>
      <p:sp>
        <p:nvSpPr>
          <p:cNvPr id="3" name="Date Placeholder 2">
            <a:extLst>
              <a:ext uri="{FF2B5EF4-FFF2-40B4-BE49-F238E27FC236}">
                <a16:creationId xmlns:a16="http://schemas.microsoft.com/office/drawing/2014/main" id="{52F35D23-DAA3-43B2-9E56-1BA7BD498E46}"/>
              </a:ext>
            </a:extLst>
          </p:cNvPr>
          <p:cNvSpPr>
            <a:spLocks noGrp="1"/>
          </p:cNvSpPr>
          <p:nvPr>
            <p:ph type="dt" idx="10"/>
          </p:nvPr>
        </p:nvSpPr>
        <p:spPr>
          <a:xfrm>
            <a:off x="10751004" y="6335309"/>
            <a:ext cx="1181114" cy="250337"/>
          </a:xfrm>
        </p:spPr>
        <p:txBody>
          <a:bodyPr/>
          <a:lstStyle/>
          <a:p>
            <a:fld id="{5FDFC970-B950-4395-A833-47227D4A68CA}" type="datetime1">
              <a:t>9/18/2026</a:t>
            </a:fld>
            <a:endParaRPr/>
          </a:p>
        </p:txBody>
      </p:sp>
      <p:sp>
        <p:nvSpPr>
          <p:cNvPr id="4" name="Footer Placeholder 3">
            <a:extLst>
              <a:ext uri="{FF2B5EF4-FFF2-40B4-BE49-F238E27FC236}">
                <a16:creationId xmlns:a16="http://schemas.microsoft.com/office/drawing/2014/main" id="{B6D6B8E2-8A7E-432E-87AE-3FA205E78047}"/>
              </a:ext>
            </a:extLst>
          </p:cNvPr>
          <p:cNvSpPr>
            <a:spLocks noGrp="1"/>
          </p:cNvSpPr>
          <p:nvPr>
            <p:ph type="ftr" idx="11"/>
          </p:nvPr>
        </p:nvSpPr>
        <p:spPr/>
        <p:txBody>
          <a:bodyPr/>
          <a:lstStyle/>
          <a:p>
            <a:r>
              <a:t>PRESENTATION TITLE</a:t>
            </a:r>
          </a:p>
        </p:txBody>
      </p:sp>
      <p:sp>
        <p:nvSpPr>
          <p:cNvPr id="5" name="Slide Number Placeholder 4">
            <a:extLst>
              <a:ext uri="{FF2B5EF4-FFF2-40B4-BE49-F238E27FC236}">
                <a16:creationId xmlns:a16="http://schemas.microsoft.com/office/drawing/2014/main" id="{975E92CE-236D-416C-8F8C-86A02D68F43A}"/>
              </a:ext>
            </a:extLst>
          </p:cNvPr>
          <p:cNvSpPr>
            <a:spLocks noGrp="1"/>
          </p:cNvSpPr>
          <p:nvPr>
            <p:ph type="sldNum" idx="12"/>
          </p:nvPr>
        </p:nvSpPr>
        <p:spPr/>
        <p:txBody>
          <a:bodyPr/>
          <a:lstStyle/>
          <a:p>
            <a:r>
              <a:t>PAGE  </a:t>
            </a:r>
            <a:fld id="{93005692-73BE-493E-93AB-ECD6027A7652}" type="slidenum">
              <a:t>‹#›</a:t>
            </a:fld>
            <a:endParaRPr/>
          </a:p>
        </p:txBody>
      </p:sp>
      <p:sp>
        <p:nvSpPr>
          <p:cNvPr id="12" name="Straight Connector 11">
            <a:extLst>
              <a:ext uri="{FF2B5EF4-FFF2-40B4-BE49-F238E27FC236}">
                <a16:creationId xmlns:a16="http://schemas.microsoft.com/office/drawing/2014/main" id="{C2F8D544-3516-4B8C-8C40-979242100221}"/>
              </a:ext>
            </a:extLst>
          </p:cNvPr>
          <p:cNvSpPr>
            <a:spLocks noGrp="1"/>
          </p:cNvSpPr>
          <p:nvPr/>
        </p:nvSpPr>
        <p:spPr>
          <a:xfrm>
            <a:off x="3930073" y="2244437"/>
            <a:ext cx="4331855"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sp>
      <p:sp>
        <p:nvSpPr>
          <p:cNvPr id="13" name="Straight Connector 12">
            <a:extLst>
              <a:ext uri="{FF2B5EF4-FFF2-40B4-BE49-F238E27FC236}">
                <a16:creationId xmlns:a16="http://schemas.microsoft.com/office/drawing/2014/main" id="{5DE41514-5685-417D-BBD8-78BB47AE963C}"/>
              </a:ext>
            </a:extLst>
          </p:cNvPr>
          <p:cNvSpPr>
            <a:spLocks noGrp="1"/>
          </p:cNvSpPr>
          <p:nvPr/>
        </p:nvSpPr>
        <p:spPr>
          <a:xfrm>
            <a:off x="3930073" y="4668983"/>
            <a:ext cx="4331855"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sp>
      <p:sp>
        <p:nvSpPr>
          <p:cNvPr id="15" name="Text Placeholder 14">
            <a:extLst>
              <a:ext uri="{FF2B5EF4-FFF2-40B4-BE49-F238E27FC236}">
                <a16:creationId xmlns:a16="http://schemas.microsoft.com/office/drawing/2014/main" id="{E80A0F65-A5DC-4371-86A1-A39EDD0E19B3}"/>
              </a:ext>
            </a:extLst>
          </p:cNvPr>
          <p:cNvSpPr>
            <a:spLocks noGrp="1"/>
          </p:cNvSpPr>
          <p:nvPr>
            <p:ph type="body" idx="13"/>
          </p:nvPr>
        </p:nvSpPr>
        <p:spPr>
          <a:xfrm>
            <a:off x="660400" y="2420360"/>
            <a:ext cx="10871200" cy="2114550"/>
          </a:xfrm>
        </p:spPr>
        <p:txBody>
          <a:bodyPr anchor="ctr">
            <a:normAutofit/>
          </a:bodyPr>
          <a:lstStyle>
            <a:lvl1pPr marL="0" indent="0" algn="ctr">
              <a:lnSpc>
                <a:spcPct val="100000"/>
              </a:lnSpc>
              <a:buNone/>
              <a:defRPr sz="2800"/>
            </a:lvl1pPr>
            <a:lvl2pPr algn="ctr">
              <a:buNone/>
              <a:defRPr/>
            </a:lvl2pPr>
            <a:lvl3pPr algn="ctr">
              <a:buNone/>
              <a:defRPr/>
            </a:lvl3pPr>
            <a:lvl4pPr algn="ctr">
              <a:buNone/>
              <a:defRPr/>
            </a:lvl4pPr>
            <a:lvl5pPr algn="ctr">
              <a:buNone/>
              <a:defRPr/>
            </a:lvl5pPr>
          </a:lstStyle>
          <a:p>
            <a:pPr lvl="0">
              <a:buNone/>
            </a:pPr>
            <a:r>
              <a:t>Edit Master text styles</a:t>
            </a:r>
          </a:p>
        </p:txBody>
      </p:sp>
      <p:sp>
        <p:nvSpPr>
          <p:cNvPr id="17" name="Text Placeholder 16">
            <a:extLst>
              <a:ext uri="{FF2B5EF4-FFF2-40B4-BE49-F238E27FC236}">
                <a16:creationId xmlns:a16="http://schemas.microsoft.com/office/drawing/2014/main" id="{52961EE7-A2D1-4A0A-8D0F-275971FD8463}"/>
              </a:ext>
            </a:extLst>
          </p:cNvPr>
          <p:cNvSpPr>
            <a:spLocks noGrp="1"/>
          </p:cNvSpPr>
          <p:nvPr>
            <p:ph type="body" idx="14"/>
          </p:nvPr>
        </p:nvSpPr>
        <p:spPr>
          <a:xfrm>
            <a:off x="3930072" y="4784725"/>
            <a:ext cx="4331855" cy="2762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indent="0" algn="ctr">
              <a:buNone/>
              <a:defRPr sz="1200" b="1" cap="all" baseline="0">
                <a:solidFill>
                  <a:schemeClr val="tx1">
                    <a:lumMod val="65000"/>
                    <a:lumOff val="35000"/>
                  </a:schemeClr>
                </a:solidFill>
                <a:latin typeface="Verdana"/>
                <a:ea typeface="Verdana"/>
                <a:cs typeface="Verdana"/>
              </a:defRPr>
            </a:lvl1pPr>
          </a:lstStyle>
          <a:p>
            <a:pPr marL="0" lvl="0" algn="ctr">
              <a:buNone/>
            </a:pPr>
            <a:r>
              <a:t>Edit Master text styles</a:t>
            </a:r>
          </a:p>
        </p:txBody>
      </p:sp>
      <p:sp>
        <p:nvSpPr>
          <p:cNvPr id="11" name="Rectangle 10">
            <a:extLst>
              <a:ext uri="{FF2B5EF4-FFF2-40B4-BE49-F238E27FC236}">
                <a16:creationId xmlns:a16="http://schemas.microsoft.com/office/drawing/2014/main" id="{0062FC0E-C608-DC42-8142-5E620C586391}"/>
              </a:ext>
            </a:extLst>
          </p:cNvPr>
          <p:cNvSpPr>
            <a:spLocks noGrp="1"/>
          </p:cNvSpPr>
          <p:nvPr/>
        </p:nvSpPr>
        <p:spPr>
          <a:xfrm>
            <a:off x="1" y="198582"/>
            <a:ext cx="3082197" cy="1985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14" name="Rectangle 13">
            <a:extLst>
              <a:ext uri="{FF2B5EF4-FFF2-40B4-BE49-F238E27FC236}">
                <a16:creationId xmlns:a16="http://schemas.microsoft.com/office/drawing/2014/main" id="{FECC75DC-12D2-C548-B93B-8BE8DDE058E8}"/>
              </a:ext>
            </a:extLst>
          </p:cNvPr>
          <p:cNvSpPr>
            <a:spLocks noGrp="1"/>
          </p:cNvSpPr>
          <p:nvPr/>
        </p:nvSpPr>
        <p:spPr>
          <a:xfrm>
            <a:off x="3050818" y="198582"/>
            <a:ext cx="3047061" cy="19858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16" name="Rectangle 15">
            <a:extLst>
              <a:ext uri="{FF2B5EF4-FFF2-40B4-BE49-F238E27FC236}">
                <a16:creationId xmlns:a16="http://schemas.microsoft.com/office/drawing/2014/main" id="{C74F8930-F07E-A444-B191-FE56C3BD8316}"/>
              </a:ext>
            </a:extLst>
          </p:cNvPr>
          <p:cNvSpPr>
            <a:spLocks noGrp="1"/>
          </p:cNvSpPr>
          <p:nvPr/>
        </p:nvSpPr>
        <p:spPr>
          <a:xfrm>
            <a:off x="6097879" y="198582"/>
            <a:ext cx="3047061" cy="19858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18" name="Rectangle 17">
            <a:extLst>
              <a:ext uri="{FF2B5EF4-FFF2-40B4-BE49-F238E27FC236}">
                <a16:creationId xmlns:a16="http://schemas.microsoft.com/office/drawing/2014/main" id="{C226A990-F64D-7B46-9DDB-79FB7E56237D}"/>
              </a:ext>
            </a:extLst>
          </p:cNvPr>
          <p:cNvSpPr>
            <a:spLocks noGrp="1"/>
          </p:cNvSpPr>
          <p:nvPr/>
        </p:nvSpPr>
        <p:spPr>
          <a:xfrm>
            <a:off x="9144939" y="198582"/>
            <a:ext cx="3047061" cy="19858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19" name="Rectangle 18">
            <a:extLst>
              <a:ext uri="{FF2B5EF4-FFF2-40B4-BE49-F238E27FC236}">
                <a16:creationId xmlns:a16="http://schemas.microsoft.com/office/drawing/2014/main" id="{009A52E3-1AD5-F04B-A519-876179FD2849}"/>
              </a:ext>
            </a:extLst>
          </p:cNvPr>
          <p:cNvSpPr>
            <a:spLocks noGrp="1"/>
          </p:cNvSpPr>
          <p:nvPr/>
        </p:nvSpPr>
        <p:spPr>
          <a:xfrm>
            <a:off x="0" y="0"/>
            <a:ext cx="12191999" cy="19858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Context or Quote with Photo">
    <p:bg>
      <p:bgPr>
        <a:solidFill>
          <a:schemeClr val="bg2"/>
        </a:solidFill>
        <a:effectLst/>
      </p:bgPr>
    </p:bg>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AB30BF5B-0371-4367-942C-08D645DB83C7}"/>
              </a:ext>
            </a:extLst>
          </p:cNvPr>
          <p:cNvSpPr>
            <a:spLocks noGrp="1"/>
          </p:cNvSpPr>
          <p:nvPr>
            <p:ph type="pic" idx="15"/>
          </p:nvPr>
        </p:nvSpPr>
        <p:spPr>
          <a:xfrm>
            <a:off x="6350285" y="807867"/>
            <a:ext cx="5440648" cy="5445153"/>
          </a:xfrm>
        </p:spPr>
        <p:txBody>
          <a:bodyPr/>
          <a:lstStyle/>
          <a:p>
            <a:r>
              <a:t>Click icon to add picture</a:t>
            </a:r>
          </a:p>
        </p:txBody>
      </p:sp>
      <p:sp>
        <p:nvSpPr>
          <p:cNvPr id="2" name="Title 1">
            <a:extLst>
              <a:ext uri="{FF2B5EF4-FFF2-40B4-BE49-F238E27FC236}">
                <a16:creationId xmlns:a16="http://schemas.microsoft.com/office/drawing/2014/main" id="{E1C0B46C-62D2-49F8-A4EB-A89181C4FF84}"/>
              </a:ext>
            </a:extLst>
          </p:cNvPr>
          <p:cNvSpPr>
            <a:spLocks noGrp="1"/>
          </p:cNvSpPr>
          <p:nvPr>
            <p:ph type="title" hasCustomPrompt="1"/>
          </p:nvPr>
        </p:nvSpPr>
        <p:spPr>
          <a:xfrm>
            <a:off x="854362" y="1237675"/>
            <a:ext cx="4331855" cy="910202"/>
          </a:xfrm>
        </p:spPr>
        <p:txBody>
          <a:bodyPr anchor="b">
            <a:normAutofit/>
          </a:bodyPr>
          <a:lstStyle>
            <a:lvl1pPr algn="ctr">
              <a:buNone/>
              <a:defRPr sz="2800" b="1" cap="all" baseline="0"/>
            </a:lvl1pPr>
          </a:lstStyle>
          <a:p>
            <a:r>
              <a:t>CONTEXT or THEME</a:t>
            </a:r>
          </a:p>
        </p:txBody>
      </p:sp>
      <p:sp>
        <p:nvSpPr>
          <p:cNvPr id="3" name="Date Placeholder 2">
            <a:extLst>
              <a:ext uri="{FF2B5EF4-FFF2-40B4-BE49-F238E27FC236}">
                <a16:creationId xmlns:a16="http://schemas.microsoft.com/office/drawing/2014/main" id="{F8B3523D-7149-4C93-939D-A2475179768D}"/>
              </a:ext>
            </a:extLst>
          </p:cNvPr>
          <p:cNvSpPr>
            <a:spLocks noGrp="1"/>
          </p:cNvSpPr>
          <p:nvPr>
            <p:ph type="dt" idx="10"/>
          </p:nvPr>
        </p:nvSpPr>
        <p:spPr>
          <a:xfrm>
            <a:off x="10751004" y="6335309"/>
            <a:ext cx="1181114" cy="250337"/>
          </a:xfrm>
        </p:spPr>
        <p:txBody>
          <a:bodyPr/>
          <a:lstStyle/>
          <a:p>
            <a:fld id="{5FDFC970-B950-4395-A833-47227D4A68CA}" type="datetime1">
              <a:t>9/18/2026</a:t>
            </a:fld>
            <a:endParaRPr/>
          </a:p>
        </p:txBody>
      </p:sp>
      <p:sp>
        <p:nvSpPr>
          <p:cNvPr id="4" name="Footer Placeholder 3">
            <a:extLst>
              <a:ext uri="{FF2B5EF4-FFF2-40B4-BE49-F238E27FC236}">
                <a16:creationId xmlns:a16="http://schemas.microsoft.com/office/drawing/2014/main" id="{E2803C7C-B66C-47F4-9806-679468F1E0C7}"/>
              </a:ext>
            </a:extLst>
          </p:cNvPr>
          <p:cNvSpPr>
            <a:spLocks noGrp="1"/>
          </p:cNvSpPr>
          <p:nvPr>
            <p:ph type="ftr" idx="11"/>
          </p:nvPr>
        </p:nvSpPr>
        <p:spPr>
          <a:xfrm>
            <a:off x="259882" y="6335309"/>
            <a:ext cx="3887245" cy="250337"/>
          </a:xfrm>
        </p:spPr>
        <p:txBody>
          <a:bodyPr/>
          <a:lstStyle/>
          <a:p>
            <a:r>
              <a:t>PRESENTATION TITLE</a:t>
            </a:r>
          </a:p>
        </p:txBody>
      </p:sp>
      <p:sp>
        <p:nvSpPr>
          <p:cNvPr id="5" name="Slide Number Placeholder 4">
            <a:extLst>
              <a:ext uri="{FF2B5EF4-FFF2-40B4-BE49-F238E27FC236}">
                <a16:creationId xmlns:a16="http://schemas.microsoft.com/office/drawing/2014/main" id="{73DC91AA-6A2A-40CA-9E0B-CBB4CF44AA4E}"/>
              </a:ext>
            </a:extLst>
          </p:cNvPr>
          <p:cNvSpPr>
            <a:spLocks noGrp="1"/>
          </p:cNvSpPr>
          <p:nvPr>
            <p:ph type="sldNum" idx="12"/>
          </p:nvPr>
        </p:nvSpPr>
        <p:spPr>
          <a:xfrm>
            <a:off x="5587999" y="6335309"/>
            <a:ext cx="1016000" cy="250337"/>
          </a:xfrm>
        </p:spPr>
        <p:txBody>
          <a:bodyPr/>
          <a:lstStyle/>
          <a:p>
            <a:r>
              <a:t>PAGE  </a:t>
            </a:r>
            <a:fld id="{93005692-73BE-493E-93AB-ECD6027A7652}" type="slidenum">
              <a:t>‹#›</a:t>
            </a:fld>
            <a:endParaRPr/>
          </a:p>
        </p:txBody>
      </p:sp>
      <p:sp>
        <p:nvSpPr>
          <p:cNvPr id="15" name="Text Placeholder 14">
            <a:extLst>
              <a:ext uri="{FF2B5EF4-FFF2-40B4-BE49-F238E27FC236}">
                <a16:creationId xmlns:a16="http://schemas.microsoft.com/office/drawing/2014/main" id="{4437688E-CFA5-4C81-AC96-9DDAF78F78D5}"/>
              </a:ext>
            </a:extLst>
          </p:cNvPr>
          <p:cNvSpPr>
            <a:spLocks noGrp="1"/>
          </p:cNvSpPr>
          <p:nvPr>
            <p:ph type="body" idx="13"/>
          </p:nvPr>
        </p:nvSpPr>
        <p:spPr>
          <a:xfrm>
            <a:off x="544943" y="2409026"/>
            <a:ext cx="4950694" cy="2114550"/>
          </a:xfrm>
        </p:spPr>
        <p:txBody>
          <a:bodyPr anchor="ctr">
            <a:normAutofit/>
          </a:bodyPr>
          <a:lstStyle>
            <a:lvl1pPr marL="0" indent="0" algn="ctr">
              <a:lnSpc>
                <a:spcPct val="100000"/>
              </a:lnSpc>
              <a:buNone/>
              <a:defRPr sz="2200"/>
            </a:lvl1pPr>
            <a:lvl2pPr algn="ctr">
              <a:buNone/>
              <a:defRPr/>
            </a:lvl2pPr>
            <a:lvl3pPr algn="ctr">
              <a:buNone/>
              <a:defRPr/>
            </a:lvl3pPr>
            <a:lvl4pPr algn="ctr">
              <a:buNone/>
              <a:defRPr/>
            </a:lvl4pPr>
            <a:lvl5pPr algn="ctr">
              <a:buNone/>
              <a:defRPr/>
            </a:lvl5pPr>
          </a:lstStyle>
          <a:p>
            <a:pPr lvl="0">
              <a:buNone/>
            </a:pPr>
            <a:r>
              <a:t>Edit Master text styles</a:t>
            </a:r>
          </a:p>
        </p:txBody>
      </p:sp>
      <p:sp>
        <p:nvSpPr>
          <p:cNvPr id="17" name="Text Placeholder 16">
            <a:extLst>
              <a:ext uri="{FF2B5EF4-FFF2-40B4-BE49-F238E27FC236}">
                <a16:creationId xmlns:a16="http://schemas.microsoft.com/office/drawing/2014/main" id="{4C57F452-4041-408B-AE4E-B860CB971FE6}"/>
              </a:ext>
            </a:extLst>
          </p:cNvPr>
          <p:cNvSpPr>
            <a:spLocks noGrp="1"/>
          </p:cNvSpPr>
          <p:nvPr>
            <p:ph type="body" idx="14"/>
          </p:nvPr>
        </p:nvSpPr>
        <p:spPr>
          <a:xfrm>
            <a:off x="854362" y="4784725"/>
            <a:ext cx="4331855" cy="2762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indent="0" algn="ctr">
              <a:buNone/>
              <a:defRPr sz="1200" b="1" cap="all" baseline="0">
                <a:solidFill>
                  <a:schemeClr val="tx1">
                    <a:lumMod val="65000"/>
                    <a:lumOff val="35000"/>
                  </a:schemeClr>
                </a:solidFill>
                <a:latin typeface="Verdana"/>
                <a:ea typeface="Verdana"/>
                <a:cs typeface="Verdana"/>
              </a:defRPr>
            </a:lvl1pPr>
          </a:lstStyle>
          <a:p>
            <a:pPr marL="0" lvl="0" algn="ctr">
              <a:buNone/>
            </a:pPr>
            <a:r>
              <a:t>Edit Master text styles</a:t>
            </a:r>
          </a:p>
        </p:txBody>
      </p:sp>
      <p:sp>
        <p:nvSpPr>
          <p:cNvPr id="10" name="Straight Connector 9">
            <a:extLst>
              <a:ext uri="{FF2B5EF4-FFF2-40B4-BE49-F238E27FC236}">
                <a16:creationId xmlns:a16="http://schemas.microsoft.com/office/drawing/2014/main" id="{A668ED03-94C4-4598-95E4-11660B4ECE30}"/>
              </a:ext>
            </a:extLst>
          </p:cNvPr>
          <p:cNvSpPr>
            <a:spLocks noGrp="1"/>
          </p:cNvSpPr>
          <p:nvPr/>
        </p:nvSpPr>
        <p:spPr>
          <a:xfrm>
            <a:off x="854363" y="2244437"/>
            <a:ext cx="4331855"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sp>
      <p:sp>
        <p:nvSpPr>
          <p:cNvPr id="11" name="Straight Connector 10">
            <a:extLst>
              <a:ext uri="{FF2B5EF4-FFF2-40B4-BE49-F238E27FC236}">
                <a16:creationId xmlns:a16="http://schemas.microsoft.com/office/drawing/2014/main" id="{60D8ADA0-7997-48EE-A856-71DAB6F937CE}"/>
              </a:ext>
            </a:extLst>
          </p:cNvPr>
          <p:cNvSpPr>
            <a:spLocks noGrp="1"/>
          </p:cNvSpPr>
          <p:nvPr/>
        </p:nvSpPr>
        <p:spPr>
          <a:xfrm>
            <a:off x="854363" y="4668983"/>
            <a:ext cx="4331855"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sp>
      <p:sp>
        <p:nvSpPr>
          <p:cNvPr id="13" name="Rectangle 12">
            <a:extLst>
              <a:ext uri="{FF2B5EF4-FFF2-40B4-BE49-F238E27FC236}">
                <a16:creationId xmlns:a16="http://schemas.microsoft.com/office/drawing/2014/main" id="{EEB838A2-1B77-0E49-8EB2-7C6DCD7571CB}"/>
              </a:ext>
            </a:extLst>
          </p:cNvPr>
          <p:cNvSpPr>
            <a:spLocks noGrp="1"/>
          </p:cNvSpPr>
          <p:nvPr/>
        </p:nvSpPr>
        <p:spPr>
          <a:xfrm>
            <a:off x="1" y="198582"/>
            <a:ext cx="3082197" cy="1985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14" name="Rectangle 13">
            <a:extLst>
              <a:ext uri="{FF2B5EF4-FFF2-40B4-BE49-F238E27FC236}">
                <a16:creationId xmlns:a16="http://schemas.microsoft.com/office/drawing/2014/main" id="{D2B6C057-9898-964D-A318-DDE19B199684}"/>
              </a:ext>
            </a:extLst>
          </p:cNvPr>
          <p:cNvSpPr>
            <a:spLocks noGrp="1"/>
          </p:cNvSpPr>
          <p:nvPr/>
        </p:nvSpPr>
        <p:spPr>
          <a:xfrm>
            <a:off x="3050818" y="198582"/>
            <a:ext cx="3047061" cy="19858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16" name="Rectangle 15">
            <a:extLst>
              <a:ext uri="{FF2B5EF4-FFF2-40B4-BE49-F238E27FC236}">
                <a16:creationId xmlns:a16="http://schemas.microsoft.com/office/drawing/2014/main" id="{1A7EC5E2-3D95-A749-8B20-E089E5CD8094}"/>
              </a:ext>
            </a:extLst>
          </p:cNvPr>
          <p:cNvSpPr>
            <a:spLocks noGrp="1"/>
          </p:cNvSpPr>
          <p:nvPr/>
        </p:nvSpPr>
        <p:spPr>
          <a:xfrm>
            <a:off x="6097879" y="198582"/>
            <a:ext cx="3047061" cy="19858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18" name="Rectangle 17">
            <a:extLst>
              <a:ext uri="{FF2B5EF4-FFF2-40B4-BE49-F238E27FC236}">
                <a16:creationId xmlns:a16="http://schemas.microsoft.com/office/drawing/2014/main" id="{AF1FB6F0-3123-6F44-ADA3-9A378BBFB9EC}"/>
              </a:ext>
            </a:extLst>
          </p:cNvPr>
          <p:cNvSpPr>
            <a:spLocks noGrp="1"/>
          </p:cNvSpPr>
          <p:nvPr/>
        </p:nvSpPr>
        <p:spPr>
          <a:xfrm>
            <a:off x="9144939" y="198582"/>
            <a:ext cx="3047061" cy="19858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19" name="Rectangle 18">
            <a:extLst>
              <a:ext uri="{FF2B5EF4-FFF2-40B4-BE49-F238E27FC236}">
                <a16:creationId xmlns:a16="http://schemas.microsoft.com/office/drawing/2014/main" id="{458458C1-B21A-1740-8C2E-D51A34AFD1A3}"/>
              </a:ext>
            </a:extLst>
          </p:cNvPr>
          <p:cNvSpPr>
            <a:spLocks noGrp="1"/>
          </p:cNvSpPr>
          <p:nvPr/>
        </p:nvSpPr>
        <p:spPr>
          <a:xfrm>
            <a:off x="0" y="0"/>
            <a:ext cx="12191999" cy="19858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Section Divider 1">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9B92085F-3EC0-4C1D-B615-DD63C04DEC5A}"/>
              </a:ext>
            </a:extLst>
          </p:cNvPr>
          <p:cNvSpPr>
            <a:spLocks noGrp="1"/>
          </p:cNvSpPr>
          <p:nvPr>
            <p:ph type="body" idx="13" hasCustomPrompt="1"/>
          </p:nvPr>
        </p:nvSpPr>
        <p:spPr>
          <a:xfrm>
            <a:off x="1550988" y="3461559"/>
            <a:ext cx="9070975" cy="598488"/>
          </a:xfrm>
        </p:spPr>
        <p:txBody>
          <a:bodyPr>
            <a:normAutofit/>
          </a:bodyPr>
          <a:lstStyle>
            <a:lvl1pPr marL="0" indent="0" algn="ctr">
              <a:buNone/>
              <a:defRPr sz="3200"/>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buNone/>
            </a:pPr>
            <a:r>
              <a:t>Subheader</a:t>
            </a:r>
          </a:p>
        </p:txBody>
      </p:sp>
      <p:sp>
        <p:nvSpPr>
          <p:cNvPr id="2" name="Title 1">
            <a:extLst>
              <a:ext uri="{FF2B5EF4-FFF2-40B4-BE49-F238E27FC236}">
                <a16:creationId xmlns:a16="http://schemas.microsoft.com/office/drawing/2014/main" id="{B03F9CE8-7714-4DF5-B597-DC8C739ECE25}"/>
              </a:ext>
            </a:extLst>
          </p:cNvPr>
          <p:cNvSpPr>
            <a:spLocks noGrp="1"/>
          </p:cNvSpPr>
          <p:nvPr>
            <p:ph type="title" hasCustomPrompt="1"/>
          </p:nvPr>
        </p:nvSpPr>
        <p:spPr>
          <a:xfrm>
            <a:off x="287591" y="2382981"/>
            <a:ext cx="11569729" cy="1046019"/>
          </a:xfrm>
        </p:spPr>
        <p:txBody>
          <a:bodyPr anchor="b">
            <a:normAutofit/>
          </a:bodyPr>
          <a:lstStyle>
            <a:lvl1pPr algn="ctr">
              <a:buNone/>
              <a:defRPr sz="6000" b="1" cap="all" baseline="0"/>
            </a:lvl1pPr>
          </a:lstStyle>
          <a:p>
            <a:r>
              <a:t>SECTION DIVIDER</a:t>
            </a:r>
          </a:p>
        </p:txBody>
      </p:sp>
      <p:sp>
        <p:nvSpPr>
          <p:cNvPr id="3" name="Date Placeholder 2">
            <a:extLst>
              <a:ext uri="{FF2B5EF4-FFF2-40B4-BE49-F238E27FC236}">
                <a16:creationId xmlns:a16="http://schemas.microsoft.com/office/drawing/2014/main" id="{21B72F12-C7A0-48D9-A541-E6C748777838}"/>
              </a:ext>
            </a:extLst>
          </p:cNvPr>
          <p:cNvSpPr>
            <a:spLocks noGrp="1"/>
          </p:cNvSpPr>
          <p:nvPr>
            <p:ph type="dt" idx="10"/>
          </p:nvPr>
        </p:nvSpPr>
        <p:spPr>
          <a:xfrm>
            <a:off x="10751004" y="6335309"/>
            <a:ext cx="1181114" cy="250337"/>
          </a:xfrm>
        </p:spPr>
        <p:txBody>
          <a:bodyPr/>
          <a:lstStyle/>
          <a:p>
            <a:fld id="{5FDFC970-B950-4395-A833-47227D4A68CA}" type="datetime1">
              <a:t>9/18/2026</a:t>
            </a:fld>
            <a:endParaRPr/>
          </a:p>
        </p:txBody>
      </p:sp>
      <p:sp>
        <p:nvSpPr>
          <p:cNvPr id="4" name="Footer Placeholder 3">
            <a:extLst>
              <a:ext uri="{FF2B5EF4-FFF2-40B4-BE49-F238E27FC236}">
                <a16:creationId xmlns:a16="http://schemas.microsoft.com/office/drawing/2014/main" id="{2FD6F371-72F5-4A59-B660-7C0DA9F7BF33}"/>
              </a:ext>
            </a:extLst>
          </p:cNvPr>
          <p:cNvSpPr>
            <a:spLocks noGrp="1"/>
          </p:cNvSpPr>
          <p:nvPr>
            <p:ph type="ftr" idx="11"/>
          </p:nvPr>
        </p:nvSpPr>
        <p:spPr/>
        <p:txBody>
          <a:bodyPr/>
          <a:lstStyle/>
          <a:p>
            <a:r>
              <a:t>PRESENTATION TITLE</a:t>
            </a:r>
          </a:p>
        </p:txBody>
      </p:sp>
      <p:sp>
        <p:nvSpPr>
          <p:cNvPr id="5" name="Slide Number Placeholder 4">
            <a:extLst>
              <a:ext uri="{FF2B5EF4-FFF2-40B4-BE49-F238E27FC236}">
                <a16:creationId xmlns:a16="http://schemas.microsoft.com/office/drawing/2014/main" id="{E7F89E0D-A0BC-459F-B010-6724F259BAE8}"/>
              </a:ext>
            </a:extLst>
          </p:cNvPr>
          <p:cNvSpPr>
            <a:spLocks noGrp="1"/>
          </p:cNvSpPr>
          <p:nvPr>
            <p:ph type="sldNum" idx="12"/>
          </p:nvPr>
        </p:nvSpPr>
        <p:spPr/>
        <p:txBody>
          <a:bodyPr/>
          <a:lstStyle/>
          <a:p>
            <a:r>
              <a:t>PAGE  </a:t>
            </a:r>
            <a:fld id="{93005692-73BE-493E-93AB-ECD6027A7652}" type="slidenum">
              <a:t>‹#›</a:t>
            </a:fld>
            <a:endParaRPr/>
          </a:p>
        </p:txBody>
      </p:sp>
      <p:sp>
        <p:nvSpPr>
          <p:cNvPr id="8" name="Rectangle 7">
            <a:extLst>
              <a:ext uri="{FF2B5EF4-FFF2-40B4-BE49-F238E27FC236}">
                <a16:creationId xmlns:a16="http://schemas.microsoft.com/office/drawing/2014/main" id="{3AF1F1A7-A97F-2043-A2B6-700DB47E5D6E}"/>
              </a:ext>
            </a:extLst>
          </p:cNvPr>
          <p:cNvSpPr>
            <a:spLocks noGrp="1"/>
          </p:cNvSpPr>
          <p:nvPr/>
        </p:nvSpPr>
        <p:spPr>
          <a:xfrm>
            <a:off x="1" y="198582"/>
            <a:ext cx="3082197" cy="1985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10" name="Rectangle 9">
            <a:extLst>
              <a:ext uri="{FF2B5EF4-FFF2-40B4-BE49-F238E27FC236}">
                <a16:creationId xmlns:a16="http://schemas.microsoft.com/office/drawing/2014/main" id="{A224B184-90A6-454F-9D9E-ECF073E8AB22}"/>
              </a:ext>
            </a:extLst>
          </p:cNvPr>
          <p:cNvSpPr>
            <a:spLocks noGrp="1"/>
          </p:cNvSpPr>
          <p:nvPr/>
        </p:nvSpPr>
        <p:spPr>
          <a:xfrm>
            <a:off x="3050818" y="198582"/>
            <a:ext cx="3047061" cy="19858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11" name="Rectangle 10">
            <a:extLst>
              <a:ext uri="{FF2B5EF4-FFF2-40B4-BE49-F238E27FC236}">
                <a16:creationId xmlns:a16="http://schemas.microsoft.com/office/drawing/2014/main" id="{F9BF415E-5C68-5A46-A4AA-12882385D646}"/>
              </a:ext>
            </a:extLst>
          </p:cNvPr>
          <p:cNvSpPr>
            <a:spLocks noGrp="1"/>
          </p:cNvSpPr>
          <p:nvPr/>
        </p:nvSpPr>
        <p:spPr>
          <a:xfrm>
            <a:off x="6097879" y="198582"/>
            <a:ext cx="3047061" cy="19858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12" name="Rectangle 11">
            <a:extLst>
              <a:ext uri="{FF2B5EF4-FFF2-40B4-BE49-F238E27FC236}">
                <a16:creationId xmlns:a16="http://schemas.microsoft.com/office/drawing/2014/main" id="{38F68827-DD27-C847-A47E-256BF5F3DD58}"/>
              </a:ext>
            </a:extLst>
          </p:cNvPr>
          <p:cNvSpPr>
            <a:spLocks noGrp="1"/>
          </p:cNvSpPr>
          <p:nvPr/>
        </p:nvSpPr>
        <p:spPr>
          <a:xfrm>
            <a:off x="9144939" y="198582"/>
            <a:ext cx="3047061" cy="19858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13" name="Rectangle 12">
            <a:extLst>
              <a:ext uri="{FF2B5EF4-FFF2-40B4-BE49-F238E27FC236}">
                <a16:creationId xmlns:a16="http://schemas.microsoft.com/office/drawing/2014/main" id="{F0BE1C56-BDF3-2C49-8D53-7F278C21E615}"/>
              </a:ext>
            </a:extLst>
          </p:cNvPr>
          <p:cNvSpPr>
            <a:spLocks noGrp="1"/>
          </p:cNvSpPr>
          <p:nvPr/>
        </p:nvSpPr>
        <p:spPr>
          <a:xfrm>
            <a:off x="0" y="0"/>
            <a:ext cx="12191999" cy="19858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Section Divider 2">
    <p:bg>
      <p:bgPr>
        <a:solidFill>
          <a:schemeClr val="accent1"/>
        </a:solidFill>
        <a:effectLst/>
      </p:bgPr>
    </p:bg>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A8FC38F3-756E-4333-9756-73273B9AEE1B}"/>
              </a:ext>
            </a:extLst>
          </p:cNvPr>
          <p:cNvSpPr>
            <a:spLocks noGrp="1"/>
          </p:cNvSpPr>
          <p:nvPr>
            <p:ph type="body" idx="13" hasCustomPrompt="1"/>
          </p:nvPr>
        </p:nvSpPr>
        <p:spPr>
          <a:xfrm>
            <a:off x="1550988" y="3461559"/>
            <a:ext cx="9070975" cy="598488"/>
          </a:xfrm>
        </p:spPr>
        <p:txBody>
          <a:bodyPr>
            <a:normAutofit/>
          </a:bodyPr>
          <a:lstStyle>
            <a:lvl1pPr marL="0" indent="0" algn="ctr">
              <a:buNone/>
              <a:defRPr sz="3200"/>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buNone/>
            </a:pPr>
            <a:r>
              <a:t>Subheader</a:t>
            </a:r>
          </a:p>
        </p:txBody>
      </p:sp>
      <p:sp>
        <p:nvSpPr>
          <p:cNvPr id="2" name="Title 1">
            <a:extLst>
              <a:ext uri="{FF2B5EF4-FFF2-40B4-BE49-F238E27FC236}">
                <a16:creationId xmlns:a16="http://schemas.microsoft.com/office/drawing/2014/main" id="{EA25DC53-CCCB-4D15-9391-59240EFF0862}"/>
              </a:ext>
            </a:extLst>
          </p:cNvPr>
          <p:cNvSpPr>
            <a:spLocks noGrp="1"/>
          </p:cNvSpPr>
          <p:nvPr>
            <p:ph type="title" hasCustomPrompt="1"/>
          </p:nvPr>
        </p:nvSpPr>
        <p:spPr>
          <a:xfrm>
            <a:off x="287591" y="2382981"/>
            <a:ext cx="11569729" cy="1046019"/>
          </a:xfrm>
        </p:spPr>
        <p:txBody>
          <a:bodyPr anchor="b">
            <a:normAutofit/>
          </a:bodyPr>
          <a:lstStyle>
            <a:lvl1pPr algn="ctr">
              <a:buNone/>
              <a:defRPr sz="6000" b="1" cap="all" baseline="0"/>
            </a:lvl1pPr>
          </a:lstStyle>
          <a:p>
            <a:r>
              <a:t>SECTION DIVIDER</a:t>
            </a:r>
          </a:p>
        </p:txBody>
      </p:sp>
      <p:sp>
        <p:nvSpPr>
          <p:cNvPr id="3" name="Date Placeholder 2">
            <a:extLst>
              <a:ext uri="{FF2B5EF4-FFF2-40B4-BE49-F238E27FC236}">
                <a16:creationId xmlns:a16="http://schemas.microsoft.com/office/drawing/2014/main" id="{113C56CA-B80C-4EC6-BE7E-9A2E6A35D09E}"/>
              </a:ext>
            </a:extLst>
          </p:cNvPr>
          <p:cNvSpPr>
            <a:spLocks noGrp="1"/>
          </p:cNvSpPr>
          <p:nvPr>
            <p:ph type="dt" idx="10"/>
          </p:nvPr>
        </p:nvSpPr>
        <p:spPr>
          <a:xfrm>
            <a:off x="10751004" y="6335309"/>
            <a:ext cx="1181114" cy="250337"/>
          </a:xfrm>
        </p:spPr>
        <p:txBody>
          <a:bodyPr/>
          <a:lstStyle/>
          <a:p>
            <a:fld id="{5FDFC970-B950-4395-A833-47227D4A68CA}" type="datetime1">
              <a:t>9/18/2026</a:t>
            </a:fld>
            <a:endParaRPr/>
          </a:p>
        </p:txBody>
      </p:sp>
      <p:sp>
        <p:nvSpPr>
          <p:cNvPr id="4" name="Footer Placeholder 3">
            <a:extLst>
              <a:ext uri="{FF2B5EF4-FFF2-40B4-BE49-F238E27FC236}">
                <a16:creationId xmlns:a16="http://schemas.microsoft.com/office/drawing/2014/main" id="{4CBEB89B-FA2A-4E9E-88E4-2E2BE8EEB913}"/>
              </a:ext>
            </a:extLst>
          </p:cNvPr>
          <p:cNvSpPr>
            <a:spLocks noGrp="1"/>
          </p:cNvSpPr>
          <p:nvPr>
            <p:ph type="ftr" idx="11"/>
          </p:nvPr>
        </p:nvSpPr>
        <p:spPr/>
        <p:txBody>
          <a:bodyPr/>
          <a:lstStyle/>
          <a:p>
            <a:r>
              <a:t>PRESENTATION TITLE</a:t>
            </a:r>
          </a:p>
        </p:txBody>
      </p:sp>
      <p:sp>
        <p:nvSpPr>
          <p:cNvPr id="5" name="Slide Number Placeholder 4">
            <a:extLst>
              <a:ext uri="{FF2B5EF4-FFF2-40B4-BE49-F238E27FC236}">
                <a16:creationId xmlns:a16="http://schemas.microsoft.com/office/drawing/2014/main" id="{1A6BA907-BADE-480D-BE28-90D65030C883}"/>
              </a:ext>
            </a:extLst>
          </p:cNvPr>
          <p:cNvSpPr>
            <a:spLocks noGrp="1"/>
          </p:cNvSpPr>
          <p:nvPr>
            <p:ph type="sldNum" idx="12"/>
          </p:nvPr>
        </p:nvSpPr>
        <p:spPr/>
        <p:txBody>
          <a:bodyPr/>
          <a:lstStyle/>
          <a:p>
            <a:r>
              <a:t>PAGE  </a:t>
            </a:r>
            <a:fld id="{93005692-73BE-493E-93AB-ECD6027A7652}" type="slidenum">
              <a:t>‹#›</a:t>
            </a:fld>
            <a:endParaRPr/>
          </a:p>
        </p:txBody>
      </p:sp>
      <p:sp>
        <p:nvSpPr>
          <p:cNvPr id="8" name="Rectangle 7">
            <a:extLst>
              <a:ext uri="{FF2B5EF4-FFF2-40B4-BE49-F238E27FC236}">
                <a16:creationId xmlns:a16="http://schemas.microsoft.com/office/drawing/2014/main" id="{3D2FDE60-617C-5041-979E-D1F7A2C5C89F}"/>
              </a:ext>
            </a:extLst>
          </p:cNvPr>
          <p:cNvSpPr>
            <a:spLocks noGrp="1"/>
          </p:cNvSpPr>
          <p:nvPr/>
        </p:nvSpPr>
        <p:spPr>
          <a:xfrm>
            <a:off x="1" y="198582"/>
            <a:ext cx="3082197" cy="1985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10" name="Rectangle 9">
            <a:extLst>
              <a:ext uri="{FF2B5EF4-FFF2-40B4-BE49-F238E27FC236}">
                <a16:creationId xmlns:a16="http://schemas.microsoft.com/office/drawing/2014/main" id="{5B4F1CEB-D611-BA47-A19D-E0A5A169870A}"/>
              </a:ext>
            </a:extLst>
          </p:cNvPr>
          <p:cNvSpPr>
            <a:spLocks noGrp="1"/>
          </p:cNvSpPr>
          <p:nvPr/>
        </p:nvSpPr>
        <p:spPr>
          <a:xfrm>
            <a:off x="3050818" y="198582"/>
            <a:ext cx="3047061" cy="19858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11" name="Rectangle 10">
            <a:extLst>
              <a:ext uri="{FF2B5EF4-FFF2-40B4-BE49-F238E27FC236}">
                <a16:creationId xmlns:a16="http://schemas.microsoft.com/office/drawing/2014/main" id="{F97D50D4-6174-034C-A3F3-E9AB2E1D3281}"/>
              </a:ext>
            </a:extLst>
          </p:cNvPr>
          <p:cNvSpPr>
            <a:spLocks noGrp="1"/>
          </p:cNvSpPr>
          <p:nvPr/>
        </p:nvSpPr>
        <p:spPr>
          <a:xfrm>
            <a:off x="6097879" y="198582"/>
            <a:ext cx="3047061" cy="19858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12" name="Rectangle 11">
            <a:extLst>
              <a:ext uri="{FF2B5EF4-FFF2-40B4-BE49-F238E27FC236}">
                <a16:creationId xmlns:a16="http://schemas.microsoft.com/office/drawing/2014/main" id="{37EA6D82-A05D-0249-8E30-A4790C4403B2}"/>
              </a:ext>
            </a:extLst>
          </p:cNvPr>
          <p:cNvSpPr>
            <a:spLocks noGrp="1"/>
          </p:cNvSpPr>
          <p:nvPr/>
        </p:nvSpPr>
        <p:spPr>
          <a:xfrm>
            <a:off x="9144939" y="198582"/>
            <a:ext cx="3047061" cy="19858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13" name="Rectangle 12">
            <a:extLst>
              <a:ext uri="{FF2B5EF4-FFF2-40B4-BE49-F238E27FC236}">
                <a16:creationId xmlns:a16="http://schemas.microsoft.com/office/drawing/2014/main" id="{17C19425-79B1-3342-B23A-57609026ACF2}"/>
              </a:ext>
            </a:extLst>
          </p:cNvPr>
          <p:cNvSpPr>
            <a:spLocks noGrp="1"/>
          </p:cNvSpPr>
          <p:nvPr/>
        </p:nvSpPr>
        <p:spPr>
          <a:xfrm>
            <a:off x="0" y="0"/>
            <a:ext cx="12191999" cy="19858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Section Divider 3">
    <p:bg>
      <p:bgPr>
        <a:solidFill>
          <a:schemeClr val="tx1"/>
        </a:solidFill>
        <a:effectLst/>
      </p:bgPr>
    </p:bg>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79C2CB4F-CE38-4E39-9F4E-1E3F5A375C15}"/>
              </a:ext>
            </a:extLst>
          </p:cNvPr>
          <p:cNvSpPr>
            <a:spLocks noGrp="1"/>
          </p:cNvSpPr>
          <p:nvPr>
            <p:ph type="body" idx="13" hasCustomPrompt="1"/>
          </p:nvPr>
        </p:nvSpPr>
        <p:spPr>
          <a:xfrm>
            <a:off x="1550988" y="3461559"/>
            <a:ext cx="9070975" cy="598488"/>
          </a:xfrm>
        </p:spPr>
        <p:txBody>
          <a:bodyPr>
            <a:normAutofit/>
          </a:bodyPr>
          <a:lstStyle>
            <a:lvl1pPr marL="0" indent="0" algn="ctr">
              <a:buNone/>
              <a:defRPr sz="3200">
                <a:solidFill>
                  <a:schemeClr val="bg1"/>
                </a:solidFill>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buNone/>
            </a:pPr>
            <a:r>
              <a:t>Subheader</a:t>
            </a:r>
          </a:p>
        </p:txBody>
      </p:sp>
      <p:sp>
        <p:nvSpPr>
          <p:cNvPr id="2" name="Title 1">
            <a:extLst>
              <a:ext uri="{FF2B5EF4-FFF2-40B4-BE49-F238E27FC236}">
                <a16:creationId xmlns:a16="http://schemas.microsoft.com/office/drawing/2014/main" id="{83302DD6-2A42-416B-91CB-6EF6349570EB}"/>
              </a:ext>
            </a:extLst>
          </p:cNvPr>
          <p:cNvSpPr>
            <a:spLocks noGrp="1"/>
          </p:cNvSpPr>
          <p:nvPr>
            <p:ph type="title" hasCustomPrompt="1"/>
          </p:nvPr>
        </p:nvSpPr>
        <p:spPr>
          <a:xfrm>
            <a:off x="287591" y="2382981"/>
            <a:ext cx="11569729" cy="1046019"/>
          </a:xfrm>
        </p:spPr>
        <p:txBody>
          <a:bodyPr anchor="b">
            <a:normAutofit/>
          </a:bodyPr>
          <a:lstStyle>
            <a:lvl1pPr algn="ctr">
              <a:buNone/>
              <a:defRPr sz="6000" b="1" cap="all" baseline="0">
                <a:solidFill>
                  <a:schemeClr val="bg1"/>
                </a:solidFill>
              </a:defRPr>
            </a:lvl1pPr>
          </a:lstStyle>
          <a:p>
            <a:r>
              <a:t>SECTION DIVIDER</a:t>
            </a:r>
          </a:p>
        </p:txBody>
      </p:sp>
      <p:sp>
        <p:nvSpPr>
          <p:cNvPr id="3" name="Date Placeholder 2">
            <a:extLst>
              <a:ext uri="{FF2B5EF4-FFF2-40B4-BE49-F238E27FC236}">
                <a16:creationId xmlns:a16="http://schemas.microsoft.com/office/drawing/2014/main" id="{51DAF434-6A10-4F84-8738-77914076CB6A}"/>
              </a:ext>
            </a:extLst>
          </p:cNvPr>
          <p:cNvSpPr>
            <a:spLocks noGrp="1"/>
          </p:cNvSpPr>
          <p:nvPr>
            <p:ph type="dt" idx="10"/>
          </p:nvPr>
        </p:nvSpPr>
        <p:spPr>
          <a:xfrm>
            <a:off x="10751004" y="6335309"/>
            <a:ext cx="1181114" cy="250337"/>
          </a:xfrm>
        </p:spPr>
        <p:txBody>
          <a:bodyPr/>
          <a:lstStyle>
            <a:lvl1pPr>
              <a:buNone/>
              <a:defRPr>
                <a:solidFill>
                  <a:schemeClr val="bg1"/>
                </a:solidFill>
              </a:defRPr>
            </a:lvl1pPr>
          </a:lstStyle>
          <a:p>
            <a:fld id="{5FDFC970-B950-4395-A833-47227D4A68CA}" type="datetime1">
              <a:t>9/18/2026</a:t>
            </a:fld>
            <a:endParaRPr/>
          </a:p>
        </p:txBody>
      </p:sp>
      <p:sp>
        <p:nvSpPr>
          <p:cNvPr id="4" name="Footer Placeholder 3">
            <a:extLst>
              <a:ext uri="{FF2B5EF4-FFF2-40B4-BE49-F238E27FC236}">
                <a16:creationId xmlns:a16="http://schemas.microsoft.com/office/drawing/2014/main" id="{168FC743-D175-4A0A-8CA5-5AD839BB559C}"/>
              </a:ext>
            </a:extLst>
          </p:cNvPr>
          <p:cNvSpPr>
            <a:spLocks noGrp="1"/>
          </p:cNvSpPr>
          <p:nvPr>
            <p:ph type="ftr" idx="11"/>
          </p:nvPr>
        </p:nvSpPr>
        <p:spPr/>
        <p:txBody>
          <a:bodyPr/>
          <a:lstStyle>
            <a:lvl1pPr>
              <a:buNone/>
              <a:defRPr>
                <a:solidFill>
                  <a:schemeClr val="bg1"/>
                </a:solidFill>
              </a:defRPr>
            </a:lvl1pPr>
          </a:lstStyle>
          <a:p>
            <a:r>
              <a:t>PRESENTATION TITLE</a:t>
            </a:r>
          </a:p>
        </p:txBody>
      </p:sp>
      <p:sp>
        <p:nvSpPr>
          <p:cNvPr id="5" name="Slide Number Placeholder 4">
            <a:extLst>
              <a:ext uri="{FF2B5EF4-FFF2-40B4-BE49-F238E27FC236}">
                <a16:creationId xmlns:a16="http://schemas.microsoft.com/office/drawing/2014/main" id="{0D95CF4E-E25C-454F-ACD4-C6D06208BF85}"/>
              </a:ext>
            </a:extLst>
          </p:cNvPr>
          <p:cNvSpPr>
            <a:spLocks noGrp="1"/>
          </p:cNvSpPr>
          <p:nvPr>
            <p:ph type="sldNum" idx="12"/>
          </p:nvPr>
        </p:nvSpPr>
        <p:spPr/>
        <p:txBody>
          <a:bodyPr/>
          <a:lstStyle>
            <a:lvl1pPr>
              <a:buNone/>
              <a:defRPr>
                <a:solidFill>
                  <a:schemeClr val="bg1"/>
                </a:solidFill>
              </a:defRPr>
            </a:lvl1pPr>
          </a:lstStyle>
          <a:p>
            <a:r>
              <a:t>PAGE  </a:t>
            </a:r>
            <a:fld id="{93005692-73BE-493E-93AB-ECD6027A7652}" type="slidenum">
              <a:t>‹#›</a:t>
            </a:fld>
            <a:endParaRPr/>
          </a:p>
        </p:txBody>
      </p:sp>
      <p:sp>
        <p:nvSpPr>
          <p:cNvPr id="8" name="Rectangle 7">
            <a:extLst>
              <a:ext uri="{FF2B5EF4-FFF2-40B4-BE49-F238E27FC236}">
                <a16:creationId xmlns:a16="http://schemas.microsoft.com/office/drawing/2014/main" id="{BEF4AFBB-4878-E449-BA3E-95D6B0E5FAB1}"/>
              </a:ext>
            </a:extLst>
          </p:cNvPr>
          <p:cNvSpPr>
            <a:spLocks noGrp="1"/>
          </p:cNvSpPr>
          <p:nvPr/>
        </p:nvSpPr>
        <p:spPr>
          <a:xfrm>
            <a:off x="1" y="198582"/>
            <a:ext cx="3082197" cy="1985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10" name="Rectangle 9">
            <a:extLst>
              <a:ext uri="{FF2B5EF4-FFF2-40B4-BE49-F238E27FC236}">
                <a16:creationId xmlns:a16="http://schemas.microsoft.com/office/drawing/2014/main" id="{B8A5CE70-AD3F-774E-BE63-C49B146F7847}"/>
              </a:ext>
            </a:extLst>
          </p:cNvPr>
          <p:cNvSpPr>
            <a:spLocks noGrp="1"/>
          </p:cNvSpPr>
          <p:nvPr/>
        </p:nvSpPr>
        <p:spPr>
          <a:xfrm>
            <a:off x="3050818" y="198582"/>
            <a:ext cx="3047061" cy="19858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11" name="Rectangle 10">
            <a:extLst>
              <a:ext uri="{FF2B5EF4-FFF2-40B4-BE49-F238E27FC236}">
                <a16:creationId xmlns:a16="http://schemas.microsoft.com/office/drawing/2014/main" id="{25CBF245-27F6-0A4E-A98C-1F74A015B671}"/>
              </a:ext>
            </a:extLst>
          </p:cNvPr>
          <p:cNvSpPr>
            <a:spLocks noGrp="1"/>
          </p:cNvSpPr>
          <p:nvPr/>
        </p:nvSpPr>
        <p:spPr>
          <a:xfrm>
            <a:off x="6097879" y="198582"/>
            <a:ext cx="3047061" cy="19858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12" name="Rectangle 11">
            <a:extLst>
              <a:ext uri="{FF2B5EF4-FFF2-40B4-BE49-F238E27FC236}">
                <a16:creationId xmlns:a16="http://schemas.microsoft.com/office/drawing/2014/main" id="{579344F2-19C3-7A47-BC07-9351DEF6EEAF}"/>
              </a:ext>
            </a:extLst>
          </p:cNvPr>
          <p:cNvSpPr>
            <a:spLocks noGrp="1"/>
          </p:cNvSpPr>
          <p:nvPr/>
        </p:nvSpPr>
        <p:spPr>
          <a:xfrm>
            <a:off x="9144939" y="198582"/>
            <a:ext cx="3047061" cy="19858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13" name="Rectangle 12">
            <a:extLst>
              <a:ext uri="{FF2B5EF4-FFF2-40B4-BE49-F238E27FC236}">
                <a16:creationId xmlns:a16="http://schemas.microsoft.com/office/drawing/2014/main" id="{6D60D7D3-7608-864C-95F0-5D019659C1F5}"/>
              </a:ext>
            </a:extLst>
          </p:cNvPr>
          <p:cNvSpPr>
            <a:spLocks noGrp="1"/>
          </p:cNvSpPr>
          <p:nvPr/>
        </p:nvSpPr>
        <p:spPr>
          <a:xfrm>
            <a:off x="0" y="0"/>
            <a:ext cx="12191999" cy="19858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Closing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F63C6C-29A9-4D21-A097-13A12EC57557}"/>
              </a:ext>
            </a:extLst>
          </p:cNvPr>
          <p:cNvSpPr>
            <a:spLocks noGrp="1"/>
          </p:cNvSpPr>
          <p:nvPr>
            <p:ph type="title" hasCustomPrompt="1"/>
          </p:nvPr>
        </p:nvSpPr>
        <p:spPr>
          <a:xfrm>
            <a:off x="657225" y="4581236"/>
            <a:ext cx="10877550" cy="1597891"/>
          </a:xfrm>
          <a:prstGeom prst="rect">
            <a:avLst/>
          </a:prstGeom>
          <a:noFill/>
        </p:spPr>
        <p:txBody>
          <a:bodyPr wrap="square" anchor="ctr">
            <a:noAutofit/>
          </a:bodyPr>
          <a:lstStyle>
            <a:lvl1pPr algn="ctr">
              <a:buNone/>
              <a:defRPr sz="1800" b="0" i="0" cap="none" baseline="0">
                <a:solidFill>
                  <a:schemeClr val="tx1"/>
                </a:solidFill>
                <a:latin typeface="Verdana"/>
                <a:ea typeface="Verdana"/>
                <a:cs typeface="Verdana"/>
              </a:defRPr>
            </a:lvl1pPr>
          </a:lstStyle>
          <a:p>
            <a:pPr marL="0" lvl="0" algn="ctr">
              <a:lnSpc>
                <a:spcPct val="75000"/>
              </a:lnSpc>
              <a:buNone/>
            </a:pPr>
            <a:r>
              <a:t>Click to edit master closing slide</a:t>
            </a:r>
          </a:p>
        </p:txBody>
      </p:sp>
      <p:sp>
        <p:nvSpPr>
          <p:cNvPr id="6" name="Date Placeholder 5">
            <a:extLst>
              <a:ext uri="{FF2B5EF4-FFF2-40B4-BE49-F238E27FC236}">
                <a16:creationId xmlns:a16="http://schemas.microsoft.com/office/drawing/2014/main" id="{41783F67-BCDF-46C2-8207-F83CF5A6885D}"/>
              </a:ext>
            </a:extLst>
          </p:cNvPr>
          <p:cNvSpPr>
            <a:spLocks noGrp="1"/>
          </p:cNvSpPr>
          <p:nvPr>
            <p:ph type="dt" idx="10"/>
          </p:nvPr>
        </p:nvSpPr>
        <p:spPr>
          <a:xfrm>
            <a:off x="10719067" y="6335309"/>
            <a:ext cx="1181114" cy="250337"/>
          </a:xfrm>
        </p:spPr>
        <p:txBody>
          <a:bodyPr/>
          <a:lstStyle/>
          <a:p>
            <a:fld id="{75D660D7-90CE-4513-A3CE-C070B9421917}" type="datetime1">
              <a:t>9/18/2026</a:t>
            </a:fld>
            <a:endParaRPr/>
          </a:p>
        </p:txBody>
      </p:sp>
      <p:sp>
        <p:nvSpPr>
          <p:cNvPr id="10" name="Footer Placeholder 9">
            <a:extLst>
              <a:ext uri="{FF2B5EF4-FFF2-40B4-BE49-F238E27FC236}">
                <a16:creationId xmlns:a16="http://schemas.microsoft.com/office/drawing/2014/main" id="{18456B55-6BAF-4734-B295-DB7AB2003988}"/>
              </a:ext>
            </a:extLst>
          </p:cNvPr>
          <p:cNvSpPr>
            <a:spLocks noGrp="1"/>
          </p:cNvSpPr>
          <p:nvPr>
            <p:ph type="ftr" idx="11"/>
          </p:nvPr>
        </p:nvSpPr>
        <p:spPr>
          <a:xfrm>
            <a:off x="291819" y="6335309"/>
            <a:ext cx="4829174" cy="250337"/>
          </a:xfrm>
        </p:spPr>
        <p:txBody>
          <a:bodyPr/>
          <a:lstStyle/>
          <a:p>
            <a:r>
              <a:t>PRESENTATION TITLE</a:t>
            </a:r>
          </a:p>
        </p:txBody>
      </p:sp>
      <p:sp>
        <p:nvSpPr>
          <p:cNvPr id="11" name="Slide Number Placeholder 10">
            <a:extLst>
              <a:ext uri="{FF2B5EF4-FFF2-40B4-BE49-F238E27FC236}">
                <a16:creationId xmlns:a16="http://schemas.microsoft.com/office/drawing/2014/main" id="{0CEB1EE9-B57E-4FC7-B773-29B40645DEEC}"/>
              </a:ext>
            </a:extLst>
          </p:cNvPr>
          <p:cNvSpPr>
            <a:spLocks noGrp="1"/>
          </p:cNvSpPr>
          <p:nvPr>
            <p:ph type="sldNum" idx="12"/>
          </p:nvPr>
        </p:nvSpPr>
        <p:spPr/>
        <p:txBody>
          <a:bodyPr/>
          <a:lstStyle/>
          <a:p>
            <a:r>
              <a:t>PAGE  </a:t>
            </a:r>
            <a:fld id="{93005692-73BE-493E-93AB-ECD6027A7652}" type="slidenum">
              <a:t>‹#›</a:t>
            </a:fld>
            <a:endParaRPr/>
          </a:p>
        </p:txBody>
      </p:sp>
      <p:pic>
        <p:nvPicPr>
          <p:cNvPr id="18" name="Picture 3"/>
          <p:cNvPicPr>
            <a:picLocks noChangeAspect="1"/>
          </p:cNvPicPr>
          <p:nvPr/>
        </p:nvPicPr>
        <p:blipFill>
          <a:blip r:embed="rId2"/>
          <a:srcRect/>
          <a:stretch/>
        </p:blipFill>
        <p:spPr>
          <a:xfrm>
            <a:off x="3009063" y="985586"/>
            <a:ext cx="6173872" cy="4075199"/>
          </a:xfrm>
          <a:prstGeom prst="rect">
            <a:avLst/>
          </a:prstGeom>
        </p:spPr>
      </p:pic>
      <p:sp>
        <p:nvSpPr>
          <p:cNvPr id="5" name="Rectangle 4">
            <a:extLst>
              <a:ext uri="{FF2B5EF4-FFF2-40B4-BE49-F238E27FC236}">
                <a16:creationId xmlns:a16="http://schemas.microsoft.com/office/drawing/2014/main" id="{28892FE7-A0C9-8309-46E4-931A13CDE369}"/>
              </a:ext>
            </a:extLst>
          </p:cNvPr>
          <p:cNvSpPr>
            <a:spLocks noGrp="1"/>
          </p:cNvSpPr>
          <p:nvPr/>
        </p:nvSpPr>
        <p:spPr>
          <a:xfrm>
            <a:off x="1" y="198582"/>
            <a:ext cx="3082197" cy="1985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7" name="Rectangle 6">
            <a:extLst>
              <a:ext uri="{FF2B5EF4-FFF2-40B4-BE49-F238E27FC236}">
                <a16:creationId xmlns:a16="http://schemas.microsoft.com/office/drawing/2014/main" id="{227CF994-DEA2-0F0B-B324-479EBADCC3BF}"/>
              </a:ext>
            </a:extLst>
          </p:cNvPr>
          <p:cNvSpPr>
            <a:spLocks noGrp="1"/>
          </p:cNvSpPr>
          <p:nvPr/>
        </p:nvSpPr>
        <p:spPr>
          <a:xfrm>
            <a:off x="3050818" y="198582"/>
            <a:ext cx="3047061" cy="19858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8" name="Rectangle 7">
            <a:extLst>
              <a:ext uri="{FF2B5EF4-FFF2-40B4-BE49-F238E27FC236}">
                <a16:creationId xmlns:a16="http://schemas.microsoft.com/office/drawing/2014/main" id="{A32A6BC4-FFB2-4EE3-0AD0-F83F02379F3C}"/>
              </a:ext>
            </a:extLst>
          </p:cNvPr>
          <p:cNvSpPr>
            <a:spLocks noGrp="1"/>
          </p:cNvSpPr>
          <p:nvPr/>
        </p:nvSpPr>
        <p:spPr>
          <a:xfrm>
            <a:off x="6097879" y="198582"/>
            <a:ext cx="3047061" cy="19858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9" name="Rectangle 8">
            <a:extLst>
              <a:ext uri="{FF2B5EF4-FFF2-40B4-BE49-F238E27FC236}">
                <a16:creationId xmlns:a16="http://schemas.microsoft.com/office/drawing/2014/main" id="{A74E2F9D-C875-8A6C-CE01-BD5AE319F5A2}"/>
              </a:ext>
            </a:extLst>
          </p:cNvPr>
          <p:cNvSpPr>
            <a:spLocks noGrp="1"/>
          </p:cNvSpPr>
          <p:nvPr/>
        </p:nvSpPr>
        <p:spPr>
          <a:xfrm>
            <a:off x="9144939" y="198582"/>
            <a:ext cx="3047061" cy="19858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12" name="Rectangle 11">
            <a:extLst>
              <a:ext uri="{FF2B5EF4-FFF2-40B4-BE49-F238E27FC236}">
                <a16:creationId xmlns:a16="http://schemas.microsoft.com/office/drawing/2014/main" id="{0CA5C27A-B44E-8574-B1C2-2BCFEEE659D3}"/>
              </a:ext>
            </a:extLst>
          </p:cNvPr>
          <p:cNvSpPr>
            <a:spLocks noGrp="1"/>
          </p:cNvSpPr>
          <p:nvPr/>
        </p:nvSpPr>
        <p:spPr>
          <a:xfrm>
            <a:off x="0" y="0"/>
            <a:ext cx="12191999" cy="19858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Closing Slide_ALT">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F4AE98-5BDD-49C4-8FC2-D761294E8C08}"/>
              </a:ext>
            </a:extLst>
          </p:cNvPr>
          <p:cNvSpPr>
            <a:spLocks noGrp="1"/>
          </p:cNvSpPr>
          <p:nvPr>
            <p:ph type="title" hasCustomPrompt="1"/>
          </p:nvPr>
        </p:nvSpPr>
        <p:spPr>
          <a:xfrm>
            <a:off x="733425" y="4682836"/>
            <a:ext cx="10725150" cy="1559782"/>
          </a:xfrm>
          <a:prstGeom prst="rect">
            <a:avLst/>
          </a:prstGeom>
          <a:noFill/>
        </p:spPr>
        <p:txBody>
          <a:bodyPr wrap="square" anchor="ctr">
            <a:noAutofit/>
          </a:bodyPr>
          <a:lstStyle>
            <a:lvl1pPr marL="0" algn="ctr">
              <a:lnSpc>
                <a:spcPct val="75000"/>
              </a:lnSpc>
              <a:buNone/>
              <a:defRPr sz="1800" b="0" i="0">
                <a:solidFill>
                  <a:schemeClr val="bg1">
                    <a:alpha val="81000"/>
                  </a:schemeClr>
                </a:solidFill>
                <a:latin typeface="Verdana"/>
                <a:ea typeface="Verdana"/>
                <a:cs typeface="Verdana"/>
              </a:defRPr>
            </a:lvl1pPr>
          </a:lstStyle>
          <a:p>
            <a:pPr marL="0" lvl="0" algn="ctr">
              <a:lnSpc>
                <a:spcPct val="75000"/>
              </a:lnSpc>
              <a:buNone/>
            </a:pPr>
            <a:r>
              <a:t>Click to edit master closing slide</a:t>
            </a:r>
          </a:p>
        </p:txBody>
      </p:sp>
      <p:sp>
        <p:nvSpPr>
          <p:cNvPr id="6" name="Date Placeholder 5">
            <a:extLst>
              <a:ext uri="{FF2B5EF4-FFF2-40B4-BE49-F238E27FC236}">
                <a16:creationId xmlns:a16="http://schemas.microsoft.com/office/drawing/2014/main" id="{80069A7A-F074-40AB-A179-820ECABDEAD2}"/>
              </a:ext>
            </a:extLst>
          </p:cNvPr>
          <p:cNvSpPr>
            <a:spLocks noGrp="1"/>
          </p:cNvSpPr>
          <p:nvPr>
            <p:ph type="dt" idx="10"/>
          </p:nvPr>
        </p:nvSpPr>
        <p:spPr>
          <a:xfrm>
            <a:off x="10765732" y="6335309"/>
            <a:ext cx="1181114" cy="250337"/>
          </a:xfrm>
        </p:spPr>
        <p:txBody>
          <a:bodyPr/>
          <a:lstStyle>
            <a:lvl1pPr>
              <a:buNone/>
              <a:defRPr>
                <a:solidFill>
                  <a:schemeClr val="bg1"/>
                </a:solidFill>
              </a:defRPr>
            </a:lvl1pPr>
          </a:lstStyle>
          <a:p>
            <a:fld id="{0A368D4B-3D0A-49AB-8EA2-2DC8CB4594DB}" type="datetime1">
              <a:t>9/18/2026</a:t>
            </a:fld>
            <a:endParaRPr/>
          </a:p>
        </p:txBody>
      </p:sp>
      <p:sp>
        <p:nvSpPr>
          <p:cNvPr id="7" name="Footer Placeholder 6">
            <a:extLst>
              <a:ext uri="{FF2B5EF4-FFF2-40B4-BE49-F238E27FC236}">
                <a16:creationId xmlns:a16="http://schemas.microsoft.com/office/drawing/2014/main" id="{60AB4053-CB72-4A70-82F8-BFFEAE681362}"/>
              </a:ext>
            </a:extLst>
          </p:cNvPr>
          <p:cNvSpPr>
            <a:spLocks noGrp="1"/>
          </p:cNvSpPr>
          <p:nvPr>
            <p:ph type="ftr" idx="11"/>
          </p:nvPr>
        </p:nvSpPr>
        <p:spPr>
          <a:xfrm>
            <a:off x="245154" y="6335309"/>
            <a:ext cx="4752974" cy="250337"/>
          </a:xfrm>
        </p:spPr>
        <p:txBody>
          <a:bodyPr/>
          <a:lstStyle>
            <a:lvl1pPr>
              <a:buNone/>
              <a:defRPr>
                <a:solidFill>
                  <a:schemeClr val="bg1"/>
                </a:solidFill>
              </a:defRPr>
            </a:lvl1pPr>
          </a:lstStyle>
          <a:p>
            <a:r>
              <a:t>PRESENTATION TITLE</a:t>
            </a:r>
            <a:endParaRPr>
              <a:solidFill>
                <a:schemeClr val="bg1"/>
              </a:solidFill>
            </a:endParaRPr>
          </a:p>
        </p:txBody>
      </p:sp>
      <p:sp>
        <p:nvSpPr>
          <p:cNvPr id="8" name="Slide Number Placeholder 7">
            <a:extLst>
              <a:ext uri="{FF2B5EF4-FFF2-40B4-BE49-F238E27FC236}">
                <a16:creationId xmlns:a16="http://schemas.microsoft.com/office/drawing/2014/main" id="{0F89AC63-2AB2-45FE-A5E8-3C87D61CAF6C}"/>
              </a:ext>
            </a:extLst>
          </p:cNvPr>
          <p:cNvSpPr>
            <a:spLocks noGrp="1"/>
          </p:cNvSpPr>
          <p:nvPr>
            <p:ph type="sldNum" idx="12"/>
          </p:nvPr>
        </p:nvSpPr>
        <p:spPr/>
        <p:txBody>
          <a:bodyPr/>
          <a:lstStyle>
            <a:lvl1pPr>
              <a:buNone/>
              <a:defRPr>
                <a:solidFill>
                  <a:schemeClr val="bg1"/>
                </a:solidFill>
              </a:defRPr>
            </a:lvl1pPr>
          </a:lstStyle>
          <a:p>
            <a:r>
              <a:t>PAGE  </a:t>
            </a:r>
            <a:fld id="{93005692-73BE-493E-93AB-ECD6027A7652}" type="slidenum">
              <a:t>‹#›</a:t>
            </a:fld>
            <a:endParaRPr/>
          </a:p>
        </p:txBody>
      </p:sp>
      <p:pic>
        <p:nvPicPr>
          <p:cNvPr id="21" name="Picture 4"/>
          <p:cNvPicPr>
            <a:picLocks noChangeAspect="1"/>
          </p:cNvPicPr>
          <p:nvPr/>
        </p:nvPicPr>
        <p:blipFill>
          <a:blip r:embed="rId2"/>
          <a:srcRect/>
          <a:stretch/>
        </p:blipFill>
        <p:spPr>
          <a:xfrm>
            <a:off x="3009064" y="985586"/>
            <a:ext cx="6173872" cy="4075199"/>
          </a:xfrm>
          <a:prstGeom prst="rect">
            <a:avLst/>
          </a:prstGeom>
        </p:spPr>
      </p:pic>
      <p:sp>
        <p:nvSpPr>
          <p:cNvPr id="11" name="Rectangle 10">
            <a:extLst>
              <a:ext uri="{FF2B5EF4-FFF2-40B4-BE49-F238E27FC236}">
                <a16:creationId xmlns:a16="http://schemas.microsoft.com/office/drawing/2014/main" id="{B4C387F9-B9F8-B843-A4AF-1DE8170DDD75}"/>
              </a:ext>
            </a:extLst>
          </p:cNvPr>
          <p:cNvSpPr>
            <a:spLocks noGrp="1"/>
          </p:cNvSpPr>
          <p:nvPr/>
        </p:nvSpPr>
        <p:spPr>
          <a:xfrm>
            <a:off x="1" y="198582"/>
            <a:ext cx="3082197" cy="1985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12" name="Rectangle 11">
            <a:extLst>
              <a:ext uri="{FF2B5EF4-FFF2-40B4-BE49-F238E27FC236}">
                <a16:creationId xmlns:a16="http://schemas.microsoft.com/office/drawing/2014/main" id="{D8777F05-86E1-1440-B143-A590EF7D0CF5}"/>
              </a:ext>
            </a:extLst>
          </p:cNvPr>
          <p:cNvSpPr>
            <a:spLocks noGrp="1"/>
          </p:cNvSpPr>
          <p:nvPr/>
        </p:nvSpPr>
        <p:spPr>
          <a:xfrm>
            <a:off x="3050818" y="198582"/>
            <a:ext cx="3047061" cy="19858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13" name="Rectangle 12">
            <a:extLst>
              <a:ext uri="{FF2B5EF4-FFF2-40B4-BE49-F238E27FC236}">
                <a16:creationId xmlns:a16="http://schemas.microsoft.com/office/drawing/2014/main" id="{32ABB63A-2280-5247-9344-AFFBEEA91B4A}"/>
              </a:ext>
            </a:extLst>
          </p:cNvPr>
          <p:cNvSpPr>
            <a:spLocks noGrp="1"/>
          </p:cNvSpPr>
          <p:nvPr/>
        </p:nvSpPr>
        <p:spPr>
          <a:xfrm>
            <a:off x="6097879" y="198582"/>
            <a:ext cx="3047061" cy="19858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14" name="Rectangle 13">
            <a:extLst>
              <a:ext uri="{FF2B5EF4-FFF2-40B4-BE49-F238E27FC236}">
                <a16:creationId xmlns:a16="http://schemas.microsoft.com/office/drawing/2014/main" id="{247B0FD2-33DD-9B46-A0F5-B6C6D770C391}"/>
              </a:ext>
            </a:extLst>
          </p:cNvPr>
          <p:cNvSpPr>
            <a:spLocks noGrp="1"/>
          </p:cNvSpPr>
          <p:nvPr/>
        </p:nvSpPr>
        <p:spPr>
          <a:xfrm>
            <a:off x="9144939" y="198582"/>
            <a:ext cx="3047061" cy="19858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15" name="Rectangle 14">
            <a:extLst>
              <a:ext uri="{FF2B5EF4-FFF2-40B4-BE49-F238E27FC236}">
                <a16:creationId xmlns:a16="http://schemas.microsoft.com/office/drawing/2014/main" id="{82A3A37A-AABE-5844-99CD-3DE6893FA8D7}"/>
              </a:ext>
            </a:extLst>
          </p:cNvPr>
          <p:cNvSpPr>
            <a:spLocks noGrp="1"/>
          </p:cNvSpPr>
          <p:nvPr/>
        </p:nvSpPr>
        <p:spPr>
          <a:xfrm>
            <a:off x="0" y="0"/>
            <a:ext cx="12191999" cy="19858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1_Closing Slide_Y+W">
    <p:spTree>
      <p:nvGrpSpPr>
        <p:cNvPr id="1" name=""/>
        <p:cNvGrpSpPr/>
        <p:nvPr/>
      </p:nvGrpSpPr>
      <p:grpSpPr>
        <a:xfrm>
          <a:off x="0" y="0"/>
          <a:ext cx="0" cy="0"/>
          <a:chOff x="0" y="0"/>
          <a:chExt cx="0" cy="0"/>
        </a:xfrm>
      </p:grpSpPr>
      <p:sp>
        <p:nvSpPr>
          <p:cNvPr id="6" name="Date Placeholder 5">
            <a:extLst>
              <a:ext uri="{FF2B5EF4-FFF2-40B4-BE49-F238E27FC236}">
                <a16:creationId xmlns:a16="http://schemas.microsoft.com/office/drawing/2014/main" id="{78046A27-673E-4BF6-9F50-6D2EF7779011}"/>
              </a:ext>
            </a:extLst>
          </p:cNvPr>
          <p:cNvSpPr>
            <a:spLocks noGrp="1"/>
          </p:cNvSpPr>
          <p:nvPr>
            <p:ph type="dt" idx="10"/>
          </p:nvPr>
        </p:nvSpPr>
        <p:spPr>
          <a:xfrm>
            <a:off x="10719067" y="6335309"/>
            <a:ext cx="1181114" cy="250337"/>
          </a:xfrm>
        </p:spPr>
        <p:txBody>
          <a:bodyPr/>
          <a:lstStyle/>
          <a:p>
            <a:fld id="{75D660D7-90CE-4513-A3CE-C070B9421917}" type="datetime1">
              <a:t>9/18/2026</a:t>
            </a:fld>
            <a:endParaRPr/>
          </a:p>
        </p:txBody>
      </p:sp>
      <p:sp>
        <p:nvSpPr>
          <p:cNvPr id="10" name="Footer Placeholder 9">
            <a:extLst>
              <a:ext uri="{FF2B5EF4-FFF2-40B4-BE49-F238E27FC236}">
                <a16:creationId xmlns:a16="http://schemas.microsoft.com/office/drawing/2014/main" id="{EA72D44B-FC3F-45CC-A9BA-71B1D16AAAD8}"/>
              </a:ext>
            </a:extLst>
          </p:cNvPr>
          <p:cNvSpPr>
            <a:spLocks noGrp="1"/>
          </p:cNvSpPr>
          <p:nvPr>
            <p:ph type="ftr" idx="11"/>
          </p:nvPr>
        </p:nvSpPr>
        <p:spPr>
          <a:xfrm>
            <a:off x="291819" y="6335309"/>
            <a:ext cx="4829174" cy="250337"/>
          </a:xfrm>
        </p:spPr>
        <p:txBody>
          <a:bodyPr/>
          <a:lstStyle/>
          <a:p>
            <a:r>
              <a:t>PRESENTATION TITLE</a:t>
            </a:r>
          </a:p>
        </p:txBody>
      </p:sp>
      <p:sp>
        <p:nvSpPr>
          <p:cNvPr id="11" name="Slide Number Placeholder 10">
            <a:extLst>
              <a:ext uri="{FF2B5EF4-FFF2-40B4-BE49-F238E27FC236}">
                <a16:creationId xmlns:a16="http://schemas.microsoft.com/office/drawing/2014/main" id="{034DB892-582B-48B1-B84F-82E00AF1235D}"/>
              </a:ext>
            </a:extLst>
          </p:cNvPr>
          <p:cNvSpPr>
            <a:spLocks noGrp="1"/>
          </p:cNvSpPr>
          <p:nvPr>
            <p:ph type="sldNum" idx="12"/>
          </p:nvPr>
        </p:nvSpPr>
        <p:spPr/>
        <p:txBody>
          <a:bodyPr/>
          <a:lstStyle/>
          <a:p>
            <a:r>
              <a:t>PAGE  </a:t>
            </a:r>
            <a:fld id="{93005692-73BE-493E-93AB-ECD6027A7652}" type="slidenum">
              <a:t>‹#›</a:t>
            </a:fld>
            <a:endParaRPr/>
          </a:p>
        </p:txBody>
      </p:sp>
      <p:pic>
        <p:nvPicPr>
          <p:cNvPr id="18" name="Picture 3"/>
          <p:cNvPicPr>
            <a:picLocks noChangeAspect="1"/>
          </p:cNvPicPr>
          <p:nvPr/>
        </p:nvPicPr>
        <p:blipFill>
          <a:blip r:embed="rId2"/>
          <a:srcRect/>
          <a:stretch/>
        </p:blipFill>
        <p:spPr>
          <a:xfrm>
            <a:off x="3009064" y="805093"/>
            <a:ext cx="6173872" cy="4075199"/>
          </a:xfrm>
          <a:prstGeom prst="rect">
            <a:avLst/>
          </a:prstGeom>
        </p:spPr>
      </p:pic>
      <p:pic>
        <p:nvPicPr>
          <p:cNvPr id="19" name="Picture 13"/>
          <p:cNvPicPr>
            <a:picLocks noChangeAspect="1"/>
          </p:cNvPicPr>
          <p:nvPr/>
        </p:nvPicPr>
        <p:blipFill>
          <a:blip r:embed="rId3"/>
          <a:srcRect/>
          <a:stretch/>
        </p:blipFill>
        <p:spPr>
          <a:xfrm>
            <a:off x="5187315" y="4854114"/>
            <a:ext cx="1817370" cy="514350"/>
          </a:xfrm>
          <a:prstGeom prst="rect">
            <a:avLst/>
          </a:prstGeom>
        </p:spPr>
      </p:pic>
      <p:pic>
        <p:nvPicPr>
          <p:cNvPr id="20" name="Picture 14"/>
          <p:cNvPicPr>
            <a:picLocks noChangeAspect="1"/>
          </p:cNvPicPr>
          <p:nvPr/>
        </p:nvPicPr>
        <p:blipFill>
          <a:blip r:embed="rId4"/>
          <a:srcRect/>
          <a:stretch/>
        </p:blipFill>
        <p:spPr>
          <a:xfrm>
            <a:off x="4237482" y="5539328"/>
            <a:ext cx="3717036" cy="243459"/>
          </a:xfrm>
          <a:prstGeom prst="rect">
            <a:avLst/>
          </a:prstGeom>
        </p:spPr>
      </p:pic>
      <p:sp>
        <p:nvSpPr>
          <p:cNvPr id="3" name="Rectangle 2">
            <a:extLst>
              <a:ext uri="{FF2B5EF4-FFF2-40B4-BE49-F238E27FC236}">
                <a16:creationId xmlns:a16="http://schemas.microsoft.com/office/drawing/2014/main" id="{EA1AD1EE-CC39-E546-ACB1-FD5C9FE3BC6A}"/>
              </a:ext>
            </a:extLst>
          </p:cNvPr>
          <p:cNvSpPr>
            <a:spLocks noGrp="1"/>
          </p:cNvSpPr>
          <p:nvPr/>
        </p:nvSpPr>
        <p:spPr>
          <a:xfrm>
            <a:off x="1" y="198582"/>
            <a:ext cx="3082197" cy="1985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5" name="Rectangle 4">
            <a:extLst>
              <a:ext uri="{FF2B5EF4-FFF2-40B4-BE49-F238E27FC236}">
                <a16:creationId xmlns:a16="http://schemas.microsoft.com/office/drawing/2014/main" id="{73949F3E-FDE9-6812-2F0E-4BD8F4237ECB}"/>
              </a:ext>
            </a:extLst>
          </p:cNvPr>
          <p:cNvSpPr>
            <a:spLocks noGrp="1"/>
          </p:cNvSpPr>
          <p:nvPr/>
        </p:nvSpPr>
        <p:spPr>
          <a:xfrm>
            <a:off x="3050818" y="198582"/>
            <a:ext cx="3047061" cy="19858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7" name="Rectangle 6">
            <a:extLst>
              <a:ext uri="{FF2B5EF4-FFF2-40B4-BE49-F238E27FC236}">
                <a16:creationId xmlns:a16="http://schemas.microsoft.com/office/drawing/2014/main" id="{45070D54-573D-54CF-3483-34AC647ECF5B}"/>
              </a:ext>
            </a:extLst>
          </p:cNvPr>
          <p:cNvSpPr>
            <a:spLocks noGrp="1"/>
          </p:cNvSpPr>
          <p:nvPr/>
        </p:nvSpPr>
        <p:spPr>
          <a:xfrm>
            <a:off x="6097879" y="198582"/>
            <a:ext cx="3047061" cy="19858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8" name="Rectangle 7">
            <a:extLst>
              <a:ext uri="{FF2B5EF4-FFF2-40B4-BE49-F238E27FC236}">
                <a16:creationId xmlns:a16="http://schemas.microsoft.com/office/drawing/2014/main" id="{FC798474-A87D-C482-80C7-32230F44DA1F}"/>
              </a:ext>
            </a:extLst>
          </p:cNvPr>
          <p:cNvSpPr>
            <a:spLocks noGrp="1"/>
          </p:cNvSpPr>
          <p:nvPr/>
        </p:nvSpPr>
        <p:spPr>
          <a:xfrm>
            <a:off x="9144939" y="198582"/>
            <a:ext cx="3047061" cy="19858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9" name="Rectangle 8">
            <a:extLst>
              <a:ext uri="{FF2B5EF4-FFF2-40B4-BE49-F238E27FC236}">
                <a16:creationId xmlns:a16="http://schemas.microsoft.com/office/drawing/2014/main" id="{F2C04FCD-2459-574A-E7D4-A3836F4C66FF}"/>
              </a:ext>
            </a:extLst>
          </p:cNvPr>
          <p:cNvSpPr>
            <a:spLocks noGrp="1"/>
          </p:cNvSpPr>
          <p:nvPr/>
        </p:nvSpPr>
        <p:spPr>
          <a:xfrm>
            <a:off x="0" y="0"/>
            <a:ext cx="12191999" cy="19858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1_Closing Slide_Y+W_ALT">
    <p:bg>
      <p:bgPr>
        <a:solidFill>
          <a:schemeClr val="tx1"/>
        </a:solidFill>
        <a:effectLst/>
      </p:bgPr>
    </p:bg>
    <p:spTree>
      <p:nvGrpSpPr>
        <p:cNvPr id="1" name=""/>
        <p:cNvGrpSpPr/>
        <p:nvPr/>
      </p:nvGrpSpPr>
      <p:grpSpPr>
        <a:xfrm>
          <a:off x="0" y="0"/>
          <a:ext cx="0" cy="0"/>
          <a:chOff x="0" y="0"/>
          <a:chExt cx="0" cy="0"/>
        </a:xfrm>
      </p:grpSpPr>
      <p:sp>
        <p:nvSpPr>
          <p:cNvPr id="6" name="Date Placeholder 5">
            <a:extLst>
              <a:ext uri="{FF2B5EF4-FFF2-40B4-BE49-F238E27FC236}">
                <a16:creationId xmlns:a16="http://schemas.microsoft.com/office/drawing/2014/main" id="{27607185-7FAA-4BD8-83DC-564C8BD4D382}"/>
              </a:ext>
            </a:extLst>
          </p:cNvPr>
          <p:cNvSpPr>
            <a:spLocks noGrp="1"/>
          </p:cNvSpPr>
          <p:nvPr>
            <p:ph type="dt" idx="10"/>
          </p:nvPr>
        </p:nvSpPr>
        <p:spPr>
          <a:xfrm>
            <a:off x="10765732" y="6335309"/>
            <a:ext cx="1181114" cy="250337"/>
          </a:xfrm>
        </p:spPr>
        <p:txBody>
          <a:bodyPr/>
          <a:lstStyle>
            <a:lvl1pPr>
              <a:buNone/>
              <a:defRPr>
                <a:solidFill>
                  <a:schemeClr val="bg1"/>
                </a:solidFill>
              </a:defRPr>
            </a:lvl1pPr>
          </a:lstStyle>
          <a:p>
            <a:fld id="{0A368D4B-3D0A-49AB-8EA2-2DC8CB4594DB}" type="datetime1">
              <a:t>9/18/2026</a:t>
            </a:fld>
            <a:endParaRPr/>
          </a:p>
        </p:txBody>
      </p:sp>
      <p:sp>
        <p:nvSpPr>
          <p:cNvPr id="7" name="Footer Placeholder 6">
            <a:extLst>
              <a:ext uri="{FF2B5EF4-FFF2-40B4-BE49-F238E27FC236}">
                <a16:creationId xmlns:a16="http://schemas.microsoft.com/office/drawing/2014/main" id="{4A4DAF73-D619-481B-82F3-918DD0F73B5D}"/>
              </a:ext>
            </a:extLst>
          </p:cNvPr>
          <p:cNvSpPr>
            <a:spLocks noGrp="1"/>
          </p:cNvSpPr>
          <p:nvPr>
            <p:ph type="ftr" idx="11"/>
          </p:nvPr>
        </p:nvSpPr>
        <p:spPr>
          <a:xfrm>
            <a:off x="245154" y="6335309"/>
            <a:ext cx="4752974" cy="250337"/>
          </a:xfrm>
        </p:spPr>
        <p:txBody>
          <a:bodyPr/>
          <a:lstStyle>
            <a:lvl1pPr>
              <a:buNone/>
              <a:defRPr>
                <a:solidFill>
                  <a:schemeClr val="bg1"/>
                </a:solidFill>
              </a:defRPr>
            </a:lvl1pPr>
          </a:lstStyle>
          <a:p>
            <a:r>
              <a:t>PRESENTATION TITLE</a:t>
            </a:r>
            <a:endParaRPr>
              <a:solidFill>
                <a:schemeClr val="bg1"/>
              </a:solidFill>
            </a:endParaRPr>
          </a:p>
        </p:txBody>
      </p:sp>
      <p:sp>
        <p:nvSpPr>
          <p:cNvPr id="8" name="Slide Number Placeholder 7">
            <a:extLst>
              <a:ext uri="{FF2B5EF4-FFF2-40B4-BE49-F238E27FC236}">
                <a16:creationId xmlns:a16="http://schemas.microsoft.com/office/drawing/2014/main" id="{496BD61B-6ADE-4A64-A46E-B5A6F5266E08}"/>
              </a:ext>
            </a:extLst>
          </p:cNvPr>
          <p:cNvSpPr>
            <a:spLocks noGrp="1"/>
          </p:cNvSpPr>
          <p:nvPr>
            <p:ph type="sldNum" idx="12"/>
          </p:nvPr>
        </p:nvSpPr>
        <p:spPr/>
        <p:txBody>
          <a:bodyPr/>
          <a:lstStyle>
            <a:lvl1pPr>
              <a:buNone/>
              <a:defRPr>
                <a:solidFill>
                  <a:schemeClr val="bg1"/>
                </a:solidFill>
              </a:defRPr>
            </a:lvl1pPr>
          </a:lstStyle>
          <a:p>
            <a:r>
              <a:t>PAGE  </a:t>
            </a:r>
            <a:fld id="{93005692-73BE-493E-93AB-ECD6027A7652}" type="slidenum">
              <a:t>‹#›</a:t>
            </a:fld>
            <a:endParaRPr/>
          </a:p>
        </p:txBody>
      </p:sp>
      <p:pic>
        <p:nvPicPr>
          <p:cNvPr id="22" name="Picture 4"/>
          <p:cNvPicPr>
            <a:picLocks noChangeAspect="1"/>
          </p:cNvPicPr>
          <p:nvPr/>
        </p:nvPicPr>
        <p:blipFill>
          <a:blip r:embed="rId2"/>
          <a:srcRect/>
          <a:stretch/>
        </p:blipFill>
        <p:spPr>
          <a:xfrm>
            <a:off x="3009064" y="799131"/>
            <a:ext cx="6173872" cy="4075199"/>
          </a:xfrm>
          <a:prstGeom prst="rect">
            <a:avLst/>
          </a:prstGeom>
        </p:spPr>
      </p:pic>
      <p:sp>
        <p:nvSpPr>
          <p:cNvPr id="11" name="Rectangle 10">
            <a:extLst>
              <a:ext uri="{FF2B5EF4-FFF2-40B4-BE49-F238E27FC236}">
                <a16:creationId xmlns:a16="http://schemas.microsoft.com/office/drawing/2014/main" id="{B4C387F9-B9F8-B843-A4AF-1DE8170DDD75}"/>
              </a:ext>
            </a:extLst>
          </p:cNvPr>
          <p:cNvSpPr>
            <a:spLocks noGrp="1"/>
          </p:cNvSpPr>
          <p:nvPr/>
        </p:nvSpPr>
        <p:spPr>
          <a:xfrm>
            <a:off x="1" y="198582"/>
            <a:ext cx="3082197" cy="1985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12" name="Rectangle 11">
            <a:extLst>
              <a:ext uri="{FF2B5EF4-FFF2-40B4-BE49-F238E27FC236}">
                <a16:creationId xmlns:a16="http://schemas.microsoft.com/office/drawing/2014/main" id="{D8777F05-86E1-1440-B143-A590EF7D0CF5}"/>
              </a:ext>
            </a:extLst>
          </p:cNvPr>
          <p:cNvSpPr>
            <a:spLocks noGrp="1"/>
          </p:cNvSpPr>
          <p:nvPr/>
        </p:nvSpPr>
        <p:spPr>
          <a:xfrm>
            <a:off x="3050818" y="198582"/>
            <a:ext cx="3047061" cy="19858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13" name="Rectangle 12">
            <a:extLst>
              <a:ext uri="{FF2B5EF4-FFF2-40B4-BE49-F238E27FC236}">
                <a16:creationId xmlns:a16="http://schemas.microsoft.com/office/drawing/2014/main" id="{32ABB63A-2280-5247-9344-AFFBEEA91B4A}"/>
              </a:ext>
            </a:extLst>
          </p:cNvPr>
          <p:cNvSpPr>
            <a:spLocks noGrp="1"/>
          </p:cNvSpPr>
          <p:nvPr/>
        </p:nvSpPr>
        <p:spPr>
          <a:xfrm>
            <a:off x="6097879" y="198582"/>
            <a:ext cx="3047061" cy="19858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14" name="Rectangle 13">
            <a:extLst>
              <a:ext uri="{FF2B5EF4-FFF2-40B4-BE49-F238E27FC236}">
                <a16:creationId xmlns:a16="http://schemas.microsoft.com/office/drawing/2014/main" id="{247B0FD2-33DD-9B46-A0F5-B6C6D770C391}"/>
              </a:ext>
            </a:extLst>
          </p:cNvPr>
          <p:cNvSpPr>
            <a:spLocks noGrp="1"/>
          </p:cNvSpPr>
          <p:nvPr/>
        </p:nvSpPr>
        <p:spPr>
          <a:xfrm>
            <a:off x="9144939" y="198582"/>
            <a:ext cx="3047061" cy="19858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15" name="Rectangle 14">
            <a:extLst>
              <a:ext uri="{FF2B5EF4-FFF2-40B4-BE49-F238E27FC236}">
                <a16:creationId xmlns:a16="http://schemas.microsoft.com/office/drawing/2014/main" id="{82A3A37A-AABE-5844-99CD-3DE6893FA8D7}"/>
              </a:ext>
            </a:extLst>
          </p:cNvPr>
          <p:cNvSpPr>
            <a:spLocks noGrp="1"/>
          </p:cNvSpPr>
          <p:nvPr/>
        </p:nvSpPr>
        <p:spPr>
          <a:xfrm>
            <a:off x="0" y="0"/>
            <a:ext cx="12191999" cy="19858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pic>
        <p:nvPicPr>
          <p:cNvPr id="28" name="Picture 15"/>
          <p:cNvPicPr>
            <a:picLocks noChangeAspect="1"/>
          </p:cNvPicPr>
          <p:nvPr/>
        </p:nvPicPr>
        <p:blipFill>
          <a:blip r:embed="rId3"/>
          <a:srcRect/>
          <a:stretch/>
        </p:blipFill>
        <p:spPr>
          <a:xfrm>
            <a:off x="5187315" y="4854114"/>
            <a:ext cx="1817370" cy="514350"/>
          </a:xfrm>
          <a:prstGeom prst="rect">
            <a:avLst/>
          </a:prstGeom>
        </p:spPr>
      </p:pic>
      <p:pic>
        <p:nvPicPr>
          <p:cNvPr id="29" name="Picture 16"/>
          <p:cNvPicPr>
            <a:picLocks noChangeAspect="1"/>
          </p:cNvPicPr>
          <p:nvPr/>
        </p:nvPicPr>
        <p:blipFill>
          <a:blip r:embed="rId4"/>
          <a:srcRect/>
          <a:stretch/>
        </p:blipFill>
        <p:spPr>
          <a:xfrm>
            <a:off x="4237482" y="5539328"/>
            <a:ext cx="3717036" cy="243459"/>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33" name="Picture 13"/>
          <p:cNvPicPr>
            <a:picLocks noChangeAspect="1"/>
          </p:cNvPicPr>
          <p:nvPr/>
        </p:nvPicPr>
        <p:blipFill>
          <a:blip r:embed="rId24"/>
          <a:srcRect/>
          <a:stretch/>
        </p:blipFill>
        <p:spPr>
          <a:xfrm>
            <a:off x="8911499" y="5997403"/>
            <a:ext cx="3280501" cy="896730"/>
          </a:xfrm>
          <a:prstGeom prst="rect">
            <a:avLst/>
          </a:prstGeom>
        </p:spPr>
      </p:pic>
      <p:sp>
        <p:nvSpPr>
          <p:cNvPr id="2" name="Title Placeholder 1">
            <a:extLst>
              <a:ext uri="{FF2B5EF4-FFF2-40B4-BE49-F238E27FC236}">
                <a16:creationId xmlns:a16="http://schemas.microsoft.com/office/drawing/2014/main" id="{20D74A08-D8B9-4758-AA9E-5767D0DFF9C8}"/>
              </a:ext>
            </a:extLst>
          </p:cNvPr>
          <p:cNvSpPr>
            <a:spLocks noGrp="1"/>
          </p:cNvSpPr>
          <p:nvPr>
            <p:ph type="title"/>
          </p:nvPr>
        </p:nvSpPr>
        <p:spPr>
          <a:xfrm>
            <a:off x="259883" y="434108"/>
            <a:ext cx="11569729" cy="895927"/>
          </a:xfrm>
          <a:prstGeom prst="rect">
            <a:avLst/>
          </a:prstGeom>
        </p:spPr>
        <p:txBody>
          <a:bodyPr vert="horz" lIns="91440" tIns="45720" rIns="91440" bIns="45720" anchor="ctr">
            <a:normAutofit/>
          </a:bodyPr>
          <a:lstStyle/>
          <a:p>
            <a:r>
              <a:t>CLICK TO EDIT MASTER TITLE STYLE</a:t>
            </a:r>
          </a:p>
        </p:txBody>
      </p:sp>
      <p:sp>
        <p:nvSpPr>
          <p:cNvPr id="3" name="Text Placeholder 2">
            <a:extLst>
              <a:ext uri="{FF2B5EF4-FFF2-40B4-BE49-F238E27FC236}">
                <a16:creationId xmlns:a16="http://schemas.microsoft.com/office/drawing/2014/main" id="{BA06CD43-D6DB-49D2-9BF1-3E85578A7376}"/>
              </a:ext>
            </a:extLst>
          </p:cNvPr>
          <p:cNvSpPr>
            <a:spLocks noGrp="1"/>
          </p:cNvSpPr>
          <p:nvPr>
            <p:ph type="body" idx="1"/>
          </p:nvPr>
        </p:nvSpPr>
        <p:spPr>
          <a:xfrm>
            <a:off x="259882" y="1413163"/>
            <a:ext cx="11569729" cy="4595117"/>
          </a:xfrm>
          <a:prstGeom prst="rect">
            <a:avLst/>
          </a:prstGeom>
        </p:spPr>
        <p:txBody>
          <a:bodyPr vert="horz" lIns="91440" tIns="45720" rIns="91440" bIns="45720">
            <a:normAutofit/>
          </a:bodyPr>
          <a:lstStyle/>
          <a:p>
            <a:pPr lvl="0">
              <a:buNone/>
            </a:pPr>
            <a:r>
              <a:t>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843DD3E0-A6C1-4EDC-91B2-5E36F32EC12F}"/>
              </a:ext>
            </a:extLst>
          </p:cNvPr>
          <p:cNvSpPr>
            <a:spLocks noGrp="1"/>
          </p:cNvSpPr>
          <p:nvPr>
            <p:ph type="dt" idx="2"/>
          </p:nvPr>
        </p:nvSpPr>
        <p:spPr>
          <a:xfrm>
            <a:off x="7538014" y="6335309"/>
            <a:ext cx="1181114" cy="250337"/>
          </a:xfrm>
          <a:prstGeom prst="rect">
            <a:avLst/>
          </a:prstGeom>
        </p:spPr>
        <p:txBody>
          <a:bodyPr vert="horz" lIns="91440" tIns="45720" rIns="91440" bIns="45720" anchor="ctr"/>
          <a:lstStyle>
            <a:lvl1pPr algn="ctr">
              <a:buNone/>
              <a:defRPr sz="1000">
                <a:solidFill>
                  <a:schemeClr val="tx1"/>
                </a:solidFill>
                <a:latin typeface="Verdana"/>
                <a:ea typeface="Verdana"/>
                <a:cs typeface="Verdana"/>
              </a:defRPr>
            </a:lvl1pPr>
          </a:lstStyle>
          <a:p>
            <a:fld id="{5FDFC970-B950-4395-A833-47227D4A68CA}" type="datetime1">
              <a:t>9/18/2026</a:t>
            </a:fld>
            <a:endParaRPr/>
          </a:p>
        </p:txBody>
      </p:sp>
      <p:sp>
        <p:nvSpPr>
          <p:cNvPr id="5" name="Footer Placeholder 4">
            <a:extLst>
              <a:ext uri="{FF2B5EF4-FFF2-40B4-BE49-F238E27FC236}">
                <a16:creationId xmlns:a16="http://schemas.microsoft.com/office/drawing/2014/main" id="{AD6F2FA9-FCCB-4079-A5E6-3F23715B25D2}"/>
              </a:ext>
            </a:extLst>
          </p:cNvPr>
          <p:cNvSpPr>
            <a:spLocks noGrp="1"/>
          </p:cNvSpPr>
          <p:nvPr>
            <p:ph type="ftr" idx="3"/>
          </p:nvPr>
        </p:nvSpPr>
        <p:spPr>
          <a:xfrm>
            <a:off x="259882" y="6335309"/>
            <a:ext cx="5226517" cy="250337"/>
          </a:xfrm>
          <a:prstGeom prst="rect">
            <a:avLst/>
          </a:prstGeom>
        </p:spPr>
        <p:txBody>
          <a:bodyPr vert="horz" lIns="91440" tIns="45720" rIns="91440" bIns="45720" anchor="ctr"/>
          <a:lstStyle>
            <a:lvl1pPr algn="l">
              <a:buNone/>
              <a:defRPr sz="1000">
                <a:solidFill>
                  <a:schemeClr val="tx1"/>
                </a:solidFill>
                <a:latin typeface="Verdana"/>
                <a:ea typeface="Verdana"/>
                <a:cs typeface="Verdana"/>
              </a:defRPr>
            </a:lvl1pPr>
          </a:lstStyle>
          <a:p>
            <a:r>
              <a:t>PRESENTATION TITLE</a:t>
            </a:r>
          </a:p>
        </p:txBody>
      </p:sp>
      <p:sp>
        <p:nvSpPr>
          <p:cNvPr id="6" name="Slide Number Placeholder 5">
            <a:extLst>
              <a:ext uri="{FF2B5EF4-FFF2-40B4-BE49-F238E27FC236}">
                <a16:creationId xmlns:a16="http://schemas.microsoft.com/office/drawing/2014/main" id="{7DAEDFD3-FCC0-45D4-8CB4-6D7CB10B2738}"/>
              </a:ext>
            </a:extLst>
          </p:cNvPr>
          <p:cNvSpPr>
            <a:spLocks noGrp="1"/>
          </p:cNvSpPr>
          <p:nvPr>
            <p:ph type="sldNum" idx="4"/>
          </p:nvPr>
        </p:nvSpPr>
        <p:spPr>
          <a:xfrm>
            <a:off x="5588000" y="6335309"/>
            <a:ext cx="1016000" cy="250337"/>
          </a:xfrm>
          <a:prstGeom prst="rect">
            <a:avLst/>
          </a:prstGeom>
        </p:spPr>
        <p:txBody>
          <a:bodyPr vert="horz" lIns="91440" tIns="45720" rIns="91440" bIns="45720" anchor="ctr"/>
          <a:lstStyle>
            <a:lvl1pPr algn="ctr">
              <a:buNone/>
              <a:defRPr sz="1000">
                <a:solidFill>
                  <a:schemeClr val="tx1"/>
                </a:solidFill>
                <a:latin typeface="Verdana"/>
                <a:ea typeface="Verdana"/>
                <a:cs typeface="Verdana"/>
              </a:defRPr>
            </a:lvl1pPr>
          </a:lstStyle>
          <a:p>
            <a:r>
              <a:t>PAGE  </a:t>
            </a:r>
            <a:fld id="{93005692-73BE-493E-93AB-ECD6027A7652}" type="slidenum">
              <a:t>‹#›</a:t>
            </a:fld>
            <a:endParaRPr/>
          </a:p>
        </p:txBody>
      </p:sp>
      <p:sp>
        <p:nvSpPr>
          <p:cNvPr id="27" name="Rectangle 26">
            <a:extLst>
              <a:ext uri="{FF2B5EF4-FFF2-40B4-BE49-F238E27FC236}">
                <a16:creationId xmlns:a16="http://schemas.microsoft.com/office/drawing/2014/main" id="{E2970CE2-FA5B-43F2-A9F2-2B4E47641B9D}"/>
              </a:ext>
            </a:extLst>
          </p:cNvPr>
          <p:cNvSpPr>
            <a:spLocks noGrp="1"/>
          </p:cNvSpPr>
          <p:nvPr/>
        </p:nvSpPr>
        <p:spPr>
          <a:xfrm>
            <a:off x="1" y="198582"/>
            <a:ext cx="3082197" cy="1985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28" name="Rectangle 27">
            <a:extLst>
              <a:ext uri="{FF2B5EF4-FFF2-40B4-BE49-F238E27FC236}">
                <a16:creationId xmlns:a16="http://schemas.microsoft.com/office/drawing/2014/main" id="{93E4868C-7DC8-4916-8118-8DF21504BACE}"/>
              </a:ext>
            </a:extLst>
          </p:cNvPr>
          <p:cNvSpPr>
            <a:spLocks noGrp="1"/>
          </p:cNvSpPr>
          <p:nvPr/>
        </p:nvSpPr>
        <p:spPr>
          <a:xfrm>
            <a:off x="3050818" y="198582"/>
            <a:ext cx="3047061" cy="19858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29" name="Rectangle 28">
            <a:extLst>
              <a:ext uri="{FF2B5EF4-FFF2-40B4-BE49-F238E27FC236}">
                <a16:creationId xmlns:a16="http://schemas.microsoft.com/office/drawing/2014/main" id="{936CF0D4-F8E1-4700-8F38-01233E932CAA}"/>
              </a:ext>
            </a:extLst>
          </p:cNvPr>
          <p:cNvSpPr>
            <a:spLocks noGrp="1"/>
          </p:cNvSpPr>
          <p:nvPr/>
        </p:nvSpPr>
        <p:spPr>
          <a:xfrm>
            <a:off x="6097879" y="198582"/>
            <a:ext cx="3047061" cy="19858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30" name="Rectangle 29">
            <a:extLst>
              <a:ext uri="{FF2B5EF4-FFF2-40B4-BE49-F238E27FC236}">
                <a16:creationId xmlns:a16="http://schemas.microsoft.com/office/drawing/2014/main" id="{9E3D1E7E-E351-4956-A7E5-AD4F1412F437}"/>
              </a:ext>
            </a:extLst>
          </p:cNvPr>
          <p:cNvSpPr>
            <a:spLocks noGrp="1"/>
          </p:cNvSpPr>
          <p:nvPr/>
        </p:nvSpPr>
        <p:spPr>
          <a:xfrm>
            <a:off x="9144939" y="198582"/>
            <a:ext cx="3047061" cy="19858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31" name="Rectangle 30">
            <a:extLst>
              <a:ext uri="{FF2B5EF4-FFF2-40B4-BE49-F238E27FC236}">
                <a16:creationId xmlns:a16="http://schemas.microsoft.com/office/drawing/2014/main" id="{1890E0C5-C47E-4CCF-90E8-72BF67F8AE3D}"/>
              </a:ext>
            </a:extLst>
          </p:cNvPr>
          <p:cNvSpPr>
            <a:spLocks noGrp="1"/>
          </p:cNvSpPr>
          <p:nvPr/>
        </p:nvSpPr>
        <p:spPr>
          <a:xfrm>
            <a:off x="0" y="0"/>
            <a:ext cx="12191999" cy="19858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Lst>
  <p:hf hdr="0" dt="0"/>
  <p:txStyles>
    <p:titleStyle>
      <a:lvl1pPr algn="l" defTabSz="914400">
        <a:lnSpc>
          <a:spcPct val="85000"/>
        </a:lnSpc>
        <a:spcBef>
          <a:spcPct val="0"/>
        </a:spcBef>
        <a:buNone/>
        <a:defRPr sz="3600" b="1" kern="1200" spc="50" baseline="0">
          <a:solidFill>
            <a:schemeClr val="tx1"/>
          </a:solidFill>
          <a:latin typeface="+mj-lt"/>
          <a:ea typeface="+mj-lt"/>
          <a:cs typeface="+mj-lt"/>
        </a:defRPr>
      </a:lvl1pPr>
    </p:titleStyle>
    <p:bodyStyle>
      <a:lvl1pPr marL="288925" indent="-288925" algn="l" defTabSz="914400">
        <a:lnSpc>
          <a:spcPct val="100000"/>
        </a:lnSpc>
        <a:spcBef>
          <a:spcPts val="800"/>
        </a:spcBef>
        <a:spcAft>
          <a:spcPts val="800"/>
        </a:spcAft>
        <a:buClr>
          <a:schemeClr val="tx1"/>
        </a:buClr>
        <a:buSzPct val="85000"/>
        <a:buFont typeface="Wingdings"/>
        <a:buChar char="§"/>
        <a:defRPr sz="2400" kern="1200">
          <a:solidFill>
            <a:schemeClr val="tx1"/>
          </a:solidFill>
          <a:latin typeface="+mn-lt"/>
          <a:ea typeface="+mn-lt"/>
          <a:cs typeface="+mn-lt"/>
        </a:defRPr>
      </a:lvl1pPr>
      <a:lvl2pPr marL="685800" indent="-228600" algn="l" defTabSz="914400">
        <a:lnSpc>
          <a:spcPct val="100000"/>
        </a:lnSpc>
        <a:spcBef>
          <a:spcPts val="800"/>
        </a:spcBef>
        <a:spcAft>
          <a:spcPts val="800"/>
        </a:spcAft>
        <a:buClr>
          <a:schemeClr val="tx1"/>
        </a:buClr>
        <a:buSzPct val="85000"/>
        <a:buFont typeface="Wingdings"/>
        <a:buChar char="§"/>
        <a:defRPr sz="2000" kern="1200">
          <a:solidFill>
            <a:schemeClr val="tx1"/>
          </a:solidFill>
          <a:latin typeface="+mn-lt"/>
          <a:ea typeface="+mn-lt"/>
          <a:cs typeface="+mn-lt"/>
        </a:defRPr>
      </a:lvl2pPr>
      <a:lvl3pPr marL="1143000" indent="-228600" algn="l" defTabSz="914400">
        <a:lnSpc>
          <a:spcPct val="100000"/>
        </a:lnSpc>
        <a:spcBef>
          <a:spcPts val="800"/>
        </a:spcBef>
        <a:spcAft>
          <a:spcPts val="800"/>
        </a:spcAft>
        <a:buClr>
          <a:schemeClr val="tx1"/>
        </a:buClr>
        <a:buSzPct val="85000"/>
        <a:buFont typeface="Wingdings"/>
        <a:buChar char="§"/>
        <a:defRPr sz="1800" kern="1200">
          <a:solidFill>
            <a:schemeClr val="tx1"/>
          </a:solidFill>
          <a:latin typeface="+mn-lt"/>
          <a:ea typeface="+mn-lt"/>
          <a:cs typeface="+mn-lt"/>
        </a:defRPr>
      </a:lvl3pPr>
      <a:lvl4pPr marL="1600200" indent="-228600" algn="l" defTabSz="914400">
        <a:lnSpc>
          <a:spcPct val="100000"/>
        </a:lnSpc>
        <a:spcBef>
          <a:spcPts val="800"/>
        </a:spcBef>
        <a:spcAft>
          <a:spcPts val="800"/>
        </a:spcAft>
        <a:buClr>
          <a:schemeClr val="tx1"/>
        </a:buClr>
        <a:buSzPct val="85000"/>
        <a:buFont typeface="Wingdings"/>
        <a:buChar char="§"/>
        <a:defRPr sz="1600" kern="1200">
          <a:solidFill>
            <a:schemeClr val="tx1"/>
          </a:solidFill>
          <a:latin typeface="+mn-lt"/>
          <a:ea typeface="+mn-lt"/>
          <a:cs typeface="+mn-lt"/>
        </a:defRPr>
      </a:lvl4pPr>
      <a:lvl5pPr marL="2057400" indent="-228600" algn="l" defTabSz="914400">
        <a:lnSpc>
          <a:spcPct val="100000"/>
        </a:lnSpc>
        <a:spcBef>
          <a:spcPts val="800"/>
        </a:spcBef>
        <a:spcAft>
          <a:spcPts val="800"/>
        </a:spcAft>
        <a:buClr>
          <a:schemeClr val="tx1"/>
        </a:buClr>
        <a:buSzPct val="85000"/>
        <a:buFont typeface="Wingdings"/>
        <a:buChar char="§"/>
        <a:defRPr sz="16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p:bodyStyle>
    <p:otherStyle>
      <a:lvl1pPr marL="0" algn="l" defTabSz="914400">
        <a:buNone/>
        <a:defRPr sz="1800" kern="1200">
          <a:solidFill>
            <a:schemeClr val="tx1"/>
          </a:solidFill>
          <a:latin typeface="+mn-lt"/>
          <a:ea typeface="+mn-lt"/>
          <a:cs typeface="+mn-lt"/>
        </a:defRPr>
      </a:lvl1pPr>
      <a:lvl2pPr marL="457200" algn="l" defTabSz="914400">
        <a:buNone/>
        <a:defRPr sz="1800" kern="1200">
          <a:solidFill>
            <a:schemeClr val="tx1"/>
          </a:solidFill>
          <a:latin typeface="+mn-lt"/>
          <a:ea typeface="+mn-lt"/>
          <a:cs typeface="+mn-lt"/>
        </a:defRPr>
      </a:lvl2pPr>
      <a:lvl3pPr marL="914400" algn="l" defTabSz="914400">
        <a:buNone/>
        <a:defRPr sz="1800" kern="1200">
          <a:solidFill>
            <a:schemeClr val="tx1"/>
          </a:solidFill>
          <a:latin typeface="+mn-lt"/>
          <a:ea typeface="+mn-lt"/>
          <a:cs typeface="+mn-lt"/>
        </a:defRPr>
      </a:lvl3pPr>
      <a:lvl4pPr marL="1371600" algn="l" defTabSz="914400">
        <a:buNone/>
        <a:defRPr sz="1800" kern="1200">
          <a:solidFill>
            <a:schemeClr val="tx1"/>
          </a:solidFill>
          <a:latin typeface="+mn-lt"/>
          <a:ea typeface="+mn-lt"/>
          <a:cs typeface="+mn-lt"/>
        </a:defRPr>
      </a:lvl4pPr>
      <a:lvl5pPr marL="1828800" algn="l" defTabSz="914400">
        <a:buNone/>
        <a:defRPr sz="1800" kern="1200">
          <a:solidFill>
            <a:schemeClr val="tx1"/>
          </a:solidFill>
          <a:latin typeface="+mn-lt"/>
          <a:ea typeface="+mn-lt"/>
          <a:cs typeface="+mn-lt"/>
        </a:defRPr>
      </a:lvl5pPr>
      <a:lvl6pPr marL="2286000" algn="l" defTabSz="914400">
        <a:buNone/>
        <a:defRPr sz="1800" kern="1200">
          <a:solidFill>
            <a:schemeClr val="tx1"/>
          </a:solidFill>
          <a:latin typeface="+mn-lt"/>
          <a:ea typeface="+mn-lt"/>
          <a:cs typeface="+mn-lt"/>
        </a:defRPr>
      </a:lvl6pPr>
      <a:lvl7pPr marL="2743200" algn="l" defTabSz="914400">
        <a:buNone/>
        <a:defRPr sz="1800" kern="1200">
          <a:solidFill>
            <a:schemeClr val="tx1"/>
          </a:solidFill>
          <a:latin typeface="+mn-lt"/>
          <a:ea typeface="+mn-lt"/>
          <a:cs typeface="+mn-lt"/>
        </a:defRPr>
      </a:lvl7pPr>
      <a:lvl8pPr marL="3200400" algn="l" defTabSz="914400">
        <a:buNone/>
        <a:defRPr sz="1800" kern="1200">
          <a:solidFill>
            <a:schemeClr val="tx1"/>
          </a:solidFill>
          <a:latin typeface="+mn-lt"/>
          <a:ea typeface="+mn-lt"/>
          <a:cs typeface="+mn-lt"/>
        </a:defRPr>
      </a:lvl8pPr>
      <a:lvl9pPr marL="3657600" algn="l" defTabSz="914400">
        <a:buNone/>
        <a:defRPr sz="1800" kern="12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notesSlide" Target="../notesSlides/notesSlide5.xml"/><Relationship Id="rId1" Type="http://schemas.openxmlformats.org/officeDocument/2006/relationships/slideLayout" Target="../slideLayouts/slideLayout5.xml"/><Relationship Id="rId4" Type="http://schemas.openxmlformats.org/officeDocument/2006/relationships/image" Target="../media/image11.sv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5.xml"/><Relationship Id="rId5" Type="http://schemas.openxmlformats.org/officeDocument/2006/relationships/image" Target="../media/image14.svg"/><Relationship Id="rId4" Type="http://schemas.openxmlformats.org/officeDocument/2006/relationships/image" Target="../media/image13.sv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5.xml"/><Relationship Id="rId5" Type="http://schemas.openxmlformats.org/officeDocument/2006/relationships/image" Target="../media/image17.svg"/><Relationship Id="rId4" Type="http://schemas.openxmlformats.org/officeDocument/2006/relationships/image" Target="../media/image16.svg"/></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22.svg"/><Relationship Id="rId2" Type="http://schemas.openxmlformats.org/officeDocument/2006/relationships/notesSlide" Target="../notesSlides/notesSlide8.xml"/><Relationship Id="rId1" Type="http://schemas.openxmlformats.org/officeDocument/2006/relationships/slideLayout" Target="../slideLayouts/slideLayout5.xml"/><Relationship Id="rId6" Type="http://schemas.openxmlformats.org/officeDocument/2006/relationships/image" Target="../media/image21.svg"/><Relationship Id="rId5" Type="http://schemas.openxmlformats.org/officeDocument/2006/relationships/image" Target="../media/image20.svg"/><Relationship Id="rId4" Type="http://schemas.openxmlformats.org/officeDocument/2006/relationships/image" Target="../media/image19.sv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xml"/><Relationship Id="rId1" Type="http://schemas.openxmlformats.org/officeDocument/2006/relationships/slideLayout" Target="../slideLayouts/slideLayout5.xml"/><Relationship Id="rId6" Type="http://schemas.openxmlformats.org/officeDocument/2006/relationships/image" Target="../media/image26.svg"/><Relationship Id="rId5" Type="http://schemas.openxmlformats.org/officeDocument/2006/relationships/image" Target="../media/image25.svg"/><Relationship Id="rId4" Type="http://schemas.openxmlformats.org/officeDocument/2006/relationships/image" Target="../media/image24.svg"/></Relationships>
</file>

<file path=ppt/slides/_rels/slide11.xml.rels><?xml version="1.0" encoding="UTF-8" standalone="yes"?>
<Relationships xmlns="http://schemas.openxmlformats.org/package/2006/relationships"><Relationship Id="rId8" Type="http://schemas.openxmlformats.org/officeDocument/2006/relationships/image" Target="../media/image31.svg"/><Relationship Id="rId3" Type="http://schemas.openxmlformats.org/officeDocument/2006/relationships/image" Target="../media/image27.png"/><Relationship Id="rId7" Type="http://schemas.openxmlformats.org/officeDocument/2006/relationships/image" Target="../media/image21.svg"/><Relationship Id="rId2" Type="http://schemas.openxmlformats.org/officeDocument/2006/relationships/notesSlide" Target="../notesSlides/notesSlide11.xml"/><Relationship Id="rId1" Type="http://schemas.openxmlformats.org/officeDocument/2006/relationships/slideLayout" Target="../slideLayouts/slideLayout5.xml"/><Relationship Id="rId6" Type="http://schemas.openxmlformats.org/officeDocument/2006/relationships/image" Target="../media/image30.svg"/><Relationship Id="rId5" Type="http://schemas.openxmlformats.org/officeDocument/2006/relationships/image" Target="../media/image29.svg"/><Relationship Id="rId4" Type="http://schemas.openxmlformats.org/officeDocument/2006/relationships/image" Target="../media/image28.svg"/></Relationships>
</file>

<file path=ppt/slides/_rels/slide12.xml.rels><?xml version="1.0" encoding="UTF-8" standalone="yes"?>
<Relationships xmlns="http://schemas.openxmlformats.org/package/2006/relationships"><Relationship Id="rId3" Type="http://schemas.openxmlformats.org/officeDocument/2006/relationships/image" Target="../media/image32.svg"/><Relationship Id="rId2" Type="http://schemas.openxmlformats.org/officeDocument/2006/relationships/notesSlide" Target="../notesSlides/notesSlide12.xml"/><Relationship Id="rId1" Type="http://schemas.openxmlformats.org/officeDocument/2006/relationships/slideLayout" Target="../slideLayouts/slideLayout5.xml"/><Relationship Id="rId6" Type="http://schemas.openxmlformats.org/officeDocument/2006/relationships/image" Target="../media/image35.svg"/><Relationship Id="rId5" Type="http://schemas.openxmlformats.org/officeDocument/2006/relationships/image" Target="../media/image34.svg"/><Relationship Id="rId4" Type="http://schemas.openxmlformats.org/officeDocument/2006/relationships/image" Target="../media/image33.svg"/></Relationships>
</file>

<file path=ppt/slides/_rels/slide13.xml.rels><?xml version="1.0" encoding="UTF-8" standalone="yes"?>
<Relationships xmlns="http://schemas.openxmlformats.org/package/2006/relationships"><Relationship Id="rId3" Type="http://schemas.openxmlformats.org/officeDocument/2006/relationships/image" Target="../media/image36.svg"/><Relationship Id="rId2" Type="http://schemas.openxmlformats.org/officeDocument/2006/relationships/notesSlide" Target="../notesSlides/notesSlide13.xml"/><Relationship Id="rId1" Type="http://schemas.openxmlformats.org/officeDocument/2006/relationships/slideLayout" Target="../slideLayouts/slideLayout5.xml"/><Relationship Id="rId6" Type="http://schemas.openxmlformats.org/officeDocument/2006/relationships/image" Target="../media/image39.svg"/><Relationship Id="rId5" Type="http://schemas.openxmlformats.org/officeDocument/2006/relationships/image" Target="../media/image38.svg"/><Relationship Id="rId4" Type="http://schemas.openxmlformats.org/officeDocument/2006/relationships/image" Target="../media/image37.svg"/></Relationships>
</file>

<file path=ppt/slides/_rels/slide1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90E67D-D67C-48CE-9738-71EBBC109E75}"/>
              </a:ext>
            </a:extLst>
          </p:cNvPr>
          <p:cNvSpPr>
            <a:spLocks noGrp="1"/>
          </p:cNvSpPr>
          <p:nvPr>
            <p:ph type="ctrTitle"/>
          </p:nvPr>
        </p:nvSpPr>
        <p:spPr>
          <a:xfrm>
            <a:off x="452438" y="923925"/>
            <a:ext cx="11191875" cy="1571625"/>
          </a:xfrm>
        </p:spPr>
        <p:txBody>
          <a:bodyPr wrap="square" lIns="0" tIns="0" rIns="0" bIns="0" anchor="t">
            <a:noAutofit/>
          </a:bodyPr>
          <a:lstStyle/>
          <a:p>
            <a:pPr>
              <a:buNone/>
              <a:defRPr sz="5400" b="1">
                <a:solidFill>
                  <a:srgbClr val="000000"/>
                </a:solidFill>
                <a:latin typeface="Barlow Condensed"/>
                <a:ea typeface="Barlow Condensed"/>
                <a:cs typeface="Barlow Condensed"/>
              </a:defRPr>
            </a:pPr>
            <a:r>
              <a:rPr sz="5400" b="1">
                <a:solidFill>
                  <a:srgbClr val="000000"/>
                </a:solidFill>
                <a:latin typeface="Barlow Condensed"/>
                <a:ea typeface="Barlow Condensed"/>
                <a:cs typeface="Barlow Condensed"/>
              </a:rPr>
              <a:t>SCALING LAWS FOR</a:t>
            </a:r>
          </a:p>
          <a:p>
            <a:pPr>
              <a:buNone/>
              <a:defRPr sz="5400" b="1">
                <a:solidFill>
                  <a:srgbClr val="000000"/>
                </a:solidFill>
                <a:latin typeface="Barlow Condensed"/>
                <a:ea typeface="Barlow Condensed"/>
                <a:cs typeface="Barlow Condensed"/>
              </a:defRPr>
            </a:pPr>
            <a:r>
              <a:rPr sz="5400" b="1">
                <a:solidFill>
                  <a:srgbClr val="000000"/>
                </a:solidFill>
                <a:latin typeface="Barlow Condensed"/>
                <a:ea typeface="Barlow Condensed"/>
                <a:cs typeface="Barlow Condensed"/>
              </a:rPr>
              <a:t>NEURAL LANGUAGE MODELS</a:t>
            </a:r>
          </a:p>
        </p:txBody>
      </p:sp>
      <p:sp>
        <p:nvSpPr>
          <p:cNvPr id="3" name="Subtitle 2">
            <a:extLst>
              <a:ext uri="{FF2B5EF4-FFF2-40B4-BE49-F238E27FC236}">
                <a16:creationId xmlns:a16="http://schemas.microsoft.com/office/drawing/2014/main" id="{483C5143-38D9-47FF-A08A-65960487CE3D}"/>
              </a:ext>
            </a:extLst>
          </p:cNvPr>
          <p:cNvSpPr>
            <a:spLocks noGrp="1"/>
          </p:cNvSpPr>
          <p:nvPr>
            <p:ph type="subTitle" idx="1"/>
          </p:nvPr>
        </p:nvSpPr>
        <p:spPr>
          <a:xfrm>
            <a:off x="452438" y="4238625"/>
            <a:ext cx="10668000" cy="838200"/>
          </a:xfrm>
        </p:spPr>
        <p:txBody>
          <a:bodyPr wrap="square" lIns="0" tIns="0" rIns="0" bIns="0" anchor="t">
            <a:noAutofit/>
          </a:bodyPr>
          <a:lstStyle/>
          <a:p>
            <a:pPr>
              <a:buNone/>
              <a:defRPr sz="1800">
                <a:solidFill>
                  <a:srgbClr val="000000"/>
                </a:solidFill>
                <a:latin typeface="Georgia"/>
                <a:ea typeface="Georgia"/>
                <a:cs typeface="Georgia"/>
              </a:defRPr>
            </a:pPr>
            <a:r>
              <a:rPr sz="1800">
                <a:solidFill>
                  <a:srgbClr val="000000"/>
                </a:solidFill>
                <a:latin typeface="Georgia"/>
                <a:ea typeface="Georgia"/>
                <a:cs typeface="Georgia"/>
              </a:rPr>
              <a:t>Krish Patel</a:t>
            </a:r>
          </a:p>
          <a:p>
            <a:pPr>
              <a:buNone/>
              <a:defRPr sz="1800">
                <a:solidFill>
                  <a:srgbClr val="000000"/>
                </a:solidFill>
                <a:latin typeface="Georgia"/>
                <a:ea typeface="Georgia"/>
                <a:cs typeface="Georgia"/>
              </a:defRPr>
            </a:pPr>
            <a:r>
              <a:rPr sz="1800">
                <a:solidFill>
                  <a:srgbClr val="000000"/>
                </a:solidFill>
                <a:latin typeface="Georgia"/>
                <a:ea typeface="Georgia"/>
                <a:cs typeface="Georgia"/>
              </a:rPr>
              <a:t>CS 886 SEC-004</a:t>
            </a:r>
          </a:p>
        </p:txBody>
      </p:sp>
      <p:sp>
        <p:nvSpPr>
          <p:cNvPr id="10" name="Date Placeholder 9">
            <a:extLst>
              <a:ext uri="{FF2B5EF4-FFF2-40B4-BE49-F238E27FC236}">
                <a16:creationId xmlns:a16="http://schemas.microsoft.com/office/drawing/2014/main" id="{EC5859FA-0E0A-4A30-8A8F-94170CA3CAFA}"/>
              </a:ext>
            </a:extLst>
          </p:cNvPr>
          <p:cNvSpPr>
            <a:spLocks noGrp="1"/>
          </p:cNvSpPr>
          <p:nvPr>
            <p:ph type="dt" idx="10"/>
          </p:nvPr>
        </p:nvSpPr>
        <p:spPr/>
        <p:txBody>
          <a:bodyPr/>
          <a:lstStyle/>
          <a:p>
            <a:pPr>
              <a:buNone/>
              <a:defRPr sz="1050">
                <a:solidFill>
                  <a:srgbClr val="000000"/>
                </a:solidFill>
                <a:latin typeface="Verdana"/>
                <a:ea typeface="Verdana"/>
                <a:cs typeface="Verdana"/>
              </a:defRPr>
            </a:pPr>
            <a:fld id="{2F8939E0-B186-6ED5-28FF-D5DC3FAA35C7}" type="datetime1">
              <a:rPr lang="en-US" sz="975">
                <a:solidFill>
                  <a:srgbClr val="000000"/>
                </a:solidFill>
                <a:latin typeface="Verdana"/>
                <a:ea typeface="Verdana"/>
                <a:cs typeface="Verdana"/>
              </a:rPr>
              <a:t>9/18/2026</a:t>
            </a:fld>
            <a:endParaRPr/>
          </a:p>
        </p:txBody>
      </p:sp>
      <p:sp>
        <p:nvSpPr>
          <p:cNvPr id="11" name="paper-credit">
            <a:extLst>
              <a:ext uri="{FF2B5EF4-FFF2-40B4-BE49-F238E27FC236}">
                <a16:creationId xmlns:a16="http://schemas.microsoft.com/office/drawing/2014/main" id="{1D1E5E4B-DF68-436D-B7D1-83A18F7C4626}"/>
              </a:ext>
            </a:extLst>
          </p:cNvPr>
          <p:cNvSpPr>
            <a:spLocks noGrp="1"/>
          </p:cNvSpPr>
          <p:nvPr/>
        </p:nvSpPr>
        <p:spPr>
          <a:xfrm>
            <a:off x="452438" y="3295650"/>
            <a:ext cx="9048750" cy="438150"/>
          </a:xfrm>
          <a:prstGeom prst="rect">
            <a:avLst/>
          </a:prstGeom>
          <a:noFill/>
          <a:ln w="0">
            <a:noFill/>
          </a:ln>
        </p:spPr>
        <p:txBody>
          <a:bodyPr wrap="square" lIns="0" tIns="0" rIns="0" bIns="0" anchor="t">
            <a:noAutofit/>
          </a:bodyPr>
          <a:lstStyle/>
          <a:p>
            <a:pPr>
              <a:buNone/>
              <a:defRPr sz="2160" b="0">
                <a:solidFill>
                  <a:srgbClr val="000000"/>
                </a:solidFill>
                <a:latin typeface="Georgia"/>
                <a:ea typeface="Georgia"/>
                <a:cs typeface="Georgia"/>
              </a:defRPr>
            </a:pPr>
            <a:r>
              <a:rPr sz="2160" b="0">
                <a:solidFill>
                  <a:srgbClr val="000000"/>
                </a:solidFill>
                <a:latin typeface="Georgia"/>
                <a:ea typeface="Georgia"/>
                <a:cs typeface="Georgia"/>
              </a:rPr>
              <a:t>Kaplan et al. (2020)</a:t>
            </a:r>
          </a:p>
        </p:txBody>
      </p:sp>
      <p:sp>
        <p:nvSpPr>
          <p:cNvPr id="4" name="Slide Number Placeholder 6">
            <a:extLst>
              <a:ext uri="{FF2B5EF4-FFF2-40B4-BE49-F238E27FC236}">
                <a16:creationId xmlns:a16="http://schemas.microsoft.com/office/drawing/2014/main" id="{0EF7D3C2-3112-CADF-7296-5D97D9CE2047}"/>
              </a:ext>
            </a:extLst>
          </p:cNvPr>
          <p:cNvSpPr>
            <a:spLocks noGrp="1"/>
          </p:cNvSpPr>
          <p:nvPr>
            <p:ph type="sldNum" idx="12"/>
          </p:nvPr>
        </p:nvSpPr>
        <p:spPr>
          <a:xfrm>
            <a:off x="5588000" y="6335309"/>
            <a:ext cx="1016000" cy="250337"/>
          </a:xfrm>
        </p:spPr>
        <p:txBody>
          <a:bodyPr/>
          <a:lstStyle/>
          <a:p>
            <a:pPr>
              <a:buNone/>
              <a:defRPr sz="1000">
                <a:solidFill>
                  <a:srgbClr val="000000"/>
                </a:solidFill>
                <a:latin typeface="Verdana"/>
                <a:ea typeface="Verdana"/>
                <a:cs typeface="Verdana"/>
              </a:defRPr>
            </a:pPr>
            <a:r>
              <a:rPr sz="1000" dirty="0">
                <a:solidFill>
                  <a:srgbClr val="000000"/>
                </a:solidFill>
                <a:latin typeface="Verdana"/>
                <a:ea typeface="Verdana"/>
                <a:cs typeface="Verdana"/>
              </a:rPr>
              <a:t>PAGE </a:t>
            </a:r>
            <a:r>
              <a:rPr lang="en-US" dirty="0">
                <a:solidFill>
                  <a:srgbClr val="000000"/>
                </a:solidFill>
              </a:rPr>
              <a:t>1</a:t>
            </a:r>
            <a:endParaRPr dirty="0"/>
          </a:p>
        </p:txBody>
      </p:sp>
    </p:spTree>
    <p:extLst>
      <p:ext uri="{BB962C8B-B14F-4D97-AF65-F5344CB8AC3E}">
        <p14:creationId xmlns:p14="http://schemas.microsoft.com/office/powerpoint/2010/main" val="1148636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F21BA2-61CC-4EB3-86BD-22FA6A84B755}"/>
              </a:ext>
            </a:extLst>
          </p:cNvPr>
          <p:cNvSpPr>
            <a:spLocks noGrp="1"/>
          </p:cNvSpPr>
          <p:nvPr>
            <p:ph type="title"/>
          </p:nvPr>
        </p:nvSpPr>
        <p:spPr>
          <a:xfrm>
            <a:off x="342900" y="542925"/>
            <a:ext cx="11506200" cy="752475"/>
          </a:xfrm>
        </p:spPr>
        <p:txBody>
          <a:bodyPr wrap="square" lIns="0" tIns="0" rIns="0" bIns="0" anchor="ctr">
            <a:noAutofit/>
          </a:bodyPr>
          <a:lstStyle/>
          <a:p>
            <a:pPr>
              <a:buNone/>
              <a:defRPr sz="3600" b="1">
                <a:solidFill>
                  <a:srgbClr val="000000"/>
                </a:solidFill>
                <a:latin typeface="Barlow Condensed"/>
                <a:ea typeface="Barlow Condensed"/>
                <a:cs typeface="Barlow Condensed"/>
              </a:defRPr>
            </a:pPr>
            <a:r>
              <a:rPr sz="3600" b="1">
                <a:solidFill>
                  <a:srgbClr val="000000"/>
                </a:solidFill>
                <a:latin typeface="Barlow Condensed"/>
                <a:ea typeface="Barlow Condensed"/>
                <a:cs typeface="Barlow Condensed"/>
              </a:rPr>
              <a:t>THE TRAINING BUDGET QUESTION</a:t>
            </a:r>
          </a:p>
        </p:txBody>
      </p:sp>
      <p:sp>
        <p:nvSpPr>
          <p:cNvPr id="6" name="Footer Placeholder 5">
            <a:extLst>
              <a:ext uri="{FF2B5EF4-FFF2-40B4-BE49-F238E27FC236}">
                <a16:creationId xmlns:a16="http://schemas.microsoft.com/office/drawing/2014/main" id="{BA1F4DA4-D919-41B3-A200-A877AA5359E6}"/>
              </a:ext>
            </a:extLst>
          </p:cNvPr>
          <p:cNvSpPr>
            <a:spLocks noGrp="1"/>
          </p:cNvSpPr>
          <p:nvPr>
            <p:ph type="ftr" idx="11"/>
          </p:nvPr>
        </p:nvSpPr>
        <p:spPr/>
        <p:txBody>
          <a:bodyPr/>
          <a:lstStyle/>
          <a:p>
            <a:pPr>
              <a:buNone/>
              <a:defRPr sz="1000">
                <a:solidFill>
                  <a:srgbClr val="000000"/>
                </a:solidFill>
                <a:latin typeface="Verdana"/>
                <a:ea typeface="Verdana"/>
                <a:cs typeface="Verdana"/>
              </a:defRPr>
            </a:pPr>
            <a:r>
              <a:rPr sz="1000">
                <a:solidFill>
                  <a:srgbClr val="000000"/>
                </a:solidFill>
                <a:latin typeface="Verdana"/>
                <a:ea typeface="Verdana"/>
                <a:cs typeface="Verdana"/>
              </a:rPr>
              <a:t>Krish Patel · CS 886 SEC-004</a:t>
            </a:r>
            <a:endParaRPr/>
          </a:p>
        </p:txBody>
      </p:sp>
      <p:sp>
        <p:nvSpPr>
          <p:cNvPr id="7" name="Slide Number Placeholder 6">
            <a:extLst>
              <a:ext uri="{FF2B5EF4-FFF2-40B4-BE49-F238E27FC236}">
                <a16:creationId xmlns:a16="http://schemas.microsoft.com/office/drawing/2014/main" id="{E559698D-B90C-4D3F-B12E-1690170662E0}"/>
              </a:ext>
            </a:extLst>
          </p:cNvPr>
          <p:cNvSpPr>
            <a:spLocks noGrp="1"/>
          </p:cNvSpPr>
          <p:nvPr>
            <p:ph type="sldNum" idx="12"/>
          </p:nvPr>
        </p:nvSpPr>
        <p:spPr/>
        <p:txBody>
          <a:bodyPr/>
          <a:lstStyle/>
          <a:p>
            <a:pPr>
              <a:buNone/>
              <a:defRPr sz="1000">
                <a:solidFill>
                  <a:srgbClr val="000000"/>
                </a:solidFill>
                <a:latin typeface="Verdana"/>
                <a:ea typeface="Verdana"/>
                <a:cs typeface="Verdana"/>
              </a:defRPr>
            </a:pPr>
            <a:r>
              <a:rPr sz="1000">
                <a:solidFill>
                  <a:srgbClr val="000000"/>
                </a:solidFill>
                <a:latin typeface="Verdana"/>
                <a:ea typeface="Verdana"/>
                <a:cs typeface="Verdana"/>
              </a:rPr>
              <a:t>PAGE 2</a:t>
            </a:r>
            <a:endParaRPr/>
          </a:p>
        </p:txBody>
      </p:sp>
      <p:sp>
        <p:nvSpPr>
          <p:cNvPr id="8" name="source-2">
            <a:extLst>
              <a:ext uri="{FF2B5EF4-FFF2-40B4-BE49-F238E27FC236}">
                <a16:creationId xmlns:a16="http://schemas.microsoft.com/office/drawing/2014/main" id="{8917CDE2-AF59-4EFB-88D9-EB41D66737E8}"/>
              </a:ext>
            </a:extLst>
          </p:cNvPr>
          <p:cNvSpPr>
            <a:spLocks noGrp="1"/>
          </p:cNvSpPr>
          <p:nvPr/>
        </p:nvSpPr>
        <p:spPr>
          <a:xfrm>
            <a:off x="342900" y="6076950"/>
            <a:ext cx="8382000" cy="200025"/>
          </a:xfrm>
          <a:prstGeom prst="rect">
            <a:avLst/>
          </a:prstGeom>
          <a:noFill/>
          <a:ln w="0">
            <a:noFill/>
          </a:ln>
        </p:spPr>
        <p:txBody>
          <a:bodyPr wrap="square" lIns="0" tIns="0" rIns="0" bIns="0" anchor="t">
            <a:noAutofit/>
          </a:bodyPr>
          <a:lstStyle/>
          <a:p>
            <a:pPr>
              <a:buNone/>
              <a:defRPr sz="1000" b="0">
                <a:solidFill>
                  <a:srgbClr val="595959"/>
                </a:solidFill>
                <a:latin typeface="Verdana"/>
                <a:ea typeface="Verdana"/>
                <a:cs typeface="Verdana"/>
              </a:defRPr>
            </a:pPr>
            <a:r>
              <a:rPr sz="1000" b="0">
                <a:solidFill>
                  <a:srgbClr val="595959"/>
                </a:solidFill>
                <a:latin typeface="Verdana"/>
                <a:ea typeface="Verdana"/>
                <a:cs typeface="Verdana"/>
              </a:rPr>
              <a:t>Kaplan et al. (2020) · §1 and §6</a:t>
            </a:r>
          </a:p>
        </p:txBody>
      </p:sp>
      <p:sp>
        <p:nvSpPr>
          <p:cNvPr id="9" name="text-1">
            <a:extLst>
              <a:ext uri="{FF2B5EF4-FFF2-40B4-BE49-F238E27FC236}">
                <a16:creationId xmlns:a16="http://schemas.microsoft.com/office/drawing/2014/main" id="{28D9B4C3-BAE3-4343-80DF-09744F071156}"/>
              </a:ext>
            </a:extLst>
          </p:cNvPr>
          <p:cNvSpPr>
            <a:spLocks noGrp="1"/>
          </p:cNvSpPr>
          <p:nvPr/>
        </p:nvSpPr>
        <p:spPr>
          <a:xfrm>
            <a:off x="342900" y="1690211"/>
            <a:ext cx="10938993" cy="497681"/>
          </a:xfrm>
          <a:prstGeom prst="rect">
            <a:avLst/>
          </a:prstGeom>
          <a:noFill/>
          <a:ln w="0">
            <a:noFill/>
          </a:ln>
        </p:spPr>
        <p:txBody>
          <a:bodyPr wrap="square" lIns="0" tIns="0" rIns="0" bIns="0" anchor="t">
            <a:noAutofit/>
          </a:bodyPr>
          <a:lstStyle/>
          <a:p>
            <a:pPr>
              <a:buNone/>
              <a:defRPr sz="3024" b="1">
                <a:solidFill>
                  <a:srgbClr val="A2006E"/>
                </a:solidFill>
                <a:latin typeface="Georgia"/>
                <a:ea typeface="Georgia"/>
                <a:cs typeface="Georgia"/>
              </a:defRPr>
            </a:pPr>
            <a:r>
              <a:rPr sz="3024" b="1">
                <a:solidFill>
                  <a:srgbClr val="A2006E"/>
                </a:solidFill>
                <a:latin typeface="Georgia"/>
                <a:ea typeface="Georgia"/>
                <a:cs typeface="Georgia"/>
              </a:rPr>
              <a:t>A larger model?</a:t>
            </a:r>
          </a:p>
        </p:txBody>
      </p:sp>
      <p:sp>
        <p:nvSpPr>
          <p:cNvPr id="10" name="text-2">
            <a:extLst>
              <a:ext uri="{FF2B5EF4-FFF2-40B4-BE49-F238E27FC236}">
                <a16:creationId xmlns:a16="http://schemas.microsoft.com/office/drawing/2014/main" id="{11B278F9-1B48-46CE-B19A-D6AC283F8C5A}"/>
              </a:ext>
            </a:extLst>
          </p:cNvPr>
          <p:cNvSpPr>
            <a:spLocks noGrp="1"/>
          </p:cNvSpPr>
          <p:nvPr/>
        </p:nvSpPr>
        <p:spPr>
          <a:xfrm>
            <a:off x="342900" y="2649379"/>
            <a:ext cx="10938993" cy="497681"/>
          </a:xfrm>
          <a:prstGeom prst="rect">
            <a:avLst/>
          </a:prstGeom>
          <a:noFill/>
          <a:ln w="0">
            <a:noFill/>
          </a:ln>
        </p:spPr>
        <p:txBody>
          <a:bodyPr wrap="square" lIns="0" tIns="0" rIns="0" bIns="0" anchor="t">
            <a:noAutofit/>
          </a:bodyPr>
          <a:lstStyle/>
          <a:p>
            <a:pPr>
              <a:buNone/>
              <a:defRPr sz="3024" b="1">
                <a:solidFill>
                  <a:srgbClr val="A2006E"/>
                </a:solidFill>
                <a:latin typeface="Georgia"/>
                <a:ea typeface="Georgia"/>
                <a:cs typeface="Georgia"/>
              </a:defRPr>
            </a:pPr>
            <a:r>
              <a:rPr sz="3024" b="1">
                <a:solidFill>
                  <a:srgbClr val="A2006E"/>
                </a:solidFill>
                <a:latin typeface="Georgia"/>
                <a:ea typeface="Georgia"/>
                <a:cs typeface="Georgia"/>
              </a:rPr>
              <a:t>More training tokens?</a:t>
            </a:r>
          </a:p>
        </p:txBody>
      </p:sp>
      <p:sp>
        <p:nvSpPr>
          <p:cNvPr id="11" name="text-3">
            <a:extLst>
              <a:ext uri="{FF2B5EF4-FFF2-40B4-BE49-F238E27FC236}">
                <a16:creationId xmlns:a16="http://schemas.microsoft.com/office/drawing/2014/main" id="{CAE885C7-25AD-48A9-986E-A07BF3E50400}"/>
              </a:ext>
            </a:extLst>
          </p:cNvPr>
          <p:cNvSpPr>
            <a:spLocks noGrp="1"/>
          </p:cNvSpPr>
          <p:nvPr/>
        </p:nvSpPr>
        <p:spPr>
          <a:xfrm>
            <a:off x="342900" y="3608546"/>
            <a:ext cx="10938993" cy="497681"/>
          </a:xfrm>
          <a:prstGeom prst="rect">
            <a:avLst/>
          </a:prstGeom>
          <a:noFill/>
          <a:ln w="0">
            <a:noFill/>
          </a:ln>
        </p:spPr>
        <p:txBody>
          <a:bodyPr wrap="square" lIns="0" tIns="0" rIns="0" bIns="0" anchor="t">
            <a:noAutofit/>
          </a:bodyPr>
          <a:lstStyle/>
          <a:p>
            <a:pPr>
              <a:buNone/>
              <a:defRPr sz="3024" b="1">
                <a:solidFill>
                  <a:srgbClr val="A2006E"/>
                </a:solidFill>
                <a:latin typeface="Georgia"/>
                <a:ea typeface="Georgia"/>
                <a:cs typeface="Georgia"/>
              </a:defRPr>
            </a:pPr>
            <a:r>
              <a:rPr sz="3024" b="1">
                <a:solidFill>
                  <a:srgbClr val="A2006E"/>
                </a:solidFill>
                <a:latin typeface="Georgia"/>
                <a:ea typeface="Georgia"/>
                <a:cs typeface="Georgia"/>
              </a:rPr>
              <a:t>More optimization steps?</a:t>
            </a:r>
          </a:p>
        </p:txBody>
      </p:sp>
      <p:sp>
        <p:nvSpPr>
          <p:cNvPr id="12" name="text-4">
            <a:extLst>
              <a:ext uri="{FF2B5EF4-FFF2-40B4-BE49-F238E27FC236}">
                <a16:creationId xmlns:a16="http://schemas.microsoft.com/office/drawing/2014/main" id="{D754FED5-2858-49FE-BCA9-636277E576F0}"/>
              </a:ext>
            </a:extLst>
          </p:cNvPr>
          <p:cNvSpPr>
            <a:spLocks noGrp="1"/>
          </p:cNvSpPr>
          <p:nvPr/>
        </p:nvSpPr>
        <p:spPr>
          <a:xfrm>
            <a:off x="342900" y="5056346"/>
            <a:ext cx="11141567" cy="678656"/>
          </a:xfrm>
          <a:prstGeom prst="rect">
            <a:avLst/>
          </a:prstGeom>
          <a:noFill/>
          <a:ln w="0">
            <a:noFill/>
          </a:ln>
        </p:spPr>
        <p:txBody>
          <a:bodyPr wrap="square" lIns="0" tIns="0" rIns="0" bIns="0" anchor="t">
            <a:noAutofit/>
          </a:bodyPr>
          <a:lstStyle/>
          <a:p>
            <a:pPr>
              <a:buNone/>
              <a:defRPr sz="2304" b="0">
                <a:solidFill>
                  <a:srgbClr val="000000"/>
                </a:solidFill>
                <a:latin typeface="Georgia"/>
                <a:ea typeface="Georgia"/>
                <a:cs typeface="Georgia"/>
              </a:defRPr>
            </a:pPr>
            <a:r>
              <a:rPr sz="2304" b="0">
                <a:solidFill>
                  <a:srgbClr val="000000"/>
                </a:solidFill>
                <a:latin typeface="Georgia"/>
                <a:ea typeface="Georgia"/>
                <a:cs typeface="Georgia"/>
              </a:rPr>
              <a:t>Goal: the lowest held-out loss for a given amount of compute.</a:t>
            </a:r>
          </a:p>
        </p:txBody>
      </p:sp>
    </p:spTree>
    <p:extLst>
      <p:ext uri="{BB962C8B-B14F-4D97-AF65-F5344CB8AC3E}">
        <p14:creationId xmlns:p14="http://schemas.microsoft.com/office/powerpoint/2010/main" val="4432072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F21BA2-61CC-4EB3-86BD-22FA6A84B755}"/>
              </a:ext>
            </a:extLst>
          </p:cNvPr>
          <p:cNvSpPr>
            <a:spLocks noGrp="1"/>
          </p:cNvSpPr>
          <p:nvPr>
            <p:ph type="title"/>
          </p:nvPr>
        </p:nvSpPr>
        <p:spPr>
          <a:xfrm>
            <a:off x="342900" y="542925"/>
            <a:ext cx="11506200" cy="752475"/>
          </a:xfrm>
        </p:spPr>
        <p:txBody>
          <a:bodyPr wrap="square" lIns="0" tIns="0" rIns="0" bIns="0" anchor="ctr">
            <a:noAutofit/>
          </a:bodyPr>
          <a:lstStyle/>
          <a:p>
            <a:pPr>
              <a:buNone/>
              <a:defRPr sz="3600" b="1">
                <a:solidFill>
                  <a:srgbClr val="000000"/>
                </a:solidFill>
                <a:latin typeface="Barlow Condensed"/>
                <a:ea typeface="Barlow Condensed"/>
                <a:cs typeface="Barlow Condensed"/>
              </a:defRPr>
            </a:pPr>
            <a:r>
              <a:rPr sz="3600" b="1">
                <a:solidFill>
                  <a:srgbClr val="000000"/>
                </a:solidFill>
                <a:latin typeface="Barlow Condensed"/>
                <a:ea typeface="Barlow Condensed"/>
                <a:cs typeface="Barlow Condensed"/>
              </a:rPr>
              <a:t>MEASURING NEXT-TOKEN PREDICTION</a:t>
            </a:r>
          </a:p>
        </p:txBody>
      </p:sp>
      <p:sp>
        <p:nvSpPr>
          <p:cNvPr id="6" name="Footer Placeholder 5">
            <a:extLst>
              <a:ext uri="{FF2B5EF4-FFF2-40B4-BE49-F238E27FC236}">
                <a16:creationId xmlns:a16="http://schemas.microsoft.com/office/drawing/2014/main" id="{BA1F4DA4-D919-41B3-A200-A877AA5359E6}"/>
              </a:ext>
            </a:extLst>
          </p:cNvPr>
          <p:cNvSpPr>
            <a:spLocks noGrp="1"/>
          </p:cNvSpPr>
          <p:nvPr>
            <p:ph type="ftr" idx="11"/>
          </p:nvPr>
        </p:nvSpPr>
        <p:spPr/>
        <p:txBody>
          <a:bodyPr/>
          <a:lstStyle/>
          <a:p>
            <a:pPr>
              <a:buNone/>
              <a:defRPr sz="1000">
                <a:solidFill>
                  <a:srgbClr val="000000"/>
                </a:solidFill>
                <a:latin typeface="Verdana"/>
                <a:ea typeface="Verdana"/>
                <a:cs typeface="Verdana"/>
              </a:defRPr>
            </a:pPr>
            <a:r>
              <a:rPr sz="1000">
                <a:solidFill>
                  <a:srgbClr val="000000"/>
                </a:solidFill>
                <a:latin typeface="Verdana"/>
                <a:ea typeface="Verdana"/>
                <a:cs typeface="Verdana"/>
              </a:rPr>
              <a:t>Krish Patel · CS 886 SEC-004</a:t>
            </a:r>
            <a:endParaRPr/>
          </a:p>
        </p:txBody>
      </p:sp>
      <p:sp>
        <p:nvSpPr>
          <p:cNvPr id="7" name="Slide Number Placeholder 6">
            <a:extLst>
              <a:ext uri="{FF2B5EF4-FFF2-40B4-BE49-F238E27FC236}">
                <a16:creationId xmlns:a16="http://schemas.microsoft.com/office/drawing/2014/main" id="{E559698D-B90C-4D3F-B12E-1690170662E0}"/>
              </a:ext>
            </a:extLst>
          </p:cNvPr>
          <p:cNvSpPr>
            <a:spLocks noGrp="1"/>
          </p:cNvSpPr>
          <p:nvPr>
            <p:ph type="sldNum" idx="12"/>
          </p:nvPr>
        </p:nvSpPr>
        <p:spPr/>
        <p:txBody>
          <a:bodyPr/>
          <a:lstStyle/>
          <a:p>
            <a:pPr>
              <a:buNone/>
              <a:defRPr sz="1000">
                <a:solidFill>
                  <a:srgbClr val="000000"/>
                </a:solidFill>
                <a:latin typeface="Verdana"/>
                <a:ea typeface="Verdana"/>
                <a:cs typeface="Verdana"/>
              </a:defRPr>
            </a:pPr>
            <a:r>
              <a:rPr sz="1000">
                <a:solidFill>
                  <a:srgbClr val="000000"/>
                </a:solidFill>
                <a:latin typeface="Verdana"/>
                <a:ea typeface="Verdana"/>
                <a:cs typeface="Verdana"/>
              </a:rPr>
              <a:t>PAGE 3</a:t>
            </a:r>
            <a:endParaRPr/>
          </a:p>
        </p:txBody>
      </p:sp>
      <p:sp>
        <p:nvSpPr>
          <p:cNvPr id="8" name="source-3">
            <a:extLst>
              <a:ext uri="{FF2B5EF4-FFF2-40B4-BE49-F238E27FC236}">
                <a16:creationId xmlns:a16="http://schemas.microsoft.com/office/drawing/2014/main" id="{DA0A7D7D-FE23-4DE1-B621-D12142A3FD50}"/>
              </a:ext>
            </a:extLst>
          </p:cNvPr>
          <p:cNvSpPr>
            <a:spLocks noGrp="1"/>
          </p:cNvSpPr>
          <p:nvPr/>
        </p:nvSpPr>
        <p:spPr>
          <a:xfrm>
            <a:off x="342900" y="6076950"/>
            <a:ext cx="8382000" cy="200025"/>
          </a:xfrm>
          <a:prstGeom prst="rect">
            <a:avLst/>
          </a:prstGeom>
          <a:noFill/>
          <a:ln w="0">
            <a:noFill/>
          </a:ln>
        </p:spPr>
        <p:txBody>
          <a:bodyPr wrap="square" lIns="0" tIns="0" rIns="0" bIns="0" anchor="t">
            <a:noAutofit/>
          </a:bodyPr>
          <a:lstStyle/>
          <a:p>
            <a:pPr>
              <a:buNone/>
              <a:defRPr sz="1000" b="0">
                <a:solidFill>
                  <a:srgbClr val="595959"/>
                </a:solidFill>
                <a:latin typeface="Verdana"/>
                <a:ea typeface="Verdana"/>
                <a:cs typeface="Verdana"/>
              </a:defRPr>
            </a:pPr>
            <a:r>
              <a:rPr sz="1000" b="0">
                <a:solidFill>
                  <a:srgbClr val="595959"/>
                </a:solidFill>
                <a:latin typeface="Verdana"/>
                <a:ea typeface="Verdana"/>
                <a:cs typeface="Verdana"/>
              </a:rPr>
              <a:t>Kaplan et al. (2020) · §1.3 and §2</a:t>
            </a:r>
          </a:p>
        </p:txBody>
      </p:sp>
      <p:graphicFrame>
        <p:nvGraphicFramePr>
          <p:cNvPr id="27" name="Table 26"/>
          <p:cNvGraphicFramePr/>
          <p:nvPr/>
        </p:nvGraphicFramePr>
        <p:xfrm>
          <a:off x="342900" y="2359819"/>
          <a:ext cx="6522881" cy="2153601"/>
        </p:xfrm>
        <a:graphic>
          <a:graphicData uri="http://schemas.openxmlformats.org/drawingml/2006/table">
            <a:tbl>
              <a:tblPr/>
              <a:tblGrid>
                <a:gridCol w="4233795">
                  <a:extLst>
                    <a:ext uri="{9D8B030D-6E8A-4147-A177-3AD203B41FA5}">
                      <a16:colId xmlns:a16="http://schemas.microsoft.com/office/drawing/2014/main" val="20000"/>
                    </a:ext>
                  </a:extLst>
                </a:gridCol>
                <a:gridCol w="2289086">
                  <a:extLst>
                    <a:ext uri="{9D8B030D-6E8A-4147-A177-3AD203B41FA5}">
                      <a16:colId xmlns:a16="http://schemas.microsoft.com/office/drawing/2014/main" val="20001"/>
                    </a:ext>
                  </a:extLst>
                </a:gridCol>
              </a:tblGrid>
              <a:tr h="717867">
                <a:tc>
                  <a:txBody>
                    <a:bodyPr/>
                    <a:lstStyle/>
                    <a:p>
                      <a:r>
                        <a:rPr sz="1725" b="1">
                          <a:solidFill>
                            <a:srgbClr val="FFFFFF"/>
                          </a:solidFill>
                          <a:latin typeface="Verdana"/>
                          <a:ea typeface="Verdana"/>
                          <a:cs typeface="Verdana"/>
                        </a:rPr>
                        <a:t>Probability of observed token</a:t>
                      </a:r>
                    </a:p>
                  </a:txBody>
                  <a:tcPr marL="152400" marR="152400" marT="85725" marB="85725" anchor="ctr">
                    <a:solidFill>
                      <a:srgbClr val="000000"/>
                    </a:solidFill>
                  </a:tcPr>
                </a:tc>
                <a:tc>
                  <a:txBody>
                    <a:bodyPr/>
                    <a:lstStyle/>
                    <a:p>
                      <a:r>
                        <a:rPr sz="1725" b="1">
                          <a:solidFill>
                            <a:srgbClr val="FFFFFF"/>
                          </a:solidFill>
                          <a:latin typeface="Verdana"/>
                          <a:ea typeface="Verdana"/>
                          <a:cs typeface="Verdana"/>
                        </a:rPr>
                        <a:t>Token loss</a:t>
                      </a:r>
                    </a:p>
                  </a:txBody>
                  <a:tcPr marL="152400" marR="152400" marT="85725" marB="85725" anchor="ctr">
                    <a:solidFill>
                      <a:srgbClr val="000000"/>
                    </a:solidFill>
                  </a:tcPr>
                </a:tc>
                <a:extLst>
                  <a:ext uri="{0D108BD9-81ED-4DB2-BD59-A6C34878D82A}">
                    <a16:rowId xmlns:a16="http://schemas.microsoft.com/office/drawing/2014/main" val="10000"/>
                  </a:ext>
                </a:extLst>
              </a:tr>
              <a:tr h="717867">
                <a:tc>
                  <a:txBody>
                    <a:bodyPr/>
                    <a:lstStyle/>
                    <a:p>
                      <a:r>
                        <a:rPr sz="1875">
                          <a:solidFill>
                            <a:srgbClr val="000000"/>
                          </a:solidFill>
                          <a:latin typeface="Georgia"/>
                          <a:ea typeface="Georgia"/>
                          <a:cs typeface="Georgia"/>
                        </a:rPr>
                        <a:t>0.50</a:t>
                      </a:r>
                    </a:p>
                  </a:txBody>
                  <a:tcPr marL="152400" marR="152400" marT="85725" marB="85725" anchor="ctr">
                    <a:solidFill>
                      <a:srgbClr val="FBEEF7"/>
                    </a:solidFill>
                  </a:tcPr>
                </a:tc>
                <a:tc>
                  <a:txBody>
                    <a:bodyPr/>
                    <a:lstStyle/>
                    <a:p>
                      <a:r>
                        <a:rPr sz="1875">
                          <a:solidFill>
                            <a:srgbClr val="000000"/>
                          </a:solidFill>
                          <a:latin typeface="Georgia"/>
                          <a:ea typeface="Georgia"/>
                          <a:cs typeface="Georgia"/>
                        </a:rPr>
                        <a:t>0.69 nats</a:t>
                      </a:r>
                    </a:p>
                  </a:txBody>
                  <a:tcPr marL="152400" marR="152400" marT="85725" marB="85725" anchor="ctr">
                    <a:solidFill>
                      <a:srgbClr val="FBEEF7"/>
                    </a:solidFill>
                  </a:tcPr>
                </a:tc>
                <a:extLst>
                  <a:ext uri="{0D108BD9-81ED-4DB2-BD59-A6C34878D82A}">
                    <a16:rowId xmlns:a16="http://schemas.microsoft.com/office/drawing/2014/main" val="10001"/>
                  </a:ext>
                </a:extLst>
              </a:tr>
              <a:tr h="717867">
                <a:tc>
                  <a:txBody>
                    <a:bodyPr/>
                    <a:lstStyle/>
                    <a:p>
                      <a:r>
                        <a:rPr sz="1875">
                          <a:solidFill>
                            <a:srgbClr val="000000"/>
                          </a:solidFill>
                          <a:latin typeface="Georgia"/>
                          <a:ea typeface="Georgia"/>
                          <a:cs typeface="Georgia"/>
                        </a:rPr>
                        <a:t>0.10</a:t>
                      </a:r>
                    </a:p>
                  </a:txBody>
                  <a:tcPr marL="152400" marR="152400" marT="85725" marB="85725" anchor="ctr">
                    <a:solidFill>
                      <a:srgbClr val="FFFFFF"/>
                    </a:solidFill>
                  </a:tcPr>
                </a:tc>
                <a:tc>
                  <a:txBody>
                    <a:bodyPr/>
                    <a:lstStyle/>
                    <a:p>
                      <a:r>
                        <a:rPr sz="1875">
                          <a:solidFill>
                            <a:srgbClr val="000000"/>
                          </a:solidFill>
                          <a:latin typeface="Georgia"/>
                          <a:ea typeface="Georgia"/>
                          <a:cs typeface="Georgia"/>
                        </a:rPr>
                        <a:t>2.30 nats</a:t>
                      </a:r>
                    </a:p>
                  </a:txBody>
                  <a:tcPr marL="152400" marR="152400" marT="85725" marB="85725" anchor="ctr">
                    <a:solidFill>
                      <a:srgbClr val="FFFFFF"/>
                    </a:solidFill>
                  </a:tcPr>
                </a:tc>
                <a:extLst>
                  <a:ext uri="{0D108BD9-81ED-4DB2-BD59-A6C34878D82A}">
                    <a16:rowId xmlns:a16="http://schemas.microsoft.com/office/drawing/2014/main" val="10002"/>
                  </a:ext>
                </a:extLst>
              </a:tr>
            </a:tbl>
          </a:graphicData>
        </a:graphic>
      </p:graphicFrame>
      <p:sp>
        <p:nvSpPr>
          <p:cNvPr id="11" name="text-6">
            <a:extLst>
              <a:ext uri="{FF2B5EF4-FFF2-40B4-BE49-F238E27FC236}">
                <a16:creationId xmlns:a16="http://schemas.microsoft.com/office/drawing/2014/main" id="{69B44C99-C802-49E5-B96A-C73E353D2284}"/>
              </a:ext>
            </a:extLst>
          </p:cNvPr>
          <p:cNvSpPr>
            <a:spLocks noGrp="1"/>
          </p:cNvSpPr>
          <p:nvPr/>
        </p:nvSpPr>
        <p:spPr>
          <a:xfrm>
            <a:off x="7534275" y="2324100"/>
            <a:ext cx="4295775" cy="2638425"/>
          </a:xfrm>
          <a:prstGeom prst="rect">
            <a:avLst/>
          </a:prstGeom>
          <a:noFill/>
          <a:ln w="0">
            <a:noFill/>
          </a:ln>
        </p:spPr>
        <p:txBody>
          <a:bodyPr wrap="square" lIns="0" tIns="0" rIns="0" bIns="0" anchor="t">
            <a:noAutofit/>
          </a:bodyPr>
          <a:lstStyle/>
          <a:p>
            <a:pPr>
              <a:buNone/>
              <a:defRPr sz="2100" b="0">
                <a:solidFill>
                  <a:srgbClr val="000000"/>
                </a:solidFill>
                <a:latin typeface="Georgia"/>
                <a:ea typeface="Georgia"/>
                <a:cs typeface="Georgia"/>
              </a:defRPr>
            </a:pPr>
            <a:r>
              <a:rPr sz="2100" b="0">
                <a:solidFill>
                  <a:srgbClr val="000000"/>
                </a:solidFill>
                <a:latin typeface="Georgia"/>
                <a:ea typeface="Georgia"/>
                <a:cs typeface="Georgia"/>
              </a:rPr>
              <a:t>N  Non-embedding parameters</a:t>
            </a:r>
          </a:p>
          <a:p>
            <a:endParaRPr sz="2100" b="0">
              <a:solidFill>
                <a:srgbClr val="000000"/>
              </a:solidFill>
              <a:latin typeface="Georgia"/>
              <a:ea typeface="Georgia"/>
              <a:cs typeface="Georgia"/>
            </a:endParaRPr>
          </a:p>
          <a:p>
            <a:pPr>
              <a:buNone/>
              <a:defRPr sz="2100" b="0">
                <a:solidFill>
                  <a:srgbClr val="000000"/>
                </a:solidFill>
                <a:latin typeface="Georgia"/>
                <a:ea typeface="Georgia"/>
                <a:cs typeface="Georgia"/>
              </a:defRPr>
            </a:pPr>
            <a:r>
              <a:rPr sz="2100" b="0">
                <a:solidFill>
                  <a:srgbClr val="000000"/>
                </a:solidFill>
                <a:latin typeface="Georgia"/>
                <a:ea typeface="Georgia"/>
                <a:cs typeface="Georgia"/>
              </a:rPr>
              <a:t>D  Dataset tokens</a:t>
            </a:r>
          </a:p>
          <a:p>
            <a:endParaRPr sz="2100" b="0">
              <a:solidFill>
                <a:srgbClr val="000000"/>
              </a:solidFill>
              <a:latin typeface="Georgia"/>
              <a:ea typeface="Georgia"/>
              <a:cs typeface="Georgia"/>
            </a:endParaRPr>
          </a:p>
          <a:p>
            <a:pPr>
              <a:buNone/>
              <a:defRPr sz="2100" b="0">
                <a:solidFill>
                  <a:srgbClr val="000000"/>
                </a:solidFill>
                <a:latin typeface="Georgia"/>
                <a:ea typeface="Georgia"/>
                <a:cs typeface="Georgia"/>
              </a:defRPr>
            </a:pPr>
            <a:r>
              <a:rPr sz="2100" b="0">
                <a:solidFill>
                  <a:srgbClr val="000000"/>
                </a:solidFill>
                <a:latin typeface="Georgia"/>
                <a:ea typeface="Georgia"/>
                <a:cs typeface="Georgia"/>
              </a:rPr>
              <a:t>C  Training compute</a:t>
            </a:r>
          </a:p>
          <a:p>
            <a:pPr>
              <a:buNone/>
              <a:defRPr sz="2088" b="0">
                <a:solidFill>
                  <a:srgbClr val="000000"/>
                </a:solidFill>
                <a:latin typeface="Georgia"/>
                <a:ea typeface="Georgia"/>
                <a:cs typeface="Georgia"/>
              </a:defRPr>
            </a:pPr>
            <a:endParaRPr sz="2100" b="0">
              <a:solidFill>
                <a:srgbClr val="000000"/>
              </a:solidFill>
              <a:latin typeface="Georgia"/>
              <a:ea typeface="Georgia"/>
              <a:cs typeface="Georgia"/>
            </a:endParaRPr>
          </a:p>
          <a:p>
            <a:pPr>
              <a:buNone/>
              <a:defRPr sz="2100" b="0">
                <a:solidFill>
                  <a:srgbClr val="000000"/>
                </a:solidFill>
                <a:latin typeface="Georgia"/>
                <a:ea typeface="Georgia"/>
                <a:cs typeface="Georgia"/>
              </a:defRPr>
            </a:pPr>
            <a:r>
              <a:rPr sz="2100" b="0">
                <a:solidFill>
                  <a:srgbClr val="000000"/>
                </a:solidFill>
                <a:latin typeface="Georgia"/>
                <a:ea typeface="Georgia"/>
                <a:cs typeface="Georgia"/>
              </a:rPr>
              <a:t>T  Evaluated tokens</a:t>
            </a:r>
          </a:p>
        </p:txBody>
      </p:sp>
      <p:sp>
        <p:nvSpPr>
          <p:cNvPr id="12" name="text-7">
            <a:extLst>
              <a:ext uri="{FF2B5EF4-FFF2-40B4-BE49-F238E27FC236}">
                <a16:creationId xmlns:a16="http://schemas.microsoft.com/office/drawing/2014/main" id="{E8625595-916A-431D-8459-1E6643C45B56}"/>
              </a:ext>
            </a:extLst>
          </p:cNvPr>
          <p:cNvSpPr>
            <a:spLocks noGrp="1"/>
          </p:cNvSpPr>
          <p:nvPr/>
        </p:nvSpPr>
        <p:spPr>
          <a:xfrm>
            <a:off x="342900" y="5092541"/>
            <a:ext cx="11242854" cy="452438"/>
          </a:xfrm>
          <a:prstGeom prst="rect">
            <a:avLst/>
          </a:prstGeom>
          <a:noFill/>
          <a:ln w="0">
            <a:noFill/>
          </a:ln>
        </p:spPr>
        <p:txBody>
          <a:bodyPr wrap="square" lIns="0" tIns="0" rIns="0" bIns="0" anchor="t">
            <a:noAutofit/>
          </a:bodyPr>
          <a:lstStyle/>
          <a:p>
            <a:pPr>
              <a:buNone/>
              <a:defRPr sz="2304" b="1">
                <a:solidFill>
                  <a:srgbClr val="A2006E"/>
                </a:solidFill>
                <a:latin typeface="Georgia"/>
                <a:ea typeface="Georgia"/>
                <a:cs typeface="Georgia"/>
              </a:defRPr>
            </a:pPr>
            <a:r>
              <a:rPr sz="2304" b="1">
                <a:solidFill>
                  <a:srgbClr val="A2006E"/>
                </a:solidFill>
                <a:latin typeface="Georgia"/>
                <a:ea typeface="Georgia"/>
                <a:cs typeface="Georgia"/>
              </a:rPr>
              <a:t>Lower loss means better next-token prediction.</a:t>
            </a:r>
          </a:p>
        </p:txBody>
      </p:sp>
      <p:pic>
        <p:nvPicPr>
          <p:cNvPr id="30" name="Graphic 29"/>
          <p:cNvPicPr>
            <a:picLocks noChangeAspect="1"/>
          </p:cNvPicPr>
          <p:nvPr/>
        </p:nvPicPr>
        <p:blipFill>
          <a:blip>
            <a:extLst>
              <a:ext uri="{96DAC541-7B7A-43D3-8B79-37D633B846F1}">
                <asvg:svgBlip xmlns:asvg="http://schemas.microsoft.com/office/drawing/2016/SVG/main" r:embed="rId3"/>
              </a:ext>
            </a:extLst>
          </a:blip>
          <a:stretch/>
        </p:blipFill>
        <p:spPr>
          <a:xfrm>
            <a:off x="342900" y="1362075"/>
            <a:ext cx="3295382" cy="876300"/>
          </a:xfrm>
          <a:prstGeom prst="rect">
            <a:avLst/>
          </a:prstGeom>
        </p:spPr>
      </p:pic>
      <p:sp>
        <p:nvSpPr>
          <p:cNvPr id="22" name="nats-definition">
            <a:extLst>
              <a:ext uri="{FF2B5EF4-FFF2-40B4-BE49-F238E27FC236}">
                <a16:creationId xmlns:a16="http://schemas.microsoft.com/office/drawing/2014/main" id="{B1223056-86E4-4B14-80BC-9384C25B7E6B}"/>
              </a:ext>
            </a:extLst>
          </p:cNvPr>
          <p:cNvSpPr>
            <a:spLocks noGrp="1"/>
          </p:cNvSpPr>
          <p:nvPr/>
        </p:nvSpPr>
        <p:spPr>
          <a:xfrm>
            <a:off x="342900" y="4676775"/>
            <a:ext cx="6858000" cy="304800"/>
          </a:xfrm>
          <a:prstGeom prst="rect">
            <a:avLst/>
          </a:prstGeom>
          <a:noFill/>
          <a:ln w="0">
            <a:noFill/>
          </a:ln>
        </p:spPr>
        <p:txBody>
          <a:bodyPr wrap="square" lIns="0" tIns="0" rIns="0" bIns="0">
            <a:noAutofit/>
          </a:bodyPr>
          <a:lstStyle/>
          <a:p>
            <a:pPr>
              <a:defRPr sz="1800" b="0">
                <a:solidFill>
                  <a:srgbClr val="000000"/>
                </a:solidFill>
                <a:latin typeface="Georgia"/>
                <a:ea typeface="Georgia"/>
                <a:cs typeface="Georgia"/>
              </a:defRPr>
            </a:pPr>
            <a:r>
              <a:rPr sz="1800" b="0">
                <a:solidFill>
                  <a:srgbClr val="000000"/>
                </a:solidFill>
                <a:latin typeface="Georgia"/>
                <a:ea typeface="Georgia"/>
                <a:cs typeface="Georgia"/>
              </a:rPr>
              <a:t>Natural logarithms give loss in nats per token.</a:t>
            </a:r>
          </a:p>
        </p:txBody>
      </p:sp>
    </p:spTree>
    <p:extLst>
      <p:ext uri="{BB962C8B-B14F-4D97-AF65-F5344CB8AC3E}">
        <p14:creationId xmlns:p14="http://schemas.microsoft.com/office/powerpoint/2010/main" val="4432072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F21BA2-61CC-4EB3-86BD-22FA6A84B755}"/>
              </a:ext>
            </a:extLst>
          </p:cNvPr>
          <p:cNvSpPr>
            <a:spLocks noGrp="1"/>
          </p:cNvSpPr>
          <p:nvPr>
            <p:ph type="title"/>
          </p:nvPr>
        </p:nvSpPr>
        <p:spPr>
          <a:xfrm>
            <a:off x="342900" y="542925"/>
            <a:ext cx="11506200" cy="752475"/>
          </a:xfrm>
        </p:spPr>
        <p:txBody>
          <a:bodyPr wrap="square" lIns="0" tIns="0" rIns="0" bIns="0" anchor="ctr">
            <a:noAutofit/>
          </a:bodyPr>
          <a:lstStyle/>
          <a:p>
            <a:pPr>
              <a:buNone/>
              <a:defRPr sz="3600" b="1">
                <a:solidFill>
                  <a:srgbClr val="000000"/>
                </a:solidFill>
                <a:latin typeface="Barlow Condensed"/>
                <a:ea typeface="Barlow Condensed"/>
                <a:cs typeface="Barlow Condensed"/>
              </a:defRPr>
            </a:pPr>
            <a:r>
              <a:rPr sz="3600" b="1">
                <a:solidFill>
                  <a:srgbClr val="000000"/>
                </a:solidFill>
                <a:latin typeface="Barlow Condensed"/>
                <a:ea typeface="Barlow Condensed"/>
                <a:cs typeface="Barlow Condensed"/>
              </a:rPr>
              <a:t>WHAT THE AUTHORS TRAINED</a:t>
            </a:r>
          </a:p>
        </p:txBody>
      </p:sp>
      <p:sp>
        <p:nvSpPr>
          <p:cNvPr id="6" name="Footer Placeholder 5">
            <a:extLst>
              <a:ext uri="{FF2B5EF4-FFF2-40B4-BE49-F238E27FC236}">
                <a16:creationId xmlns:a16="http://schemas.microsoft.com/office/drawing/2014/main" id="{BA1F4DA4-D919-41B3-A200-A877AA5359E6}"/>
              </a:ext>
            </a:extLst>
          </p:cNvPr>
          <p:cNvSpPr>
            <a:spLocks noGrp="1"/>
          </p:cNvSpPr>
          <p:nvPr>
            <p:ph type="ftr" idx="11"/>
          </p:nvPr>
        </p:nvSpPr>
        <p:spPr/>
        <p:txBody>
          <a:bodyPr/>
          <a:lstStyle/>
          <a:p>
            <a:pPr>
              <a:buNone/>
              <a:defRPr sz="1000">
                <a:solidFill>
                  <a:srgbClr val="000000"/>
                </a:solidFill>
                <a:latin typeface="Verdana"/>
                <a:ea typeface="Verdana"/>
                <a:cs typeface="Verdana"/>
              </a:defRPr>
            </a:pPr>
            <a:r>
              <a:rPr sz="1000">
                <a:solidFill>
                  <a:srgbClr val="000000"/>
                </a:solidFill>
                <a:latin typeface="Verdana"/>
                <a:ea typeface="Verdana"/>
                <a:cs typeface="Verdana"/>
              </a:rPr>
              <a:t>Krish Patel · CS 886 SEC-004</a:t>
            </a:r>
            <a:endParaRPr/>
          </a:p>
        </p:txBody>
      </p:sp>
      <p:sp>
        <p:nvSpPr>
          <p:cNvPr id="7" name="Slide Number Placeholder 6">
            <a:extLst>
              <a:ext uri="{FF2B5EF4-FFF2-40B4-BE49-F238E27FC236}">
                <a16:creationId xmlns:a16="http://schemas.microsoft.com/office/drawing/2014/main" id="{E559698D-B90C-4D3F-B12E-1690170662E0}"/>
              </a:ext>
            </a:extLst>
          </p:cNvPr>
          <p:cNvSpPr>
            <a:spLocks noGrp="1"/>
          </p:cNvSpPr>
          <p:nvPr>
            <p:ph type="sldNum" idx="12"/>
          </p:nvPr>
        </p:nvSpPr>
        <p:spPr/>
        <p:txBody>
          <a:bodyPr/>
          <a:lstStyle/>
          <a:p>
            <a:pPr>
              <a:buNone/>
              <a:defRPr sz="1000">
                <a:solidFill>
                  <a:srgbClr val="000000"/>
                </a:solidFill>
                <a:latin typeface="Verdana"/>
                <a:ea typeface="Verdana"/>
                <a:cs typeface="Verdana"/>
              </a:defRPr>
            </a:pPr>
            <a:r>
              <a:rPr sz="1000">
                <a:solidFill>
                  <a:srgbClr val="000000"/>
                </a:solidFill>
                <a:latin typeface="Verdana"/>
                <a:ea typeface="Verdana"/>
                <a:cs typeface="Verdana"/>
              </a:rPr>
              <a:t>PAGE 4</a:t>
            </a:r>
            <a:endParaRPr/>
          </a:p>
        </p:txBody>
      </p:sp>
      <p:sp>
        <p:nvSpPr>
          <p:cNvPr id="8" name="source-4">
            <a:extLst>
              <a:ext uri="{FF2B5EF4-FFF2-40B4-BE49-F238E27FC236}">
                <a16:creationId xmlns:a16="http://schemas.microsoft.com/office/drawing/2014/main" id="{54BEFF66-D217-4C83-9F43-2F51EEC107D2}"/>
              </a:ext>
            </a:extLst>
          </p:cNvPr>
          <p:cNvSpPr>
            <a:spLocks noGrp="1"/>
          </p:cNvSpPr>
          <p:nvPr/>
        </p:nvSpPr>
        <p:spPr>
          <a:xfrm>
            <a:off x="342900" y="6076950"/>
            <a:ext cx="8382000" cy="200025"/>
          </a:xfrm>
          <a:prstGeom prst="rect">
            <a:avLst/>
          </a:prstGeom>
          <a:noFill/>
          <a:ln w="0">
            <a:noFill/>
          </a:ln>
        </p:spPr>
        <p:txBody>
          <a:bodyPr wrap="square" lIns="0" tIns="0" rIns="0" bIns="0" anchor="t">
            <a:noAutofit/>
          </a:bodyPr>
          <a:lstStyle/>
          <a:p>
            <a:pPr>
              <a:buNone/>
              <a:defRPr sz="1000" b="0">
                <a:solidFill>
                  <a:srgbClr val="595959"/>
                </a:solidFill>
                <a:latin typeface="Verdana"/>
                <a:ea typeface="Verdana"/>
                <a:cs typeface="Verdana"/>
              </a:defRPr>
            </a:pPr>
            <a:r>
              <a:rPr sz="1000" b="0">
                <a:solidFill>
                  <a:srgbClr val="595959"/>
                </a:solidFill>
                <a:latin typeface="Verdana"/>
                <a:ea typeface="Verdana"/>
                <a:cs typeface="Verdana"/>
              </a:rPr>
              <a:t>Kaplan et al. (2020) · §2–3, pp. 6–7</a:t>
            </a:r>
          </a:p>
        </p:txBody>
      </p:sp>
      <p:graphicFrame>
        <p:nvGraphicFramePr>
          <p:cNvPr id="16" name="Table 15"/>
          <p:cNvGraphicFramePr/>
          <p:nvPr/>
        </p:nvGraphicFramePr>
        <p:xfrm>
          <a:off x="342900" y="1491139"/>
          <a:ext cx="11506200" cy="3158015"/>
        </p:xfrm>
        <a:graphic>
          <a:graphicData uri="http://schemas.openxmlformats.org/drawingml/2006/table">
            <a:tbl>
              <a:tblPr/>
              <a:tblGrid>
                <a:gridCol w="2815778">
                  <a:extLst>
                    <a:ext uri="{9D8B030D-6E8A-4147-A177-3AD203B41FA5}">
                      <a16:colId xmlns:a16="http://schemas.microsoft.com/office/drawing/2014/main" val="20000"/>
                    </a:ext>
                  </a:extLst>
                </a:gridCol>
                <a:gridCol w="8690422">
                  <a:extLst>
                    <a:ext uri="{9D8B030D-6E8A-4147-A177-3AD203B41FA5}">
                      <a16:colId xmlns:a16="http://schemas.microsoft.com/office/drawing/2014/main" val="20001"/>
                    </a:ext>
                  </a:extLst>
                </a:gridCol>
              </a:tblGrid>
              <a:tr h="631603">
                <a:tc>
                  <a:txBody>
                    <a:bodyPr/>
                    <a:lstStyle/>
                    <a:p>
                      <a:r>
                        <a:rPr sz="1725" b="1">
                          <a:solidFill>
                            <a:srgbClr val="FFFFFF"/>
                          </a:solidFill>
                          <a:latin typeface="Verdana"/>
                          <a:ea typeface="Verdana"/>
                          <a:cs typeface="Verdana"/>
                        </a:rPr>
                        <a:t>Quantity</a:t>
                      </a:r>
                    </a:p>
                  </a:txBody>
                  <a:tcPr marL="152400" marR="152400" marT="85725" marB="85725" anchor="ctr">
                    <a:solidFill>
                      <a:srgbClr val="000000"/>
                    </a:solidFill>
                  </a:tcPr>
                </a:tc>
                <a:tc>
                  <a:txBody>
                    <a:bodyPr/>
                    <a:lstStyle/>
                    <a:p>
                      <a:r>
                        <a:rPr sz="1725" b="1">
                          <a:solidFill>
                            <a:srgbClr val="FFFFFF"/>
                          </a:solidFill>
                          <a:latin typeface="Verdana"/>
                          <a:ea typeface="Verdana"/>
                          <a:cs typeface="Verdana"/>
                        </a:rPr>
                        <a:t>Experimental setting</a:t>
                      </a:r>
                    </a:p>
                  </a:txBody>
                  <a:tcPr marL="152400" marR="152400" marT="85725" marB="85725" anchor="ctr">
                    <a:solidFill>
                      <a:srgbClr val="000000"/>
                    </a:solidFill>
                  </a:tcPr>
                </a:tc>
                <a:extLst>
                  <a:ext uri="{0D108BD9-81ED-4DB2-BD59-A6C34878D82A}">
                    <a16:rowId xmlns:a16="http://schemas.microsoft.com/office/drawing/2014/main" val="10000"/>
                  </a:ext>
                </a:extLst>
              </a:tr>
              <a:tr h="631603">
                <a:tc>
                  <a:txBody>
                    <a:bodyPr/>
                    <a:lstStyle/>
                    <a:p>
                      <a:r>
                        <a:rPr sz="1875">
                          <a:solidFill>
                            <a:srgbClr val="000000"/>
                          </a:solidFill>
                          <a:latin typeface="Georgia"/>
                          <a:ea typeface="Georgia"/>
                          <a:cs typeface="Georgia"/>
                        </a:rPr>
                        <a:t>Model size</a:t>
                      </a:r>
                    </a:p>
                  </a:txBody>
                  <a:tcPr marL="152400" marR="152400" marT="85725" marB="85725" anchor="ctr">
                    <a:solidFill>
                      <a:srgbClr val="FBEEF7"/>
                    </a:solidFill>
                  </a:tcPr>
                </a:tc>
                <a:tc>
                  <a:txBody>
                    <a:bodyPr/>
                    <a:lstStyle/>
                    <a:p>
                      <a:r>
                        <a:rPr sz="1875">
                          <a:solidFill>
                            <a:srgbClr val="000000"/>
                          </a:solidFill>
                          <a:latin typeface="Georgia"/>
                          <a:ea typeface="Georgia"/>
                          <a:cs typeface="Georgia"/>
                        </a:rPr>
                        <a:t>768 to 1.5B non-embedding parameters</a:t>
                      </a:r>
                    </a:p>
                  </a:txBody>
                  <a:tcPr marL="152400" marR="152400" marT="85725" marB="85725" anchor="ctr">
                    <a:solidFill>
                      <a:srgbClr val="FBEEF7"/>
                    </a:solidFill>
                  </a:tcPr>
                </a:tc>
                <a:extLst>
                  <a:ext uri="{0D108BD9-81ED-4DB2-BD59-A6C34878D82A}">
                    <a16:rowId xmlns:a16="http://schemas.microsoft.com/office/drawing/2014/main" val="10001"/>
                  </a:ext>
                </a:extLst>
              </a:tr>
              <a:tr h="631603">
                <a:tc>
                  <a:txBody>
                    <a:bodyPr/>
                    <a:lstStyle/>
                    <a:p>
                      <a:r>
                        <a:rPr sz="1875">
                          <a:solidFill>
                            <a:srgbClr val="000000"/>
                          </a:solidFill>
                          <a:latin typeface="Georgia"/>
                          <a:ea typeface="Georgia"/>
                          <a:cs typeface="Georgia"/>
                        </a:rPr>
                        <a:t>Dataset size</a:t>
                      </a:r>
                    </a:p>
                  </a:txBody>
                  <a:tcPr marL="152400" marR="152400" marT="85725" marB="85725" anchor="ctr">
                    <a:solidFill>
                      <a:srgbClr val="FFFFFF"/>
                    </a:solidFill>
                  </a:tcPr>
                </a:tc>
                <a:tc>
                  <a:txBody>
                    <a:bodyPr/>
                    <a:lstStyle/>
                    <a:p>
                      <a:r>
                        <a:rPr sz="1875">
                          <a:solidFill>
                            <a:srgbClr val="000000"/>
                          </a:solidFill>
                          <a:latin typeface="Georgia"/>
                          <a:ea typeface="Georgia"/>
                          <a:cs typeface="Georgia"/>
                        </a:rPr>
                        <a:t>22M to approximately 23B tokens</a:t>
                      </a:r>
                    </a:p>
                  </a:txBody>
                  <a:tcPr marL="152400" marR="152400" marT="85725" marB="85725" anchor="ctr">
                    <a:solidFill>
                      <a:srgbClr val="FFFFFF"/>
                    </a:solidFill>
                  </a:tcPr>
                </a:tc>
                <a:extLst>
                  <a:ext uri="{0D108BD9-81ED-4DB2-BD59-A6C34878D82A}">
                    <a16:rowId xmlns:a16="http://schemas.microsoft.com/office/drawing/2014/main" val="10002"/>
                  </a:ext>
                </a:extLst>
              </a:tr>
              <a:tr h="631603">
                <a:tc>
                  <a:txBody>
                    <a:bodyPr/>
                    <a:lstStyle/>
                    <a:p>
                      <a:r>
                        <a:rPr sz="1875">
                          <a:solidFill>
                            <a:srgbClr val="000000"/>
                          </a:solidFill>
                          <a:latin typeface="Georgia"/>
                          <a:ea typeface="Georgia"/>
                          <a:cs typeface="Georgia"/>
                        </a:rPr>
                        <a:t>Architecture</a:t>
                      </a:r>
                    </a:p>
                  </a:txBody>
                  <a:tcPr marL="152400" marR="152400" marT="85725" marB="85725" anchor="ctr">
                    <a:solidFill>
                      <a:srgbClr val="FBEEF7"/>
                    </a:solidFill>
                  </a:tcPr>
                </a:tc>
                <a:tc>
                  <a:txBody>
                    <a:bodyPr/>
                    <a:lstStyle/>
                    <a:p>
                      <a:r>
                        <a:rPr sz="1875" dirty="0">
                          <a:solidFill>
                            <a:srgbClr val="000000"/>
                          </a:solidFill>
                          <a:latin typeface="Georgia"/>
                          <a:ea typeface="Georgia"/>
                          <a:cs typeface="Georgia"/>
                        </a:rPr>
                        <a:t>Primarily decoder-only Transformers</a:t>
                      </a:r>
                    </a:p>
                  </a:txBody>
                  <a:tcPr marL="152400" marR="152400" marT="85725" marB="85725" anchor="ctr">
                    <a:solidFill>
                      <a:srgbClr val="FBEEF7"/>
                    </a:solidFill>
                  </a:tcPr>
                </a:tc>
                <a:extLst>
                  <a:ext uri="{0D108BD9-81ED-4DB2-BD59-A6C34878D82A}">
                    <a16:rowId xmlns:a16="http://schemas.microsoft.com/office/drawing/2014/main" val="10003"/>
                  </a:ext>
                </a:extLst>
              </a:tr>
              <a:tr h="631603">
                <a:tc>
                  <a:txBody>
                    <a:bodyPr/>
                    <a:lstStyle/>
                    <a:p>
                      <a:r>
                        <a:rPr sz="1875">
                          <a:solidFill>
                            <a:srgbClr val="000000"/>
                          </a:solidFill>
                          <a:latin typeface="Georgia"/>
                          <a:ea typeface="Georgia"/>
                          <a:cs typeface="Georgia"/>
                        </a:rPr>
                        <a:t>Text and context</a:t>
                      </a:r>
                    </a:p>
                  </a:txBody>
                  <a:tcPr marL="152400" marR="152400" marT="85725" marB="85725" anchor="ctr">
                    <a:solidFill>
                      <a:srgbClr val="FFFFFF"/>
                    </a:solidFill>
                  </a:tcPr>
                </a:tc>
                <a:tc>
                  <a:txBody>
                    <a:bodyPr/>
                    <a:lstStyle/>
                    <a:p>
                      <a:r>
                        <a:rPr sz="1875" dirty="0">
                          <a:solidFill>
                            <a:srgbClr val="000000"/>
                          </a:solidFill>
                          <a:latin typeface="Georgia"/>
                          <a:ea typeface="Georgia"/>
                          <a:cs typeface="Georgia"/>
                        </a:rPr>
                        <a:t>WebText2 with 1,024-token contexts</a:t>
                      </a:r>
                    </a:p>
                  </a:txBody>
                  <a:tcPr marL="152400" marR="152400" marT="85725" marB="85725" anchor="ctr">
                    <a:solidFill>
                      <a:srgbClr val="FFFFFF"/>
                    </a:solidFill>
                  </a:tcPr>
                </a:tc>
                <a:extLst>
                  <a:ext uri="{0D108BD9-81ED-4DB2-BD59-A6C34878D82A}">
                    <a16:rowId xmlns:a16="http://schemas.microsoft.com/office/drawing/2014/main" val="10004"/>
                  </a:ext>
                </a:extLst>
              </a:tr>
            </a:tbl>
          </a:graphicData>
        </a:graphic>
      </p:graphicFrame>
      <p:sp>
        <p:nvSpPr>
          <p:cNvPr id="10" name="text-8">
            <a:extLst>
              <a:ext uri="{FF2B5EF4-FFF2-40B4-BE49-F238E27FC236}">
                <a16:creationId xmlns:a16="http://schemas.microsoft.com/office/drawing/2014/main" id="{32D8CF08-84C7-4A88-95A5-685BFF034D5E}"/>
              </a:ext>
            </a:extLst>
          </p:cNvPr>
          <p:cNvSpPr>
            <a:spLocks noGrp="1"/>
          </p:cNvSpPr>
          <p:nvPr/>
        </p:nvSpPr>
        <p:spPr>
          <a:xfrm>
            <a:off x="342900" y="5038249"/>
            <a:ext cx="11141567" cy="588169"/>
          </a:xfrm>
          <a:prstGeom prst="rect">
            <a:avLst/>
          </a:prstGeom>
          <a:noFill/>
          <a:ln w="0">
            <a:noFill/>
          </a:ln>
        </p:spPr>
        <p:txBody>
          <a:bodyPr wrap="square" lIns="0" tIns="0" rIns="0" bIns="0" anchor="t">
            <a:noAutofit/>
          </a:bodyPr>
          <a:lstStyle/>
          <a:p>
            <a:pPr>
              <a:buNone/>
              <a:defRPr sz="2304" b="1">
                <a:solidFill>
                  <a:srgbClr val="A2006E"/>
                </a:solidFill>
                <a:latin typeface="Georgia"/>
                <a:ea typeface="Georgia"/>
                <a:cs typeface="Georgia"/>
              </a:defRPr>
            </a:pPr>
            <a:r>
              <a:rPr sz="2304" b="1">
                <a:solidFill>
                  <a:srgbClr val="A2006E"/>
                </a:solidFill>
                <a:latin typeface="Georgia"/>
                <a:ea typeface="Georgia"/>
                <a:cs typeface="Georgia"/>
              </a:rPr>
              <a:t>Compare held-out loss while controlling the other bottlenecks.</a:t>
            </a:r>
          </a:p>
        </p:txBody>
      </p:sp>
    </p:spTree>
    <p:extLst>
      <p:ext uri="{BB962C8B-B14F-4D97-AF65-F5344CB8AC3E}">
        <p14:creationId xmlns:p14="http://schemas.microsoft.com/office/powerpoint/2010/main" val="4432072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F21BA2-61CC-4EB3-86BD-22FA6A84B755}"/>
              </a:ext>
            </a:extLst>
          </p:cNvPr>
          <p:cNvSpPr>
            <a:spLocks noGrp="1"/>
          </p:cNvSpPr>
          <p:nvPr>
            <p:ph type="title"/>
          </p:nvPr>
        </p:nvSpPr>
        <p:spPr>
          <a:xfrm>
            <a:off x="342900" y="542925"/>
            <a:ext cx="11506200" cy="752475"/>
          </a:xfrm>
        </p:spPr>
        <p:txBody>
          <a:bodyPr wrap="square" lIns="0" tIns="0" rIns="0" bIns="0" anchor="ctr">
            <a:noAutofit/>
          </a:bodyPr>
          <a:lstStyle/>
          <a:p>
            <a:pPr>
              <a:buNone/>
              <a:defRPr sz="3600" b="1">
                <a:solidFill>
                  <a:srgbClr val="000000"/>
                </a:solidFill>
                <a:latin typeface="Barlow Condensed"/>
                <a:ea typeface="Barlow Condensed"/>
                <a:cs typeface="Barlow Condensed"/>
              </a:defRPr>
            </a:pPr>
            <a:r>
              <a:rPr sz="3600" b="1">
                <a:solidFill>
                  <a:srgbClr val="000000"/>
                </a:solidFill>
                <a:latin typeface="Barlow Condensed"/>
                <a:ea typeface="Barlow Condensed"/>
                <a:cs typeface="Barlow Condensed"/>
              </a:rPr>
              <a:t>HOW A POWER LAW WORKS</a:t>
            </a:r>
          </a:p>
        </p:txBody>
      </p:sp>
      <p:sp>
        <p:nvSpPr>
          <p:cNvPr id="6" name="Footer Placeholder 5">
            <a:extLst>
              <a:ext uri="{FF2B5EF4-FFF2-40B4-BE49-F238E27FC236}">
                <a16:creationId xmlns:a16="http://schemas.microsoft.com/office/drawing/2014/main" id="{BA1F4DA4-D919-41B3-A200-A877AA5359E6}"/>
              </a:ext>
            </a:extLst>
          </p:cNvPr>
          <p:cNvSpPr>
            <a:spLocks noGrp="1"/>
          </p:cNvSpPr>
          <p:nvPr>
            <p:ph type="ftr" idx="11"/>
          </p:nvPr>
        </p:nvSpPr>
        <p:spPr/>
        <p:txBody>
          <a:bodyPr/>
          <a:lstStyle/>
          <a:p>
            <a:pPr>
              <a:buNone/>
              <a:defRPr sz="1000">
                <a:solidFill>
                  <a:srgbClr val="000000"/>
                </a:solidFill>
                <a:latin typeface="Verdana"/>
                <a:ea typeface="Verdana"/>
                <a:cs typeface="Verdana"/>
              </a:defRPr>
            </a:pPr>
            <a:r>
              <a:rPr sz="1000">
                <a:solidFill>
                  <a:srgbClr val="000000"/>
                </a:solidFill>
                <a:latin typeface="Verdana"/>
                <a:ea typeface="Verdana"/>
                <a:cs typeface="Verdana"/>
              </a:rPr>
              <a:t>Krish Patel · CS 886 SEC-004</a:t>
            </a:r>
            <a:endParaRPr/>
          </a:p>
        </p:txBody>
      </p:sp>
      <p:sp>
        <p:nvSpPr>
          <p:cNvPr id="7" name="Slide Number Placeholder 6">
            <a:extLst>
              <a:ext uri="{FF2B5EF4-FFF2-40B4-BE49-F238E27FC236}">
                <a16:creationId xmlns:a16="http://schemas.microsoft.com/office/drawing/2014/main" id="{E559698D-B90C-4D3F-B12E-1690170662E0}"/>
              </a:ext>
            </a:extLst>
          </p:cNvPr>
          <p:cNvSpPr>
            <a:spLocks noGrp="1"/>
          </p:cNvSpPr>
          <p:nvPr>
            <p:ph type="sldNum" idx="12"/>
          </p:nvPr>
        </p:nvSpPr>
        <p:spPr/>
        <p:txBody>
          <a:bodyPr/>
          <a:lstStyle/>
          <a:p>
            <a:pPr>
              <a:buNone/>
              <a:defRPr sz="1000">
                <a:solidFill>
                  <a:srgbClr val="000000"/>
                </a:solidFill>
                <a:latin typeface="Verdana"/>
                <a:ea typeface="Verdana"/>
                <a:cs typeface="Verdana"/>
              </a:defRPr>
            </a:pPr>
            <a:r>
              <a:rPr sz="1000">
                <a:solidFill>
                  <a:srgbClr val="000000"/>
                </a:solidFill>
                <a:latin typeface="Verdana"/>
                <a:ea typeface="Verdana"/>
                <a:cs typeface="Verdana"/>
              </a:rPr>
              <a:t>PAGE 5</a:t>
            </a:r>
            <a:endParaRPr/>
          </a:p>
        </p:txBody>
      </p:sp>
      <p:sp>
        <p:nvSpPr>
          <p:cNvPr id="8" name="source-5">
            <a:extLst>
              <a:ext uri="{FF2B5EF4-FFF2-40B4-BE49-F238E27FC236}">
                <a16:creationId xmlns:a16="http://schemas.microsoft.com/office/drawing/2014/main" id="{C3F2FFEA-CCA2-4D55-B803-FB7E45F31DE3}"/>
              </a:ext>
            </a:extLst>
          </p:cNvPr>
          <p:cNvSpPr>
            <a:spLocks noGrp="1"/>
          </p:cNvSpPr>
          <p:nvPr/>
        </p:nvSpPr>
        <p:spPr>
          <a:xfrm>
            <a:off x="342900" y="6076950"/>
            <a:ext cx="8382000" cy="200025"/>
          </a:xfrm>
          <a:prstGeom prst="rect">
            <a:avLst/>
          </a:prstGeom>
          <a:noFill/>
          <a:ln w="0">
            <a:noFill/>
          </a:ln>
        </p:spPr>
        <p:txBody>
          <a:bodyPr wrap="square" lIns="0" tIns="0" rIns="0" bIns="0" anchor="t">
            <a:noAutofit/>
          </a:bodyPr>
          <a:lstStyle/>
          <a:p>
            <a:pPr>
              <a:buNone/>
              <a:defRPr sz="1000" b="0">
                <a:solidFill>
                  <a:srgbClr val="595959"/>
                </a:solidFill>
                <a:latin typeface="Verdana"/>
                <a:ea typeface="Verdana"/>
                <a:cs typeface="Verdana"/>
              </a:defRPr>
            </a:pPr>
            <a:r>
              <a:rPr sz="1000" b="0">
                <a:solidFill>
                  <a:srgbClr val="595959"/>
                </a:solidFill>
                <a:latin typeface="Verdana"/>
                <a:ea typeface="Verdana"/>
                <a:cs typeface="Verdana"/>
              </a:rPr>
              <a:t>Kaplan et al. (2020) · §1.2; example calculated from Eq. (1.1)</a:t>
            </a:r>
          </a:p>
        </p:txBody>
      </p:sp>
      <p:graphicFrame>
        <p:nvGraphicFramePr>
          <p:cNvPr id="30" name="Table 29"/>
          <p:cNvGraphicFramePr/>
          <p:nvPr/>
        </p:nvGraphicFramePr>
        <p:xfrm>
          <a:off x="342900" y="2522696"/>
          <a:ext cx="11506200" cy="2325528"/>
        </p:xfrm>
        <a:graphic>
          <a:graphicData uri="http://schemas.openxmlformats.org/drawingml/2006/table">
            <a:tbl>
              <a:tblPr/>
              <a:tblGrid>
                <a:gridCol w="5753100">
                  <a:extLst>
                    <a:ext uri="{9D8B030D-6E8A-4147-A177-3AD203B41FA5}">
                      <a16:colId xmlns:a16="http://schemas.microsoft.com/office/drawing/2014/main" val="20000"/>
                    </a:ext>
                  </a:extLst>
                </a:gridCol>
                <a:gridCol w="5753100">
                  <a:extLst>
                    <a:ext uri="{9D8B030D-6E8A-4147-A177-3AD203B41FA5}">
                      <a16:colId xmlns:a16="http://schemas.microsoft.com/office/drawing/2014/main" val="20001"/>
                    </a:ext>
                  </a:extLst>
                </a:gridCol>
              </a:tblGrid>
              <a:tr h="581382">
                <a:tc>
                  <a:txBody>
                    <a:bodyPr/>
                    <a:lstStyle/>
                    <a:p>
                      <a:r>
                        <a:rPr sz="1725" b="1">
                          <a:solidFill>
                            <a:srgbClr val="FFFFFF"/>
                          </a:solidFill>
                          <a:latin typeface="Verdana"/>
                          <a:ea typeface="Verdana"/>
                          <a:cs typeface="Verdana"/>
                        </a:rPr>
                        <a:t>Model-size multiplier</a:t>
                      </a:r>
                    </a:p>
                  </a:txBody>
                  <a:tcPr marL="152400" marR="152400" marT="85725" marB="85725" anchor="ctr">
                    <a:solidFill>
                      <a:srgbClr val="000000"/>
                    </a:solidFill>
                  </a:tcPr>
                </a:tc>
                <a:tc>
                  <a:txBody>
                    <a:bodyPr/>
                    <a:lstStyle/>
                    <a:p>
                      <a:r>
                        <a:rPr sz="1725" b="1">
                          <a:solidFill>
                            <a:srgbClr val="FFFFFF"/>
                          </a:solidFill>
                          <a:latin typeface="Verdana"/>
                          <a:ea typeface="Verdana"/>
                          <a:cs typeface="Verdana"/>
                        </a:rPr>
                        <a:t>Predicted relative loss</a:t>
                      </a:r>
                    </a:p>
                  </a:txBody>
                  <a:tcPr marL="152400" marR="152400" marT="85725" marB="85725" anchor="ctr">
                    <a:solidFill>
                      <a:srgbClr val="000000"/>
                    </a:solidFill>
                  </a:tcPr>
                </a:tc>
                <a:extLst>
                  <a:ext uri="{0D108BD9-81ED-4DB2-BD59-A6C34878D82A}">
                    <a16:rowId xmlns:a16="http://schemas.microsoft.com/office/drawing/2014/main" val="10000"/>
                  </a:ext>
                </a:extLst>
              </a:tr>
              <a:tr h="581382">
                <a:tc>
                  <a:txBody>
                    <a:bodyPr/>
                    <a:lstStyle/>
                    <a:p>
                      <a:r>
                        <a:rPr sz="1875">
                          <a:solidFill>
                            <a:srgbClr val="000000"/>
                          </a:solidFill>
                          <a:latin typeface="Georgia"/>
                          <a:ea typeface="Georgia"/>
                          <a:cs typeface="Georgia"/>
                        </a:rPr>
                        <a:t>1×</a:t>
                      </a:r>
                    </a:p>
                  </a:txBody>
                  <a:tcPr marL="152400" marR="152400" marT="85725" marB="85725" anchor="ctr">
                    <a:solidFill>
                      <a:srgbClr val="FBEEF7"/>
                    </a:solidFill>
                  </a:tcPr>
                </a:tc>
                <a:tc>
                  <a:txBody>
                    <a:bodyPr/>
                    <a:lstStyle/>
                    <a:p>
                      <a:r>
                        <a:rPr sz="1875">
                          <a:solidFill>
                            <a:srgbClr val="000000"/>
                          </a:solidFill>
                          <a:latin typeface="Georgia"/>
                          <a:ea typeface="Georgia"/>
                          <a:cs typeface="Georgia"/>
                        </a:rPr>
                        <a:t>1.00×</a:t>
                      </a:r>
                    </a:p>
                  </a:txBody>
                  <a:tcPr marL="152400" marR="152400" marT="85725" marB="85725" anchor="ctr">
                    <a:solidFill>
                      <a:srgbClr val="FBEEF7"/>
                    </a:solidFill>
                  </a:tcPr>
                </a:tc>
                <a:extLst>
                  <a:ext uri="{0D108BD9-81ED-4DB2-BD59-A6C34878D82A}">
                    <a16:rowId xmlns:a16="http://schemas.microsoft.com/office/drawing/2014/main" val="10001"/>
                  </a:ext>
                </a:extLst>
              </a:tr>
              <a:tr h="581382">
                <a:tc>
                  <a:txBody>
                    <a:bodyPr/>
                    <a:lstStyle/>
                    <a:p>
                      <a:r>
                        <a:rPr sz="1875">
                          <a:solidFill>
                            <a:srgbClr val="000000"/>
                          </a:solidFill>
                          <a:latin typeface="Georgia"/>
                          <a:ea typeface="Georgia"/>
                          <a:cs typeface="Georgia"/>
                        </a:rPr>
                        <a:t>2×</a:t>
                      </a:r>
                    </a:p>
                  </a:txBody>
                  <a:tcPr marL="152400" marR="152400" marT="85725" marB="85725" anchor="ctr">
                    <a:solidFill>
                      <a:srgbClr val="FFFFFF"/>
                    </a:solidFill>
                  </a:tcPr>
                </a:tc>
                <a:tc>
                  <a:txBody>
                    <a:bodyPr/>
                    <a:lstStyle/>
                    <a:p>
                      <a:r>
                        <a:rPr sz="1875">
                          <a:solidFill>
                            <a:srgbClr val="000000"/>
                          </a:solidFill>
                          <a:latin typeface="Georgia"/>
                          <a:ea typeface="Georgia"/>
                          <a:cs typeface="Georgia"/>
                        </a:rPr>
                        <a:t>0.95×</a:t>
                      </a:r>
                    </a:p>
                  </a:txBody>
                  <a:tcPr marL="152400" marR="152400" marT="85725" marB="85725" anchor="ctr">
                    <a:solidFill>
                      <a:srgbClr val="FFFFFF"/>
                    </a:solidFill>
                  </a:tcPr>
                </a:tc>
                <a:extLst>
                  <a:ext uri="{0D108BD9-81ED-4DB2-BD59-A6C34878D82A}">
                    <a16:rowId xmlns:a16="http://schemas.microsoft.com/office/drawing/2014/main" val="10002"/>
                  </a:ext>
                </a:extLst>
              </a:tr>
              <a:tr h="581382">
                <a:tc>
                  <a:txBody>
                    <a:bodyPr/>
                    <a:lstStyle/>
                    <a:p>
                      <a:r>
                        <a:rPr sz="1875">
                          <a:solidFill>
                            <a:srgbClr val="000000"/>
                          </a:solidFill>
                          <a:latin typeface="Georgia"/>
                          <a:ea typeface="Georgia"/>
                          <a:cs typeface="Georgia"/>
                        </a:rPr>
                        <a:t>10×</a:t>
                      </a:r>
                    </a:p>
                  </a:txBody>
                  <a:tcPr marL="152400" marR="152400" marT="85725" marB="85725" anchor="ctr">
                    <a:solidFill>
                      <a:srgbClr val="FBEEF7"/>
                    </a:solidFill>
                  </a:tcPr>
                </a:tc>
                <a:tc>
                  <a:txBody>
                    <a:bodyPr/>
                    <a:lstStyle/>
                    <a:p>
                      <a:r>
                        <a:rPr sz="1875">
                          <a:solidFill>
                            <a:srgbClr val="000000"/>
                          </a:solidFill>
                          <a:latin typeface="Georgia"/>
                          <a:ea typeface="Georgia"/>
                          <a:cs typeface="Georgia"/>
                        </a:rPr>
                        <a:t>0.84×</a:t>
                      </a:r>
                    </a:p>
                  </a:txBody>
                  <a:tcPr marL="152400" marR="152400" marT="85725" marB="85725" anchor="ctr">
                    <a:solidFill>
                      <a:srgbClr val="FBEEF7"/>
                    </a:solidFill>
                  </a:tcPr>
                </a:tc>
                <a:extLst>
                  <a:ext uri="{0D108BD9-81ED-4DB2-BD59-A6C34878D82A}">
                    <a16:rowId xmlns:a16="http://schemas.microsoft.com/office/drawing/2014/main" val="10003"/>
                  </a:ext>
                </a:extLst>
              </a:tr>
            </a:tbl>
          </a:graphicData>
        </a:graphic>
      </p:graphicFrame>
      <p:sp>
        <p:nvSpPr>
          <p:cNvPr id="12" name="text-11">
            <a:extLst>
              <a:ext uri="{FF2B5EF4-FFF2-40B4-BE49-F238E27FC236}">
                <a16:creationId xmlns:a16="http://schemas.microsoft.com/office/drawing/2014/main" id="{39AB85FB-A411-4CF3-9A3C-02CE83F282C1}"/>
              </a:ext>
            </a:extLst>
          </p:cNvPr>
          <p:cNvSpPr>
            <a:spLocks noGrp="1"/>
          </p:cNvSpPr>
          <p:nvPr/>
        </p:nvSpPr>
        <p:spPr>
          <a:xfrm>
            <a:off x="342900" y="5164931"/>
            <a:ext cx="11141567" cy="407194"/>
          </a:xfrm>
          <a:prstGeom prst="rect">
            <a:avLst/>
          </a:prstGeom>
          <a:noFill/>
          <a:ln w="0">
            <a:noFill/>
          </a:ln>
        </p:spPr>
        <p:txBody>
          <a:bodyPr wrap="square" lIns="0" tIns="0" rIns="0" bIns="0" anchor="t">
            <a:noAutofit/>
          </a:bodyPr>
          <a:lstStyle/>
          <a:p>
            <a:pPr>
              <a:buNone/>
              <a:defRPr sz="2232" b="1">
                <a:solidFill>
                  <a:srgbClr val="A2006E"/>
                </a:solidFill>
                <a:latin typeface="Georgia"/>
                <a:ea typeface="Georgia"/>
                <a:cs typeface="Georgia"/>
              </a:defRPr>
            </a:pPr>
            <a:r>
              <a:rPr sz="2232" b="1">
                <a:solidFill>
                  <a:srgbClr val="A2006E"/>
                </a:solidFill>
                <a:latin typeface="Georgia"/>
                <a:ea typeface="Georgia"/>
                <a:cs typeface="Georgia"/>
              </a:rPr>
              <a:t>The exponent controls the rate of improvement.</a:t>
            </a:r>
          </a:p>
        </p:txBody>
      </p:sp>
      <p:pic>
        <p:nvPicPr>
          <p:cNvPr id="32" name="Graphic 31"/>
          <p:cNvPicPr>
            <a:picLocks noChangeAspect="1"/>
          </p:cNvPicPr>
          <p:nvPr/>
        </p:nvPicPr>
        <p:blipFill>
          <a:blip>
            <a:extLst>
              <a:ext uri="{96DAC541-7B7A-43D3-8B79-37D633B846F1}">
                <asvg:svgBlip xmlns:asvg="http://schemas.microsoft.com/office/drawing/2016/SVG/main" r:embed="rId3"/>
              </a:ext>
            </a:extLst>
          </a:blip>
          <a:stretch/>
        </p:blipFill>
        <p:spPr>
          <a:xfrm>
            <a:off x="342900" y="1684020"/>
            <a:ext cx="2263775" cy="394335"/>
          </a:xfrm>
          <a:prstGeom prst="rect">
            <a:avLst/>
          </a:prstGeom>
        </p:spPr>
      </p:pic>
      <p:pic>
        <p:nvPicPr>
          <p:cNvPr id="33" name="Graphic 32"/>
          <p:cNvPicPr>
            <a:picLocks noChangeAspect="1"/>
          </p:cNvPicPr>
          <p:nvPr/>
        </p:nvPicPr>
        <p:blipFill>
          <a:blip>
            <a:extLst>
              <a:ext uri="{96DAC541-7B7A-43D3-8B79-37D633B846F1}">
                <asvg:svgBlip xmlns:asvg="http://schemas.microsoft.com/office/drawing/2016/SVG/main" r:embed="rId4"/>
              </a:ext>
            </a:extLst>
          </a:blip>
          <a:stretch/>
        </p:blipFill>
        <p:spPr>
          <a:xfrm>
            <a:off x="5667375" y="1770063"/>
            <a:ext cx="2667000" cy="279400"/>
          </a:xfrm>
          <a:prstGeom prst="rect">
            <a:avLst/>
          </a:prstGeom>
        </p:spPr>
      </p:pic>
    </p:spTree>
    <p:extLst>
      <p:ext uri="{BB962C8B-B14F-4D97-AF65-F5344CB8AC3E}">
        <p14:creationId xmlns:p14="http://schemas.microsoft.com/office/powerpoint/2010/main" val="4432072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F21BA2-61CC-4EB3-86BD-22FA6A84B755}"/>
              </a:ext>
            </a:extLst>
          </p:cNvPr>
          <p:cNvSpPr>
            <a:spLocks noGrp="1"/>
          </p:cNvSpPr>
          <p:nvPr>
            <p:ph type="title"/>
          </p:nvPr>
        </p:nvSpPr>
        <p:spPr>
          <a:xfrm>
            <a:off x="342900" y="542925"/>
            <a:ext cx="11506200" cy="752475"/>
          </a:xfrm>
        </p:spPr>
        <p:txBody>
          <a:bodyPr wrap="square" lIns="0" tIns="0" rIns="0" bIns="0" anchor="ctr">
            <a:noAutofit/>
          </a:bodyPr>
          <a:lstStyle/>
          <a:p>
            <a:pPr>
              <a:buNone/>
              <a:defRPr sz="3600" b="1">
                <a:solidFill>
                  <a:srgbClr val="000000"/>
                </a:solidFill>
                <a:latin typeface="Barlow Condensed"/>
                <a:ea typeface="Barlow Condensed"/>
                <a:cs typeface="Barlow Condensed"/>
              </a:defRPr>
            </a:pPr>
            <a:r>
              <a:rPr sz="3600" b="1">
                <a:solidFill>
                  <a:srgbClr val="000000"/>
                </a:solidFill>
                <a:latin typeface="Barlow Condensed"/>
                <a:ea typeface="Barlow Condensed"/>
                <a:cs typeface="Barlow Condensed"/>
              </a:rPr>
              <a:t>LOSS SCALES WITH MODEL SIZE</a:t>
            </a:r>
          </a:p>
        </p:txBody>
      </p:sp>
      <p:sp>
        <p:nvSpPr>
          <p:cNvPr id="6" name="Footer Placeholder 5">
            <a:extLst>
              <a:ext uri="{FF2B5EF4-FFF2-40B4-BE49-F238E27FC236}">
                <a16:creationId xmlns:a16="http://schemas.microsoft.com/office/drawing/2014/main" id="{BA1F4DA4-D919-41B3-A200-A877AA5359E6}"/>
              </a:ext>
            </a:extLst>
          </p:cNvPr>
          <p:cNvSpPr>
            <a:spLocks noGrp="1"/>
          </p:cNvSpPr>
          <p:nvPr>
            <p:ph type="ftr" idx="11"/>
          </p:nvPr>
        </p:nvSpPr>
        <p:spPr/>
        <p:txBody>
          <a:bodyPr/>
          <a:lstStyle/>
          <a:p>
            <a:pPr>
              <a:buNone/>
              <a:defRPr sz="1000">
                <a:solidFill>
                  <a:srgbClr val="000000"/>
                </a:solidFill>
                <a:latin typeface="Verdana"/>
                <a:ea typeface="Verdana"/>
                <a:cs typeface="Verdana"/>
              </a:defRPr>
            </a:pPr>
            <a:r>
              <a:rPr sz="1000">
                <a:solidFill>
                  <a:srgbClr val="000000"/>
                </a:solidFill>
                <a:latin typeface="Verdana"/>
                <a:ea typeface="Verdana"/>
                <a:cs typeface="Verdana"/>
              </a:rPr>
              <a:t>Krish Patel · CS 886 SEC-004</a:t>
            </a:r>
            <a:endParaRPr/>
          </a:p>
        </p:txBody>
      </p:sp>
      <p:sp>
        <p:nvSpPr>
          <p:cNvPr id="7" name="Slide Number Placeholder 6">
            <a:extLst>
              <a:ext uri="{FF2B5EF4-FFF2-40B4-BE49-F238E27FC236}">
                <a16:creationId xmlns:a16="http://schemas.microsoft.com/office/drawing/2014/main" id="{E559698D-B90C-4D3F-B12E-1690170662E0}"/>
              </a:ext>
            </a:extLst>
          </p:cNvPr>
          <p:cNvSpPr>
            <a:spLocks noGrp="1"/>
          </p:cNvSpPr>
          <p:nvPr>
            <p:ph type="sldNum" idx="12"/>
          </p:nvPr>
        </p:nvSpPr>
        <p:spPr/>
        <p:txBody>
          <a:bodyPr/>
          <a:lstStyle/>
          <a:p>
            <a:pPr>
              <a:buNone/>
              <a:defRPr sz="1000">
                <a:solidFill>
                  <a:srgbClr val="000000"/>
                </a:solidFill>
                <a:latin typeface="Verdana"/>
                <a:ea typeface="Verdana"/>
                <a:cs typeface="Verdana"/>
              </a:defRPr>
            </a:pPr>
            <a:r>
              <a:rPr sz="1000">
                <a:solidFill>
                  <a:srgbClr val="000000"/>
                </a:solidFill>
                <a:latin typeface="Verdana"/>
                <a:ea typeface="Verdana"/>
                <a:cs typeface="Verdana"/>
              </a:rPr>
              <a:t>PAGE 6</a:t>
            </a:r>
            <a:endParaRPr/>
          </a:p>
        </p:txBody>
      </p:sp>
      <p:sp>
        <p:nvSpPr>
          <p:cNvPr id="8" name="source-6">
            <a:extLst>
              <a:ext uri="{FF2B5EF4-FFF2-40B4-BE49-F238E27FC236}">
                <a16:creationId xmlns:a16="http://schemas.microsoft.com/office/drawing/2014/main" id="{04257787-EA61-40B8-9B1A-AE8A3663FA4B}"/>
              </a:ext>
            </a:extLst>
          </p:cNvPr>
          <p:cNvSpPr>
            <a:spLocks noGrp="1"/>
          </p:cNvSpPr>
          <p:nvPr/>
        </p:nvSpPr>
        <p:spPr>
          <a:xfrm>
            <a:off x="342900" y="6076950"/>
            <a:ext cx="8382000" cy="200025"/>
          </a:xfrm>
          <a:prstGeom prst="rect">
            <a:avLst/>
          </a:prstGeom>
          <a:noFill/>
          <a:ln w="0">
            <a:noFill/>
          </a:ln>
        </p:spPr>
        <p:txBody>
          <a:bodyPr wrap="square" lIns="0" tIns="0" rIns="0" bIns="0" anchor="t">
            <a:noAutofit/>
          </a:bodyPr>
          <a:lstStyle/>
          <a:p>
            <a:pPr>
              <a:buNone/>
              <a:defRPr sz="1000" b="0">
                <a:solidFill>
                  <a:srgbClr val="595959"/>
                </a:solidFill>
                <a:latin typeface="Verdana"/>
                <a:ea typeface="Verdana"/>
                <a:cs typeface="Verdana"/>
              </a:defRPr>
            </a:pPr>
            <a:r>
              <a:rPr sz="1000" b="0">
                <a:solidFill>
                  <a:srgbClr val="595959"/>
                </a:solidFill>
                <a:latin typeface="Verdana"/>
                <a:ea typeface="Verdana"/>
                <a:cs typeface="Verdana"/>
              </a:rPr>
              <a:t>Kaplan et al. (2020) · Figure 1, right; §3.2; Eq. (1.1)</a:t>
            </a:r>
          </a:p>
        </p:txBody>
      </p:sp>
      <p:pic>
        <p:nvPicPr>
          <p:cNvPr id="29" name="Picture 28"/>
          <p:cNvPicPr>
            <a:picLocks noChangeAspect="1"/>
          </p:cNvPicPr>
          <p:nvPr/>
        </p:nvPicPr>
        <p:blipFill>
          <a:blip r:embed="rId3"/>
          <a:stretch/>
        </p:blipFill>
        <p:spPr>
          <a:xfrm>
            <a:off x="942146" y="1473041"/>
            <a:ext cx="4362163" cy="4035743"/>
          </a:xfrm>
          <a:prstGeom prst="rect">
            <a:avLst/>
          </a:prstGeom>
        </p:spPr>
      </p:pic>
      <p:sp>
        <p:nvSpPr>
          <p:cNvPr id="11" name="text-13">
            <a:extLst>
              <a:ext uri="{FF2B5EF4-FFF2-40B4-BE49-F238E27FC236}">
                <a16:creationId xmlns:a16="http://schemas.microsoft.com/office/drawing/2014/main" id="{066F1925-1676-4DBF-B69F-624F193A9450}"/>
              </a:ext>
            </a:extLst>
          </p:cNvPr>
          <p:cNvSpPr>
            <a:spLocks noGrp="1"/>
          </p:cNvSpPr>
          <p:nvPr/>
        </p:nvSpPr>
        <p:spPr>
          <a:xfrm>
            <a:off x="6524625" y="3248025"/>
            <a:ext cx="5210175" cy="962025"/>
          </a:xfrm>
          <a:prstGeom prst="rect">
            <a:avLst/>
          </a:prstGeom>
          <a:noFill/>
          <a:ln w="0">
            <a:noFill/>
          </a:ln>
        </p:spPr>
        <p:txBody>
          <a:bodyPr wrap="square" lIns="0" tIns="0" rIns="0" bIns="0" anchor="t">
            <a:noAutofit/>
          </a:bodyPr>
          <a:lstStyle/>
          <a:p>
            <a:pPr>
              <a:buNone/>
              <a:defRPr sz="2232" b="0">
                <a:solidFill>
                  <a:srgbClr val="000000"/>
                </a:solidFill>
                <a:latin typeface="Georgia"/>
                <a:ea typeface="Georgia"/>
                <a:cs typeface="Georgia"/>
              </a:defRPr>
            </a:pPr>
            <a:r>
              <a:rPr sz="2232" b="0">
                <a:solidFill>
                  <a:srgbClr val="000000"/>
                </a:solidFill>
                <a:latin typeface="Georgia"/>
                <a:ea typeface="Georgia"/>
                <a:cs typeface="Georgia"/>
              </a:rPr>
              <a:t>Enough data</a:t>
            </a:r>
          </a:p>
          <a:p>
            <a:pPr>
              <a:buNone/>
              <a:defRPr sz="2232" b="0">
                <a:solidFill>
                  <a:srgbClr val="000000"/>
                </a:solidFill>
                <a:latin typeface="Georgia"/>
                <a:ea typeface="Georgia"/>
                <a:cs typeface="Georgia"/>
              </a:defRPr>
            </a:pPr>
            <a:r>
              <a:rPr sz="2232" b="0">
                <a:solidFill>
                  <a:srgbClr val="000000"/>
                </a:solidFill>
                <a:latin typeface="Georgia"/>
                <a:ea typeface="Georgia"/>
                <a:cs typeface="Georgia"/>
              </a:rPr>
              <a:t>Training near convergence</a:t>
            </a:r>
          </a:p>
        </p:txBody>
      </p:sp>
      <p:sp>
        <p:nvSpPr>
          <p:cNvPr id="12" name="text-14">
            <a:extLst>
              <a:ext uri="{FF2B5EF4-FFF2-40B4-BE49-F238E27FC236}">
                <a16:creationId xmlns:a16="http://schemas.microsoft.com/office/drawing/2014/main" id="{A48BD345-BB76-4145-A7B9-99D5BBC06585}"/>
              </a:ext>
            </a:extLst>
          </p:cNvPr>
          <p:cNvSpPr>
            <a:spLocks noGrp="1"/>
          </p:cNvSpPr>
          <p:nvPr/>
        </p:nvSpPr>
        <p:spPr>
          <a:xfrm>
            <a:off x="6521405" y="4422934"/>
            <a:ext cx="5165636" cy="841534"/>
          </a:xfrm>
          <a:prstGeom prst="rect">
            <a:avLst/>
          </a:prstGeom>
          <a:noFill/>
          <a:ln w="0">
            <a:noFill/>
          </a:ln>
        </p:spPr>
        <p:txBody>
          <a:bodyPr wrap="square" lIns="0" tIns="0" rIns="0" bIns="0" anchor="t">
            <a:noAutofit/>
          </a:bodyPr>
          <a:lstStyle/>
          <a:p>
            <a:pPr>
              <a:buNone/>
              <a:defRPr sz="2232" b="1">
                <a:solidFill>
                  <a:srgbClr val="A2006E"/>
                </a:solidFill>
                <a:latin typeface="Georgia"/>
                <a:ea typeface="Georgia"/>
                <a:cs typeface="Georgia"/>
              </a:defRPr>
            </a:pPr>
            <a:r>
              <a:rPr sz="2232" b="1">
                <a:solidFill>
                  <a:srgbClr val="A2006E"/>
                </a:solidFill>
                <a:latin typeface="Georgia"/>
                <a:ea typeface="Georgia"/>
                <a:cs typeface="Georgia"/>
              </a:rPr>
              <a:t>The other resources must</a:t>
            </a:r>
          </a:p>
          <a:p>
            <a:pPr>
              <a:buNone/>
              <a:defRPr sz="2232" b="1">
                <a:solidFill>
                  <a:srgbClr val="A2006E"/>
                </a:solidFill>
                <a:latin typeface="Georgia"/>
                <a:ea typeface="Georgia"/>
                <a:cs typeface="Georgia"/>
              </a:defRPr>
            </a:pPr>
            <a:r>
              <a:rPr sz="2232" b="1">
                <a:solidFill>
                  <a:srgbClr val="A2006E"/>
                </a:solidFill>
                <a:latin typeface="Georgia"/>
                <a:ea typeface="Georgia"/>
                <a:cs typeface="Georgia"/>
              </a:rPr>
              <a:t>not be the bottleneck.</a:t>
            </a:r>
          </a:p>
        </p:txBody>
      </p:sp>
      <p:sp>
        <p:nvSpPr>
          <p:cNvPr id="21" name="loss-axis-label">
            <a:extLst>
              <a:ext uri="{FF2B5EF4-FFF2-40B4-BE49-F238E27FC236}">
                <a16:creationId xmlns:a16="http://schemas.microsoft.com/office/drawing/2014/main" id="{986E082B-12A0-4EEF-B475-040CC46AE4A2}"/>
              </a:ext>
            </a:extLst>
          </p:cNvPr>
          <p:cNvSpPr>
            <a:spLocks noGrp="1"/>
          </p:cNvSpPr>
          <p:nvPr/>
        </p:nvSpPr>
        <p:spPr>
          <a:xfrm>
            <a:off x="1238250" y="1362075"/>
            <a:ext cx="2476500" cy="276225"/>
          </a:xfrm>
          <a:prstGeom prst="rect">
            <a:avLst/>
          </a:prstGeom>
          <a:noFill/>
          <a:ln w="0">
            <a:noFill/>
          </a:ln>
        </p:spPr>
        <p:txBody>
          <a:bodyPr wrap="none" lIns="0" tIns="0" rIns="0" bIns="0">
            <a:noAutofit/>
          </a:bodyPr>
          <a:lstStyle/>
          <a:p>
            <a:pPr>
              <a:buNone/>
              <a:defRPr sz="1650">
                <a:solidFill>
                  <a:srgbClr val="000000"/>
                </a:solidFill>
                <a:latin typeface="Georgia"/>
                <a:ea typeface="Georgia"/>
                <a:cs typeface="Georgia"/>
              </a:defRPr>
            </a:pPr>
            <a:r>
              <a:rPr sz="1650">
                <a:solidFill>
                  <a:srgbClr val="000000"/>
                </a:solidFill>
                <a:latin typeface="Georgia"/>
                <a:ea typeface="Georgia"/>
                <a:cs typeface="Georgia"/>
              </a:rPr>
              <a:t>Test loss (nats)</a:t>
            </a:r>
          </a:p>
        </p:txBody>
      </p:sp>
      <p:pic>
        <p:nvPicPr>
          <p:cNvPr id="33" name="Graphic 32"/>
          <p:cNvPicPr>
            <a:picLocks noChangeAspect="1"/>
          </p:cNvPicPr>
          <p:nvPr/>
        </p:nvPicPr>
        <p:blipFill>
          <a:blip>
            <a:extLst>
              <a:ext uri="{96DAC541-7B7A-43D3-8B79-37D633B846F1}">
                <asvg:svgBlip xmlns:asvg="http://schemas.microsoft.com/office/drawing/2016/SVG/main" r:embed="rId4"/>
              </a:ext>
            </a:extLst>
          </a:blip>
          <a:stretch/>
        </p:blipFill>
        <p:spPr>
          <a:xfrm>
            <a:off x="6496050" y="1711643"/>
            <a:ext cx="2263140" cy="586740"/>
          </a:xfrm>
          <a:prstGeom prst="rect">
            <a:avLst/>
          </a:prstGeom>
        </p:spPr>
      </p:pic>
      <p:pic>
        <p:nvPicPr>
          <p:cNvPr id="34" name="Graphic 33"/>
          <p:cNvPicPr>
            <a:picLocks noChangeAspect="1"/>
          </p:cNvPicPr>
          <p:nvPr/>
        </p:nvPicPr>
        <p:blipFill>
          <a:blip>
            <a:extLst>
              <a:ext uri="{96DAC541-7B7A-43D3-8B79-37D633B846F1}">
                <asvg:svgBlip xmlns:asvg="http://schemas.microsoft.com/office/drawing/2016/SVG/main" r:embed="rId5"/>
              </a:ext>
            </a:extLst>
          </a:blip>
          <a:stretch/>
        </p:blipFill>
        <p:spPr>
          <a:xfrm>
            <a:off x="6515100" y="2657475"/>
            <a:ext cx="3356293" cy="295275"/>
          </a:xfrm>
          <a:prstGeom prst="rect">
            <a:avLst/>
          </a:prstGeom>
        </p:spPr>
      </p:pic>
    </p:spTree>
    <p:extLst>
      <p:ext uri="{BB962C8B-B14F-4D97-AF65-F5344CB8AC3E}">
        <p14:creationId xmlns:p14="http://schemas.microsoft.com/office/powerpoint/2010/main" val="4432072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F21BA2-61CC-4EB3-86BD-22FA6A84B755}"/>
              </a:ext>
            </a:extLst>
          </p:cNvPr>
          <p:cNvSpPr>
            <a:spLocks noGrp="1"/>
          </p:cNvSpPr>
          <p:nvPr>
            <p:ph type="title"/>
          </p:nvPr>
        </p:nvSpPr>
        <p:spPr>
          <a:xfrm>
            <a:off x="342900" y="542925"/>
            <a:ext cx="11506200" cy="752475"/>
          </a:xfrm>
        </p:spPr>
        <p:txBody>
          <a:bodyPr wrap="square" lIns="0" tIns="0" rIns="0" bIns="0" anchor="ctr">
            <a:noAutofit/>
          </a:bodyPr>
          <a:lstStyle/>
          <a:p>
            <a:pPr>
              <a:buNone/>
              <a:defRPr sz="3600" b="1">
                <a:solidFill>
                  <a:srgbClr val="000000"/>
                </a:solidFill>
                <a:latin typeface="Barlow Condensed"/>
                <a:ea typeface="Barlow Condensed"/>
                <a:cs typeface="Barlow Condensed"/>
              </a:defRPr>
            </a:pPr>
            <a:r>
              <a:rPr sz="3600" b="1">
                <a:solidFill>
                  <a:srgbClr val="000000"/>
                </a:solidFill>
                <a:latin typeface="Barlow Condensed"/>
                <a:ea typeface="Barlow Condensed"/>
                <a:cs typeface="Barlow Condensed"/>
              </a:rPr>
              <a:t>LOSS SCALES WITH DATASET SIZE</a:t>
            </a:r>
          </a:p>
        </p:txBody>
      </p:sp>
      <p:sp>
        <p:nvSpPr>
          <p:cNvPr id="6" name="Footer Placeholder 5">
            <a:extLst>
              <a:ext uri="{FF2B5EF4-FFF2-40B4-BE49-F238E27FC236}">
                <a16:creationId xmlns:a16="http://schemas.microsoft.com/office/drawing/2014/main" id="{BA1F4DA4-D919-41B3-A200-A877AA5359E6}"/>
              </a:ext>
            </a:extLst>
          </p:cNvPr>
          <p:cNvSpPr>
            <a:spLocks noGrp="1"/>
          </p:cNvSpPr>
          <p:nvPr>
            <p:ph type="ftr" idx="11"/>
          </p:nvPr>
        </p:nvSpPr>
        <p:spPr/>
        <p:txBody>
          <a:bodyPr/>
          <a:lstStyle/>
          <a:p>
            <a:pPr>
              <a:buNone/>
              <a:defRPr sz="1000">
                <a:solidFill>
                  <a:srgbClr val="000000"/>
                </a:solidFill>
                <a:latin typeface="Verdana"/>
                <a:ea typeface="Verdana"/>
                <a:cs typeface="Verdana"/>
              </a:defRPr>
            </a:pPr>
            <a:r>
              <a:rPr sz="1000">
                <a:solidFill>
                  <a:srgbClr val="000000"/>
                </a:solidFill>
                <a:latin typeface="Verdana"/>
                <a:ea typeface="Verdana"/>
                <a:cs typeface="Verdana"/>
              </a:rPr>
              <a:t>Krish Patel · CS 886 SEC-004</a:t>
            </a:r>
            <a:endParaRPr/>
          </a:p>
        </p:txBody>
      </p:sp>
      <p:sp>
        <p:nvSpPr>
          <p:cNvPr id="7" name="Slide Number Placeholder 6">
            <a:extLst>
              <a:ext uri="{FF2B5EF4-FFF2-40B4-BE49-F238E27FC236}">
                <a16:creationId xmlns:a16="http://schemas.microsoft.com/office/drawing/2014/main" id="{E559698D-B90C-4D3F-B12E-1690170662E0}"/>
              </a:ext>
            </a:extLst>
          </p:cNvPr>
          <p:cNvSpPr>
            <a:spLocks noGrp="1"/>
          </p:cNvSpPr>
          <p:nvPr>
            <p:ph type="sldNum" idx="12"/>
          </p:nvPr>
        </p:nvSpPr>
        <p:spPr/>
        <p:txBody>
          <a:bodyPr/>
          <a:lstStyle/>
          <a:p>
            <a:pPr>
              <a:buNone/>
              <a:defRPr sz="1000">
                <a:solidFill>
                  <a:srgbClr val="000000"/>
                </a:solidFill>
                <a:latin typeface="Verdana"/>
                <a:ea typeface="Verdana"/>
                <a:cs typeface="Verdana"/>
              </a:defRPr>
            </a:pPr>
            <a:r>
              <a:rPr sz="1000">
                <a:solidFill>
                  <a:srgbClr val="000000"/>
                </a:solidFill>
                <a:latin typeface="Verdana"/>
                <a:ea typeface="Verdana"/>
                <a:cs typeface="Verdana"/>
              </a:rPr>
              <a:t>PAGE 7</a:t>
            </a:r>
            <a:endParaRPr/>
          </a:p>
        </p:txBody>
      </p:sp>
      <p:sp>
        <p:nvSpPr>
          <p:cNvPr id="8" name="source-7">
            <a:extLst>
              <a:ext uri="{FF2B5EF4-FFF2-40B4-BE49-F238E27FC236}">
                <a16:creationId xmlns:a16="http://schemas.microsoft.com/office/drawing/2014/main" id="{F3CE798D-B8A2-454B-BA50-010E0F778611}"/>
              </a:ext>
            </a:extLst>
          </p:cNvPr>
          <p:cNvSpPr>
            <a:spLocks noGrp="1"/>
          </p:cNvSpPr>
          <p:nvPr/>
        </p:nvSpPr>
        <p:spPr>
          <a:xfrm>
            <a:off x="342900" y="6076950"/>
            <a:ext cx="8382000" cy="200025"/>
          </a:xfrm>
          <a:prstGeom prst="rect">
            <a:avLst/>
          </a:prstGeom>
          <a:noFill/>
          <a:ln w="0">
            <a:noFill/>
          </a:ln>
        </p:spPr>
        <p:txBody>
          <a:bodyPr wrap="square" lIns="0" tIns="0" rIns="0" bIns="0" anchor="t">
            <a:noAutofit/>
          </a:bodyPr>
          <a:lstStyle/>
          <a:p>
            <a:pPr>
              <a:buNone/>
              <a:defRPr sz="1000" b="0">
                <a:solidFill>
                  <a:srgbClr val="595959"/>
                </a:solidFill>
                <a:latin typeface="Verdana"/>
                <a:ea typeface="Verdana"/>
                <a:cs typeface="Verdana"/>
              </a:defRPr>
            </a:pPr>
            <a:r>
              <a:rPr sz="1000" b="0">
                <a:solidFill>
                  <a:srgbClr val="595959"/>
                </a:solidFill>
                <a:latin typeface="Verdana"/>
                <a:ea typeface="Verdana"/>
                <a:cs typeface="Verdana"/>
              </a:rPr>
              <a:t>Kaplan et al. (2020) · Figure 1, middle; §3.3; Eq. (1.2)</a:t>
            </a:r>
          </a:p>
        </p:txBody>
      </p:sp>
      <p:pic>
        <p:nvPicPr>
          <p:cNvPr id="29" name="Picture 28"/>
          <p:cNvPicPr>
            <a:picLocks noChangeAspect="1"/>
          </p:cNvPicPr>
          <p:nvPr/>
        </p:nvPicPr>
        <p:blipFill>
          <a:blip r:embed="rId3"/>
          <a:stretch/>
        </p:blipFill>
        <p:spPr>
          <a:xfrm>
            <a:off x="1031170" y="1473041"/>
            <a:ext cx="4184115" cy="4035743"/>
          </a:xfrm>
          <a:prstGeom prst="rect">
            <a:avLst/>
          </a:prstGeom>
        </p:spPr>
      </p:pic>
      <p:sp>
        <p:nvSpPr>
          <p:cNvPr id="11" name="text-16">
            <a:extLst>
              <a:ext uri="{FF2B5EF4-FFF2-40B4-BE49-F238E27FC236}">
                <a16:creationId xmlns:a16="http://schemas.microsoft.com/office/drawing/2014/main" id="{BECF2F52-3527-4CA3-96B3-62ECC8565C9E}"/>
              </a:ext>
            </a:extLst>
          </p:cNvPr>
          <p:cNvSpPr>
            <a:spLocks noGrp="1"/>
          </p:cNvSpPr>
          <p:nvPr/>
        </p:nvSpPr>
        <p:spPr>
          <a:xfrm>
            <a:off x="6505575" y="3238500"/>
            <a:ext cx="5343525" cy="1028700"/>
          </a:xfrm>
          <a:prstGeom prst="rect">
            <a:avLst/>
          </a:prstGeom>
          <a:noFill/>
          <a:ln w="0">
            <a:noFill/>
          </a:ln>
        </p:spPr>
        <p:txBody>
          <a:bodyPr wrap="square" lIns="0" tIns="0" rIns="0" bIns="0" anchor="t">
            <a:noAutofit/>
          </a:bodyPr>
          <a:lstStyle/>
          <a:p>
            <a:pPr>
              <a:buNone/>
              <a:defRPr sz="2160" b="0">
                <a:solidFill>
                  <a:srgbClr val="000000"/>
                </a:solidFill>
                <a:latin typeface="Georgia"/>
                <a:ea typeface="Georgia"/>
                <a:cs typeface="Georgia"/>
              </a:defRPr>
            </a:pPr>
            <a:r>
              <a:rPr sz="2160" b="0">
                <a:solidFill>
                  <a:srgbClr val="000000"/>
                </a:solidFill>
                <a:latin typeface="Georgia"/>
                <a:ea typeface="Georgia"/>
                <a:cs typeface="Georgia"/>
              </a:rPr>
              <a:t>Large enough model</a:t>
            </a:r>
          </a:p>
          <a:p>
            <a:pPr>
              <a:buNone/>
              <a:defRPr sz="2160" b="0">
                <a:solidFill>
                  <a:srgbClr val="000000"/>
                </a:solidFill>
                <a:latin typeface="Georgia"/>
                <a:ea typeface="Georgia"/>
                <a:cs typeface="Georgia"/>
              </a:defRPr>
            </a:pPr>
            <a:r>
              <a:rPr sz="2160" b="0">
                <a:solidFill>
                  <a:srgbClr val="000000"/>
                </a:solidFill>
                <a:latin typeface="Georgia"/>
                <a:ea typeface="Georgia"/>
                <a:cs typeface="Georgia"/>
              </a:rPr>
              <a:t>Early stopping on held-out loss</a:t>
            </a:r>
          </a:p>
        </p:txBody>
      </p:sp>
      <p:sp>
        <p:nvSpPr>
          <p:cNvPr id="12" name="text-17">
            <a:extLst>
              <a:ext uri="{FF2B5EF4-FFF2-40B4-BE49-F238E27FC236}">
                <a16:creationId xmlns:a16="http://schemas.microsoft.com/office/drawing/2014/main" id="{64EFD138-D03B-4B39-8EB6-D3C8C54370CD}"/>
              </a:ext>
            </a:extLst>
          </p:cNvPr>
          <p:cNvSpPr>
            <a:spLocks noGrp="1"/>
          </p:cNvSpPr>
          <p:nvPr/>
        </p:nvSpPr>
        <p:spPr>
          <a:xfrm>
            <a:off x="6501148" y="4468178"/>
            <a:ext cx="5327695" cy="850583"/>
          </a:xfrm>
          <a:prstGeom prst="rect">
            <a:avLst/>
          </a:prstGeom>
          <a:noFill/>
          <a:ln w="0">
            <a:noFill/>
          </a:ln>
        </p:spPr>
        <p:txBody>
          <a:bodyPr wrap="square" lIns="0" tIns="0" rIns="0" bIns="0" anchor="t">
            <a:noAutofit/>
          </a:bodyPr>
          <a:lstStyle/>
          <a:p>
            <a:pPr>
              <a:buNone/>
              <a:defRPr sz="2160" b="1">
                <a:solidFill>
                  <a:srgbClr val="A2006E"/>
                </a:solidFill>
                <a:latin typeface="Georgia"/>
                <a:ea typeface="Georgia"/>
                <a:cs typeface="Georgia"/>
              </a:defRPr>
            </a:pPr>
            <a:r>
              <a:rPr sz="2160" b="1">
                <a:solidFill>
                  <a:srgbClr val="A2006E"/>
                </a:solidFill>
                <a:latin typeface="Georgia"/>
                <a:ea typeface="Georgia"/>
                <a:cs typeface="Georgia"/>
              </a:rPr>
              <a:t>A fixed small model eventually</a:t>
            </a:r>
          </a:p>
          <a:p>
            <a:pPr>
              <a:buNone/>
              <a:defRPr sz="2160" b="1">
                <a:solidFill>
                  <a:srgbClr val="A2006E"/>
                </a:solidFill>
                <a:latin typeface="Georgia"/>
                <a:ea typeface="Georgia"/>
                <a:cs typeface="Georgia"/>
              </a:defRPr>
            </a:pPr>
            <a:r>
              <a:rPr sz="2160" b="1">
                <a:solidFill>
                  <a:srgbClr val="A2006E"/>
                </a:solidFill>
                <a:latin typeface="Georgia"/>
                <a:ea typeface="Georgia"/>
                <a:cs typeface="Georgia"/>
              </a:rPr>
              <a:t>runs into a capacity limit.</a:t>
            </a:r>
          </a:p>
        </p:txBody>
      </p:sp>
      <p:sp>
        <p:nvSpPr>
          <p:cNvPr id="21" name="loss-axis-label">
            <a:extLst>
              <a:ext uri="{FF2B5EF4-FFF2-40B4-BE49-F238E27FC236}">
                <a16:creationId xmlns:a16="http://schemas.microsoft.com/office/drawing/2014/main" id="{E77D66E9-D5E8-482C-BD17-B8A278B580CD}"/>
              </a:ext>
            </a:extLst>
          </p:cNvPr>
          <p:cNvSpPr>
            <a:spLocks noGrp="1"/>
          </p:cNvSpPr>
          <p:nvPr/>
        </p:nvSpPr>
        <p:spPr>
          <a:xfrm>
            <a:off x="1238250" y="1362075"/>
            <a:ext cx="2476500" cy="276225"/>
          </a:xfrm>
          <a:prstGeom prst="rect">
            <a:avLst/>
          </a:prstGeom>
          <a:noFill/>
          <a:ln w="0">
            <a:noFill/>
          </a:ln>
        </p:spPr>
        <p:txBody>
          <a:bodyPr wrap="none" lIns="0" tIns="0" rIns="0" bIns="0">
            <a:noAutofit/>
          </a:bodyPr>
          <a:lstStyle/>
          <a:p>
            <a:pPr>
              <a:buNone/>
              <a:defRPr sz="1650">
                <a:solidFill>
                  <a:srgbClr val="000000"/>
                </a:solidFill>
                <a:latin typeface="Georgia"/>
                <a:ea typeface="Georgia"/>
                <a:cs typeface="Georgia"/>
              </a:defRPr>
            </a:pPr>
            <a:r>
              <a:rPr sz="1650">
                <a:solidFill>
                  <a:srgbClr val="000000"/>
                </a:solidFill>
                <a:latin typeface="Georgia"/>
                <a:ea typeface="Georgia"/>
                <a:cs typeface="Georgia"/>
              </a:rPr>
              <a:t>Test loss (nats)</a:t>
            </a:r>
          </a:p>
        </p:txBody>
      </p:sp>
      <p:pic>
        <p:nvPicPr>
          <p:cNvPr id="33" name="Graphic 32"/>
          <p:cNvPicPr>
            <a:picLocks noChangeAspect="1"/>
          </p:cNvPicPr>
          <p:nvPr/>
        </p:nvPicPr>
        <p:blipFill>
          <a:blip>
            <a:extLst>
              <a:ext uri="{96DAC541-7B7A-43D3-8B79-37D633B846F1}">
                <asvg:svgBlip xmlns:asvg="http://schemas.microsoft.com/office/drawing/2016/SVG/main" r:embed="rId4"/>
              </a:ext>
            </a:extLst>
          </a:blip>
          <a:stretch/>
        </p:blipFill>
        <p:spPr>
          <a:xfrm>
            <a:off x="6496050" y="1718628"/>
            <a:ext cx="2305050" cy="572770"/>
          </a:xfrm>
          <a:prstGeom prst="rect">
            <a:avLst/>
          </a:prstGeom>
        </p:spPr>
      </p:pic>
      <p:pic>
        <p:nvPicPr>
          <p:cNvPr id="34" name="Graphic 33"/>
          <p:cNvPicPr>
            <a:picLocks noChangeAspect="1"/>
          </p:cNvPicPr>
          <p:nvPr/>
        </p:nvPicPr>
        <p:blipFill>
          <a:blip>
            <a:extLst>
              <a:ext uri="{96DAC541-7B7A-43D3-8B79-37D633B846F1}">
                <asvg:svgBlip xmlns:asvg="http://schemas.microsoft.com/office/drawing/2016/SVG/main" r:embed="rId5"/>
              </a:ext>
            </a:extLst>
          </a:blip>
          <a:stretch/>
        </p:blipFill>
        <p:spPr>
          <a:xfrm>
            <a:off x="6515100" y="2657475"/>
            <a:ext cx="3375978" cy="295275"/>
          </a:xfrm>
          <a:prstGeom prst="rect">
            <a:avLst/>
          </a:prstGeom>
        </p:spPr>
      </p:pic>
    </p:spTree>
    <p:extLst>
      <p:ext uri="{BB962C8B-B14F-4D97-AF65-F5344CB8AC3E}">
        <p14:creationId xmlns:p14="http://schemas.microsoft.com/office/powerpoint/2010/main" val="4432072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F21BA2-61CC-4EB3-86BD-22FA6A84B755}"/>
              </a:ext>
            </a:extLst>
          </p:cNvPr>
          <p:cNvSpPr>
            <a:spLocks noGrp="1"/>
          </p:cNvSpPr>
          <p:nvPr>
            <p:ph type="title"/>
          </p:nvPr>
        </p:nvSpPr>
        <p:spPr>
          <a:xfrm>
            <a:off x="342900" y="542925"/>
            <a:ext cx="11506200" cy="752475"/>
          </a:xfrm>
        </p:spPr>
        <p:txBody>
          <a:bodyPr wrap="square" lIns="0" tIns="0" rIns="0" bIns="0" anchor="ctr">
            <a:noAutofit/>
          </a:bodyPr>
          <a:lstStyle/>
          <a:p>
            <a:pPr>
              <a:buNone/>
              <a:defRPr sz="3600" b="1">
                <a:solidFill>
                  <a:srgbClr val="000000"/>
                </a:solidFill>
                <a:latin typeface="Barlow Condensed"/>
                <a:ea typeface="Barlow Condensed"/>
                <a:cs typeface="Barlow Condensed"/>
              </a:defRPr>
            </a:pPr>
            <a:r>
              <a:rPr sz="3600" b="1">
                <a:solidFill>
                  <a:srgbClr val="000000"/>
                </a:solidFill>
                <a:latin typeface="Barlow Condensed"/>
                <a:ea typeface="Barlow Condensed"/>
                <a:cs typeface="Barlow Condensed"/>
              </a:rPr>
              <a:t>THE COMPUTE-EFFICIENT FRONTIER</a:t>
            </a:r>
          </a:p>
        </p:txBody>
      </p:sp>
      <p:sp>
        <p:nvSpPr>
          <p:cNvPr id="6" name="Footer Placeholder 5">
            <a:extLst>
              <a:ext uri="{FF2B5EF4-FFF2-40B4-BE49-F238E27FC236}">
                <a16:creationId xmlns:a16="http://schemas.microsoft.com/office/drawing/2014/main" id="{BA1F4DA4-D919-41B3-A200-A877AA5359E6}"/>
              </a:ext>
            </a:extLst>
          </p:cNvPr>
          <p:cNvSpPr>
            <a:spLocks noGrp="1"/>
          </p:cNvSpPr>
          <p:nvPr>
            <p:ph type="ftr" idx="11"/>
          </p:nvPr>
        </p:nvSpPr>
        <p:spPr/>
        <p:txBody>
          <a:bodyPr/>
          <a:lstStyle/>
          <a:p>
            <a:pPr>
              <a:buNone/>
              <a:defRPr sz="1000">
                <a:solidFill>
                  <a:srgbClr val="000000"/>
                </a:solidFill>
                <a:latin typeface="Verdana"/>
                <a:ea typeface="Verdana"/>
                <a:cs typeface="Verdana"/>
              </a:defRPr>
            </a:pPr>
            <a:r>
              <a:rPr sz="1000">
                <a:solidFill>
                  <a:srgbClr val="000000"/>
                </a:solidFill>
                <a:latin typeface="Verdana"/>
                <a:ea typeface="Verdana"/>
                <a:cs typeface="Verdana"/>
              </a:rPr>
              <a:t>Krish Patel · CS 886 SEC-004</a:t>
            </a:r>
            <a:endParaRPr/>
          </a:p>
        </p:txBody>
      </p:sp>
      <p:sp>
        <p:nvSpPr>
          <p:cNvPr id="7" name="Slide Number Placeholder 6">
            <a:extLst>
              <a:ext uri="{FF2B5EF4-FFF2-40B4-BE49-F238E27FC236}">
                <a16:creationId xmlns:a16="http://schemas.microsoft.com/office/drawing/2014/main" id="{E559698D-B90C-4D3F-B12E-1690170662E0}"/>
              </a:ext>
            </a:extLst>
          </p:cNvPr>
          <p:cNvSpPr>
            <a:spLocks noGrp="1"/>
          </p:cNvSpPr>
          <p:nvPr>
            <p:ph type="sldNum" idx="12"/>
          </p:nvPr>
        </p:nvSpPr>
        <p:spPr/>
        <p:txBody>
          <a:bodyPr/>
          <a:lstStyle/>
          <a:p>
            <a:pPr>
              <a:buNone/>
              <a:defRPr sz="1000">
                <a:solidFill>
                  <a:srgbClr val="000000"/>
                </a:solidFill>
                <a:latin typeface="Verdana"/>
                <a:ea typeface="Verdana"/>
                <a:cs typeface="Verdana"/>
              </a:defRPr>
            </a:pPr>
            <a:r>
              <a:rPr sz="1000">
                <a:solidFill>
                  <a:srgbClr val="000000"/>
                </a:solidFill>
                <a:latin typeface="Verdana"/>
                <a:ea typeface="Verdana"/>
                <a:cs typeface="Verdana"/>
              </a:rPr>
              <a:t>PAGE 8</a:t>
            </a:r>
            <a:endParaRPr/>
          </a:p>
        </p:txBody>
      </p:sp>
      <p:sp>
        <p:nvSpPr>
          <p:cNvPr id="8" name="source-8">
            <a:extLst>
              <a:ext uri="{FF2B5EF4-FFF2-40B4-BE49-F238E27FC236}">
                <a16:creationId xmlns:a16="http://schemas.microsoft.com/office/drawing/2014/main" id="{331D2ACE-56A2-442B-9B44-B862CCD8B73B}"/>
              </a:ext>
            </a:extLst>
          </p:cNvPr>
          <p:cNvSpPr>
            <a:spLocks noGrp="1"/>
          </p:cNvSpPr>
          <p:nvPr/>
        </p:nvSpPr>
        <p:spPr>
          <a:xfrm>
            <a:off x="342900" y="6076950"/>
            <a:ext cx="8382000" cy="200025"/>
          </a:xfrm>
          <a:prstGeom prst="rect">
            <a:avLst/>
          </a:prstGeom>
          <a:noFill/>
          <a:ln w="0">
            <a:noFill/>
          </a:ln>
        </p:spPr>
        <p:txBody>
          <a:bodyPr wrap="square" lIns="0" tIns="0" rIns="0" bIns="0" anchor="t">
            <a:noAutofit/>
          </a:bodyPr>
          <a:lstStyle/>
          <a:p>
            <a:pPr>
              <a:buNone/>
              <a:defRPr sz="1000" b="0">
                <a:solidFill>
                  <a:srgbClr val="595959"/>
                </a:solidFill>
                <a:latin typeface="Verdana"/>
                <a:ea typeface="Verdana"/>
                <a:cs typeface="Verdana"/>
              </a:defRPr>
            </a:pPr>
            <a:r>
              <a:rPr sz="1000" b="0">
                <a:solidFill>
                  <a:srgbClr val="595959"/>
                </a:solidFill>
                <a:latin typeface="Verdana"/>
                <a:ea typeface="Verdana"/>
                <a:cs typeface="Verdana"/>
              </a:rPr>
              <a:t>Kaplan et al. (2020) · Figure 13; §6.1; PF-day definition in §1.3</a:t>
            </a:r>
          </a:p>
        </p:txBody>
      </p:sp>
      <p:pic>
        <p:nvPicPr>
          <p:cNvPr id="35" name="Picture 34"/>
          <p:cNvPicPr>
            <a:picLocks noChangeAspect="1"/>
          </p:cNvPicPr>
          <p:nvPr/>
        </p:nvPicPr>
        <p:blipFill>
          <a:blip r:embed="rId3"/>
          <a:stretch/>
        </p:blipFill>
        <p:spPr>
          <a:xfrm>
            <a:off x="645912" y="1545431"/>
            <a:ext cx="5947242" cy="3809524"/>
          </a:xfrm>
          <a:prstGeom prst="rect">
            <a:avLst/>
          </a:prstGeom>
        </p:spPr>
      </p:pic>
      <p:pic>
        <p:nvPicPr>
          <p:cNvPr id="36" name="Graphic 35"/>
          <p:cNvPicPr>
            <a:picLocks noChangeAspect="1"/>
          </p:cNvPicPr>
          <p:nvPr/>
        </p:nvPicPr>
        <p:blipFill>
          <a:blip>
            <a:extLst>
              <a:ext uri="{96DAC541-7B7A-43D3-8B79-37D633B846F1}">
                <asvg:svgBlip xmlns:asvg="http://schemas.microsoft.com/office/drawing/2016/SVG/main" r:embed="rId4"/>
              </a:ext>
            </a:extLst>
          </a:blip>
          <a:stretch/>
        </p:blipFill>
        <p:spPr>
          <a:xfrm>
            <a:off x="7372350" y="1692593"/>
            <a:ext cx="2835275" cy="615315"/>
          </a:xfrm>
          <a:prstGeom prst="rect">
            <a:avLst/>
          </a:prstGeom>
        </p:spPr>
      </p:pic>
      <p:pic>
        <p:nvPicPr>
          <p:cNvPr id="37" name="Graphic 36"/>
          <p:cNvPicPr>
            <a:picLocks noChangeAspect="1"/>
          </p:cNvPicPr>
          <p:nvPr/>
        </p:nvPicPr>
        <p:blipFill>
          <a:blip>
            <a:extLst>
              <a:ext uri="{96DAC541-7B7A-43D3-8B79-37D633B846F1}">
                <asvg:svgBlip xmlns:asvg="http://schemas.microsoft.com/office/drawing/2016/SVG/main" r:embed="rId5"/>
              </a:ext>
            </a:extLst>
          </a:blip>
          <a:stretch/>
        </p:blipFill>
        <p:spPr>
          <a:xfrm>
            <a:off x="7381875" y="2580005"/>
            <a:ext cx="1524000" cy="345440"/>
          </a:xfrm>
          <a:prstGeom prst="rect">
            <a:avLst/>
          </a:prstGeom>
        </p:spPr>
      </p:pic>
      <p:pic>
        <p:nvPicPr>
          <p:cNvPr id="38" name="Graphic 37"/>
          <p:cNvPicPr>
            <a:picLocks noChangeAspect="1"/>
          </p:cNvPicPr>
          <p:nvPr/>
        </p:nvPicPr>
        <p:blipFill>
          <a:blip>
            <a:extLst>
              <a:ext uri="{96DAC541-7B7A-43D3-8B79-37D633B846F1}">
                <asvg:svgBlip xmlns:asvg="http://schemas.microsoft.com/office/drawing/2016/SVG/main" r:embed="rId6"/>
              </a:ext>
            </a:extLst>
          </a:blip>
          <a:stretch/>
        </p:blipFill>
        <p:spPr>
          <a:xfrm>
            <a:off x="7381875" y="3340418"/>
            <a:ext cx="2115820" cy="453390"/>
          </a:xfrm>
          <a:prstGeom prst="rect">
            <a:avLst/>
          </a:prstGeom>
        </p:spPr>
      </p:pic>
      <p:pic>
        <p:nvPicPr>
          <p:cNvPr id="39" name="Graphic 38"/>
          <p:cNvPicPr>
            <a:picLocks noChangeAspect="1"/>
          </p:cNvPicPr>
          <p:nvPr/>
        </p:nvPicPr>
        <p:blipFill>
          <a:blip>
            <a:extLst>
              <a:ext uri="{96DAC541-7B7A-43D3-8B79-37D633B846F1}">
                <asvg:svgBlip xmlns:asvg="http://schemas.microsoft.com/office/drawing/2016/SVG/main" r:embed="rId7"/>
              </a:ext>
            </a:extLst>
          </a:blip>
          <a:stretch/>
        </p:blipFill>
        <p:spPr>
          <a:xfrm>
            <a:off x="7381875" y="4586288"/>
            <a:ext cx="3524250" cy="304800"/>
          </a:xfrm>
          <a:prstGeom prst="rect">
            <a:avLst/>
          </a:prstGeom>
        </p:spPr>
      </p:pic>
    </p:spTree>
    <p:extLst>
      <p:ext uri="{BB962C8B-B14F-4D97-AF65-F5344CB8AC3E}">
        <p14:creationId xmlns:p14="http://schemas.microsoft.com/office/powerpoint/2010/main" val="4432072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F21BA2-61CC-4EB3-86BD-22FA6A84B755}"/>
              </a:ext>
            </a:extLst>
          </p:cNvPr>
          <p:cNvSpPr>
            <a:spLocks noGrp="1"/>
          </p:cNvSpPr>
          <p:nvPr>
            <p:ph type="title"/>
          </p:nvPr>
        </p:nvSpPr>
        <p:spPr>
          <a:xfrm>
            <a:off x="342900" y="542925"/>
            <a:ext cx="11506200" cy="752475"/>
          </a:xfrm>
        </p:spPr>
        <p:txBody>
          <a:bodyPr wrap="square" lIns="0" tIns="0" rIns="0" bIns="0" anchor="ctr">
            <a:noAutofit/>
          </a:bodyPr>
          <a:lstStyle/>
          <a:p>
            <a:pPr>
              <a:buNone/>
              <a:defRPr sz="3600" b="1">
                <a:solidFill>
                  <a:srgbClr val="000000"/>
                </a:solidFill>
                <a:latin typeface="Barlow Condensed"/>
                <a:ea typeface="Barlow Condensed"/>
                <a:cs typeface="Barlow Condensed"/>
              </a:defRPr>
            </a:pPr>
            <a:r>
              <a:rPr sz="3600" b="1">
                <a:solidFill>
                  <a:srgbClr val="000000"/>
                </a:solidFill>
                <a:latin typeface="Barlow Condensed"/>
                <a:ea typeface="Barlow Condensed"/>
                <a:cs typeface="Barlow Condensed"/>
              </a:rPr>
              <a:t>WHERE THE EXPONENTS COME FROM</a:t>
            </a:r>
          </a:p>
        </p:txBody>
      </p:sp>
      <p:sp>
        <p:nvSpPr>
          <p:cNvPr id="6" name="Footer Placeholder 5">
            <a:extLst>
              <a:ext uri="{FF2B5EF4-FFF2-40B4-BE49-F238E27FC236}">
                <a16:creationId xmlns:a16="http://schemas.microsoft.com/office/drawing/2014/main" id="{BA1F4DA4-D919-41B3-A200-A877AA5359E6}"/>
              </a:ext>
            </a:extLst>
          </p:cNvPr>
          <p:cNvSpPr>
            <a:spLocks noGrp="1"/>
          </p:cNvSpPr>
          <p:nvPr>
            <p:ph type="ftr" idx="11"/>
          </p:nvPr>
        </p:nvSpPr>
        <p:spPr/>
        <p:txBody>
          <a:bodyPr/>
          <a:lstStyle/>
          <a:p>
            <a:pPr>
              <a:buNone/>
              <a:defRPr sz="1000">
                <a:solidFill>
                  <a:srgbClr val="000000"/>
                </a:solidFill>
                <a:latin typeface="Verdana"/>
                <a:ea typeface="Verdana"/>
                <a:cs typeface="Verdana"/>
              </a:defRPr>
            </a:pPr>
            <a:r>
              <a:rPr sz="1000">
                <a:solidFill>
                  <a:srgbClr val="000000"/>
                </a:solidFill>
                <a:latin typeface="Verdana"/>
                <a:ea typeface="Verdana"/>
                <a:cs typeface="Verdana"/>
              </a:rPr>
              <a:t>Krish Patel · CS 886 SEC-004</a:t>
            </a:r>
            <a:endParaRPr/>
          </a:p>
        </p:txBody>
      </p:sp>
      <p:sp>
        <p:nvSpPr>
          <p:cNvPr id="7" name="Slide Number Placeholder 6">
            <a:extLst>
              <a:ext uri="{FF2B5EF4-FFF2-40B4-BE49-F238E27FC236}">
                <a16:creationId xmlns:a16="http://schemas.microsoft.com/office/drawing/2014/main" id="{E559698D-B90C-4D3F-B12E-1690170662E0}"/>
              </a:ext>
            </a:extLst>
          </p:cNvPr>
          <p:cNvSpPr>
            <a:spLocks noGrp="1"/>
          </p:cNvSpPr>
          <p:nvPr>
            <p:ph type="sldNum" idx="12"/>
          </p:nvPr>
        </p:nvSpPr>
        <p:spPr/>
        <p:txBody>
          <a:bodyPr/>
          <a:lstStyle/>
          <a:p>
            <a:pPr>
              <a:buNone/>
              <a:defRPr sz="1000">
                <a:solidFill>
                  <a:srgbClr val="000000"/>
                </a:solidFill>
                <a:latin typeface="Verdana"/>
                <a:ea typeface="Verdana"/>
                <a:cs typeface="Verdana"/>
              </a:defRPr>
            </a:pPr>
            <a:r>
              <a:rPr sz="1000">
                <a:solidFill>
                  <a:srgbClr val="000000"/>
                </a:solidFill>
                <a:latin typeface="Verdana"/>
                <a:ea typeface="Verdana"/>
                <a:cs typeface="Verdana"/>
              </a:rPr>
              <a:t>PAGE 9</a:t>
            </a:r>
            <a:endParaRPr/>
          </a:p>
        </p:txBody>
      </p:sp>
      <p:sp>
        <p:nvSpPr>
          <p:cNvPr id="8" name="source-9">
            <a:extLst>
              <a:ext uri="{FF2B5EF4-FFF2-40B4-BE49-F238E27FC236}">
                <a16:creationId xmlns:a16="http://schemas.microsoft.com/office/drawing/2014/main" id="{F57B7569-FFC2-4CB1-95BB-83A5247885A3}"/>
              </a:ext>
            </a:extLst>
          </p:cNvPr>
          <p:cNvSpPr>
            <a:spLocks noGrp="1"/>
          </p:cNvSpPr>
          <p:nvPr/>
        </p:nvSpPr>
        <p:spPr>
          <a:xfrm>
            <a:off x="342900" y="6076950"/>
            <a:ext cx="8382000" cy="200025"/>
          </a:xfrm>
          <a:prstGeom prst="rect">
            <a:avLst/>
          </a:prstGeom>
          <a:noFill/>
          <a:ln w="0">
            <a:noFill/>
          </a:ln>
        </p:spPr>
        <p:txBody>
          <a:bodyPr wrap="square" lIns="0" tIns="0" rIns="0" bIns="0" anchor="t">
            <a:noAutofit/>
          </a:bodyPr>
          <a:lstStyle/>
          <a:p>
            <a:pPr>
              <a:buNone/>
              <a:defRPr sz="1000" b="0">
                <a:solidFill>
                  <a:srgbClr val="595959"/>
                </a:solidFill>
                <a:latin typeface="Verdana"/>
                <a:ea typeface="Verdana"/>
                <a:cs typeface="Verdana"/>
              </a:defRPr>
            </a:pPr>
            <a:r>
              <a:rPr sz="1000" b="0">
                <a:solidFill>
                  <a:srgbClr val="595959"/>
                </a:solidFill>
                <a:latin typeface="Verdana"/>
                <a:ea typeface="Verdana"/>
                <a:cs typeface="Verdana"/>
              </a:rPr>
              <a:t>Kaplan et al. (2020) · §3–6, Appendix D.7 and Table 5</a:t>
            </a:r>
          </a:p>
        </p:txBody>
      </p:sp>
      <p:sp>
        <p:nvSpPr>
          <p:cNvPr id="9" name="text-22">
            <a:extLst>
              <a:ext uri="{FF2B5EF4-FFF2-40B4-BE49-F238E27FC236}">
                <a16:creationId xmlns:a16="http://schemas.microsoft.com/office/drawing/2014/main" id="{352AF882-BAE2-410B-B67D-5C02F3609121}"/>
              </a:ext>
            </a:extLst>
          </p:cNvPr>
          <p:cNvSpPr>
            <a:spLocks noGrp="1"/>
          </p:cNvSpPr>
          <p:nvPr/>
        </p:nvSpPr>
        <p:spPr>
          <a:xfrm>
            <a:off x="342900" y="1409700"/>
            <a:ext cx="11242854" cy="751046"/>
          </a:xfrm>
          <a:prstGeom prst="rect">
            <a:avLst/>
          </a:prstGeom>
          <a:noFill/>
          <a:ln w="0">
            <a:noFill/>
          </a:ln>
        </p:spPr>
        <p:txBody>
          <a:bodyPr wrap="square" lIns="0" tIns="0" rIns="0" bIns="0" anchor="t">
            <a:noAutofit/>
          </a:bodyPr>
          <a:lstStyle/>
          <a:p>
            <a:pPr>
              <a:buNone/>
              <a:defRPr sz="2232" b="0">
                <a:solidFill>
                  <a:srgbClr val="000000"/>
                </a:solidFill>
                <a:latin typeface="Georgia"/>
                <a:ea typeface="Georgia"/>
                <a:cs typeface="Georgia"/>
              </a:defRPr>
            </a:pPr>
            <a:r>
              <a:rPr sz="2232" b="0">
                <a:solidFill>
                  <a:srgbClr val="000000"/>
                </a:solidFill>
                <a:latin typeface="Georgia"/>
                <a:ea typeface="Georgia"/>
                <a:cs typeface="Georgia"/>
              </a:rPr>
              <a:t>The authors fit equations to held-out loss from training experiments.</a:t>
            </a:r>
          </a:p>
        </p:txBody>
      </p:sp>
      <p:graphicFrame>
        <p:nvGraphicFramePr>
          <p:cNvPr id="18" name="Table 17"/>
          <p:cNvGraphicFramePr/>
          <p:nvPr/>
        </p:nvGraphicFramePr>
        <p:xfrm>
          <a:off x="342900" y="2441258"/>
          <a:ext cx="11506199" cy="2506504"/>
        </p:xfrm>
        <a:graphic>
          <a:graphicData uri="http://schemas.openxmlformats.org/drawingml/2006/table">
            <a:tbl>
              <a:tblPr/>
              <a:tblGrid>
                <a:gridCol w="4770616">
                  <a:extLst>
                    <a:ext uri="{9D8B030D-6E8A-4147-A177-3AD203B41FA5}">
                      <a16:colId xmlns:a16="http://schemas.microsoft.com/office/drawing/2014/main" val="20000"/>
                    </a:ext>
                  </a:extLst>
                </a:gridCol>
                <a:gridCol w="2157412">
                  <a:extLst>
                    <a:ext uri="{9D8B030D-6E8A-4147-A177-3AD203B41FA5}">
                      <a16:colId xmlns:a16="http://schemas.microsoft.com/office/drawing/2014/main" val="20001"/>
                    </a:ext>
                  </a:extLst>
                </a:gridCol>
                <a:gridCol w="4578171">
                  <a:extLst>
                    <a:ext uri="{9D8B030D-6E8A-4147-A177-3AD203B41FA5}">
                      <a16:colId xmlns:a16="http://schemas.microsoft.com/office/drawing/2014/main" val="20002"/>
                    </a:ext>
                  </a:extLst>
                </a:gridCol>
              </a:tblGrid>
              <a:tr h="626626">
                <a:tc>
                  <a:txBody>
                    <a:bodyPr/>
                    <a:lstStyle/>
                    <a:p>
                      <a:r>
                        <a:rPr sz="1725" b="1">
                          <a:solidFill>
                            <a:srgbClr val="FFFFFF"/>
                          </a:solidFill>
                          <a:latin typeface="Verdana"/>
                          <a:ea typeface="Verdana"/>
                          <a:cs typeface="Verdana"/>
                        </a:rPr>
                        <a:t>Fitted relationship</a:t>
                      </a:r>
                    </a:p>
                  </a:txBody>
                  <a:tcPr marL="152400" marR="152400" marT="85725" marB="85725" anchor="ctr">
                    <a:solidFill>
                      <a:srgbClr val="000000"/>
                    </a:solidFill>
                  </a:tcPr>
                </a:tc>
                <a:tc>
                  <a:txBody>
                    <a:bodyPr/>
                    <a:lstStyle/>
                    <a:p>
                      <a:r>
                        <a:rPr sz="1725" b="1">
                          <a:solidFill>
                            <a:srgbClr val="FFFFFF"/>
                          </a:solidFill>
                          <a:latin typeface="Verdana"/>
                          <a:ea typeface="Verdana"/>
                          <a:cs typeface="Verdana"/>
                        </a:rPr>
                        <a:t>Exponent</a:t>
                      </a:r>
                    </a:p>
                  </a:txBody>
                  <a:tcPr marL="152400" marR="152400" marT="85725" marB="85725" anchor="ctr">
                    <a:solidFill>
                      <a:srgbClr val="000000"/>
                    </a:solidFill>
                  </a:tcPr>
                </a:tc>
                <a:tc>
                  <a:txBody>
                    <a:bodyPr/>
                    <a:lstStyle/>
                    <a:p>
                      <a:r>
                        <a:rPr sz="1725" b="1">
                          <a:solidFill>
                            <a:srgbClr val="FFFFFF"/>
                          </a:solidFill>
                          <a:latin typeface="Verdana"/>
                          <a:ea typeface="Verdana"/>
                          <a:cs typeface="Verdana"/>
                        </a:rPr>
                        <a:t>Evidence</a:t>
                      </a:r>
                    </a:p>
                  </a:txBody>
                  <a:tcPr marL="152400" marR="152400" marT="85725" marB="85725" anchor="ctr">
                    <a:solidFill>
                      <a:srgbClr val="000000"/>
                    </a:solidFill>
                  </a:tcPr>
                </a:tc>
                <a:extLst>
                  <a:ext uri="{0D108BD9-81ED-4DB2-BD59-A6C34878D82A}">
                    <a16:rowId xmlns:a16="http://schemas.microsoft.com/office/drawing/2014/main" val="10000"/>
                  </a:ext>
                </a:extLst>
              </a:tr>
              <a:tr h="626626">
                <a:tc>
                  <a:txBody>
                    <a:bodyPr/>
                    <a:lstStyle/>
                    <a:p>
                      <a:r>
                        <a:rPr sz="1875">
                          <a:solidFill>
                            <a:srgbClr val="000000"/>
                          </a:solidFill>
                          <a:latin typeface="Georgia"/>
                          <a:ea typeface="Georgia"/>
                          <a:cs typeface="Georgia"/>
                        </a:rPr>
                        <a:t>Model size</a:t>
                      </a:r>
                    </a:p>
                  </a:txBody>
                  <a:tcPr marL="152400" marR="152400" marT="85725" marB="85725" anchor="ctr">
                    <a:solidFill>
                      <a:srgbClr val="FBEEF7"/>
                    </a:solidFill>
                  </a:tcPr>
                </a:tc>
                <a:tc>
                  <a:txBody>
                    <a:bodyPr/>
                    <a:lstStyle/>
                    <a:p>
                      <a:r>
                        <a:rPr sz="1875">
                          <a:solidFill>
                            <a:srgbClr val="000000"/>
                          </a:solidFill>
                          <a:latin typeface="Georgia"/>
                          <a:ea typeface="Georgia"/>
                          <a:cs typeface="Georgia"/>
                        </a:rPr>
                        <a:t>0.076</a:t>
                      </a:r>
                    </a:p>
                  </a:txBody>
                  <a:tcPr marL="152400" marR="152400" marT="85725" marB="85725" anchor="ctr">
                    <a:solidFill>
                      <a:srgbClr val="FBEEF7"/>
                    </a:solidFill>
                  </a:tcPr>
                </a:tc>
                <a:tc>
                  <a:txBody>
                    <a:bodyPr/>
                    <a:lstStyle/>
                    <a:p>
                      <a:r>
                        <a:rPr sz="1875">
                          <a:solidFill>
                            <a:srgbClr val="000000"/>
                          </a:solidFill>
                          <a:latin typeface="Georgia"/>
                          <a:ea typeface="Georgia"/>
                          <a:cs typeface="Georgia"/>
                        </a:rPr>
                        <a:t>Parameter sweep</a:t>
                      </a:r>
                    </a:p>
                  </a:txBody>
                  <a:tcPr marL="152400" marR="152400" marT="85725" marB="85725" anchor="ctr">
                    <a:solidFill>
                      <a:srgbClr val="FBEEF7"/>
                    </a:solidFill>
                  </a:tcPr>
                </a:tc>
                <a:extLst>
                  <a:ext uri="{0D108BD9-81ED-4DB2-BD59-A6C34878D82A}">
                    <a16:rowId xmlns:a16="http://schemas.microsoft.com/office/drawing/2014/main" val="10001"/>
                  </a:ext>
                </a:extLst>
              </a:tr>
              <a:tr h="626626">
                <a:tc>
                  <a:txBody>
                    <a:bodyPr/>
                    <a:lstStyle/>
                    <a:p>
                      <a:r>
                        <a:rPr sz="1875">
                          <a:solidFill>
                            <a:srgbClr val="000000"/>
                          </a:solidFill>
                          <a:latin typeface="Georgia"/>
                          <a:ea typeface="Georgia"/>
                          <a:cs typeface="Georgia"/>
                        </a:rPr>
                        <a:t>Dataset size</a:t>
                      </a:r>
                    </a:p>
                  </a:txBody>
                  <a:tcPr marL="152400" marR="152400" marT="85725" marB="85725" anchor="ctr">
                    <a:solidFill>
                      <a:srgbClr val="FFFFFF"/>
                    </a:solidFill>
                  </a:tcPr>
                </a:tc>
                <a:tc>
                  <a:txBody>
                    <a:bodyPr/>
                    <a:lstStyle/>
                    <a:p>
                      <a:r>
                        <a:rPr sz="1875">
                          <a:solidFill>
                            <a:srgbClr val="000000"/>
                          </a:solidFill>
                          <a:latin typeface="Georgia"/>
                          <a:ea typeface="Georgia"/>
                          <a:cs typeface="Georgia"/>
                        </a:rPr>
                        <a:t>0.095</a:t>
                      </a:r>
                    </a:p>
                  </a:txBody>
                  <a:tcPr marL="152400" marR="152400" marT="85725" marB="85725" anchor="ctr">
                    <a:solidFill>
                      <a:srgbClr val="FFFFFF"/>
                    </a:solidFill>
                  </a:tcPr>
                </a:tc>
                <a:tc>
                  <a:txBody>
                    <a:bodyPr/>
                    <a:lstStyle/>
                    <a:p>
                      <a:r>
                        <a:rPr sz="1875">
                          <a:solidFill>
                            <a:srgbClr val="000000"/>
                          </a:solidFill>
                          <a:latin typeface="Georgia"/>
                          <a:ea typeface="Georgia"/>
                          <a:cs typeface="Georgia"/>
                        </a:rPr>
                        <a:t>Data-subset sweep</a:t>
                      </a:r>
                    </a:p>
                  </a:txBody>
                  <a:tcPr marL="152400" marR="152400" marT="85725" marB="85725" anchor="ctr">
                    <a:solidFill>
                      <a:srgbClr val="FFFFFF"/>
                    </a:solidFill>
                  </a:tcPr>
                </a:tc>
                <a:extLst>
                  <a:ext uri="{0D108BD9-81ED-4DB2-BD59-A6C34878D82A}">
                    <a16:rowId xmlns:a16="http://schemas.microsoft.com/office/drawing/2014/main" val="10002"/>
                  </a:ext>
                </a:extLst>
              </a:tr>
              <a:tr h="626626">
                <a:tc>
                  <a:txBody>
                    <a:bodyPr/>
                    <a:lstStyle/>
                    <a:p>
                      <a:r>
                        <a:rPr sz="1875">
                          <a:solidFill>
                            <a:srgbClr val="000000"/>
                          </a:solidFill>
                          <a:latin typeface="Georgia"/>
                          <a:ea typeface="Georgia"/>
                          <a:cs typeface="Georgia"/>
                        </a:rPr>
                        <a:t>Adjusted compute</a:t>
                      </a:r>
                    </a:p>
                  </a:txBody>
                  <a:tcPr marL="152400" marR="152400" marT="85725" marB="85725" anchor="ctr">
                    <a:solidFill>
                      <a:srgbClr val="FBEEF7"/>
                    </a:solidFill>
                  </a:tcPr>
                </a:tc>
                <a:tc>
                  <a:txBody>
                    <a:bodyPr/>
                    <a:lstStyle/>
                    <a:p>
                      <a:r>
                        <a:rPr sz="1875">
                          <a:solidFill>
                            <a:srgbClr val="000000"/>
                          </a:solidFill>
                          <a:latin typeface="Georgia"/>
                          <a:ea typeface="Georgia"/>
                          <a:cs typeface="Georgia"/>
                        </a:rPr>
                        <a:t>0.050</a:t>
                      </a:r>
                    </a:p>
                  </a:txBody>
                  <a:tcPr marL="152400" marR="152400" marT="85725" marB="85725" anchor="ctr">
                    <a:solidFill>
                      <a:srgbClr val="FBEEF7"/>
                    </a:solidFill>
                  </a:tcPr>
                </a:tc>
                <a:tc>
                  <a:txBody>
                    <a:bodyPr/>
                    <a:lstStyle/>
                    <a:p>
                      <a:r>
                        <a:rPr sz="1875">
                          <a:solidFill>
                            <a:srgbClr val="000000"/>
                          </a:solidFill>
                          <a:latin typeface="Georgia"/>
                          <a:ea typeface="Georgia"/>
                          <a:cs typeface="Georgia"/>
                        </a:rPr>
                        <a:t>Efficient frontier</a:t>
                      </a:r>
                    </a:p>
                  </a:txBody>
                  <a:tcPr marL="152400" marR="152400" marT="85725" marB="85725" anchor="ctr">
                    <a:solidFill>
                      <a:srgbClr val="FBEEF7"/>
                    </a:solidFill>
                  </a:tcPr>
                </a:tc>
                <a:extLst>
                  <a:ext uri="{0D108BD9-81ED-4DB2-BD59-A6C34878D82A}">
                    <a16:rowId xmlns:a16="http://schemas.microsoft.com/office/drawing/2014/main" val="10003"/>
                  </a:ext>
                </a:extLst>
              </a:tr>
            </a:tbl>
          </a:graphicData>
        </a:graphic>
      </p:graphicFrame>
      <p:sp>
        <p:nvSpPr>
          <p:cNvPr id="11" name="text-23">
            <a:extLst>
              <a:ext uri="{FF2B5EF4-FFF2-40B4-BE49-F238E27FC236}">
                <a16:creationId xmlns:a16="http://schemas.microsoft.com/office/drawing/2014/main" id="{66E0CA4C-936D-4069-89C5-CD57B13A88A9}"/>
              </a:ext>
            </a:extLst>
          </p:cNvPr>
          <p:cNvSpPr>
            <a:spLocks noGrp="1"/>
          </p:cNvSpPr>
          <p:nvPr/>
        </p:nvSpPr>
        <p:spPr>
          <a:xfrm>
            <a:off x="342900" y="5237321"/>
            <a:ext cx="11344141" cy="443389"/>
          </a:xfrm>
          <a:prstGeom prst="rect">
            <a:avLst/>
          </a:prstGeom>
          <a:noFill/>
          <a:ln w="0">
            <a:noFill/>
          </a:ln>
        </p:spPr>
        <p:txBody>
          <a:bodyPr wrap="square" lIns="0" tIns="0" rIns="0" bIns="0" anchor="t">
            <a:noAutofit/>
          </a:bodyPr>
          <a:lstStyle/>
          <a:p>
            <a:pPr>
              <a:buNone/>
              <a:defRPr sz="2088" b="1">
                <a:solidFill>
                  <a:srgbClr val="A2006E"/>
                </a:solidFill>
                <a:latin typeface="Georgia"/>
                <a:ea typeface="Georgia"/>
                <a:cs typeface="Georgia"/>
              </a:defRPr>
            </a:pPr>
            <a:r>
              <a:rPr sz="2088" b="1">
                <a:solidFill>
                  <a:srgbClr val="A2006E"/>
                </a:solidFill>
                <a:latin typeface="Georgia"/>
                <a:ea typeface="Georgia"/>
                <a:cs typeface="Georgia"/>
              </a:rPr>
              <a:t>The fitted values depend on the experimental regime.</a:t>
            </a:r>
          </a:p>
        </p:txBody>
      </p:sp>
    </p:spTree>
    <p:extLst>
      <p:ext uri="{BB962C8B-B14F-4D97-AF65-F5344CB8AC3E}">
        <p14:creationId xmlns:p14="http://schemas.microsoft.com/office/powerpoint/2010/main" val="4432072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F21BA2-61CC-4EB3-86BD-22FA6A84B755}"/>
              </a:ext>
            </a:extLst>
          </p:cNvPr>
          <p:cNvSpPr>
            <a:spLocks noGrp="1"/>
          </p:cNvSpPr>
          <p:nvPr>
            <p:ph type="title"/>
          </p:nvPr>
        </p:nvSpPr>
        <p:spPr>
          <a:xfrm>
            <a:off x="342900" y="542925"/>
            <a:ext cx="11506200" cy="752475"/>
          </a:xfrm>
        </p:spPr>
        <p:txBody>
          <a:bodyPr wrap="square" lIns="0" tIns="0" rIns="0" bIns="0" anchor="ctr">
            <a:noAutofit/>
          </a:bodyPr>
          <a:lstStyle/>
          <a:p>
            <a:pPr>
              <a:buNone/>
              <a:defRPr sz="3600" b="1">
                <a:solidFill>
                  <a:srgbClr val="000000"/>
                </a:solidFill>
                <a:latin typeface="Barlow Condensed"/>
                <a:ea typeface="Barlow Condensed"/>
                <a:cs typeface="Barlow Condensed"/>
              </a:defRPr>
            </a:pPr>
            <a:r>
              <a:rPr sz="3600" b="1">
                <a:solidFill>
                  <a:srgbClr val="000000"/>
                </a:solidFill>
                <a:latin typeface="Barlow Condensed"/>
                <a:ea typeface="Barlow Condensed"/>
                <a:cs typeface="Barlow Condensed"/>
              </a:rPr>
              <a:t>MODEL AND DATA BOTTLENECKS</a:t>
            </a:r>
          </a:p>
        </p:txBody>
      </p:sp>
      <p:sp>
        <p:nvSpPr>
          <p:cNvPr id="6" name="Footer Placeholder 5">
            <a:extLst>
              <a:ext uri="{FF2B5EF4-FFF2-40B4-BE49-F238E27FC236}">
                <a16:creationId xmlns:a16="http://schemas.microsoft.com/office/drawing/2014/main" id="{BA1F4DA4-D919-41B3-A200-A877AA5359E6}"/>
              </a:ext>
            </a:extLst>
          </p:cNvPr>
          <p:cNvSpPr>
            <a:spLocks noGrp="1"/>
          </p:cNvSpPr>
          <p:nvPr>
            <p:ph type="ftr" idx="11"/>
          </p:nvPr>
        </p:nvSpPr>
        <p:spPr/>
        <p:txBody>
          <a:bodyPr/>
          <a:lstStyle/>
          <a:p>
            <a:pPr>
              <a:buNone/>
              <a:defRPr sz="1000">
                <a:solidFill>
                  <a:srgbClr val="000000"/>
                </a:solidFill>
                <a:latin typeface="Verdana"/>
                <a:ea typeface="Verdana"/>
                <a:cs typeface="Verdana"/>
              </a:defRPr>
            </a:pPr>
            <a:r>
              <a:rPr sz="1000">
                <a:solidFill>
                  <a:srgbClr val="000000"/>
                </a:solidFill>
                <a:latin typeface="Verdana"/>
                <a:ea typeface="Verdana"/>
                <a:cs typeface="Verdana"/>
              </a:rPr>
              <a:t>Krish Patel · CS 886 SEC-004</a:t>
            </a:r>
            <a:endParaRPr/>
          </a:p>
        </p:txBody>
      </p:sp>
      <p:sp>
        <p:nvSpPr>
          <p:cNvPr id="7" name="Slide Number Placeholder 6">
            <a:extLst>
              <a:ext uri="{FF2B5EF4-FFF2-40B4-BE49-F238E27FC236}">
                <a16:creationId xmlns:a16="http://schemas.microsoft.com/office/drawing/2014/main" id="{E559698D-B90C-4D3F-B12E-1690170662E0}"/>
              </a:ext>
            </a:extLst>
          </p:cNvPr>
          <p:cNvSpPr>
            <a:spLocks noGrp="1"/>
          </p:cNvSpPr>
          <p:nvPr>
            <p:ph type="sldNum" idx="12"/>
          </p:nvPr>
        </p:nvSpPr>
        <p:spPr/>
        <p:txBody>
          <a:bodyPr/>
          <a:lstStyle/>
          <a:p>
            <a:pPr>
              <a:buNone/>
              <a:defRPr sz="1000">
                <a:solidFill>
                  <a:srgbClr val="000000"/>
                </a:solidFill>
                <a:latin typeface="Verdana"/>
                <a:ea typeface="Verdana"/>
                <a:cs typeface="Verdana"/>
              </a:defRPr>
            </a:pPr>
            <a:r>
              <a:rPr sz="1000" dirty="0">
                <a:solidFill>
                  <a:srgbClr val="000000"/>
                </a:solidFill>
                <a:latin typeface="Verdana"/>
                <a:ea typeface="Verdana"/>
                <a:cs typeface="Verdana"/>
              </a:rPr>
              <a:t>PAGE </a:t>
            </a:r>
            <a:r>
              <a:rPr lang="en-US" sz="1000" dirty="0">
                <a:solidFill>
                  <a:srgbClr val="000000"/>
                </a:solidFill>
                <a:latin typeface="Verdana"/>
                <a:ea typeface="Verdana"/>
                <a:cs typeface="Verdana"/>
              </a:rPr>
              <a:t>10</a:t>
            </a:r>
            <a:endParaRPr dirty="0"/>
          </a:p>
        </p:txBody>
      </p:sp>
      <p:sp>
        <p:nvSpPr>
          <p:cNvPr id="8" name="source-11">
            <a:extLst>
              <a:ext uri="{FF2B5EF4-FFF2-40B4-BE49-F238E27FC236}">
                <a16:creationId xmlns:a16="http://schemas.microsoft.com/office/drawing/2014/main" id="{5514F9E1-8984-4614-91A2-66384AAA00FE}"/>
              </a:ext>
            </a:extLst>
          </p:cNvPr>
          <p:cNvSpPr>
            <a:spLocks noGrp="1"/>
          </p:cNvSpPr>
          <p:nvPr/>
        </p:nvSpPr>
        <p:spPr>
          <a:xfrm>
            <a:off x="342900" y="6076950"/>
            <a:ext cx="8382000" cy="200025"/>
          </a:xfrm>
          <a:prstGeom prst="rect">
            <a:avLst/>
          </a:prstGeom>
          <a:noFill/>
          <a:ln w="0">
            <a:noFill/>
          </a:ln>
        </p:spPr>
        <p:txBody>
          <a:bodyPr wrap="square" lIns="0" tIns="0" rIns="0" bIns="0" anchor="t">
            <a:noAutofit/>
          </a:bodyPr>
          <a:lstStyle/>
          <a:p>
            <a:pPr>
              <a:buNone/>
              <a:defRPr sz="1000" b="0">
                <a:solidFill>
                  <a:srgbClr val="595959"/>
                </a:solidFill>
                <a:latin typeface="Verdana"/>
                <a:ea typeface="Verdana"/>
                <a:cs typeface="Verdana"/>
              </a:defRPr>
            </a:pPr>
            <a:r>
              <a:rPr sz="1000" b="0">
                <a:solidFill>
                  <a:srgbClr val="595959"/>
                </a:solidFill>
                <a:latin typeface="Verdana"/>
                <a:ea typeface="Verdana"/>
                <a:cs typeface="Verdana"/>
              </a:rPr>
              <a:t>Kaplan et al. (2020) · Figure 9, left; Eq. (4.1); Table 2</a:t>
            </a:r>
          </a:p>
        </p:txBody>
      </p:sp>
      <p:pic>
        <p:nvPicPr>
          <p:cNvPr id="36" name="Picture 35"/>
          <p:cNvPicPr>
            <a:picLocks noChangeAspect="1"/>
          </p:cNvPicPr>
          <p:nvPr/>
        </p:nvPicPr>
        <p:blipFill>
          <a:blip r:embed="rId3"/>
          <a:stretch/>
        </p:blipFill>
        <p:spPr>
          <a:xfrm>
            <a:off x="731731" y="2450306"/>
            <a:ext cx="5917406" cy="3167063"/>
          </a:xfrm>
          <a:prstGeom prst="rect">
            <a:avLst/>
          </a:prstGeom>
        </p:spPr>
      </p:pic>
      <p:sp>
        <p:nvSpPr>
          <p:cNvPr id="11" name="text-29">
            <a:extLst>
              <a:ext uri="{FF2B5EF4-FFF2-40B4-BE49-F238E27FC236}">
                <a16:creationId xmlns:a16="http://schemas.microsoft.com/office/drawing/2014/main" id="{837959B0-21BA-4745-913A-E3D788943EFD}"/>
              </a:ext>
            </a:extLst>
          </p:cNvPr>
          <p:cNvSpPr>
            <a:spLocks noGrp="1"/>
          </p:cNvSpPr>
          <p:nvPr/>
        </p:nvSpPr>
        <p:spPr>
          <a:xfrm>
            <a:off x="7726720" y="2640330"/>
            <a:ext cx="4071736" cy="1502093"/>
          </a:xfrm>
          <a:prstGeom prst="rect">
            <a:avLst/>
          </a:prstGeom>
          <a:noFill/>
          <a:ln w="0">
            <a:noFill/>
          </a:ln>
        </p:spPr>
        <p:txBody>
          <a:bodyPr wrap="square" lIns="0" tIns="0" rIns="0" bIns="0" anchor="t">
            <a:noAutofit/>
          </a:bodyPr>
          <a:lstStyle/>
          <a:p>
            <a:pPr>
              <a:buNone/>
              <a:defRPr sz="2232" b="1">
                <a:solidFill>
                  <a:srgbClr val="A2006E"/>
                </a:solidFill>
                <a:latin typeface="Georgia"/>
                <a:ea typeface="Georgia"/>
                <a:cs typeface="Georgia"/>
              </a:defRPr>
            </a:pPr>
            <a:r>
              <a:rPr sz="2232" b="1">
                <a:solidFill>
                  <a:srgbClr val="A2006E"/>
                </a:solidFill>
                <a:latin typeface="Georgia"/>
                <a:ea typeface="Georgia"/>
                <a:cs typeface="Georgia"/>
              </a:rPr>
              <a:t>Fixed small dataset:</a:t>
            </a:r>
          </a:p>
          <a:p>
            <a:pPr>
              <a:buNone/>
              <a:defRPr sz="2232" b="1">
                <a:solidFill>
                  <a:srgbClr val="A2006E"/>
                </a:solidFill>
                <a:latin typeface="Georgia"/>
                <a:ea typeface="Georgia"/>
                <a:cs typeface="Georgia"/>
              </a:defRPr>
            </a:pPr>
            <a:r>
              <a:rPr sz="2232" b="1">
                <a:solidFill>
                  <a:srgbClr val="A2006E"/>
                </a:solidFill>
                <a:latin typeface="Georgia"/>
                <a:ea typeface="Georgia"/>
                <a:cs typeface="Georgia"/>
              </a:rPr>
              <a:t>more parameters</a:t>
            </a:r>
          </a:p>
          <a:p>
            <a:pPr>
              <a:buNone/>
              <a:defRPr sz="2232" b="1">
                <a:solidFill>
                  <a:srgbClr val="A2006E"/>
                </a:solidFill>
                <a:latin typeface="Georgia"/>
                <a:ea typeface="Georgia"/>
                <a:cs typeface="Georgia"/>
              </a:defRPr>
            </a:pPr>
            <a:r>
              <a:rPr sz="2232" b="1">
                <a:solidFill>
                  <a:srgbClr val="A2006E"/>
                </a:solidFill>
                <a:latin typeface="Georgia"/>
                <a:ea typeface="Georgia"/>
                <a:cs typeface="Georgia"/>
              </a:rPr>
              <a:t>eventually help less.</a:t>
            </a:r>
          </a:p>
        </p:txBody>
      </p:sp>
      <p:pic>
        <p:nvPicPr>
          <p:cNvPr id="38" name="Graphic 37"/>
          <p:cNvPicPr>
            <a:picLocks noChangeAspect="1"/>
          </p:cNvPicPr>
          <p:nvPr/>
        </p:nvPicPr>
        <p:blipFill>
          <a:blip>
            <a:extLst>
              <a:ext uri="{96DAC541-7B7A-43D3-8B79-37D633B846F1}">
                <asvg:svgBlip xmlns:asvg="http://schemas.microsoft.com/office/drawing/2016/SVG/main" r:embed="rId4"/>
              </a:ext>
            </a:extLst>
          </a:blip>
          <a:stretch/>
        </p:blipFill>
        <p:spPr>
          <a:xfrm>
            <a:off x="342900" y="1652588"/>
            <a:ext cx="4127500" cy="533400"/>
          </a:xfrm>
          <a:prstGeom prst="rect">
            <a:avLst/>
          </a:prstGeom>
        </p:spPr>
      </p:pic>
      <p:sp>
        <p:nvSpPr>
          <p:cNvPr id="29" name="joint-fit-label">
            <a:extLst>
              <a:ext uri="{FF2B5EF4-FFF2-40B4-BE49-F238E27FC236}">
                <a16:creationId xmlns:a16="http://schemas.microsoft.com/office/drawing/2014/main" id="{63AC0437-6D7B-45F2-AB85-A41A026AC9E5}"/>
              </a:ext>
            </a:extLst>
          </p:cNvPr>
          <p:cNvSpPr>
            <a:spLocks noGrp="1"/>
          </p:cNvSpPr>
          <p:nvPr/>
        </p:nvSpPr>
        <p:spPr>
          <a:xfrm>
            <a:off x="7724775" y="4391025"/>
            <a:ext cx="4067175" cy="323850"/>
          </a:xfrm>
          <a:prstGeom prst="rect">
            <a:avLst/>
          </a:prstGeom>
          <a:noFill/>
          <a:ln w="0">
            <a:noFill/>
          </a:ln>
        </p:spPr>
        <p:txBody>
          <a:bodyPr wrap="square" lIns="0" tIns="0" rIns="0" bIns="0">
            <a:noAutofit/>
          </a:bodyPr>
          <a:lstStyle/>
          <a:p>
            <a:pPr>
              <a:defRPr sz="2025" b="0">
                <a:solidFill>
                  <a:srgbClr val="000000"/>
                </a:solidFill>
                <a:latin typeface="Georgia"/>
                <a:ea typeface="Georgia"/>
                <a:cs typeface="Georgia"/>
              </a:defRPr>
            </a:pPr>
            <a:r>
              <a:rPr sz="2025" b="0">
                <a:solidFill>
                  <a:srgbClr val="000000"/>
                </a:solidFill>
                <a:latin typeface="Georgia"/>
                <a:ea typeface="Georgia"/>
                <a:cs typeface="Georgia"/>
              </a:rPr>
              <a:t>Joint fit</a:t>
            </a:r>
          </a:p>
        </p:txBody>
      </p:sp>
      <p:pic>
        <p:nvPicPr>
          <p:cNvPr id="40" name="Graphic 39"/>
          <p:cNvPicPr>
            <a:picLocks noChangeAspect="1"/>
          </p:cNvPicPr>
          <p:nvPr/>
        </p:nvPicPr>
        <p:blipFill>
          <a:blip>
            <a:extLst>
              <a:ext uri="{96DAC541-7B7A-43D3-8B79-37D633B846F1}">
                <asvg:svgBlip xmlns:asvg="http://schemas.microsoft.com/office/drawing/2016/SVG/main" r:embed="rId5"/>
              </a:ext>
            </a:extLst>
          </a:blip>
          <a:stretch/>
        </p:blipFill>
        <p:spPr>
          <a:xfrm>
            <a:off x="7724775" y="4820920"/>
            <a:ext cx="1310640" cy="264160"/>
          </a:xfrm>
          <a:prstGeom prst="rect">
            <a:avLst/>
          </a:prstGeom>
        </p:spPr>
      </p:pic>
      <p:pic>
        <p:nvPicPr>
          <p:cNvPr id="41" name="Graphic 40"/>
          <p:cNvPicPr>
            <a:picLocks noChangeAspect="1"/>
          </p:cNvPicPr>
          <p:nvPr/>
        </p:nvPicPr>
        <p:blipFill>
          <a:blip>
            <a:extLst>
              <a:ext uri="{96DAC541-7B7A-43D3-8B79-37D633B846F1}">
                <asvg:svgBlip xmlns:asvg="http://schemas.microsoft.com/office/drawing/2016/SVG/main" r:embed="rId6"/>
              </a:ext>
            </a:extLst>
          </a:blip>
          <a:stretch/>
        </p:blipFill>
        <p:spPr>
          <a:xfrm>
            <a:off x="7724775" y="5283200"/>
            <a:ext cx="1320800" cy="254000"/>
          </a:xfrm>
          <a:prstGeom prst="rect">
            <a:avLst/>
          </a:prstGeom>
        </p:spPr>
      </p:pic>
    </p:spTree>
    <p:extLst>
      <p:ext uri="{BB962C8B-B14F-4D97-AF65-F5344CB8AC3E}">
        <p14:creationId xmlns:p14="http://schemas.microsoft.com/office/powerpoint/2010/main" val="4432072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F21BA2-61CC-4EB3-86BD-22FA6A84B755}"/>
              </a:ext>
            </a:extLst>
          </p:cNvPr>
          <p:cNvSpPr>
            <a:spLocks noGrp="1"/>
          </p:cNvSpPr>
          <p:nvPr>
            <p:ph type="title"/>
          </p:nvPr>
        </p:nvSpPr>
        <p:spPr>
          <a:xfrm>
            <a:off x="342900" y="542925"/>
            <a:ext cx="11506200" cy="752475"/>
          </a:xfrm>
        </p:spPr>
        <p:txBody>
          <a:bodyPr wrap="square" lIns="0" tIns="0" rIns="0" bIns="0" anchor="ctr">
            <a:noAutofit/>
          </a:bodyPr>
          <a:lstStyle/>
          <a:p>
            <a:pPr>
              <a:buNone/>
              <a:defRPr sz="3600" b="1">
                <a:solidFill>
                  <a:srgbClr val="000000"/>
                </a:solidFill>
                <a:latin typeface="Barlow Condensed"/>
                <a:ea typeface="Barlow Condensed"/>
                <a:cs typeface="Barlow Condensed"/>
              </a:defRPr>
            </a:pPr>
            <a:r>
              <a:rPr sz="3600" b="1">
                <a:solidFill>
                  <a:srgbClr val="000000"/>
                </a:solidFill>
                <a:latin typeface="Barlow Condensed"/>
                <a:ea typeface="Barlow Condensed"/>
                <a:cs typeface="Barlow Condensed"/>
              </a:rPr>
              <a:t>BATCH SIZE AND TRAINING EFFICIENCY</a:t>
            </a:r>
          </a:p>
        </p:txBody>
      </p:sp>
      <p:sp>
        <p:nvSpPr>
          <p:cNvPr id="6" name="Footer Placeholder 5">
            <a:extLst>
              <a:ext uri="{FF2B5EF4-FFF2-40B4-BE49-F238E27FC236}">
                <a16:creationId xmlns:a16="http://schemas.microsoft.com/office/drawing/2014/main" id="{BA1F4DA4-D919-41B3-A200-A877AA5359E6}"/>
              </a:ext>
            </a:extLst>
          </p:cNvPr>
          <p:cNvSpPr>
            <a:spLocks noGrp="1"/>
          </p:cNvSpPr>
          <p:nvPr>
            <p:ph type="ftr" idx="11"/>
          </p:nvPr>
        </p:nvSpPr>
        <p:spPr/>
        <p:txBody>
          <a:bodyPr/>
          <a:lstStyle/>
          <a:p>
            <a:pPr>
              <a:buNone/>
              <a:defRPr sz="1000">
                <a:solidFill>
                  <a:srgbClr val="000000"/>
                </a:solidFill>
                <a:latin typeface="Verdana"/>
                <a:ea typeface="Verdana"/>
                <a:cs typeface="Verdana"/>
              </a:defRPr>
            </a:pPr>
            <a:r>
              <a:rPr sz="1000">
                <a:solidFill>
                  <a:srgbClr val="000000"/>
                </a:solidFill>
                <a:latin typeface="Verdana"/>
                <a:ea typeface="Verdana"/>
                <a:cs typeface="Verdana"/>
              </a:rPr>
              <a:t>Krish Patel · CS 886 SEC-004</a:t>
            </a:r>
            <a:endParaRPr/>
          </a:p>
        </p:txBody>
      </p:sp>
      <p:sp>
        <p:nvSpPr>
          <p:cNvPr id="7" name="Slide Number Placeholder 6">
            <a:extLst>
              <a:ext uri="{FF2B5EF4-FFF2-40B4-BE49-F238E27FC236}">
                <a16:creationId xmlns:a16="http://schemas.microsoft.com/office/drawing/2014/main" id="{E559698D-B90C-4D3F-B12E-1690170662E0}"/>
              </a:ext>
            </a:extLst>
          </p:cNvPr>
          <p:cNvSpPr>
            <a:spLocks noGrp="1"/>
          </p:cNvSpPr>
          <p:nvPr>
            <p:ph type="sldNum" idx="12"/>
          </p:nvPr>
        </p:nvSpPr>
        <p:spPr/>
        <p:txBody>
          <a:bodyPr/>
          <a:lstStyle/>
          <a:p>
            <a:pPr>
              <a:buNone/>
              <a:defRPr sz="1000">
                <a:solidFill>
                  <a:srgbClr val="000000"/>
                </a:solidFill>
                <a:latin typeface="Verdana"/>
                <a:ea typeface="Verdana"/>
                <a:cs typeface="Verdana"/>
              </a:defRPr>
            </a:pPr>
            <a:r>
              <a:rPr sz="1000" dirty="0">
                <a:solidFill>
                  <a:srgbClr val="000000"/>
                </a:solidFill>
                <a:latin typeface="Verdana"/>
                <a:ea typeface="Verdana"/>
                <a:cs typeface="Verdana"/>
              </a:rPr>
              <a:t>PAGE 1</a:t>
            </a:r>
            <a:r>
              <a:rPr lang="en-US" sz="1000" dirty="0">
                <a:solidFill>
                  <a:srgbClr val="000000"/>
                </a:solidFill>
                <a:latin typeface="Verdana"/>
                <a:ea typeface="Verdana"/>
                <a:cs typeface="Verdana"/>
              </a:rPr>
              <a:t>1</a:t>
            </a:r>
          </a:p>
        </p:txBody>
      </p:sp>
      <p:sp>
        <p:nvSpPr>
          <p:cNvPr id="8" name="source-14">
            <a:extLst>
              <a:ext uri="{FF2B5EF4-FFF2-40B4-BE49-F238E27FC236}">
                <a16:creationId xmlns:a16="http://schemas.microsoft.com/office/drawing/2014/main" id="{F0F129C3-A71A-4340-8AA5-28023CBEB524}"/>
              </a:ext>
            </a:extLst>
          </p:cNvPr>
          <p:cNvSpPr>
            <a:spLocks noGrp="1"/>
          </p:cNvSpPr>
          <p:nvPr/>
        </p:nvSpPr>
        <p:spPr>
          <a:xfrm>
            <a:off x="342900" y="6090202"/>
            <a:ext cx="8382000" cy="200025"/>
          </a:xfrm>
          <a:prstGeom prst="rect">
            <a:avLst/>
          </a:prstGeom>
          <a:noFill/>
          <a:ln w="0">
            <a:noFill/>
          </a:ln>
        </p:spPr>
        <p:txBody>
          <a:bodyPr wrap="square" lIns="0" tIns="0" rIns="0" bIns="0" anchor="t">
            <a:noAutofit/>
          </a:bodyPr>
          <a:lstStyle/>
          <a:p>
            <a:pPr>
              <a:buNone/>
              <a:defRPr sz="1000" b="0">
                <a:solidFill>
                  <a:srgbClr val="595959"/>
                </a:solidFill>
                <a:latin typeface="Verdana"/>
                <a:ea typeface="Verdana"/>
                <a:cs typeface="Verdana"/>
              </a:defRPr>
            </a:pPr>
            <a:r>
              <a:rPr sz="1000" b="0">
                <a:solidFill>
                  <a:srgbClr val="595959"/>
                </a:solidFill>
                <a:latin typeface="Verdana"/>
                <a:ea typeface="Verdana"/>
                <a:cs typeface="Verdana"/>
              </a:rPr>
              <a:t>Kaplan et al. (2020) · Figure 10; §5.1; Eq. (5.3)–(5.5)</a:t>
            </a:r>
          </a:p>
        </p:txBody>
      </p:sp>
      <p:pic>
        <p:nvPicPr>
          <p:cNvPr id="36" name="Picture 35"/>
          <p:cNvPicPr>
            <a:picLocks noChangeAspect="1"/>
          </p:cNvPicPr>
          <p:nvPr/>
        </p:nvPicPr>
        <p:blipFill>
          <a:blip r:embed="rId3"/>
          <a:stretch/>
        </p:blipFill>
        <p:spPr>
          <a:xfrm>
            <a:off x="527691" y="1581626"/>
            <a:ext cx="6133042" cy="3619500"/>
          </a:xfrm>
          <a:prstGeom prst="rect">
            <a:avLst/>
          </a:prstGeom>
        </p:spPr>
      </p:pic>
      <p:sp>
        <p:nvSpPr>
          <p:cNvPr id="13" name="text-42">
            <a:extLst>
              <a:ext uri="{FF2B5EF4-FFF2-40B4-BE49-F238E27FC236}">
                <a16:creationId xmlns:a16="http://schemas.microsoft.com/office/drawing/2014/main" id="{0B0CF8E6-88FC-4BD1-AB54-29CBB640EF88}"/>
              </a:ext>
            </a:extLst>
          </p:cNvPr>
          <p:cNvSpPr>
            <a:spLocks noGrp="1"/>
          </p:cNvSpPr>
          <p:nvPr/>
        </p:nvSpPr>
        <p:spPr>
          <a:xfrm>
            <a:off x="342900" y="5418296"/>
            <a:ext cx="11242854" cy="407194"/>
          </a:xfrm>
          <a:prstGeom prst="rect">
            <a:avLst/>
          </a:prstGeom>
          <a:noFill/>
          <a:ln w="0">
            <a:noFill/>
          </a:ln>
        </p:spPr>
        <p:txBody>
          <a:bodyPr wrap="square" lIns="0" tIns="0" rIns="0" bIns="0" anchor="t">
            <a:noAutofit/>
          </a:bodyPr>
          <a:lstStyle/>
          <a:p>
            <a:pPr>
              <a:buNone/>
              <a:defRPr sz="1875" b="1">
                <a:solidFill>
                  <a:srgbClr val="A2006E"/>
                </a:solidFill>
                <a:latin typeface="Georgia"/>
                <a:ea typeface="Georgia"/>
                <a:cs typeface="Georgia"/>
              </a:defRPr>
            </a:pPr>
            <a:r>
              <a:rPr sz="1875" b="1">
                <a:solidFill>
                  <a:srgbClr val="A2006E"/>
                </a:solidFill>
                <a:latin typeface="Georgia"/>
                <a:ea typeface="Georgia"/>
                <a:cs typeface="Georgia"/>
              </a:rPr>
              <a:t>Small batches minimize compute. Large batches minimize serial steps.</a:t>
            </a:r>
          </a:p>
        </p:txBody>
      </p:sp>
      <p:sp>
        <p:nvSpPr>
          <p:cNvPr id="25" name="batch-step-definition">
            <a:extLst>
              <a:ext uri="{FF2B5EF4-FFF2-40B4-BE49-F238E27FC236}">
                <a16:creationId xmlns:a16="http://schemas.microsoft.com/office/drawing/2014/main" id="{0AE26270-896F-49C6-81CA-B3CCBD42D0B3}"/>
              </a:ext>
            </a:extLst>
          </p:cNvPr>
          <p:cNvSpPr>
            <a:spLocks noGrp="1"/>
          </p:cNvSpPr>
          <p:nvPr/>
        </p:nvSpPr>
        <p:spPr>
          <a:xfrm>
            <a:off x="7439025" y="2095500"/>
            <a:ext cx="4381500" cy="266700"/>
          </a:xfrm>
          <a:prstGeom prst="rect">
            <a:avLst/>
          </a:prstGeom>
          <a:noFill/>
          <a:ln w="0">
            <a:noFill/>
          </a:ln>
        </p:spPr>
        <p:txBody>
          <a:bodyPr wrap="none" lIns="0" tIns="0" rIns="0" bIns="0">
            <a:noAutofit/>
          </a:bodyPr>
          <a:lstStyle/>
          <a:p>
            <a:pPr>
              <a:buNone/>
              <a:defRPr sz="1575">
                <a:solidFill>
                  <a:srgbClr val="000000"/>
                </a:solidFill>
                <a:latin typeface="Georgia"/>
                <a:ea typeface="Georgia"/>
                <a:cs typeface="Georgia"/>
              </a:defRPr>
            </a:pPr>
            <a:r>
              <a:rPr sz="1575">
                <a:solidFill>
                  <a:srgbClr val="000000"/>
                </a:solidFill>
                <a:latin typeface="Georgia"/>
                <a:ea typeface="Georgia"/>
                <a:cs typeface="Georgia"/>
              </a:rPr>
              <a:t>B: tokens per update    S: updates</a:t>
            </a:r>
          </a:p>
        </p:txBody>
      </p:sp>
      <p:pic>
        <p:nvPicPr>
          <p:cNvPr id="39" name="Graphic 38"/>
          <p:cNvPicPr>
            <a:picLocks noChangeAspect="1"/>
          </p:cNvPicPr>
          <p:nvPr/>
        </p:nvPicPr>
        <p:blipFill>
          <a:blip>
            <a:extLst>
              <a:ext uri="{96DAC541-7B7A-43D3-8B79-37D633B846F1}">
                <asvg:svgBlip xmlns:asvg="http://schemas.microsoft.com/office/drawing/2016/SVG/main" r:embed="rId4"/>
              </a:ext>
            </a:extLst>
          </a:blip>
          <a:stretch/>
        </p:blipFill>
        <p:spPr>
          <a:xfrm>
            <a:off x="7429500" y="1654810"/>
            <a:ext cx="1610995" cy="300355"/>
          </a:xfrm>
          <a:prstGeom prst="rect">
            <a:avLst/>
          </a:prstGeom>
        </p:spPr>
      </p:pic>
      <p:pic>
        <p:nvPicPr>
          <p:cNvPr id="40" name="Graphic 39"/>
          <p:cNvPicPr>
            <a:picLocks noChangeAspect="1"/>
          </p:cNvPicPr>
          <p:nvPr/>
        </p:nvPicPr>
        <p:blipFill>
          <a:blip>
            <a:extLst>
              <a:ext uri="{96DAC541-7B7A-43D3-8B79-37D633B846F1}">
                <asvg:svgBlip xmlns:asvg="http://schemas.microsoft.com/office/drawing/2016/SVG/main" r:embed="rId5"/>
              </a:ext>
            </a:extLst>
          </a:blip>
          <a:stretch/>
        </p:blipFill>
        <p:spPr>
          <a:xfrm>
            <a:off x="7429500" y="2580799"/>
            <a:ext cx="2346960" cy="324803"/>
          </a:xfrm>
          <a:prstGeom prst="rect">
            <a:avLst/>
          </a:prstGeom>
        </p:spPr>
      </p:pic>
      <p:pic>
        <p:nvPicPr>
          <p:cNvPr id="41" name="Graphic 40"/>
          <p:cNvPicPr>
            <a:picLocks noChangeAspect="1"/>
          </p:cNvPicPr>
          <p:nvPr/>
        </p:nvPicPr>
        <p:blipFill>
          <a:blip>
            <a:extLst>
              <a:ext uri="{96DAC541-7B7A-43D3-8B79-37D633B846F1}">
                <asvg:svgBlip xmlns:asvg="http://schemas.microsoft.com/office/drawing/2016/SVG/main" r:embed="rId6"/>
              </a:ext>
            </a:extLst>
          </a:blip>
          <a:stretch/>
        </p:blipFill>
        <p:spPr>
          <a:xfrm>
            <a:off x="7429500" y="3095625"/>
            <a:ext cx="2624138" cy="276225"/>
          </a:xfrm>
          <a:prstGeom prst="rect">
            <a:avLst/>
          </a:prstGeom>
        </p:spPr>
      </p:pic>
      <p:pic>
        <p:nvPicPr>
          <p:cNvPr id="42" name="Graphic 41"/>
          <p:cNvPicPr>
            <a:picLocks noChangeAspect="1"/>
          </p:cNvPicPr>
          <p:nvPr/>
        </p:nvPicPr>
        <p:blipFill>
          <a:blip>
            <a:extLst>
              <a:ext uri="{96DAC541-7B7A-43D3-8B79-37D633B846F1}">
                <asvg:svgBlip xmlns:asvg="http://schemas.microsoft.com/office/drawing/2016/SVG/main" r:embed="rId7"/>
              </a:ext>
            </a:extLst>
          </a:blip>
          <a:stretch/>
        </p:blipFill>
        <p:spPr>
          <a:xfrm>
            <a:off x="7429500" y="3766185"/>
            <a:ext cx="2053590" cy="440055"/>
          </a:xfrm>
          <a:prstGeom prst="rect">
            <a:avLst/>
          </a:prstGeom>
        </p:spPr>
      </p:pic>
      <p:pic>
        <p:nvPicPr>
          <p:cNvPr id="43" name="Graphic 42"/>
          <p:cNvPicPr>
            <a:picLocks noChangeAspect="1"/>
          </p:cNvPicPr>
          <p:nvPr/>
        </p:nvPicPr>
        <p:blipFill>
          <a:blip>
            <a:extLst>
              <a:ext uri="{96DAC541-7B7A-43D3-8B79-37D633B846F1}">
                <asvg:svgBlip xmlns:asvg="http://schemas.microsoft.com/office/drawing/2016/SVG/main" r:embed="rId8"/>
              </a:ext>
            </a:extLst>
          </a:blip>
          <a:stretch/>
        </p:blipFill>
        <p:spPr>
          <a:xfrm>
            <a:off x="7429500" y="4632960"/>
            <a:ext cx="2001203" cy="440055"/>
          </a:xfrm>
          <a:prstGeom prst="rect">
            <a:avLst/>
          </a:prstGeom>
        </p:spPr>
      </p:pic>
    </p:spTree>
    <p:extLst>
      <p:ext uri="{BB962C8B-B14F-4D97-AF65-F5344CB8AC3E}">
        <p14:creationId xmlns:p14="http://schemas.microsoft.com/office/powerpoint/2010/main" val="4432072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F21BA2-61CC-4EB3-86BD-22FA6A84B755}"/>
              </a:ext>
            </a:extLst>
          </p:cNvPr>
          <p:cNvSpPr>
            <a:spLocks noGrp="1"/>
          </p:cNvSpPr>
          <p:nvPr>
            <p:ph type="title"/>
          </p:nvPr>
        </p:nvSpPr>
        <p:spPr>
          <a:xfrm>
            <a:off x="342900" y="542925"/>
            <a:ext cx="11506200" cy="752475"/>
          </a:xfrm>
        </p:spPr>
        <p:txBody>
          <a:bodyPr wrap="square" lIns="0" tIns="0" rIns="0" bIns="0" anchor="ctr">
            <a:noAutofit/>
          </a:bodyPr>
          <a:lstStyle/>
          <a:p>
            <a:pPr>
              <a:buNone/>
              <a:defRPr sz="3600" b="1">
                <a:solidFill>
                  <a:srgbClr val="000000"/>
                </a:solidFill>
                <a:latin typeface="Barlow Condensed"/>
                <a:ea typeface="Barlow Condensed"/>
                <a:cs typeface="Barlow Condensed"/>
              </a:defRPr>
            </a:pPr>
            <a:r>
              <a:rPr sz="3600" b="1">
                <a:solidFill>
                  <a:srgbClr val="000000"/>
                </a:solidFill>
                <a:latin typeface="Barlow Condensed"/>
                <a:ea typeface="Barlow Condensed"/>
                <a:cs typeface="Barlow Condensed"/>
              </a:rPr>
              <a:t>THE COMPUTE ALLOCATION EXPONENTS</a:t>
            </a:r>
          </a:p>
        </p:txBody>
      </p:sp>
      <p:sp>
        <p:nvSpPr>
          <p:cNvPr id="6" name="Footer Placeholder 5">
            <a:extLst>
              <a:ext uri="{FF2B5EF4-FFF2-40B4-BE49-F238E27FC236}">
                <a16:creationId xmlns:a16="http://schemas.microsoft.com/office/drawing/2014/main" id="{BA1F4DA4-D919-41B3-A200-A877AA5359E6}"/>
              </a:ext>
            </a:extLst>
          </p:cNvPr>
          <p:cNvSpPr>
            <a:spLocks noGrp="1"/>
          </p:cNvSpPr>
          <p:nvPr>
            <p:ph type="ftr" idx="11"/>
          </p:nvPr>
        </p:nvSpPr>
        <p:spPr/>
        <p:txBody>
          <a:bodyPr/>
          <a:lstStyle/>
          <a:p>
            <a:pPr>
              <a:buNone/>
              <a:defRPr sz="1000">
                <a:solidFill>
                  <a:srgbClr val="000000"/>
                </a:solidFill>
                <a:latin typeface="Verdana"/>
                <a:ea typeface="Verdana"/>
                <a:cs typeface="Verdana"/>
              </a:defRPr>
            </a:pPr>
            <a:r>
              <a:rPr sz="1000">
                <a:solidFill>
                  <a:srgbClr val="000000"/>
                </a:solidFill>
                <a:latin typeface="Verdana"/>
                <a:ea typeface="Verdana"/>
                <a:cs typeface="Verdana"/>
              </a:rPr>
              <a:t>Krish Patel · CS 886 SEC-004</a:t>
            </a:r>
            <a:endParaRPr/>
          </a:p>
        </p:txBody>
      </p:sp>
      <p:sp>
        <p:nvSpPr>
          <p:cNvPr id="7" name="Slide Number Placeholder 6">
            <a:extLst>
              <a:ext uri="{FF2B5EF4-FFF2-40B4-BE49-F238E27FC236}">
                <a16:creationId xmlns:a16="http://schemas.microsoft.com/office/drawing/2014/main" id="{E559698D-B90C-4D3F-B12E-1690170662E0}"/>
              </a:ext>
            </a:extLst>
          </p:cNvPr>
          <p:cNvSpPr>
            <a:spLocks noGrp="1"/>
          </p:cNvSpPr>
          <p:nvPr>
            <p:ph type="sldNum" idx="12"/>
          </p:nvPr>
        </p:nvSpPr>
        <p:spPr/>
        <p:txBody>
          <a:bodyPr/>
          <a:lstStyle/>
          <a:p>
            <a:pPr>
              <a:buNone/>
              <a:defRPr sz="1000">
                <a:solidFill>
                  <a:srgbClr val="000000"/>
                </a:solidFill>
                <a:latin typeface="Verdana"/>
                <a:ea typeface="Verdana"/>
                <a:cs typeface="Verdana"/>
              </a:defRPr>
            </a:pPr>
            <a:r>
              <a:rPr sz="1000" dirty="0">
                <a:solidFill>
                  <a:srgbClr val="000000"/>
                </a:solidFill>
                <a:latin typeface="Verdana"/>
                <a:ea typeface="Verdana"/>
                <a:cs typeface="Verdana"/>
              </a:rPr>
              <a:t>PAGE 1</a:t>
            </a:r>
            <a:r>
              <a:rPr lang="en-US" dirty="0">
                <a:solidFill>
                  <a:srgbClr val="000000"/>
                </a:solidFill>
              </a:rPr>
              <a:t>2</a:t>
            </a:r>
            <a:endParaRPr dirty="0"/>
          </a:p>
        </p:txBody>
      </p:sp>
      <p:sp>
        <p:nvSpPr>
          <p:cNvPr id="8" name="source-16">
            <a:extLst>
              <a:ext uri="{FF2B5EF4-FFF2-40B4-BE49-F238E27FC236}">
                <a16:creationId xmlns:a16="http://schemas.microsoft.com/office/drawing/2014/main" id="{CFE11CCD-43B9-4708-A852-184E44012C15}"/>
              </a:ext>
            </a:extLst>
          </p:cNvPr>
          <p:cNvSpPr>
            <a:spLocks noGrp="1"/>
          </p:cNvSpPr>
          <p:nvPr/>
        </p:nvSpPr>
        <p:spPr>
          <a:xfrm>
            <a:off x="342900" y="6076950"/>
            <a:ext cx="8382000" cy="200025"/>
          </a:xfrm>
          <a:prstGeom prst="rect">
            <a:avLst/>
          </a:prstGeom>
          <a:noFill/>
          <a:ln w="0">
            <a:noFill/>
          </a:ln>
        </p:spPr>
        <p:txBody>
          <a:bodyPr wrap="square" lIns="0" tIns="0" rIns="0" bIns="0" anchor="t">
            <a:noAutofit/>
          </a:bodyPr>
          <a:lstStyle/>
          <a:p>
            <a:pPr>
              <a:buNone/>
              <a:defRPr sz="1000" b="0">
                <a:solidFill>
                  <a:srgbClr val="595959"/>
                </a:solidFill>
                <a:latin typeface="Verdana"/>
                <a:ea typeface="Verdana"/>
                <a:cs typeface="Verdana"/>
              </a:defRPr>
            </a:pPr>
            <a:r>
              <a:rPr sz="1000" b="0">
                <a:solidFill>
                  <a:srgbClr val="595959"/>
                </a:solidFill>
                <a:latin typeface="Verdana"/>
                <a:ea typeface="Verdana"/>
                <a:cs typeface="Verdana"/>
              </a:rPr>
              <a:t>Kaplan et al. (2020) · §6.1; Eq. (6.1)–(6.2); Table 6</a:t>
            </a:r>
          </a:p>
        </p:txBody>
      </p:sp>
      <p:graphicFrame>
        <p:nvGraphicFramePr>
          <p:cNvPr id="32" name="Table 31"/>
          <p:cNvGraphicFramePr/>
          <p:nvPr/>
        </p:nvGraphicFramePr>
        <p:xfrm>
          <a:off x="342900" y="1554480"/>
          <a:ext cx="11506200" cy="2796064"/>
        </p:xfrm>
        <a:graphic>
          <a:graphicData uri="http://schemas.openxmlformats.org/drawingml/2006/table">
            <a:tbl>
              <a:tblPr/>
              <a:tblGrid>
                <a:gridCol w="4102122">
                  <a:extLst>
                    <a:ext uri="{9D8B030D-6E8A-4147-A177-3AD203B41FA5}">
                      <a16:colId xmlns:a16="http://schemas.microsoft.com/office/drawing/2014/main" val="20000"/>
                    </a:ext>
                  </a:extLst>
                </a:gridCol>
                <a:gridCol w="1650978">
                  <a:extLst>
                    <a:ext uri="{9D8B030D-6E8A-4147-A177-3AD203B41FA5}">
                      <a16:colId xmlns:a16="http://schemas.microsoft.com/office/drawing/2014/main" val="20001"/>
                    </a:ext>
                  </a:extLst>
                </a:gridCol>
                <a:gridCol w="5753100">
                  <a:extLst>
                    <a:ext uri="{9D8B030D-6E8A-4147-A177-3AD203B41FA5}">
                      <a16:colId xmlns:a16="http://schemas.microsoft.com/office/drawing/2014/main" val="20002"/>
                    </a:ext>
                  </a:extLst>
                </a:gridCol>
              </a:tblGrid>
              <a:tr h="699016">
                <a:tc>
                  <a:txBody>
                    <a:bodyPr/>
                    <a:lstStyle/>
                    <a:p>
                      <a:r>
                        <a:rPr sz="1725" b="1">
                          <a:solidFill>
                            <a:srgbClr val="FFFFFF"/>
                          </a:solidFill>
                          <a:latin typeface="Verdana"/>
                          <a:ea typeface="Verdana"/>
                          <a:cs typeface="Verdana"/>
                        </a:rPr>
                        <a:t>Quantity</a:t>
                      </a:r>
                    </a:p>
                  </a:txBody>
                  <a:tcPr marL="152400" marR="152400" marT="85725" marB="85725" anchor="ctr">
                    <a:solidFill>
                      <a:srgbClr val="000000"/>
                    </a:solidFill>
                  </a:tcPr>
                </a:tc>
                <a:tc>
                  <a:txBody>
                    <a:bodyPr/>
                    <a:lstStyle/>
                    <a:p>
                      <a:r>
                        <a:rPr sz="1725" b="1">
                          <a:solidFill>
                            <a:srgbClr val="FFFFFF"/>
                          </a:solidFill>
                          <a:latin typeface="Verdana"/>
                          <a:ea typeface="Verdana"/>
                          <a:cs typeface="Verdana"/>
                        </a:rPr>
                        <a:t>Exponent</a:t>
                      </a:r>
                    </a:p>
                  </a:txBody>
                  <a:tcPr marL="152400" marR="152400" marT="85725" marB="85725" anchor="ctr">
                    <a:solidFill>
                      <a:srgbClr val="000000"/>
                    </a:solidFill>
                  </a:tcPr>
                </a:tc>
                <a:tc>
                  <a:txBody>
                    <a:bodyPr/>
                    <a:lstStyle/>
                    <a:p>
                      <a:r>
                        <a:rPr sz="1725" b="1">
                          <a:solidFill>
                            <a:srgbClr val="FFFFFF"/>
                          </a:solidFill>
                          <a:latin typeface="Verdana"/>
                          <a:ea typeface="Verdana"/>
                          <a:cs typeface="Verdana"/>
                        </a:rPr>
                        <a:t>How it is obtained</a:t>
                      </a:r>
                    </a:p>
                  </a:txBody>
                  <a:tcPr marL="152400" marR="152400" marT="85725" marB="85725" anchor="ctr">
                    <a:solidFill>
                      <a:srgbClr val="000000"/>
                    </a:solidFill>
                  </a:tcPr>
                </a:tc>
                <a:extLst>
                  <a:ext uri="{0D108BD9-81ED-4DB2-BD59-A6C34878D82A}">
                    <a16:rowId xmlns:a16="http://schemas.microsoft.com/office/drawing/2014/main" val="10000"/>
                  </a:ext>
                </a:extLst>
              </a:tr>
              <a:tr h="699016">
                <a:tc>
                  <a:txBody>
                    <a:bodyPr/>
                    <a:lstStyle/>
                    <a:p>
                      <a:r>
                        <a:rPr sz="1875">
                          <a:solidFill>
                            <a:srgbClr val="000000"/>
                          </a:solidFill>
                          <a:latin typeface="Georgia"/>
                          <a:ea typeface="Georgia"/>
                          <a:cs typeface="Georgia"/>
                        </a:rPr>
                        <a:t>Optimal model size</a:t>
                      </a:r>
                    </a:p>
                  </a:txBody>
                  <a:tcPr marL="152400" marR="152400" marT="85725" marB="85725" anchor="ctr">
                    <a:solidFill>
                      <a:srgbClr val="FBEEF7"/>
                    </a:solidFill>
                  </a:tcPr>
                </a:tc>
                <a:tc>
                  <a:txBody>
                    <a:bodyPr/>
                    <a:lstStyle/>
                    <a:p>
                      <a:r>
                        <a:rPr sz="1875">
                          <a:solidFill>
                            <a:srgbClr val="000000"/>
                          </a:solidFill>
                          <a:latin typeface="Georgia"/>
                          <a:ea typeface="Georgia"/>
                          <a:cs typeface="Georgia"/>
                        </a:rPr>
                        <a:t>0.73</a:t>
                      </a:r>
                    </a:p>
                  </a:txBody>
                  <a:tcPr marL="152400" marR="152400" marT="85725" marB="85725" anchor="ctr">
                    <a:solidFill>
                      <a:srgbClr val="FBEEF7"/>
                    </a:solidFill>
                  </a:tcPr>
                </a:tc>
                <a:tc>
                  <a:txBody>
                    <a:bodyPr/>
                    <a:lstStyle/>
                    <a:p>
                      <a:endParaRPr/>
                    </a:p>
                  </a:txBody>
                  <a:tcPr marL="152400" marR="152400" marT="85725" marB="85725" anchor="ctr">
                    <a:solidFill>
                      <a:srgbClr val="FBEEF7"/>
                    </a:solidFill>
                  </a:tcPr>
                </a:tc>
                <a:extLst>
                  <a:ext uri="{0D108BD9-81ED-4DB2-BD59-A6C34878D82A}">
                    <a16:rowId xmlns:a16="http://schemas.microsoft.com/office/drawing/2014/main" val="10001"/>
                  </a:ext>
                </a:extLst>
              </a:tr>
              <a:tr h="699016">
                <a:tc>
                  <a:txBody>
                    <a:bodyPr/>
                    <a:lstStyle/>
                    <a:p>
                      <a:r>
                        <a:rPr sz="1875">
                          <a:solidFill>
                            <a:srgbClr val="000000"/>
                          </a:solidFill>
                          <a:latin typeface="Georgia"/>
                          <a:ea typeface="Georgia"/>
                          <a:cs typeface="Georgia"/>
                        </a:rPr>
                        <a:t>Critical batch size</a:t>
                      </a:r>
                    </a:p>
                  </a:txBody>
                  <a:tcPr marL="152400" marR="152400" marT="85725" marB="85725" anchor="ctr">
                    <a:solidFill>
                      <a:srgbClr val="FFFFFF"/>
                    </a:solidFill>
                  </a:tcPr>
                </a:tc>
                <a:tc>
                  <a:txBody>
                    <a:bodyPr/>
                    <a:lstStyle/>
                    <a:p>
                      <a:r>
                        <a:rPr sz="1875">
                          <a:solidFill>
                            <a:srgbClr val="000000"/>
                          </a:solidFill>
                          <a:latin typeface="Georgia"/>
                          <a:ea typeface="Georgia"/>
                          <a:cs typeface="Georgia"/>
                        </a:rPr>
                        <a:t>0.24</a:t>
                      </a:r>
                    </a:p>
                  </a:txBody>
                  <a:tcPr marL="152400" marR="152400" marT="85725" marB="85725" anchor="ctr">
                    <a:solidFill>
                      <a:srgbClr val="FFFFFF"/>
                    </a:solidFill>
                  </a:tcPr>
                </a:tc>
                <a:tc>
                  <a:txBody>
                    <a:bodyPr/>
                    <a:lstStyle/>
                    <a:p>
                      <a:endParaRPr/>
                    </a:p>
                  </a:txBody>
                  <a:tcPr marL="152400" marR="152400" marT="85725" marB="85725" anchor="ctr">
                    <a:solidFill>
                      <a:srgbClr val="FFFFFF"/>
                    </a:solidFill>
                  </a:tcPr>
                </a:tc>
                <a:extLst>
                  <a:ext uri="{0D108BD9-81ED-4DB2-BD59-A6C34878D82A}">
                    <a16:rowId xmlns:a16="http://schemas.microsoft.com/office/drawing/2014/main" val="10002"/>
                  </a:ext>
                </a:extLst>
              </a:tr>
              <a:tr h="699016">
                <a:tc>
                  <a:txBody>
                    <a:bodyPr/>
                    <a:lstStyle/>
                    <a:p>
                      <a:r>
                        <a:rPr sz="1875">
                          <a:solidFill>
                            <a:srgbClr val="000000"/>
                          </a:solidFill>
                          <a:latin typeface="Georgia"/>
                          <a:ea typeface="Georgia"/>
                          <a:cs typeface="Georgia"/>
                        </a:rPr>
                        <a:t>Minimum serial steps</a:t>
                      </a:r>
                    </a:p>
                  </a:txBody>
                  <a:tcPr marL="152400" marR="152400" marT="85725" marB="85725" anchor="ctr">
                    <a:solidFill>
                      <a:srgbClr val="FBEEF7"/>
                    </a:solidFill>
                  </a:tcPr>
                </a:tc>
                <a:tc>
                  <a:txBody>
                    <a:bodyPr/>
                    <a:lstStyle/>
                    <a:p>
                      <a:r>
                        <a:rPr sz="1875">
                          <a:solidFill>
                            <a:srgbClr val="000000"/>
                          </a:solidFill>
                          <a:latin typeface="Georgia"/>
                          <a:ea typeface="Georgia"/>
                          <a:cs typeface="Georgia"/>
                        </a:rPr>
                        <a:t>0.03</a:t>
                      </a:r>
                    </a:p>
                  </a:txBody>
                  <a:tcPr marL="152400" marR="152400" marT="85725" marB="85725" anchor="ctr">
                    <a:solidFill>
                      <a:srgbClr val="FBEEF7"/>
                    </a:solidFill>
                  </a:tcPr>
                </a:tc>
                <a:tc>
                  <a:txBody>
                    <a:bodyPr/>
                    <a:lstStyle/>
                    <a:p>
                      <a:endParaRPr/>
                    </a:p>
                  </a:txBody>
                  <a:tcPr marL="152400" marR="152400" marT="85725" marB="85725" anchor="ctr">
                    <a:solidFill>
                      <a:srgbClr val="FBEEF7"/>
                    </a:solidFill>
                  </a:tcPr>
                </a:tc>
                <a:extLst>
                  <a:ext uri="{0D108BD9-81ED-4DB2-BD59-A6C34878D82A}">
                    <a16:rowId xmlns:a16="http://schemas.microsoft.com/office/drawing/2014/main" val="10003"/>
                  </a:ext>
                </a:extLst>
              </a:tr>
            </a:tbl>
          </a:graphicData>
        </a:graphic>
      </p:graphicFrame>
      <p:sp>
        <p:nvSpPr>
          <p:cNvPr id="11" name="text-47">
            <a:extLst>
              <a:ext uri="{FF2B5EF4-FFF2-40B4-BE49-F238E27FC236}">
                <a16:creationId xmlns:a16="http://schemas.microsoft.com/office/drawing/2014/main" id="{F6708576-6319-4DF3-93E9-74D8AC73C476}"/>
              </a:ext>
            </a:extLst>
          </p:cNvPr>
          <p:cNvSpPr>
            <a:spLocks noGrp="1"/>
          </p:cNvSpPr>
          <p:nvPr/>
        </p:nvSpPr>
        <p:spPr>
          <a:xfrm>
            <a:off x="342900" y="5554027"/>
            <a:ext cx="11242854" cy="334804"/>
          </a:xfrm>
          <a:prstGeom prst="rect">
            <a:avLst/>
          </a:prstGeom>
          <a:noFill/>
          <a:ln w="0">
            <a:noFill/>
          </a:ln>
        </p:spPr>
        <p:txBody>
          <a:bodyPr wrap="square" lIns="0" tIns="0" rIns="0" bIns="0" anchor="t">
            <a:noAutofit/>
          </a:bodyPr>
          <a:lstStyle/>
          <a:p>
            <a:pPr>
              <a:buNone/>
              <a:defRPr sz="1872" b="1">
                <a:solidFill>
                  <a:srgbClr val="A2006E"/>
                </a:solidFill>
                <a:latin typeface="Georgia"/>
                <a:ea typeface="Georgia"/>
                <a:cs typeface="Georgia"/>
              </a:defRPr>
            </a:pPr>
            <a:r>
              <a:rPr sz="1872" b="1">
                <a:solidFill>
                  <a:srgbClr val="A2006E"/>
                </a:solidFill>
                <a:latin typeface="Georgia"/>
                <a:ea typeface="Georgia"/>
                <a:cs typeface="Georgia"/>
              </a:rPr>
              <a:t>The exponents describe scaling rates, not budget percentages.</a:t>
            </a:r>
          </a:p>
        </p:txBody>
      </p:sp>
      <p:pic>
        <p:nvPicPr>
          <p:cNvPr id="34" name="Graphic 33"/>
          <p:cNvPicPr>
            <a:picLocks noChangeAspect="1"/>
          </p:cNvPicPr>
          <p:nvPr/>
        </p:nvPicPr>
        <p:blipFill>
          <a:blip>
            <a:extLst>
              <a:ext uri="{96DAC541-7B7A-43D3-8B79-37D633B846F1}">
                <asvg:svgBlip xmlns:asvg="http://schemas.microsoft.com/office/drawing/2016/SVG/main" r:embed="rId3"/>
              </a:ext>
            </a:extLst>
          </a:blip>
          <a:stretch/>
        </p:blipFill>
        <p:spPr>
          <a:xfrm>
            <a:off x="342900" y="5013643"/>
            <a:ext cx="2935288" cy="354965"/>
          </a:xfrm>
          <a:prstGeom prst="rect">
            <a:avLst/>
          </a:prstGeom>
        </p:spPr>
      </p:pic>
      <p:pic>
        <p:nvPicPr>
          <p:cNvPr id="35" name="Graphic 34"/>
          <p:cNvPicPr>
            <a:picLocks noChangeAspect="1"/>
          </p:cNvPicPr>
          <p:nvPr/>
        </p:nvPicPr>
        <p:blipFill>
          <a:blip>
            <a:extLst>
              <a:ext uri="{96DAC541-7B7A-43D3-8B79-37D633B846F1}">
                <asvg:svgBlip xmlns:asvg="http://schemas.microsoft.com/office/drawing/2016/SVG/main" r:embed="rId4"/>
              </a:ext>
            </a:extLst>
          </a:blip>
          <a:stretch/>
        </p:blipFill>
        <p:spPr>
          <a:xfrm>
            <a:off x="6238875" y="2413953"/>
            <a:ext cx="2047240" cy="334645"/>
          </a:xfrm>
          <a:prstGeom prst="rect">
            <a:avLst/>
          </a:prstGeom>
        </p:spPr>
      </p:pic>
      <p:pic>
        <p:nvPicPr>
          <p:cNvPr id="36" name="Graphic 35"/>
          <p:cNvPicPr>
            <a:picLocks noChangeAspect="1"/>
          </p:cNvPicPr>
          <p:nvPr/>
        </p:nvPicPr>
        <p:blipFill>
          <a:blip>
            <a:extLst>
              <a:ext uri="{96DAC541-7B7A-43D3-8B79-37D633B846F1}">
                <asvg:svgBlip xmlns:asvg="http://schemas.microsoft.com/office/drawing/2016/SVG/main" r:embed="rId5"/>
              </a:ext>
            </a:extLst>
          </a:blip>
          <a:stretch/>
        </p:blipFill>
        <p:spPr>
          <a:xfrm>
            <a:off x="6238875" y="3174365"/>
            <a:ext cx="2184400" cy="223520"/>
          </a:xfrm>
          <a:prstGeom prst="rect">
            <a:avLst/>
          </a:prstGeom>
        </p:spPr>
      </p:pic>
      <p:pic>
        <p:nvPicPr>
          <p:cNvPr id="37" name="Graphic 36"/>
          <p:cNvPicPr>
            <a:picLocks noChangeAspect="1"/>
          </p:cNvPicPr>
          <p:nvPr/>
        </p:nvPicPr>
        <p:blipFill>
          <a:blip>
            <a:extLst>
              <a:ext uri="{96DAC541-7B7A-43D3-8B79-37D633B846F1}">
                <asvg:svgBlip xmlns:asvg="http://schemas.microsoft.com/office/drawing/2016/SVG/main" r:embed="rId6"/>
              </a:ext>
            </a:extLst>
          </a:blip>
          <a:stretch/>
        </p:blipFill>
        <p:spPr>
          <a:xfrm>
            <a:off x="6238875" y="3869690"/>
            <a:ext cx="2651760" cy="223520"/>
          </a:xfrm>
          <a:prstGeom prst="rect">
            <a:avLst/>
          </a:prstGeom>
        </p:spPr>
      </p:pic>
    </p:spTree>
    <p:extLst>
      <p:ext uri="{BB962C8B-B14F-4D97-AF65-F5344CB8AC3E}">
        <p14:creationId xmlns:p14="http://schemas.microsoft.com/office/powerpoint/2010/main" val="4432072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F21BA2-61CC-4EB3-86BD-22FA6A84B755}"/>
              </a:ext>
            </a:extLst>
          </p:cNvPr>
          <p:cNvSpPr>
            <a:spLocks noGrp="1"/>
          </p:cNvSpPr>
          <p:nvPr>
            <p:ph type="title"/>
          </p:nvPr>
        </p:nvSpPr>
        <p:spPr>
          <a:xfrm>
            <a:off x="342900" y="542925"/>
            <a:ext cx="11506200" cy="752475"/>
          </a:xfrm>
        </p:spPr>
        <p:txBody>
          <a:bodyPr wrap="square" lIns="0" tIns="0" rIns="0" bIns="0" anchor="ctr">
            <a:noAutofit/>
          </a:bodyPr>
          <a:lstStyle/>
          <a:p>
            <a:pPr>
              <a:buNone/>
              <a:defRPr sz="3600" b="1">
                <a:solidFill>
                  <a:srgbClr val="000000"/>
                </a:solidFill>
                <a:latin typeface="Barlow Condensed"/>
                <a:ea typeface="Barlow Condensed"/>
                <a:cs typeface="Barlow Condensed"/>
              </a:defRPr>
            </a:pPr>
            <a:r>
              <a:rPr sz="3600" b="1">
                <a:solidFill>
                  <a:srgbClr val="000000"/>
                </a:solidFill>
                <a:latin typeface="Barlow Condensed"/>
                <a:ea typeface="Barlow Condensed"/>
                <a:cs typeface="Barlow Condensed"/>
              </a:rPr>
              <a:t>WHAT DOES 10× MORE COMPUTE BUY?</a:t>
            </a:r>
          </a:p>
        </p:txBody>
      </p:sp>
      <p:sp>
        <p:nvSpPr>
          <p:cNvPr id="6" name="Footer Placeholder 5">
            <a:extLst>
              <a:ext uri="{FF2B5EF4-FFF2-40B4-BE49-F238E27FC236}">
                <a16:creationId xmlns:a16="http://schemas.microsoft.com/office/drawing/2014/main" id="{BA1F4DA4-D919-41B3-A200-A877AA5359E6}"/>
              </a:ext>
            </a:extLst>
          </p:cNvPr>
          <p:cNvSpPr>
            <a:spLocks noGrp="1"/>
          </p:cNvSpPr>
          <p:nvPr>
            <p:ph type="ftr" idx="11"/>
          </p:nvPr>
        </p:nvSpPr>
        <p:spPr/>
        <p:txBody>
          <a:bodyPr/>
          <a:lstStyle/>
          <a:p>
            <a:pPr>
              <a:buNone/>
              <a:defRPr sz="1000">
                <a:solidFill>
                  <a:srgbClr val="000000"/>
                </a:solidFill>
                <a:latin typeface="Verdana"/>
                <a:ea typeface="Verdana"/>
                <a:cs typeface="Verdana"/>
              </a:defRPr>
            </a:pPr>
            <a:r>
              <a:rPr sz="1000">
                <a:solidFill>
                  <a:srgbClr val="000000"/>
                </a:solidFill>
                <a:latin typeface="Verdana"/>
                <a:ea typeface="Verdana"/>
                <a:cs typeface="Verdana"/>
              </a:rPr>
              <a:t>Krish Patel · CS 886 SEC-004</a:t>
            </a:r>
            <a:endParaRPr/>
          </a:p>
        </p:txBody>
      </p:sp>
      <p:sp>
        <p:nvSpPr>
          <p:cNvPr id="7" name="Slide Number Placeholder 6">
            <a:extLst>
              <a:ext uri="{FF2B5EF4-FFF2-40B4-BE49-F238E27FC236}">
                <a16:creationId xmlns:a16="http://schemas.microsoft.com/office/drawing/2014/main" id="{E559698D-B90C-4D3F-B12E-1690170662E0}"/>
              </a:ext>
            </a:extLst>
          </p:cNvPr>
          <p:cNvSpPr>
            <a:spLocks noGrp="1"/>
          </p:cNvSpPr>
          <p:nvPr>
            <p:ph type="sldNum" idx="12"/>
          </p:nvPr>
        </p:nvSpPr>
        <p:spPr/>
        <p:txBody>
          <a:bodyPr/>
          <a:lstStyle/>
          <a:p>
            <a:pPr>
              <a:buNone/>
              <a:defRPr sz="1000">
                <a:solidFill>
                  <a:srgbClr val="000000"/>
                </a:solidFill>
                <a:latin typeface="Verdana"/>
                <a:ea typeface="Verdana"/>
                <a:cs typeface="Verdana"/>
              </a:defRPr>
            </a:pPr>
            <a:r>
              <a:rPr sz="1000" dirty="0">
                <a:solidFill>
                  <a:srgbClr val="000000"/>
                </a:solidFill>
                <a:latin typeface="Verdana"/>
                <a:ea typeface="Verdana"/>
                <a:cs typeface="Verdana"/>
              </a:rPr>
              <a:t>PAGE 1</a:t>
            </a:r>
            <a:r>
              <a:rPr lang="en-US" sz="1000" dirty="0">
                <a:solidFill>
                  <a:srgbClr val="000000"/>
                </a:solidFill>
                <a:latin typeface="Verdana"/>
                <a:ea typeface="Verdana"/>
                <a:cs typeface="Verdana"/>
              </a:rPr>
              <a:t>3</a:t>
            </a:r>
          </a:p>
        </p:txBody>
      </p:sp>
      <p:sp>
        <p:nvSpPr>
          <p:cNvPr id="8" name="source-17">
            <a:extLst>
              <a:ext uri="{FF2B5EF4-FFF2-40B4-BE49-F238E27FC236}">
                <a16:creationId xmlns:a16="http://schemas.microsoft.com/office/drawing/2014/main" id="{966E63D5-0BDA-45FE-9986-E715AB201ECA}"/>
              </a:ext>
            </a:extLst>
          </p:cNvPr>
          <p:cNvSpPr>
            <a:spLocks noGrp="1"/>
          </p:cNvSpPr>
          <p:nvPr/>
        </p:nvSpPr>
        <p:spPr>
          <a:xfrm>
            <a:off x="342900" y="6076950"/>
            <a:ext cx="8382000" cy="200025"/>
          </a:xfrm>
          <a:prstGeom prst="rect">
            <a:avLst/>
          </a:prstGeom>
          <a:noFill/>
          <a:ln w="0">
            <a:noFill/>
          </a:ln>
        </p:spPr>
        <p:txBody>
          <a:bodyPr wrap="square" lIns="0" tIns="0" rIns="0" bIns="0" anchor="t">
            <a:noAutofit/>
          </a:bodyPr>
          <a:lstStyle/>
          <a:p>
            <a:pPr>
              <a:buNone/>
              <a:defRPr sz="1000" b="0">
                <a:solidFill>
                  <a:srgbClr val="595959"/>
                </a:solidFill>
                <a:latin typeface="Verdana"/>
                <a:ea typeface="Verdana"/>
                <a:cs typeface="Verdana"/>
              </a:defRPr>
            </a:pPr>
            <a:r>
              <a:rPr sz="1000" b="0">
                <a:solidFill>
                  <a:srgbClr val="595959"/>
                </a:solidFill>
                <a:latin typeface="Verdana"/>
                <a:ea typeface="Verdana"/>
                <a:cs typeface="Verdana"/>
              </a:rPr>
              <a:t>Kaplan et al. (2020) · Calculated from the empirical exponents in Table 6</a:t>
            </a:r>
          </a:p>
        </p:txBody>
      </p:sp>
      <p:graphicFrame>
        <p:nvGraphicFramePr>
          <p:cNvPr id="20" name="Table 19"/>
          <p:cNvGraphicFramePr/>
          <p:nvPr/>
        </p:nvGraphicFramePr>
        <p:xfrm>
          <a:off x="342900" y="1509236"/>
          <a:ext cx="11506200" cy="3375185"/>
        </p:xfrm>
        <a:graphic>
          <a:graphicData uri="http://schemas.openxmlformats.org/drawingml/2006/table">
            <a:tbl>
              <a:tblPr/>
              <a:tblGrid>
                <a:gridCol w="4497142">
                  <a:extLst>
                    <a:ext uri="{9D8B030D-6E8A-4147-A177-3AD203B41FA5}">
                      <a16:colId xmlns:a16="http://schemas.microsoft.com/office/drawing/2014/main" val="20000"/>
                    </a:ext>
                  </a:extLst>
                </a:gridCol>
                <a:gridCol w="3605816">
                  <a:extLst>
                    <a:ext uri="{9D8B030D-6E8A-4147-A177-3AD203B41FA5}">
                      <a16:colId xmlns:a16="http://schemas.microsoft.com/office/drawing/2014/main" val="20001"/>
                    </a:ext>
                  </a:extLst>
                </a:gridCol>
                <a:gridCol w="3403242">
                  <a:extLst>
                    <a:ext uri="{9D8B030D-6E8A-4147-A177-3AD203B41FA5}">
                      <a16:colId xmlns:a16="http://schemas.microsoft.com/office/drawing/2014/main" val="20002"/>
                    </a:ext>
                  </a:extLst>
                </a:gridCol>
              </a:tblGrid>
              <a:tr h="675037">
                <a:tc>
                  <a:txBody>
                    <a:bodyPr/>
                    <a:lstStyle/>
                    <a:p>
                      <a:r>
                        <a:rPr sz="1725" b="1">
                          <a:solidFill>
                            <a:srgbClr val="FFFFFF"/>
                          </a:solidFill>
                          <a:latin typeface="Verdana"/>
                          <a:ea typeface="Verdana"/>
                          <a:cs typeface="Verdana"/>
                        </a:rPr>
                        <a:t>Quantity</a:t>
                      </a:r>
                    </a:p>
                  </a:txBody>
                  <a:tcPr marL="152400" marR="152400" marT="85725" marB="85725" anchor="ctr">
                    <a:solidFill>
                      <a:srgbClr val="000000"/>
                    </a:solidFill>
                  </a:tcPr>
                </a:tc>
                <a:tc>
                  <a:txBody>
                    <a:bodyPr/>
                    <a:lstStyle/>
                    <a:p>
                      <a:r>
                        <a:rPr sz="1725" b="1">
                          <a:solidFill>
                            <a:srgbClr val="FFFFFF"/>
                          </a:solidFill>
                          <a:latin typeface="Verdana"/>
                          <a:ea typeface="Verdana"/>
                          <a:cs typeface="Verdana"/>
                        </a:rPr>
                        <a:t>Calculation</a:t>
                      </a:r>
                    </a:p>
                  </a:txBody>
                  <a:tcPr marL="152400" marR="152400" marT="85725" marB="85725" anchor="ctr">
                    <a:solidFill>
                      <a:srgbClr val="000000"/>
                    </a:solidFill>
                  </a:tcPr>
                </a:tc>
                <a:tc>
                  <a:txBody>
                    <a:bodyPr/>
                    <a:lstStyle/>
                    <a:p>
                      <a:r>
                        <a:rPr sz="1725" b="1">
                          <a:solidFill>
                            <a:srgbClr val="FFFFFF"/>
                          </a:solidFill>
                          <a:latin typeface="Verdana"/>
                          <a:ea typeface="Verdana"/>
                          <a:cs typeface="Verdana"/>
                        </a:rPr>
                        <a:t>Multiplier</a:t>
                      </a:r>
                    </a:p>
                  </a:txBody>
                  <a:tcPr marL="152400" marR="152400" marT="85725" marB="85725" anchor="ctr">
                    <a:solidFill>
                      <a:srgbClr val="000000"/>
                    </a:solidFill>
                  </a:tcPr>
                </a:tc>
                <a:extLst>
                  <a:ext uri="{0D108BD9-81ED-4DB2-BD59-A6C34878D82A}">
                    <a16:rowId xmlns:a16="http://schemas.microsoft.com/office/drawing/2014/main" val="10000"/>
                  </a:ext>
                </a:extLst>
              </a:tr>
              <a:tr h="675037">
                <a:tc>
                  <a:txBody>
                    <a:bodyPr/>
                    <a:lstStyle/>
                    <a:p>
                      <a:r>
                        <a:rPr sz="1875">
                          <a:solidFill>
                            <a:srgbClr val="000000"/>
                          </a:solidFill>
                          <a:latin typeface="Georgia"/>
                          <a:ea typeface="Georgia"/>
                          <a:cs typeface="Georgia"/>
                        </a:rPr>
                        <a:t>Model size</a:t>
                      </a:r>
                    </a:p>
                  </a:txBody>
                  <a:tcPr marL="152400" marR="152400" marT="85725" marB="85725" anchor="ctr">
                    <a:solidFill>
                      <a:srgbClr val="FBEEF7"/>
                    </a:solidFill>
                  </a:tcPr>
                </a:tc>
                <a:tc>
                  <a:txBody>
                    <a:bodyPr/>
                    <a:lstStyle/>
                    <a:p>
                      <a:endParaRPr/>
                    </a:p>
                  </a:txBody>
                  <a:tcPr marL="152400" marR="152400" marT="85725" marB="85725" anchor="ctr">
                    <a:solidFill>
                      <a:srgbClr val="FBEEF7"/>
                    </a:solidFill>
                  </a:tcPr>
                </a:tc>
                <a:tc>
                  <a:txBody>
                    <a:bodyPr/>
                    <a:lstStyle/>
                    <a:p>
                      <a:r>
                        <a:rPr sz="1875">
                          <a:solidFill>
                            <a:srgbClr val="000000"/>
                          </a:solidFill>
                          <a:latin typeface="Georgia"/>
                          <a:ea typeface="Georgia"/>
                          <a:cs typeface="Georgia"/>
                        </a:rPr>
                        <a:t>5.37×</a:t>
                      </a:r>
                    </a:p>
                  </a:txBody>
                  <a:tcPr marL="152400" marR="152400" marT="85725" marB="85725" anchor="ctr">
                    <a:solidFill>
                      <a:srgbClr val="FBEEF7"/>
                    </a:solidFill>
                  </a:tcPr>
                </a:tc>
                <a:extLst>
                  <a:ext uri="{0D108BD9-81ED-4DB2-BD59-A6C34878D82A}">
                    <a16:rowId xmlns:a16="http://schemas.microsoft.com/office/drawing/2014/main" val="10001"/>
                  </a:ext>
                </a:extLst>
              </a:tr>
              <a:tr h="675037">
                <a:tc>
                  <a:txBody>
                    <a:bodyPr/>
                    <a:lstStyle/>
                    <a:p>
                      <a:r>
                        <a:rPr sz="1875">
                          <a:solidFill>
                            <a:srgbClr val="000000"/>
                          </a:solidFill>
                          <a:latin typeface="Georgia"/>
                          <a:ea typeface="Georgia"/>
                          <a:cs typeface="Georgia"/>
                        </a:rPr>
                        <a:t>Critical batch size</a:t>
                      </a:r>
                    </a:p>
                  </a:txBody>
                  <a:tcPr marL="152400" marR="152400" marT="85725" marB="85725" anchor="ctr">
                    <a:solidFill>
                      <a:srgbClr val="FFFFFF"/>
                    </a:solidFill>
                  </a:tcPr>
                </a:tc>
                <a:tc>
                  <a:txBody>
                    <a:bodyPr/>
                    <a:lstStyle/>
                    <a:p>
                      <a:endParaRPr/>
                    </a:p>
                  </a:txBody>
                  <a:tcPr marL="152400" marR="152400" marT="85725" marB="85725" anchor="ctr">
                    <a:solidFill>
                      <a:srgbClr val="FFFFFF"/>
                    </a:solidFill>
                  </a:tcPr>
                </a:tc>
                <a:tc>
                  <a:txBody>
                    <a:bodyPr/>
                    <a:lstStyle/>
                    <a:p>
                      <a:r>
                        <a:rPr sz="1875">
                          <a:solidFill>
                            <a:srgbClr val="000000"/>
                          </a:solidFill>
                          <a:latin typeface="Georgia"/>
                          <a:ea typeface="Georgia"/>
                          <a:cs typeface="Georgia"/>
                        </a:rPr>
                        <a:t>1.74×</a:t>
                      </a:r>
                    </a:p>
                  </a:txBody>
                  <a:tcPr marL="152400" marR="152400" marT="85725" marB="85725" anchor="ctr">
                    <a:solidFill>
                      <a:srgbClr val="FFFFFF"/>
                    </a:solidFill>
                  </a:tcPr>
                </a:tc>
                <a:extLst>
                  <a:ext uri="{0D108BD9-81ED-4DB2-BD59-A6C34878D82A}">
                    <a16:rowId xmlns:a16="http://schemas.microsoft.com/office/drawing/2014/main" val="10002"/>
                  </a:ext>
                </a:extLst>
              </a:tr>
              <a:tr h="675037">
                <a:tc>
                  <a:txBody>
                    <a:bodyPr/>
                    <a:lstStyle/>
                    <a:p>
                      <a:r>
                        <a:rPr sz="1875">
                          <a:solidFill>
                            <a:srgbClr val="000000"/>
                          </a:solidFill>
                          <a:latin typeface="Georgia"/>
                          <a:ea typeface="Georgia"/>
                          <a:cs typeface="Georgia"/>
                        </a:rPr>
                        <a:t>Minimum serial steps</a:t>
                      </a:r>
                    </a:p>
                  </a:txBody>
                  <a:tcPr marL="152400" marR="152400" marT="85725" marB="85725" anchor="ctr">
                    <a:solidFill>
                      <a:srgbClr val="FBEEF7"/>
                    </a:solidFill>
                  </a:tcPr>
                </a:tc>
                <a:tc>
                  <a:txBody>
                    <a:bodyPr/>
                    <a:lstStyle/>
                    <a:p>
                      <a:endParaRPr/>
                    </a:p>
                  </a:txBody>
                  <a:tcPr marL="152400" marR="152400" marT="85725" marB="85725" anchor="ctr">
                    <a:solidFill>
                      <a:srgbClr val="FBEEF7"/>
                    </a:solidFill>
                  </a:tcPr>
                </a:tc>
                <a:tc>
                  <a:txBody>
                    <a:bodyPr/>
                    <a:lstStyle/>
                    <a:p>
                      <a:r>
                        <a:rPr sz="1875">
                          <a:solidFill>
                            <a:srgbClr val="000000"/>
                          </a:solidFill>
                          <a:latin typeface="Georgia"/>
                          <a:ea typeface="Georgia"/>
                          <a:cs typeface="Georgia"/>
                        </a:rPr>
                        <a:t>1.07×</a:t>
                      </a:r>
                    </a:p>
                  </a:txBody>
                  <a:tcPr marL="152400" marR="152400" marT="85725" marB="85725" anchor="ctr">
                    <a:solidFill>
                      <a:srgbClr val="FBEEF7"/>
                    </a:solidFill>
                  </a:tcPr>
                </a:tc>
                <a:extLst>
                  <a:ext uri="{0D108BD9-81ED-4DB2-BD59-A6C34878D82A}">
                    <a16:rowId xmlns:a16="http://schemas.microsoft.com/office/drawing/2014/main" val="10003"/>
                  </a:ext>
                </a:extLst>
              </a:tr>
              <a:tr h="675037">
                <a:tc>
                  <a:txBody>
                    <a:bodyPr/>
                    <a:lstStyle/>
                    <a:p>
                      <a:r>
                        <a:rPr sz="1875">
                          <a:solidFill>
                            <a:srgbClr val="000000"/>
                          </a:solidFill>
                          <a:latin typeface="Georgia"/>
                          <a:ea typeface="Georgia"/>
                          <a:cs typeface="Georgia"/>
                        </a:rPr>
                        <a:t>Tokens processed</a:t>
                      </a:r>
                    </a:p>
                  </a:txBody>
                  <a:tcPr marL="152400" marR="152400" marT="85725" marB="85725" anchor="ctr">
                    <a:solidFill>
                      <a:srgbClr val="FFFFFF"/>
                    </a:solidFill>
                  </a:tcPr>
                </a:tc>
                <a:tc>
                  <a:txBody>
                    <a:bodyPr/>
                    <a:lstStyle/>
                    <a:p>
                      <a:endParaRPr/>
                    </a:p>
                  </a:txBody>
                  <a:tcPr marL="152400" marR="152400" marT="85725" marB="85725" anchor="ctr">
                    <a:solidFill>
                      <a:srgbClr val="FFFFFF"/>
                    </a:solidFill>
                  </a:tcPr>
                </a:tc>
                <a:tc>
                  <a:txBody>
                    <a:bodyPr/>
                    <a:lstStyle/>
                    <a:p>
                      <a:r>
                        <a:rPr sz="1875">
                          <a:solidFill>
                            <a:srgbClr val="000000"/>
                          </a:solidFill>
                          <a:latin typeface="Georgia"/>
                          <a:ea typeface="Georgia"/>
                          <a:cs typeface="Georgia"/>
                        </a:rPr>
                        <a:t>1.86×</a:t>
                      </a:r>
                    </a:p>
                  </a:txBody>
                  <a:tcPr marL="152400" marR="152400" marT="85725" marB="85725" anchor="ctr">
                    <a:solidFill>
                      <a:srgbClr val="FFFFFF"/>
                    </a:solidFill>
                  </a:tcPr>
                </a:tc>
                <a:extLst>
                  <a:ext uri="{0D108BD9-81ED-4DB2-BD59-A6C34878D82A}">
                    <a16:rowId xmlns:a16="http://schemas.microsoft.com/office/drawing/2014/main" val="10004"/>
                  </a:ext>
                </a:extLst>
              </a:tr>
            </a:tbl>
          </a:graphicData>
        </a:graphic>
      </p:graphicFrame>
      <p:sp>
        <p:nvSpPr>
          <p:cNvPr id="10" name="text-48">
            <a:extLst>
              <a:ext uri="{FF2B5EF4-FFF2-40B4-BE49-F238E27FC236}">
                <a16:creationId xmlns:a16="http://schemas.microsoft.com/office/drawing/2014/main" id="{09719952-856D-4AD8-8383-5AC19A6ABCB1}"/>
              </a:ext>
            </a:extLst>
          </p:cNvPr>
          <p:cNvSpPr>
            <a:spLocks noGrp="1"/>
          </p:cNvSpPr>
          <p:nvPr/>
        </p:nvSpPr>
        <p:spPr>
          <a:xfrm>
            <a:off x="342900" y="5228273"/>
            <a:ext cx="11141567" cy="470535"/>
          </a:xfrm>
          <a:prstGeom prst="rect">
            <a:avLst/>
          </a:prstGeom>
          <a:noFill/>
          <a:ln w="0">
            <a:noFill/>
          </a:ln>
        </p:spPr>
        <p:txBody>
          <a:bodyPr wrap="square" lIns="0" tIns="0" rIns="0" bIns="0" anchor="t">
            <a:noAutofit/>
          </a:bodyPr>
          <a:lstStyle/>
          <a:p>
            <a:pPr>
              <a:buNone/>
              <a:defRPr sz="2448" b="1">
                <a:solidFill>
                  <a:srgbClr val="A2006E"/>
                </a:solidFill>
                <a:latin typeface="Georgia"/>
                <a:ea typeface="Georgia"/>
                <a:cs typeface="Georgia"/>
              </a:defRPr>
            </a:pPr>
            <a:r>
              <a:rPr sz="2448" b="1">
                <a:solidFill>
                  <a:srgbClr val="A2006E"/>
                </a:solidFill>
                <a:latin typeface="Georgia"/>
                <a:ea typeface="Georgia"/>
                <a:cs typeface="Georgia"/>
              </a:rPr>
              <a:t>Most of the growth is in model size.</a:t>
            </a:r>
          </a:p>
        </p:txBody>
      </p:sp>
      <p:pic>
        <p:nvPicPr>
          <p:cNvPr id="22" name="Graphic 21"/>
          <p:cNvPicPr>
            <a:picLocks noChangeAspect="1"/>
          </p:cNvPicPr>
          <p:nvPr/>
        </p:nvPicPr>
        <p:blipFill>
          <a:blip>
            <a:extLst>
              <a:ext uri="{96DAC541-7B7A-43D3-8B79-37D633B846F1}">
                <asvg:svgBlip xmlns:asvg="http://schemas.microsoft.com/office/drawing/2016/SVG/main" r:embed="rId3"/>
              </a:ext>
            </a:extLst>
          </a:blip>
          <a:stretch/>
        </p:blipFill>
        <p:spPr>
          <a:xfrm>
            <a:off x="4991100" y="2374265"/>
            <a:ext cx="744855" cy="280670"/>
          </a:xfrm>
          <a:prstGeom prst="rect">
            <a:avLst/>
          </a:prstGeom>
        </p:spPr>
      </p:pic>
      <p:pic>
        <p:nvPicPr>
          <p:cNvPr id="23" name="Graphic 22"/>
          <p:cNvPicPr>
            <a:picLocks noChangeAspect="1"/>
          </p:cNvPicPr>
          <p:nvPr/>
        </p:nvPicPr>
        <p:blipFill>
          <a:blip>
            <a:extLst>
              <a:ext uri="{96DAC541-7B7A-43D3-8B79-37D633B846F1}">
                <asvg:svgBlip xmlns:asvg="http://schemas.microsoft.com/office/drawing/2016/SVG/main" r:embed="rId4"/>
              </a:ext>
            </a:extLst>
          </a:blip>
          <a:stretch/>
        </p:blipFill>
        <p:spPr>
          <a:xfrm>
            <a:off x="4991100" y="3049302"/>
            <a:ext cx="744855" cy="280670"/>
          </a:xfrm>
          <a:prstGeom prst="rect">
            <a:avLst/>
          </a:prstGeom>
        </p:spPr>
      </p:pic>
      <p:pic>
        <p:nvPicPr>
          <p:cNvPr id="24" name="Graphic 23"/>
          <p:cNvPicPr>
            <a:picLocks noChangeAspect="1"/>
          </p:cNvPicPr>
          <p:nvPr/>
        </p:nvPicPr>
        <p:blipFill>
          <a:blip>
            <a:extLst>
              <a:ext uri="{96DAC541-7B7A-43D3-8B79-37D633B846F1}">
                <asvg:svgBlip xmlns:asvg="http://schemas.microsoft.com/office/drawing/2016/SVG/main" r:embed="rId5"/>
              </a:ext>
            </a:extLst>
          </a:blip>
          <a:stretch/>
        </p:blipFill>
        <p:spPr>
          <a:xfrm>
            <a:off x="4991100" y="3724339"/>
            <a:ext cx="744855" cy="280670"/>
          </a:xfrm>
          <a:prstGeom prst="rect">
            <a:avLst/>
          </a:prstGeom>
        </p:spPr>
      </p:pic>
      <p:pic>
        <p:nvPicPr>
          <p:cNvPr id="25" name="Graphic 24"/>
          <p:cNvPicPr>
            <a:picLocks noChangeAspect="1"/>
          </p:cNvPicPr>
          <p:nvPr/>
        </p:nvPicPr>
        <p:blipFill>
          <a:blip>
            <a:extLst>
              <a:ext uri="{96DAC541-7B7A-43D3-8B79-37D633B846F1}">
                <asvg:svgBlip xmlns:asvg="http://schemas.microsoft.com/office/drawing/2016/SVG/main" r:embed="rId6"/>
              </a:ext>
            </a:extLst>
          </a:blip>
          <a:stretch/>
        </p:blipFill>
        <p:spPr>
          <a:xfrm>
            <a:off x="4991100" y="4399375"/>
            <a:ext cx="744855" cy="280670"/>
          </a:xfrm>
          <a:prstGeom prst="rect">
            <a:avLst/>
          </a:prstGeom>
        </p:spPr>
      </p:pic>
    </p:spTree>
    <p:extLst>
      <p:ext uri="{BB962C8B-B14F-4D97-AF65-F5344CB8AC3E}">
        <p14:creationId xmlns:p14="http://schemas.microsoft.com/office/powerpoint/2010/main" val="4432072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F21BA2-61CC-4EB3-86BD-22FA6A84B755}"/>
              </a:ext>
            </a:extLst>
          </p:cNvPr>
          <p:cNvSpPr>
            <a:spLocks noGrp="1"/>
          </p:cNvSpPr>
          <p:nvPr>
            <p:ph type="title"/>
          </p:nvPr>
        </p:nvSpPr>
        <p:spPr>
          <a:xfrm>
            <a:off x="342900" y="542925"/>
            <a:ext cx="11506200" cy="752475"/>
          </a:xfrm>
        </p:spPr>
        <p:txBody>
          <a:bodyPr wrap="square" lIns="0" tIns="0" rIns="0" bIns="0" anchor="ctr">
            <a:noAutofit/>
          </a:bodyPr>
          <a:lstStyle/>
          <a:p>
            <a:pPr>
              <a:buNone/>
              <a:defRPr sz="3600" b="1">
                <a:solidFill>
                  <a:srgbClr val="000000"/>
                </a:solidFill>
                <a:latin typeface="Barlow Condensed"/>
                <a:ea typeface="Barlow Condensed"/>
                <a:cs typeface="Barlow Condensed"/>
              </a:defRPr>
            </a:pPr>
            <a:r>
              <a:rPr sz="3600" b="1">
                <a:solidFill>
                  <a:srgbClr val="000000"/>
                </a:solidFill>
                <a:latin typeface="Barlow Condensed"/>
                <a:ea typeface="Barlow Condensed"/>
                <a:cs typeface="Barlow Condensed"/>
              </a:rPr>
              <a:t>WHY STOP BEFORE CONVERGENCE?</a:t>
            </a:r>
          </a:p>
        </p:txBody>
      </p:sp>
      <p:sp>
        <p:nvSpPr>
          <p:cNvPr id="6" name="Footer Placeholder 5">
            <a:extLst>
              <a:ext uri="{FF2B5EF4-FFF2-40B4-BE49-F238E27FC236}">
                <a16:creationId xmlns:a16="http://schemas.microsoft.com/office/drawing/2014/main" id="{BA1F4DA4-D919-41B3-A200-A877AA5359E6}"/>
              </a:ext>
            </a:extLst>
          </p:cNvPr>
          <p:cNvSpPr>
            <a:spLocks noGrp="1"/>
          </p:cNvSpPr>
          <p:nvPr>
            <p:ph type="ftr" idx="11"/>
          </p:nvPr>
        </p:nvSpPr>
        <p:spPr/>
        <p:txBody>
          <a:bodyPr/>
          <a:lstStyle/>
          <a:p>
            <a:pPr>
              <a:buNone/>
              <a:defRPr sz="1000">
                <a:solidFill>
                  <a:srgbClr val="000000"/>
                </a:solidFill>
                <a:latin typeface="Verdana"/>
                <a:ea typeface="Verdana"/>
                <a:cs typeface="Verdana"/>
              </a:defRPr>
            </a:pPr>
            <a:r>
              <a:rPr sz="1000">
                <a:solidFill>
                  <a:srgbClr val="000000"/>
                </a:solidFill>
                <a:latin typeface="Verdana"/>
                <a:ea typeface="Verdana"/>
                <a:cs typeface="Verdana"/>
              </a:rPr>
              <a:t>Krish Patel · CS 886 SEC-004</a:t>
            </a:r>
            <a:endParaRPr/>
          </a:p>
        </p:txBody>
      </p:sp>
      <p:sp>
        <p:nvSpPr>
          <p:cNvPr id="7" name="Slide Number Placeholder 6">
            <a:extLst>
              <a:ext uri="{FF2B5EF4-FFF2-40B4-BE49-F238E27FC236}">
                <a16:creationId xmlns:a16="http://schemas.microsoft.com/office/drawing/2014/main" id="{E559698D-B90C-4D3F-B12E-1690170662E0}"/>
              </a:ext>
            </a:extLst>
          </p:cNvPr>
          <p:cNvSpPr>
            <a:spLocks noGrp="1"/>
          </p:cNvSpPr>
          <p:nvPr>
            <p:ph type="sldNum" idx="12"/>
          </p:nvPr>
        </p:nvSpPr>
        <p:spPr/>
        <p:txBody>
          <a:bodyPr/>
          <a:lstStyle/>
          <a:p>
            <a:pPr>
              <a:buNone/>
              <a:defRPr sz="1000">
                <a:solidFill>
                  <a:srgbClr val="000000"/>
                </a:solidFill>
                <a:latin typeface="Verdana"/>
                <a:ea typeface="Verdana"/>
                <a:cs typeface="Verdana"/>
              </a:defRPr>
            </a:pPr>
            <a:r>
              <a:rPr sz="1000" dirty="0">
                <a:solidFill>
                  <a:srgbClr val="000000"/>
                </a:solidFill>
                <a:latin typeface="Verdana"/>
                <a:ea typeface="Verdana"/>
                <a:cs typeface="Verdana"/>
              </a:rPr>
              <a:t>PAGE 1</a:t>
            </a:r>
            <a:r>
              <a:rPr lang="en-US" sz="1000" dirty="0">
                <a:solidFill>
                  <a:srgbClr val="000000"/>
                </a:solidFill>
                <a:latin typeface="Verdana"/>
                <a:ea typeface="Verdana"/>
                <a:cs typeface="Verdana"/>
              </a:rPr>
              <a:t>4</a:t>
            </a:r>
          </a:p>
        </p:txBody>
      </p:sp>
      <p:sp>
        <p:nvSpPr>
          <p:cNvPr id="8" name="source-18">
            <a:extLst>
              <a:ext uri="{FF2B5EF4-FFF2-40B4-BE49-F238E27FC236}">
                <a16:creationId xmlns:a16="http://schemas.microsoft.com/office/drawing/2014/main" id="{F72D3FB1-D577-4D45-B477-B03940F4087E}"/>
              </a:ext>
            </a:extLst>
          </p:cNvPr>
          <p:cNvSpPr>
            <a:spLocks noGrp="1"/>
          </p:cNvSpPr>
          <p:nvPr/>
        </p:nvSpPr>
        <p:spPr>
          <a:xfrm>
            <a:off x="342900" y="6076950"/>
            <a:ext cx="8382000" cy="200025"/>
          </a:xfrm>
          <a:prstGeom prst="rect">
            <a:avLst/>
          </a:prstGeom>
          <a:noFill/>
          <a:ln w="0">
            <a:noFill/>
          </a:ln>
        </p:spPr>
        <p:txBody>
          <a:bodyPr wrap="square" lIns="0" tIns="0" rIns="0" bIns="0" anchor="t">
            <a:noAutofit/>
          </a:bodyPr>
          <a:lstStyle/>
          <a:p>
            <a:pPr>
              <a:buNone/>
              <a:defRPr sz="1000" b="0">
                <a:solidFill>
                  <a:srgbClr val="595959"/>
                </a:solidFill>
                <a:latin typeface="Verdana"/>
                <a:ea typeface="Verdana"/>
                <a:cs typeface="Verdana"/>
              </a:defRPr>
            </a:pPr>
            <a:r>
              <a:rPr sz="1000" b="0">
                <a:solidFill>
                  <a:srgbClr val="595959"/>
                </a:solidFill>
                <a:latin typeface="Verdana"/>
                <a:ea typeface="Verdana"/>
                <a:cs typeface="Verdana"/>
              </a:rPr>
              <a:t>Kaplan et al. (2020) · Figure 2, right; §1.1 and §6</a:t>
            </a:r>
          </a:p>
        </p:txBody>
      </p:sp>
      <p:pic>
        <p:nvPicPr>
          <p:cNvPr id="19" name="Picture 18"/>
          <p:cNvPicPr>
            <a:picLocks noChangeAspect="1"/>
          </p:cNvPicPr>
          <p:nvPr/>
        </p:nvPicPr>
        <p:blipFill>
          <a:blip r:embed="rId3"/>
          <a:stretch/>
        </p:blipFill>
        <p:spPr>
          <a:xfrm>
            <a:off x="1117728" y="1473041"/>
            <a:ext cx="5307471" cy="4008596"/>
          </a:xfrm>
          <a:prstGeom prst="rect">
            <a:avLst/>
          </a:prstGeom>
        </p:spPr>
      </p:pic>
      <p:sp>
        <p:nvSpPr>
          <p:cNvPr id="10" name="text-49">
            <a:extLst>
              <a:ext uri="{FF2B5EF4-FFF2-40B4-BE49-F238E27FC236}">
                <a16:creationId xmlns:a16="http://schemas.microsoft.com/office/drawing/2014/main" id="{B5943923-A2A2-409C-8F85-2D5CCCEC2F3E}"/>
              </a:ext>
            </a:extLst>
          </p:cNvPr>
          <p:cNvSpPr>
            <a:spLocks noGrp="1"/>
          </p:cNvSpPr>
          <p:nvPr/>
        </p:nvSpPr>
        <p:spPr>
          <a:xfrm>
            <a:off x="7716592" y="1726406"/>
            <a:ext cx="4112251" cy="1402556"/>
          </a:xfrm>
          <a:prstGeom prst="rect">
            <a:avLst/>
          </a:prstGeom>
          <a:noFill/>
          <a:ln w="0">
            <a:noFill/>
          </a:ln>
        </p:spPr>
        <p:txBody>
          <a:bodyPr wrap="square" lIns="0" tIns="0" rIns="0" bIns="0" anchor="t">
            <a:noAutofit/>
          </a:bodyPr>
          <a:lstStyle/>
          <a:p>
            <a:pPr>
              <a:buNone/>
              <a:defRPr sz="2232" b="1">
                <a:solidFill>
                  <a:srgbClr val="A2006E"/>
                </a:solidFill>
                <a:latin typeface="Georgia"/>
                <a:ea typeface="Georgia"/>
                <a:cs typeface="Georgia"/>
              </a:defRPr>
            </a:pPr>
            <a:r>
              <a:rPr sz="2232" b="1">
                <a:solidFill>
                  <a:srgbClr val="A2006E"/>
                </a:solidFill>
                <a:latin typeface="Georgia"/>
                <a:ea typeface="Georgia"/>
                <a:cs typeface="Georgia"/>
              </a:rPr>
              <a:t>Larger models can reach</a:t>
            </a:r>
          </a:p>
          <a:p>
            <a:pPr>
              <a:buNone/>
              <a:defRPr sz="2232" b="1">
                <a:solidFill>
                  <a:srgbClr val="A2006E"/>
                </a:solidFill>
                <a:latin typeface="Georgia"/>
                <a:ea typeface="Georgia"/>
                <a:cs typeface="Georgia"/>
              </a:defRPr>
            </a:pPr>
            <a:r>
              <a:rPr sz="2232" b="1">
                <a:solidFill>
                  <a:srgbClr val="A2006E"/>
                </a:solidFill>
                <a:latin typeface="Georgia"/>
                <a:ea typeface="Georgia"/>
                <a:cs typeface="Georgia"/>
              </a:rPr>
              <a:t>a target loss with</a:t>
            </a:r>
          </a:p>
          <a:p>
            <a:pPr>
              <a:buNone/>
              <a:defRPr sz="2232" b="1">
                <a:solidFill>
                  <a:srgbClr val="A2006E"/>
                </a:solidFill>
                <a:latin typeface="Georgia"/>
                <a:ea typeface="Georgia"/>
                <a:cs typeface="Georgia"/>
              </a:defRPr>
            </a:pPr>
            <a:r>
              <a:rPr sz="2232" b="1">
                <a:solidFill>
                  <a:srgbClr val="A2006E"/>
                </a:solidFill>
                <a:latin typeface="Georgia"/>
                <a:ea typeface="Georgia"/>
                <a:cs typeface="Georgia"/>
              </a:rPr>
              <a:t>fewer training tokens.</a:t>
            </a:r>
          </a:p>
        </p:txBody>
      </p:sp>
      <p:sp>
        <p:nvSpPr>
          <p:cNvPr id="11" name="text-50">
            <a:extLst>
              <a:ext uri="{FF2B5EF4-FFF2-40B4-BE49-F238E27FC236}">
                <a16:creationId xmlns:a16="http://schemas.microsoft.com/office/drawing/2014/main" id="{D3BA1DF6-EA2A-4BEA-A875-600418E86A08}"/>
              </a:ext>
            </a:extLst>
          </p:cNvPr>
          <p:cNvSpPr>
            <a:spLocks noGrp="1"/>
          </p:cNvSpPr>
          <p:nvPr/>
        </p:nvSpPr>
        <p:spPr>
          <a:xfrm>
            <a:off x="7716592" y="3880009"/>
            <a:ext cx="4081865" cy="1393507"/>
          </a:xfrm>
          <a:prstGeom prst="rect">
            <a:avLst/>
          </a:prstGeom>
          <a:noFill/>
          <a:ln w="0">
            <a:noFill/>
          </a:ln>
        </p:spPr>
        <p:txBody>
          <a:bodyPr wrap="square" lIns="0" tIns="0" rIns="0" bIns="0" anchor="t">
            <a:noAutofit/>
          </a:bodyPr>
          <a:lstStyle/>
          <a:p>
            <a:pPr>
              <a:buNone/>
              <a:defRPr sz="2232" b="0">
                <a:solidFill>
                  <a:srgbClr val="000000"/>
                </a:solidFill>
                <a:latin typeface="Georgia"/>
                <a:ea typeface="Georgia"/>
                <a:cs typeface="Georgia"/>
              </a:defRPr>
            </a:pPr>
            <a:r>
              <a:rPr sz="2232" b="0">
                <a:solidFill>
                  <a:srgbClr val="000000"/>
                </a:solidFill>
                <a:latin typeface="Georgia"/>
                <a:ea typeface="Georgia"/>
                <a:cs typeface="Georgia"/>
              </a:rPr>
              <a:t>The best stopping point</a:t>
            </a:r>
          </a:p>
          <a:p>
            <a:pPr>
              <a:buNone/>
              <a:defRPr sz="2232" b="0">
                <a:solidFill>
                  <a:srgbClr val="000000"/>
                </a:solidFill>
                <a:latin typeface="Georgia"/>
                <a:ea typeface="Georgia"/>
                <a:cs typeface="Georgia"/>
              </a:defRPr>
            </a:pPr>
            <a:r>
              <a:rPr sz="2232" b="0">
                <a:solidFill>
                  <a:srgbClr val="000000"/>
                </a:solidFill>
                <a:latin typeface="Georgia"/>
                <a:ea typeface="Georgia"/>
                <a:cs typeface="Georgia"/>
              </a:rPr>
              <a:t>depends on the</a:t>
            </a:r>
          </a:p>
          <a:p>
            <a:pPr>
              <a:buNone/>
              <a:defRPr sz="2232" b="0">
                <a:solidFill>
                  <a:srgbClr val="000000"/>
                </a:solidFill>
                <a:latin typeface="Georgia"/>
                <a:ea typeface="Georgia"/>
                <a:cs typeface="Georgia"/>
              </a:defRPr>
            </a:pPr>
            <a:r>
              <a:rPr sz="2232" b="0">
                <a:solidFill>
                  <a:srgbClr val="000000"/>
                </a:solidFill>
                <a:latin typeface="Georgia"/>
                <a:ea typeface="Georgia"/>
                <a:cs typeface="Georgia"/>
              </a:rPr>
              <a:t>compute budget.</a:t>
            </a:r>
          </a:p>
        </p:txBody>
      </p:sp>
      <p:sp>
        <p:nvSpPr>
          <p:cNvPr id="13" name="loss-axis-label">
            <a:extLst>
              <a:ext uri="{FF2B5EF4-FFF2-40B4-BE49-F238E27FC236}">
                <a16:creationId xmlns:a16="http://schemas.microsoft.com/office/drawing/2014/main" id="{BEB15F08-9BCB-400C-AAFC-766E40DFF508}"/>
              </a:ext>
            </a:extLst>
          </p:cNvPr>
          <p:cNvSpPr>
            <a:spLocks noGrp="1"/>
          </p:cNvSpPr>
          <p:nvPr/>
        </p:nvSpPr>
        <p:spPr>
          <a:xfrm>
            <a:off x="1390650" y="1990725"/>
            <a:ext cx="1714500" cy="257175"/>
          </a:xfrm>
          <a:prstGeom prst="rect">
            <a:avLst/>
          </a:prstGeom>
          <a:noFill/>
          <a:ln w="0">
            <a:noFill/>
          </a:ln>
        </p:spPr>
        <p:txBody>
          <a:bodyPr wrap="none" lIns="0" tIns="0" rIns="0" bIns="0">
            <a:noAutofit/>
          </a:bodyPr>
          <a:lstStyle/>
          <a:p>
            <a:pPr>
              <a:buNone/>
              <a:defRPr sz="1575">
                <a:solidFill>
                  <a:srgbClr val="000000"/>
                </a:solidFill>
                <a:latin typeface="Georgia"/>
                <a:ea typeface="Georgia"/>
                <a:cs typeface="Georgia"/>
              </a:defRPr>
            </a:pPr>
            <a:r>
              <a:rPr sz="1575">
                <a:solidFill>
                  <a:srgbClr val="000000"/>
                </a:solidFill>
                <a:latin typeface="Georgia"/>
                <a:ea typeface="Georgia"/>
                <a:cs typeface="Georgia"/>
              </a:rPr>
              <a:t>Test loss</a:t>
            </a:r>
          </a:p>
        </p:txBody>
      </p:sp>
    </p:spTree>
    <p:extLst>
      <p:ext uri="{BB962C8B-B14F-4D97-AF65-F5344CB8AC3E}">
        <p14:creationId xmlns:p14="http://schemas.microsoft.com/office/powerpoint/2010/main" val="4432072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F21BA2-61CC-4EB3-86BD-22FA6A84B755}"/>
              </a:ext>
            </a:extLst>
          </p:cNvPr>
          <p:cNvSpPr>
            <a:spLocks noGrp="1"/>
          </p:cNvSpPr>
          <p:nvPr>
            <p:ph type="title"/>
          </p:nvPr>
        </p:nvSpPr>
        <p:spPr>
          <a:xfrm>
            <a:off x="342900" y="542925"/>
            <a:ext cx="11506200" cy="752475"/>
          </a:xfrm>
        </p:spPr>
        <p:txBody>
          <a:bodyPr wrap="square" lIns="0" tIns="0" rIns="0" bIns="0" anchor="ctr">
            <a:noAutofit/>
          </a:bodyPr>
          <a:lstStyle/>
          <a:p>
            <a:pPr>
              <a:buNone/>
              <a:defRPr sz="3600" b="1">
                <a:solidFill>
                  <a:srgbClr val="000000"/>
                </a:solidFill>
                <a:latin typeface="Barlow Condensed"/>
                <a:ea typeface="Barlow Condensed"/>
                <a:cs typeface="Barlow Condensed"/>
              </a:defRPr>
            </a:pPr>
            <a:r>
              <a:rPr sz="3600" b="1">
                <a:solidFill>
                  <a:srgbClr val="000000"/>
                </a:solidFill>
                <a:latin typeface="Barlow Condensed"/>
                <a:ea typeface="Barlow Condensed"/>
                <a:cs typeface="Barlow Condensed"/>
              </a:rPr>
              <a:t>LIMITATIONS AND OPEN QUESTIONS</a:t>
            </a:r>
          </a:p>
        </p:txBody>
      </p:sp>
      <p:sp>
        <p:nvSpPr>
          <p:cNvPr id="6" name="Footer Placeholder 5">
            <a:extLst>
              <a:ext uri="{FF2B5EF4-FFF2-40B4-BE49-F238E27FC236}">
                <a16:creationId xmlns:a16="http://schemas.microsoft.com/office/drawing/2014/main" id="{BA1F4DA4-D919-41B3-A200-A877AA5359E6}"/>
              </a:ext>
            </a:extLst>
          </p:cNvPr>
          <p:cNvSpPr>
            <a:spLocks noGrp="1"/>
          </p:cNvSpPr>
          <p:nvPr>
            <p:ph type="ftr" idx="11"/>
          </p:nvPr>
        </p:nvSpPr>
        <p:spPr/>
        <p:txBody>
          <a:bodyPr/>
          <a:lstStyle/>
          <a:p>
            <a:pPr>
              <a:buNone/>
              <a:defRPr sz="1000">
                <a:solidFill>
                  <a:srgbClr val="000000"/>
                </a:solidFill>
                <a:latin typeface="Verdana"/>
                <a:ea typeface="Verdana"/>
                <a:cs typeface="Verdana"/>
              </a:defRPr>
            </a:pPr>
            <a:r>
              <a:rPr sz="1000">
                <a:solidFill>
                  <a:srgbClr val="000000"/>
                </a:solidFill>
                <a:latin typeface="Verdana"/>
                <a:ea typeface="Verdana"/>
                <a:cs typeface="Verdana"/>
              </a:rPr>
              <a:t>Krish Patel · CS 886 SEC-004</a:t>
            </a:r>
            <a:endParaRPr/>
          </a:p>
        </p:txBody>
      </p:sp>
      <p:sp>
        <p:nvSpPr>
          <p:cNvPr id="7" name="Slide Number Placeholder 6">
            <a:extLst>
              <a:ext uri="{FF2B5EF4-FFF2-40B4-BE49-F238E27FC236}">
                <a16:creationId xmlns:a16="http://schemas.microsoft.com/office/drawing/2014/main" id="{E559698D-B90C-4D3F-B12E-1690170662E0}"/>
              </a:ext>
            </a:extLst>
          </p:cNvPr>
          <p:cNvSpPr>
            <a:spLocks noGrp="1"/>
          </p:cNvSpPr>
          <p:nvPr>
            <p:ph type="sldNum" idx="12"/>
          </p:nvPr>
        </p:nvSpPr>
        <p:spPr/>
        <p:txBody>
          <a:bodyPr/>
          <a:lstStyle/>
          <a:p>
            <a:pPr>
              <a:buNone/>
              <a:defRPr sz="1000">
                <a:solidFill>
                  <a:srgbClr val="000000"/>
                </a:solidFill>
                <a:latin typeface="Verdana"/>
                <a:ea typeface="Verdana"/>
                <a:cs typeface="Verdana"/>
              </a:defRPr>
            </a:pPr>
            <a:r>
              <a:rPr sz="1000" dirty="0">
                <a:solidFill>
                  <a:srgbClr val="000000"/>
                </a:solidFill>
                <a:latin typeface="Verdana"/>
                <a:ea typeface="Verdana"/>
                <a:cs typeface="Verdana"/>
              </a:rPr>
              <a:t>PAGE 1</a:t>
            </a:r>
            <a:r>
              <a:rPr lang="en-US" sz="1000" dirty="0">
                <a:solidFill>
                  <a:srgbClr val="000000"/>
                </a:solidFill>
                <a:latin typeface="Verdana"/>
                <a:ea typeface="Verdana"/>
                <a:cs typeface="Verdana"/>
              </a:rPr>
              <a:t>5</a:t>
            </a:r>
            <a:endParaRPr dirty="0"/>
          </a:p>
        </p:txBody>
      </p:sp>
      <p:sp>
        <p:nvSpPr>
          <p:cNvPr id="8" name="source-19">
            <a:extLst>
              <a:ext uri="{FF2B5EF4-FFF2-40B4-BE49-F238E27FC236}">
                <a16:creationId xmlns:a16="http://schemas.microsoft.com/office/drawing/2014/main" id="{BE42E0AB-42E0-49B0-9A8A-3B354E6108C3}"/>
              </a:ext>
            </a:extLst>
          </p:cNvPr>
          <p:cNvSpPr>
            <a:spLocks noGrp="1"/>
          </p:cNvSpPr>
          <p:nvPr/>
        </p:nvSpPr>
        <p:spPr>
          <a:xfrm>
            <a:off x="342900" y="6076950"/>
            <a:ext cx="8382000" cy="200025"/>
          </a:xfrm>
          <a:prstGeom prst="rect">
            <a:avLst/>
          </a:prstGeom>
          <a:noFill/>
          <a:ln w="0">
            <a:noFill/>
          </a:ln>
        </p:spPr>
        <p:txBody>
          <a:bodyPr wrap="square" lIns="0" tIns="0" rIns="0" bIns="0" anchor="t">
            <a:noAutofit/>
          </a:bodyPr>
          <a:lstStyle/>
          <a:p>
            <a:pPr>
              <a:buNone/>
              <a:defRPr sz="1000" b="0">
                <a:solidFill>
                  <a:srgbClr val="595959"/>
                </a:solidFill>
                <a:latin typeface="Verdana"/>
                <a:ea typeface="Verdana"/>
                <a:cs typeface="Verdana"/>
              </a:defRPr>
            </a:pPr>
            <a:r>
              <a:rPr sz="1000" b="0">
                <a:solidFill>
                  <a:srgbClr val="595959"/>
                </a:solidFill>
                <a:latin typeface="Verdana"/>
                <a:ea typeface="Verdana"/>
                <a:cs typeface="Verdana"/>
              </a:rPr>
              <a:t>Kaplan et al. (2020) · §6.3, §8, Appendix B.4 and Appendix C</a:t>
            </a:r>
          </a:p>
        </p:txBody>
      </p:sp>
      <p:sp>
        <p:nvSpPr>
          <p:cNvPr id="9" name="text-51">
            <a:extLst>
              <a:ext uri="{FF2B5EF4-FFF2-40B4-BE49-F238E27FC236}">
                <a16:creationId xmlns:a16="http://schemas.microsoft.com/office/drawing/2014/main" id="{881CF3BF-4B17-4EEF-8B0C-95DD0E726E2B}"/>
              </a:ext>
            </a:extLst>
          </p:cNvPr>
          <p:cNvSpPr>
            <a:spLocks noGrp="1"/>
          </p:cNvSpPr>
          <p:nvPr/>
        </p:nvSpPr>
        <p:spPr>
          <a:xfrm>
            <a:off x="342900" y="1527334"/>
            <a:ext cx="3565301" cy="452438"/>
          </a:xfrm>
          <a:prstGeom prst="rect">
            <a:avLst/>
          </a:prstGeom>
          <a:noFill/>
          <a:ln w="0">
            <a:noFill/>
          </a:ln>
        </p:spPr>
        <p:txBody>
          <a:bodyPr wrap="square" lIns="0" tIns="0" rIns="0" bIns="0" anchor="t">
            <a:noAutofit/>
          </a:bodyPr>
          <a:lstStyle/>
          <a:p>
            <a:pPr>
              <a:buNone/>
              <a:defRPr sz="2232" b="1">
                <a:solidFill>
                  <a:srgbClr val="A2006E"/>
                </a:solidFill>
                <a:latin typeface="Georgia"/>
                <a:ea typeface="Georgia"/>
                <a:cs typeface="Georgia"/>
              </a:defRPr>
            </a:pPr>
            <a:r>
              <a:rPr sz="2232" b="1">
                <a:solidFill>
                  <a:srgbClr val="A2006E"/>
                </a:solidFill>
                <a:latin typeface="Georgia"/>
                <a:ea typeface="Georgia"/>
                <a:cs typeface="Georgia"/>
              </a:rPr>
              <a:t>Empirical fits</a:t>
            </a:r>
          </a:p>
        </p:txBody>
      </p:sp>
      <p:sp>
        <p:nvSpPr>
          <p:cNvPr id="10" name="text-52">
            <a:extLst>
              <a:ext uri="{FF2B5EF4-FFF2-40B4-BE49-F238E27FC236}">
                <a16:creationId xmlns:a16="http://schemas.microsoft.com/office/drawing/2014/main" id="{403A4CFC-B37D-4B96-9CDC-6B97F6590437}"/>
              </a:ext>
            </a:extLst>
          </p:cNvPr>
          <p:cNvSpPr>
            <a:spLocks noGrp="1"/>
          </p:cNvSpPr>
          <p:nvPr/>
        </p:nvSpPr>
        <p:spPr>
          <a:xfrm>
            <a:off x="4110775" y="1527334"/>
            <a:ext cx="7738325" cy="588169"/>
          </a:xfrm>
          <a:prstGeom prst="rect">
            <a:avLst/>
          </a:prstGeom>
          <a:noFill/>
          <a:ln w="0">
            <a:noFill/>
          </a:ln>
        </p:spPr>
        <p:txBody>
          <a:bodyPr wrap="square" lIns="0" tIns="0" rIns="0" bIns="0" anchor="t">
            <a:noAutofit/>
          </a:bodyPr>
          <a:lstStyle/>
          <a:p>
            <a:pPr>
              <a:buNone/>
              <a:defRPr sz="2088" b="0">
                <a:solidFill>
                  <a:srgbClr val="000000"/>
                </a:solidFill>
                <a:latin typeface="Georgia"/>
                <a:ea typeface="Georgia"/>
                <a:cs typeface="Georgia"/>
              </a:defRPr>
            </a:pPr>
            <a:r>
              <a:rPr sz="2088" b="0">
                <a:solidFill>
                  <a:srgbClr val="000000"/>
                </a:solidFill>
                <a:latin typeface="Georgia"/>
                <a:ea typeface="Georgia"/>
                <a:cs typeface="Georgia"/>
              </a:rPr>
              <a:t>No complete theory explains the exponents.</a:t>
            </a:r>
          </a:p>
        </p:txBody>
      </p:sp>
      <p:sp>
        <p:nvSpPr>
          <p:cNvPr id="11" name="text-53">
            <a:extLst>
              <a:ext uri="{FF2B5EF4-FFF2-40B4-BE49-F238E27FC236}">
                <a16:creationId xmlns:a16="http://schemas.microsoft.com/office/drawing/2014/main" id="{E90D6242-323A-4514-BAE9-B17CD5EF5601}"/>
              </a:ext>
            </a:extLst>
          </p:cNvPr>
          <p:cNvSpPr>
            <a:spLocks noGrp="1"/>
          </p:cNvSpPr>
          <p:nvPr/>
        </p:nvSpPr>
        <p:spPr>
          <a:xfrm>
            <a:off x="342900" y="2432209"/>
            <a:ext cx="3565301" cy="452438"/>
          </a:xfrm>
          <a:prstGeom prst="rect">
            <a:avLst/>
          </a:prstGeom>
          <a:noFill/>
          <a:ln w="0">
            <a:noFill/>
          </a:ln>
        </p:spPr>
        <p:txBody>
          <a:bodyPr wrap="square" lIns="0" tIns="0" rIns="0" bIns="0" anchor="t">
            <a:noAutofit/>
          </a:bodyPr>
          <a:lstStyle/>
          <a:p>
            <a:pPr>
              <a:buNone/>
              <a:defRPr sz="2232" b="1">
                <a:solidFill>
                  <a:srgbClr val="A2006E"/>
                </a:solidFill>
                <a:latin typeface="Georgia"/>
                <a:ea typeface="Georgia"/>
                <a:cs typeface="Georgia"/>
              </a:defRPr>
            </a:pPr>
            <a:r>
              <a:rPr sz="2232" b="1">
                <a:solidFill>
                  <a:srgbClr val="A2006E"/>
                </a:solidFill>
                <a:latin typeface="Georgia"/>
                <a:ea typeface="Georgia"/>
                <a:cs typeface="Georgia"/>
              </a:rPr>
              <a:t>Measured setting</a:t>
            </a:r>
          </a:p>
        </p:txBody>
      </p:sp>
      <p:sp>
        <p:nvSpPr>
          <p:cNvPr id="12" name="text-54">
            <a:extLst>
              <a:ext uri="{FF2B5EF4-FFF2-40B4-BE49-F238E27FC236}">
                <a16:creationId xmlns:a16="http://schemas.microsoft.com/office/drawing/2014/main" id="{11BBE879-FE87-47D7-9A21-BB6FC213C0D3}"/>
              </a:ext>
            </a:extLst>
          </p:cNvPr>
          <p:cNvSpPr>
            <a:spLocks noGrp="1"/>
          </p:cNvSpPr>
          <p:nvPr/>
        </p:nvSpPr>
        <p:spPr>
          <a:xfrm>
            <a:off x="4110775" y="2432209"/>
            <a:ext cx="7738325" cy="705803"/>
          </a:xfrm>
          <a:prstGeom prst="rect">
            <a:avLst/>
          </a:prstGeom>
          <a:noFill/>
          <a:ln w="0">
            <a:noFill/>
          </a:ln>
        </p:spPr>
        <p:txBody>
          <a:bodyPr wrap="square" lIns="0" tIns="0" rIns="0" bIns="0" anchor="t">
            <a:noAutofit/>
          </a:bodyPr>
          <a:lstStyle/>
          <a:p>
            <a:pPr>
              <a:buNone/>
              <a:defRPr sz="2088" b="0">
                <a:solidFill>
                  <a:srgbClr val="000000"/>
                </a:solidFill>
                <a:latin typeface="Georgia"/>
                <a:ea typeface="Georgia"/>
                <a:cs typeface="Georgia"/>
              </a:defRPr>
            </a:pPr>
            <a:r>
              <a:rPr sz="2088" b="0">
                <a:solidFill>
                  <a:srgbClr val="000000"/>
                </a:solidFill>
                <a:latin typeface="Georgia"/>
                <a:ea typeface="Georgia"/>
                <a:cs typeface="Georgia"/>
              </a:rPr>
              <a:t>Data, tokenization, architecture, and training choices matter.</a:t>
            </a:r>
          </a:p>
        </p:txBody>
      </p:sp>
      <p:sp>
        <p:nvSpPr>
          <p:cNvPr id="13" name="text-55">
            <a:extLst>
              <a:ext uri="{FF2B5EF4-FFF2-40B4-BE49-F238E27FC236}">
                <a16:creationId xmlns:a16="http://schemas.microsoft.com/office/drawing/2014/main" id="{E68592C9-0FB1-4F10-8F46-AF214F18C7DA}"/>
              </a:ext>
            </a:extLst>
          </p:cNvPr>
          <p:cNvSpPr>
            <a:spLocks noGrp="1"/>
          </p:cNvSpPr>
          <p:nvPr/>
        </p:nvSpPr>
        <p:spPr>
          <a:xfrm>
            <a:off x="342900" y="3509010"/>
            <a:ext cx="3565301" cy="452438"/>
          </a:xfrm>
          <a:prstGeom prst="rect">
            <a:avLst/>
          </a:prstGeom>
          <a:noFill/>
          <a:ln w="0">
            <a:noFill/>
          </a:ln>
        </p:spPr>
        <p:txBody>
          <a:bodyPr wrap="square" lIns="0" tIns="0" rIns="0" bIns="0" anchor="t">
            <a:noAutofit/>
          </a:bodyPr>
          <a:lstStyle/>
          <a:p>
            <a:pPr>
              <a:buNone/>
              <a:defRPr sz="2232" b="1">
                <a:solidFill>
                  <a:srgbClr val="A2006E"/>
                </a:solidFill>
                <a:latin typeface="Georgia"/>
                <a:ea typeface="Georgia"/>
                <a:cs typeface="Georgia"/>
              </a:defRPr>
            </a:pPr>
            <a:r>
              <a:rPr sz="2232" b="1">
                <a:solidFill>
                  <a:srgbClr val="A2006E"/>
                </a:solidFill>
                <a:latin typeface="Georgia"/>
                <a:ea typeface="Georgia"/>
                <a:cs typeface="Georgia"/>
              </a:rPr>
              <a:t>Objective</a:t>
            </a:r>
          </a:p>
        </p:txBody>
      </p:sp>
      <p:sp>
        <p:nvSpPr>
          <p:cNvPr id="14" name="text-56">
            <a:extLst>
              <a:ext uri="{FF2B5EF4-FFF2-40B4-BE49-F238E27FC236}">
                <a16:creationId xmlns:a16="http://schemas.microsoft.com/office/drawing/2014/main" id="{12E2BB18-0186-44E5-8CE5-486A0A4C2EED}"/>
              </a:ext>
            </a:extLst>
          </p:cNvPr>
          <p:cNvSpPr>
            <a:spLocks noGrp="1"/>
          </p:cNvSpPr>
          <p:nvPr/>
        </p:nvSpPr>
        <p:spPr>
          <a:xfrm>
            <a:off x="4110775" y="3509010"/>
            <a:ext cx="7738325" cy="805339"/>
          </a:xfrm>
          <a:prstGeom prst="rect">
            <a:avLst/>
          </a:prstGeom>
          <a:noFill/>
          <a:ln w="0">
            <a:noFill/>
          </a:ln>
        </p:spPr>
        <p:txBody>
          <a:bodyPr wrap="square" lIns="0" tIns="0" rIns="0" bIns="0" anchor="t">
            <a:noAutofit/>
          </a:bodyPr>
          <a:lstStyle/>
          <a:p>
            <a:pPr>
              <a:buNone/>
              <a:defRPr sz="2088" b="0">
                <a:solidFill>
                  <a:srgbClr val="000000"/>
                </a:solidFill>
                <a:latin typeface="Georgia"/>
                <a:ea typeface="Georgia"/>
                <a:cs typeface="Georgia"/>
              </a:defRPr>
            </a:pPr>
            <a:r>
              <a:rPr sz="2088" b="0">
                <a:solidFill>
                  <a:srgbClr val="000000"/>
                </a:solidFill>
                <a:latin typeface="Georgia"/>
                <a:ea typeface="Georgia"/>
                <a:cs typeface="Georgia"/>
              </a:rPr>
              <a:t>Next-token loss and training FLOPs leave other costs and capabilities open.</a:t>
            </a:r>
          </a:p>
        </p:txBody>
      </p:sp>
      <p:sp>
        <p:nvSpPr>
          <p:cNvPr id="15" name="text-57">
            <a:extLst>
              <a:ext uri="{FF2B5EF4-FFF2-40B4-BE49-F238E27FC236}">
                <a16:creationId xmlns:a16="http://schemas.microsoft.com/office/drawing/2014/main" id="{4257DC44-A0EA-4281-BB67-64A12EA4D2A4}"/>
              </a:ext>
            </a:extLst>
          </p:cNvPr>
          <p:cNvSpPr>
            <a:spLocks noGrp="1"/>
          </p:cNvSpPr>
          <p:nvPr/>
        </p:nvSpPr>
        <p:spPr>
          <a:xfrm>
            <a:off x="342900" y="4712494"/>
            <a:ext cx="3565301" cy="452438"/>
          </a:xfrm>
          <a:prstGeom prst="rect">
            <a:avLst/>
          </a:prstGeom>
          <a:noFill/>
          <a:ln w="0">
            <a:noFill/>
          </a:ln>
        </p:spPr>
        <p:txBody>
          <a:bodyPr wrap="square" lIns="0" tIns="0" rIns="0" bIns="0" anchor="t">
            <a:noAutofit/>
          </a:bodyPr>
          <a:lstStyle/>
          <a:p>
            <a:pPr>
              <a:buNone/>
              <a:defRPr sz="2232" b="1">
                <a:solidFill>
                  <a:srgbClr val="A2006E"/>
                </a:solidFill>
                <a:latin typeface="Georgia"/>
                <a:ea typeface="Georgia"/>
                <a:cs typeface="Georgia"/>
              </a:defRPr>
            </a:pPr>
            <a:r>
              <a:rPr sz="2232" b="1">
                <a:solidFill>
                  <a:srgbClr val="A2006E"/>
                </a:solidFill>
                <a:latin typeface="Georgia"/>
                <a:ea typeface="Georgia"/>
                <a:cs typeface="Georgia"/>
              </a:rPr>
              <a:t>Extrapolation</a:t>
            </a:r>
          </a:p>
        </p:txBody>
      </p:sp>
      <p:sp>
        <p:nvSpPr>
          <p:cNvPr id="16" name="text-58">
            <a:extLst>
              <a:ext uri="{FF2B5EF4-FFF2-40B4-BE49-F238E27FC236}">
                <a16:creationId xmlns:a16="http://schemas.microsoft.com/office/drawing/2014/main" id="{C0D05A68-4050-4A75-B3A3-E3501A6F1A48}"/>
              </a:ext>
            </a:extLst>
          </p:cNvPr>
          <p:cNvSpPr>
            <a:spLocks noGrp="1"/>
          </p:cNvSpPr>
          <p:nvPr/>
        </p:nvSpPr>
        <p:spPr>
          <a:xfrm>
            <a:off x="4110775" y="4712494"/>
            <a:ext cx="7738325" cy="651510"/>
          </a:xfrm>
          <a:prstGeom prst="rect">
            <a:avLst/>
          </a:prstGeom>
          <a:noFill/>
          <a:ln w="0">
            <a:noFill/>
          </a:ln>
        </p:spPr>
        <p:txBody>
          <a:bodyPr wrap="square" lIns="0" tIns="0" rIns="0" bIns="0" anchor="t">
            <a:noAutofit/>
          </a:bodyPr>
          <a:lstStyle/>
          <a:p>
            <a:pPr>
              <a:buNone/>
              <a:defRPr sz="2088" b="0">
                <a:solidFill>
                  <a:srgbClr val="000000"/>
                </a:solidFill>
                <a:latin typeface="Georgia"/>
                <a:ea typeface="Georgia"/>
                <a:cs typeface="Georgia"/>
              </a:defRPr>
            </a:pPr>
            <a:r>
              <a:rPr sz="2088" b="0">
                <a:solidFill>
                  <a:srgbClr val="000000"/>
                </a:solidFill>
                <a:latin typeface="Georgia"/>
                <a:ea typeface="Georgia"/>
                <a:cs typeface="Georgia"/>
              </a:rPr>
              <a:t>The laws must eventually change or level off.</a:t>
            </a:r>
          </a:p>
        </p:txBody>
      </p:sp>
    </p:spTree>
    <p:extLst>
      <p:ext uri="{BB962C8B-B14F-4D97-AF65-F5344CB8AC3E}">
        <p14:creationId xmlns:p14="http://schemas.microsoft.com/office/powerpoint/2010/main" val="4432072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F21BA2-61CC-4EB3-86BD-22FA6A84B755}"/>
              </a:ext>
            </a:extLst>
          </p:cNvPr>
          <p:cNvSpPr>
            <a:spLocks noGrp="1"/>
          </p:cNvSpPr>
          <p:nvPr>
            <p:ph type="title"/>
          </p:nvPr>
        </p:nvSpPr>
        <p:spPr>
          <a:xfrm>
            <a:off x="342900" y="542925"/>
            <a:ext cx="11506200" cy="752475"/>
          </a:xfrm>
        </p:spPr>
        <p:txBody>
          <a:bodyPr wrap="square" lIns="0" tIns="0" rIns="0" bIns="0" anchor="ctr">
            <a:noAutofit/>
          </a:bodyPr>
          <a:lstStyle/>
          <a:p>
            <a:pPr>
              <a:buNone/>
              <a:defRPr sz="3600" b="1">
                <a:solidFill>
                  <a:srgbClr val="000000"/>
                </a:solidFill>
                <a:latin typeface="Barlow Condensed"/>
                <a:ea typeface="Barlow Condensed"/>
                <a:cs typeface="Barlow Condensed"/>
              </a:defRPr>
            </a:pPr>
            <a:r>
              <a:rPr sz="3600" b="1">
                <a:solidFill>
                  <a:srgbClr val="000000"/>
                </a:solidFill>
                <a:latin typeface="Barlow Condensed"/>
                <a:ea typeface="Barlow Condensed"/>
                <a:cs typeface="Barlow Condensed"/>
              </a:rPr>
              <a:t>TAKEAWAYS AND THE NEXT PAPER</a:t>
            </a:r>
          </a:p>
        </p:txBody>
      </p:sp>
      <p:sp>
        <p:nvSpPr>
          <p:cNvPr id="6" name="Footer Placeholder 5">
            <a:extLst>
              <a:ext uri="{FF2B5EF4-FFF2-40B4-BE49-F238E27FC236}">
                <a16:creationId xmlns:a16="http://schemas.microsoft.com/office/drawing/2014/main" id="{BA1F4DA4-D919-41B3-A200-A877AA5359E6}"/>
              </a:ext>
            </a:extLst>
          </p:cNvPr>
          <p:cNvSpPr>
            <a:spLocks noGrp="1"/>
          </p:cNvSpPr>
          <p:nvPr>
            <p:ph type="ftr" idx="11"/>
          </p:nvPr>
        </p:nvSpPr>
        <p:spPr/>
        <p:txBody>
          <a:bodyPr/>
          <a:lstStyle/>
          <a:p>
            <a:pPr>
              <a:buNone/>
              <a:defRPr sz="1000">
                <a:solidFill>
                  <a:srgbClr val="000000"/>
                </a:solidFill>
                <a:latin typeface="Verdana"/>
                <a:ea typeface="Verdana"/>
                <a:cs typeface="Verdana"/>
              </a:defRPr>
            </a:pPr>
            <a:r>
              <a:rPr sz="1000">
                <a:solidFill>
                  <a:srgbClr val="000000"/>
                </a:solidFill>
                <a:latin typeface="Verdana"/>
                <a:ea typeface="Verdana"/>
                <a:cs typeface="Verdana"/>
              </a:rPr>
              <a:t>Krish Patel · CS 886 SEC-004</a:t>
            </a:r>
            <a:endParaRPr/>
          </a:p>
        </p:txBody>
      </p:sp>
      <p:sp>
        <p:nvSpPr>
          <p:cNvPr id="7" name="Slide Number Placeholder 6">
            <a:extLst>
              <a:ext uri="{FF2B5EF4-FFF2-40B4-BE49-F238E27FC236}">
                <a16:creationId xmlns:a16="http://schemas.microsoft.com/office/drawing/2014/main" id="{E559698D-B90C-4D3F-B12E-1690170662E0}"/>
              </a:ext>
            </a:extLst>
          </p:cNvPr>
          <p:cNvSpPr>
            <a:spLocks noGrp="1"/>
          </p:cNvSpPr>
          <p:nvPr>
            <p:ph type="sldNum" idx="12"/>
          </p:nvPr>
        </p:nvSpPr>
        <p:spPr/>
        <p:txBody>
          <a:bodyPr/>
          <a:lstStyle/>
          <a:p>
            <a:pPr>
              <a:buNone/>
              <a:defRPr sz="1000">
                <a:solidFill>
                  <a:srgbClr val="000000"/>
                </a:solidFill>
                <a:latin typeface="Verdana"/>
                <a:ea typeface="Verdana"/>
                <a:cs typeface="Verdana"/>
              </a:defRPr>
            </a:pPr>
            <a:r>
              <a:rPr sz="1000" dirty="0">
                <a:solidFill>
                  <a:srgbClr val="000000"/>
                </a:solidFill>
                <a:latin typeface="Verdana"/>
                <a:ea typeface="Verdana"/>
                <a:cs typeface="Verdana"/>
              </a:rPr>
              <a:t>PAGE </a:t>
            </a:r>
            <a:r>
              <a:rPr lang="en-US" dirty="0">
                <a:solidFill>
                  <a:srgbClr val="000000"/>
                </a:solidFill>
              </a:rPr>
              <a:t>16</a:t>
            </a:r>
            <a:endParaRPr dirty="0"/>
          </a:p>
        </p:txBody>
      </p:sp>
      <p:sp>
        <p:nvSpPr>
          <p:cNvPr id="8" name="source-20">
            <a:extLst>
              <a:ext uri="{FF2B5EF4-FFF2-40B4-BE49-F238E27FC236}">
                <a16:creationId xmlns:a16="http://schemas.microsoft.com/office/drawing/2014/main" id="{21914EF6-6558-44D4-97A4-D332A8276422}"/>
              </a:ext>
            </a:extLst>
          </p:cNvPr>
          <p:cNvSpPr>
            <a:spLocks noGrp="1"/>
          </p:cNvSpPr>
          <p:nvPr/>
        </p:nvSpPr>
        <p:spPr>
          <a:xfrm>
            <a:off x="342900" y="6076950"/>
            <a:ext cx="8382000" cy="200025"/>
          </a:xfrm>
          <a:prstGeom prst="rect">
            <a:avLst/>
          </a:prstGeom>
          <a:noFill/>
          <a:ln w="0">
            <a:noFill/>
          </a:ln>
        </p:spPr>
        <p:txBody>
          <a:bodyPr wrap="square" lIns="0" tIns="0" rIns="0" bIns="0" anchor="t">
            <a:noAutofit/>
          </a:bodyPr>
          <a:lstStyle/>
          <a:p>
            <a:pPr>
              <a:buNone/>
              <a:defRPr sz="1000" b="0">
                <a:solidFill>
                  <a:srgbClr val="595959"/>
                </a:solidFill>
                <a:latin typeface="Verdana"/>
                <a:ea typeface="Verdana"/>
                <a:cs typeface="Verdana"/>
              </a:defRPr>
            </a:pPr>
            <a:r>
              <a:rPr sz="1000" b="0">
                <a:solidFill>
                  <a:srgbClr val="595959"/>
                </a:solidFill>
                <a:latin typeface="Verdana"/>
                <a:ea typeface="Verdana"/>
                <a:cs typeface="Verdana"/>
              </a:rPr>
              <a:t>Kaplan et al. (2020), arXiv:2001.08361v1</a:t>
            </a:r>
          </a:p>
        </p:txBody>
      </p:sp>
      <p:sp>
        <p:nvSpPr>
          <p:cNvPr id="9" name="text-59">
            <a:extLst>
              <a:ext uri="{FF2B5EF4-FFF2-40B4-BE49-F238E27FC236}">
                <a16:creationId xmlns:a16="http://schemas.microsoft.com/office/drawing/2014/main" id="{ADC4DE24-D0CB-4845-93F0-12F7395CA740}"/>
              </a:ext>
            </a:extLst>
          </p:cNvPr>
          <p:cNvSpPr>
            <a:spLocks noGrp="1"/>
          </p:cNvSpPr>
          <p:nvPr/>
        </p:nvSpPr>
        <p:spPr>
          <a:xfrm>
            <a:off x="342900" y="1527334"/>
            <a:ext cx="11242854" cy="760095"/>
          </a:xfrm>
          <a:prstGeom prst="rect">
            <a:avLst/>
          </a:prstGeom>
          <a:noFill/>
          <a:ln w="0">
            <a:noFill/>
          </a:ln>
        </p:spPr>
        <p:txBody>
          <a:bodyPr wrap="square" lIns="0" tIns="0" rIns="0" bIns="0" anchor="t">
            <a:noAutofit/>
          </a:bodyPr>
          <a:lstStyle/>
          <a:p>
            <a:pPr>
              <a:buNone/>
              <a:defRPr sz="2520" b="1">
                <a:solidFill>
                  <a:srgbClr val="A2006E"/>
                </a:solidFill>
                <a:latin typeface="Georgia"/>
                <a:ea typeface="Georgia"/>
                <a:cs typeface="Georgia"/>
              </a:defRPr>
            </a:pPr>
            <a:r>
              <a:rPr sz="2520" b="1">
                <a:solidFill>
                  <a:srgbClr val="A2006E"/>
                </a:solidFill>
                <a:latin typeface="Georgia"/>
                <a:ea typeface="Georgia"/>
                <a:cs typeface="Georgia"/>
              </a:rPr>
              <a:t>Loss scales predictably when bottlenecks are controlled.</a:t>
            </a:r>
          </a:p>
        </p:txBody>
      </p:sp>
      <p:sp>
        <p:nvSpPr>
          <p:cNvPr id="10" name="text-60">
            <a:extLst>
              <a:ext uri="{FF2B5EF4-FFF2-40B4-BE49-F238E27FC236}">
                <a16:creationId xmlns:a16="http://schemas.microsoft.com/office/drawing/2014/main" id="{254335BC-1C46-4019-B1D6-2BA616023498}"/>
              </a:ext>
            </a:extLst>
          </p:cNvPr>
          <p:cNvSpPr>
            <a:spLocks noGrp="1"/>
          </p:cNvSpPr>
          <p:nvPr/>
        </p:nvSpPr>
        <p:spPr>
          <a:xfrm>
            <a:off x="342900" y="2613184"/>
            <a:ext cx="11242854" cy="814388"/>
          </a:xfrm>
          <a:prstGeom prst="rect">
            <a:avLst/>
          </a:prstGeom>
          <a:noFill/>
          <a:ln w="0">
            <a:noFill/>
          </a:ln>
        </p:spPr>
        <p:txBody>
          <a:bodyPr wrap="square" lIns="0" tIns="0" rIns="0" bIns="0" anchor="t">
            <a:noAutofit/>
          </a:bodyPr>
          <a:lstStyle/>
          <a:p>
            <a:pPr>
              <a:buNone/>
              <a:defRPr sz="2520" b="1">
                <a:solidFill>
                  <a:srgbClr val="A2006E"/>
                </a:solidFill>
                <a:latin typeface="Georgia"/>
                <a:ea typeface="Georgia"/>
                <a:cs typeface="Georgia"/>
              </a:defRPr>
            </a:pPr>
            <a:r>
              <a:rPr sz="2520" b="1">
                <a:solidFill>
                  <a:srgbClr val="A2006E"/>
                </a:solidFill>
                <a:latin typeface="Georgia"/>
                <a:ea typeface="Georgia"/>
                <a:cs typeface="Georgia"/>
              </a:rPr>
              <a:t>Joint fits connect model size, data, and training progress.</a:t>
            </a:r>
          </a:p>
        </p:txBody>
      </p:sp>
      <p:sp>
        <p:nvSpPr>
          <p:cNvPr id="11" name="text-61">
            <a:extLst>
              <a:ext uri="{FF2B5EF4-FFF2-40B4-BE49-F238E27FC236}">
                <a16:creationId xmlns:a16="http://schemas.microsoft.com/office/drawing/2014/main" id="{1A71E27A-F9A6-402E-B08A-5A107E3817F5}"/>
              </a:ext>
            </a:extLst>
          </p:cNvPr>
          <p:cNvSpPr>
            <a:spLocks noGrp="1"/>
          </p:cNvSpPr>
          <p:nvPr/>
        </p:nvSpPr>
        <p:spPr>
          <a:xfrm>
            <a:off x="342900" y="3726180"/>
            <a:ext cx="11242854" cy="913924"/>
          </a:xfrm>
          <a:prstGeom prst="rect">
            <a:avLst/>
          </a:prstGeom>
          <a:noFill/>
          <a:ln w="0">
            <a:noFill/>
          </a:ln>
        </p:spPr>
        <p:txBody>
          <a:bodyPr wrap="square" lIns="0" tIns="0" rIns="0" bIns="0" anchor="t">
            <a:noAutofit/>
          </a:bodyPr>
          <a:lstStyle/>
          <a:p>
            <a:pPr>
              <a:buNone/>
              <a:defRPr sz="2520" b="1">
                <a:solidFill>
                  <a:srgbClr val="A2006E"/>
                </a:solidFill>
                <a:latin typeface="Georgia"/>
                <a:ea typeface="Georgia"/>
                <a:cs typeface="Georgia"/>
              </a:defRPr>
            </a:pPr>
            <a:r>
              <a:rPr sz="2520" b="1">
                <a:solidFill>
                  <a:srgbClr val="A2006E"/>
                </a:solidFill>
                <a:latin typeface="Georgia"/>
                <a:ea typeface="Georgia"/>
                <a:cs typeface="Georgia"/>
              </a:rPr>
              <a:t>The fitted compute optimum favors larger models</a:t>
            </a:r>
          </a:p>
          <a:p>
            <a:pPr>
              <a:buNone/>
              <a:defRPr sz="2520" b="1">
                <a:solidFill>
                  <a:srgbClr val="A2006E"/>
                </a:solidFill>
                <a:latin typeface="Georgia"/>
                <a:ea typeface="Georgia"/>
                <a:cs typeface="Georgia"/>
              </a:defRPr>
            </a:pPr>
            <a:r>
              <a:rPr sz="2520" b="1">
                <a:solidFill>
                  <a:srgbClr val="A2006E"/>
                </a:solidFill>
                <a:latin typeface="Georgia"/>
                <a:ea typeface="Georgia"/>
                <a:cs typeface="Georgia"/>
              </a:rPr>
              <a:t>trained short of convergence.</a:t>
            </a:r>
          </a:p>
        </p:txBody>
      </p:sp>
    </p:spTree>
    <p:extLst>
      <p:ext uri="{BB962C8B-B14F-4D97-AF65-F5344CB8AC3E}">
        <p14:creationId xmlns:p14="http://schemas.microsoft.com/office/powerpoint/2010/main" val="443207280"/>
      </p:ext>
    </p:extLst>
  </p:cSld>
  <p:clrMapOvr>
    <a:masterClrMapping/>
  </p:clrMapOvr>
</p:sld>
</file>

<file path=ppt/theme/theme1.xml><?xml version="1.0" encoding="utf-8"?>
<a:theme xmlns:a="http://schemas.openxmlformats.org/drawingml/2006/main" name="UofWaterloo_WhiteBkgrd">
  <a:themeElements>
    <a:clrScheme name="UWaterloo Math">
      <a:dk1>
        <a:srgbClr val="000000"/>
      </a:dk1>
      <a:lt1>
        <a:srgbClr val="FFFFFF"/>
      </a:lt1>
      <a:dk2>
        <a:srgbClr val="757575"/>
      </a:dk2>
      <a:lt2>
        <a:srgbClr val="D6D6D6"/>
      </a:lt2>
      <a:accent1>
        <a:srgbClr val="DF1AA0"/>
      </a:accent1>
      <a:accent2>
        <a:srgbClr val="0C0C0C"/>
      </a:accent2>
      <a:accent3>
        <a:srgbClr val="EF60AD"/>
      </a:accent3>
      <a:accent4>
        <a:srgbClr val="EFBBF0"/>
      </a:accent4>
      <a:accent5>
        <a:srgbClr val="A2006E"/>
      </a:accent5>
      <a:accent6>
        <a:srgbClr val="DF1AA0"/>
      </a:accent6>
      <a:hlink>
        <a:srgbClr val="A2006E"/>
      </a:hlink>
      <a:folHlink>
        <a:srgbClr val="595959"/>
      </a:folHlink>
    </a:clrScheme>
    <a:fontScheme name="Custom 6">
      <a:majorFont>
        <a:latin typeface="Barlow Condensed"/>
        <a:ea typeface=""/>
        <a:cs typeface=""/>
      </a:majorFont>
      <a:minorFont>
        <a:latin typeface="Georgia"/>
        <a:ea typeface=""/>
        <a:cs typeface=""/>
      </a:minorFont>
    </a:fontScheme>
    <a:fmtScheme name="UWaterloo Math">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6350">
          <a:solidFill>
            <a:schemeClr val="phClr"/>
          </a:solidFill>
          <a:prstDash val="solid"/>
        </a:ln>
        <a:ln w="12700">
          <a:solidFill>
            <a:schemeClr val="phClr"/>
          </a:solidFill>
          <a:prstDash val="solid"/>
        </a:ln>
        <a:ln w="1905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UofWaterloo_WhiteBkgrd">
  <a:themeElements>
    <a:clrScheme name="UWaterloo Math">
      <a:dk1>
        <a:srgbClr val="000000"/>
      </a:dk1>
      <a:lt1>
        <a:srgbClr val="FFFFFF"/>
      </a:lt1>
      <a:dk2>
        <a:srgbClr val="757575"/>
      </a:dk2>
      <a:lt2>
        <a:srgbClr val="D6D6D6"/>
      </a:lt2>
      <a:accent1>
        <a:srgbClr val="DF1AA0"/>
      </a:accent1>
      <a:accent2>
        <a:srgbClr val="0C0C0C"/>
      </a:accent2>
      <a:accent3>
        <a:srgbClr val="EF60AD"/>
      </a:accent3>
      <a:accent4>
        <a:srgbClr val="EFBBF0"/>
      </a:accent4>
      <a:accent5>
        <a:srgbClr val="A2006E"/>
      </a:accent5>
      <a:accent6>
        <a:srgbClr val="DF1AA0"/>
      </a:accent6>
      <a:hlink>
        <a:srgbClr val="A2006E"/>
      </a:hlink>
      <a:folHlink>
        <a:srgbClr val="595959"/>
      </a:folHlink>
    </a:clrScheme>
    <a:fontScheme name="Custom 6">
      <a:majorFont>
        <a:latin typeface="Barlow Condensed"/>
        <a:ea typeface=""/>
        <a:cs typeface=""/>
      </a:majorFont>
      <a:minorFont>
        <a:latin typeface="Georgia"/>
        <a:ea typeface=""/>
        <a:cs typeface=""/>
      </a:minorFont>
    </a:fontScheme>
    <a:fmtScheme name="UWaterloo Math">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6350">
          <a:solidFill>
            <a:schemeClr val="phClr"/>
          </a:solidFill>
          <a:prstDash val="solid"/>
        </a:ln>
        <a:ln w="12700">
          <a:solidFill>
            <a:schemeClr val="phClr"/>
          </a:solidFill>
          <a:prstDash val="solid"/>
        </a:ln>
        <a:ln w="1905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docMetadata/LabelInfo.xml><?xml version="1.0" encoding="utf-8"?>
<clbl:labelList xmlns:clbl="http://schemas.microsoft.com/office/2020/mipLabelMetadata">
  <clbl:label id="{a9ee03e0-b78c-4998-8bf4-79b266b85105}" enabled="1" method="Standard" siteId="{723a5a87-f39a-4a22-9247-3fc240c01396}" contentBits="0" removed="0"/>
</clbl:labelList>
</file>

<file path=docProps/app.xml><?xml version="1.0" encoding="utf-8"?>
<Properties xmlns="http://schemas.openxmlformats.org/officeDocument/2006/extended-properties" xmlns:vt="http://schemas.openxmlformats.org/officeDocument/2006/docPropsVTypes">
  <TotalTime>0</TotalTime>
  <Words>5978</Words>
  <Application>Microsoft Office PowerPoint</Application>
  <DocSecurity>0</DocSecurity>
  <PresentationFormat>Widescreen</PresentationFormat>
  <Paragraphs>520</Paragraphs>
  <Slides>16</Slides>
  <Notes>16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16</vt:i4>
      </vt:variant>
    </vt:vector>
  </HeadingPairs>
  <TitlesOfParts>
    <vt:vector size="22" baseType="lpstr">
      <vt:lpstr>Arial</vt:lpstr>
      <vt:lpstr>Barlow Condensed</vt:lpstr>
      <vt:lpstr>Georgia</vt:lpstr>
      <vt:lpstr>Verdana</vt:lpstr>
      <vt:lpstr>Wingdings</vt:lpstr>
      <vt:lpstr>UofWaterloo_WhiteBkgrd</vt:lpstr>
      <vt:lpstr>SCALING LAWS FOR NEURAL LANGUAGE MODELS</vt:lpstr>
      <vt:lpstr>THE TRAINING BUDGET QUESTION</vt:lpstr>
      <vt:lpstr>MEASURING NEXT-TOKEN PREDICTION</vt:lpstr>
      <vt:lpstr>WHAT THE AUTHORS TRAINED</vt:lpstr>
      <vt:lpstr>HOW A POWER LAW WORKS</vt:lpstr>
      <vt:lpstr>LOSS SCALES WITH MODEL SIZE</vt:lpstr>
      <vt:lpstr>LOSS SCALES WITH DATASET SIZE</vt:lpstr>
      <vt:lpstr>THE COMPUTE-EFFICIENT FRONTIER</vt:lpstr>
      <vt:lpstr>WHERE THE EXPONENTS COME FROM</vt:lpstr>
      <vt:lpstr>MODEL AND DATA BOTTLENECKS</vt:lpstr>
      <vt:lpstr>BATCH SIZE AND TRAINING EFFICIENCY</vt:lpstr>
      <vt:lpstr>THE COMPUTE ALLOCATION EXPONENTS</vt:lpstr>
      <vt:lpstr>WHAT DOES 10× MORE COMPUTE BUY?</vt:lpstr>
      <vt:lpstr>WHY STOP BEFORE CONVERGENCE?</vt:lpstr>
      <vt:lpstr>LIMITATIONS AND OPEN QUESTIONS</vt:lpstr>
      <vt:lpstr>TAKEAWAYS AND THE NEXT PAPER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Krish Patel</cp:lastModifiedBy>
  <cp:revision>1</cp:revision>
  <dcterms:created xsi:type="dcterms:W3CDTF">2026-09-18T11:19:43Z</dcterms:created>
  <dcterms:modified xsi:type="dcterms:W3CDTF">2026-09-18T12:51:45Z</dcterms:modified>
</cp:coreProperties>
</file>