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306" r:id="rId3"/>
    <p:sldId id="331" r:id="rId4"/>
    <p:sldId id="322" r:id="rId5"/>
    <p:sldId id="400" r:id="rId6"/>
    <p:sldId id="332" r:id="rId7"/>
    <p:sldId id="333" r:id="rId8"/>
    <p:sldId id="338" r:id="rId9"/>
    <p:sldId id="340" r:id="rId10"/>
    <p:sldId id="339" r:id="rId11"/>
    <p:sldId id="341" r:id="rId12"/>
    <p:sldId id="342" r:id="rId13"/>
    <p:sldId id="343" r:id="rId14"/>
    <p:sldId id="334" r:id="rId15"/>
    <p:sldId id="335" r:id="rId16"/>
    <p:sldId id="336" r:id="rId17"/>
    <p:sldId id="392" r:id="rId18"/>
    <p:sldId id="394" r:id="rId19"/>
    <p:sldId id="411" r:id="rId20"/>
    <p:sldId id="337" r:id="rId21"/>
    <p:sldId id="395" r:id="rId22"/>
    <p:sldId id="396" r:id="rId23"/>
    <p:sldId id="393" r:id="rId24"/>
    <p:sldId id="397" r:id="rId25"/>
    <p:sldId id="414" r:id="rId26"/>
    <p:sldId id="399" r:id="rId27"/>
    <p:sldId id="398" r:id="rId28"/>
    <p:sldId id="401" r:id="rId29"/>
    <p:sldId id="402" r:id="rId30"/>
    <p:sldId id="403" r:id="rId31"/>
    <p:sldId id="404" r:id="rId32"/>
    <p:sldId id="405" r:id="rId33"/>
    <p:sldId id="406" r:id="rId34"/>
    <p:sldId id="388" r:id="rId35"/>
    <p:sldId id="389" r:id="rId36"/>
    <p:sldId id="407" r:id="rId37"/>
    <p:sldId id="391" r:id="rId38"/>
    <p:sldId id="409" r:id="rId39"/>
    <p:sldId id="408" r:id="rId40"/>
    <p:sldId id="412" r:id="rId41"/>
    <p:sldId id="410" r:id="rId42"/>
    <p:sldId id="41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Silk" initials="MS" lastIdx="1" clrIdx="0">
    <p:extLst>
      <p:ext uri="{19B8F6BF-5375-455C-9EA6-DF929625EA0E}">
        <p15:presenceInfo xmlns:p15="http://schemas.microsoft.com/office/powerpoint/2012/main" userId="5eabe39935e60d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F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7B51-EBB1-447F-A83E-EFBA526E96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02E0A6-C7D7-47DB-BEB6-8776B97763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BC3C9D-A2D6-445C-9308-0FF463BDF109}"/>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5" name="Footer Placeholder 4">
            <a:extLst>
              <a:ext uri="{FF2B5EF4-FFF2-40B4-BE49-F238E27FC236}">
                <a16:creationId xmlns:a16="http://schemas.microsoft.com/office/drawing/2014/main" id="{A6D02F07-5D90-45A5-BAF9-24D8A61D1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0399D-BB8A-4B26-9ED5-182D1CCD511F}"/>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3608334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BD37-4719-4967-9C73-02F8C00DBE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171B6C-D10D-435B-BCDE-EA26A71C4B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9C91E-1995-4ED6-B66E-87EAEFEB0FB3}"/>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5" name="Footer Placeholder 4">
            <a:extLst>
              <a:ext uri="{FF2B5EF4-FFF2-40B4-BE49-F238E27FC236}">
                <a16:creationId xmlns:a16="http://schemas.microsoft.com/office/drawing/2014/main" id="{BC9FBB4D-50C9-4A38-A231-4F0AB7501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29B8F-122E-4C42-9AD8-E87FEB829316}"/>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3474557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307FE0-1ABB-4D0E-807F-DC0CED861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B7A9FD-28AC-4D2F-BA5C-BE05449450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FBF96-0BC2-43ED-8D44-C3E3B0C8AD8E}"/>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5" name="Footer Placeholder 4">
            <a:extLst>
              <a:ext uri="{FF2B5EF4-FFF2-40B4-BE49-F238E27FC236}">
                <a16:creationId xmlns:a16="http://schemas.microsoft.com/office/drawing/2014/main" id="{ACFD9748-DCD3-467C-9974-73C95F758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7C6B8-9F7F-42B4-8358-A0C02249C220}"/>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1541677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A1F7-8772-4385-B6FC-04118222ED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651C6A-B850-48B5-B5B3-A404F22734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887A8-1DF8-4BAF-8EC0-D1474829CC74}"/>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5" name="Footer Placeholder 4">
            <a:extLst>
              <a:ext uri="{FF2B5EF4-FFF2-40B4-BE49-F238E27FC236}">
                <a16:creationId xmlns:a16="http://schemas.microsoft.com/office/drawing/2014/main" id="{AC62CC4D-3A6B-4754-9E92-0B6008010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A0B5-284F-40A9-8CE0-E1AE4DA1C085}"/>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962871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C3D9-061C-478B-961E-E8BBA7B909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9E371C-D5F5-47E4-BA6A-3813747750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400CFD-3623-4BF1-9590-9CD311F4604E}"/>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5" name="Footer Placeholder 4">
            <a:extLst>
              <a:ext uri="{FF2B5EF4-FFF2-40B4-BE49-F238E27FC236}">
                <a16:creationId xmlns:a16="http://schemas.microsoft.com/office/drawing/2014/main" id="{871BA4EB-B302-44FF-862F-98BA68835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2AC32-E445-4AB5-94C4-945B0DEE8E94}"/>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2024971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CC1F-229E-43E3-B5EC-360142050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85CD7-EE24-4C58-8FDB-E0FEB9B640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3C2BA6-B9A0-4C70-B689-D08732A3C5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A11FEA-BE14-4742-BBF4-A8A305A2B16A}"/>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6" name="Footer Placeholder 5">
            <a:extLst>
              <a:ext uri="{FF2B5EF4-FFF2-40B4-BE49-F238E27FC236}">
                <a16:creationId xmlns:a16="http://schemas.microsoft.com/office/drawing/2014/main" id="{BA592AA0-F922-4614-A051-FD48EBB48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C17E87-0BBE-4271-88B0-B566E991027F}"/>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412524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A850-9A89-47B1-BCF0-38983F3A76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4D8296-7F00-448B-A5D8-7B75CFE3F7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4E728D-80F2-499D-B557-CC6C15725B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14D6DB-6CCC-484E-A2E9-C55AC28A6D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103283-80F4-4ED1-8CFE-E3F31F8567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B62AD3-6DD9-454F-8D43-14FF46B4D92E}"/>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8" name="Footer Placeholder 7">
            <a:extLst>
              <a:ext uri="{FF2B5EF4-FFF2-40B4-BE49-F238E27FC236}">
                <a16:creationId xmlns:a16="http://schemas.microsoft.com/office/drawing/2014/main" id="{057C8D6A-B1D3-41C2-B58F-C689A2EF74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BFA9DD-4032-4F71-AF36-60916C9017FB}"/>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247770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83F86-DA83-4321-BACA-4D204D7DBC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87627A-D81E-46BD-B896-6F78C6DF3837}"/>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4" name="Footer Placeholder 3">
            <a:extLst>
              <a:ext uri="{FF2B5EF4-FFF2-40B4-BE49-F238E27FC236}">
                <a16:creationId xmlns:a16="http://schemas.microsoft.com/office/drawing/2014/main" id="{3B22C7DA-8DA4-4433-9714-29355E05C0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3CD2F-ABA2-4BA4-B221-D43C09F8A2DD}"/>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3050868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54B284-DDD8-4281-81ED-5A4C1579B368}"/>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3" name="Footer Placeholder 2">
            <a:extLst>
              <a:ext uri="{FF2B5EF4-FFF2-40B4-BE49-F238E27FC236}">
                <a16:creationId xmlns:a16="http://schemas.microsoft.com/office/drawing/2014/main" id="{6E5602E8-9FE5-4F76-AFAF-CC04C7BD83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CA42CE-C3D3-4708-BDF3-F1A7606C05DA}"/>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3689064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1F95-A9C1-4570-BC09-B220B9CD9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005F5E-76F0-45F6-AC36-99E1EFE0AC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013DCC-1164-4728-A8ED-1AE7C4ED0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7E0FAE-DEBF-4EDD-A58B-9466F39EACD5}"/>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6" name="Footer Placeholder 5">
            <a:extLst>
              <a:ext uri="{FF2B5EF4-FFF2-40B4-BE49-F238E27FC236}">
                <a16:creationId xmlns:a16="http://schemas.microsoft.com/office/drawing/2014/main" id="{68FB9A3C-04B0-4FDD-B5D7-D31E460B1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E68AF-4569-425F-9293-FDFC374D1CA5}"/>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1505528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7A86-3FD9-460F-BF5A-B4444E83E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49250-7136-47DE-B99D-52997232FB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BA0CF2-D246-45EC-9C3F-E6FFE03FF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332D3-7181-4267-B20B-BF37CB54794E}"/>
              </a:ext>
            </a:extLst>
          </p:cNvPr>
          <p:cNvSpPr>
            <a:spLocks noGrp="1"/>
          </p:cNvSpPr>
          <p:nvPr>
            <p:ph type="dt" sz="half" idx="10"/>
          </p:nvPr>
        </p:nvSpPr>
        <p:spPr/>
        <p:txBody>
          <a:bodyPr/>
          <a:lstStyle/>
          <a:p>
            <a:fld id="{DDFBE9BD-F796-4E98-B88C-E4415F5E4F6C}" type="datetimeFigureOut">
              <a:rPr lang="en-US" smtClean="0"/>
              <a:t>10/24/2024</a:t>
            </a:fld>
            <a:endParaRPr lang="en-US"/>
          </a:p>
        </p:txBody>
      </p:sp>
      <p:sp>
        <p:nvSpPr>
          <p:cNvPr id="6" name="Footer Placeholder 5">
            <a:extLst>
              <a:ext uri="{FF2B5EF4-FFF2-40B4-BE49-F238E27FC236}">
                <a16:creationId xmlns:a16="http://schemas.microsoft.com/office/drawing/2014/main" id="{0C4AB8A8-1F90-4A42-A11E-D3C812C61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23BCE6-A7D5-451D-BE77-EB66FCEBE821}"/>
              </a:ext>
            </a:extLst>
          </p:cNvPr>
          <p:cNvSpPr>
            <a:spLocks noGrp="1"/>
          </p:cNvSpPr>
          <p:nvPr>
            <p:ph type="sldNum" sz="quarter" idx="12"/>
          </p:nvPr>
        </p:nvSpPr>
        <p:spPr/>
        <p:txBody>
          <a:bodyPr/>
          <a:lstStyle/>
          <a:p>
            <a:fld id="{66C8F304-8B74-4BB5-9369-51AD3AF3C7F9}" type="slidenum">
              <a:rPr lang="en-US" smtClean="0"/>
              <a:t>‹#›</a:t>
            </a:fld>
            <a:endParaRPr lang="en-US"/>
          </a:p>
        </p:txBody>
      </p:sp>
    </p:spTree>
    <p:extLst>
      <p:ext uri="{BB962C8B-B14F-4D97-AF65-F5344CB8AC3E}">
        <p14:creationId xmlns:p14="http://schemas.microsoft.com/office/powerpoint/2010/main" val="134652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8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E349C-D4E3-4DD4-B11F-37FA510077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8A9D51-8650-4B02-B699-57E7AA6934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F7649-3559-41B8-A4DC-5B54A948FD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BE9BD-F796-4E98-B88C-E4415F5E4F6C}" type="datetimeFigureOut">
              <a:rPr lang="en-US" smtClean="0"/>
              <a:t>10/24/2024</a:t>
            </a:fld>
            <a:endParaRPr lang="en-US"/>
          </a:p>
        </p:txBody>
      </p:sp>
      <p:sp>
        <p:nvSpPr>
          <p:cNvPr id="5" name="Footer Placeholder 4">
            <a:extLst>
              <a:ext uri="{FF2B5EF4-FFF2-40B4-BE49-F238E27FC236}">
                <a16:creationId xmlns:a16="http://schemas.microsoft.com/office/drawing/2014/main" id="{D22A0FC8-341D-4E01-BAA1-8BE3903E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313CAB-D8D5-4693-8B3F-669EA40ED2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8F304-8B74-4BB5-9369-51AD3AF3C7F9}" type="slidenum">
              <a:rPr lang="en-US" smtClean="0"/>
              <a:t>‹#›</a:t>
            </a:fld>
            <a:endParaRPr lang="en-US"/>
          </a:p>
        </p:txBody>
      </p:sp>
    </p:spTree>
    <p:extLst>
      <p:ext uri="{BB962C8B-B14F-4D97-AF65-F5344CB8AC3E}">
        <p14:creationId xmlns:p14="http://schemas.microsoft.com/office/powerpoint/2010/main" val="2795252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https://www.youtube.com/embed/EvPxOkU6oBg?feature=oembed"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163A3-D71B-4910-B19C-8CF30CF00C44}"/>
              </a:ext>
            </a:extLst>
          </p:cNvPr>
          <p:cNvSpPr>
            <a:spLocks noGrp="1"/>
          </p:cNvSpPr>
          <p:nvPr>
            <p:ph type="ctrTitle"/>
          </p:nvPr>
        </p:nvSpPr>
        <p:spPr>
          <a:xfrm>
            <a:off x="1523999" y="1303020"/>
            <a:ext cx="9485745" cy="1148736"/>
          </a:xfrm>
        </p:spPr>
        <p:txBody>
          <a:bodyPr>
            <a:normAutofit/>
          </a:bodyPr>
          <a:lstStyle/>
          <a:p>
            <a:pPr algn="l"/>
            <a:r>
              <a:rPr lang="en-US" sz="4800" dirty="0">
                <a:solidFill>
                  <a:schemeClr val="bg1"/>
                </a:solidFill>
              </a:rPr>
              <a:t> </a:t>
            </a:r>
          </a:p>
        </p:txBody>
      </p:sp>
      <p:sp>
        <p:nvSpPr>
          <p:cNvPr id="3" name="TextBox 2">
            <a:extLst>
              <a:ext uri="{FF2B5EF4-FFF2-40B4-BE49-F238E27FC236}">
                <a16:creationId xmlns:a16="http://schemas.microsoft.com/office/drawing/2014/main" id="{06FCAF6D-66A5-48EE-9720-1F9F8939E89D}"/>
              </a:ext>
            </a:extLst>
          </p:cNvPr>
          <p:cNvSpPr txBox="1"/>
          <p:nvPr/>
        </p:nvSpPr>
        <p:spPr>
          <a:xfrm>
            <a:off x="1020618" y="834390"/>
            <a:ext cx="10150763" cy="4585871"/>
          </a:xfrm>
          <a:prstGeom prst="rect">
            <a:avLst/>
          </a:prstGeom>
          <a:noFill/>
        </p:spPr>
        <p:txBody>
          <a:bodyPr wrap="square" rtlCol="0">
            <a:spAutoFit/>
          </a:bodyPr>
          <a:lstStyle/>
          <a:p>
            <a:r>
              <a:rPr lang="en-US" sz="6000" b="1" dirty="0">
                <a:solidFill>
                  <a:schemeClr val="bg1"/>
                </a:solidFill>
              </a:rPr>
              <a:t>Affective Computing</a:t>
            </a:r>
          </a:p>
          <a:p>
            <a:r>
              <a:rPr lang="en-US" sz="4800" b="1" dirty="0">
                <a:solidFill>
                  <a:schemeClr val="bg1"/>
                </a:solidFill>
              </a:rPr>
              <a:t>CS 886</a:t>
            </a:r>
          </a:p>
          <a:p>
            <a:endParaRPr lang="en-US" sz="4800" b="1" dirty="0">
              <a:solidFill>
                <a:schemeClr val="bg1"/>
              </a:solidFill>
            </a:endParaRPr>
          </a:p>
          <a:p>
            <a:r>
              <a:rPr lang="en-US" sz="3600" dirty="0">
                <a:solidFill>
                  <a:schemeClr val="bg1"/>
                </a:solidFill>
              </a:rPr>
              <a:t>Dr. Matthew Silk (msilk@uwaterloo.ca)</a:t>
            </a:r>
          </a:p>
          <a:p>
            <a:endParaRPr lang="en-US" sz="4000" dirty="0">
              <a:solidFill>
                <a:schemeClr val="bg1"/>
              </a:solidFill>
            </a:endParaRPr>
          </a:p>
          <a:p>
            <a:endParaRPr lang="en-US" sz="6000" b="1" dirty="0">
              <a:solidFill>
                <a:schemeClr val="bg1"/>
              </a:solidFill>
            </a:endParaRPr>
          </a:p>
        </p:txBody>
      </p:sp>
      <p:pic>
        <p:nvPicPr>
          <p:cNvPr id="7" name="Picture 6">
            <a:extLst>
              <a:ext uri="{FF2B5EF4-FFF2-40B4-BE49-F238E27FC236}">
                <a16:creationId xmlns:a16="http://schemas.microsoft.com/office/drawing/2014/main" id="{A96D2DDD-1B6A-B3C9-3AF4-FF033F2F3C2D}"/>
              </a:ext>
            </a:extLst>
          </p:cNvPr>
          <p:cNvPicPr>
            <a:picLocks noChangeAspect="1"/>
          </p:cNvPicPr>
          <p:nvPr/>
        </p:nvPicPr>
        <p:blipFill>
          <a:blip r:embed="rId2"/>
          <a:stretch>
            <a:fillRect/>
          </a:stretch>
        </p:blipFill>
        <p:spPr>
          <a:xfrm>
            <a:off x="8332831" y="834390"/>
            <a:ext cx="1946246" cy="1946246"/>
          </a:xfrm>
          <a:prstGeom prst="rect">
            <a:avLst/>
          </a:prstGeom>
        </p:spPr>
      </p:pic>
    </p:spTree>
    <p:extLst>
      <p:ext uri="{BB962C8B-B14F-4D97-AF65-F5344CB8AC3E}">
        <p14:creationId xmlns:p14="http://schemas.microsoft.com/office/powerpoint/2010/main" val="129635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366234" y="87424"/>
            <a:ext cx="10150763" cy="923330"/>
          </a:xfrm>
          <a:prstGeom prst="rect">
            <a:avLst/>
          </a:prstGeom>
          <a:noFill/>
        </p:spPr>
        <p:txBody>
          <a:bodyPr wrap="square" rtlCol="0">
            <a:spAutoFit/>
          </a:bodyPr>
          <a:lstStyle/>
          <a:p>
            <a:r>
              <a:rPr lang="en-US" sz="5400" b="1" dirty="0">
                <a:solidFill>
                  <a:schemeClr val="bg1"/>
                </a:solidFill>
              </a:rPr>
              <a:t>Ends-in-view</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410717" y="914543"/>
            <a:ext cx="10345109" cy="830997"/>
          </a:xfrm>
          <a:prstGeom prst="rect">
            <a:avLst/>
          </a:prstGeom>
          <a:noFill/>
        </p:spPr>
        <p:txBody>
          <a:bodyPr wrap="square" rtlCol="0">
            <a:spAutoFit/>
          </a:bodyPr>
          <a:lstStyle/>
          <a:p>
            <a:r>
              <a:rPr lang="en-US" sz="2400" b="1" dirty="0">
                <a:solidFill>
                  <a:schemeClr val="bg1"/>
                </a:solidFill>
              </a:rPr>
              <a:t>An end goal considered in terms of the means (resources, steps) required and the consequences produced from achieving in the end in the way. </a:t>
            </a:r>
            <a:endParaRPr lang="en-US" sz="3200" dirty="0">
              <a:solidFill>
                <a:schemeClr val="bg1"/>
              </a:solidFill>
            </a:endParaRPr>
          </a:p>
        </p:txBody>
      </p:sp>
      <p:sp>
        <p:nvSpPr>
          <p:cNvPr id="2" name="Rectangle: Rounded Corners 1">
            <a:extLst>
              <a:ext uri="{FF2B5EF4-FFF2-40B4-BE49-F238E27FC236}">
                <a16:creationId xmlns:a16="http://schemas.microsoft.com/office/drawing/2014/main" id="{D08D2BC7-451B-F151-1E9B-CE1DAA16982C}"/>
              </a:ext>
            </a:extLst>
          </p:cNvPr>
          <p:cNvSpPr/>
          <p:nvPr/>
        </p:nvSpPr>
        <p:spPr>
          <a:xfrm>
            <a:off x="6771527" y="2980623"/>
            <a:ext cx="2358313" cy="1020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Calculate risk for each driver</a:t>
            </a:r>
          </a:p>
          <a:p>
            <a:pPr algn="ctr"/>
            <a:r>
              <a:rPr lang="en-US" sz="1400" dirty="0"/>
              <a:t>and determine appropriate premium. </a:t>
            </a:r>
          </a:p>
        </p:txBody>
      </p:sp>
      <p:sp>
        <p:nvSpPr>
          <p:cNvPr id="5" name="Rectangle: Rounded Corners 4">
            <a:extLst>
              <a:ext uri="{FF2B5EF4-FFF2-40B4-BE49-F238E27FC236}">
                <a16:creationId xmlns:a16="http://schemas.microsoft.com/office/drawing/2014/main" id="{6AD4C690-2204-B606-8EE7-0BA64EFAC581}"/>
              </a:ext>
            </a:extLst>
          </p:cNvPr>
          <p:cNvSpPr/>
          <p:nvPr/>
        </p:nvSpPr>
        <p:spPr>
          <a:xfrm>
            <a:off x="4565314" y="3072986"/>
            <a:ext cx="1430060" cy="835665"/>
          </a:xfrm>
          <a:prstGeom prst="round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Build model</a:t>
            </a:r>
          </a:p>
        </p:txBody>
      </p:sp>
      <p:sp>
        <p:nvSpPr>
          <p:cNvPr id="6" name="Rectangle: Rounded Corners 5">
            <a:extLst>
              <a:ext uri="{FF2B5EF4-FFF2-40B4-BE49-F238E27FC236}">
                <a16:creationId xmlns:a16="http://schemas.microsoft.com/office/drawing/2014/main" id="{A8CBAA3B-F12C-9307-70DC-D66070FAB521}"/>
              </a:ext>
            </a:extLst>
          </p:cNvPr>
          <p:cNvSpPr/>
          <p:nvPr/>
        </p:nvSpPr>
        <p:spPr>
          <a:xfrm>
            <a:off x="2614957" y="2144958"/>
            <a:ext cx="1430060" cy="835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Car model</a:t>
            </a:r>
          </a:p>
        </p:txBody>
      </p:sp>
      <p:sp>
        <p:nvSpPr>
          <p:cNvPr id="7" name="Rectangle: Rounded Corners 6">
            <a:extLst>
              <a:ext uri="{FF2B5EF4-FFF2-40B4-BE49-F238E27FC236}">
                <a16:creationId xmlns:a16="http://schemas.microsoft.com/office/drawing/2014/main" id="{2FFDEE6E-DE05-0BE1-8722-7B7E3B7B5B53}"/>
              </a:ext>
            </a:extLst>
          </p:cNvPr>
          <p:cNvSpPr/>
          <p:nvPr/>
        </p:nvSpPr>
        <p:spPr>
          <a:xfrm>
            <a:off x="2618637" y="3225612"/>
            <a:ext cx="1430060" cy="835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Past driving experience</a:t>
            </a:r>
          </a:p>
        </p:txBody>
      </p:sp>
      <p:sp>
        <p:nvSpPr>
          <p:cNvPr id="8" name="Rectangle: Rounded Corners 7">
            <a:extLst>
              <a:ext uri="{FF2B5EF4-FFF2-40B4-BE49-F238E27FC236}">
                <a16:creationId xmlns:a16="http://schemas.microsoft.com/office/drawing/2014/main" id="{55B0F66D-3913-0E3C-5D56-B562F7DED3CC}"/>
              </a:ext>
            </a:extLst>
          </p:cNvPr>
          <p:cNvSpPr/>
          <p:nvPr/>
        </p:nvSpPr>
        <p:spPr>
          <a:xfrm>
            <a:off x="2609400" y="4375540"/>
            <a:ext cx="1430060" cy="835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Credit rating</a:t>
            </a:r>
          </a:p>
        </p:txBody>
      </p:sp>
      <p:cxnSp>
        <p:nvCxnSpPr>
          <p:cNvPr id="10" name="Straight Arrow Connector 9">
            <a:extLst>
              <a:ext uri="{FF2B5EF4-FFF2-40B4-BE49-F238E27FC236}">
                <a16:creationId xmlns:a16="http://schemas.microsoft.com/office/drawing/2014/main" id="{78152976-0D3A-3705-E9FD-D1B40E462349}"/>
              </a:ext>
            </a:extLst>
          </p:cNvPr>
          <p:cNvCxnSpPr>
            <a:cxnSpLocks/>
          </p:cNvCxnSpPr>
          <p:nvPr/>
        </p:nvCxnSpPr>
        <p:spPr>
          <a:xfrm>
            <a:off x="4151441" y="2562790"/>
            <a:ext cx="485723" cy="348559"/>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F6ABDF96-616C-BA6A-54CE-49FBD4F384A0}"/>
              </a:ext>
            </a:extLst>
          </p:cNvPr>
          <p:cNvCxnSpPr>
            <a:cxnSpLocks/>
          </p:cNvCxnSpPr>
          <p:nvPr/>
        </p:nvCxnSpPr>
        <p:spPr>
          <a:xfrm flipV="1">
            <a:off x="4193912" y="4167270"/>
            <a:ext cx="443252" cy="626102"/>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2" name="Straight Arrow Connector 11">
            <a:extLst>
              <a:ext uri="{FF2B5EF4-FFF2-40B4-BE49-F238E27FC236}">
                <a16:creationId xmlns:a16="http://schemas.microsoft.com/office/drawing/2014/main" id="{CBD7934F-9088-2C42-28F5-3175669ED850}"/>
              </a:ext>
            </a:extLst>
          </p:cNvPr>
          <p:cNvCxnSpPr>
            <a:cxnSpLocks/>
          </p:cNvCxnSpPr>
          <p:nvPr/>
        </p:nvCxnSpPr>
        <p:spPr>
          <a:xfrm>
            <a:off x="4151441" y="3474993"/>
            <a:ext cx="332509" cy="15825"/>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3" name="Straight Arrow Connector 12">
            <a:extLst>
              <a:ext uri="{FF2B5EF4-FFF2-40B4-BE49-F238E27FC236}">
                <a16:creationId xmlns:a16="http://schemas.microsoft.com/office/drawing/2014/main" id="{759EC7DC-B7E7-0315-60D9-4680CD40FC46}"/>
              </a:ext>
            </a:extLst>
          </p:cNvPr>
          <p:cNvCxnSpPr>
            <a:cxnSpLocks/>
          </p:cNvCxnSpPr>
          <p:nvPr/>
        </p:nvCxnSpPr>
        <p:spPr>
          <a:xfrm>
            <a:off x="6179482" y="3490818"/>
            <a:ext cx="475013"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34655DFD-A0E7-E34E-3B44-C67B9936FE28}"/>
              </a:ext>
            </a:extLst>
          </p:cNvPr>
          <p:cNvSpPr txBox="1"/>
          <p:nvPr/>
        </p:nvSpPr>
        <p:spPr>
          <a:xfrm>
            <a:off x="7588388" y="2455689"/>
            <a:ext cx="562398" cy="369332"/>
          </a:xfrm>
          <a:prstGeom prst="rect">
            <a:avLst/>
          </a:prstGeom>
          <a:noFill/>
        </p:spPr>
        <p:txBody>
          <a:bodyPr wrap="square" rtlCol="0">
            <a:spAutoFit/>
          </a:bodyPr>
          <a:lstStyle/>
          <a:p>
            <a:r>
              <a:rPr lang="en-US" dirty="0">
                <a:solidFill>
                  <a:schemeClr val="bg1"/>
                </a:solidFill>
              </a:rPr>
              <a:t>End</a:t>
            </a:r>
          </a:p>
        </p:txBody>
      </p:sp>
      <p:sp>
        <p:nvSpPr>
          <p:cNvPr id="15" name="TextBox 14">
            <a:extLst>
              <a:ext uri="{FF2B5EF4-FFF2-40B4-BE49-F238E27FC236}">
                <a16:creationId xmlns:a16="http://schemas.microsoft.com/office/drawing/2014/main" id="{29E9E603-C301-B6FF-A5A7-F5EFA60028D6}"/>
              </a:ext>
            </a:extLst>
          </p:cNvPr>
          <p:cNvSpPr txBox="1"/>
          <p:nvPr/>
        </p:nvSpPr>
        <p:spPr>
          <a:xfrm>
            <a:off x="4905730" y="2460654"/>
            <a:ext cx="949665" cy="369332"/>
          </a:xfrm>
          <a:prstGeom prst="rect">
            <a:avLst/>
          </a:prstGeom>
          <a:noFill/>
        </p:spPr>
        <p:txBody>
          <a:bodyPr wrap="square" rtlCol="0">
            <a:spAutoFit/>
          </a:bodyPr>
          <a:lstStyle/>
          <a:p>
            <a:r>
              <a:rPr lang="en-US" dirty="0">
                <a:solidFill>
                  <a:schemeClr val="bg1"/>
                </a:solidFill>
              </a:rPr>
              <a:t>Means</a:t>
            </a:r>
          </a:p>
        </p:txBody>
      </p:sp>
      <p:sp>
        <p:nvSpPr>
          <p:cNvPr id="16" name="Rectangle: Rounded Corners 15">
            <a:extLst>
              <a:ext uri="{FF2B5EF4-FFF2-40B4-BE49-F238E27FC236}">
                <a16:creationId xmlns:a16="http://schemas.microsoft.com/office/drawing/2014/main" id="{DE3DA18B-5012-D946-6832-667BEDA730C0}"/>
              </a:ext>
            </a:extLst>
          </p:cNvPr>
          <p:cNvSpPr/>
          <p:nvPr/>
        </p:nvSpPr>
        <p:spPr>
          <a:xfrm>
            <a:off x="10040796" y="2222522"/>
            <a:ext cx="1430060" cy="83566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Bias against the poor</a:t>
            </a:r>
          </a:p>
        </p:txBody>
      </p:sp>
      <p:sp>
        <p:nvSpPr>
          <p:cNvPr id="17" name="Rectangle: Rounded Corners 16">
            <a:extLst>
              <a:ext uri="{FF2B5EF4-FFF2-40B4-BE49-F238E27FC236}">
                <a16:creationId xmlns:a16="http://schemas.microsoft.com/office/drawing/2014/main" id="{A139481D-ACEE-6AD6-BFBA-0A3D7F4900EE}"/>
              </a:ext>
            </a:extLst>
          </p:cNvPr>
          <p:cNvSpPr/>
          <p:nvPr/>
        </p:nvSpPr>
        <p:spPr>
          <a:xfrm>
            <a:off x="10040796" y="3182584"/>
            <a:ext cx="1430060" cy="83566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Bias against racial minorities</a:t>
            </a:r>
          </a:p>
        </p:txBody>
      </p:sp>
      <p:sp>
        <p:nvSpPr>
          <p:cNvPr id="18" name="Rectangle: Rounded Corners 17">
            <a:extLst>
              <a:ext uri="{FF2B5EF4-FFF2-40B4-BE49-F238E27FC236}">
                <a16:creationId xmlns:a16="http://schemas.microsoft.com/office/drawing/2014/main" id="{B74A1920-A66D-5817-FDFD-651471F33F82}"/>
              </a:ext>
            </a:extLst>
          </p:cNvPr>
          <p:cNvSpPr/>
          <p:nvPr/>
        </p:nvSpPr>
        <p:spPr>
          <a:xfrm>
            <a:off x="10040796" y="4142646"/>
            <a:ext cx="1430060" cy="83566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Feedback loops</a:t>
            </a:r>
          </a:p>
        </p:txBody>
      </p:sp>
      <p:sp>
        <p:nvSpPr>
          <p:cNvPr id="19" name="TextBox 18">
            <a:extLst>
              <a:ext uri="{FF2B5EF4-FFF2-40B4-BE49-F238E27FC236}">
                <a16:creationId xmlns:a16="http://schemas.microsoft.com/office/drawing/2014/main" id="{46856ABF-8589-6C16-2CC2-EBCD1E05C309}"/>
              </a:ext>
            </a:extLst>
          </p:cNvPr>
          <p:cNvSpPr txBox="1"/>
          <p:nvPr/>
        </p:nvSpPr>
        <p:spPr>
          <a:xfrm>
            <a:off x="10040796" y="1859833"/>
            <a:ext cx="1700634" cy="369332"/>
          </a:xfrm>
          <a:prstGeom prst="rect">
            <a:avLst/>
          </a:prstGeom>
          <a:noFill/>
        </p:spPr>
        <p:txBody>
          <a:bodyPr wrap="square" rtlCol="0">
            <a:spAutoFit/>
          </a:bodyPr>
          <a:lstStyle/>
          <a:p>
            <a:r>
              <a:rPr lang="en-US" dirty="0">
                <a:solidFill>
                  <a:schemeClr val="bg1"/>
                </a:solidFill>
              </a:rPr>
              <a:t>Consequences</a:t>
            </a:r>
          </a:p>
        </p:txBody>
      </p:sp>
      <p:sp>
        <p:nvSpPr>
          <p:cNvPr id="20" name="Rectangle: Rounded Corners 19">
            <a:extLst>
              <a:ext uri="{FF2B5EF4-FFF2-40B4-BE49-F238E27FC236}">
                <a16:creationId xmlns:a16="http://schemas.microsoft.com/office/drawing/2014/main" id="{1EE36FDA-5D37-505A-1E3A-1A5BF86CB2E8}"/>
              </a:ext>
            </a:extLst>
          </p:cNvPr>
          <p:cNvSpPr/>
          <p:nvPr/>
        </p:nvSpPr>
        <p:spPr>
          <a:xfrm>
            <a:off x="2387295" y="1859833"/>
            <a:ext cx="9354135" cy="3722251"/>
          </a:xfrm>
          <a:prstGeom prst="roundRect">
            <a:avLst/>
          </a:pr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D2CB32E-B853-9C6F-938F-8E404A3398AA}"/>
              </a:ext>
            </a:extLst>
          </p:cNvPr>
          <p:cNvSpPr txBox="1"/>
          <p:nvPr/>
        </p:nvSpPr>
        <p:spPr>
          <a:xfrm>
            <a:off x="9575892" y="1413496"/>
            <a:ext cx="1504178" cy="369332"/>
          </a:xfrm>
          <a:prstGeom prst="rect">
            <a:avLst/>
          </a:prstGeom>
          <a:noFill/>
        </p:spPr>
        <p:txBody>
          <a:bodyPr wrap="square" rtlCol="0">
            <a:spAutoFit/>
          </a:bodyPr>
          <a:lstStyle/>
          <a:p>
            <a:r>
              <a:rPr lang="en-US" dirty="0">
                <a:solidFill>
                  <a:schemeClr val="bg1"/>
                </a:solidFill>
              </a:rPr>
              <a:t>End-in-View</a:t>
            </a:r>
          </a:p>
        </p:txBody>
      </p:sp>
      <p:sp>
        <p:nvSpPr>
          <p:cNvPr id="22" name="Rectangle: Rounded Corners 21">
            <a:extLst>
              <a:ext uri="{FF2B5EF4-FFF2-40B4-BE49-F238E27FC236}">
                <a16:creationId xmlns:a16="http://schemas.microsoft.com/office/drawing/2014/main" id="{759ED112-333B-68E0-F137-5498B7DA26BE}"/>
              </a:ext>
            </a:extLst>
          </p:cNvPr>
          <p:cNvSpPr/>
          <p:nvPr/>
        </p:nvSpPr>
        <p:spPr>
          <a:xfrm>
            <a:off x="6784728" y="5717481"/>
            <a:ext cx="2358313" cy="1020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Don’t exacerbate income inequality. </a:t>
            </a:r>
          </a:p>
        </p:txBody>
      </p:sp>
      <p:cxnSp>
        <p:nvCxnSpPr>
          <p:cNvPr id="23" name="Straight Arrow Connector 22">
            <a:extLst>
              <a:ext uri="{FF2B5EF4-FFF2-40B4-BE49-F238E27FC236}">
                <a16:creationId xmlns:a16="http://schemas.microsoft.com/office/drawing/2014/main" id="{494F196C-94D7-0798-C289-DEE0D6FA0A93}"/>
              </a:ext>
            </a:extLst>
          </p:cNvPr>
          <p:cNvCxnSpPr>
            <a:cxnSpLocks/>
          </p:cNvCxnSpPr>
          <p:nvPr/>
        </p:nvCxnSpPr>
        <p:spPr>
          <a:xfrm flipH="1">
            <a:off x="9246469" y="5150967"/>
            <a:ext cx="1379684" cy="1154933"/>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24" name="Straight Arrow Connector 23">
            <a:extLst>
              <a:ext uri="{FF2B5EF4-FFF2-40B4-BE49-F238E27FC236}">
                <a16:creationId xmlns:a16="http://schemas.microsoft.com/office/drawing/2014/main" id="{A79743B8-12CA-1156-6CEC-EE9477A115AF}"/>
              </a:ext>
            </a:extLst>
          </p:cNvPr>
          <p:cNvCxnSpPr>
            <a:cxnSpLocks/>
          </p:cNvCxnSpPr>
          <p:nvPr/>
        </p:nvCxnSpPr>
        <p:spPr>
          <a:xfrm>
            <a:off x="4165453" y="4962911"/>
            <a:ext cx="2379200" cy="121981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25" name="Straight Arrow Connector 24">
            <a:extLst>
              <a:ext uri="{FF2B5EF4-FFF2-40B4-BE49-F238E27FC236}">
                <a16:creationId xmlns:a16="http://schemas.microsoft.com/office/drawing/2014/main" id="{95389DBF-635D-1338-9499-B01B8FE5BD3E}"/>
              </a:ext>
            </a:extLst>
          </p:cNvPr>
          <p:cNvCxnSpPr>
            <a:cxnSpLocks/>
          </p:cNvCxnSpPr>
          <p:nvPr/>
        </p:nvCxnSpPr>
        <p:spPr>
          <a:xfrm>
            <a:off x="9338385" y="3469000"/>
            <a:ext cx="475013"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6109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366234" y="87424"/>
            <a:ext cx="10150763" cy="923330"/>
          </a:xfrm>
          <a:prstGeom prst="rect">
            <a:avLst/>
          </a:prstGeom>
          <a:noFill/>
        </p:spPr>
        <p:txBody>
          <a:bodyPr wrap="square" rtlCol="0">
            <a:spAutoFit/>
          </a:bodyPr>
          <a:lstStyle/>
          <a:p>
            <a:r>
              <a:rPr lang="en-US" sz="5400" b="1" dirty="0">
                <a:solidFill>
                  <a:schemeClr val="bg1"/>
                </a:solidFill>
              </a:rPr>
              <a:t>Ends-in-view</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410717" y="914543"/>
            <a:ext cx="10345109" cy="830997"/>
          </a:xfrm>
          <a:prstGeom prst="rect">
            <a:avLst/>
          </a:prstGeom>
          <a:noFill/>
        </p:spPr>
        <p:txBody>
          <a:bodyPr wrap="square" rtlCol="0">
            <a:spAutoFit/>
          </a:bodyPr>
          <a:lstStyle/>
          <a:p>
            <a:r>
              <a:rPr lang="en-US" sz="2400" b="1" dirty="0">
                <a:solidFill>
                  <a:schemeClr val="bg1"/>
                </a:solidFill>
              </a:rPr>
              <a:t>An end goal considered in terms of the means (resources, steps) required and the consequences produced from achieving in the end in the way. </a:t>
            </a:r>
            <a:endParaRPr lang="en-US" sz="3200" dirty="0">
              <a:solidFill>
                <a:schemeClr val="bg1"/>
              </a:solidFill>
            </a:endParaRPr>
          </a:p>
        </p:txBody>
      </p:sp>
      <p:sp>
        <p:nvSpPr>
          <p:cNvPr id="26" name="TextBox 25">
            <a:extLst>
              <a:ext uri="{FF2B5EF4-FFF2-40B4-BE49-F238E27FC236}">
                <a16:creationId xmlns:a16="http://schemas.microsoft.com/office/drawing/2014/main" id="{67DC16DD-002C-9F79-64B9-5EAB840B0DD6}"/>
              </a:ext>
            </a:extLst>
          </p:cNvPr>
          <p:cNvSpPr txBox="1"/>
          <p:nvPr/>
        </p:nvSpPr>
        <p:spPr>
          <a:xfrm>
            <a:off x="1015585" y="2254230"/>
            <a:ext cx="9501412" cy="3046988"/>
          </a:xfrm>
          <a:prstGeom prst="rect">
            <a:avLst/>
          </a:prstGeom>
          <a:noFill/>
        </p:spPr>
        <p:txBody>
          <a:bodyPr wrap="square" rtlCol="0">
            <a:spAutoFit/>
          </a:bodyPr>
          <a:lstStyle/>
          <a:p>
            <a:pPr algn="l"/>
            <a:r>
              <a:rPr lang="en-US" sz="2400" dirty="0">
                <a:solidFill>
                  <a:schemeClr val="bg1"/>
                </a:solidFill>
                <a:latin typeface="Century Schoolbook" panose="02040604050505020304" pitchFamily="18" charset="0"/>
              </a:rPr>
              <a:t>“Ends are appraised in the same evaluations in which things as means are weighed. For example, an end suggest itself. But, </a:t>
            </a:r>
            <a:r>
              <a:rPr lang="en-US" sz="2400" dirty="0">
                <a:solidFill>
                  <a:schemeClr val="accent4"/>
                </a:solidFill>
                <a:latin typeface="Century Schoolbook" panose="02040604050505020304" pitchFamily="18" charset="0"/>
              </a:rPr>
              <a:t>when things are weighed as means toward that end, it is found that it will take too much time or too great an expenditure of energy to achieve it, </a:t>
            </a:r>
            <a:r>
              <a:rPr lang="en-US" sz="2400" dirty="0">
                <a:solidFill>
                  <a:schemeClr val="bg1"/>
                </a:solidFill>
                <a:latin typeface="Century Schoolbook" panose="02040604050505020304" pitchFamily="18" charset="0"/>
              </a:rPr>
              <a:t>or that, </a:t>
            </a:r>
            <a:r>
              <a:rPr lang="en-US" sz="2400" dirty="0">
                <a:solidFill>
                  <a:schemeClr val="accent4"/>
                </a:solidFill>
                <a:latin typeface="Century Schoolbook" panose="02040604050505020304" pitchFamily="18" charset="0"/>
              </a:rPr>
              <a:t>if it were attained it would bring with it certain accompanying inconveniences and the promise of future troubles, it is then appraised and rejected as a ‘bad’ end</a:t>
            </a:r>
            <a:r>
              <a:rPr lang="en-US" sz="2400" dirty="0">
                <a:solidFill>
                  <a:schemeClr val="bg1"/>
                </a:solidFill>
                <a:latin typeface="Century Schoolbook" panose="02040604050505020304" pitchFamily="18" charset="0"/>
              </a:rPr>
              <a:t>.”</a:t>
            </a:r>
          </a:p>
          <a:p>
            <a:pPr algn="l"/>
            <a:r>
              <a:rPr lang="en-US" sz="2400" dirty="0">
                <a:solidFill>
                  <a:schemeClr val="bg1"/>
                </a:solidFill>
                <a:latin typeface="Century Schoolbook" panose="02040604050505020304" pitchFamily="18" charset="0"/>
              </a:rPr>
              <a:t>					 – Dewey, Theory of Valuation</a:t>
            </a:r>
          </a:p>
        </p:txBody>
      </p:sp>
    </p:spTree>
    <p:extLst>
      <p:ext uri="{BB962C8B-B14F-4D97-AF65-F5344CB8AC3E}">
        <p14:creationId xmlns:p14="http://schemas.microsoft.com/office/powerpoint/2010/main" val="2393341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366234" y="87424"/>
            <a:ext cx="10150763" cy="923330"/>
          </a:xfrm>
          <a:prstGeom prst="rect">
            <a:avLst/>
          </a:prstGeom>
          <a:noFill/>
        </p:spPr>
        <p:txBody>
          <a:bodyPr wrap="square" rtlCol="0">
            <a:spAutoFit/>
          </a:bodyPr>
          <a:lstStyle/>
          <a:p>
            <a:r>
              <a:rPr lang="en-US" sz="5400" b="1" dirty="0">
                <a:solidFill>
                  <a:schemeClr val="bg1"/>
                </a:solidFill>
              </a:rPr>
              <a:t>Moral Inquiry</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pic>
        <p:nvPicPr>
          <p:cNvPr id="2" name="Picture 1">
            <a:extLst>
              <a:ext uri="{FF2B5EF4-FFF2-40B4-BE49-F238E27FC236}">
                <a16:creationId xmlns:a16="http://schemas.microsoft.com/office/drawing/2014/main" id="{788BD451-3C0D-50EA-0274-60DA0CA65B1A}"/>
              </a:ext>
            </a:extLst>
          </p:cNvPr>
          <p:cNvPicPr>
            <a:picLocks noChangeAspect="1"/>
          </p:cNvPicPr>
          <p:nvPr/>
        </p:nvPicPr>
        <p:blipFill>
          <a:blip r:embed="rId3"/>
          <a:stretch>
            <a:fillRect/>
          </a:stretch>
        </p:blipFill>
        <p:spPr>
          <a:xfrm>
            <a:off x="251776" y="1482042"/>
            <a:ext cx="7893969" cy="4408508"/>
          </a:xfrm>
          <a:prstGeom prst="rect">
            <a:avLst/>
          </a:prstGeom>
        </p:spPr>
      </p:pic>
      <p:sp>
        <p:nvSpPr>
          <p:cNvPr id="5" name="TextBox 4">
            <a:extLst>
              <a:ext uri="{FF2B5EF4-FFF2-40B4-BE49-F238E27FC236}">
                <a16:creationId xmlns:a16="http://schemas.microsoft.com/office/drawing/2014/main" id="{41765175-0763-F993-A0B6-FF2C8CF74395}"/>
              </a:ext>
            </a:extLst>
          </p:cNvPr>
          <p:cNvSpPr txBox="1"/>
          <p:nvPr/>
        </p:nvSpPr>
        <p:spPr>
          <a:xfrm>
            <a:off x="8337110" y="1723034"/>
            <a:ext cx="3768434" cy="3662541"/>
          </a:xfrm>
          <a:prstGeom prst="rect">
            <a:avLst/>
          </a:prstGeom>
          <a:noFill/>
        </p:spPr>
        <p:txBody>
          <a:bodyPr wrap="square">
            <a:spAutoFit/>
          </a:bodyPr>
          <a:lstStyle/>
          <a:p>
            <a:r>
              <a:rPr lang="en-US" sz="3600" b="1" dirty="0">
                <a:solidFill>
                  <a:schemeClr val="bg1"/>
                </a:solidFill>
              </a:rPr>
              <a:t>Pattern of Inquiry</a:t>
            </a:r>
          </a:p>
          <a:p>
            <a:pPr marL="285750" indent="-285750">
              <a:buFont typeface="Wingdings" panose="05000000000000000000" pitchFamily="2" charset="2"/>
              <a:buChar char="§"/>
            </a:pPr>
            <a:r>
              <a:rPr lang="en-US" sz="2800" dirty="0">
                <a:solidFill>
                  <a:schemeClr val="bg1"/>
                </a:solidFill>
              </a:rPr>
              <a:t>A felt difficulty</a:t>
            </a:r>
          </a:p>
          <a:p>
            <a:pPr marL="285750" indent="-285750">
              <a:buFont typeface="Wingdings" panose="05000000000000000000" pitchFamily="2" charset="2"/>
              <a:buChar char="§"/>
            </a:pPr>
            <a:r>
              <a:rPr lang="en-US" sz="2800" dirty="0">
                <a:solidFill>
                  <a:schemeClr val="bg1"/>
                </a:solidFill>
              </a:rPr>
              <a:t>Definition of the problem</a:t>
            </a:r>
          </a:p>
          <a:p>
            <a:pPr marL="285750" indent="-285750">
              <a:buFont typeface="Wingdings" panose="05000000000000000000" pitchFamily="2" charset="2"/>
              <a:buChar char="§"/>
            </a:pPr>
            <a:r>
              <a:rPr lang="en-US" sz="2800" dirty="0">
                <a:solidFill>
                  <a:schemeClr val="bg1"/>
                </a:solidFill>
              </a:rPr>
              <a:t>Solution suggestion</a:t>
            </a:r>
          </a:p>
          <a:p>
            <a:pPr marL="285750" indent="-285750">
              <a:buFont typeface="Wingdings" panose="05000000000000000000" pitchFamily="2" charset="2"/>
              <a:buChar char="§"/>
            </a:pPr>
            <a:r>
              <a:rPr lang="en-US" sz="2800" dirty="0">
                <a:solidFill>
                  <a:schemeClr val="bg1"/>
                </a:solidFill>
              </a:rPr>
              <a:t>Reasoning</a:t>
            </a:r>
          </a:p>
          <a:p>
            <a:pPr marL="285750" indent="-285750">
              <a:buFont typeface="Wingdings" panose="05000000000000000000" pitchFamily="2" charset="2"/>
              <a:buChar char="§"/>
            </a:pPr>
            <a:r>
              <a:rPr lang="en-US" sz="2800" dirty="0">
                <a:solidFill>
                  <a:schemeClr val="bg1"/>
                </a:solidFill>
              </a:rPr>
              <a:t>Experiment</a:t>
            </a:r>
          </a:p>
          <a:p>
            <a:pPr marL="285750" indent="-285750">
              <a:buFont typeface="Wingdings" panose="05000000000000000000" pitchFamily="2" charset="2"/>
              <a:buChar char="§"/>
            </a:pPr>
            <a:r>
              <a:rPr lang="en-US" sz="2800" dirty="0">
                <a:solidFill>
                  <a:schemeClr val="bg1"/>
                </a:solidFill>
              </a:rPr>
              <a:t>Judgment</a:t>
            </a:r>
          </a:p>
        </p:txBody>
      </p:sp>
    </p:spTree>
    <p:extLst>
      <p:ext uri="{BB962C8B-B14F-4D97-AF65-F5344CB8AC3E}">
        <p14:creationId xmlns:p14="http://schemas.microsoft.com/office/powerpoint/2010/main" val="2170445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Ethics and AI</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517236" y="1594843"/>
            <a:ext cx="5707395" cy="3970318"/>
          </a:xfrm>
          <a:prstGeom prst="rect">
            <a:avLst/>
          </a:prstGeom>
          <a:noFill/>
        </p:spPr>
        <p:txBody>
          <a:bodyPr wrap="square" rtlCol="0">
            <a:spAutoFit/>
          </a:bodyPr>
          <a:lstStyle/>
          <a:p>
            <a:r>
              <a:rPr lang="en-US" sz="3600" dirty="0">
                <a:solidFill>
                  <a:schemeClr val="bg1"/>
                </a:solidFill>
              </a:rPr>
              <a:t>Many of the ethical problems associated with the development of affective computing and artificial intelligence involves either problematic assumptions or problematic data. </a:t>
            </a:r>
            <a:endParaRPr lang="en-US" sz="4400" dirty="0">
              <a:solidFill>
                <a:schemeClr val="bg1"/>
              </a:solidFill>
            </a:endParaRPr>
          </a:p>
        </p:txBody>
      </p:sp>
      <p:sp>
        <p:nvSpPr>
          <p:cNvPr id="2" name="TextBox 1">
            <a:extLst>
              <a:ext uri="{FF2B5EF4-FFF2-40B4-BE49-F238E27FC236}">
                <a16:creationId xmlns:a16="http://schemas.microsoft.com/office/drawing/2014/main" id="{E14B977B-1DF0-B286-1F03-718DDDCC582B}"/>
              </a:ext>
            </a:extLst>
          </p:cNvPr>
          <p:cNvSpPr txBox="1"/>
          <p:nvPr/>
        </p:nvSpPr>
        <p:spPr>
          <a:xfrm>
            <a:off x="7599029" y="1594843"/>
            <a:ext cx="4075735" cy="2308324"/>
          </a:xfrm>
          <a:prstGeom prst="rect">
            <a:avLst/>
          </a:prstGeom>
          <a:noFill/>
        </p:spPr>
        <p:txBody>
          <a:bodyPr wrap="square" rtlCol="0">
            <a:spAutoFit/>
          </a:bodyPr>
          <a:lstStyle/>
          <a:p>
            <a:r>
              <a:rPr lang="en-US" sz="3600" dirty="0">
                <a:solidFill>
                  <a:schemeClr val="bg1"/>
                </a:solidFill>
              </a:rPr>
              <a:t>To what extent is an AC developer responsible for either? </a:t>
            </a:r>
            <a:endParaRPr lang="en-US" sz="4400" dirty="0">
              <a:solidFill>
                <a:schemeClr val="bg1"/>
              </a:solidFill>
            </a:endParaRPr>
          </a:p>
        </p:txBody>
      </p:sp>
    </p:spTree>
    <p:extLst>
      <p:ext uri="{BB962C8B-B14F-4D97-AF65-F5344CB8AC3E}">
        <p14:creationId xmlns:p14="http://schemas.microsoft.com/office/powerpoint/2010/main" val="3507604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ownload Speedometer At 55 Mph Stock Photo - iStock">
            <a:extLst>
              <a:ext uri="{FF2B5EF4-FFF2-40B4-BE49-F238E27FC236}">
                <a16:creationId xmlns:a16="http://schemas.microsoft.com/office/drawing/2014/main" id="{93903D8C-CF6A-8810-C9E0-D210A7B02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9" r="3419"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6FCAF6D-66A5-48EE-9720-1F9F8939E89D}"/>
              </a:ext>
            </a:extLst>
          </p:cNvPr>
          <p:cNvSpPr txBox="1"/>
          <p:nvPr/>
        </p:nvSpPr>
        <p:spPr>
          <a:xfrm>
            <a:off x="371094"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chemeClr val="bg1"/>
                </a:solidFill>
                <a:latin typeface="+mj-lt"/>
                <a:ea typeface="+mj-ea"/>
                <a:cs typeface="+mj-cs"/>
              </a:rPr>
              <a:t>Evidential Reasoning</a:t>
            </a:r>
            <a:endParaRPr lang="en-US" sz="2800">
              <a:solidFill>
                <a:schemeClr val="bg1"/>
              </a:solidFill>
              <a:latin typeface="+mj-lt"/>
              <a:ea typeface="+mj-ea"/>
              <a:cs typeface="+mj-cs"/>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8CE3727-A88B-6415-F0EE-1D23C7D07823}"/>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b="1" dirty="0">
                <a:solidFill>
                  <a:schemeClr val="bg1"/>
                </a:solidFill>
              </a:rPr>
              <a:t>Imagine a cop pulled you over and claimed that you were exceeding the speed limit. </a:t>
            </a:r>
          </a:p>
          <a:p>
            <a:pPr indent="-228600">
              <a:lnSpc>
                <a:spcPct val="90000"/>
              </a:lnSpc>
              <a:spcAft>
                <a:spcPts val="600"/>
              </a:spcAft>
              <a:buFont typeface="Arial" panose="020B0604020202020204" pitchFamily="34" charset="0"/>
              <a:buChar char="•"/>
            </a:pPr>
            <a:endParaRPr lang="en-US" sz="1700" b="1" dirty="0">
              <a:solidFill>
                <a:schemeClr val="bg1"/>
              </a:solidFill>
            </a:endParaRPr>
          </a:p>
          <a:p>
            <a:pPr indent="-228600">
              <a:lnSpc>
                <a:spcPct val="90000"/>
              </a:lnSpc>
              <a:spcAft>
                <a:spcPts val="600"/>
              </a:spcAft>
              <a:buFont typeface="Arial" panose="020B0604020202020204" pitchFamily="34" charset="0"/>
              <a:buChar char="•"/>
            </a:pPr>
            <a:r>
              <a:rPr lang="en-US" sz="1700" dirty="0">
                <a:solidFill>
                  <a:schemeClr val="bg1"/>
                </a:solidFill>
              </a:rPr>
              <a:t>You do not believe that you were speeding. What evidence might you cite to justify your claim?</a:t>
            </a: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3"/>
          <a:stretch>
            <a:fillRect/>
          </a:stretch>
        </p:blipFill>
        <p:spPr>
          <a:xfrm>
            <a:off x="11009744" y="5717481"/>
            <a:ext cx="930480" cy="930480"/>
          </a:xfrm>
          <a:prstGeom prst="rect">
            <a:avLst/>
          </a:prstGeom>
        </p:spPr>
      </p:pic>
    </p:spTree>
    <p:extLst>
      <p:ext uri="{BB962C8B-B14F-4D97-AF65-F5344CB8AC3E}">
        <p14:creationId xmlns:p14="http://schemas.microsoft.com/office/powerpoint/2010/main" val="931818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Evidential Reasoning</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TextBox 1">
            <a:extLst>
              <a:ext uri="{FF2B5EF4-FFF2-40B4-BE49-F238E27FC236}">
                <a16:creationId xmlns:a16="http://schemas.microsoft.com/office/drawing/2014/main" id="{83BEC6B8-10BB-7F70-21EB-BD4B9522D0E9}"/>
              </a:ext>
            </a:extLst>
          </p:cNvPr>
          <p:cNvSpPr txBox="1"/>
          <p:nvPr/>
        </p:nvSpPr>
        <p:spPr>
          <a:xfrm>
            <a:off x="517236" y="1936283"/>
            <a:ext cx="4570373" cy="2985433"/>
          </a:xfrm>
          <a:prstGeom prst="rect">
            <a:avLst/>
          </a:prstGeom>
          <a:noFill/>
        </p:spPr>
        <p:txBody>
          <a:bodyPr wrap="square" rtlCol="0">
            <a:spAutoFit/>
          </a:bodyPr>
          <a:lstStyle/>
          <a:p>
            <a:pPr algn="l"/>
            <a:endParaRPr lang="en-US" sz="2000" dirty="0">
              <a:solidFill>
                <a:schemeClr val="bg1"/>
              </a:solidFill>
              <a:latin typeface="Century Schoolbook" panose="02040604050505020304" pitchFamily="18" charset="0"/>
            </a:endParaRPr>
          </a:p>
          <a:p>
            <a:r>
              <a:rPr lang="en-US" sz="2800" dirty="0">
                <a:solidFill>
                  <a:schemeClr val="bg1"/>
                </a:solidFill>
                <a:latin typeface="Century Schoolbook" panose="02040604050505020304" pitchFamily="18" charset="0"/>
              </a:rPr>
              <a:t>“States of affairs, that is, do not carry labels indicating that for which for which they can be taken as evidence.”    </a:t>
            </a:r>
          </a:p>
          <a:p>
            <a:pPr algn="r"/>
            <a:r>
              <a:rPr lang="en-US" sz="2800" dirty="0">
                <a:solidFill>
                  <a:schemeClr val="bg1"/>
                </a:solidFill>
                <a:latin typeface="Century Schoolbook" panose="02040604050505020304" pitchFamily="18" charset="0"/>
              </a:rPr>
              <a:t>	         -Helen </a:t>
            </a:r>
            <a:r>
              <a:rPr lang="en-US" sz="2800" dirty="0" err="1">
                <a:solidFill>
                  <a:schemeClr val="bg1"/>
                </a:solidFill>
                <a:latin typeface="Century Schoolbook" panose="02040604050505020304" pitchFamily="18" charset="0"/>
              </a:rPr>
              <a:t>Longino</a:t>
            </a:r>
            <a:endParaRPr lang="en-US" sz="2800" dirty="0">
              <a:solidFill>
                <a:schemeClr val="bg1"/>
              </a:solidFill>
              <a:latin typeface="Century Schoolbook" panose="02040604050505020304" pitchFamily="18" charset="0"/>
            </a:endParaRPr>
          </a:p>
        </p:txBody>
      </p:sp>
      <p:sp>
        <p:nvSpPr>
          <p:cNvPr id="5" name="TextBox 4">
            <a:extLst>
              <a:ext uri="{FF2B5EF4-FFF2-40B4-BE49-F238E27FC236}">
                <a16:creationId xmlns:a16="http://schemas.microsoft.com/office/drawing/2014/main" id="{EFBE8477-A411-6CFC-616D-121ABD0949CE}"/>
              </a:ext>
            </a:extLst>
          </p:cNvPr>
          <p:cNvSpPr txBox="1"/>
          <p:nvPr/>
        </p:nvSpPr>
        <p:spPr>
          <a:xfrm>
            <a:off x="6226000" y="2178051"/>
            <a:ext cx="5119303" cy="3046988"/>
          </a:xfrm>
          <a:prstGeom prst="rect">
            <a:avLst/>
          </a:prstGeom>
          <a:noFill/>
        </p:spPr>
        <p:txBody>
          <a:bodyPr wrap="square" rtlCol="0">
            <a:spAutoFit/>
          </a:bodyPr>
          <a:lstStyle/>
          <a:p>
            <a:r>
              <a:rPr lang="en-US" sz="3200" dirty="0">
                <a:solidFill>
                  <a:schemeClr val="bg1"/>
                </a:solidFill>
                <a:latin typeface="Century Schoolbook" panose="02040604050505020304" pitchFamily="18" charset="0"/>
              </a:rPr>
              <a:t>“States of affairs are taken as evidence in light of regularities discovered, believed, or assumed to hold.”</a:t>
            </a:r>
          </a:p>
          <a:p>
            <a:pPr algn="r"/>
            <a:r>
              <a:rPr lang="en-US" sz="3200" dirty="0">
                <a:solidFill>
                  <a:schemeClr val="bg1"/>
                </a:solidFill>
                <a:latin typeface="Century Schoolbook" panose="02040604050505020304" pitchFamily="18" charset="0"/>
              </a:rPr>
              <a:t>		-</a:t>
            </a:r>
            <a:r>
              <a:rPr lang="en-US" sz="3200" dirty="0" err="1">
                <a:solidFill>
                  <a:schemeClr val="bg1"/>
                </a:solidFill>
                <a:latin typeface="Century Schoolbook" panose="02040604050505020304" pitchFamily="18" charset="0"/>
              </a:rPr>
              <a:t>Longino</a:t>
            </a:r>
            <a:endParaRPr lang="en-US"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96442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Background assumptions</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TextBox 1">
            <a:extLst>
              <a:ext uri="{FF2B5EF4-FFF2-40B4-BE49-F238E27FC236}">
                <a16:creationId xmlns:a16="http://schemas.microsoft.com/office/drawing/2014/main" id="{6FE6D21C-6D28-DD5B-1F60-07F07890714E}"/>
              </a:ext>
            </a:extLst>
          </p:cNvPr>
          <p:cNvSpPr txBox="1"/>
          <p:nvPr/>
        </p:nvSpPr>
        <p:spPr>
          <a:xfrm>
            <a:off x="669545" y="4322493"/>
            <a:ext cx="4033559" cy="830997"/>
          </a:xfrm>
          <a:prstGeom prst="rect">
            <a:avLst/>
          </a:prstGeom>
          <a:noFill/>
        </p:spPr>
        <p:txBody>
          <a:bodyPr wrap="square" rtlCol="0">
            <a:spAutoFit/>
          </a:bodyPr>
          <a:lstStyle/>
          <a:p>
            <a:r>
              <a:rPr lang="en-US" sz="2400" dirty="0">
                <a:solidFill>
                  <a:schemeClr val="bg1"/>
                </a:solidFill>
              </a:rPr>
              <a:t>“The grey hat”</a:t>
            </a:r>
          </a:p>
          <a:p>
            <a:r>
              <a:rPr lang="en-US" sz="2400" dirty="0">
                <a:solidFill>
                  <a:schemeClr val="bg1"/>
                </a:solidFill>
              </a:rPr>
              <a:t>“The hat on the stairs”</a:t>
            </a:r>
            <a:endParaRPr lang="en-US" sz="1400" dirty="0">
              <a:solidFill>
                <a:schemeClr val="bg1"/>
              </a:solidFill>
            </a:endParaRPr>
          </a:p>
        </p:txBody>
      </p:sp>
      <p:pic>
        <p:nvPicPr>
          <p:cNvPr id="5" name="Picture 4">
            <a:extLst>
              <a:ext uri="{FF2B5EF4-FFF2-40B4-BE49-F238E27FC236}">
                <a16:creationId xmlns:a16="http://schemas.microsoft.com/office/drawing/2014/main" id="{C378ED9A-4000-E049-FE67-6269B8723199}"/>
              </a:ext>
            </a:extLst>
          </p:cNvPr>
          <p:cNvPicPr>
            <a:picLocks noChangeAspect="1"/>
          </p:cNvPicPr>
          <p:nvPr/>
        </p:nvPicPr>
        <p:blipFill>
          <a:blip r:embed="rId3"/>
          <a:stretch>
            <a:fillRect/>
          </a:stretch>
        </p:blipFill>
        <p:spPr>
          <a:xfrm>
            <a:off x="793996" y="1621668"/>
            <a:ext cx="2568320" cy="2525115"/>
          </a:xfrm>
          <a:prstGeom prst="rect">
            <a:avLst/>
          </a:prstGeom>
        </p:spPr>
      </p:pic>
      <p:sp>
        <p:nvSpPr>
          <p:cNvPr id="6" name="TextBox 5">
            <a:extLst>
              <a:ext uri="{FF2B5EF4-FFF2-40B4-BE49-F238E27FC236}">
                <a16:creationId xmlns:a16="http://schemas.microsoft.com/office/drawing/2014/main" id="{7298041E-B5E3-73F9-C793-17B6DB2C4973}"/>
              </a:ext>
            </a:extLst>
          </p:cNvPr>
          <p:cNvSpPr txBox="1"/>
          <p:nvPr/>
        </p:nvSpPr>
        <p:spPr>
          <a:xfrm>
            <a:off x="4831258" y="1737170"/>
            <a:ext cx="6258500" cy="4093428"/>
          </a:xfrm>
          <a:prstGeom prst="rect">
            <a:avLst/>
          </a:prstGeom>
          <a:noFill/>
        </p:spPr>
        <p:txBody>
          <a:bodyPr wrap="square" rtlCol="0">
            <a:spAutoFit/>
          </a:bodyPr>
          <a:lstStyle/>
          <a:p>
            <a:r>
              <a:rPr lang="en-US" sz="2400" dirty="0">
                <a:solidFill>
                  <a:schemeClr val="bg1"/>
                </a:solidFill>
                <a:latin typeface="Century Schoolbook" panose="02040604050505020304" pitchFamily="18" charset="0"/>
              </a:rPr>
              <a:t>“A given item…can be described in different ways depending on the points of view and interests of those describing it…The consequences of emphasizing one aspect of the hat rather than another include the possibility of its receiving under one description an evidential assessment different from that received in a context in which some other aspect is emphasized.”</a:t>
            </a:r>
          </a:p>
          <a:p>
            <a:pPr algn="r"/>
            <a:r>
              <a:rPr lang="en-US" sz="2000" dirty="0">
                <a:solidFill>
                  <a:schemeClr val="bg1"/>
                </a:solidFill>
                <a:latin typeface="Century Schoolbook" panose="02040604050505020304" pitchFamily="18" charset="0"/>
              </a:rPr>
              <a:t>-Helen </a:t>
            </a:r>
            <a:r>
              <a:rPr lang="en-US" sz="2000" dirty="0" err="1">
                <a:solidFill>
                  <a:schemeClr val="bg1"/>
                </a:solidFill>
                <a:latin typeface="Century Schoolbook" panose="02040604050505020304" pitchFamily="18" charset="0"/>
              </a:rPr>
              <a:t>Longino</a:t>
            </a:r>
            <a:r>
              <a:rPr lang="en-US" sz="2000" dirty="0">
                <a:solidFill>
                  <a:schemeClr val="bg1"/>
                </a:solidFill>
                <a:latin typeface="Century Schoolbook" panose="02040604050505020304" pitchFamily="18" charset="0"/>
              </a:rPr>
              <a:t>, Science as Social Knowledge</a:t>
            </a:r>
            <a:endParaRPr lang="en-US" sz="1200"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3069568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5" y="572431"/>
            <a:ext cx="9588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Confirming Background Assumptions</a:t>
            </a: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TextBox 1">
            <a:extLst>
              <a:ext uri="{FF2B5EF4-FFF2-40B4-BE49-F238E27FC236}">
                <a16:creationId xmlns:a16="http://schemas.microsoft.com/office/drawing/2014/main" id="{9965170E-201F-7BE5-EAAA-77E1341B9747}"/>
              </a:ext>
            </a:extLst>
          </p:cNvPr>
          <p:cNvSpPr txBox="1"/>
          <p:nvPr/>
        </p:nvSpPr>
        <p:spPr>
          <a:xfrm>
            <a:off x="669545" y="1505030"/>
            <a:ext cx="929411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Longino: We cannot, nor is it prudent, to directly test and verify every background assumption in science. </a:t>
            </a:r>
          </a:p>
        </p:txBody>
      </p:sp>
      <p:sp>
        <p:nvSpPr>
          <p:cNvPr id="5" name="TextBox 4">
            <a:extLst>
              <a:ext uri="{FF2B5EF4-FFF2-40B4-BE49-F238E27FC236}">
                <a16:creationId xmlns:a16="http://schemas.microsoft.com/office/drawing/2014/main" id="{F6C10016-55AB-BD4B-FBF7-06DAE7151E4B}"/>
              </a:ext>
            </a:extLst>
          </p:cNvPr>
          <p:cNvSpPr txBox="1"/>
          <p:nvPr/>
        </p:nvSpPr>
        <p:spPr>
          <a:xfrm>
            <a:off x="531322" y="2907445"/>
            <a:ext cx="5183505"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Impractical/undesirable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Unobservable particles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Non directly measurable things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A800881-2027-76CC-10FB-5F3DC847422F}"/>
              </a:ext>
            </a:extLst>
          </p:cNvPr>
          <p:cNvSpPr txBox="1"/>
          <p:nvPr/>
        </p:nvSpPr>
        <p:spPr>
          <a:xfrm>
            <a:off x="6715335" y="3049562"/>
            <a:ext cx="443002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“When a theory is being developed, the criterion for inclusion…is </a:t>
            </a:r>
            <a:r>
              <a:rPr kumimoji="0" lang="en-US" sz="2000" b="1" i="0" u="none" strike="noStrike" kern="1200" cap="none" spc="0" normalizeH="0" baseline="0" noProof="0" dirty="0">
                <a:ln>
                  <a:noFill/>
                </a:ln>
                <a:solidFill>
                  <a:srgbClr val="70AD47"/>
                </a:solidFill>
                <a:effectLst/>
                <a:uLnTx/>
                <a:uFillTx/>
                <a:latin typeface="Century Schoolbook" panose="02040604050505020304" pitchFamily="18" charset="0"/>
                <a:ea typeface="+mn-ea"/>
                <a:cs typeface="+mn-cs"/>
              </a:rPr>
              <a:t>not that they are directly confirmed</a:t>
            </a:r>
            <a:r>
              <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…but that they are </a:t>
            </a:r>
            <a:r>
              <a:rPr kumimoji="0" lang="en-US" sz="2000" b="1" i="0" u="none" strike="noStrike" kern="1200" cap="none" spc="0" normalizeH="0" baseline="0" noProof="0" dirty="0">
                <a:ln>
                  <a:noFill/>
                </a:ln>
                <a:solidFill>
                  <a:srgbClr val="FFC000"/>
                </a:solidFill>
                <a:effectLst/>
                <a:uLnTx/>
                <a:uFillTx/>
                <a:latin typeface="Century Schoolbook" panose="02040604050505020304" pitchFamily="18" charset="0"/>
                <a:ea typeface="+mn-ea"/>
                <a:cs typeface="+mn-cs"/>
              </a:rPr>
              <a:t>relevant</a:t>
            </a:r>
            <a:r>
              <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 to the explanation of the phenomena”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			-Longino</a:t>
            </a:r>
          </a:p>
        </p:txBody>
      </p:sp>
      <p:sp>
        <p:nvSpPr>
          <p:cNvPr id="8" name="TextBox 7">
            <a:extLst>
              <a:ext uri="{FF2B5EF4-FFF2-40B4-BE49-F238E27FC236}">
                <a16:creationId xmlns:a16="http://schemas.microsoft.com/office/drawing/2014/main" id="{2F5C6C12-435B-F1A2-2AF1-AFF3E72100D4}"/>
              </a:ext>
            </a:extLst>
          </p:cNvPr>
          <p:cNvSpPr txBox="1"/>
          <p:nvPr/>
        </p:nvSpPr>
        <p:spPr>
          <a:xfrm>
            <a:off x="466005" y="5454572"/>
            <a:ext cx="92941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In cases where there is not direct confirmation of background assumptions, </a:t>
            </a: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choices may depend on values</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97042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Background assumptions</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5" name="TextBox 4">
            <a:extLst>
              <a:ext uri="{FF2B5EF4-FFF2-40B4-BE49-F238E27FC236}">
                <a16:creationId xmlns:a16="http://schemas.microsoft.com/office/drawing/2014/main" id="{91D06A31-20E9-01F7-6A16-B0F2FB6393EC}"/>
              </a:ext>
            </a:extLst>
          </p:cNvPr>
          <p:cNvSpPr txBox="1"/>
          <p:nvPr/>
        </p:nvSpPr>
        <p:spPr>
          <a:xfrm>
            <a:off x="418214" y="1905506"/>
            <a:ext cx="7269125" cy="3262432"/>
          </a:xfrm>
          <a:prstGeom prst="rect">
            <a:avLst/>
          </a:prstGeom>
          <a:noFill/>
        </p:spPr>
        <p:txBody>
          <a:bodyPr wrap="square" rtlCol="0">
            <a:spAutoFit/>
          </a:bodyPr>
          <a:lstStyle/>
          <a:p>
            <a:pPr marL="342900" indent="-342900">
              <a:buFont typeface="Wingdings" panose="05000000000000000000" pitchFamily="2" charset="2"/>
              <a:buChar char="§"/>
            </a:pPr>
            <a:r>
              <a:rPr lang="en-US" sz="2400" dirty="0">
                <a:solidFill>
                  <a:schemeClr val="bg1"/>
                </a:solidFill>
              </a:rPr>
              <a:t>Are affects dependent on the physicality of the body or on context and social background.</a:t>
            </a:r>
          </a:p>
          <a:p>
            <a:pPr marL="342900" indent="-342900">
              <a:buFont typeface="Wingdings" panose="05000000000000000000" pitchFamily="2" charset="2"/>
              <a:buChar char="§"/>
            </a:pPr>
            <a:r>
              <a:rPr lang="en-US" sz="2400" dirty="0">
                <a:solidFill>
                  <a:schemeClr val="bg1"/>
                </a:solidFill>
              </a:rPr>
              <a:t>Emotions as static vs dynamic elements of experience.</a:t>
            </a:r>
          </a:p>
          <a:p>
            <a:pPr marL="342900" indent="-342900">
              <a:buFont typeface="Wingdings" panose="05000000000000000000" pitchFamily="2" charset="2"/>
              <a:buChar char="§"/>
            </a:pPr>
            <a:r>
              <a:rPr lang="en-US" sz="2400" dirty="0">
                <a:solidFill>
                  <a:schemeClr val="bg1"/>
                </a:solidFill>
              </a:rPr>
              <a:t>Emotional communication.</a:t>
            </a:r>
          </a:p>
          <a:p>
            <a:pPr marL="342900" indent="-342900">
              <a:buFont typeface="Wingdings" panose="05000000000000000000" pitchFamily="2" charset="2"/>
              <a:buChar char="§"/>
            </a:pPr>
            <a:r>
              <a:rPr lang="en-US" sz="2400" dirty="0">
                <a:solidFill>
                  <a:schemeClr val="bg1"/>
                </a:solidFill>
              </a:rPr>
              <a:t>Classifications of emotion.</a:t>
            </a:r>
          </a:p>
          <a:p>
            <a:pPr marL="342900" indent="-342900">
              <a:buFont typeface="Wingdings" panose="05000000000000000000" pitchFamily="2" charset="2"/>
              <a:buChar char="§"/>
            </a:pPr>
            <a:r>
              <a:rPr lang="en-US" sz="2400" dirty="0">
                <a:solidFill>
                  <a:schemeClr val="bg1"/>
                </a:solidFill>
              </a:rPr>
              <a:t>Universality of emotions.</a:t>
            </a:r>
          </a:p>
          <a:p>
            <a:pPr marL="342900" indent="-342900">
              <a:buFont typeface="Wingdings" panose="05000000000000000000" pitchFamily="2" charset="2"/>
              <a:buChar char="§"/>
            </a:pPr>
            <a:r>
              <a:rPr lang="en-US" sz="2400" dirty="0">
                <a:solidFill>
                  <a:schemeClr val="bg1"/>
                </a:solidFill>
              </a:rPr>
              <a:t>Facial expression vs muti-modal (gestures, perspiration, pupil dilation). </a:t>
            </a:r>
          </a:p>
          <a:p>
            <a:endParaRPr lang="en-US" sz="1400" dirty="0">
              <a:solidFill>
                <a:schemeClr val="bg1"/>
              </a:solidFill>
            </a:endParaRPr>
          </a:p>
        </p:txBody>
      </p:sp>
      <p:sp>
        <p:nvSpPr>
          <p:cNvPr id="6" name="TextBox 5">
            <a:extLst>
              <a:ext uri="{FF2B5EF4-FFF2-40B4-BE49-F238E27FC236}">
                <a16:creationId xmlns:a16="http://schemas.microsoft.com/office/drawing/2014/main" id="{A643B832-DFCD-6EF9-34AE-F26A65283B45}"/>
              </a:ext>
            </a:extLst>
          </p:cNvPr>
          <p:cNvSpPr txBox="1"/>
          <p:nvPr/>
        </p:nvSpPr>
        <p:spPr>
          <a:xfrm>
            <a:off x="7869383" y="1905506"/>
            <a:ext cx="4137890" cy="4154984"/>
          </a:xfrm>
          <a:prstGeom prst="rect">
            <a:avLst/>
          </a:prstGeom>
          <a:noFill/>
        </p:spPr>
        <p:txBody>
          <a:bodyPr wrap="square" rtlCol="0">
            <a:spAutoFit/>
          </a:bodyPr>
          <a:lstStyle/>
          <a:p>
            <a:r>
              <a:rPr lang="en-US" sz="2400" dirty="0">
                <a:solidFill>
                  <a:schemeClr val="bg1"/>
                </a:solidFill>
                <a:latin typeface="Century Schoolbook" panose="02040604050505020304" pitchFamily="18" charset="0"/>
              </a:rPr>
              <a:t>“This raises crucial epistemic questions regarding the interpretability of emotions, their adequate classification and the possibilities or not of misrecognition, misidentification, and misinterpretation.”</a:t>
            </a:r>
          </a:p>
          <a:p>
            <a:r>
              <a:rPr lang="en-US" sz="2400" dirty="0">
                <a:solidFill>
                  <a:schemeClr val="bg1"/>
                </a:solidFill>
                <a:latin typeface="Century Schoolbook" panose="02040604050505020304" pitchFamily="18" charset="0"/>
              </a:rPr>
              <a:t>-Kumar et. al</a:t>
            </a:r>
            <a:endParaRPr lang="en-US" sz="1400" dirty="0">
              <a:solidFill>
                <a:schemeClr val="bg1"/>
              </a:solidFill>
              <a:latin typeface="Century Schoolbook" panose="02040604050505020304" pitchFamily="18" charset="0"/>
            </a:endParaRPr>
          </a:p>
        </p:txBody>
      </p:sp>
    </p:spTree>
    <p:extLst>
      <p:ext uri="{BB962C8B-B14F-4D97-AF65-F5344CB8AC3E}">
        <p14:creationId xmlns:p14="http://schemas.microsoft.com/office/powerpoint/2010/main" val="39703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Background assumptions</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6" name="TextBox 5">
            <a:extLst>
              <a:ext uri="{FF2B5EF4-FFF2-40B4-BE49-F238E27FC236}">
                <a16:creationId xmlns:a16="http://schemas.microsoft.com/office/drawing/2014/main" id="{A643B832-DFCD-6EF9-34AE-F26A65283B45}"/>
              </a:ext>
            </a:extLst>
          </p:cNvPr>
          <p:cNvSpPr txBox="1"/>
          <p:nvPr/>
        </p:nvSpPr>
        <p:spPr>
          <a:xfrm>
            <a:off x="7352584" y="1898226"/>
            <a:ext cx="4398558" cy="4093428"/>
          </a:xfrm>
          <a:prstGeom prst="rect">
            <a:avLst/>
          </a:prstGeom>
          <a:noFill/>
        </p:spPr>
        <p:txBody>
          <a:bodyPr wrap="square" rtlCol="0">
            <a:spAutoFit/>
          </a:bodyPr>
          <a:lstStyle/>
          <a:p>
            <a:r>
              <a:rPr lang="en-US" sz="2000" dirty="0">
                <a:solidFill>
                  <a:schemeClr val="bg1"/>
                </a:solidFill>
                <a:latin typeface="Century Schoolbook" panose="02040604050505020304" pitchFamily="18" charset="0"/>
              </a:rPr>
              <a:t>“</a:t>
            </a:r>
            <a:r>
              <a:rPr lang="en-US" sz="2000" dirty="0">
                <a:solidFill>
                  <a:schemeClr val="accent6"/>
                </a:solidFill>
                <a:latin typeface="Century Schoolbook" panose="02040604050505020304" pitchFamily="18" charset="0"/>
              </a:rPr>
              <a:t>If an AC system is unable to read the problem correctly</a:t>
            </a:r>
            <a:r>
              <a:rPr lang="en-US" sz="2000" dirty="0">
                <a:solidFill>
                  <a:schemeClr val="bg1"/>
                </a:solidFill>
                <a:latin typeface="Century Schoolbook" panose="02040604050505020304" pitchFamily="18" charset="0"/>
              </a:rPr>
              <a:t>, </a:t>
            </a:r>
            <a:r>
              <a:rPr lang="en-US" sz="2000" dirty="0">
                <a:solidFill>
                  <a:schemeClr val="accent6"/>
                </a:solidFill>
                <a:latin typeface="Century Schoolbook" panose="02040604050505020304" pitchFamily="18" charset="0"/>
              </a:rPr>
              <a:t>it will offer the wrong solution</a:t>
            </a:r>
            <a:r>
              <a:rPr lang="en-US" sz="2000" dirty="0">
                <a:solidFill>
                  <a:schemeClr val="bg1"/>
                </a:solidFill>
                <a:latin typeface="Century Schoolbook" panose="02040604050505020304" pitchFamily="18" charset="0"/>
              </a:rPr>
              <a:t>. Its epistemic state will be compromised in the process, compromising the standing of the person vis-a-vis the system. Thus, </a:t>
            </a:r>
            <a:r>
              <a:rPr lang="en-US" sz="2000" dirty="0">
                <a:solidFill>
                  <a:schemeClr val="accent4"/>
                </a:solidFill>
                <a:latin typeface="Century Schoolbook" panose="02040604050505020304" pitchFamily="18" charset="0"/>
              </a:rPr>
              <a:t>AC systems potentially hold possibilities of misrecognition and wrong characterization, which will have crucial implications the more these systems are integrated into society and in crucial decisional spaces</a:t>
            </a:r>
            <a:r>
              <a:rPr lang="en-US" sz="2000" dirty="0">
                <a:solidFill>
                  <a:schemeClr val="accent6"/>
                </a:solidFill>
                <a:latin typeface="Century Schoolbook" panose="02040604050505020304" pitchFamily="18" charset="0"/>
              </a:rPr>
              <a:t>.</a:t>
            </a:r>
            <a:r>
              <a:rPr lang="en-US" sz="2000" dirty="0">
                <a:solidFill>
                  <a:schemeClr val="bg1"/>
                </a:solidFill>
                <a:latin typeface="Century Schoolbook" panose="02040604050505020304" pitchFamily="18" charset="0"/>
              </a:rPr>
              <a:t>” </a:t>
            </a:r>
            <a:r>
              <a:rPr lang="en-US" sz="2000" dirty="0">
                <a:solidFill>
                  <a:schemeClr val="bg1"/>
                </a:solidFill>
              </a:rPr>
              <a:t>–Kumar et al. 8</a:t>
            </a:r>
          </a:p>
        </p:txBody>
      </p:sp>
      <p:pic>
        <p:nvPicPr>
          <p:cNvPr id="1026" name="Picture 2" descr="Attack Ads Through the Ages | The Tyee">
            <a:extLst>
              <a:ext uri="{FF2B5EF4-FFF2-40B4-BE49-F238E27FC236}">
                <a16:creationId xmlns:a16="http://schemas.microsoft.com/office/drawing/2014/main" id="{1F1FAD55-3D46-8A11-CA0E-986DC4FA8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60" y="1963474"/>
            <a:ext cx="4033558" cy="29310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B99D9F-F551-F36A-3229-812182C923CD}"/>
              </a:ext>
            </a:extLst>
          </p:cNvPr>
          <p:cNvSpPr txBox="1"/>
          <p:nvPr/>
        </p:nvSpPr>
        <p:spPr>
          <a:xfrm>
            <a:off x="805860" y="5106859"/>
            <a:ext cx="5586856" cy="707886"/>
          </a:xfrm>
          <a:prstGeom prst="rect">
            <a:avLst/>
          </a:prstGeom>
          <a:noFill/>
        </p:spPr>
        <p:txBody>
          <a:bodyPr wrap="square" rtlCol="0">
            <a:spAutoFit/>
          </a:bodyPr>
          <a:lstStyle/>
          <a:p>
            <a:r>
              <a:rPr lang="en-US" sz="4000" dirty="0">
                <a:solidFill>
                  <a:schemeClr val="bg1"/>
                </a:solidFill>
              </a:rPr>
              <a:t>Is this a Prime Minister?</a:t>
            </a:r>
          </a:p>
        </p:txBody>
      </p:sp>
      <p:pic>
        <p:nvPicPr>
          <p:cNvPr id="1028" name="Picture 4" descr="1993 Chrétien attack ad - Wikipedia">
            <a:extLst>
              <a:ext uri="{FF2B5EF4-FFF2-40B4-BE49-F238E27FC236}">
                <a16:creationId xmlns:a16="http://schemas.microsoft.com/office/drawing/2014/main" id="{820E3CDD-63A0-B0B7-53C9-D237000B3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231" y="1963474"/>
            <a:ext cx="3127672" cy="234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8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163A3-D71B-4910-B19C-8CF30CF00C44}"/>
              </a:ext>
            </a:extLst>
          </p:cNvPr>
          <p:cNvSpPr>
            <a:spLocks noGrp="1"/>
          </p:cNvSpPr>
          <p:nvPr>
            <p:ph type="ctrTitle"/>
          </p:nvPr>
        </p:nvSpPr>
        <p:spPr>
          <a:xfrm>
            <a:off x="1523999" y="1303020"/>
            <a:ext cx="9485745" cy="1148736"/>
          </a:xfrm>
        </p:spPr>
        <p:txBody>
          <a:bodyPr>
            <a:normAutofit/>
          </a:bodyPr>
          <a:lstStyle/>
          <a:p>
            <a:pPr algn="l"/>
            <a:r>
              <a:rPr lang="en-US" sz="4800" dirty="0">
                <a:solidFill>
                  <a:schemeClr val="bg1"/>
                </a:solidFill>
              </a:rPr>
              <a:t> </a:t>
            </a:r>
          </a:p>
        </p:txBody>
      </p:sp>
      <p:sp>
        <p:nvSpPr>
          <p:cNvPr id="3" name="TextBox 2">
            <a:extLst>
              <a:ext uri="{FF2B5EF4-FFF2-40B4-BE49-F238E27FC236}">
                <a16:creationId xmlns:a16="http://schemas.microsoft.com/office/drawing/2014/main" id="{06FCAF6D-66A5-48EE-9720-1F9F8939E89D}"/>
              </a:ext>
            </a:extLst>
          </p:cNvPr>
          <p:cNvSpPr txBox="1"/>
          <p:nvPr/>
        </p:nvSpPr>
        <p:spPr>
          <a:xfrm>
            <a:off x="858981" y="669945"/>
            <a:ext cx="5818910" cy="5447645"/>
          </a:xfrm>
          <a:prstGeom prst="rect">
            <a:avLst/>
          </a:prstGeom>
          <a:noFill/>
        </p:spPr>
        <p:txBody>
          <a:bodyPr wrap="square" rtlCol="0">
            <a:spAutoFit/>
          </a:bodyPr>
          <a:lstStyle/>
          <a:p>
            <a:r>
              <a:rPr lang="en-US" sz="6600" b="1" i="1" dirty="0">
                <a:solidFill>
                  <a:schemeClr val="bg1"/>
                </a:solidFill>
              </a:rPr>
              <a:t>Matthew Silk</a:t>
            </a:r>
          </a:p>
          <a:p>
            <a:endParaRPr lang="en-US" b="1" i="1" dirty="0">
              <a:solidFill>
                <a:schemeClr val="bg1"/>
              </a:solidFill>
            </a:endParaRPr>
          </a:p>
          <a:p>
            <a:r>
              <a:rPr lang="en-US" sz="3200" b="1" i="1" dirty="0">
                <a:solidFill>
                  <a:schemeClr val="bg1"/>
                </a:solidFill>
              </a:rPr>
              <a:t>Ph.D. – Philosophy</a:t>
            </a:r>
          </a:p>
          <a:p>
            <a:r>
              <a:rPr lang="en-US" sz="3200" b="1" i="1" dirty="0">
                <a:solidFill>
                  <a:schemeClr val="bg1"/>
                </a:solidFill>
              </a:rPr>
              <a:t>BA – Political Science &amp; Philosophy</a:t>
            </a:r>
          </a:p>
          <a:p>
            <a:endParaRPr lang="en-US" sz="3200" b="1" i="1" dirty="0">
              <a:solidFill>
                <a:schemeClr val="bg1"/>
              </a:solidFill>
            </a:endParaRPr>
          </a:p>
          <a:p>
            <a:pPr marL="457200" indent="-457200">
              <a:buFont typeface="Wingdings" panose="05000000000000000000" pitchFamily="2" charset="2"/>
              <a:buChar char="§"/>
            </a:pPr>
            <a:r>
              <a:rPr lang="en-US" sz="3200" b="1" i="1" dirty="0">
                <a:solidFill>
                  <a:schemeClr val="bg1"/>
                </a:solidFill>
              </a:rPr>
              <a:t>Philosophy of science</a:t>
            </a:r>
          </a:p>
          <a:p>
            <a:pPr marL="457200" indent="-457200">
              <a:buFont typeface="Wingdings" panose="05000000000000000000" pitchFamily="2" charset="2"/>
              <a:buChar char="§"/>
            </a:pPr>
            <a:r>
              <a:rPr lang="en-US" sz="3200" b="1" i="1" dirty="0">
                <a:solidFill>
                  <a:schemeClr val="bg1"/>
                </a:solidFill>
              </a:rPr>
              <a:t>Value theory</a:t>
            </a:r>
          </a:p>
          <a:p>
            <a:pPr marL="457200" indent="-457200">
              <a:buFont typeface="Wingdings" panose="05000000000000000000" pitchFamily="2" charset="2"/>
              <a:buChar char="§"/>
            </a:pPr>
            <a:r>
              <a:rPr lang="en-US" sz="3200" b="1" i="1" dirty="0">
                <a:solidFill>
                  <a:schemeClr val="bg1"/>
                </a:solidFill>
              </a:rPr>
              <a:t>Ethics of Artificial Intelligence</a:t>
            </a:r>
          </a:p>
          <a:p>
            <a:pPr marL="457200" indent="-457200">
              <a:buFont typeface="Wingdings" panose="05000000000000000000" pitchFamily="2" charset="2"/>
              <a:buChar char="§"/>
            </a:pPr>
            <a:r>
              <a:rPr lang="en-US" sz="3200" b="1" i="1" dirty="0">
                <a:solidFill>
                  <a:schemeClr val="bg1"/>
                </a:solidFill>
              </a:rPr>
              <a:t>Outer Space Ethics</a:t>
            </a:r>
            <a:endParaRPr lang="en-US" sz="40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pic>
        <p:nvPicPr>
          <p:cNvPr id="1026" name="Picture 2">
            <a:extLst>
              <a:ext uri="{FF2B5EF4-FFF2-40B4-BE49-F238E27FC236}">
                <a16:creationId xmlns:a16="http://schemas.microsoft.com/office/drawing/2014/main" id="{E10AB0E3-017F-C4BF-D617-65A56BE79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745" y="1368267"/>
            <a:ext cx="3209636" cy="481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827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pic>
        <p:nvPicPr>
          <p:cNvPr id="6" name="Picture 5" descr="A person looking down in a desert&#10;&#10;Description automatically generated">
            <a:extLst>
              <a:ext uri="{FF2B5EF4-FFF2-40B4-BE49-F238E27FC236}">
                <a16:creationId xmlns:a16="http://schemas.microsoft.com/office/drawing/2014/main" id="{3AF79408-46D1-6CBC-2D63-FBF9454F0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547" y="120072"/>
            <a:ext cx="6858000" cy="6858000"/>
          </a:xfrm>
          <a:prstGeom prst="rect">
            <a:avLst/>
          </a:prstGeom>
          <a:effectLst>
            <a:softEdge rad="381000"/>
          </a:effectLst>
        </p:spPr>
      </p:pic>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Clinical Depression</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3"/>
          <a:stretch>
            <a:fillRect/>
          </a:stretch>
        </p:blipFill>
        <p:spPr>
          <a:xfrm>
            <a:off x="11009744" y="5717481"/>
            <a:ext cx="930480" cy="930480"/>
          </a:xfrm>
          <a:prstGeom prst="rect">
            <a:avLst/>
          </a:prstGeom>
        </p:spPr>
      </p:pic>
      <p:sp>
        <p:nvSpPr>
          <p:cNvPr id="5" name="TextBox 4">
            <a:extLst>
              <a:ext uri="{FF2B5EF4-FFF2-40B4-BE49-F238E27FC236}">
                <a16:creationId xmlns:a16="http://schemas.microsoft.com/office/drawing/2014/main" id="{43A3E78A-95C1-9142-B2FB-4C71E53DDA26}"/>
              </a:ext>
            </a:extLst>
          </p:cNvPr>
          <p:cNvSpPr txBox="1"/>
          <p:nvPr/>
        </p:nvSpPr>
        <p:spPr>
          <a:xfrm>
            <a:off x="517236" y="1706948"/>
            <a:ext cx="3902215" cy="3108543"/>
          </a:xfrm>
          <a:prstGeom prst="rect">
            <a:avLst/>
          </a:prstGeom>
          <a:noFill/>
        </p:spPr>
        <p:txBody>
          <a:bodyPr wrap="square" rtlCol="0">
            <a:spAutoFit/>
          </a:bodyPr>
          <a:lstStyle/>
          <a:p>
            <a:r>
              <a:rPr lang="en-US" sz="2800" dirty="0">
                <a:solidFill>
                  <a:schemeClr val="bg1"/>
                </a:solidFill>
              </a:rPr>
              <a:t>Let’s say you wanted to design an algorithm that predicts of someone has clinical depression. What metrics would you use as data to teach it to do this?</a:t>
            </a:r>
          </a:p>
        </p:txBody>
      </p:sp>
    </p:spTree>
    <p:extLst>
      <p:ext uri="{BB962C8B-B14F-4D97-AF65-F5344CB8AC3E}">
        <p14:creationId xmlns:p14="http://schemas.microsoft.com/office/powerpoint/2010/main" val="3300968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Clinical Depression</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TextBox 1">
            <a:extLst>
              <a:ext uri="{FF2B5EF4-FFF2-40B4-BE49-F238E27FC236}">
                <a16:creationId xmlns:a16="http://schemas.microsoft.com/office/drawing/2014/main" id="{6515462C-A60D-B02B-0242-AC66939490EE}"/>
              </a:ext>
            </a:extLst>
          </p:cNvPr>
          <p:cNvSpPr txBox="1"/>
          <p:nvPr/>
        </p:nvSpPr>
        <p:spPr>
          <a:xfrm>
            <a:off x="687995" y="1607495"/>
            <a:ext cx="10321749" cy="4339650"/>
          </a:xfrm>
          <a:prstGeom prst="rect">
            <a:avLst/>
          </a:prstGeom>
          <a:noFill/>
        </p:spPr>
        <p:txBody>
          <a:bodyPr wrap="square">
            <a:spAutoFit/>
          </a:bodyPr>
          <a:lstStyle/>
          <a:p>
            <a:pPr algn="l"/>
            <a:r>
              <a:rPr lang="en-US" sz="2400" dirty="0">
                <a:solidFill>
                  <a:schemeClr val="bg1"/>
                </a:solidFill>
                <a:latin typeface="Century Schoolbook" panose="02040604050505020304" pitchFamily="18" charset="0"/>
              </a:rPr>
              <a:t>“If it makes sense to understand mental disorders as arising from the causal interplay of symptoms and other factors in a network structure, </a:t>
            </a:r>
            <a:r>
              <a:rPr lang="en-US" sz="2400" dirty="0">
                <a:solidFill>
                  <a:schemeClr val="accent4"/>
                </a:solidFill>
                <a:latin typeface="Century Schoolbook" panose="02040604050505020304" pitchFamily="18" charset="0"/>
              </a:rPr>
              <a:t>there may be no reductive biological explanation </a:t>
            </a:r>
            <a:r>
              <a:rPr lang="en-US" sz="2400" dirty="0">
                <a:solidFill>
                  <a:schemeClr val="bg1"/>
                </a:solidFill>
                <a:latin typeface="Century Schoolbook" panose="02040604050505020304" pitchFamily="18" charset="0"/>
              </a:rPr>
              <a:t>that awaits discovery. This is because, contrary to quite widely shared current opinion, </a:t>
            </a:r>
            <a:r>
              <a:rPr lang="en-US" sz="2400" dirty="0">
                <a:solidFill>
                  <a:schemeClr val="accent4"/>
                </a:solidFill>
                <a:latin typeface="Century Schoolbook" panose="02040604050505020304" pitchFamily="18" charset="0"/>
              </a:rPr>
              <a:t>mental disorders are not brain disorders at all.</a:t>
            </a:r>
            <a:r>
              <a:rPr lang="en-US" sz="2400" dirty="0">
                <a:solidFill>
                  <a:schemeClr val="bg1"/>
                </a:solidFill>
                <a:latin typeface="Century Schoolbook" panose="02040604050505020304" pitchFamily="18" charset="0"/>
              </a:rPr>
              <a:t>”</a:t>
            </a:r>
          </a:p>
          <a:p>
            <a:pPr algn="l"/>
            <a:endParaRPr lang="en-US" sz="2400" dirty="0">
              <a:solidFill>
                <a:schemeClr val="bg1"/>
              </a:solidFill>
              <a:latin typeface="Century Schoolbook" panose="02040604050505020304" pitchFamily="18" charset="0"/>
            </a:endParaRPr>
          </a:p>
          <a:p>
            <a:r>
              <a:rPr lang="en-US" sz="2400" dirty="0">
                <a:solidFill>
                  <a:schemeClr val="bg1"/>
                </a:solidFill>
                <a:latin typeface="Century Schoolbook" panose="02040604050505020304" pitchFamily="18" charset="0"/>
              </a:rPr>
              <a:t>"Psychopathology should be conceptualized in terms of what they call mechanistic property clusters: </a:t>
            </a:r>
            <a:r>
              <a:rPr lang="en-US" sz="2400" dirty="0">
                <a:solidFill>
                  <a:schemeClr val="accent4"/>
                </a:solidFill>
                <a:latin typeface="Century Schoolbook" panose="02040604050505020304" pitchFamily="18" charset="0"/>
              </a:rPr>
              <a:t>constellations of properties than hang together because they are connected by a diverse set of mechanisms</a:t>
            </a:r>
            <a:r>
              <a:rPr lang="en-US" sz="2400" dirty="0">
                <a:solidFill>
                  <a:schemeClr val="bg1"/>
                </a:solidFill>
                <a:latin typeface="Century Schoolbook" panose="02040604050505020304" pitchFamily="18" charset="0"/>
              </a:rPr>
              <a:t>.” </a:t>
            </a:r>
          </a:p>
          <a:p>
            <a:pPr algn="r"/>
            <a:r>
              <a:rPr lang="en-US" sz="2400" dirty="0">
                <a:solidFill>
                  <a:schemeClr val="bg1"/>
                </a:solidFill>
                <a:latin typeface="Century Schoolbook" panose="02040604050505020304" pitchFamily="18" charset="0"/>
              </a:rPr>
              <a:t>		-</a:t>
            </a:r>
            <a:r>
              <a:rPr lang="en-US" sz="2400" dirty="0" err="1">
                <a:solidFill>
                  <a:schemeClr val="bg1"/>
                </a:solidFill>
                <a:latin typeface="Century Schoolbook" panose="02040604050505020304" pitchFamily="18" charset="0"/>
              </a:rPr>
              <a:t>Borsboom</a:t>
            </a:r>
            <a:r>
              <a:rPr lang="en-US" sz="2400" dirty="0">
                <a:solidFill>
                  <a:schemeClr val="bg1"/>
                </a:solidFill>
                <a:latin typeface="Century Schoolbook" panose="02040604050505020304" pitchFamily="18" charset="0"/>
              </a:rPr>
              <a:t> et. Al, </a:t>
            </a:r>
            <a:r>
              <a:rPr lang="en-US" sz="2400" i="1" dirty="0">
                <a:solidFill>
                  <a:schemeClr val="bg1"/>
                </a:solidFill>
                <a:latin typeface="Century Schoolbook" panose="02040604050505020304" pitchFamily="18" charset="0"/>
              </a:rPr>
              <a:t>Behavioral and Brain Sciences</a:t>
            </a:r>
            <a:endParaRPr lang="en-US" sz="2400" dirty="0">
              <a:solidFill>
                <a:schemeClr val="bg1"/>
              </a:solidFill>
              <a:latin typeface="Century Schoolbook" panose="02040604050505020304" pitchFamily="18" charset="0"/>
            </a:endParaRPr>
          </a:p>
          <a:p>
            <a:pPr algn="l"/>
            <a:endParaRPr lang="en-US" sz="1600" dirty="0">
              <a:solidFill>
                <a:schemeClr val="bg1"/>
              </a:solidFill>
            </a:endParaRPr>
          </a:p>
          <a:p>
            <a:pPr algn="l"/>
            <a:endParaRPr lang="en-US" sz="1600" dirty="0">
              <a:solidFill>
                <a:schemeClr val="bg1"/>
              </a:solidFill>
            </a:endParaRPr>
          </a:p>
        </p:txBody>
      </p:sp>
    </p:spTree>
    <p:extLst>
      <p:ext uri="{BB962C8B-B14F-4D97-AF65-F5344CB8AC3E}">
        <p14:creationId xmlns:p14="http://schemas.microsoft.com/office/powerpoint/2010/main" val="3008298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Clinical Depression</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5" name="Title 1">
            <a:extLst>
              <a:ext uri="{FF2B5EF4-FFF2-40B4-BE49-F238E27FC236}">
                <a16:creationId xmlns:a16="http://schemas.microsoft.com/office/drawing/2014/main" id="{A9746009-00D4-47DE-6B6F-7D5A38ECC550}"/>
              </a:ext>
            </a:extLst>
          </p:cNvPr>
          <p:cNvSpPr txBox="1">
            <a:spLocks/>
          </p:cNvSpPr>
          <p:nvPr/>
        </p:nvSpPr>
        <p:spPr>
          <a:xfrm>
            <a:off x="517236" y="2474031"/>
            <a:ext cx="6832978" cy="370869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bg1"/>
                </a:solidFill>
                <a:latin typeface="Century Schoolbook" panose="02040604050505020304" pitchFamily="18" charset="0"/>
              </a:rPr>
              <a:t>“If clinical depression is defined in terms of its symptoms, what criteria should be used to distinguish clinical depression from the common blues?”</a:t>
            </a:r>
          </a:p>
          <a:p>
            <a:pPr algn="l"/>
            <a:endParaRPr lang="en-US" sz="2400" dirty="0">
              <a:solidFill>
                <a:schemeClr val="bg1"/>
              </a:solidFill>
              <a:latin typeface="Century Schoolbook" panose="02040604050505020304" pitchFamily="18" charset="0"/>
            </a:endParaRPr>
          </a:p>
          <a:p>
            <a:pPr algn="l"/>
            <a:r>
              <a:rPr lang="en-US" sz="2400" dirty="0">
                <a:solidFill>
                  <a:schemeClr val="bg1"/>
                </a:solidFill>
                <a:latin typeface="Century Schoolbook" panose="02040604050505020304" pitchFamily="18" charset="0"/>
              </a:rPr>
              <a:t>“</a:t>
            </a:r>
            <a:r>
              <a:rPr lang="en-US" sz="2400" dirty="0">
                <a:solidFill>
                  <a:schemeClr val="accent4"/>
                </a:solidFill>
                <a:latin typeface="Century Schoolbook" panose="02040604050505020304" pitchFamily="18" charset="0"/>
              </a:rPr>
              <a:t>These symptoms all </a:t>
            </a:r>
            <a:r>
              <a:rPr lang="en-US" sz="2400" dirty="0">
                <a:solidFill>
                  <a:schemeClr val="bg1"/>
                </a:solidFill>
                <a:latin typeface="Century Schoolbook" panose="02040604050505020304" pitchFamily="18" charset="0"/>
              </a:rPr>
              <a:t>involve feelings of sadness that </a:t>
            </a:r>
            <a:r>
              <a:rPr lang="en-US" sz="2400" dirty="0">
                <a:solidFill>
                  <a:schemeClr val="accent4"/>
                </a:solidFill>
                <a:latin typeface="Century Schoolbook" panose="02040604050505020304" pitchFamily="18" charset="0"/>
              </a:rPr>
              <a:t>impair these vital functions</a:t>
            </a:r>
            <a:r>
              <a:rPr lang="en-US" sz="2400" dirty="0">
                <a:solidFill>
                  <a:schemeClr val="bg1"/>
                </a:solidFill>
                <a:latin typeface="Century Schoolbook" panose="02040604050505020304" pitchFamily="18" charset="0"/>
              </a:rPr>
              <a:t>….determining which functions are </a:t>
            </a:r>
            <a:r>
              <a:rPr lang="en-US" sz="2400" dirty="0">
                <a:solidFill>
                  <a:schemeClr val="accent4"/>
                </a:solidFill>
                <a:latin typeface="Century Schoolbook" panose="02040604050505020304" pitchFamily="18" charset="0"/>
              </a:rPr>
              <a:t>central to human flourishing</a:t>
            </a:r>
            <a:r>
              <a:rPr lang="en-US" sz="2400" dirty="0">
                <a:solidFill>
                  <a:schemeClr val="bg1"/>
                </a:solidFill>
                <a:latin typeface="Century Schoolbook" panose="02040604050505020304" pitchFamily="18" charset="0"/>
              </a:rPr>
              <a:t> involves making </a:t>
            </a:r>
            <a:r>
              <a:rPr lang="en-US" sz="2400" dirty="0">
                <a:solidFill>
                  <a:schemeClr val="accent6"/>
                </a:solidFill>
                <a:latin typeface="Century Schoolbook" panose="02040604050505020304" pitchFamily="18" charset="0"/>
              </a:rPr>
              <a:t>value judgments</a:t>
            </a:r>
            <a:r>
              <a:rPr lang="en-US" sz="2400" dirty="0">
                <a:solidFill>
                  <a:schemeClr val="bg1"/>
                </a:solidFill>
                <a:latin typeface="Century Schoolbook" panose="02040604050505020304" pitchFamily="18" charset="0"/>
              </a:rPr>
              <a:t>”</a:t>
            </a:r>
          </a:p>
          <a:p>
            <a:pPr algn="l"/>
            <a:endParaRPr lang="en-US" sz="2400" dirty="0">
              <a:solidFill>
                <a:schemeClr val="bg1"/>
              </a:solidFill>
              <a:latin typeface="Century Schoolbook" panose="02040604050505020304" pitchFamily="18" charset="0"/>
            </a:endParaRPr>
          </a:p>
          <a:p>
            <a:pPr algn="l"/>
            <a:r>
              <a:rPr lang="en-US" sz="2400" dirty="0">
                <a:solidFill>
                  <a:schemeClr val="bg1"/>
                </a:solidFill>
                <a:latin typeface="Century Schoolbook" panose="02040604050505020304" pitchFamily="18" charset="0"/>
              </a:rPr>
              <a:t>	-Kristen Intemann, </a:t>
            </a:r>
            <a:r>
              <a:rPr lang="en-US" sz="2400" i="1" dirty="0">
                <a:solidFill>
                  <a:schemeClr val="bg1"/>
                </a:solidFill>
                <a:latin typeface="Century Schoolbook" panose="02040604050505020304" pitchFamily="18" charset="0"/>
              </a:rPr>
              <a:t>Science and Values</a:t>
            </a:r>
            <a:r>
              <a:rPr lang="en-US" sz="2400" dirty="0">
                <a:solidFill>
                  <a:schemeClr val="bg1"/>
                </a:solidFill>
                <a:latin typeface="Century Schoolbook" panose="02040604050505020304" pitchFamily="18" charset="0"/>
              </a:rPr>
              <a:t>.</a:t>
            </a:r>
            <a:endParaRPr lang="en-US" sz="1800" dirty="0">
              <a:solidFill>
                <a:schemeClr val="bg1"/>
              </a:solidFill>
              <a:latin typeface="Century Schoolbook" panose="02040604050505020304" pitchFamily="18" charset="0"/>
            </a:endParaRPr>
          </a:p>
          <a:p>
            <a:pPr algn="l"/>
            <a:endParaRPr lang="en-US" sz="2800" dirty="0">
              <a:solidFill>
                <a:schemeClr val="bg1"/>
              </a:solidFill>
              <a:latin typeface="Century Schoolbook" panose="02040604050505020304" pitchFamily="18" charset="0"/>
            </a:endParaRPr>
          </a:p>
          <a:p>
            <a:pPr algn="l"/>
            <a:endParaRPr lang="en-US" sz="2800" dirty="0">
              <a:solidFill>
                <a:schemeClr val="bg1"/>
              </a:solidFill>
              <a:latin typeface="Century Schoolbook" panose="02040604050505020304" pitchFamily="18" charset="0"/>
            </a:endParaRPr>
          </a:p>
        </p:txBody>
      </p:sp>
      <p:sp>
        <p:nvSpPr>
          <p:cNvPr id="6" name="TextBox 5">
            <a:extLst>
              <a:ext uri="{FF2B5EF4-FFF2-40B4-BE49-F238E27FC236}">
                <a16:creationId xmlns:a16="http://schemas.microsoft.com/office/drawing/2014/main" id="{5C91566A-C43C-3741-E931-B1857739996F}"/>
              </a:ext>
            </a:extLst>
          </p:cNvPr>
          <p:cNvSpPr txBox="1"/>
          <p:nvPr/>
        </p:nvSpPr>
        <p:spPr>
          <a:xfrm>
            <a:off x="7651485" y="1723005"/>
            <a:ext cx="3997414" cy="4247317"/>
          </a:xfrm>
          <a:prstGeom prst="rect">
            <a:avLst/>
          </a:prstGeom>
          <a:noFill/>
        </p:spPr>
        <p:txBody>
          <a:bodyPr wrap="square">
            <a:spAutoFit/>
          </a:bodyPr>
          <a:lstStyle/>
          <a:p>
            <a:pPr marL="514350" indent="-514350" algn="l">
              <a:buFont typeface="+mj-lt"/>
              <a:buAutoNum type="arabicPeriod"/>
            </a:pPr>
            <a:r>
              <a:rPr lang="en-US" dirty="0">
                <a:solidFill>
                  <a:schemeClr val="bg1"/>
                </a:solidFill>
              </a:rPr>
              <a:t>Determining what clinical depression is and what counts as a symptom of it is determined by background assumptions. </a:t>
            </a:r>
          </a:p>
          <a:p>
            <a:pPr marL="514350" indent="-514350" algn="l">
              <a:buFont typeface="+mj-lt"/>
              <a:buAutoNum type="arabicPeriod"/>
            </a:pPr>
            <a:r>
              <a:rPr lang="en-US" dirty="0">
                <a:solidFill>
                  <a:schemeClr val="bg1"/>
                </a:solidFill>
              </a:rPr>
              <a:t>These background assumptions will tell us how to measure the concept. What symptoms and how severe. </a:t>
            </a:r>
          </a:p>
          <a:p>
            <a:pPr marL="514350" indent="-514350" algn="l">
              <a:buFont typeface="+mj-lt"/>
              <a:buAutoNum type="arabicPeriod"/>
            </a:pPr>
            <a:r>
              <a:rPr lang="en-US" dirty="0">
                <a:solidFill>
                  <a:schemeClr val="bg1"/>
                </a:solidFill>
              </a:rPr>
              <a:t>Acceptance of some of these background assumptions will sometimes be based on value judgments.</a:t>
            </a:r>
          </a:p>
          <a:p>
            <a:pPr marL="514350" indent="-514350" algn="l">
              <a:buFont typeface="+mj-lt"/>
              <a:buAutoNum type="arabicPeriod"/>
            </a:pPr>
            <a:r>
              <a:rPr lang="en-US" dirty="0">
                <a:solidFill>
                  <a:schemeClr val="bg1"/>
                </a:solidFill>
              </a:rPr>
              <a:t>Any biases in those assumptions would govern how we understand a successful model. </a:t>
            </a:r>
          </a:p>
        </p:txBody>
      </p:sp>
    </p:spTree>
    <p:extLst>
      <p:ext uri="{BB962C8B-B14F-4D97-AF65-F5344CB8AC3E}">
        <p14:creationId xmlns:p14="http://schemas.microsoft.com/office/powerpoint/2010/main" val="129801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Values and facts</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7147230" y="1450678"/>
            <a:ext cx="4792994" cy="4524315"/>
          </a:xfrm>
          <a:prstGeom prst="rect">
            <a:avLst/>
          </a:prstGeom>
          <a:noFill/>
        </p:spPr>
        <p:txBody>
          <a:bodyPr wrap="square" rtlCol="0">
            <a:spAutoFit/>
          </a:bodyPr>
          <a:lstStyle/>
          <a:p>
            <a:r>
              <a:rPr lang="en-US" sz="2400" b="1" dirty="0">
                <a:solidFill>
                  <a:schemeClr val="bg1"/>
                </a:solidFill>
              </a:rPr>
              <a:t>Values (how things ought to be) can influence how we understand and define a concept. This can influence: </a:t>
            </a:r>
          </a:p>
          <a:p>
            <a:endParaRPr lang="en-US" sz="2400" b="1" dirty="0">
              <a:solidFill>
                <a:schemeClr val="bg1"/>
              </a:solidFill>
            </a:endParaRPr>
          </a:p>
          <a:p>
            <a:pPr marL="457200" indent="-457200">
              <a:buAutoNum type="arabicPeriod"/>
            </a:pPr>
            <a:r>
              <a:rPr lang="en-US" sz="2400" dirty="0">
                <a:solidFill>
                  <a:schemeClr val="bg1"/>
                </a:solidFill>
              </a:rPr>
              <a:t>How we may ideally think about operationalizing the concept for measurement. </a:t>
            </a:r>
          </a:p>
          <a:p>
            <a:pPr marL="514350" indent="-514350">
              <a:buAutoNum type="arabicPeriod"/>
            </a:pPr>
            <a:r>
              <a:rPr lang="en-US" sz="2400" dirty="0">
                <a:solidFill>
                  <a:schemeClr val="bg1"/>
                </a:solidFill>
              </a:rPr>
              <a:t>What proxies we may decide to use when direct measurements are not available.</a:t>
            </a:r>
          </a:p>
          <a:p>
            <a:pPr marL="514350" indent="-514350">
              <a:buAutoNum type="arabicPeriod"/>
            </a:pPr>
            <a:r>
              <a:rPr lang="en-US" sz="2400" dirty="0">
                <a:solidFill>
                  <a:schemeClr val="bg1"/>
                </a:solidFill>
              </a:rPr>
              <a:t>Whether our model is “successful.” </a:t>
            </a:r>
            <a:endParaRPr lang="en-US" sz="3200" dirty="0">
              <a:solidFill>
                <a:schemeClr val="bg1"/>
              </a:solidFill>
            </a:endParaRPr>
          </a:p>
        </p:txBody>
      </p:sp>
      <p:pic>
        <p:nvPicPr>
          <p:cNvPr id="2" name="Picture 1">
            <a:extLst>
              <a:ext uri="{FF2B5EF4-FFF2-40B4-BE49-F238E27FC236}">
                <a16:creationId xmlns:a16="http://schemas.microsoft.com/office/drawing/2014/main" id="{4BFFAA05-0F3B-D82E-222E-56AB5C3C9379}"/>
              </a:ext>
            </a:extLst>
          </p:cNvPr>
          <p:cNvPicPr>
            <a:picLocks noChangeAspect="1"/>
          </p:cNvPicPr>
          <p:nvPr/>
        </p:nvPicPr>
        <p:blipFill>
          <a:blip r:embed="rId3"/>
          <a:stretch>
            <a:fillRect/>
          </a:stretch>
        </p:blipFill>
        <p:spPr>
          <a:xfrm>
            <a:off x="573248" y="1708191"/>
            <a:ext cx="6351351" cy="4009290"/>
          </a:xfrm>
          <a:prstGeom prst="rect">
            <a:avLst/>
          </a:prstGeom>
        </p:spPr>
      </p:pic>
    </p:spTree>
    <p:extLst>
      <p:ext uri="{BB962C8B-B14F-4D97-AF65-F5344CB8AC3E}">
        <p14:creationId xmlns:p14="http://schemas.microsoft.com/office/powerpoint/2010/main" val="3908386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799623" y="394705"/>
            <a:ext cx="10150763" cy="830997"/>
          </a:xfrm>
          <a:prstGeom prst="rect">
            <a:avLst/>
          </a:prstGeom>
          <a:noFill/>
        </p:spPr>
        <p:txBody>
          <a:bodyPr wrap="square" rtlCol="0">
            <a:spAutoFit/>
          </a:bodyPr>
          <a:lstStyle/>
          <a:p>
            <a:r>
              <a:rPr lang="en-US" sz="4800" b="1" dirty="0">
                <a:solidFill>
                  <a:schemeClr val="bg1"/>
                </a:solidFill>
              </a:rPr>
              <a:t>Assumptions in Affective Computing</a:t>
            </a:r>
            <a:endParaRPr lang="en-US" sz="60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799623" y="1568183"/>
            <a:ext cx="4792994" cy="4893647"/>
          </a:xfrm>
          <a:prstGeom prst="rect">
            <a:avLst/>
          </a:prstGeom>
          <a:noFill/>
        </p:spPr>
        <p:txBody>
          <a:bodyPr wrap="square" rtlCol="0">
            <a:spAutoFit/>
          </a:bodyPr>
          <a:lstStyle/>
          <a:p>
            <a:pPr algn="l"/>
            <a:r>
              <a:rPr lang="en-US" sz="2400" b="0" i="0" u="none" strike="noStrike" baseline="0" dirty="0">
                <a:solidFill>
                  <a:schemeClr val="bg1"/>
                </a:solidFill>
                <a:latin typeface="Century Schoolbook" panose="02040604050505020304" pitchFamily="18" charset="0"/>
              </a:rPr>
              <a:t>“This process rests on </a:t>
            </a:r>
            <a:r>
              <a:rPr lang="en-US" sz="2400" b="0" i="0" u="none" strike="noStrike" baseline="0" dirty="0">
                <a:solidFill>
                  <a:schemeClr val="accent4"/>
                </a:solidFill>
                <a:latin typeface="Century Schoolbook" panose="02040604050505020304" pitchFamily="18" charset="0"/>
              </a:rPr>
              <a:t>assumptions about the nature of emotions, the criteria used to classify them, and the allocation of these into categories</a:t>
            </a:r>
            <a:r>
              <a:rPr lang="en-US" sz="2400" b="0" i="0" u="none" strike="noStrike" baseline="0" dirty="0">
                <a:solidFill>
                  <a:schemeClr val="bg1"/>
                </a:solidFill>
                <a:latin typeface="Century Schoolbook" panose="02040604050505020304" pitchFamily="18" charset="0"/>
              </a:rPr>
              <a:t>. This raises crucial epistemic questions regarding the interpretability of emotions, </a:t>
            </a:r>
            <a:r>
              <a:rPr lang="en-US" sz="2400" b="0" i="0" u="none" strike="noStrike" baseline="0" dirty="0">
                <a:solidFill>
                  <a:schemeClr val="accent4"/>
                </a:solidFill>
                <a:latin typeface="Century Schoolbook" panose="02040604050505020304" pitchFamily="18" charset="0"/>
              </a:rPr>
              <a:t>their adequate classification</a:t>
            </a:r>
            <a:r>
              <a:rPr lang="en-US" sz="2400" b="0" i="0" u="none" strike="noStrike" baseline="0" dirty="0">
                <a:solidFill>
                  <a:schemeClr val="bg1"/>
                </a:solidFill>
                <a:latin typeface="Century Schoolbook" panose="02040604050505020304" pitchFamily="18" charset="0"/>
              </a:rPr>
              <a:t>, and the possibilities or not of misrecognition, misidentification, and misinterpretation.”</a:t>
            </a:r>
            <a:endParaRPr lang="en-US" sz="4000" dirty="0">
              <a:solidFill>
                <a:schemeClr val="bg1"/>
              </a:solidFill>
              <a:latin typeface="Century Schoolbook" panose="02040604050505020304" pitchFamily="18" charset="0"/>
            </a:endParaRPr>
          </a:p>
        </p:txBody>
      </p:sp>
      <p:sp>
        <p:nvSpPr>
          <p:cNvPr id="7" name="TextBox 6">
            <a:extLst>
              <a:ext uri="{FF2B5EF4-FFF2-40B4-BE49-F238E27FC236}">
                <a16:creationId xmlns:a16="http://schemas.microsoft.com/office/drawing/2014/main" id="{0028E32B-3CC2-BC08-A55B-689649540729}"/>
              </a:ext>
            </a:extLst>
          </p:cNvPr>
          <p:cNvSpPr txBox="1"/>
          <p:nvPr/>
        </p:nvSpPr>
        <p:spPr>
          <a:xfrm>
            <a:off x="6106728" y="4051437"/>
            <a:ext cx="4903016" cy="1938992"/>
          </a:xfrm>
          <a:prstGeom prst="rect">
            <a:avLst/>
          </a:prstGeom>
          <a:noFill/>
        </p:spPr>
        <p:txBody>
          <a:bodyPr wrap="square" rtlCol="0">
            <a:spAutoFit/>
          </a:bodyPr>
          <a:lstStyle/>
          <a:p>
            <a:r>
              <a:rPr lang="en-US" sz="2000" dirty="0">
                <a:solidFill>
                  <a:schemeClr val="bg1"/>
                </a:solidFill>
                <a:latin typeface="Century Schoolbook" panose="02040604050505020304" pitchFamily="18" charset="0"/>
              </a:rPr>
              <a:t>“Affect capture is </a:t>
            </a:r>
            <a:r>
              <a:rPr lang="en-US" sz="2000" dirty="0">
                <a:solidFill>
                  <a:schemeClr val="accent4"/>
                </a:solidFill>
                <a:latin typeface="Century Schoolbook" panose="02040604050505020304" pitchFamily="18" charset="0"/>
              </a:rPr>
              <a:t>normative judgment based on a theory </a:t>
            </a:r>
            <a:r>
              <a:rPr lang="en-US" sz="2000" dirty="0">
                <a:solidFill>
                  <a:schemeClr val="bg1"/>
                </a:solidFill>
                <a:latin typeface="Century Schoolbook" panose="02040604050505020304" pitchFamily="18" charset="0"/>
              </a:rPr>
              <a:t>that affects are natural and universality;” w/ fixed relations between inner states and behavioral display (so, can’t build in context).”</a:t>
            </a:r>
            <a:endParaRPr lang="en-US" sz="1200" dirty="0">
              <a:solidFill>
                <a:schemeClr val="bg1"/>
              </a:solidFill>
              <a:latin typeface="Century Schoolbook" panose="02040604050505020304" pitchFamily="18" charset="0"/>
            </a:endParaRPr>
          </a:p>
        </p:txBody>
      </p:sp>
      <p:sp>
        <p:nvSpPr>
          <p:cNvPr id="6" name="TextBox 5">
            <a:extLst>
              <a:ext uri="{FF2B5EF4-FFF2-40B4-BE49-F238E27FC236}">
                <a16:creationId xmlns:a16="http://schemas.microsoft.com/office/drawing/2014/main" id="{2E3B2BE3-0E3F-3F8B-1CBC-13DA1A5CA805}"/>
              </a:ext>
            </a:extLst>
          </p:cNvPr>
          <p:cNvSpPr txBox="1"/>
          <p:nvPr/>
        </p:nvSpPr>
        <p:spPr>
          <a:xfrm>
            <a:off x="6096000" y="1568183"/>
            <a:ext cx="4792994" cy="1938992"/>
          </a:xfrm>
          <a:prstGeom prst="rect">
            <a:avLst/>
          </a:prstGeom>
          <a:noFill/>
        </p:spPr>
        <p:txBody>
          <a:bodyPr wrap="square">
            <a:spAutoFit/>
          </a:bodyPr>
          <a:lstStyle/>
          <a:p>
            <a:r>
              <a:rPr lang="en-US" sz="2000" dirty="0">
                <a:solidFill>
                  <a:schemeClr val="bg1"/>
                </a:solidFill>
                <a:latin typeface="Century Schoolbook" panose="02040604050505020304" pitchFamily="18" charset="0"/>
              </a:rPr>
              <a:t>“Affective computing […] </a:t>
            </a:r>
            <a:r>
              <a:rPr lang="en-US" sz="2000" dirty="0">
                <a:solidFill>
                  <a:schemeClr val="accent4"/>
                </a:solidFill>
                <a:latin typeface="Century Schoolbook" panose="02040604050505020304" pitchFamily="18" charset="0"/>
              </a:rPr>
              <a:t>assumes that humans demonstrate patterns </a:t>
            </a:r>
            <a:r>
              <a:rPr lang="en-US" sz="2000" dirty="0">
                <a:solidFill>
                  <a:schemeClr val="bg1"/>
                </a:solidFill>
                <a:latin typeface="Century Schoolbook" panose="02040604050505020304" pitchFamily="18" charset="0"/>
              </a:rPr>
              <a:t>that have physical giveaways such as fluctuating heart rate, pupil dilation, and muscle tension and convert these effects into observable data.”</a:t>
            </a:r>
          </a:p>
        </p:txBody>
      </p:sp>
    </p:spTree>
    <p:extLst>
      <p:ext uri="{BB962C8B-B14F-4D97-AF65-F5344CB8AC3E}">
        <p14:creationId xmlns:p14="http://schemas.microsoft.com/office/powerpoint/2010/main" val="583666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799623" y="394705"/>
            <a:ext cx="10150763" cy="830997"/>
          </a:xfrm>
          <a:prstGeom prst="rect">
            <a:avLst/>
          </a:prstGeom>
          <a:noFill/>
        </p:spPr>
        <p:txBody>
          <a:bodyPr wrap="square" rtlCol="0">
            <a:spAutoFit/>
          </a:bodyPr>
          <a:lstStyle/>
          <a:p>
            <a:r>
              <a:rPr lang="en-US" sz="4800" b="1" dirty="0">
                <a:solidFill>
                  <a:schemeClr val="bg1"/>
                </a:solidFill>
              </a:rPr>
              <a:t>Assumptions in Affective Computing</a:t>
            </a:r>
            <a:endParaRPr lang="en-US" sz="60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TextBox 1">
            <a:extLst>
              <a:ext uri="{FF2B5EF4-FFF2-40B4-BE49-F238E27FC236}">
                <a16:creationId xmlns:a16="http://schemas.microsoft.com/office/drawing/2014/main" id="{15693761-066F-FAD9-C7A3-5E62FDC4E958}"/>
              </a:ext>
            </a:extLst>
          </p:cNvPr>
          <p:cNvSpPr txBox="1"/>
          <p:nvPr/>
        </p:nvSpPr>
        <p:spPr>
          <a:xfrm>
            <a:off x="947042" y="1520619"/>
            <a:ext cx="4727871" cy="2554545"/>
          </a:xfrm>
          <a:prstGeom prst="rect">
            <a:avLst/>
          </a:prstGeom>
          <a:noFill/>
        </p:spPr>
        <p:txBody>
          <a:bodyPr wrap="square">
            <a:spAutoFit/>
          </a:bodyPr>
          <a:lstStyle/>
          <a:p>
            <a:pPr algn="l"/>
            <a:r>
              <a:rPr lang="en-US" sz="2000" b="0" i="0" u="none" strike="noStrike" baseline="0" dirty="0">
                <a:solidFill>
                  <a:schemeClr val="bg1"/>
                </a:solidFill>
                <a:latin typeface="Century Schoolbook" panose="02040604050505020304" pitchFamily="18" charset="0"/>
              </a:rPr>
              <a:t>“</a:t>
            </a:r>
            <a:r>
              <a:rPr lang="en-US" sz="2000" b="0" i="0" u="none" strike="noStrike" baseline="0" dirty="0" err="1">
                <a:solidFill>
                  <a:schemeClr val="bg1"/>
                </a:solidFill>
                <a:latin typeface="Century Schoolbook" panose="02040604050505020304" pitchFamily="18" charset="0"/>
              </a:rPr>
              <a:t>Hirevue</a:t>
            </a:r>
            <a:r>
              <a:rPr lang="en-US" sz="2000" b="0" i="0" u="none" strike="noStrike" baseline="0" dirty="0">
                <a:solidFill>
                  <a:schemeClr val="bg1"/>
                </a:solidFill>
                <a:latin typeface="Century Schoolbook" panose="02040604050505020304" pitchFamily="18" charset="0"/>
              </a:rPr>
              <a:t>, an interview tool used by companies, employs algorithms that learn from a 25000 database of previous successful interviews, including affects such as voice tone modulation, talking speed, raised chin, smiling, raised brows, wide or closed eyes, and tightened lips.”</a:t>
            </a:r>
            <a:endParaRPr lang="en-US" sz="2000" dirty="0">
              <a:solidFill>
                <a:schemeClr val="bg1"/>
              </a:solidFill>
              <a:latin typeface="Century Schoolbook" panose="02040604050505020304" pitchFamily="18" charset="0"/>
            </a:endParaRPr>
          </a:p>
        </p:txBody>
      </p:sp>
      <p:sp>
        <p:nvSpPr>
          <p:cNvPr id="8" name="TextBox 7">
            <a:extLst>
              <a:ext uri="{FF2B5EF4-FFF2-40B4-BE49-F238E27FC236}">
                <a16:creationId xmlns:a16="http://schemas.microsoft.com/office/drawing/2014/main" id="{5D6C5BE6-0BAE-73DA-C9B8-E2FDC2973929}"/>
              </a:ext>
            </a:extLst>
          </p:cNvPr>
          <p:cNvSpPr txBox="1"/>
          <p:nvPr/>
        </p:nvSpPr>
        <p:spPr>
          <a:xfrm>
            <a:off x="6096001" y="2892014"/>
            <a:ext cx="5148958" cy="3170099"/>
          </a:xfrm>
          <a:prstGeom prst="rect">
            <a:avLst/>
          </a:prstGeom>
          <a:noFill/>
        </p:spPr>
        <p:txBody>
          <a:bodyPr wrap="square">
            <a:spAutoFit/>
          </a:bodyPr>
          <a:lstStyle/>
          <a:p>
            <a:pPr algn="l"/>
            <a:r>
              <a:rPr lang="en-US" sz="2000" b="0" i="0" u="none" strike="noStrike" baseline="0" dirty="0">
                <a:solidFill>
                  <a:schemeClr val="bg1"/>
                </a:solidFill>
                <a:latin typeface="Century Schoolbook" panose="02040604050505020304" pitchFamily="18" charset="0"/>
              </a:rPr>
              <a:t>“</a:t>
            </a:r>
            <a:r>
              <a:rPr lang="en-US" sz="2000" b="0" i="0" u="none" strike="noStrike" baseline="0" dirty="0">
                <a:solidFill>
                  <a:schemeClr val="bg1"/>
                </a:solidFill>
                <a:latin typeface="Times-Roman"/>
              </a:rPr>
              <a:t>This system assumes a uniform</a:t>
            </a:r>
          </a:p>
          <a:p>
            <a:pPr algn="l"/>
            <a:r>
              <a:rPr lang="en-US" sz="2000" b="0" i="0" u="none" strike="noStrike" baseline="0" dirty="0">
                <a:solidFill>
                  <a:schemeClr val="bg1"/>
                </a:solidFill>
                <a:latin typeface="Times-Roman"/>
              </a:rPr>
              <a:t>distribution of attributes while only being trained on attributes of</a:t>
            </a:r>
          </a:p>
          <a:p>
            <a:pPr algn="l"/>
            <a:r>
              <a:rPr lang="en-US" sz="2000" b="0" i="0" u="none" strike="noStrike" baseline="0" dirty="0">
                <a:solidFill>
                  <a:schemeClr val="bg1"/>
                </a:solidFill>
                <a:latin typeface="Times-Roman"/>
              </a:rPr>
              <a:t>mostly white men</a:t>
            </a:r>
            <a:r>
              <a:rPr lang="en-US" sz="2000" dirty="0">
                <a:solidFill>
                  <a:schemeClr val="bg1"/>
                </a:solidFill>
                <a:latin typeface="Times-Roman"/>
              </a:rPr>
              <a:t>. </a:t>
            </a:r>
            <a:r>
              <a:rPr lang="en-US" sz="2000" b="0" i="0" u="none" strike="noStrike" baseline="0" dirty="0">
                <a:solidFill>
                  <a:schemeClr val="bg1"/>
                </a:solidFill>
                <a:latin typeface="Century Schoolbook" panose="02040604050505020304" pitchFamily="18" charset="0"/>
              </a:rPr>
              <a:t>Cues such as confidence and self-assurance in successful applicants are a product of social construct and are distributed differently among various genders, races, ethnicities, and religions.”</a:t>
            </a:r>
          </a:p>
          <a:p>
            <a:pPr algn="l"/>
            <a:r>
              <a:rPr lang="en-US" sz="2000" dirty="0">
                <a:solidFill>
                  <a:schemeClr val="bg1"/>
                </a:solidFill>
                <a:latin typeface="Century Schoolbook" panose="02040604050505020304" pitchFamily="18" charset="0"/>
              </a:rPr>
              <a:t>-Kumar et. al</a:t>
            </a:r>
          </a:p>
        </p:txBody>
      </p:sp>
    </p:spTree>
    <p:extLst>
      <p:ext uri="{BB962C8B-B14F-4D97-AF65-F5344CB8AC3E}">
        <p14:creationId xmlns:p14="http://schemas.microsoft.com/office/powerpoint/2010/main" val="3832799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Workforce Surveillance </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682177" y="1636511"/>
            <a:ext cx="5567622" cy="2308324"/>
          </a:xfrm>
          <a:prstGeom prst="rect">
            <a:avLst/>
          </a:prstGeom>
          <a:noFill/>
        </p:spPr>
        <p:txBody>
          <a:bodyPr wrap="square" rtlCol="0">
            <a:spAutoFit/>
          </a:bodyPr>
          <a:lstStyle/>
          <a:p>
            <a:r>
              <a:rPr lang="en-US" sz="3600" dirty="0">
                <a:solidFill>
                  <a:schemeClr val="bg1"/>
                </a:solidFill>
              </a:rPr>
              <a:t>Are researchers responsible for all the morally salient consequences that follow from their work? </a:t>
            </a:r>
          </a:p>
        </p:txBody>
      </p:sp>
      <p:pic>
        <p:nvPicPr>
          <p:cNvPr id="1026" name="Picture 2" descr="Big Brother Is Watching | Sticker">
            <a:extLst>
              <a:ext uri="{FF2B5EF4-FFF2-40B4-BE49-F238E27FC236}">
                <a16:creationId xmlns:a16="http://schemas.microsoft.com/office/drawing/2014/main" id="{EB59EAA2-66CD-E498-F829-FF078228B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55" b="11993"/>
          <a:stretch/>
        </p:blipFill>
        <p:spPr bwMode="auto">
          <a:xfrm>
            <a:off x="6230182" y="1819373"/>
            <a:ext cx="5193907" cy="389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377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Scientific Responsibility</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TextBox 1">
            <a:extLst>
              <a:ext uri="{FF2B5EF4-FFF2-40B4-BE49-F238E27FC236}">
                <a16:creationId xmlns:a16="http://schemas.microsoft.com/office/drawing/2014/main" id="{706087C9-E614-D82B-2A44-B9E9AE882F5B}"/>
              </a:ext>
            </a:extLst>
          </p:cNvPr>
          <p:cNvSpPr txBox="1"/>
          <p:nvPr/>
        </p:nvSpPr>
        <p:spPr>
          <a:xfrm>
            <a:off x="669546" y="1626458"/>
            <a:ext cx="4244647" cy="2246769"/>
          </a:xfrm>
          <a:prstGeom prst="rect">
            <a:avLst/>
          </a:prstGeom>
          <a:noFill/>
        </p:spPr>
        <p:txBody>
          <a:bodyPr wrap="square" rtlCol="0">
            <a:spAutoFit/>
          </a:bodyPr>
          <a:lstStyle/>
          <a:p>
            <a:r>
              <a:rPr lang="en-US" sz="2800" dirty="0">
                <a:solidFill>
                  <a:schemeClr val="bg1"/>
                </a:solidFill>
              </a:rPr>
              <a:t>“Expression of Concern: Facial feature discovery for ethnicity recognition” </a:t>
            </a:r>
          </a:p>
          <a:p>
            <a:r>
              <a:rPr lang="en-US" sz="2800" i="1" dirty="0">
                <a:solidFill>
                  <a:schemeClr val="bg1"/>
                </a:solidFill>
              </a:rPr>
              <a:t>Data Mining and Knowledge Discovery</a:t>
            </a:r>
            <a:endParaRPr lang="en-US" sz="3600" i="1" dirty="0">
              <a:solidFill>
                <a:schemeClr val="bg1"/>
              </a:solidFill>
            </a:endParaRPr>
          </a:p>
        </p:txBody>
      </p:sp>
      <p:pic>
        <p:nvPicPr>
          <p:cNvPr id="5" name="Picture 4">
            <a:extLst>
              <a:ext uri="{FF2B5EF4-FFF2-40B4-BE49-F238E27FC236}">
                <a16:creationId xmlns:a16="http://schemas.microsoft.com/office/drawing/2014/main" id="{5766B4B9-13E1-9949-2B83-BE03A2F8612E}"/>
              </a:ext>
            </a:extLst>
          </p:cNvPr>
          <p:cNvPicPr>
            <a:picLocks noChangeAspect="1"/>
          </p:cNvPicPr>
          <p:nvPr/>
        </p:nvPicPr>
        <p:blipFill rotWithShape="1">
          <a:blip r:embed="rId3"/>
          <a:srcRect l="40788"/>
          <a:stretch/>
        </p:blipFill>
        <p:spPr>
          <a:xfrm>
            <a:off x="6299200" y="1435325"/>
            <a:ext cx="4511964" cy="4286250"/>
          </a:xfrm>
          <a:prstGeom prst="rect">
            <a:avLst/>
          </a:prstGeom>
        </p:spPr>
      </p:pic>
    </p:spTree>
    <p:extLst>
      <p:ext uri="{BB962C8B-B14F-4D97-AF65-F5344CB8AC3E}">
        <p14:creationId xmlns:p14="http://schemas.microsoft.com/office/powerpoint/2010/main" val="353459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6" name="TextBox 5">
            <a:extLst>
              <a:ext uri="{FF2B5EF4-FFF2-40B4-BE49-F238E27FC236}">
                <a16:creationId xmlns:a16="http://schemas.microsoft.com/office/drawing/2014/main" id="{093FA908-D667-EDEF-187D-58596772CFE8}"/>
              </a:ext>
            </a:extLst>
          </p:cNvPr>
          <p:cNvSpPr txBox="1"/>
          <p:nvPr/>
        </p:nvSpPr>
        <p:spPr>
          <a:xfrm>
            <a:off x="669546" y="604328"/>
            <a:ext cx="9588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Wiley Publishing</a:t>
            </a:r>
          </a:p>
        </p:txBody>
      </p:sp>
      <p:sp>
        <p:nvSpPr>
          <p:cNvPr id="7" name="TextBox 6">
            <a:extLst>
              <a:ext uri="{FF2B5EF4-FFF2-40B4-BE49-F238E27FC236}">
                <a16:creationId xmlns:a16="http://schemas.microsoft.com/office/drawing/2014/main" id="{441F63E4-11A8-8244-CBD0-9E59FB9A4D38}"/>
              </a:ext>
            </a:extLst>
          </p:cNvPr>
          <p:cNvSpPr txBox="1"/>
          <p:nvPr/>
        </p:nvSpPr>
        <p:spPr>
          <a:xfrm>
            <a:off x="6860438" y="1626458"/>
            <a:ext cx="5079786" cy="4093428"/>
          </a:xfrm>
          <a:prstGeom prst="rect">
            <a:avLst/>
          </a:prstGeom>
          <a:noFill/>
        </p:spPr>
        <p:txBody>
          <a:bodyPr wrap="square" rtlCol="0">
            <a:spAutoFit/>
          </a:bodyPr>
          <a:lstStyle/>
          <a:p>
            <a:r>
              <a:rPr lang="en-US" sz="2800" dirty="0">
                <a:solidFill>
                  <a:schemeClr val="bg1"/>
                </a:solidFill>
                <a:latin typeface="Century Schoolbook" panose="02040604050505020304" pitchFamily="18" charset="0"/>
              </a:rPr>
              <a:t>“We are aware of the persecution of the Uyghur communities [...] However, this article is about a specific technology and not an application of that technology.”</a:t>
            </a:r>
          </a:p>
          <a:p>
            <a:endParaRPr lang="en-US" sz="2800" i="1" dirty="0">
              <a:solidFill>
                <a:schemeClr val="bg1"/>
              </a:solidFill>
              <a:latin typeface="Century Schoolbook" panose="02040604050505020304" pitchFamily="18" charset="0"/>
            </a:endParaRPr>
          </a:p>
          <a:p>
            <a:r>
              <a:rPr lang="en-US" sz="2800" i="1" dirty="0">
                <a:solidFill>
                  <a:schemeClr val="bg1"/>
                </a:solidFill>
                <a:latin typeface="Century Schoolbook" panose="02040604050505020304" pitchFamily="18" charset="0"/>
              </a:rPr>
              <a:t>-Wiley Publishing</a:t>
            </a:r>
            <a:endParaRPr lang="en-US" sz="3600" i="1" dirty="0">
              <a:solidFill>
                <a:schemeClr val="bg1"/>
              </a:solidFill>
              <a:latin typeface="Century Schoolbook" panose="02040604050505020304" pitchFamily="18" charset="0"/>
            </a:endParaRPr>
          </a:p>
        </p:txBody>
      </p:sp>
      <p:sp>
        <p:nvSpPr>
          <p:cNvPr id="8" name="TextBox 7">
            <a:extLst>
              <a:ext uri="{FF2B5EF4-FFF2-40B4-BE49-F238E27FC236}">
                <a16:creationId xmlns:a16="http://schemas.microsoft.com/office/drawing/2014/main" id="{16B45D27-E80B-1942-70C2-F39D8E207716}"/>
              </a:ext>
            </a:extLst>
          </p:cNvPr>
          <p:cNvSpPr txBox="1"/>
          <p:nvPr/>
        </p:nvSpPr>
        <p:spPr>
          <a:xfrm>
            <a:off x="669546" y="1722508"/>
            <a:ext cx="5265373" cy="3539430"/>
          </a:xfrm>
          <a:prstGeom prst="rect">
            <a:avLst/>
          </a:prstGeom>
          <a:noFill/>
        </p:spPr>
        <p:txBody>
          <a:bodyPr wrap="square" rtlCol="0">
            <a:spAutoFit/>
          </a:bodyPr>
          <a:lstStyle/>
          <a:p>
            <a:pPr marL="457200" indent="-457200">
              <a:buFont typeface="Wingdings" panose="05000000000000000000" pitchFamily="2" charset="2"/>
              <a:buChar char="§"/>
            </a:pPr>
            <a:r>
              <a:rPr lang="en-US" sz="2800" b="1" dirty="0">
                <a:solidFill>
                  <a:srgbClr val="FFFF00"/>
                </a:solidFill>
              </a:rPr>
              <a:t>Should Wiley have retracted the article? </a:t>
            </a:r>
          </a:p>
          <a:p>
            <a:pPr marL="457200" indent="-457200">
              <a:buFont typeface="Wingdings" panose="05000000000000000000" pitchFamily="2" charset="2"/>
              <a:buChar char="§"/>
            </a:pPr>
            <a:r>
              <a:rPr lang="en-US" sz="2800" b="1" dirty="0">
                <a:solidFill>
                  <a:srgbClr val="FFFF00"/>
                </a:solidFill>
              </a:rPr>
              <a:t>Should the researchers have published?</a:t>
            </a:r>
          </a:p>
          <a:p>
            <a:pPr marL="457200" indent="-457200">
              <a:buFont typeface="Wingdings" panose="05000000000000000000" pitchFamily="2" charset="2"/>
              <a:buChar char="§"/>
            </a:pPr>
            <a:r>
              <a:rPr lang="en-US" sz="2800" b="1" dirty="0">
                <a:solidFill>
                  <a:srgbClr val="FFFF00"/>
                </a:solidFill>
              </a:rPr>
              <a:t>Is there an ethical distinction between the development of science and technology and its applications? </a:t>
            </a:r>
            <a:endParaRPr lang="en-US" sz="3600" b="1" i="1" dirty="0">
              <a:solidFill>
                <a:srgbClr val="FFFF00"/>
              </a:solidFill>
            </a:endParaRPr>
          </a:p>
        </p:txBody>
      </p:sp>
    </p:spTree>
    <p:extLst>
      <p:ext uri="{BB962C8B-B14F-4D97-AF65-F5344CB8AC3E}">
        <p14:creationId xmlns:p14="http://schemas.microsoft.com/office/powerpoint/2010/main" val="305606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Scientific Responsibility</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pic>
        <p:nvPicPr>
          <p:cNvPr id="6" name="Picture 2" descr="Fritz Haber - Nobel Prize Laureate &amp;amp; &amp;quot;Father of Chemical Warfare &amp;quot; :  r/ColorizedHistory">
            <a:extLst>
              <a:ext uri="{FF2B5EF4-FFF2-40B4-BE49-F238E27FC236}">
                <a16:creationId xmlns:a16="http://schemas.microsoft.com/office/drawing/2014/main" id="{34CF26AC-F8D9-514D-C9D6-8ADAEE465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928" y="1499057"/>
            <a:ext cx="3227426" cy="4509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emical weapons in World War I - Wikipedia">
            <a:extLst>
              <a:ext uri="{FF2B5EF4-FFF2-40B4-BE49-F238E27FC236}">
                <a16:creationId xmlns:a16="http://schemas.microsoft.com/office/drawing/2014/main" id="{6586096F-9F1B-3056-2F1D-4436BC456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622" y="1499057"/>
            <a:ext cx="4049632" cy="25074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WI Centennial: Gas Attack at Ypres | Mental Floss">
            <a:extLst>
              <a:ext uri="{FF2B5EF4-FFF2-40B4-BE49-F238E27FC236}">
                <a16:creationId xmlns:a16="http://schemas.microsoft.com/office/drawing/2014/main" id="{BE507973-306F-6F57-715E-6F6E9ED9AC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353"/>
          <a:stretch/>
        </p:blipFill>
        <p:spPr bwMode="auto">
          <a:xfrm>
            <a:off x="8677094" y="1556219"/>
            <a:ext cx="3263130" cy="23931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e Social Function of Science: Bernal, J. D.: 9780571272723: Books -  Amazon.ca">
            <a:extLst>
              <a:ext uri="{FF2B5EF4-FFF2-40B4-BE49-F238E27FC236}">
                <a16:creationId xmlns:a16="http://schemas.microsoft.com/office/drawing/2014/main" id="{792E6FE3-BC50-7C61-F2F9-BE6137B287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6194" y="3223490"/>
            <a:ext cx="1804937" cy="28925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 the Second Industrial Revolution Changed Americans' Lives | HISTORY">
            <a:extLst>
              <a:ext uri="{FF2B5EF4-FFF2-40B4-BE49-F238E27FC236}">
                <a16:creationId xmlns:a16="http://schemas.microsoft.com/office/drawing/2014/main" id="{39A468BC-52ED-28A5-0BE7-D8E8428B3B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5380" y="4041398"/>
            <a:ext cx="4049631" cy="211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538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163A3-D71B-4910-B19C-8CF30CF00C44}"/>
              </a:ext>
            </a:extLst>
          </p:cNvPr>
          <p:cNvSpPr>
            <a:spLocks noGrp="1"/>
          </p:cNvSpPr>
          <p:nvPr>
            <p:ph type="ctrTitle"/>
          </p:nvPr>
        </p:nvSpPr>
        <p:spPr>
          <a:xfrm>
            <a:off x="1523999" y="1303020"/>
            <a:ext cx="9485745" cy="1148736"/>
          </a:xfrm>
        </p:spPr>
        <p:txBody>
          <a:bodyPr>
            <a:normAutofit/>
          </a:bodyPr>
          <a:lstStyle/>
          <a:p>
            <a:pPr algn="l"/>
            <a:r>
              <a:rPr lang="en-US" sz="4800" dirty="0">
                <a:solidFill>
                  <a:schemeClr val="bg1"/>
                </a:solidFill>
              </a:rPr>
              <a:t> </a:t>
            </a: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pic>
        <p:nvPicPr>
          <p:cNvPr id="7" name="Picture 6" descr="A qr code with a cross&#10;&#10;Description automatically generated">
            <a:extLst>
              <a:ext uri="{FF2B5EF4-FFF2-40B4-BE49-F238E27FC236}">
                <a16:creationId xmlns:a16="http://schemas.microsoft.com/office/drawing/2014/main" id="{29F2EFEF-7896-6B66-AA4E-35CD4E701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61" y="2125991"/>
            <a:ext cx="4099318" cy="4099318"/>
          </a:xfrm>
          <a:prstGeom prst="rect">
            <a:avLst/>
          </a:prstGeom>
        </p:spPr>
      </p:pic>
      <p:sp>
        <p:nvSpPr>
          <p:cNvPr id="8" name="TextBox 7">
            <a:extLst>
              <a:ext uri="{FF2B5EF4-FFF2-40B4-BE49-F238E27FC236}">
                <a16:creationId xmlns:a16="http://schemas.microsoft.com/office/drawing/2014/main" id="{BA56B455-7511-42FE-F54F-33AB734EF977}"/>
              </a:ext>
            </a:extLst>
          </p:cNvPr>
          <p:cNvSpPr txBox="1"/>
          <p:nvPr/>
        </p:nvSpPr>
        <p:spPr>
          <a:xfrm>
            <a:off x="787821" y="307857"/>
            <a:ext cx="10958100" cy="923330"/>
          </a:xfrm>
          <a:prstGeom prst="rect">
            <a:avLst/>
          </a:prstGeom>
          <a:noFill/>
        </p:spPr>
        <p:txBody>
          <a:bodyPr wrap="square" rtlCol="0">
            <a:spAutoFit/>
          </a:bodyPr>
          <a:lstStyle/>
          <a:p>
            <a:r>
              <a:rPr lang="en-US" sz="5400" b="1" dirty="0">
                <a:solidFill>
                  <a:schemeClr val="bg1"/>
                </a:solidFill>
              </a:rPr>
              <a:t>Ethics of AI Society of Waterloo</a:t>
            </a:r>
            <a:endParaRPr lang="en-US" sz="3600" dirty="0">
              <a:solidFill>
                <a:schemeClr val="bg1"/>
              </a:solidFill>
            </a:endParaRPr>
          </a:p>
        </p:txBody>
      </p:sp>
      <p:pic>
        <p:nvPicPr>
          <p:cNvPr id="10" name="Picture 9">
            <a:extLst>
              <a:ext uri="{FF2B5EF4-FFF2-40B4-BE49-F238E27FC236}">
                <a16:creationId xmlns:a16="http://schemas.microsoft.com/office/drawing/2014/main" id="{8B63FCF9-9AD3-11DE-C8A7-89018D21C54A}"/>
              </a:ext>
            </a:extLst>
          </p:cNvPr>
          <p:cNvPicPr>
            <a:picLocks noChangeAspect="1"/>
          </p:cNvPicPr>
          <p:nvPr/>
        </p:nvPicPr>
        <p:blipFill>
          <a:blip r:embed="rId4"/>
          <a:stretch>
            <a:fillRect/>
          </a:stretch>
        </p:blipFill>
        <p:spPr>
          <a:xfrm>
            <a:off x="6096000" y="1446687"/>
            <a:ext cx="4147357" cy="5201274"/>
          </a:xfrm>
          <a:prstGeom prst="rect">
            <a:avLst/>
          </a:prstGeom>
        </p:spPr>
      </p:pic>
      <p:pic>
        <p:nvPicPr>
          <p:cNvPr id="12" name="Picture 11">
            <a:extLst>
              <a:ext uri="{FF2B5EF4-FFF2-40B4-BE49-F238E27FC236}">
                <a16:creationId xmlns:a16="http://schemas.microsoft.com/office/drawing/2014/main" id="{630332F4-801A-7520-B4F9-1BFD9A87C560}"/>
              </a:ext>
            </a:extLst>
          </p:cNvPr>
          <p:cNvPicPr>
            <a:picLocks noChangeAspect="1"/>
          </p:cNvPicPr>
          <p:nvPr/>
        </p:nvPicPr>
        <p:blipFill>
          <a:blip r:embed="rId5"/>
          <a:stretch>
            <a:fillRect/>
          </a:stretch>
        </p:blipFill>
        <p:spPr>
          <a:xfrm>
            <a:off x="912561" y="1446687"/>
            <a:ext cx="3872057" cy="463804"/>
          </a:xfrm>
          <a:prstGeom prst="rect">
            <a:avLst/>
          </a:prstGeom>
        </p:spPr>
      </p:pic>
    </p:spTree>
    <p:extLst>
      <p:ext uri="{BB962C8B-B14F-4D97-AF65-F5344CB8AC3E}">
        <p14:creationId xmlns:p14="http://schemas.microsoft.com/office/powerpoint/2010/main" val="4222613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Scientific Responsibility</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TextBox 1">
            <a:extLst>
              <a:ext uri="{FF2B5EF4-FFF2-40B4-BE49-F238E27FC236}">
                <a16:creationId xmlns:a16="http://schemas.microsoft.com/office/drawing/2014/main" id="{4781CBCF-94DD-AFF6-66EE-8FF3685A3286}"/>
              </a:ext>
            </a:extLst>
          </p:cNvPr>
          <p:cNvSpPr txBox="1"/>
          <p:nvPr/>
        </p:nvSpPr>
        <p:spPr>
          <a:xfrm>
            <a:off x="1042681" y="1804441"/>
            <a:ext cx="10106637" cy="4031873"/>
          </a:xfrm>
          <a:prstGeom prst="rect">
            <a:avLst/>
          </a:prstGeom>
          <a:noFill/>
        </p:spPr>
        <p:txBody>
          <a:bodyPr wrap="square">
            <a:spAutoFit/>
          </a:bodyPr>
          <a:lstStyle/>
          <a:p>
            <a:r>
              <a:rPr lang="en-CA" sz="3200" dirty="0">
                <a:solidFill>
                  <a:schemeClr val="bg1"/>
                </a:solidFill>
                <a:effectLst/>
                <a:latin typeface="Times New Roman" panose="02020603050405020304" pitchFamily="18" charset="0"/>
                <a:ea typeface="Times New Roman" panose="02020603050405020304" pitchFamily="18" charset="0"/>
              </a:rPr>
              <a:t>“Scientists, with few notable exceptions, are the worst citizens of the Republic … they sneer at politics and politicians … They sell their services to exploiters of human life… They produce powerful mechanisms and proudly proclaim that they ‘do not care how they are used—leave that to the moralists … The ‘pure’ scientist has to be a moral eunuch or a civic hermit.”</a:t>
            </a:r>
          </a:p>
          <a:p>
            <a:r>
              <a:rPr lang="en-CA" sz="3200" dirty="0">
                <a:solidFill>
                  <a:schemeClr val="bg1"/>
                </a:solidFill>
                <a:latin typeface="Times New Roman" panose="02020603050405020304" pitchFamily="18" charset="0"/>
              </a:rPr>
              <a:t>							-Read Bain, 1933</a:t>
            </a:r>
            <a:endParaRPr lang="en-US" sz="3200" dirty="0">
              <a:solidFill>
                <a:schemeClr val="bg1"/>
              </a:solidFill>
            </a:endParaRPr>
          </a:p>
        </p:txBody>
      </p:sp>
    </p:spTree>
    <p:extLst>
      <p:ext uri="{BB962C8B-B14F-4D97-AF65-F5344CB8AC3E}">
        <p14:creationId xmlns:p14="http://schemas.microsoft.com/office/powerpoint/2010/main" val="2598958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465235"/>
            <a:ext cx="9588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Science and Society</a:t>
            </a:r>
          </a:p>
        </p:txBody>
      </p:sp>
      <p:sp>
        <p:nvSpPr>
          <p:cNvPr id="2" name="TextBox 1">
            <a:extLst>
              <a:ext uri="{FF2B5EF4-FFF2-40B4-BE49-F238E27FC236}">
                <a16:creationId xmlns:a16="http://schemas.microsoft.com/office/drawing/2014/main" id="{2F21A1B1-51E7-B542-3B1D-E4DDE46A9F1A}"/>
              </a:ext>
            </a:extLst>
          </p:cNvPr>
          <p:cNvSpPr txBox="1"/>
          <p:nvPr/>
        </p:nvSpPr>
        <p:spPr>
          <a:xfrm>
            <a:off x="669546" y="1560673"/>
            <a:ext cx="432732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 what extent are scientists for the consequences of the application of their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Should society hold scientists responsible for bad consequences?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Should some kinds of research be prohibited?</a:t>
            </a:r>
          </a:p>
        </p:txBody>
      </p:sp>
      <p:pic>
        <p:nvPicPr>
          <p:cNvPr id="7" name="Picture 6" descr="A person writing on a paper&#10;&#10;Description automatically generated">
            <a:extLst>
              <a:ext uri="{FF2B5EF4-FFF2-40B4-BE49-F238E27FC236}">
                <a16:creationId xmlns:a16="http://schemas.microsoft.com/office/drawing/2014/main" id="{6ABA9ED9-BBEA-1B47-E2F4-73780ECCC5FE}"/>
              </a:ext>
            </a:extLst>
          </p:cNvPr>
          <p:cNvPicPr>
            <a:picLocks noChangeAspect="1"/>
          </p:cNvPicPr>
          <p:nvPr/>
        </p:nvPicPr>
        <p:blipFill rotWithShape="1">
          <a:blip r:embed="rId2">
            <a:extLst>
              <a:ext uri="{28A0092B-C50C-407E-A947-70E740481C1C}">
                <a14:useLocalDpi xmlns:a14="http://schemas.microsoft.com/office/drawing/2010/main" val="0"/>
              </a:ext>
            </a:extLst>
          </a:blip>
          <a:srcRect l="-11900" r="11900"/>
          <a:stretch/>
        </p:blipFill>
        <p:spPr>
          <a:xfrm>
            <a:off x="3492677" y="0"/>
            <a:ext cx="9044134" cy="6947967"/>
          </a:xfrm>
          <a:prstGeom prst="rect">
            <a:avLst/>
          </a:prstGeom>
          <a:effectLst>
            <a:softEdge rad="1270000"/>
          </a:effectLst>
        </p:spPr>
      </p:pic>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3"/>
          <a:stretch>
            <a:fillRect/>
          </a:stretch>
        </p:blipFill>
        <p:spPr>
          <a:xfrm>
            <a:off x="11009744" y="5717481"/>
            <a:ext cx="930480" cy="930480"/>
          </a:xfrm>
          <a:prstGeom prst="rect">
            <a:avLst/>
          </a:prstGeom>
        </p:spPr>
      </p:pic>
    </p:spTree>
    <p:extLst>
      <p:ext uri="{BB962C8B-B14F-4D97-AF65-F5344CB8AC3E}">
        <p14:creationId xmlns:p14="http://schemas.microsoft.com/office/powerpoint/2010/main" val="905093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9588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Causal vs Moral Responsibility</a:t>
            </a: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5" name="TextBox 4">
            <a:extLst>
              <a:ext uri="{FF2B5EF4-FFF2-40B4-BE49-F238E27FC236}">
                <a16:creationId xmlns:a16="http://schemas.microsoft.com/office/drawing/2014/main" id="{C8F03331-F136-8498-4352-48A51C8FB47D}"/>
              </a:ext>
            </a:extLst>
          </p:cNvPr>
          <p:cNvSpPr txBox="1"/>
          <p:nvPr/>
        </p:nvSpPr>
        <p:spPr>
          <a:xfrm>
            <a:off x="515928" y="1896018"/>
            <a:ext cx="1102385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“In the great majority of cases of dangerous research-results </a:t>
            </a:r>
            <a:r>
              <a:rPr kumimoji="0" lang="en-US" sz="2400" b="0" i="0" u="none" strike="noStrike" kern="1200" cap="none" spc="0" normalizeH="0" baseline="0" noProof="0" dirty="0">
                <a:ln>
                  <a:noFill/>
                </a:ln>
                <a:solidFill>
                  <a:schemeClr val="accent4"/>
                </a:solidFill>
                <a:effectLst/>
                <a:uLnTx/>
                <a:uFillTx/>
                <a:latin typeface="Century Schoolbook" panose="02040604050505020304" pitchFamily="18" charset="0"/>
                <a:ea typeface="+mn-ea"/>
                <a:cs typeface="+mn-cs"/>
              </a:rPr>
              <a:t>it is absurd</a:t>
            </a: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a:t>
            </a:r>
            <a:r>
              <a:rPr kumimoji="0" lang="en-US" sz="2400" b="0" i="0" u="none" strike="noStrike" kern="1200" cap="none" spc="0" normalizeH="0" baseline="0" noProof="0" dirty="0">
                <a:ln>
                  <a:noFill/>
                </a:ln>
                <a:solidFill>
                  <a:schemeClr val="accent4"/>
                </a:solidFill>
                <a:effectLst/>
                <a:uLnTx/>
                <a:uFillTx/>
                <a:latin typeface="Century Schoolbook" panose="02040604050505020304" pitchFamily="18" charset="0"/>
                <a:ea typeface="+mn-ea"/>
                <a:cs typeface="+mn-cs"/>
              </a:rPr>
              <a:t>to designate the researcher as the subject responsible for these results</a:t>
            </a: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 						                                - Hermann </a:t>
            </a:r>
            <a:r>
              <a:rPr kumimoji="0" lang="en-US" sz="2400" b="0" i="0" u="none" strike="noStrike" kern="1200" cap="none" spc="0" normalizeH="0" baseline="0" noProof="0" dirty="0" err="1">
                <a:ln>
                  <a:noFill/>
                </a:ln>
                <a:solidFill>
                  <a:prstClr val="white"/>
                </a:solidFill>
                <a:effectLst/>
                <a:uLnTx/>
                <a:uFillTx/>
                <a:latin typeface="Century Schoolbook" panose="02040604050505020304" pitchFamily="18" charset="0"/>
                <a:ea typeface="+mn-ea"/>
                <a:cs typeface="+mn-cs"/>
              </a:rPr>
              <a:t>Lübbe</a:t>
            </a: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 1986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a:t>
            </a:r>
            <a:r>
              <a:rPr kumimoji="0" lang="en-US" sz="2400" b="0" i="0" u="none" strike="noStrike" kern="1200" cap="none" spc="0" normalizeH="0" baseline="0" noProof="0" dirty="0">
                <a:ln>
                  <a:noFill/>
                </a:ln>
                <a:solidFill>
                  <a:schemeClr val="accent4"/>
                </a:solidFill>
                <a:effectLst/>
                <a:uLnTx/>
                <a:uFillTx/>
                <a:latin typeface="Century Schoolbook" panose="02040604050505020304" pitchFamily="18" charset="0"/>
                <a:ea typeface="+mn-ea"/>
                <a:cs typeface="+mn-cs"/>
              </a:rPr>
              <a:t>In more common situations individual responsibility is not considered to extend to all the consequences that may be initiated by the act of the individual</a:t>
            </a: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 The miner of iron ore is not expected to see to it that none of the scrap iron…is sold to the Japanese to be used against his country.”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								-Bridgman, 1947</a:t>
            </a:r>
          </a:p>
        </p:txBody>
      </p:sp>
    </p:spTree>
    <p:extLst>
      <p:ext uri="{BB962C8B-B14F-4D97-AF65-F5344CB8AC3E}">
        <p14:creationId xmlns:p14="http://schemas.microsoft.com/office/powerpoint/2010/main" val="3016064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9588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Causal vs Moral Responsibility</a:t>
            </a: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TextBox 1">
            <a:extLst>
              <a:ext uri="{FF2B5EF4-FFF2-40B4-BE49-F238E27FC236}">
                <a16:creationId xmlns:a16="http://schemas.microsoft.com/office/drawing/2014/main" id="{B6D3D362-005C-D498-2843-86C749733800}"/>
              </a:ext>
            </a:extLst>
          </p:cNvPr>
          <p:cNvSpPr txBox="1"/>
          <p:nvPr/>
        </p:nvSpPr>
        <p:spPr>
          <a:xfrm>
            <a:off x="669546" y="2166612"/>
            <a:ext cx="1102385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Someone is </a:t>
            </a:r>
            <a:r>
              <a:rPr kumimoji="0" lang="en-US" sz="2800" b="0" i="0" u="none" strike="noStrike" kern="1200" cap="none" spc="0" normalizeH="0" baseline="0" noProof="0" dirty="0">
                <a:ln>
                  <a:noFill/>
                </a:ln>
                <a:solidFill>
                  <a:srgbClr val="70AD47"/>
                </a:solidFill>
                <a:effectLst/>
                <a:uLnTx/>
                <a:uFillTx/>
                <a:latin typeface="Calibri" panose="020F0502020204030204"/>
                <a:ea typeface="+mn-ea"/>
                <a:cs typeface="+mn-cs"/>
              </a:rPr>
              <a:t>causally responsible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for something if they directly or indirectly cause something to happen, but we don’t hold them accountable.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Someone is </a:t>
            </a:r>
            <a:r>
              <a:rPr kumimoji="0" lang="en-US" sz="2800" b="0" i="0" u="none" strike="noStrike" kern="1200" cap="none" spc="0" normalizeH="0" baseline="0" noProof="0" dirty="0">
                <a:ln>
                  <a:noFill/>
                </a:ln>
                <a:solidFill>
                  <a:srgbClr val="ED7D31"/>
                </a:solidFill>
                <a:effectLst/>
                <a:uLnTx/>
                <a:uFillTx/>
                <a:latin typeface="Calibri" panose="020F0502020204030204"/>
                <a:ea typeface="+mn-ea"/>
                <a:cs typeface="+mn-cs"/>
              </a:rPr>
              <a:t>morally responsible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when someone causes something to happen, and they are held responsible (praised or blamed) for doing so.</a:t>
            </a:r>
          </a:p>
        </p:txBody>
      </p:sp>
    </p:spTree>
    <p:extLst>
      <p:ext uri="{BB962C8B-B14F-4D97-AF65-F5344CB8AC3E}">
        <p14:creationId xmlns:p14="http://schemas.microsoft.com/office/powerpoint/2010/main" val="3884253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9588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Bridgman &amp; Scientific Freedom</a:t>
            </a: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6" name="TextBox 5">
            <a:extLst>
              <a:ext uri="{FF2B5EF4-FFF2-40B4-BE49-F238E27FC236}">
                <a16:creationId xmlns:a16="http://schemas.microsoft.com/office/drawing/2014/main" id="{C915E7B7-8704-8C94-9FCD-088CA0D68C86}"/>
              </a:ext>
            </a:extLst>
          </p:cNvPr>
          <p:cNvSpPr txBox="1"/>
          <p:nvPr/>
        </p:nvSpPr>
        <p:spPr>
          <a:xfrm>
            <a:off x="584075" y="1719850"/>
            <a:ext cx="1102385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“The application of scientific discoveries are very seldom made by scientists themselves, but are usually made by industrialists. If is the manufacture and sale of the invention that should be controlled rather than the act of inventing. </a:t>
            </a:r>
            <a:r>
              <a:rPr kumimoji="0" lang="en-US" sz="2400" b="0" i="0" u="none" strike="noStrike" kern="1200" cap="none" spc="0" normalizeH="0" baseline="0" noProof="0" dirty="0">
                <a:ln>
                  <a:noFill/>
                </a:ln>
                <a:solidFill>
                  <a:schemeClr val="accent4"/>
                </a:solidFill>
                <a:effectLst/>
                <a:uLnTx/>
                <a:uFillTx/>
                <a:latin typeface="Century Schoolbook" panose="02040604050505020304" pitchFamily="18" charset="0"/>
                <a:ea typeface="+mn-ea"/>
                <a:cs typeface="+mn-cs"/>
              </a:rPr>
              <a:t>If [society] had not wanted to construct an atomic bomb, it need not have signed the check for the two billion dollars which alone made it possible</a:t>
            </a: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								</a:t>
            </a:r>
          </a:p>
        </p:txBody>
      </p:sp>
      <p:sp>
        <p:nvSpPr>
          <p:cNvPr id="7" name="TextBox 6">
            <a:extLst>
              <a:ext uri="{FF2B5EF4-FFF2-40B4-BE49-F238E27FC236}">
                <a16:creationId xmlns:a16="http://schemas.microsoft.com/office/drawing/2014/main" id="{B6D3D362-005C-D498-2843-86C749733800}"/>
              </a:ext>
            </a:extLst>
          </p:cNvPr>
          <p:cNvSpPr txBox="1"/>
          <p:nvPr/>
        </p:nvSpPr>
        <p:spPr>
          <a:xfrm>
            <a:off x="584075" y="4439394"/>
            <a:ext cx="1042566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“It is society as a whole that is in a position to provide a mechanism of control rather than the individual discoverer, so that it is therefore, </a:t>
            </a:r>
            <a:r>
              <a:rPr kumimoji="0" lang="en-US" sz="2400" b="0" i="0" u="none" strike="noStrike" kern="1200" cap="none" spc="0" normalizeH="0" baseline="0" noProof="0" dirty="0">
                <a:ln>
                  <a:noFill/>
                </a:ln>
                <a:solidFill>
                  <a:schemeClr val="accent4"/>
                </a:solidFill>
                <a:effectLst/>
                <a:uLnTx/>
                <a:uFillTx/>
                <a:latin typeface="Century Schoolbook" panose="02040604050505020304" pitchFamily="18" charset="0"/>
                <a:ea typeface="+mn-ea"/>
                <a:cs typeface="+mn-cs"/>
              </a:rPr>
              <a:t>the responsibility of society to see that discoveries in pure science are properly exploited, not the responsibility of the discoverer</a:t>
            </a: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-Percy Bridgman, 1947     </a:t>
            </a:r>
          </a:p>
        </p:txBody>
      </p:sp>
    </p:spTree>
    <p:extLst>
      <p:ext uri="{BB962C8B-B14F-4D97-AF65-F5344CB8AC3E}">
        <p14:creationId xmlns:p14="http://schemas.microsoft.com/office/powerpoint/2010/main" val="4056737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10340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Arguments Against Scientific Freedom</a:t>
            </a:r>
          </a:p>
        </p:txBody>
      </p:sp>
      <p:sp>
        <p:nvSpPr>
          <p:cNvPr id="5" name="TextBox 4">
            <a:extLst>
              <a:ext uri="{FF2B5EF4-FFF2-40B4-BE49-F238E27FC236}">
                <a16:creationId xmlns:a16="http://schemas.microsoft.com/office/drawing/2014/main" id="{621B3C87-AD41-93DC-280F-80C2195A290B}"/>
              </a:ext>
            </a:extLst>
          </p:cNvPr>
          <p:cNvSpPr txBox="1"/>
          <p:nvPr/>
        </p:nvSpPr>
        <p:spPr>
          <a:xfrm>
            <a:off x="669546" y="1858376"/>
            <a:ext cx="11023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Inductive Risk</a:t>
            </a:r>
          </a:p>
        </p:txBody>
      </p:sp>
      <p:pic>
        <p:nvPicPr>
          <p:cNvPr id="2" name="Picture 1">
            <a:extLst>
              <a:ext uri="{FF2B5EF4-FFF2-40B4-BE49-F238E27FC236}">
                <a16:creationId xmlns:a16="http://schemas.microsoft.com/office/drawing/2014/main" id="{32773B5C-ABB8-2AC5-9EEF-6CC76B8008AD}"/>
              </a:ext>
            </a:extLst>
          </p:cNvPr>
          <p:cNvPicPr>
            <a:picLocks noChangeAspect="1"/>
          </p:cNvPicPr>
          <p:nvPr/>
        </p:nvPicPr>
        <p:blipFill>
          <a:blip r:embed="rId2"/>
          <a:stretch>
            <a:fillRect/>
          </a:stretch>
        </p:blipFill>
        <p:spPr>
          <a:xfrm>
            <a:off x="6918628" y="2137754"/>
            <a:ext cx="4091116" cy="3579727"/>
          </a:xfrm>
          <a:prstGeom prst="rect">
            <a:avLst/>
          </a:prstGeom>
        </p:spPr>
      </p:pic>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3"/>
          <a:stretch>
            <a:fillRect/>
          </a:stretch>
        </p:blipFill>
        <p:spPr>
          <a:xfrm>
            <a:off x="11009744" y="5717481"/>
            <a:ext cx="930480" cy="930480"/>
          </a:xfrm>
          <a:prstGeom prst="rect">
            <a:avLst/>
          </a:prstGeom>
        </p:spPr>
      </p:pic>
      <p:sp>
        <p:nvSpPr>
          <p:cNvPr id="7" name="TextBox 6">
            <a:extLst>
              <a:ext uri="{FF2B5EF4-FFF2-40B4-BE49-F238E27FC236}">
                <a16:creationId xmlns:a16="http://schemas.microsoft.com/office/drawing/2014/main" id="{326DFF8B-1288-23B8-182C-172296D4D75F}"/>
              </a:ext>
            </a:extLst>
          </p:cNvPr>
          <p:cNvSpPr txBox="1"/>
          <p:nvPr/>
        </p:nvSpPr>
        <p:spPr>
          <a:xfrm>
            <a:off x="669546" y="2471433"/>
            <a:ext cx="6094602" cy="27392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Is science really value-free?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Richard Rudner “</a:t>
            </a: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The Scientist Qua Scientist Makes Value Judgments</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Scientists must consider the risks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of error when deciding how much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evidence is sufficient. </a:t>
            </a:r>
          </a:p>
        </p:txBody>
      </p:sp>
    </p:spTree>
    <p:extLst>
      <p:ext uri="{BB962C8B-B14F-4D97-AF65-F5344CB8AC3E}">
        <p14:creationId xmlns:p14="http://schemas.microsoft.com/office/powerpoint/2010/main" val="2792947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10340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panose="020F0502020204030204"/>
              </a:rPr>
              <a:t>Inductive Risk</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21B3C87-AD41-93DC-280F-80C2195A290B}"/>
              </a:ext>
            </a:extLst>
          </p:cNvPr>
          <p:cNvSpPr txBox="1"/>
          <p:nvPr/>
        </p:nvSpPr>
        <p:spPr>
          <a:xfrm>
            <a:off x="669545" y="1858376"/>
            <a:ext cx="5320194"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What are the ethical consequences if I am wrong about my conclusion?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dirty="0">
                <a:solidFill>
                  <a:prstClr val="white"/>
                </a:solidFill>
                <a:latin typeface="Calibri" panose="020F0502020204030204"/>
              </a:rPr>
              <a:t>Should I demand a higher standard of evidence? (greater concern for type I error)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Should I set a low standard of evidence?  (greater concern for type II error)</a:t>
            </a: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pic>
        <p:nvPicPr>
          <p:cNvPr id="9" name="Picture 8" descr="A diagram of a diagram&#10;&#10;Description automatically generated with medium confidence">
            <a:extLst>
              <a:ext uri="{FF2B5EF4-FFF2-40B4-BE49-F238E27FC236}">
                <a16:creationId xmlns:a16="http://schemas.microsoft.com/office/drawing/2014/main" id="{CAFD4731-FF26-E313-2069-DFA449679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927" y="1134517"/>
            <a:ext cx="4091709" cy="5672261"/>
          </a:xfrm>
          <a:prstGeom prst="rect">
            <a:avLst/>
          </a:prstGeom>
        </p:spPr>
      </p:pic>
    </p:spTree>
    <p:extLst>
      <p:ext uri="{BB962C8B-B14F-4D97-AF65-F5344CB8AC3E}">
        <p14:creationId xmlns:p14="http://schemas.microsoft.com/office/powerpoint/2010/main" val="1000804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10340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Arguments Against Scientific Freedom</a:t>
            </a:r>
          </a:p>
        </p:txBody>
      </p:sp>
      <p:sp>
        <p:nvSpPr>
          <p:cNvPr id="5" name="TextBox 4">
            <a:extLst>
              <a:ext uri="{FF2B5EF4-FFF2-40B4-BE49-F238E27FC236}">
                <a16:creationId xmlns:a16="http://schemas.microsoft.com/office/drawing/2014/main" id="{621B3C87-AD41-93DC-280F-80C2195A290B}"/>
              </a:ext>
            </a:extLst>
          </p:cNvPr>
          <p:cNvSpPr txBox="1"/>
          <p:nvPr/>
        </p:nvSpPr>
        <p:spPr>
          <a:xfrm>
            <a:off x="669546" y="1858376"/>
            <a:ext cx="11023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value of Science and the role of the scientist</a:t>
            </a: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7" name="TextBox 6">
            <a:extLst>
              <a:ext uri="{FF2B5EF4-FFF2-40B4-BE49-F238E27FC236}">
                <a16:creationId xmlns:a16="http://schemas.microsoft.com/office/drawing/2014/main" id="{326DFF8B-1288-23B8-182C-172296D4D75F}"/>
              </a:ext>
            </a:extLst>
          </p:cNvPr>
          <p:cNvSpPr txBox="1"/>
          <p:nvPr/>
        </p:nvSpPr>
        <p:spPr>
          <a:xfrm>
            <a:off x="669546" y="2530156"/>
            <a:ext cx="6094602"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solidFill>
                <a:effectLst/>
                <a:uLnTx/>
                <a:uFillTx/>
                <a:latin typeface="Calibri" panose="020F0502020204030204"/>
                <a:ea typeface="+mn-ea"/>
                <a:cs typeface="+mn-cs"/>
              </a:rPr>
              <a:t>Recklessness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One is fully aware of the risks they are taking or imposing on others and those risks are unjustified.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rPr>
              <a:t>Negligence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One is not aware of the risk of harm they are taking or imposing on others, but they should be. </a:t>
            </a:r>
          </a:p>
        </p:txBody>
      </p:sp>
      <p:pic>
        <p:nvPicPr>
          <p:cNvPr id="2050" name="Picture 2">
            <a:extLst>
              <a:ext uri="{FF2B5EF4-FFF2-40B4-BE49-F238E27FC236}">
                <a16:creationId xmlns:a16="http://schemas.microsoft.com/office/drawing/2014/main" id="{4B257F0F-78C9-FEA9-AD7F-866658AB2A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62" r="19468"/>
          <a:stretch/>
        </p:blipFill>
        <p:spPr bwMode="auto">
          <a:xfrm>
            <a:off x="7952763" y="1963199"/>
            <a:ext cx="2894202"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546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10340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Scientific Responsibility</a:t>
            </a:r>
          </a:p>
        </p:txBody>
      </p:sp>
      <p:sp>
        <p:nvSpPr>
          <p:cNvPr id="5" name="TextBox 4">
            <a:extLst>
              <a:ext uri="{FF2B5EF4-FFF2-40B4-BE49-F238E27FC236}">
                <a16:creationId xmlns:a16="http://schemas.microsoft.com/office/drawing/2014/main" id="{621B3C87-AD41-93DC-280F-80C2195A290B}"/>
              </a:ext>
            </a:extLst>
          </p:cNvPr>
          <p:cNvSpPr txBox="1"/>
          <p:nvPr/>
        </p:nvSpPr>
        <p:spPr>
          <a:xfrm>
            <a:off x="669545" y="1858376"/>
            <a:ext cx="711671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While we may not expect scientists to predict the future, we do expect them to foresee the reasonably foreseeable and to act appropriately.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If your research is error-prone, you are responsible</a:t>
            </a:r>
            <a:r>
              <a:rPr lang="en-US" sz="2800" dirty="0">
                <a:solidFill>
                  <a:prstClr val="white"/>
                </a:solidFill>
                <a:latin typeface="Calibri" panose="020F0502020204030204"/>
              </a:rPr>
              <a:t> for those errors if that research is applied.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TextBox 1">
            <a:extLst>
              <a:ext uri="{FF2B5EF4-FFF2-40B4-BE49-F238E27FC236}">
                <a16:creationId xmlns:a16="http://schemas.microsoft.com/office/drawing/2014/main" id="{04612CFC-DF94-4AD6-E2D1-71A108E2E6FB}"/>
              </a:ext>
            </a:extLst>
          </p:cNvPr>
          <p:cNvSpPr txBox="1"/>
          <p:nvPr/>
        </p:nvSpPr>
        <p:spPr>
          <a:xfrm>
            <a:off x="7994602" y="1858376"/>
            <a:ext cx="394562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“How much foresight and careful deliberation should we expect the individual to have? Often, this question is answered through an examination of community standards, </a:t>
            </a:r>
            <a:r>
              <a:rPr kumimoji="0" lang="en-US" sz="2000" b="0" i="0" u="none" strike="noStrike" kern="1200" cap="none" spc="0" normalizeH="0" baseline="0" noProof="0" dirty="0">
                <a:ln>
                  <a:noFill/>
                </a:ln>
                <a:solidFill>
                  <a:schemeClr val="accent4"/>
                </a:solidFill>
                <a:effectLst/>
                <a:uLnTx/>
                <a:uFillTx/>
                <a:latin typeface="Century Schoolbook" panose="02040604050505020304" pitchFamily="18" charset="0"/>
                <a:ea typeface="+mn-ea"/>
                <a:cs typeface="+mn-cs"/>
              </a:rPr>
              <a:t>couched in terms of what a </a:t>
            </a:r>
            <a:r>
              <a:rPr kumimoji="0" lang="en-US" sz="2000" b="0" i="1" u="none" strike="noStrike" kern="1200" cap="none" spc="0" normalizeH="0" baseline="0" noProof="0" dirty="0">
                <a:ln>
                  <a:noFill/>
                </a:ln>
                <a:solidFill>
                  <a:schemeClr val="accent4"/>
                </a:solidFill>
                <a:effectLst/>
                <a:uLnTx/>
                <a:uFillTx/>
                <a:latin typeface="Century Schoolbook" panose="02040604050505020304" pitchFamily="18" charset="0"/>
                <a:ea typeface="+mn-ea"/>
                <a:cs typeface="+mn-cs"/>
              </a:rPr>
              <a:t>reasonable person </a:t>
            </a:r>
            <a:r>
              <a:rPr kumimoji="0" lang="en-US" sz="2000" b="0" i="0" u="none" strike="noStrike" kern="1200" cap="none" spc="0" normalizeH="0" baseline="0" noProof="0" dirty="0">
                <a:ln>
                  <a:noFill/>
                </a:ln>
                <a:solidFill>
                  <a:schemeClr val="accent4"/>
                </a:solidFill>
                <a:effectLst/>
                <a:uLnTx/>
                <a:uFillTx/>
                <a:latin typeface="Century Schoolbook" panose="02040604050505020304" pitchFamily="18" charset="0"/>
                <a:ea typeface="+mn-ea"/>
                <a:cs typeface="+mn-cs"/>
              </a:rPr>
              <a:t>would have done in like circumstances</a:t>
            </a:r>
            <a:r>
              <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Douglas.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296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10340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panose="020F0502020204030204"/>
              </a:rPr>
              <a:t>Inductive Risk and Opacity</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7" name="TextBox 6">
            <a:extLst>
              <a:ext uri="{FF2B5EF4-FFF2-40B4-BE49-F238E27FC236}">
                <a16:creationId xmlns:a16="http://schemas.microsoft.com/office/drawing/2014/main" id="{C5FCE69C-26A7-F233-A216-28D435DC83F4}"/>
              </a:ext>
            </a:extLst>
          </p:cNvPr>
          <p:cNvSpPr txBox="1"/>
          <p:nvPr/>
        </p:nvSpPr>
        <p:spPr>
          <a:xfrm>
            <a:off x="669546" y="1859340"/>
            <a:ext cx="6094602" cy="1569660"/>
          </a:xfrm>
          <a:prstGeom prst="rect">
            <a:avLst/>
          </a:prstGeom>
          <a:noFill/>
        </p:spPr>
        <p:txBody>
          <a:bodyPr wrap="square">
            <a:spAutoFit/>
          </a:bodyPr>
          <a:lstStyle/>
          <a:p>
            <a:pPr algn="l"/>
            <a:r>
              <a:rPr lang="en-US" sz="2400" b="0" i="0" u="none" strike="noStrike" baseline="0" dirty="0">
                <a:solidFill>
                  <a:schemeClr val="bg1"/>
                </a:solidFill>
                <a:latin typeface="Times-Roman"/>
              </a:rPr>
              <a:t>“Profiling is a form of classification that categorizes individuals into groups based on some similarity of attributes and then targets them similarly.”</a:t>
            </a:r>
            <a:endParaRPr lang="en-US" sz="2400" dirty="0">
              <a:solidFill>
                <a:schemeClr val="bg1"/>
              </a:solidFill>
            </a:endParaRPr>
          </a:p>
        </p:txBody>
      </p:sp>
      <p:sp>
        <p:nvSpPr>
          <p:cNvPr id="9" name="TextBox 8">
            <a:extLst>
              <a:ext uri="{FF2B5EF4-FFF2-40B4-BE49-F238E27FC236}">
                <a16:creationId xmlns:a16="http://schemas.microsoft.com/office/drawing/2014/main" id="{224A8C24-A0FF-A4B5-510D-8B2EC4CB1975}"/>
              </a:ext>
            </a:extLst>
          </p:cNvPr>
          <p:cNvSpPr txBox="1"/>
          <p:nvPr/>
        </p:nvSpPr>
        <p:spPr>
          <a:xfrm>
            <a:off x="669546" y="3727649"/>
            <a:ext cx="6094602" cy="1200329"/>
          </a:xfrm>
          <a:prstGeom prst="rect">
            <a:avLst/>
          </a:prstGeom>
          <a:noFill/>
        </p:spPr>
        <p:txBody>
          <a:bodyPr wrap="square">
            <a:spAutoFit/>
          </a:bodyPr>
          <a:lstStyle/>
          <a:p>
            <a:pPr algn="l"/>
            <a:r>
              <a:rPr lang="en-US" sz="2400" b="0" i="0" u="none" strike="noStrike" baseline="0" dirty="0">
                <a:solidFill>
                  <a:schemeClr val="bg1"/>
                </a:solidFill>
                <a:latin typeface="Times-Roman"/>
              </a:rPr>
              <a:t>“We need to consider (a) whether the profiling is done accurately and (b) whether the user is aware of such a classification.”</a:t>
            </a:r>
            <a:endParaRPr lang="en-US" sz="2400" dirty="0">
              <a:solidFill>
                <a:schemeClr val="bg1"/>
              </a:solidFill>
            </a:endParaRPr>
          </a:p>
        </p:txBody>
      </p:sp>
      <p:pic>
        <p:nvPicPr>
          <p:cNvPr id="1030" name="Picture 6" descr="DiSC Personality Profiles - Keyba Careers">
            <a:extLst>
              <a:ext uri="{FF2B5EF4-FFF2-40B4-BE49-F238E27FC236}">
                <a16:creationId xmlns:a16="http://schemas.microsoft.com/office/drawing/2014/main" id="{ED809563-EB83-9A36-5BD8-DB7A56D0C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431" y="1521881"/>
            <a:ext cx="4676553" cy="28059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DBD3B62-EE0F-46DC-91D5-4646E8C1C5CB}"/>
              </a:ext>
            </a:extLst>
          </p:cNvPr>
          <p:cNvPicPr>
            <a:picLocks noChangeAspect="1"/>
          </p:cNvPicPr>
          <p:nvPr/>
        </p:nvPicPr>
        <p:blipFill>
          <a:blip r:embed="rId4"/>
          <a:stretch>
            <a:fillRect/>
          </a:stretch>
        </p:blipFill>
        <p:spPr>
          <a:xfrm>
            <a:off x="6798431" y="3915262"/>
            <a:ext cx="3909614" cy="2732699"/>
          </a:xfrm>
          <a:prstGeom prst="rect">
            <a:avLst/>
          </a:prstGeom>
        </p:spPr>
      </p:pic>
    </p:spTree>
    <p:extLst>
      <p:ext uri="{BB962C8B-B14F-4D97-AF65-F5344CB8AC3E}">
        <p14:creationId xmlns:p14="http://schemas.microsoft.com/office/powerpoint/2010/main" val="503175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Good AF</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796988" y="1703526"/>
            <a:ext cx="8006769" cy="5078313"/>
          </a:xfrm>
          <a:prstGeom prst="rect">
            <a:avLst/>
          </a:prstGeom>
          <a:noFill/>
        </p:spPr>
        <p:txBody>
          <a:bodyPr wrap="square" rtlCol="0">
            <a:spAutoFit/>
          </a:bodyPr>
          <a:lstStyle/>
          <a:p>
            <a:pPr marL="571500" indent="-571500">
              <a:buFont typeface="Wingdings" panose="05000000000000000000" pitchFamily="2" charset="2"/>
              <a:buChar char="§"/>
            </a:pPr>
            <a:r>
              <a:rPr lang="en-US" sz="3600" dirty="0">
                <a:solidFill>
                  <a:schemeClr val="bg1"/>
                </a:solidFill>
              </a:rPr>
              <a:t>Better emotional expression</a:t>
            </a:r>
          </a:p>
          <a:p>
            <a:pPr marL="571500" indent="-571500">
              <a:buFont typeface="Wingdings" panose="05000000000000000000" pitchFamily="2" charset="2"/>
              <a:buChar char="§"/>
            </a:pPr>
            <a:r>
              <a:rPr lang="en-US" sz="3600" dirty="0">
                <a:solidFill>
                  <a:schemeClr val="bg1"/>
                </a:solidFill>
              </a:rPr>
              <a:t>Predict strokes/heart attacks</a:t>
            </a:r>
          </a:p>
          <a:p>
            <a:pPr marL="571500" indent="-571500">
              <a:buFont typeface="Wingdings" panose="05000000000000000000" pitchFamily="2" charset="2"/>
              <a:buChar char="§"/>
            </a:pPr>
            <a:r>
              <a:rPr lang="en-US" sz="3600" dirty="0">
                <a:solidFill>
                  <a:schemeClr val="bg1"/>
                </a:solidFill>
              </a:rPr>
              <a:t>Improved human-computer interactions </a:t>
            </a:r>
          </a:p>
          <a:p>
            <a:pPr marL="571500" indent="-571500">
              <a:buFont typeface="Wingdings" panose="05000000000000000000" pitchFamily="2" charset="2"/>
              <a:buChar char="§"/>
            </a:pPr>
            <a:r>
              <a:rPr lang="en-US" sz="3600" dirty="0">
                <a:solidFill>
                  <a:schemeClr val="bg1"/>
                </a:solidFill>
              </a:rPr>
              <a:t>Support in caregiver rolls </a:t>
            </a:r>
          </a:p>
          <a:p>
            <a:pPr marL="571500" indent="-571500">
              <a:buFont typeface="Wingdings" panose="05000000000000000000" pitchFamily="2" charset="2"/>
              <a:buChar char="§"/>
            </a:pPr>
            <a:r>
              <a:rPr lang="en-US" sz="3600" dirty="0">
                <a:solidFill>
                  <a:schemeClr val="bg1"/>
                </a:solidFill>
              </a:rPr>
              <a:t>Emotional coaching</a:t>
            </a:r>
          </a:p>
          <a:p>
            <a:pPr marL="571500" indent="-571500">
              <a:buFont typeface="Wingdings" panose="05000000000000000000" pitchFamily="2" charset="2"/>
              <a:buChar char="§"/>
            </a:pPr>
            <a:r>
              <a:rPr lang="en-US" sz="3600" dirty="0">
                <a:solidFill>
                  <a:schemeClr val="bg1"/>
                </a:solidFill>
              </a:rPr>
              <a:t>Advertising</a:t>
            </a:r>
          </a:p>
          <a:p>
            <a:pPr marL="571500" indent="-571500">
              <a:buFont typeface="Wingdings" panose="05000000000000000000" pitchFamily="2" charset="2"/>
              <a:buChar char="§"/>
            </a:pPr>
            <a:r>
              <a:rPr lang="en-US" sz="3600" dirty="0">
                <a:solidFill>
                  <a:schemeClr val="bg1"/>
                </a:solidFill>
              </a:rPr>
              <a:t>Entertainment </a:t>
            </a:r>
          </a:p>
          <a:p>
            <a:endParaRPr lang="en-US" sz="3600" dirty="0">
              <a:solidFill>
                <a:schemeClr val="bg1"/>
              </a:solidFill>
            </a:endParaRPr>
          </a:p>
        </p:txBody>
      </p:sp>
    </p:spTree>
    <p:extLst>
      <p:ext uri="{BB962C8B-B14F-4D97-AF65-F5344CB8AC3E}">
        <p14:creationId xmlns:p14="http://schemas.microsoft.com/office/powerpoint/2010/main" val="3758265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103401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a:rPr>
              <a:t>Opacity and the ethically salient consequences</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21B3C87-AD41-93DC-280F-80C2195A290B}"/>
              </a:ext>
            </a:extLst>
          </p:cNvPr>
          <p:cNvSpPr txBox="1"/>
          <p:nvPr/>
        </p:nvSpPr>
        <p:spPr>
          <a:xfrm>
            <a:off x="669544" y="1858376"/>
            <a:ext cx="4531629" cy="34778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Surrender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800" dirty="0">
                <a:solidFill>
                  <a:prstClr val="white"/>
                </a:solidFill>
                <a:latin typeface="Calibri" panose="020F0502020204030204"/>
              </a:rPr>
              <a:t>Credulity</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800" dirty="0">
                <a:solidFill>
                  <a:prstClr val="white"/>
                </a:solidFill>
                <a:latin typeface="Calibri" panose="020F0502020204030204"/>
              </a:rPr>
              <a:t>Manipulation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800" dirty="0">
                <a:solidFill>
                  <a:prstClr val="white"/>
                </a:solidFill>
                <a:latin typeface="Calibri" panose="020F0502020204030204"/>
              </a:rPr>
              <a:t>Advertising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Tree>
    <p:extLst>
      <p:ext uri="{BB962C8B-B14F-4D97-AF65-F5344CB8AC3E}">
        <p14:creationId xmlns:p14="http://schemas.microsoft.com/office/powerpoint/2010/main" val="1745949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103401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a:rPr>
              <a:t>Opacity and the ethically salient consequences</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8D6B505-CB71-CD03-8B39-254327ED2359}"/>
              </a:ext>
            </a:extLst>
          </p:cNvPr>
          <p:cNvSpPr txBox="1"/>
          <p:nvPr/>
        </p:nvSpPr>
        <p:spPr>
          <a:xfrm>
            <a:off x="7438900" y="1631203"/>
            <a:ext cx="4313303"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rPr>
              <a:t>“These systems may exert a normative influence by guiding emotions to suit the particularities of the context and conformity with a norm, a profile, thus presenting sites of conflict that </a:t>
            </a:r>
            <a:r>
              <a:rPr kumimoji="0" lang="en-US" sz="2000" b="0" i="0" u="none" strike="noStrike" kern="1200" cap="none" spc="0" normalizeH="0" baseline="0" noProof="0" dirty="0">
                <a:ln>
                  <a:noFill/>
                </a:ln>
                <a:solidFill>
                  <a:schemeClr val="accent4"/>
                </a:solidFill>
                <a:effectLst/>
                <a:uLnTx/>
                <a:uFillTx/>
                <a:latin typeface="Century Schoolbook" panose="02040604050505020304" pitchFamily="18" charset="0"/>
              </a:rPr>
              <a:t>may require users to adapt their natural, intrinsic emotions according to the needs of an artificial machine</a:t>
            </a:r>
            <a:r>
              <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rPr>
              <a:t>. For example, in cases where interviewees are aware of an AC tracking their emotions, </a:t>
            </a:r>
            <a:r>
              <a:rPr kumimoji="0" lang="en-US" sz="2000" b="0" i="0" u="none" strike="noStrike" kern="1200" cap="none" spc="0" normalizeH="0" baseline="0" noProof="0" dirty="0">
                <a:ln>
                  <a:noFill/>
                </a:ln>
                <a:solidFill>
                  <a:schemeClr val="accent4"/>
                </a:solidFill>
                <a:effectLst/>
                <a:uLnTx/>
                <a:uFillTx/>
                <a:latin typeface="Century Schoolbook" panose="02040604050505020304" pitchFamily="18" charset="0"/>
              </a:rPr>
              <a:t>they tend to game the system based on its expectations and start behaving in unnatural ways, like machines themselves.</a:t>
            </a:r>
            <a:r>
              <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rPr>
              <a:t>” –Kumar et. al</a:t>
            </a:r>
            <a:endParaRPr lang="en-US" sz="2000" dirty="0">
              <a:solidFill>
                <a:prstClr val="white"/>
              </a:solidFill>
              <a:latin typeface="Century Schoolbook" panose="02040604050505020304" pitchFamily="18" charset="0"/>
            </a:endParaRPr>
          </a:p>
        </p:txBody>
      </p:sp>
      <p:sp>
        <p:nvSpPr>
          <p:cNvPr id="7" name="TextBox 6">
            <a:extLst>
              <a:ext uri="{FF2B5EF4-FFF2-40B4-BE49-F238E27FC236}">
                <a16:creationId xmlns:a16="http://schemas.microsoft.com/office/drawing/2014/main" id="{E0468D1D-39A3-69ED-B343-DB3F90879B17}"/>
              </a:ext>
            </a:extLst>
          </p:cNvPr>
          <p:cNvSpPr txBox="1"/>
          <p:nvPr/>
        </p:nvSpPr>
        <p:spPr>
          <a:xfrm>
            <a:off x="3831376" y="1747163"/>
            <a:ext cx="3504563" cy="3170099"/>
          </a:xfrm>
          <a:prstGeom prst="rect">
            <a:avLst/>
          </a:prstGeom>
          <a:noFill/>
        </p:spPr>
        <p:txBody>
          <a:bodyPr wrap="square">
            <a:spAutoFit/>
          </a:bodyPr>
          <a:lstStyle/>
          <a:p>
            <a:pPr algn="l"/>
            <a:r>
              <a:rPr lang="en-US" sz="2000" b="0" i="0" u="none" strike="noStrike" baseline="0" dirty="0">
                <a:solidFill>
                  <a:schemeClr val="bg1"/>
                </a:solidFill>
                <a:latin typeface="Century Schoolbook" panose="02040604050505020304" pitchFamily="18" charset="0"/>
              </a:rPr>
              <a:t>“humans with access to these technologies</a:t>
            </a:r>
          </a:p>
          <a:p>
            <a:pPr algn="l"/>
            <a:r>
              <a:rPr lang="en-US" sz="2000" b="0" i="0" u="none" strike="noStrike" baseline="0" dirty="0">
                <a:solidFill>
                  <a:schemeClr val="bg1"/>
                </a:solidFill>
                <a:latin typeface="Century Schoolbook" panose="02040604050505020304" pitchFamily="18" charset="0"/>
              </a:rPr>
              <a:t>can exercise power over the ones who do not. </a:t>
            </a:r>
            <a:r>
              <a:rPr lang="en-US" sz="2000" b="0" i="0" u="none" strike="noStrike" baseline="0" dirty="0">
                <a:solidFill>
                  <a:schemeClr val="accent4"/>
                </a:solidFill>
                <a:latin typeface="Century Schoolbook" panose="02040604050505020304" pitchFamily="18" charset="0"/>
              </a:rPr>
              <a:t>Humans</a:t>
            </a:r>
          </a:p>
          <a:p>
            <a:pPr algn="l"/>
            <a:r>
              <a:rPr lang="en-US" sz="2000" b="0" i="0" u="none" strike="noStrike" baseline="0" dirty="0">
                <a:solidFill>
                  <a:schemeClr val="accent4"/>
                </a:solidFill>
                <a:latin typeface="Century Schoolbook" panose="02040604050505020304" pitchFamily="18" charset="0"/>
              </a:rPr>
              <a:t>thus, stop being ends in themselves and rather become means to those who have access to these technologies who can then exercise power over them</a:t>
            </a:r>
            <a:r>
              <a:rPr lang="en-US" sz="2000" b="0" i="0" u="none" strike="noStrike" baseline="0" dirty="0">
                <a:solidFill>
                  <a:schemeClr val="bg1"/>
                </a:solidFill>
                <a:latin typeface="Century Schoolbook" panose="02040604050505020304" pitchFamily="18" charset="0"/>
              </a:rPr>
              <a:t>.”</a:t>
            </a:r>
            <a:endParaRPr lang="en-US" sz="2000" dirty="0">
              <a:solidFill>
                <a:schemeClr val="bg1"/>
              </a:solidFill>
              <a:latin typeface="Century Schoolbook" panose="02040604050505020304" pitchFamily="18" charset="0"/>
            </a:endParaRPr>
          </a:p>
        </p:txBody>
      </p:sp>
      <p:sp>
        <p:nvSpPr>
          <p:cNvPr id="9" name="TextBox 8">
            <a:extLst>
              <a:ext uri="{FF2B5EF4-FFF2-40B4-BE49-F238E27FC236}">
                <a16:creationId xmlns:a16="http://schemas.microsoft.com/office/drawing/2014/main" id="{873C20FF-302B-3798-D863-3B044F3389F9}"/>
              </a:ext>
            </a:extLst>
          </p:cNvPr>
          <p:cNvSpPr txBox="1"/>
          <p:nvPr/>
        </p:nvSpPr>
        <p:spPr>
          <a:xfrm>
            <a:off x="572727" y="1808718"/>
            <a:ext cx="3328332" cy="295465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dirty="0">
                <a:solidFill>
                  <a:prstClr val="white"/>
                </a:solidFill>
              </a:rPr>
              <a:t>Autonomy and playing the part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dirty="0">
                <a:solidFill>
                  <a:prstClr val="white"/>
                </a:solidFill>
              </a:rPr>
              <a:t>Testimonial injustice</a:t>
            </a:r>
          </a:p>
          <a:p>
            <a:pPr marL="457200" indent="-457200">
              <a:buFont typeface="Wingdings" panose="05000000000000000000" pitchFamily="2" charset="2"/>
              <a:buChar char="§"/>
              <a:defRPr/>
            </a:pPr>
            <a:r>
              <a:rPr kumimoji="0" lang="en-US" sz="2800" b="0" i="0" u="none" strike="noStrike" kern="1200" cap="none" spc="0" normalizeH="0" baseline="0" noProof="0" dirty="0">
                <a:ln>
                  <a:noFill/>
                </a:ln>
                <a:solidFill>
                  <a:prstClr val="white"/>
                </a:solidFill>
                <a:effectLst/>
                <a:uLnTx/>
                <a:uFillTx/>
              </a:rPr>
              <a:t>Surveillance</a:t>
            </a:r>
            <a:r>
              <a:rPr lang="en-US" sz="2800" dirty="0">
                <a:solidFill>
                  <a:prstClr val="white"/>
                </a:solidFill>
              </a:rPr>
              <a:t> &amp;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prstClr val="white"/>
              </a:solidFill>
              <a:latin typeface="Calibri" panose="020F0502020204030204"/>
            </a:endParaRPr>
          </a:p>
        </p:txBody>
      </p:sp>
    </p:spTree>
    <p:extLst>
      <p:ext uri="{BB962C8B-B14F-4D97-AF65-F5344CB8AC3E}">
        <p14:creationId xmlns:p14="http://schemas.microsoft.com/office/powerpoint/2010/main" val="646426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669546" y="604328"/>
            <a:ext cx="103401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a:rPr>
              <a:t>Opacity and the ethically salient consequences</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64049AA-9048-8865-5135-F93D9B3F1028}"/>
              </a:ext>
            </a:extLst>
          </p:cNvPr>
          <p:cNvPicPr>
            <a:picLocks noChangeAspect="1"/>
          </p:cNvPicPr>
          <p:nvPr/>
        </p:nvPicPr>
        <p:blipFill>
          <a:blip r:embed="rId2"/>
          <a:stretch>
            <a:fillRect/>
          </a:stretch>
        </p:blipFill>
        <p:spPr>
          <a:xfrm>
            <a:off x="6724520" y="2034436"/>
            <a:ext cx="4991718" cy="3151022"/>
          </a:xfrm>
          <a:prstGeom prst="rect">
            <a:avLst/>
          </a:prstGeom>
        </p:spPr>
      </p:pic>
      <p:sp>
        <p:nvSpPr>
          <p:cNvPr id="5" name="TextBox 4">
            <a:extLst>
              <a:ext uri="{FF2B5EF4-FFF2-40B4-BE49-F238E27FC236}">
                <a16:creationId xmlns:a16="http://schemas.microsoft.com/office/drawing/2014/main" id="{95A59A11-1A3E-76AD-B2EC-20AF6617E8FE}"/>
              </a:ext>
            </a:extLst>
          </p:cNvPr>
          <p:cNvSpPr txBox="1"/>
          <p:nvPr/>
        </p:nvSpPr>
        <p:spPr>
          <a:xfrm>
            <a:off x="669546" y="1912957"/>
            <a:ext cx="5567622" cy="2308324"/>
          </a:xfrm>
          <a:prstGeom prst="rect">
            <a:avLst/>
          </a:prstGeom>
          <a:noFill/>
        </p:spPr>
        <p:txBody>
          <a:bodyPr wrap="square" rtlCol="0">
            <a:spAutoFit/>
          </a:bodyPr>
          <a:lstStyle/>
          <a:p>
            <a:r>
              <a:rPr lang="en-US" sz="3600" dirty="0">
                <a:solidFill>
                  <a:schemeClr val="bg1"/>
                </a:solidFill>
              </a:rPr>
              <a:t>Are researchers responsible for all the morally salient consequences that follow from their work? </a:t>
            </a:r>
          </a:p>
        </p:txBody>
      </p:sp>
      <p:pic>
        <p:nvPicPr>
          <p:cNvPr id="6" name="Picture 5">
            <a:extLst>
              <a:ext uri="{FF2B5EF4-FFF2-40B4-BE49-F238E27FC236}">
                <a16:creationId xmlns:a16="http://schemas.microsoft.com/office/drawing/2014/main" id="{B5AE40AF-8598-D8EE-95F9-BF985A761779}"/>
              </a:ext>
            </a:extLst>
          </p:cNvPr>
          <p:cNvPicPr>
            <a:picLocks noChangeAspect="1"/>
          </p:cNvPicPr>
          <p:nvPr/>
        </p:nvPicPr>
        <p:blipFill>
          <a:blip r:embed="rId3"/>
          <a:stretch>
            <a:fillRect/>
          </a:stretch>
        </p:blipFill>
        <p:spPr>
          <a:xfrm>
            <a:off x="11009744" y="5717481"/>
            <a:ext cx="930480" cy="930480"/>
          </a:xfrm>
          <a:prstGeom prst="rect">
            <a:avLst/>
          </a:prstGeom>
        </p:spPr>
      </p:pic>
    </p:spTree>
    <p:extLst>
      <p:ext uri="{BB962C8B-B14F-4D97-AF65-F5344CB8AC3E}">
        <p14:creationId xmlns:p14="http://schemas.microsoft.com/office/powerpoint/2010/main" val="2365675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Workforce Surveillance </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3"/>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7029783" y="1378368"/>
            <a:ext cx="4910441" cy="3970318"/>
          </a:xfrm>
          <a:prstGeom prst="rect">
            <a:avLst/>
          </a:prstGeom>
          <a:noFill/>
        </p:spPr>
        <p:txBody>
          <a:bodyPr wrap="square" rtlCol="0">
            <a:spAutoFit/>
          </a:bodyPr>
          <a:lstStyle/>
          <a:p>
            <a:r>
              <a:rPr lang="en-US" sz="3600" dirty="0">
                <a:solidFill>
                  <a:schemeClr val="bg1"/>
                </a:solidFill>
              </a:rPr>
              <a:t>Imagine that research you developed to detect emotions was used by corporations to surveil their workforce. Would you be morally responsible? </a:t>
            </a:r>
          </a:p>
        </p:txBody>
      </p:sp>
      <p:sp>
        <p:nvSpPr>
          <p:cNvPr id="6" name="TextBox 5">
            <a:extLst>
              <a:ext uri="{FF2B5EF4-FFF2-40B4-BE49-F238E27FC236}">
                <a16:creationId xmlns:a16="http://schemas.microsoft.com/office/drawing/2014/main" id="{C33FC8E2-EBBB-B563-B40A-C047B92924D7}"/>
              </a:ext>
            </a:extLst>
          </p:cNvPr>
          <p:cNvSpPr txBox="1"/>
          <p:nvPr/>
        </p:nvSpPr>
        <p:spPr>
          <a:xfrm>
            <a:off x="517236" y="1556327"/>
            <a:ext cx="6096000" cy="3785652"/>
          </a:xfrm>
          <a:prstGeom prst="rect">
            <a:avLst/>
          </a:prstGeom>
          <a:noFill/>
        </p:spPr>
        <p:txBody>
          <a:bodyPr wrap="square">
            <a:spAutoFit/>
          </a:bodyPr>
          <a:lstStyle/>
          <a:p>
            <a:r>
              <a:rPr lang="en-US" sz="2400" dirty="0">
                <a:solidFill>
                  <a:schemeClr val="bg1"/>
                </a:solidFill>
                <a:latin typeface="Century Schoolbook" panose="02040604050505020304" pitchFamily="18" charset="0"/>
              </a:rPr>
              <a:t>“Emotion surveillance is considered important in settings where workers are required to demonstrate pro-social attitudes, which is cited as a reason for failure to achieve targets. Despite the claims made by workers that the failure owed to systemic reasons of inadequate data, slow systems, or inaccurate data, they were forced to go through a ‘performance counseling scheme.’” - 8</a:t>
            </a:r>
          </a:p>
        </p:txBody>
      </p:sp>
      <p:pic>
        <p:nvPicPr>
          <p:cNvPr id="2" name="Online Media 1" title="Simpsons  What the Hell are you smiling at?">
            <a:hlinkClick r:id="" action="ppaction://media"/>
            <a:extLst>
              <a:ext uri="{FF2B5EF4-FFF2-40B4-BE49-F238E27FC236}">
                <a16:creationId xmlns:a16="http://schemas.microsoft.com/office/drawing/2014/main" id="{6AE3024D-DDF0-811D-8C47-303A109421D8}"/>
              </a:ext>
            </a:extLst>
          </p:cNvPr>
          <p:cNvPicPr>
            <a:picLocks noRot="1" noChangeAspect="1"/>
          </p:cNvPicPr>
          <p:nvPr>
            <a:videoFile r:link="rId1"/>
          </p:nvPr>
        </p:nvPicPr>
        <p:blipFill>
          <a:blip r:embed="rId4"/>
          <a:stretch>
            <a:fillRect/>
          </a:stretch>
        </p:blipFill>
        <p:spPr>
          <a:xfrm>
            <a:off x="134897" y="1490854"/>
            <a:ext cx="6860678" cy="3876292"/>
          </a:xfrm>
          <a:prstGeom prst="rect">
            <a:avLst/>
          </a:prstGeom>
        </p:spPr>
      </p:pic>
    </p:spTree>
    <p:extLst>
      <p:ext uri="{BB962C8B-B14F-4D97-AF65-F5344CB8AC3E}">
        <p14:creationId xmlns:p14="http://schemas.microsoft.com/office/powerpoint/2010/main" val="119074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Ethical situations</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517236" y="1569400"/>
            <a:ext cx="10556232" cy="584775"/>
          </a:xfrm>
          <a:prstGeom prst="rect">
            <a:avLst/>
          </a:prstGeom>
          <a:noFill/>
        </p:spPr>
        <p:txBody>
          <a:bodyPr wrap="square" rtlCol="0">
            <a:spAutoFit/>
          </a:bodyPr>
          <a:lstStyle/>
          <a:p>
            <a:r>
              <a:rPr lang="en-US" sz="3200" b="1" dirty="0">
                <a:solidFill>
                  <a:schemeClr val="bg1"/>
                </a:solidFill>
              </a:rPr>
              <a:t>How do you know you are dealing with an ethical situation? </a:t>
            </a:r>
            <a:endParaRPr lang="en-US" sz="4000" dirty="0">
              <a:solidFill>
                <a:schemeClr val="bg1"/>
              </a:solidFill>
            </a:endParaRPr>
          </a:p>
        </p:txBody>
      </p:sp>
      <p:sp>
        <p:nvSpPr>
          <p:cNvPr id="2" name="TextBox 1">
            <a:extLst>
              <a:ext uri="{FF2B5EF4-FFF2-40B4-BE49-F238E27FC236}">
                <a16:creationId xmlns:a16="http://schemas.microsoft.com/office/drawing/2014/main" id="{1EE3AB4A-8AD6-A4EE-6264-FB7368E452AA}"/>
              </a:ext>
            </a:extLst>
          </p:cNvPr>
          <p:cNvSpPr txBox="1"/>
          <p:nvPr/>
        </p:nvSpPr>
        <p:spPr>
          <a:xfrm>
            <a:off x="584348" y="2412148"/>
            <a:ext cx="509499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Schoolbook" panose="02040604050505020304" pitchFamily="18" charset="0"/>
                <a:cs typeface="Times New Roman" panose="02020603050405020304" pitchFamily="18" charset="0"/>
              </a:rPr>
              <a:t>Reflective</a:t>
            </a:r>
            <a:r>
              <a:rPr kumimoji="0" lang="en-US" sz="2800" b="0" i="0" u="none" strike="noStrike" kern="1200" cap="none" spc="0" normalizeH="0" noProof="0" dirty="0">
                <a:ln>
                  <a:noFill/>
                </a:ln>
                <a:solidFill>
                  <a:prstClr val="white"/>
                </a:solidFill>
                <a:effectLst/>
                <a:uLnTx/>
                <a:uFillTx/>
                <a:latin typeface="Century Schoolbook" panose="02040604050505020304" pitchFamily="18" charset="0"/>
                <a:cs typeface="Times New Roman" panose="02020603050405020304" pitchFamily="18" charset="0"/>
              </a:rPr>
              <a:t> moral thought</a:t>
            </a:r>
            <a:r>
              <a:rPr kumimoji="0" lang="en-US" sz="2800" b="0" i="0" u="none" strike="noStrike" kern="1200" cap="none" spc="0" normalizeH="0" baseline="0" noProof="0" dirty="0">
                <a:ln>
                  <a:noFill/>
                </a:ln>
                <a:solidFill>
                  <a:prstClr val="white"/>
                </a:solidFill>
                <a:effectLst/>
                <a:uLnTx/>
                <a:uFillTx/>
                <a:latin typeface="Century Schoolbook" panose="02040604050505020304" pitchFamily="18" charset="0"/>
                <a:cs typeface="Times New Roman" panose="02020603050405020304" pitchFamily="18" charset="0"/>
              </a:rPr>
              <a:t> emerges when w</a:t>
            </a:r>
            <a:r>
              <a:rPr lang="en-US" sz="2800" dirty="0">
                <a:solidFill>
                  <a:prstClr val="white"/>
                </a:solidFill>
                <a:latin typeface="Century Schoolbook" panose="02040604050505020304" pitchFamily="18" charset="0"/>
                <a:cs typeface="Times New Roman" panose="02020603050405020304" pitchFamily="18" charset="0"/>
              </a:rPr>
              <a:t>e are</a:t>
            </a:r>
            <a:r>
              <a:rPr kumimoji="0" lang="en-US" sz="2800" b="0" i="0" u="none" strike="noStrike" kern="1200" cap="none" spc="0" normalizeH="0" noProof="0" dirty="0">
                <a:ln>
                  <a:noFill/>
                </a:ln>
                <a:solidFill>
                  <a:prstClr val="white"/>
                </a:solidFill>
                <a:effectLst/>
                <a:uLnTx/>
                <a:uFillTx/>
                <a:latin typeface="Century Schoolbook" panose="02040604050505020304" pitchFamily="18" charset="0"/>
                <a:cs typeface="Times New Roman" panose="02020603050405020304" pitchFamily="18" charset="0"/>
              </a:rPr>
              <a:t> “confronted with situations in which different desires promise opposed goods in which incompatible courses of action seem to be morally justified.”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a:solidFill>
                  <a:prstClr val="white"/>
                </a:solidFill>
                <a:latin typeface="Century Schoolbook" panose="02040604050505020304" pitchFamily="18" charset="0"/>
                <a:cs typeface="Times New Roman" panose="02020603050405020304" pitchFamily="18" charset="0"/>
              </a:rPr>
              <a:t>-John Dewey,</a:t>
            </a:r>
            <a:r>
              <a:rPr lang="en-US" sz="2800" dirty="0">
                <a:solidFill>
                  <a:prstClr val="white"/>
                </a:solidFill>
                <a:latin typeface="Century Schoolbook" panose="02040604050505020304" pitchFamily="18" charset="0"/>
                <a:cs typeface="Times New Roman" panose="02020603050405020304" pitchFamily="18" charset="0"/>
              </a:rPr>
              <a:t> Ethics</a:t>
            </a:r>
            <a:endParaRPr kumimoji="0" lang="en-US" sz="20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468DDED-1145-1F4D-5116-731A9AFDA1BE}"/>
              </a:ext>
            </a:extLst>
          </p:cNvPr>
          <p:cNvSpPr txBox="1"/>
          <p:nvPr/>
        </p:nvSpPr>
        <p:spPr>
          <a:xfrm>
            <a:off x="6086613" y="2443869"/>
            <a:ext cx="4923131"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Times New Roman" panose="02020603050405020304" pitchFamily="18" charset="0"/>
              </a:rPr>
              <a:t>“the only force of appeal to us … is found in the ‘everlasting ruby vaults’ of our own human hearts.”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Times New Roman" panose="02020603050405020304" pitchFamily="18" charset="0"/>
              </a:rPr>
              <a:t>- William James, The Moral Philosopher</a:t>
            </a:r>
            <a:r>
              <a:rPr kumimoji="0" lang="en-US" sz="2400" b="0" i="0" u="none" strike="noStrike" kern="1200" cap="none" spc="0" normalizeH="0" noProof="0" dirty="0">
                <a:ln>
                  <a:noFill/>
                </a:ln>
                <a:solidFill>
                  <a:prstClr val="white"/>
                </a:solidFill>
                <a:effectLst/>
                <a:uLnTx/>
                <a:uFillTx/>
                <a:latin typeface="Century Schoolbook" panose="02040604050505020304" pitchFamily="18" charset="0"/>
                <a:ea typeface="+mn-ea"/>
                <a:cs typeface="Times New Roman" panose="02020603050405020304" pitchFamily="18" charset="0"/>
              </a:rPr>
              <a:t> and the Moral Life</a:t>
            </a:r>
            <a:endPar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546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Value Judgments</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9" name="TextBox 8">
            <a:extLst>
              <a:ext uri="{FF2B5EF4-FFF2-40B4-BE49-F238E27FC236}">
                <a16:creationId xmlns:a16="http://schemas.microsoft.com/office/drawing/2014/main" id="{18CE3727-A88B-6415-F0EE-1D23C7D07823}"/>
              </a:ext>
            </a:extLst>
          </p:cNvPr>
          <p:cNvSpPr txBox="1"/>
          <p:nvPr/>
        </p:nvSpPr>
        <p:spPr>
          <a:xfrm>
            <a:off x="517236" y="1586176"/>
            <a:ext cx="5292596" cy="3970318"/>
          </a:xfrm>
          <a:prstGeom prst="rect">
            <a:avLst/>
          </a:prstGeom>
          <a:noFill/>
        </p:spPr>
        <p:txBody>
          <a:bodyPr wrap="square" rtlCol="0">
            <a:spAutoFit/>
          </a:bodyPr>
          <a:lstStyle/>
          <a:p>
            <a:r>
              <a:rPr lang="en-US" sz="2800" dirty="0">
                <a:solidFill>
                  <a:schemeClr val="bg1"/>
                </a:solidFill>
              </a:rPr>
              <a:t>If ethics is about determining what we ought to given incompatible goods, then ethics is fundamentally about value judgments. </a:t>
            </a:r>
          </a:p>
          <a:p>
            <a:endParaRPr lang="en-US" sz="2800" dirty="0">
              <a:solidFill>
                <a:schemeClr val="bg1"/>
              </a:solidFill>
            </a:endParaRPr>
          </a:p>
          <a:p>
            <a:pPr marL="457200" indent="-457200">
              <a:buFont typeface="Wingdings" panose="05000000000000000000" pitchFamily="2" charset="2"/>
              <a:buChar char="§"/>
            </a:pPr>
            <a:r>
              <a:rPr lang="en-US" sz="2800" b="1" dirty="0">
                <a:solidFill>
                  <a:schemeClr val="accent2"/>
                </a:solidFill>
              </a:rPr>
              <a:t>End</a:t>
            </a:r>
            <a:r>
              <a:rPr lang="en-US" sz="2800" dirty="0">
                <a:solidFill>
                  <a:schemeClr val="bg1"/>
                </a:solidFill>
              </a:rPr>
              <a:t>: A goal or objective.</a:t>
            </a:r>
          </a:p>
          <a:p>
            <a:pPr marL="457200" indent="-457200">
              <a:buFont typeface="Wingdings" panose="05000000000000000000" pitchFamily="2" charset="2"/>
              <a:buChar char="§"/>
            </a:pPr>
            <a:r>
              <a:rPr lang="en-US" sz="2800" dirty="0">
                <a:solidFill>
                  <a:schemeClr val="accent6"/>
                </a:solidFill>
              </a:rPr>
              <a:t>Means</a:t>
            </a:r>
            <a:r>
              <a:rPr lang="en-US" sz="2800" dirty="0">
                <a:solidFill>
                  <a:schemeClr val="bg1"/>
                </a:solidFill>
              </a:rPr>
              <a:t>: The resources/steps required to obtain an end.</a:t>
            </a:r>
            <a:endParaRPr lang="en-US" sz="3600" dirty="0">
              <a:solidFill>
                <a:schemeClr val="bg1"/>
              </a:solidFill>
            </a:endParaRPr>
          </a:p>
        </p:txBody>
      </p:sp>
      <p:sp>
        <p:nvSpPr>
          <p:cNvPr id="12" name="Rectangle: Rounded Corners 11">
            <a:extLst>
              <a:ext uri="{FF2B5EF4-FFF2-40B4-BE49-F238E27FC236}">
                <a16:creationId xmlns:a16="http://schemas.microsoft.com/office/drawing/2014/main" id="{4C6873BB-8E54-067F-B4D6-30F42936B1BD}"/>
              </a:ext>
            </a:extLst>
          </p:cNvPr>
          <p:cNvSpPr/>
          <p:nvPr/>
        </p:nvSpPr>
        <p:spPr>
          <a:xfrm>
            <a:off x="9348652" y="1953797"/>
            <a:ext cx="1945619" cy="73556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Go on vacation.</a:t>
            </a:r>
          </a:p>
        </p:txBody>
      </p:sp>
      <p:sp>
        <p:nvSpPr>
          <p:cNvPr id="13" name="Rectangle: Rounded Corners 12">
            <a:extLst>
              <a:ext uri="{FF2B5EF4-FFF2-40B4-BE49-F238E27FC236}">
                <a16:creationId xmlns:a16="http://schemas.microsoft.com/office/drawing/2014/main" id="{48665982-1354-D7AD-4A6B-4F53F118DFA3}"/>
              </a:ext>
            </a:extLst>
          </p:cNvPr>
          <p:cNvSpPr/>
          <p:nvPr/>
        </p:nvSpPr>
        <p:spPr>
          <a:xfrm>
            <a:off x="9276947" y="3980911"/>
            <a:ext cx="2089028" cy="86153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Go on vacation.</a:t>
            </a:r>
          </a:p>
        </p:txBody>
      </p:sp>
      <p:sp>
        <p:nvSpPr>
          <p:cNvPr id="14" name="Rectangle: Rounded Corners 13">
            <a:extLst>
              <a:ext uri="{FF2B5EF4-FFF2-40B4-BE49-F238E27FC236}">
                <a16:creationId xmlns:a16="http://schemas.microsoft.com/office/drawing/2014/main" id="{51F8CFD7-3C59-02B6-3717-D1DF6520EAA8}"/>
              </a:ext>
            </a:extLst>
          </p:cNvPr>
          <p:cNvSpPr/>
          <p:nvPr/>
        </p:nvSpPr>
        <p:spPr>
          <a:xfrm>
            <a:off x="6382169" y="1953797"/>
            <a:ext cx="1541720" cy="73556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Plane ticket</a:t>
            </a:r>
          </a:p>
        </p:txBody>
      </p:sp>
      <p:sp>
        <p:nvSpPr>
          <p:cNvPr id="15" name="Rectangle: Rounded Corners 14">
            <a:extLst>
              <a:ext uri="{FF2B5EF4-FFF2-40B4-BE49-F238E27FC236}">
                <a16:creationId xmlns:a16="http://schemas.microsoft.com/office/drawing/2014/main" id="{CB1F72A9-D91C-DCD7-1448-0ADF4ECD5888}"/>
              </a:ext>
            </a:extLst>
          </p:cNvPr>
          <p:cNvSpPr/>
          <p:nvPr/>
        </p:nvSpPr>
        <p:spPr>
          <a:xfrm>
            <a:off x="6233314" y="3550045"/>
            <a:ext cx="1541720" cy="73556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Hire movers</a:t>
            </a:r>
          </a:p>
        </p:txBody>
      </p:sp>
      <p:sp>
        <p:nvSpPr>
          <p:cNvPr id="16" name="Rectangle: Rounded Corners 15">
            <a:extLst>
              <a:ext uri="{FF2B5EF4-FFF2-40B4-BE49-F238E27FC236}">
                <a16:creationId xmlns:a16="http://schemas.microsoft.com/office/drawing/2014/main" id="{72F6CFF4-DECD-CED5-397C-6AD4744339BF}"/>
              </a:ext>
            </a:extLst>
          </p:cNvPr>
          <p:cNvSpPr/>
          <p:nvPr/>
        </p:nvSpPr>
        <p:spPr>
          <a:xfrm>
            <a:off x="6233314" y="4600896"/>
            <a:ext cx="1541720" cy="73556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Rent truck</a:t>
            </a:r>
          </a:p>
        </p:txBody>
      </p:sp>
      <p:sp>
        <p:nvSpPr>
          <p:cNvPr id="17" name="Arrow: Right 16">
            <a:extLst>
              <a:ext uri="{FF2B5EF4-FFF2-40B4-BE49-F238E27FC236}">
                <a16:creationId xmlns:a16="http://schemas.microsoft.com/office/drawing/2014/main" id="{4C8BAB1E-C43C-E3A6-B060-7CC642064763}"/>
              </a:ext>
            </a:extLst>
          </p:cNvPr>
          <p:cNvSpPr/>
          <p:nvPr/>
        </p:nvSpPr>
        <p:spPr>
          <a:xfrm rot="20537102">
            <a:off x="8201639" y="4731806"/>
            <a:ext cx="1034072" cy="39449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6B7EC3B1-3E8B-1A22-1A43-CC95F4B5BFC3}"/>
              </a:ext>
            </a:extLst>
          </p:cNvPr>
          <p:cNvSpPr/>
          <p:nvPr/>
        </p:nvSpPr>
        <p:spPr>
          <a:xfrm rot="439997">
            <a:off x="8245145" y="3974289"/>
            <a:ext cx="1034072" cy="39449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Right 18">
            <a:extLst>
              <a:ext uri="{FF2B5EF4-FFF2-40B4-BE49-F238E27FC236}">
                <a16:creationId xmlns:a16="http://schemas.microsoft.com/office/drawing/2014/main" id="{F637024A-D9C2-ABA5-0D4B-3D6992902582}"/>
              </a:ext>
            </a:extLst>
          </p:cNvPr>
          <p:cNvSpPr/>
          <p:nvPr/>
        </p:nvSpPr>
        <p:spPr>
          <a:xfrm>
            <a:off x="8224197" y="2124332"/>
            <a:ext cx="723014" cy="39449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259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Car Insurance Algorithm </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Rectangle: Rounded Corners 1">
            <a:extLst>
              <a:ext uri="{FF2B5EF4-FFF2-40B4-BE49-F238E27FC236}">
                <a16:creationId xmlns:a16="http://schemas.microsoft.com/office/drawing/2014/main" id="{48133EC4-4441-81BE-8712-6E80A978C763}"/>
              </a:ext>
            </a:extLst>
          </p:cNvPr>
          <p:cNvSpPr/>
          <p:nvPr/>
        </p:nvSpPr>
        <p:spPr>
          <a:xfrm>
            <a:off x="8237165" y="2918804"/>
            <a:ext cx="2358313" cy="102039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Calculate risk for each driver</a:t>
            </a:r>
          </a:p>
          <a:p>
            <a:pPr algn="ctr"/>
            <a:r>
              <a:rPr lang="en-US" sz="1400" dirty="0"/>
              <a:t>and determine appropriate premium. </a:t>
            </a:r>
          </a:p>
        </p:txBody>
      </p:sp>
      <p:sp>
        <p:nvSpPr>
          <p:cNvPr id="5" name="Rectangle: Rounded Corners 4">
            <a:extLst>
              <a:ext uri="{FF2B5EF4-FFF2-40B4-BE49-F238E27FC236}">
                <a16:creationId xmlns:a16="http://schemas.microsoft.com/office/drawing/2014/main" id="{6161BB2B-8AD0-E9FB-E5CC-EE9722CFBFE4}"/>
              </a:ext>
            </a:extLst>
          </p:cNvPr>
          <p:cNvSpPr/>
          <p:nvPr/>
        </p:nvSpPr>
        <p:spPr>
          <a:xfrm>
            <a:off x="6030952" y="3011167"/>
            <a:ext cx="1430060" cy="835665"/>
          </a:xfrm>
          <a:prstGeom prst="round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Build model</a:t>
            </a:r>
          </a:p>
        </p:txBody>
      </p:sp>
      <p:sp>
        <p:nvSpPr>
          <p:cNvPr id="6" name="Rectangle: Rounded Corners 5">
            <a:extLst>
              <a:ext uri="{FF2B5EF4-FFF2-40B4-BE49-F238E27FC236}">
                <a16:creationId xmlns:a16="http://schemas.microsoft.com/office/drawing/2014/main" id="{57BF37E4-BEC5-D586-3AA2-54C795D9CE52}"/>
              </a:ext>
            </a:extLst>
          </p:cNvPr>
          <p:cNvSpPr/>
          <p:nvPr/>
        </p:nvSpPr>
        <p:spPr>
          <a:xfrm>
            <a:off x="4080595" y="2083139"/>
            <a:ext cx="1430060" cy="835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Biometric Data</a:t>
            </a:r>
          </a:p>
          <a:p>
            <a:pPr algn="ctr"/>
            <a:r>
              <a:rPr lang="en-US" sz="1400" dirty="0"/>
              <a:t>(AC)</a:t>
            </a:r>
          </a:p>
        </p:txBody>
      </p:sp>
      <p:sp>
        <p:nvSpPr>
          <p:cNvPr id="7" name="Rectangle: Rounded Corners 6">
            <a:extLst>
              <a:ext uri="{FF2B5EF4-FFF2-40B4-BE49-F238E27FC236}">
                <a16:creationId xmlns:a16="http://schemas.microsoft.com/office/drawing/2014/main" id="{0FAE9089-5FD1-7CEF-3EAC-6B993C6147D1}"/>
              </a:ext>
            </a:extLst>
          </p:cNvPr>
          <p:cNvSpPr/>
          <p:nvPr/>
        </p:nvSpPr>
        <p:spPr>
          <a:xfrm>
            <a:off x="4084275" y="3163793"/>
            <a:ext cx="1430060" cy="835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Past driving experience</a:t>
            </a:r>
          </a:p>
        </p:txBody>
      </p:sp>
      <p:sp>
        <p:nvSpPr>
          <p:cNvPr id="8" name="Rectangle: Rounded Corners 7">
            <a:extLst>
              <a:ext uri="{FF2B5EF4-FFF2-40B4-BE49-F238E27FC236}">
                <a16:creationId xmlns:a16="http://schemas.microsoft.com/office/drawing/2014/main" id="{95D10EF7-9BD7-483F-DDD3-301A5A9B2195}"/>
              </a:ext>
            </a:extLst>
          </p:cNvPr>
          <p:cNvSpPr/>
          <p:nvPr/>
        </p:nvSpPr>
        <p:spPr>
          <a:xfrm>
            <a:off x="4075038" y="4313721"/>
            <a:ext cx="1430060" cy="835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Credit rating</a:t>
            </a:r>
          </a:p>
        </p:txBody>
      </p:sp>
      <p:cxnSp>
        <p:nvCxnSpPr>
          <p:cNvPr id="10" name="Straight Arrow Connector 9">
            <a:extLst>
              <a:ext uri="{FF2B5EF4-FFF2-40B4-BE49-F238E27FC236}">
                <a16:creationId xmlns:a16="http://schemas.microsoft.com/office/drawing/2014/main" id="{031F7684-77F5-60C3-4972-679676A637D7}"/>
              </a:ext>
            </a:extLst>
          </p:cNvPr>
          <p:cNvCxnSpPr>
            <a:cxnSpLocks/>
          </p:cNvCxnSpPr>
          <p:nvPr/>
        </p:nvCxnSpPr>
        <p:spPr>
          <a:xfrm>
            <a:off x="5617079" y="2500971"/>
            <a:ext cx="485723" cy="348559"/>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C66C245F-5DAF-BAAC-9159-FB70A1EA3FA5}"/>
              </a:ext>
            </a:extLst>
          </p:cNvPr>
          <p:cNvCxnSpPr>
            <a:cxnSpLocks/>
          </p:cNvCxnSpPr>
          <p:nvPr/>
        </p:nvCxnSpPr>
        <p:spPr>
          <a:xfrm flipV="1">
            <a:off x="5659550" y="4105451"/>
            <a:ext cx="443252" cy="626102"/>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2" name="Straight Arrow Connector 11">
            <a:extLst>
              <a:ext uri="{FF2B5EF4-FFF2-40B4-BE49-F238E27FC236}">
                <a16:creationId xmlns:a16="http://schemas.microsoft.com/office/drawing/2014/main" id="{66F8FE66-C70C-9614-BF2E-7ECED00BA58A}"/>
              </a:ext>
            </a:extLst>
          </p:cNvPr>
          <p:cNvCxnSpPr>
            <a:cxnSpLocks/>
          </p:cNvCxnSpPr>
          <p:nvPr/>
        </p:nvCxnSpPr>
        <p:spPr>
          <a:xfrm>
            <a:off x="5617079" y="3413174"/>
            <a:ext cx="332509" cy="15825"/>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3" name="Straight Arrow Connector 12">
            <a:extLst>
              <a:ext uri="{FF2B5EF4-FFF2-40B4-BE49-F238E27FC236}">
                <a16:creationId xmlns:a16="http://schemas.microsoft.com/office/drawing/2014/main" id="{9EA4DA9B-26A4-BE6A-2712-F0A4B469721A}"/>
              </a:ext>
            </a:extLst>
          </p:cNvPr>
          <p:cNvCxnSpPr>
            <a:cxnSpLocks/>
          </p:cNvCxnSpPr>
          <p:nvPr/>
        </p:nvCxnSpPr>
        <p:spPr>
          <a:xfrm>
            <a:off x="7645120" y="3428999"/>
            <a:ext cx="475013"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C44CAF5D-2936-A161-9EFC-069F55FBB153}"/>
              </a:ext>
            </a:extLst>
          </p:cNvPr>
          <p:cNvSpPr txBox="1"/>
          <p:nvPr/>
        </p:nvSpPr>
        <p:spPr>
          <a:xfrm>
            <a:off x="8237165" y="1285583"/>
            <a:ext cx="1994700" cy="584775"/>
          </a:xfrm>
          <a:prstGeom prst="rect">
            <a:avLst/>
          </a:prstGeom>
          <a:noFill/>
        </p:spPr>
        <p:txBody>
          <a:bodyPr wrap="square" rtlCol="0">
            <a:spAutoFit/>
          </a:bodyPr>
          <a:lstStyle/>
          <a:p>
            <a:r>
              <a:rPr lang="en-US" sz="3200" b="1" dirty="0">
                <a:solidFill>
                  <a:schemeClr val="accent2"/>
                </a:solidFill>
              </a:rPr>
              <a:t>End</a:t>
            </a:r>
          </a:p>
        </p:txBody>
      </p:sp>
      <p:sp>
        <p:nvSpPr>
          <p:cNvPr id="15" name="TextBox 14">
            <a:extLst>
              <a:ext uri="{FF2B5EF4-FFF2-40B4-BE49-F238E27FC236}">
                <a16:creationId xmlns:a16="http://schemas.microsoft.com/office/drawing/2014/main" id="{4DB84CA2-4EA5-F113-DCD6-B74F7DF2B041}"/>
              </a:ext>
            </a:extLst>
          </p:cNvPr>
          <p:cNvSpPr txBox="1"/>
          <p:nvPr/>
        </p:nvSpPr>
        <p:spPr>
          <a:xfrm>
            <a:off x="5505098" y="1285583"/>
            <a:ext cx="1748765" cy="584775"/>
          </a:xfrm>
          <a:prstGeom prst="rect">
            <a:avLst/>
          </a:prstGeom>
          <a:noFill/>
        </p:spPr>
        <p:txBody>
          <a:bodyPr wrap="square" rtlCol="0">
            <a:spAutoFit/>
          </a:bodyPr>
          <a:lstStyle/>
          <a:p>
            <a:r>
              <a:rPr lang="en-US" sz="3200" b="1" dirty="0">
                <a:solidFill>
                  <a:schemeClr val="accent6"/>
                </a:solidFill>
              </a:rPr>
              <a:t>Means</a:t>
            </a:r>
          </a:p>
        </p:txBody>
      </p:sp>
      <p:pic>
        <p:nvPicPr>
          <p:cNvPr id="16" name="Picture 15" descr="A person with the hand on the face&#10;&#10;Description automatically generated with low confidence">
            <a:extLst>
              <a:ext uri="{FF2B5EF4-FFF2-40B4-BE49-F238E27FC236}">
                <a16:creationId xmlns:a16="http://schemas.microsoft.com/office/drawing/2014/main" id="{9F6CDDBA-4DA1-2D20-93F5-106DC7F4A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15" y="2355160"/>
            <a:ext cx="2358312" cy="2841339"/>
          </a:xfrm>
          <a:prstGeom prst="rect">
            <a:avLst/>
          </a:prstGeom>
        </p:spPr>
      </p:pic>
    </p:spTree>
    <p:extLst>
      <p:ext uri="{BB962C8B-B14F-4D97-AF65-F5344CB8AC3E}">
        <p14:creationId xmlns:p14="http://schemas.microsoft.com/office/powerpoint/2010/main" val="167691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F2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FCAF6D-66A5-48EE-9720-1F9F8939E89D}"/>
              </a:ext>
            </a:extLst>
          </p:cNvPr>
          <p:cNvSpPr txBox="1"/>
          <p:nvPr/>
        </p:nvSpPr>
        <p:spPr>
          <a:xfrm>
            <a:off x="517236" y="427945"/>
            <a:ext cx="10150763" cy="923330"/>
          </a:xfrm>
          <a:prstGeom prst="rect">
            <a:avLst/>
          </a:prstGeom>
          <a:noFill/>
        </p:spPr>
        <p:txBody>
          <a:bodyPr wrap="square" rtlCol="0">
            <a:spAutoFit/>
          </a:bodyPr>
          <a:lstStyle/>
          <a:p>
            <a:r>
              <a:rPr lang="en-US" sz="5400" b="1" dirty="0">
                <a:solidFill>
                  <a:schemeClr val="bg1"/>
                </a:solidFill>
              </a:rPr>
              <a:t>Car Insurance Algorithm </a:t>
            </a:r>
            <a:endParaRPr lang="en-US" sz="6600" dirty="0">
              <a:solidFill>
                <a:schemeClr val="bg1"/>
              </a:solidFill>
            </a:endParaRPr>
          </a:p>
        </p:txBody>
      </p:sp>
      <p:pic>
        <p:nvPicPr>
          <p:cNvPr id="4" name="Picture 3">
            <a:extLst>
              <a:ext uri="{FF2B5EF4-FFF2-40B4-BE49-F238E27FC236}">
                <a16:creationId xmlns:a16="http://schemas.microsoft.com/office/drawing/2014/main" id="{CD8D2413-8D4C-97ED-8144-EB01FFFE2BE0}"/>
              </a:ext>
            </a:extLst>
          </p:cNvPr>
          <p:cNvPicPr>
            <a:picLocks noChangeAspect="1"/>
          </p:cNvPicPr>
          <p:nvPr/>
        </p:nvPicPr>
        <p:blipFill>
          <a:blip r:embed="rId2"/>
          <a:stretch>
            <a:fillRect/>
          </a:stretch>
        </p:blipFill>
        <p:spPr>
          <a:xfrm>
            <a:off x="11009744" y="5717481"/>
            <a:ext cx="930480" cy="930480"/>
          </a:xfrm>
          <a:prstGeom prst="rect">
            <a:avLst/>
          </a:prstGeom>
        </p:spPr>
      </p:pic>
      <p:sp>
        <p:nvSpPr>
          <p:cNvPr id="2" name="Rectangle: Rounded Corners 1">
            <a:extLst>
              <a:ext uri="{FF2B5EF4-FFF2-40B4-BE49-F238E27FC236}">
                <a16:creationId xmlns:a16="http://schemas.microsoft.com/office/drawing/2014/main" id="{48133EC4-4441-81BE-8712-6E80A978C763}"/>
              </a:ext>
            </a:extLst>
          </p:cNvPr>
          <p:cNvSpPr/>
          <p:nvPr/>
        </p:nvSpPr>
        <p:spPr>
          <a:xfrm>
            <a:off x="6575919" y="2984496"/>
            <a:ext cx="2358313" cy="102039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Calculate risk for each driver</a:t>
            </a:r>
          </a:p>
          <a:p>
            <a:pPr algn="ctr"/>
            <a:r>
              <a:rPr lang="en-US" sz="1400" dirty="0"/>
              <a:t>and determine appropriate premium. </a:t>
            </a:r>
          </a:p>
        </p:txBody>
      </p:sp>
      <p:sp>
        <p:nvSpPr>
          <p:cNvPr id="5" name="Rectangle: Rounded Corners 4">
            <a:extLst>
              <a:ext uri="{FF2B5EF4-FFF2-40B4-BE49-F238E27FC236}">
                <a16:creationId xmlns:a16="http://schemas.microsoft.com/office/drawing/2014/main" id="{6161BB2B-8AD0-E9FB-E5CC-EE9722CFBFE4}"/>
              </a:ext>
            </a:extLst>
          </p:cNvPr>
          <p:cNvSpPr/>
          <p:nvPr/>
        </p:nvSpPr>
        <p:spPr>
          <a:xfrm>
            <a:off x="4369706" y="3076859"/>
            <a:ext cx="1430060" cy="835665"/>
          </a:xfrm>
          <a:prstGeom prst="roundRec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Build model</a:t>
            </a:r>
          </a:p>
        </p:txBody>
      </p:sp>
      <p:sp>
        <p:nvSpPr>
          <p:cNvPr id="6" name="Rectangle: Rounded Corners 5">
            <a:extLst>
              <a:ext uri="{FF2B5EF4-FFF2-40B4-BE49-F238E27FC236}">
                <a16:creationId xmlns:a16="http://schemas.microsoft.com/office/drawing/2014/main" id="{57BF37E4-BEC5-D586-3AA2-54C795D9CE52}"/>
              </a:ext>
            </a:extLst>
          </p:cNvPr>
          <p:cNvSpPr/>
          <p:nvPr/>
        </p:nvSpPr>
        <p:spPr>
          <a:xfrm>
            <a:off x="2419349" y="2148831"/>
            <a:ext cx="1430060" cy="835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Biometric Data</a:t>
            </a:r>
          </a:p>
          <a:p>
            <a:pPr algn="ctr"/>
            <a:r>
              <a:rPr lang="en-US" sz="1400" dirty="0"/>
              <a:t>(AC)</a:t>
            </a:r>
          </a:p>
        </p:txBody>
      </p:sp>
      <p:sp>
        <p:nvSpPr>
          <p:cNvPr id="7" name="Rectangle: Rounded Corners 6">
            <a:extLst>
              <a:ext uri="{FF2B5EF4-FFF2-40B4-BE49-F238E27FC236}">
                <a16:creationId xmlns:a16="http://schemas.microsoft.com/office/drawing/2014/main" id="{0FAE9089-5FD1-7CEF-3EAC-6B993C6147D1}"/>
              </a:ext>
            </a:extLst>
          </p:cNvPr>
          <p:cNvSpPr/>
          <p:nvPr/>
        </p:nvSpPr>
        <p:spPr>
          <a:xfrm>
            <a:off x="2423029" y="3229485"/>
            <a:ext cx="1430060" cy="835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Past driving experience</a:t>
            </a:r>
          </a:p>
        </p:txBody>
      </p:sp>
      <p:sp>
        <p:nvSpPr>
          <p:cNvPr id="8" name="Rectangle: Rounded Corners 7">
            <a:extLst>
              <a:ext uri="{FF2B5EF4-FFF2-40B4-BE49-F238E27FC236}">
                <a16:creationId xmlns:a16="http://schemas.microsoft.com/office/drawing/2014/main" id="{95D10EF7-9BD7-483F-DDD3-301A5A9B2195}"/>
              </a:ext>
            </a:extLst>
          </p:cNvPr>
          <p:cNvSpPr/>
          <p:nvPr/>
        </p:nvSpPr>
        <p:spPr>
          <a:xfrm>
            <a:off x="2413792" y="4379413"/>
            <a:ext cx="1430060" cy="835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Credit rating</a:t>
            </a:r>
          </a:p>
        </p:txBody>
      </p:sp>
      <p:cxnSp>
        <p:nvCxnSpPr>
          <p:cNvPr id="10" name="Straight Arrow Connector 9">
            <a:extLst>
              <a:ext uri="{FF2B5EF4-FFF2-40B4-BE49-F238E27FC236}">
                <a16:creationId xmlns:a16="http://schemas.microsoft.com/office/drawing/2014/main" id="{031F7684-77F5-60C3-4972-679676A637D7}"/>
              </a:ext>
            </a:extLst>
          </p:cNvPr>
          <p:cNvCxnSpPr>
            <a:cxnSpLocks/>
          </p:cNvCxnSpPr>
          <p:nvPr/>
        </p:nvCxnSpPr>
        <p:spPr>
          <a:xfrm>
            <a:off x="3955833" y="2566663"/>
            <a:ext cx="485723" cy="348559"/>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10">
            <a:extLst>
              <a:ext uri="{FF2B5EF4-FFF2-40B4-BE49-F238E27FC236}">
                <a16:creationId xmlns:a16="http://schemas.microsoft.com/office/drawing/2014/main" id="{C66C245F-5DAF-BAAC-9159-FB70A1EA3FA5}"/>
              </a:ext>
            </a:extLst>
          </p:cNvPr>
          <p:cNvCxnSpPr>
            <a:cxnSpLocks/>
          </p:cNvCxnSpPr>
          <p:nvPr/>
        </p:nvCxnSpPr>
        <p:spPr>
          <a:xfrm flipV="1">
            <a:off x="3998304" y="4171143"/>
            <a:ext cx="443252" cy="626102"/>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2" name="Straight Arrow Connector 11">
            <a:extLst>
              <a:ext uri="{FF2B5EF4-FFF2-40B4-BE49-F238E27FC236}">
                <a16:creationId xmlns:a16="http://schemas.microsoft.com/office/drawing/2014/main" id="{66F8FE66-C70C-9614-BF2E-7ECED00BA58A}"/>
              </a:ext>
            </a:extLst>
          </p:cNvPr>
          <p:cNvCxnSpPr>
            <a:cxnSpLocks/>
          </p:cNvCxnSpPr>
          <p:nvPr/>
        </p:nvCxnSpPr>
        <p:spPr>
          <a:xfrm>
            <a:off x="3955833" y="3478866"/>
            <a:ext cx="332509" cy="15825"/>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13" name="Straight Arrow Connector 12">
            <a:extLst>
              <a:ext uri="{FF2B5EF4-FFF2-40B4-BE49-F238E27FC236}">
                <a16:creationId xmlns:a16="http://schemas.microsoft.com/office/drawing/2014/main" id="{9EA4DA9B-26A4-BE6A-2712-F0A4B469721A}"/>
              </a:ext>
            </a:extLst>
          </p:cNvPr>
          <p:cNvCxnSpPr>
            <a:cxnSpLocks/>
          </p:cNvCxnSpPr>
          <p:nvPr/>
        </p:nvCxnSpPr>
        <p:spPr>
          <a:xfrm>
            <a:off x="5983874" y="3494691"/>
            <a:ext cx="475013"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C44CAF5D-2936-A161-9EFC-069F55FBB153}"/>
              </a:ext>
            </a:extLst>
          </p:cNvPr>
          <p:cNvSpPr txBox="1"/>
          <p:nvPr/>
        </p:nvSpPr>
        <p:spPr>
          <a:xfrm>
            <a:off x="6575919" y="1351275"/>
            <a:ext cx="1994700" cy="584775"/>
          </a:xfrm>
          <a:prstGeom prst="rect">
            <a:avLst/>
          </a:prstGeom>
          <a:noFill/>
        </p:spPr>
        <p:txBody>
          <a:bodyPr wrap="square" rtlCol="0">
            <a:spAutoFit/>
          </a:bodyPr>
          <a:lstStyle/>
          <a:p>
            <a:r>
              <a:rPr lang="en-US" sz="3200" b="1" dirty="0">
                <a:solidFill>
                  <a:schemeClr val="accent2"/>
                </a:solidFill>
              </a:rPr>
              <a:t>End</a:t>
            </a:r>
          </a:p>
        </p:txBody>
      </p:sp>
      <p:sp>
        <p:nvSpPr>
          <p:cNvPr id="15" name="TextBox 14">
            <a:extLst>
              <a:ext uri="{FF2B5EF4-FFF2-40B4-BE49-F238E27FC236}">
                <a16:creationId xmlns:a16="http://schemas.microsoft.com/office/drawing/2014/main" id="{4DB84CA2-4EA5-F113-DCD6-B74F7DF2B041}"/>
              </a:ext>
            </a:extLst>
          </p:cNvPr>
          <p:cNvSpPr txBox="1"/>
          <p:nvPr/>
        </p:nvSpPr>
        <p:spPr>
          <a:xfrm>
            <a:off x="3843852" y="1351275"/>
            <a:ext cx="1748765" cy="584775"/>
          </a:xfrm>
          <a:prstGeom prst="rect">
            <a:avLst/>
          </a:prstGeom>
          <a:noFill/>
        </p:spPr>
        <p:txBody>
          <a:bodyPr wrap="square" rtlCol="0">
            <a:spAutoFit/>
          </a:bodyPr>
          <a:lstStyle/>
          <a:p>
            <a:r>
              <a:rPr lang="en-US" sz="3200" b="1" dirty="0">
                <a:solidFill>
                  <a:schemeClr val="accent6"/>
                </a:solidFill>
              </a:rPr>
              <a:t>Means</a:t>
            </a:r>
          </a:p>
        </p:txBody>
      </p:sp>
      <p:pic>
        <p:nvPicPr>
          <p:cNvPr id="16" name="Picture 15" descr="A person with the hand on the face&#10;&#10;Description automatically generated with low confidence">
            <a:extLst>
              <a:ext uri="{FF2B5EF4-FFF2-40B4-BE49-F238E27FC236}">
                <a16:creationId xmlns:a16="http://schemas.microsoft.com/office/drawing/2014/main" id="{9F6CDDBA-4DA1-2D20-93F5-106DC7F4A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89" y="2334245"/>
            <a:ext cx="1728572" cy="2082616"/>
          </a:xfrm>
          <a:prstGeom prst="rect">
            <a:avLst/>
          </a:prstGeom>
        </p:spPr>
      </p:pic>
      <p:sp>
        <p:nvSpPr>
          <p:cNvPr id="9" name="Rectangle: Rounded Corners 8">
            <a:extLst>
              <a:ext uri="{FF2B5EF4-FFF2-40B4-BE49-F238E27FC236}">
                <a16:creationId xmlns:a16="http://schemas.microsoft.com/office/drawing/2014/main" id="{15AB2D80-5ACD-BA47-DFB6-0BDE9EC9B804}"/>
              </a:ext>
            </a:extLst>
          </p:cNvPr>
          <p:cNvSpPr/>
          <p:nvPr/>
        </p:nvSpPr>
        <p:spPr>
          <a:xfrm>
            <a:off x="10014444" y="2804738"/>
            <a:ext cx="1430060" cy="83566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Bias against the poor</a:t>
            </a:r>
          </a:p>
        </p:txBody>
      </p:sp>
      <p:sp>
        <p:nvSpPr>
          <p:cNvPr id="17" name="Rectangle: Rounded Corners 16">
            <a:extLst>
              <a:ext uri="{FF2B5EF4-FFF2-40B4-BE49-F238E27FC236}">
                <a16:creationId xmlns:a16="http://schemas.microsoft.com/office/drawing/2014/main" id="{3DE263F5-75A8-BE1E-229C-18274D46CC30}"/>
              </a:ext>
            </a:extLst>
          </p:cNvPr>
          <p:cNvSpPr/>
          <p:nvPr/>
        </p:nvSpPr>
        <p:spPr>
          <a:xfrm>
            <a:off x="10014444" y="3731244"/>
            <a:ext cx="1430060" cy="83566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More anxious drivers</a:t>
            </a:r>
          </a:p>
        </p:txBody>
      </p:sp>
      <p:sp>
        <p:nvSpPr>
          <p:cNvPr id="18" name="Rectangle: Rounded Corners 17">
            <a:extLst>
              <a:ext uri="{FF2B5EF4-FFF2-40B4-BE49-F238E27FC236}">
                <a16:creationId xmlns:a16="http://schemas.microsoft.com/office/drawing/2014/main" id="{CEECAF4C-EC55-76F1-31D0-AAAD05DD5759}"/>
              </a:ext>
            </a:extLst>
          </p:cNvPr>
          <p:cNvSpPr/>
          <p:nvPr/>
        </p:nvSpPr>
        <p:spPr>
          <a:xfrm>
            <a:off x="10014444" y="4691306"/>
            <a:ext cx="1430060" cy="83566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Feedback loops</a:t>
            </a:r>
          </a:p>
        </p:txBody>
      </p:sp>
      <p:cxnSp>
        <p:nvCxnSpPr>
          <p:cNvPr id="19" name="Straight Arrow Connector 18">
            <a:extLst>
              <a:ext uri="{FF2B5EF4-FFF2-40B4-BE49-F238E27FC236}">
                <a16:creationId xmlns:a16="http://schemas.microsoft.com/office/drawing/2014/main" id="{0BD73C76-F776-2170-2729-8CB9D2A8B0B5}"/>
              </a:ext>
            </a:extLst>
          </p:cNvPr>
          <p:cNvCxnSpPr>
            <a:cxnSpLocks/>
          </p:cNvCxnSpPr>
          <p:nvPr/>
        </p:nvCxnSpPr>
        <p:spPr>
          <a:xfrm>
            <a:off x="9162101" y="3493664"/>
            <a:ext cx="677698"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
        <p:nvSpPr>
          <p:cNvPr id="20" name="TextBox 19">
            <a:extLst>
              <a:ext uri="{FF2B5EF4-FFF2-40B4-BE49-F238E27FC236}">
                <a16:creationId xmlns:a16="http://schemas.microsoft.com/office/drawing/2014/main" id="{2774E045-D4A7-7CB2-1109-74A3F0FEE0D0}"/>
              </a:ext>
            </a:extLst>
          </p:cNvPr>
          <p:cNvSpPr txBox="1"/>
          <p:nvPr/>
        </p:nvSpPr>
        <p:spPr>
          <a:xfrm>
            <a:off x="9251197" y="1307176"/>
            <a:ext cx="3281955" cy="584775"/>
          </a:xfrm>
          <a:prstGeom prst="rect">
            <a:avLst/>
          </a:prstGeom>
          <a:noFill/>
        </p:spPr>
        <p:txBody>
          <a:bodyPr wrap="square" rtlCol="0">
            <a:spAutoFit/>
          </a:bodyPr>
          <a:lstStyle/>
          <a:p>
            <a:r>
              <a:rPr lang="en-US" sz="3200" b="1" dirty="0">
                <a:solidFill>
                  <a:srgbClr val="FF0000"/>
                </a:solidFill>
              </a:rPr>
              <a:t>Consequences</a:t>
            </a:r>
          </a:p>
        </p:txBody>
      </p:sp>
      <p:sp>
        <p:nvSpPr>
          <p:cNvPr id="21" name="Rectangle: Rounded Corners 20">
            <a:extLst>
              <a:ext uri="{FF2B5EF4-FFF2-40B4-BE49-F238E27FC236}">
                <a16:creationId xmlns:a16="http://schemas.microsoft.com/office/drawing/2014/main" id="{294981E2-7567-6EE3-D4C8-0F858FED1E61}"/>
              </a:ext>
            </a:extLst>
          </p:cNvPr>
          <p:cNvSpPr/>
          <p:nvPr/>
        </p:nvSpPr>
        <p:spPr>
          <a:xfrm>
            <a:off x="10014444" y="1847960"/>
            <a:ext cx="1430060" cy="835665"/>
          </a:xfrm>
          <a:prstGeom prst="round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Better crash detection</a:t>
            </a:r>
          </a:p>
        </p:txBody>
      </p:sp>
    </p:spTree>
    <p:extLst>
      <p:ext uri="{BB962C8B-B14F-4D97-AF65-F5344CB8AC3E}">
        <p14:creationId xmlns:p14="http://schemas.microsoft.com/office/powerpoint/2010/main" val="313042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20" grpId="0"/>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17497</TotalTime>
  <Words>2641</Words>
  <Application>Microsoft Office PowerPoint</Application>
  <PresentationFormat>Widescreen</PresentationFormat>
  <Paragraphs>249</Paragraphs>
  <Slides>42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Century Schoolbook</vt:lpstr>
      <vt:lpstr>Times New Roman</vt:lpstr>
      <vt:lpstr>Times-Roman</vt:lpstr>
      <vt:lpstr>Wingdings</vt:lpstr>
      <vt:lpstr>Office Theme</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alone cannot guarantee ethical AI</dc:title>
  <dc:creator>Matt Silk</dc:creator>
  <cp:lastModifiedBy>Matthew Steven William Silk</cp:lastModifiedBy>
  <cp:revision>88</cp:revision>
  <dcterms:created xsi:type="dcterms:W3CDTF">2022-01-12T16:39:08Z</dcterms:created>
  <dcterms:modified xsi:type="dcterms:W3CDTF">2024-10-24T14:24:03Z</dcterms:modified>
</cp:coreProperties>
</file>