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notesMasterIdLst>
    <p:notesMasterId r:id="rId55"/>
  </p:notesMasterIdLst>
  <p:sldIdLst>
    <p:sldId id="256" r:id="rId2"/>
    <p:sldId id="257" r:id="rId3"/>
    <p:sldId id="1873" r:id="rId4"/>
    <p:sldId id="1870" r:id="rId5"/>
    <p:sldId id="1871" r:id="rId6"/>
    <p:sldId id="1872" r:id="rId7"/>
    <p:sldId id="263" r:id="rId8"/>
    <p:sldId id="1879" r:id="rId9"/>
    <p:sldId id="1875" r:id="rId10"/>
    <p:sldId id="1876" r:id="rId11"/>
    <p:sldId id="1930" r:id="rId12"/>
    <p:sldId id="1856" r:id="rId13"/>
    <p:sldId id="1855" r:id="rId14"/>
    <p:sldId id="1854" r:id="rId15"/>
    <p:sldId id="1927" r:id="rId16"/>
    <p:sldId id="1916" r:id="rId17"/>
    <p:sldId id="1918" r:id="rId18"/>
    <p:sldId id="1922" r:id="rId19"/>
    <p:sldId id="1917" r:id="rId20"/>
    <p:sldId id="1920" r:id="rId21"/>
    <p:sldId id="1921" r:id="rId22"/>
    <p:sldId id="1923" r:id="rId23"/>
    <p:sldId id="1919" r:id="rId24"/>
    <p:sldId id="1924" r:id="rId25"/>
    <p:sldId id="1925" r:id="rId26"/>
    <p:sldId id="1926" r:id="rId27"/>
    <p:sldId id="1928" r:id="rId28"/>
    <p:sldId id="1929" r:id="rId29"/>
    <p:sldId id="1934" r:id="rId30"/>
    <p:sldId id="1914" r:id="rId31"/>
    <p:sldId id="1933" r:id="rId32"/>
    <p:sldId id="1913" r:id="rId33"/>
    <p:sldId id="1932" r:id="rId34"/>
    <p:sldId id="1936" r:id="rId35"/>
    <p:sldId id="1935" r:id="rId36"/>
    <p:sldId id="1915" r:id="rId37"/>
    <p:sldId id="1853" r:id="rId38"/>
    <p:sldId id="1857" r:id="rId39"/>
    <p:sldId id="1858" r:id="rId40"/>
    <p:sldId id="1859" r:id="rId41"/>
    <p:sldId id="1912" r:id="rId42"/>
    <p:sldId id="1877" r:id="rId43"/>
    <p:sldId id="258" r:id="rId44"/>
    <p:sldId id="259" r:id="rId45"/>
    <p:sldId id="1931" r:id="rId46"/>
    <p:sldId id="1878" r:id="rId47"/>
    <p:sldId id="260" r:id="rId48"/>
    <p:sldId id="1937" r:id="rId49"/>
    <p:sldId id="1938" r:id="rId50"/>
    <p:sldId id="1880" r:id="rId51"/>
    <p:sldId id="262" r:id="rId52"/>
    <p:sldId id="1939" r:id="rId53"/>
    <p:sldId id="194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6"/>
  </p:normalViewPr>
  <p:slideViewPr>
    <p:cSldViewPr snapToGrid="0">
      <p:cViewPr varScale="1">
        <p:scale>
          <a:sx n="93" d="100"/>
          <a:sy n="93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857CF-5789-1340-BE7D-1D3173123113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AFA4-3FCE-404D-ABBB-9855B353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AFA4-3FCE-404D-ABBB-9855B353DE5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7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46CF-791F-FABF-C214-2CBCD5A90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D6FDE-0B8D-CD5B-8FCF-321310AAA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5FA0C-B621-DFA3-7A69-7A3C9863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587C6-9345-334D-0561-0D822C12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BA179-563B-2380-1408-93E0FE1C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3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88A4-3138-D6E1-61DE-DB455A4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15630-F6E8-889D-4CD4-409992AD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4CDA9-F700-A0FD-07CB-967B816E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014A1-3724-C69F-3CAA-0AF8A692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3946B-B093-B8F3-2311-AE29DF40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6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6434E-93D7-BA0B-E97C-C2BBBD33E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50B3-4042-9296-B23A-B7A27C5E3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12E51-1396-76BF-B300-71EF1FCF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4161C-1F31-02A2-D208-FCD5A8D0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2CD17-F908-208B-DD6A-A0971DF7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6649-5B6C-3153-7AE2-279AF45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66BE5-6C14-D247-FBA3-7F94C20BF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4713-88FE-F8F6-5DDB-4939DC04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5D9AA-B66C-45D2-F787-56F3830C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D7864-0DBE-FB96-FDC8-DC0140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CC9D-DEFB-5E19-158A-DDF23EA1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2A93-F0A1-26C6-6ADE-6A8BFF0F2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1D985-DF42-6FB1-65E3-51B80374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634E2-849D-CD3F-F27F-A4F9544B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337E8-D60E-2B72-9E11-07C21F8D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761D-5828-E699-7885-53E98C50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34AB-AD93-DE91-A81C-A41E921F9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FC81C-8877-E6FD-7288-B63214C92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83847-0CF3-D39C-4FA4-117AC97B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8C53-6473-972C-1F61-F9062B6E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415AB-E197-A0C5-7922-24FB0A39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A1E0-DB2A-8098-E160-F144C12FB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E3637-DF70-686F-7356-976E873B7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AAD45-BEB0-14DA-437C-FDBE04C65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3560D-CBFE-DA5D-26F1-9B24519AB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8FF73-2563-D6B1-70B9-C62AFA9F5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0CDBF-01AC-2B36-BCB3-7829A57D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51E534-C4A0-F9BB-FA9F-BDA27F29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A5B75-E6AC-A1AF-8FB2-DF22F39F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7B07-1A35-9445-F3F2-7285D1C8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B42F9-C6F8-4918-0FC1-5B8EF27E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45C42-4572-7DF5-4549-743866D0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ECC3E-01DD-D32B-CBAE-AF414FF2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26A95-8F7E-2583-2D21-FA333E01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69B4E-14A5-845E-6382-85030082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7C1F2-6798-706B-36CA-C9C23FF7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A89E-C778-9416-7B26-A5ADB0E4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B994F-432A-31DA-02A3-97E922F50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01223-7E4A-10BF-4583-D0BB2F6AE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00769-01B2-BE2F-F1AF-EF078857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FFBAE-77C6-FC23-D583-452F995B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E76F6-5B3F-6492-B231-ADE5399B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33B0-AAEA-4448-B26B-0C9A6311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4B831-C677-D4A5-2949-DE2D05D90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BAA92-024D-A05C-CBA5-15C3B21C6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B1F52-ACB2-2245-5F9A-7E8D6AC8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8BC27-C855-24D0-A626-F86CC4C2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ACA9B-1CE7-2CA6-9221-115C04C7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48734-97AE-7BE8-EA1E-966F7F50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E8043-0880-EDD7-00A1-574683713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0E000-C06B-4800-5891-7D2324CE2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A32777-2A2A-E847-BBE8-A591B640FE7E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A557C-1B08-9CC9-BE73-3539FAAAC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A73A4-FD45-BFF4-06BC-A6EDF2073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8BA36D-1A59-EB4D-AFBB-D368B643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57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4ED1-6A75-C3A9-BF9C-AC142CF6D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Moral psychology and</a:t>
            </a:r>
            <a:br>
              <a:rPr lang="en-US" dirty="0"/>
            </a:br>
            <a:r>
              <a:rPr lang="en-US" dirty="0"/>
              <a:t>the emotions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512DE-CD52-2D05-D674-416E2D576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Sam Johnson</a:t>
            </a:r>
          </a:p>
          <a:p>
            <a:r>
              <a:rPr lang="en-US" sz="2800" dirty="0"/>
              <a:t>Affective Computing – Guest Lecture</a:t>
            </a:r>
          </a:p>
          <a:p>
            <a:r>
              <a:rPr lang="en-US" sz="2800" dirty="0"/>
              <a:t>October 31, 2024</a:t>
            </a:r>
          </a:p>
        </p:txBody>
      </p:sp>
    </p:spTree>
    <p:extLst>
      <p:ext uri="{BB962C8B-B14F-4D97-AF65-F5344CB8AC3E}">
        <p14:creationId xmlns:p14="http://schemas.microsoft.com/office/powerpoint/2010/main" val="365119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5C9B-C4BA-F47C-4EFE-B9D0106A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4AE2-2635-3D2C-50F1-71DBDF133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What constitutes right and wrong?</a:t>
            </a:r>
          </a:p>
          <a:p>
            <a:endParaRPr lang="en-US" dirty="0"/>
          </a:p>
          <a:p>
            <a:r>
              <a:rPr lang="en-US" dirty="0"/>
              <a:t>Evolutionary logic of cooperation and altruism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The strategic role of emotions</a:t>
            </a:r>
          </a:p>
          <a:p>
            <a:pPr lvl="1"/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0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53D0-CBBE-C943-AE79-0B98791C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morality evolve?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5490-0C08-C049-B8B2-42F330647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an evolutionary perspective, we should be selfish</a:t>
            </a:r>
          </a:p>
          <a:p>
            <a:pPr lvl="1"/>
            <a:r>
              <a:rPr lang="en-US" dirty="0"/>
              <a:t>“Nature, red in tooth and claw” - Tennyson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7EE66-D3FC-2B40-8DE0-13C4A25C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4" y="3348071"/>
            <a:ext cx="3296537" cy="32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4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53D0-CBBE-C943-AE79-0B98791C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morality evolve?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5490-0C08-C049-B8B2-42F330647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an evolutionary perspective, we should be selfish</a:t>
            </a:r>
          </a:p>
          <a:p>
            <a:pPr lvl="1"/>
            <a:r>
              <a:rPr lang="en-US" dirty="0"/>
              <a:t>“Nature, red in tooth and claw” - Tennyson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7EE66-D3FC-2B40-8DE0-13C4A25C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4" y="3348071"/>
            <a:ext cx="3296537" cy="32965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58553E-0A5C-0344-A2BE-6D4F32EF7BA4}"/>
              </a:ext>
            </a:extLst>
          </p:cNvPr>
          <p:cNvSpPr/>
          <p:nvPr/>
        </p:nvSpPr>
        <p:spPr>
          <a:xfrm>
            <a:off x="4311375" y="3317293"/>
            <a:ext cx="2593008" cy="229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6406FA-BF22-EF4C-B376-C34723525E26}"/>
              </a:ext>
            </a:extLst>
          </p:cNvPr>
          <p:cNvSpPr/>
          <p:nvPr/>
        </p:nvSpPr>
        <p:spPr>
          <a:xfrm>
            <a:off x="4788453" y="5798044"/>
            <a:ext cx="1638852" cy="960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Jerks</a:t>
            </a:r>
          </a:p>
        </p:txBody>
      </p:sp>
    </p:spTree>
    <p:extLst>
      <p:ext uri="{BB962C8B-B14F-4D97-AF65-F5344CB8AC3E}">
        <p14:creationId xmlns:p14="http://schemas.microsoft.com/office/powerpoint/2010/main" val="249475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53D0-CBBE-C943-AE79-0B98791C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morality evolve?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5490-0C08-C049-B8B2-42F330647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an evolutionary perspective, we should be selfish</a:t>
            </a:r>
          </a:p>
          <a:p>
            <a:pPr lvl="1"/>
            <a:r>
              <a:rPr lang="en-US" dirty="0"/>
              <a:t>“Nature, red in tooth and claw” - Tennyson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7EE66-D3FC-2B40-8DE0-13C4A25C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4" y="3348071"/>
            <a:ext cx="3296537" cy="32965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58553E-0A5C-0344-A2BE-6D4F32EF7BA4}"/>
              </a:ext>
            </a:extLst>
          </p:cNvPr>
          <p:cNvSpPr/>
          <p:nvPr/>
        </p:nvSpPr>
        <p:spPr>
          <a:xfrm>
            <a:off x="4311375" y="3317293"/>
            <a:ext cx="2593008" cy="229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6406FA-BF22-EF4C-B376-C34723525E26}"/>
              </a:ext>
            </a:extLst>
          </p:cNvPr>
          <p:cNvSpPr/>
          <p:nvPr/>
        </p:nvSpPr>
        <p:spPr>
          <a:xfrm>
            <a:off x="4788453" y="5798044"/>
            <a:ext cx="1638852" cy="960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Jerks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35C4C2-00E4-0140-B919-2AFB3873126D}"/>
              </a:ext>
            </a:extLst>
          </p:cNvPr>
          <p:cNvSpPr/>
          <p:nvPr/>
        </p:nvSpPr>
        <p:spPr>
          <a:xfrm>
            <a:off x="7174384" y="3341439"/>
            <a:ext cx="2102137" cy="1479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2035BA-CC08-5F4A-909F-80BAB8397878}"/>
              </a:ext>
            </a:extLst>
          </p:cNvPr>
          <p:cNvSpPr/>
          <p:nvPr/>
        </p:nvSpPr>
        <p:spPr>
          <a:xfrm>
            <a:off x="7174384" y="5020216"/>
            <a:ext cx="2102137" cy="1782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Jerks</a:t>
            </a:r>
          </a:p>
        </p:txBody>
      </p:sp>
    </p:spTree>
    <p:extLst>
      <p:ext uri="{BB962C8B-B14F-4D97-AF65-F5344CB8AC3E}">
        <p14:creationId xmlns:p14="http://schemas.microsoft.com/office/powerpoint/2010/main" val="231981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53D0-CBBE-C943-AE79-0B98791C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morality evolve?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5490-0C08-C049-B8B2-42F330647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an evolutionary perspective, we should be selfish</a:t>
            </a:r>
          </a:p>
          <a:p>
            <a:pPr lvl="1"/>
            <a:r>
              <a:rPr lang="en-US" dirty="0"/>
              <a:t>“Nature, red in tooth and claw” - Tennyson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7EE66-D3FC-2B40-8DE0-13C4A25C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4" y="3348071"/>
            <a:ext cx="3296537" cy="32965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58553E-0A5C-0344-A2BE-6D4F32EF7BA4}"/>
              </a:ext>
            </a:extLst>
          </p:cNvPr>
          <p:cNvSpPr/>
          <p:nvPr/>
        </p:nvSpPr>
        <p:spPr>
          <a:xfrm>
            <a:off x="4311375" y="3317293"/>
            <a:ext cx="2593008" cy="229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6406FA-BF22-EF4C-B376-C34723525E26}"/>
              </a:ext>
            </a:extLst>
          </p:cNvPr>
          <p:cNvSpPr/>
          <p:nvPr/>
        </p:nvSpPr>
        <p:spPr>
          <a:xfrm>
            <a:off x="4788453" y="5798044"/>
            <a:ext cx="1638852" cy="960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Jerks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35C4C2-00E4-0140-B919-2AFB3873126D}"/>
              </a:ext>
            </a:extLst>
          </p:cNvPr>
          <p:cNvSpPr/>
          <p:nvPr/>
        </p:nvSpPr>
        <p:spPr>
          <a:xfrm>
            <a:off x="7174384" y="3341439"/>
            <a:ext cx="2102137" cy="1479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2035BA-CC08-5F4A-909F-80BAB8397878}"/>
              </a:ext>
            </a:extLst>
          </p:cNvPr>
          <p:cNvSpPr/>
          <p:nvPr/>
        </p:nvSpPr>
        <p:spPr>
          <a:xfrm>
            <a:off x="7174384" y="5020216"/>
            <a:ext cx="2102137" cy="1782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F03762-E9E5-0942-B92E-A1E2E997CDCC}"/>
              </a:ext>
            </a:extLst>
          </p:cNvPr>
          <p:cNvSpPr/>
          <p:nvPr/>
        </p:nvSpPr>
        <p:spPr>
          <a:xfrm>
            <a:off x="9670887" y="3341440"/>
            <a:ext cx="2102137" cy="3461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Jerks</a:t>
            </a:r>
          </a:p>
        </p:txBody>
      </p:sp>
    </p:spTree>
    <p:extLst>
      <p:ext uri="{BB962C8B-B14F-4D97-AF65-F5344CB8AC3E}">
        <p14:creationId xmlns:p14="http://schemas.microsoft.com/office/powerpoint/2010/main" val="109924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52D6-FE87-2638-EB31-C527DA8E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Cooperation and altruism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C8AF-C0D0-CB73-8B04-BF46327D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Cooperation</a:t>
            </a:r>
          </a:p>
          <a:p>
            <a:pPr lvl="1"/>
            <a:r>
              <a:rPr lang="en-US" dirty="0"/>
              <a:t>Taking actions that maximize joint payoffs</a:t>
            </a:r>
          </a:p>
          <a:p>
            <a:pPr lvl="1"/>
            <a:r>
              <a:rPr lang="en-US" dirty="0"/>
              <a:t>Socially optimal action (maximizing joint payoffs) may conflict with individually optimal action</a:t>
            </a:r>
          </a:p>
          <a:p>
            <a:r>
              <a:rPr lang="en-US" dirty="0"/>
              <a:t>Altruism</a:t>
            </a:r>
          </a:p>
          <a:p>
            <a:pPr lvl="1"/>
            <a:r>
              <a:rPr lang="en-US" dirty="0"/>
              <a:t>Taking actions that benefit a social partner at a personal cost</a:t>
            </a:r>
          </a:p>
          <a:p>
            <a:r>
              <a:rPr lang="en-US" dirty="0"/>
              <a:t>These behaviors are often explored through economic games</a:t>
            </a:r>
          </a:p>
          <a:p>
            <a:pPr lvl="1"/>
            <a:r>
              <a:rPr lang="en-US" dirty="0"/>
              <a:t>Stylized situations that crystallize features of real-world situations</a:t>
            </a:r>
          </a:p>
          <a:p>
            <a:pPr lvl="1"/>
            <a:r>
              <a:rPr lang="en-US" dirty="0"/>
              <a:t>Explored through mathematical models (game theory) and lab experiments (behavioral science)</a:t>
            </a:r>
          </a:p>
          <a:p>
            <a:pPr lvl="1"/>
            <a:r>
              <a:rPr lang="en-US" dirty="0"/>
              <a:t>Examples include Prisoner’s dilemma, ultimatum game, dictator game, public goods game, trust game</a:t>
            </a:r>
          </a:p>
        </p:txBody>
      </p:sp>
    </p:spTree>
    <p:extLst>
      <p:ext uri="{BB962C8B-B14F-4D97-AF65-F5344CB8AC3E}">
        <p14:creationId xmlns:p14="http://schemas.microsoft.com/office/powerpoint/2010/main" val="214348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4E0897-56B1-6377-D3FB-A96088B2AD9C}"/>
              </a:ext>
            </a:extLst>
          </p:cNvPr>
          <p:cNvCxnSpPr>
            <a:cxnSpLocks/>
          </p:cNvCxnSpPr>
          <p:nvPr/>
        </p:nvCxnSpPr>
        <p:spPr>
          <a:xfrm flipH="1">
            <a:off x="7471381" y="2643429"/>
            <a:ext cx="1374741" cy="1458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8DDA46-622E-3901-4841-A1A4A450BCE6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05F8DEB-8C29-D674-5B38-1E97F2EB1855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67DB6-B911-68CC-9B11-D2195D54E45F}"/>
              </a:ext>
            </a:extLst>
          </p:cNvPr>
          <p:cNvSpPr txBox="1"/>
          <p:nvPr/>
        </p:nvSpPr>
        <p:spPr>
          <a:xfrm>
            <a:off x="7013520" y="2618191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(50/50)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A93781-D526-248B-8A93-64A9E9029146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441CD7-31CF-5B05-1BB5-D3C5D578CB21}"/>
              </a:ext>
            </a:extLst>
          </p:cNvPr>
          <p:cNvCxnSpPr>
            <a:cxnSpLocks/>
          </p:cNvCxnSpPr>
          <p:nvPr/>
        </p:nvCxnSpPr>
        <p:spPr>
          <a:xfrm flipH="1">
            <a:off x="6434416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ED490F-80DA-41D7-BC72-2F63EA5FD373}"/>
              </a:ext>
            </a:extLst>
          </p:cNvPr>
          <p:cNvSpPr txBox="1"/>
          <p:nvPr/>
        </p:nvSpPr>
        <p:spPr>
          <a:xfrm>
            <a:off x="5828320" y="6211669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$50</a:t>
            </a:r>
          </a:p>
          <a:p>
            <a:r>
              <a:rPr lang="en-US" dirty="0"/>
              <a:t>Jesse: $50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B0AEC-5797-0E97-B42F-7E9AFFE31333}"/>
              </a:ext>
            </a:extLst>
          </p:cNvPr>
          <p:cNvSpPr txBox="1"/>
          <p:nvPr/>
        </p:nvSpPr>
        <p:spPr>
          <a:xfrm>
            <a:off x="5757585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03B92B-B327-038C-16E7-C2B09061ED84}"/>
              </a:ext>
            </a:extLst>
          </p:cNvPr>
          <p:cNvCxnSpPr>
            <a:cxnSpLocks/>
          </p:cNvCxnSpPr>
          <p:nvPr/>
        </p:nvCxnSpPr>
        <p:spPr>
          <a:xfrm>
            <a:off x="7264851" y="4899321"/>
            <a:ext cx="832104" cy="1261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A9E729-5A55-C31A-08D9-2B5AD66B805B}"/>
              </a:ext>
            </a:extLst>
          </p:cNvPr>
          <p:cNvSpPr txBox="1"/>
          <p:nvPr/>
        </p:nvSpPr>
        <p:spPr>
          <a:xfrm>
            <a:off x="7754718" y="539849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Rejects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187EA0-1CFB-0DF1-531B-5D45A9FCFF14}"/>
              </a:ext>
            </a:extLst>
          </p:cNvPr>
          <p:cNvSpPr txBox="1"/>
          <p:nvPr/>
        </p:nvSpPr>
        <p:spPr>
          <a:xfrm>
            <a:off x="7652093" y="6211669"/>
            <a:ext cx="113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$0</a:t>
            </a:r>
          </a:p>
          <a:p>
            <a:r>
              <a:rPr lang="en-US" dirty="0"/>
              <a:t>Jesse: $0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FF2698-63C3-2835-0C99-E9338888A33B}"/>
              </a:ext>
            </a:extLst>
          </p:cNvPr>
          <p:cNvCxnSpPr>
            <a:cxnSpLocks/>
          </p:cNvCxnSpPr>
          <p:nvPr/>
        </p:nvCxnSpPr>
        <p:spPr>
          <a:xfrm flipH="1">
            <a:off x="9657723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362B224-1F08-9428-6543-5BD44F7577A7}"/>
              </a:ext>
            </a:extLst>
          </p:cNvPr>
          <p:cNvSpPr txBox="1"/>
          <p:nvPr/>
        </p:nvSpPr>
        <p:spPr>
          <a:xfrm>
            <a:off x="9061245" y="6211669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$99</a:t>
            </a:r>
          </a:p>
          <a:p>
            <a:r>
              <a:rPr lang="en-US" dirty="0"/>
              <a:t>Jesse: $1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F1C2A4-DC62-9A33-9FEA-ACA9DD78F3FB}"/>
              </a:ext>
            </a:extLst>
          </p:cNvPr>
          <p:cNvSpPr txBox="1"/>
          <p:nvPr/>
        </p:nvSpPr>
        <p:spPr>
          <a:xfrm>
            <a:off x="8980892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C0CE14-AFBE-480E-BC24-29E6BB8B4918}"/>
              </a:ext>
            </a:extLst>
          </p:cNvPr>
          <p:cNvCxnSpPr>
            <a:cxnSpLocks/>
          </p:cNvCxnSpPr>
          <p:nvPr/>
        </p:nvCxnSpPr>
        <p:spPr>
          <a:xfrm>
            <a:off x="10488158" y="4899321"/>
            <a:ext cx="832104" cy="1261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3E20A35-F50E-B2BD-5382-F9BEDEC83B38}"/>
              </a:ext>
            </a:extLst>
          </p:cNvPr>
          <p:cNvSpPr txBox="1"/>
          <p:nvPr/>
        </p:nvSpPr>
        <p:spPr>
          <a:xfrm>
            <a:off x="10978025" y="539849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Rejects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F96683-3E6F-AB5B-2CA9-B109E64D4B5C}"/>
              </a:ext>
            </a:extLst>
          </p:cNvPr>
          <p:cNvSpPr txBox="1"/>
          <p:nvPr/>
        </p:nvSpPr>
        <p:spPr>
          <a:xfrm>
            <a:off x="10875400" y="6211669"/>
            <a:ext cx="113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$0</a:t>
            </a:r>
          </a:p>
          <a:p>
            <a:r>
              <a:rPr lang="en-US" dirty="0"/>
              <a:t>Jesse: $0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E201E9-CB5F-5F42-DDDE-1C3296622197}"/>
              </a:ext>
            </a:extLst>
          </p:cNvPr>
          <p:cNvCxnSpPr>
            <a:cxnSpLocks/>
          </p:cNvCxnSpPr>
          <p:nvPr/>
        </p:nvCxnSpPr>
        <p:spPr>
          <a:xfrm flipH="1">
            <a:off x="7471381" y="2643429"/>
            <a:ext cx="1374741" cy="1458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3DB16D-F7A0-80EC-9853-83C56C3E7A52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67BD39C-154D-E0E3-8FE6-A94FC78C56AF}"/>
              </a:ext>
            </a:extLst>
          </p:cNvPr>
          <p:cNvSpPr txBox="1"/>
          <p:nvPr/>
        </p:nvSpPr>
        <p:spPr>
          <a:xfrm>
            <a:off x="6819983" y="4156469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B4AEAC-B101-9A7F-6533-F646E23553E6}"/>
              </a:ext>
            </a:extLst>
          </p:cNvPr>
          <p:cNvSpPr txBox="1"/>
          <p:nvPr/>
        </p:nvSpPr>
        <p:spPr>
          <a:xfrm>
            <a:off x="10039958" y="4159266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C9887B-60C6-FE6E-CDB8-95E90350F72B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C10CB-5015-D592-7661-B2591FE95F3D}"/>
              </a:ext>
            </a:extLst>
          </p:cNvPr>
          <p:cNvSpPr txBox="1"/>
          <p:nvPr/>
        </p:nvSpPr>
        <p:spPr>
          <a:xfrm>
            <a:off x="7013520" y="2618191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(50/50)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BF9C42-8C8B-51E4-711F-5B5C38F9A629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124CB9-531C-3DC9-C8B9-A05962038B7D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CAFDF5-1799-5452-A9AA-A2FBDBAAAFFE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E53F956-E918-DE7B-1869-0FDB45C8BD33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2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9C0878-B9DB-074E-FBE2-F78AA15665BE}"/>
              </a:ext>
            </a:extLst>
          </p:cNvPr>
          <p:cNvCxnSpPr>
            <a:cxnSpLocks/>
          </p:cNvCxnSpPr>
          <p:nvPr/>
        </p:nvCxnSpPr>
        <p:spPr>
          <a:xfrm flipH="1">
            <a:off x="6434416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6A345D-3E6E-2F68-E3F2-914AB44EB446}"/>
              </a:ext>
            </a:extLst>
          </p:cNvPr>
          <p:cNvSpPr txBox="1"/>
          <p:nvPr/>
        </p:nvSpPr>
        <p:spPr>
          <a:xfrm>
            <a:off x="5828320" y="6211669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$50</a:t>
            </a:r>
          </a:p>
          <a:p>
            <a:r>
              <a:rPr lang="en-US" dirty="0"/>
              <a:t>Jesse: $50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07948B-A856-711C-306A-11975B46ABA6}"/>
              </a:ext>
            </a:extLst>
          </p:cNvPr>
          <p:cNvSpPr txBox="1"/>
          <p:nvPr/>
        </p:nvSpPr>
        <p:spPr>
          <a:xfrm>
            <a:off x="5757585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FD0196-9D9A-922A-FF02-3D36CD404780}"/>
              </a:ext>
            </a:extLst>
          </p:cNvPr>
          <p:cNvCxnSpPr>
            <a:cxnSpLocks/>
          </p:cNvCxnSpPr>
          <p:nvPr/>
        </p:nvCxnSpPr>
        <p:spPr>
          <a:xfrm>
            <a:off x="7264851" y="4899321"/>
            <a:ext cx="832104" cy="1261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2FB05E-71F0-0741-F454-E12BDAC41262}"/>
              </a:ext>
            </a:extLst>
          </p:cNvPr>
          <p:cNvSpPr txBox="1"/>
          <p:nvPr/>
        </p:nvSpPr>
        <p:spPr>
          <a:xfrm>
            <a:off x="7754718" y="539849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Rejects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FE2A83-5F27-520E-05A5-9CAAE9AA146C}"/>
              </a:ext>
            </a:extLst>
          </p:cNvPr>
          <p:cNvSpPr txBox="1"/>
          <p:nvPr/>
        </p:nvSpPr>
        <p:spPr>
          <a:xfrm>
            <a:off x="7652093" y="6211669"/>
            <a:ext cx="113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$0</a:t>
            </a:r>
          </a:p>
          <a:p>
            <a:r>
              <a:rPr lang="en-US" dirty="0"/>
              <a:t>Jesse: $0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1224DA-B563-6A39-FDA7-FBB8008C77A5}"/>
              </a:ext>
            </a:extLst>
          </p:cNvPr>
          <p:cNvCxnSpPr>
            <a:cxnSpLocks/>
          </p:cNvCxnSpPr>
          <p:nvPr/>
        </p:nvCxnSpPr>
        <p:spPr>
          <a:xfrm flipH="1">
            <a:off x="9657723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355A61-F4EE-F99D-DD25-DF8A20E7F1C0}"/>
              </a:ext>
            </a:extLst>
          </p:cNvPr>
          <p:cNvSpPr txBox="1"/>
          <p:nvPr/>
        </p:nvSpPr>
        <p:spPr>
          <a:xfrm>
            <a:off x="9061245" y="6211669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$99</a:t>
            </a:r>
          </a:p>
          <a:p>
            <a:r>
              <a:rPr lang="en-US" dirty="0"/>
              <a:t>Jesse: 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4CED1B-79A1-67CA-9ACC-7106DC1D62D7}"/>
              </a:ext>
            </a:extLst>
          </p:cNvPr>
          <p:cNvSpPr txBox="1"/>
          <p:nvPr/>
        </p:nvSpPr>
        <p:spPr>
          <a:xfrm>
            <a:off x="8980892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EDBFD6-A6D8-AF31-0929-76DBF9C78DC1}"/>
              </a:ext>
            </a:extLst>
          </p:cNvPr>
          <p:cNvCxnSpPr>
            <a:cxnSpLocks/>
          </p:cNvCxnSpPr>
          <p:nvPr/>
        </p:nvCxnSpPr>
        <p:spPr>
          <a:xfrm>
            <a:off x="10488158" y="4899321"/>
            <a:ext cx="832104" cy="1261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4A8B44-C99D-941A-3612-43702AA0FA9C}"/>
              </a:ext>
            </a:extLst>
          </p:cNvPr>
          <p:cNvSpPr txBox="1"/>
          <p:nvPr/>
        </p:nvSpPr>
        <p:spPr>
          <a:xfrm>
            <a:off x="10978025" y="539849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Rejects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6D72DE-3AA4-823F-85C3-97F2E38CFBF2}"/>
              </a:ext>
            </a:extLst>
          </p:cNvPr>
          <p:cNvSpPr txBox="1"/>
          <p:nvPr/>
        </p:nvSpPr>
        <p:spPr>
          <a:xfrm>
            <a:off x="10875400" y="6211669"/>
            <a:ext cx="113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$0</a:t>
            </a:r>
          </a:p>
          <a:p>
            <a:r>
              <a:rPr lang="en-US" dirty="0"/>
              <a:t>Jesse: $0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4E0897-56B1-6377-D3FB-A96088B2AD9C}"/>
              </a:ext>
            </a:extLst>
          </p:cNvPr>
          <p:cNvCxnSpPr>
            <a:cxnSpLocks/>
          </p:cNvCxnSpPr>
          <p:nvPr/>
        </p:nvCxnSpPr>
        <p:spPr>
          <a:xfrm flipH="1">
            <a:off x="7471381" y="2643429"/>
            <a:ext cx="1374741" cy="1458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8DDA46-622E-3901-4841-A1A4A450BCE6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0D0CBB4-7B82-26D5-4298-7F44C2C31908}"/>
              </a:ext>
            </a:extLst>
          </p:cNvPr>
          <p:cNvSpPr txBox="1"/>
          <p:nvPr/>
        </p:nvSpPr>
        <p:spPr>
          <a:xfrm>
            <a:off x="6819983" y="4156469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7AAE80-B894-C263-B437-825BBD169864}"/>
              </a:ext>
            </a:extLst>
          </p:cNvPr>
          <p:cNvSpPr txBox="1"/>
          <p:nvPr/>
        </p:nvSpPr>
        <p:spPr>
          <a:xfrm>
            <a:off x="10039958" y="4159266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5F8DEB-8C29-D674-5B38-1E97F2EB1855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67DB6-B911-68CC-9B11-D2195D54E45F}"/>
              </a:ext>
            </a:extLst>
          </p:cNvPr>
          <p:cNvSpPr txBox="1"/>
          <p:nvPr/>
        </p:nvSpPr>
        <p:spPr>
          <a:xfrm>
            <a:off x="7013520" y="2618191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(50/50)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A93781-D526-248B-8A93-64A9E9029146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1DD6-9D63-F578-1FAD-64F1BE12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3978309"/>
            <a:ext cx="4582076" cy="2768858"/>
          </a:xfrm>
        </p:spPr>
        <p:txBody>
          <a:bodyPr>
            <a:normAutofit/>
          </a:bodyPr>
          <a:lstStyle/>
          <a:p>
            <a:r>
              <a:rPr lang="en-US" dirty="0"/>
              <a:t>We can use ‘backward induction’ to solve this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B7416-BC08-78D6-12F6-C5A2BA91B1A0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B99CA2-29BB-802D-B9B6-AF8CF4DE5143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6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9C0878-B9DB-074E-FBE2-F78AA15665BE}"/>
              </a:ext>
            </a:extLst>
          </p:cNvPr>
          <p:cNvCxnSpPr>
            <a:cxnSpLocks/>
          </p:cNvCxnSpPr>
          <p:nvPr/>
        </p:nvCxnSpPr>
        <p:spPr>
          <a:xfrm flipH="1">
            <a:off x="6434416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6A345D-3E6E-2F68-E3F2-914AB44EB446}"/>
              </a:ext>
            </a:extLst>
          </p:cNvPr>
          <p:cNvSpPr txBox="1"/>
          <p:nvPr/>
        </p:nvSpPr>
        <p:spPr>
          <a:xfrm>
            <a:off x="5828320" y="6211669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$50</a:t>
            </a:r>
          </a:p>
          <a:p>
            <a:r>
              <a:rPr lang="en-US" dirty="0"/>
              <a:t>Jesse: $50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07948B-A856-711C-306A-11975B46ABA6}"/>
              </a:ext>
            </a:extLst>
          </p:cNvPr>
          <p:cNvSpPr txBox="1"/>
          <p:nvPr/>
        </p:nvSpPr>
        <p:spPr>
          <a:xfrm>
            <a:off x="5757585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FD0196-9D9A-922A-FF02-3D36CD404780}"/>
              </a:ext>
            </a:extLst>
          </p:cNvPr>
          <p:cNvCxnSpPr>
            <a:cxnSpLocks/>
          </p:cNvCxnSpPr>
          <p:nvPr/>
        </p:nvCxnSpPr>
        <p:spPr>
          <a:xfrm>
            <a:off x="7264851" y="4899321"/>
            <a:ext cx="832104" cy="1261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2FB05E-71F0-0741-F454-E12BDAC41262}"/>
              </a:ext>
            </a:extLst>
          </p:cNvPr>
          <p:cNvSpPr txBox="1"/>
          <p:nvPr/>
        </p:nvSpPr>
        <p:spPr>
          <a:xfrm>
            <a:off x="7754718" y="539849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Rejects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FE2A83-5F27-520E-05A5-9CAAE9AA146C}"/>
              </a:ext>
            </a:extLst>
          </p:cNvPr>
          <p:cNvSpPr txBox="1"/>
          <p:nvPr/>
        </p:nvSpPr>
        <p:spPr>
          <a:xfrm>
            <a:off x="7652093" y="6211669"/>
            <a:ext cx="113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$0</a:t>
            </a:r>
          </a:p>
          <a:p>
            <a:r>
              <a:rPr lang="en-US" dirty="0"/>
              <a:t>Jesse: $0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4E0897-56B1-6377-D3FB-A96088B2AD9C}"/>
              </a:ext>
            </a:extLst>
          </p:cNvPr>
          <p:cNvCxnSpPr>
            <a:cxnSpLocks/>
          </p:cNvCxnSpPr>
          <p:nvPr/>
        </p:nvCxnSpPr>
        <p:spPr>
          <a:xfrm flipH="1">
            <a:off x="7471381" y="2643429"/>
            <a:ext cx="1374741" cy="1458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0D0CBB4-7B82-26D5-4298-7F44C2C31908}"/>
              </a:ext>
            </a:extLst>
          </p:cNvPr>
          <p:cNvSpPr txBox="1"/>
          <p:nvPr/>
        </p:nvSpPr>
        <p:spPr>
          <a:xfrm>
            <a:off x="6819983" y="4156469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67DB6-B911-68CC-9B11-D2195D54E45F}"/>
              </a:ext>
            </a:extLst>
          </p:cNvPr>
          <p:cNvSpPr txBox="1"/>
          <p:nvPr/>
        </p:nvSpPr>
        <p:spPr>
          <a:xfrm>
            <a:off x="7013520" y="2618191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(50/50)</a:t>
            </a:r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1DD6-9D63-F578-1FAD-64F1BE12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3978309"/>
            <a:ext cx="4582076" cy="2768858"/>
          </a:xfrm>
        </p:spPr>
        <p:txBody>
          <a:bodyPr>
            <a:normAutofit/>
          </a:bodyPr>
          <a:lstStyle/>
          <a:p>
            <a:r>
              <a:rPr lang="en-US" dirty="0"/>
              <a:t>We can use ‘backward induction’ to solve this game</a:t>
            </a:r>
          </a:p>
          <a:p>
            <a:r>
              <a:rPr lang="en-US" dirty="0"/>
              <a:t>If I give a fair offer, what maximizes Jesse’s payoff?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4B481-5070-5E0C-1FBA-2FAF3BADFE01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7F5FB7-9E49-0EA5-A83B-317D1AC3C7A9}"/>
              </a:ext>
            </a:extLst>
          </p:cNvPr>
          <p:cNvSpPr/>
          <p:nvPr/>
        </p:nvSpPr>
        <p:spPr>
          <a:xfrm>
            <a:off x="5757585" y="6492875"/>
            <a:ext cx="3025715" cy="3279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F72B7-9274-660C-0D01-BA484F838524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6E0D55-BDA3-4BB1-F9AC-EFD5C32E9273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5C9B-C4BA-F47C-4EFE-B9D0106A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4AE2-2635-3D2C-50F1-71DBDF133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constitutes right and wrong?</a:t>
            </a:r>
          </a:p>
          <a:p>
            <a:endParaRPr lang="en-US" dirty="0"/>
          </a:p>
          <a:p>
            <a:r>
              <a:rPr lang="en-US" dirty="0"/>
              <a:t>Evolutionary logic of cooperation and altruism</a:t>
            </a:r>
          </a:p>
          <a:p>
            <a:endParaRPr lang="en-US" dirty="0"/>
          </a:p>
          <a:p>
            <a:r>
              <a:rPr lang="en-US" dirty="0"/>
              <a:t>The strategic role of emotions</a:t>
            </a:r>
          </a:p>
        </p:txBody>
      </p:sp>
    </p:spTree>
    <p:extLst>
      <p:ext uri="{BB962C8B-B14F-4D97-AF65-F5344CB8AC3E}">
        <p14:creationId xmlns:p14="http://schemas.microsoft.com/office/powerpoint/2010/main" val="302530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9C0878-B9DB-074E-FBE2-F78AA15665BE}"/>
              </a:ext>
            </a:extLst>
          </p:cNvPr>
          <p:cNvCxnSpPr>
            <a:cxnSpLocks/>
          </p:cNvCxnSpPr>
          <p:nvPr/>
        </p:nvCxnSpPr>
        <p:spPr>
          <a:xfrm flipH="1">
            <a:off x="6434416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6A345D-3E6E-2F68-E3F2-914AB44EB446}"/>
              </a:ext>
            </a:extLst>
          </p:cNvPr>
          <p:cNvSpPr txBox="1"/>
          <p:nvPr/>
        </p:nvSpPr>
        <p:spPr>
          <a:xfrm>
            <a:off x="5828320" y="6211669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$50</a:t>
            </a:r>
          </a:p>
          <a:p>
            <a:r>
              <a:rPr lang="en-US" dirty="0"/>
              <a:t>Jesse: $50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07948B-A856-711C-306A-11975B46ABA6}"/>
              </a:ext>
            </a:extLst>
          </p:cNvPr>
          <p:cNvSpPr txBox="1"/>
          <p:nvPr/>
        </p:nvSpPr>
        <p:spPr>
          <a:xfrm>
            <a:off x="5757585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4E0897-56B1-6377-D3FB-A96088B2AD9C}"/>
              </a:ext>
            </a:extLst>
          </p:cNvPr>
          <p:cNvCxnSpPr>
            <a:cxnSpLocks/>
          </p:cNvCxnSpPr>
          <p:nvPr/>
        </p:nvCxnSpPr>
        <p:spPr>
          <a:xfrm flipH="1">
            <a:off x="7471381" y="2643429"/>
            <a:ext cx="1374741" cy="1458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0D0CBB4-7B82-26D5-4298-7F44C2C31908}"/>
              </a:ext>
            </a:extLst>
          </p:cNvPr>
          <p:cNvSpPr txBox="1"/>
          <p:nvPr/>
        </p:nvSpPr>
        <p:spPr>
          <a:xfrm>
            <a:off x="6819983" y="4156469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67DB6-B911-68CC-9B11-D2195D54E45F}"/>
              </a:ext>
            </a:extLst>
          </p:cNvPr>
          <p:cNvSpPr txBox="1"/>
          <p:nvPr/>
        </p:nvSpPr>
        <p:spPr>
          <a:xfrm>
            <a:off x="7013520" y="2618191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(50/50)</a:t>
            </a:r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1DD6-9D63-F578-1FAD-64F1BE12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3978309"/>
            <a:ext cx="4582076" cy="2768858"/>
          </a:xfrm>
        </p:spPr>
        <p:txBody>
          <a:bodyPr>
            <a:normAutofit/>
          </a:bodyPr>
          <a:lstStyle/>
          <a:p>
            <a:r>
              <a:rPr lang="en-US" dirty="0"/>
              <a:t>We can use ‘backward induction’ to solve this game</a:t>
            </a:r>
          </a:p>
          <a:p>
            <a:r>
              <a:rPr lang="en-US" dirty="0"/>
              <a:t>If I give a fair offer, what maximizes Jesse’s payoff?</a:t>
            </a:r>
          </a:p>
          <a:p>
            <a:pPr lvl="1"/>
            <a:r>
              <a:rPr lang="en-US" dirty="0"/>
              <a:t>Accepting the offer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4B481-5070-5E0C-1FBA-2FAF3BADFE01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AEF89-C76F-8982-D960-FC258D620147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4076FA-3E41-0ED8-9CA8-973691CA03FE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29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FF2698-63C3-2835-0C99-E9338888A33B}"/>
              </a:ext>
            </a:extLst>
          </p:cNvPr>
          <p:cNvCxnSpPr>
            <a:cxnSpLocks/>
          </p:cNvCxnSpPr>
          <p:nvPr/>
        </p:nvCxnSpPr>
        <p:spPr>
          <a:xfrm flipH="1">
            <a:off x="9657723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362B224-1F08-9428-6543-5BD44F7577A7}"/>
              </a:ext>
            </a:extLst>
          </p:cNvPr>
          <p:cNvSpPr txBox="1"/>
          <p:nvPr/>
        </p:nvSpPr>
        <p:spPr>
          <a:xfrm>
            <a:off x="9061245" y="6211669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$99</a:t>
            </a:r>
          </a:p>
          <a:p>
            <a:r>
              <a:rPr lang="en-US" dirty="0"/>
              <a:t>Jesse: $1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F1C2A4-DC62-9A33-9FEA-ACA9DD78F3FB}"/>
              </a:ext>
            </a:extLst>
          </p:cNvPr>
          <p:cNvSpPr txBox="1"/>
          <p:nvPr/>
        </p:nvSpPr>
        <p:spPr>
          <a:xfrm>
            <a:off x="8980892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C0CE14-AFBE-480E-BC24-29E6BB8B4918}"/>
              </a:ext>
            </a:extLst>
          </p:cNvPr>
          <p:cNvCxnSpPr>
            <a:cxnSpLocks/>
          </p:cNvCxnSpPr>
          <p:nvPr/>
        </p:nvCxnSpPr>
        <p:spPr>
          <a:xfrm>
            <a:off x="10488158" y="4899321"/>
            <a:ext cx="832104" cy="1261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3E20A35-F50E-B2BD-5382-F9BEDEC83B38}"/>
              </a:ext>
            </a:extLst>
          </p:cNvPr>
          <p:cNvSpPr txBox="1"/>
          <p:nvPr/>
        </p:nvSpPr>
        <p:spPr>
          <a:xfrm>
            <a:off x="10978025" y="539849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Rejects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F96683-3E6F-AB5B-2CA9-B109E64D4B5C}"/>
              </a:ext>
            </a:extLst>
          </p:cNvPr>
          <p:cNvSpPr txBox="1"/>
          <p:nvPr/>
        </p:nvSpPr>
        <p:spPr>
          <a:xfrm>
            <a:off x="10875400" y="6211669"/>
            <a:ext cx="113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$0</a:t>
            </a:r>
          </a:p>
          <a:p>
            <a:r>
              <a:rPr lang="en-US" dirty="0"/>
              <a:t>Jesse: $0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3DB16D-F7A0-80EC-9853-83C56C3E7A52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9B4AEAC-B101-9A7F-6533-F646E23553E6}"/>
              </a:ext>
            </a:extLst>
          </p:cNvPr>
          <p:cNvSpPr txBox="1"/>
          <p:nvPr/>
        </p:nvSpPr>
        <p:spPr>
          <a:xfrm>
            <a:off x="10039958" y="4159266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C9887B-60C6-FE6E-CDB8-95E90350F72B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BF9C42-8C8B-51E4-711F-5B5C38F9A629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124CB9-531C-3DC9-C8B9-A05962038B7D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B8A76D-00C9-9898-85EE-BD17F0BB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3978309"/>
            <a:ext cx="4582076" cy="2768858"/>
          </a:xfrm>
        </p:spPr>
        <p:txBody>
          <a:bodyPr>
            <a:normAutofit/>
          </a:bodyPr>
          <a:lstStyle/>
          <a:p>
            <a:r>
              <a:rPr lang="en-US" dirty="0"/>
              <a:t>We can use ‘backward induction’ to solve this game</a:t>
            </a:r>
          </a:p>
          <a:p>
            <a:r>
              <a:rPr lang="en-US" dirty="0"/>
              <a:t>If I give an unfair offer, what maximizes Jesse’s payoff?</a:t>
            </a:r>
          </a:p>
          <a:p>
            <a:pPr lvl="1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AA7928-77FE-1835-A11C-97F62F0664CC}"/>
              </a:ext>
            </a:extLst>
          </p:cNvPr>
          <p:cNvSpPr/>
          <p:nvPr/>
        </p:nvSpPr>
        <p:spPr>
          <a:xfrm>
            <a:off x="8971845" y="6492875"/>
            <a:ext cx="3025715" cy="3279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239B2-6E71-CAB8-D3A5-0A439EAF2006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262602-4F70-0378-7A92-D409C90E2604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28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FF2698-63C3-2835-0C99-E9338888A33B}"/>
              </a:ext>
            </a:extLst>
          </p:cNvPr>
          <p:cNvCxnSpPr>
            <a:cxnSpLocks/>
          </p:cNvCxnSpPr>
          <p:nvPr/>
        </p:nvCxnSpPr>
        <p:spPr>
          <a:xfrm flipH="1">
            <a:off x="9657723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362B224-1F08-9428-6543-5BD44F7577A7}"/>
              </a:ext>
            </a:extLst>
          </p:cNvPr>
          <p:cNvSpPr txBox="1"/>
          <p:nvPr/>
        </p:nvSpPr>
        <p:spPr>
          <a:xfrm>
            <a:off x="9061245" y="6211669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$99</a:t>
            </a:r>
          </a:p>
          <a:p>
            <a:r>
              <a:rPr lang="en-US" dirty="0"/>
              <a:t>Jesse: $1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F1C2A4-DC62-9A33-9FEA-ACA9DD78F3FB}"/>
              </a:ext>
            </a:extLst>
          </p:cNvPr>
          <p:cNvSpPr txBox="1"/>
          <p:nvPr/>
        </p:nvSpPr>
        <p:spPr>
          <a:xfrm>
            <a:off x="8980892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3DB16D-F7A0-80EC-9853-83C56C3E7A52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9B4AEAC-B101-9A7F-6533-F646E23553E6}"/>
              </a:ext>
            </a:extLst>
          </p:cNvPr>
          <p:cNvSpPr txBox="1"/>
          <p:nvPr/>
        </p:nvSpPr>
        <p:spPr>
          <a:xfrm>
            <a:off x="10039958" y="4159266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C9887B-60C6-FE6E-CDB8-95E90350F72B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BF9C42-8C8B-51E4-711F-5B5C38F9A629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124CB9-531C-3DC9-C8B9-A05962038B7D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B8A76D-00C9-9898-85EE-BD17F0BB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3978309"/>
            <a:ext cx="4582076" cy="2768858"/>
          </a:xfrm>
        </p:spPr>
        <p:txBody>
          <a:bodyPr>
            <a:normAutofit/>
          </a:bodyPr>
          <a:lstStyle/>
          <a:p>
            <a:r>
              <a:rPr lang="en-US" dirty="0"/>
              <a:t>We can use ‘backward induction’ to solve this game</a:t>
            </a:r>
          </a:p>
          <a:p>
            <a:r>
              <a:rPr lang="en-US" dirty="0"/>
              <a:t>If I give an unfair offer, what maximizes Jesse’s payoff?</a:t>
            </a:r>
          </a:p>
          <a:p>
            <a:pPr lvl="1"/>
            <a:r>
              <a:rPr lang="en-US" dirty="0"/>
              <a:t>Still accepting!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F174B-E9ED-986A-95C2-69B1D4B76DFC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49C8C0-B5E6-C00E-FF6B-DA0EE1AC1FA8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224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9C0878-B9DB-074E-FBE2-F78AA15665BE}"/>
              </a:ext>
            </a:extLst>
          </p:cNvPr>
          <p:cNvCxnSpPr>
            <a:cxnSpLocks/>
          </p:cNvCxnSpPr>
          <p:nvPr/>
        </p:nvCxnSpPr>
        <p:spPr>
          <a:xfrm flipH="1">
            <a:off x="6434416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6A345D-3E6E-2F68-E3F2-914AB44EB446}"/>
              </a:ext>
            </a:extLst>
          </p:cNvPr>
          <p:cNvSpPr txBox="1"/>
          <p:nvPr/>
        </p:nvSpPr>
        <p:spPr>
          <a:xfrm>
            <a:off x="5828320" y="6211669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$50</a:t>
            </a:r>
          </a:p>
          <a:p>
            <a:r>
              <a:rPr lang="en-US" dirty="0"/>
              <a:t>Jesse: $50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07948B-A856-711C-306A-11975B46ABA6}"/>
              </a:ext>
            </a:extLst>
          </p:cNvPr>
          <p:cNvSpPr txBox="1"/>
          <p:nvPr/>
        </p:nvSpPr>
        <p:spPr>
          <a:xfrm>
            <a:off x="5757585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1224DA-B563-6A39-FDA7-FBB8008C77A5}"/>
              </a:ext>
            </a:extLst>
          </p:cNvPr>
          <p:cNvCxnSpPr>
            <a:cxnSpLocks/>
          </p:cNvCxnSpPr>
          <p:nvPr/>
        </p:nvCxnSpPr>
        <p:spPr>
          <a:xfrm flipH="1">
            <a:off x="9657723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355A61-F4EE-F99D-DD25-DF8A20E7F1C0}"/>
              </a:ext>
            </a:extLst>
          </p:cNvPr>
          <p:cNvSpPr txBox="1"/>
          <p:nvPr/>
        </p:nvSpPr>
        <p:spPr>
          <a:xfrm>
            <a:off x="9061245" y="6211669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$99</a:t>
            </a:r>
          </a:p>
          <a:p>
            <a:r>
              <a:rPr lang="en-US" dirty="0"/>
              <a:t>Jesse: 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4CED1B-79A1-67CA-9ACC-7106DC1D62D7}"/>
              </a:ext>
            </a:extLst>
          </p:cNvPr>
          <p:cNvSpPr txBox="1"/>
          <p:nvPr/>
        </p:nvSpPr>
        <p:spPr>
          <a:xfrm>
            <a:off x="8980892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4E0897-56B1-6377-D3FB-A96088B2AD9C}"/>
              </a:ext>
            </a:extLst>
          </p:cNvPr>
          <p:cNvCxnSpPr>
            <a:cxnSpLocks/>
          </p:cNvCxnSpPr>
          <p:nvPr/>
        </p:nvCxnSpPr>
        <p:spPr>
          <a:xfrm flipH="1">
            <a:off x="7471381" y="2643429"/>
            <a:ext cx="1374741" cy="1458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8DDA46-622E-3901-4841-A1A4A450BCE6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0D0CBB4-7B82-26D5-4298-7F44C2C31908}"/>
              </a:ext>
            </a:extLst>
          </p:cNvPr>
          <p:cNvSpPr txBox="1"/>
          <p:nvPr/>
        </p:nvSpPr>
        <p:spPr>
          <a:xfrm>
            <a:off x="6819983" y="4156469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7AAE80-B894-C263-B437-825BBD169864}"/>
              </a:ext>
            </a:extLst>
          </p:cNvPr>
          <p:cNvSpPr txBox="1"/>
          <p:nvPr/>
        </p:nvSpPr>
        <p:spPr>
          <a:xfrm>
            <a:off x="10039958" y="4159266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5F8DEB-8C29-D674-5B38-1E97F2EB1855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67DB6-B911-68CC-9B11-D2195D54E45F}"/>
              </a:ext>
            </a:extLst>
          </p:cNvPr>
          <p:cNvSpPr txBox="1"/>
          <p:nvPr/>
        </p:nvSpPr>
        <p:spPr>
          <a:xfrm>
            <a:off x="7013520" y="2618191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(50/50)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A93781-D526-248B-8A93-64A9E9029146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572FD6A-4271-9560-B027-27D0F15C2031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1DD6-9D63-F578-1FAD-64F1BE12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3978309"/>
            <a:ext cx="4582076" cy="2768858"/>
          </a:xfrm>
        </p:spPr>
        <p:txBody>
          <a:bodyPr>
            <a:normAutofit/>
          </a:bodyPr>
          <a:lstStyle/>
          <a:p>
            <a:r>
              <a:rPr lang="en-US" dirty="0"/>
              <a:t>We can use ‘backward induction’ to solve this game</a:t>
            </a:r>
          </a:p>
          <a:p>
            <a:r>
              <a:rPr lang="en-US" dirty="0"/>
              <a:t>Given Jesse’s optimal choices, what is my optimal choice?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0C040-BFCD-2319-DC66-8995FBF65449}"/>
              </a:ext>
            </a:extLst>
          </p:cNvPr>
          <p:cNvSpPr/>
          <p:nvPr/>
        </p:nvSpPr>
        <p:spPr>
          <a:xfrm>
            <a:off x="5806551" y="6244412"/>
            <a:ext cx="4433794" cy="29002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1BB598-6499-4B67-B6C8-3E41336004AD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59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9C0878-B9DB-074E-FBE2-F78AA15665BE}"/>
              </a:ext>
            </a:extLst>
          </p:cNvPr>
          <p:cNvCxnSpPr>
            <a:cxnSpLocks/>
          </p:cNvCxnSpPr>
          <p:nvPr/>
        </p:nvCxnSpPr>
        <p:spPr>
          <a:xfrm flipH="1">
            <a:off x="6434416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6A345D-3E6E-2F68-E3F2-914AB44EB446}"/>
              </a:ext>
            </a:extLst>
          </p:cNvPr>
          <p:cNvSpPr txBox="1"/>
          <p:nvPr/>
        </p:nvSpPr>
        <p:spPr>
          <a:xfrm>
            <a:off x="5828320" y="6211669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$50</a:t>
            </a:r>
          </a:p>
          <a:p>
            <a:r>
              <a:rPr lang="en-US" dirty="0"/>
              <a:t>Jesse: $50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07948B-A856-711C-306A-11975B46ABA6}"/>
              </a:ext>
            </a:extLst>
          </p:cNvPr>
          <p:cNvSpPr txBox="1"/>
          <p:nvPr/>
        </p:nvSpPr>
        <p:spPr>
          <a:xfrm>
            <a:off x="5757585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1224DA-B563-6A39-FDA7-FBB8008C77A5}"/>
              </a:ext>
            </a:extLst>
          </p:cNvPr>
          <p:cNvCxnSpPr>
            <a:cxnSpLocks/>
          </p:cNvCxnSpPr>
          <p:nvPr/>
        </p:nvCxnSpPr>
        <p:spPr>
          <a:xfrm flipH="1">
            <a:off x="9657723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355A61-F4EE-F99D-DD25-DF8A20E7F1C0}"/>
              </a:ext>
            </a:extLst>
          </p:cNvPr>
          <p:cNvSpPr txBox="1"/>
          <p:nvPr/>
        </p:nvSpPr>
        <p:spPr>
          <a:xfrm>
            <a:off x="9061245" y="6211669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$99</a:t>
            </a:r>
          </a:p>
          <a:p>
            <a:r>
              <a:rPr lang="en-US" dirty="0"/>
              <a:t>Jesse: 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4CED1B-79A1-67CA-9ACC-7106DC1D62D7}"/>
              </a:ext>
            </a:extLst>
          </p:cNvPr>
          <p:cNvSpPr txBox="1"/>
          <p:nvPr/>
        </p:nvSpPr>
        <p:spPr>
          <a:xfrm>
            <a:off x="8980892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4E0897-56B1-6377-D3FB-A96088B2AD9C}"/>
              </a:ext>
            </a:extLst>
          </p:cNvPr>
          <p:cNvCxnSpPr>
            <a:cxnSpLocks/>
          </p:cNvCxnSpPr>
          <p:nvPr/>
        </p:nvCxnSpPr>
        <p:spPr>
          <a:xfrm flipH="1">
            <a:off x="7471381" y="2643429"/>
            <a:ext cx="1374741" cy="1458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8DDA46-622E-3901-4841-A1A4A450BCE6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0D0CBB4-7B82-26D5-4298-7F44C2C31908}"/>
              </a:ext>
            </a:extLst>
          </p:cNvPr>
          <p:cNvSpPr txBox="1"/>
          <p:nvPr/>
        </p:nvSpPr>
        <p:spPr>
          <a:xfrm>
            <a:off x="6819983" y="4156469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7AAE80-B894-C263-B437-825BBD169864}"/>
              </a:ext>
            </a:extLst>
          </p:cNvPr>
          <p:cNvSpPr txBox="1"/>
          <p:nvPr/>
        </p:nvSpPr>
        <p:spPr>
          <a:xfrm>
            <a:off x="10039958" y="4159266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5F8DEB-8C29-D674-5B38-1E97F2EB1855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67DB6-B911-68CC-9B11-D2195D54E45F}"/>
              </a:ext>
            </a:extLst>
          </p:cNvPr>
          <p:cNvSpPr txBox="1"/>
          <p:nvPr/>
        </p:nvSpPr>
        <p:spPr>
          <a:xfrm>
            <a:off x="7013520" y="2618191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(50/50)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A93781-D526-248B-8A93-64A9E9029146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572FD6A-4271-9560-B027-27D0F15C2031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1DD6-9D63-F578-1FAD-64F1BE12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3978309"/>
            <a:ext cx="4582076" cy="2768858"/>
          </a:xfrm>
        </p:spPr>
        <p:txBody>
          <a:bodyPr>
            <a:normAutofit/>
          </a:bodyPr>
          <a:lstStyle/>
          <a:p>
            <a:r>
              <a:rPr lang="en-US" dirty="0"/>
              <a:t>We can use ‘backward induction’ to solve this game</a:t>
            </a:r>
          </a:p>
          <a:p>
            <a:r>
              <a:rPr lang="en-US" dirty="0"/>
              <a:t>Given Jesse’s best moves, what is my best move?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0C040-BFCD-2319-DC66-8995FBF65449}"/>
              </a:ext>
            </a:extLst>
          </p:cNvPr>
          <p:cNvSpPr/>
          <p:nvPr/>
        </p:nvSpPr>
        <p:spPr>
          <a:xfrm>
            <a:off x="5806551" y="6244412"/>
            <a:ext cx="4433794" cy="29002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C63126-C9B4-8B1E-F324-067A2FA9F51E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583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1224DA-B563-6A39-FDA7-FBB8008C77A5}"/>
              </a:ext>
            </a:extLst>
          </p:cNvPr>
          <p:cNvCxnSpPr>
            <a:cxnSpLocks/>
          </p:cNvCxnSpPr>
          <p:nvPr/>
        </p:nvCxnSpPr>
        <p:spPr>
          <a:xfrm flipH="1">
            <a:off x="9657723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355A61-F4EE-F99D-DD25-DF8A20E7F1C0}"/>
              </a:ext>
            </a:extLst>
          </p:cNvPr>
          <p:cNvSpPr txBox="1"/>
          <p:nvPr/>
        </p:nvSpPr>
        <p:spPr>
          <a:xfrm>
            <a:off x="9061245" y="6211669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$99</a:t>
            </a:r>
          </a:p>
          <a:p>
            <a:r>
              <a:rPr lang="en-US" dirty="0"/>
              <a:t>Jesse: 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4CED1B-79A1-67CA-9ACC-7106DC1D62D7}"/>
              </a:ext>
            </a:extLst>
          </p:cNvPr>
          <p:cNvSpPr txBox="1"/>
          <p:nvPr/>
        </p:nvSpPr>
        <p:spPr>
          <a:xfrm>
            <a:off x="8980892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8DDA46-622E-3901-4841-A1A4A450BCE6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37AAE80-B894-C263-B437-825BBD169864}"/>
              </a:ext>
            </a:extLst>
          </p:cNvPr>
          <p:cNvSpPr txBox="1"/>
          <p:nvPr/>
        </p:nvSpPr>
        <p:spPr>
          <a:xfrm>
            <a:off x="10039958" y="4159266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5F8DEB-8C29-D674-5B38-1E97F2EB1855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A93781-D526-248B-8A93-64A9E9029146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572FD6A-4271-9560-B027-27D0F15C2031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1DD6-9D63-F578-1FAD-64F1BE12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3978309"/>
            <a:ext cx="4582076" cy="2768858"/>
          </a:xfrm>
        </p:spPr>
        <p:txBody>
          <a:bodyPr>
            <a:normAutofit/>
          </a:bodyPr>
          <a:lstStyle/>
          <a:p>
            <a:r>
              <a:rPr lang="en-US" dirty="0"/>
              <a:t>We can use ‘backward induction’ to solve this game</a:t>
            </a:r>
          </a:p>
          <a:p>
            <a:r>
              <a:rPr lang="en-US" dirty="0"/>
              <a:t>Given Jesse’s best moves, what is my best move?</a:t>
            </a:r>
          </a:p>
          <a:p>
            <a:pPr lvl="1"/>
            <a:r>
              <a:rPr lang="en-US" dirty="0"/>
              <a:t>Making an unfair offer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FC4C8C-01C6-E691-ACD8-092F0A41C257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3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(UG)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572FD6A-4271-9560-B027-27D0F15C2031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B5DB2B-0C4F-92DA-028E-A05C883825C1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1DD6-9D63-F578-1FAD-64F1BE12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3" y="3978309"/>
            <a:ext cx="7024257" cy="2768858"/>
          </a:xfrm>
        </p:spPr>
        <p:txBody>
          <a:bodyPr>
            <a:normAutofit/>
          </a:bodyPr>
          <a:lstStyle/>
          <a:p>
            <a:r>
              <a:rPr lang="en-US" dirty="0"/>
              <a:t>Econ 101 prediction:</a:t>
            </a:r>
          </a:p>
          <a:p>
            <a:pPr lvl="1"/>
            <a:r>
              <a:rPr lang="en-US" dirty="0"/>
              <a:t>Proposers should always make unfair offers</a:t>
            </a:r>
          </a:p>
          <a:p>
            <a:pPr lvl="1"/>
            <a:r>
              <a:rPr lang="en-US" dirty="0"/>
              <a:t>Receivers should always accept them</a:t>
            </a:r>
          </a:p>
          <a:p>
            <a:r>
              <a:rPr lang="en-US" dirty="0"/>
              <a:t>Actual experiments (in Western countries):</a:t>
            </a:r>
          </a:p>
          <a:p>
            <a:pPr lvl="1"/>
            <a:r>
              <a:rPr lang="en-US" dirty="0"/>
              <a:t>Most common offer is 50/50</a:t>
            </a:r>
          </a:p>
          <a:p>
            <a:pPr lvl="1"/>
            <a:r>
              <a:rPr lang="en-US" dirty="0"/>
              <a:t>Unfair offers frequently rejected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9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Dictator game (DG)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4E0897-56B1-6377-D3FB-A96088B2AD9C}"/>
              </a:ext>
            </a:extLst>
          </p:cNvPr>
          <p:cNvCxnSpPr>
            <a:cxnSpLocks/>
          </p:cNvCxnSpPr>
          <p:nvPr/>
        </p:nvCxnSpPr>
        <p:spPr>
          <a:xfrm flipH="1">
            <a:off x="7471381" y="2643429"/>
            <a:ext cx="1374741" cy="1458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8DDA46-622E-3901-4841-A1A4A450BCE6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05F8DEB-8C29-D674-5B38-1E97F2EB1855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67DB6-B911-68CC-9B11-D2195D54E45F}"/>
              </a:ext>
            </a:extLst>
          </p:cNvPr>
          <p:cNvSpPr txBox="1"/>
          <p:nvPr/>
        </p:nvSpPr>
        <p:spPr>
          <a:xfrm>
            <a:off x="7013520" y="2618191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(50/50)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A93781-D526-248B-8A93-64A9E9029146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378D333-7C4E-1B84-D508-28AD800F2E4F}"/>
              </a:ext>
            </a:extLst>
          </p:cNvPr>
          <p:cNvCxnSpPr>
            <a:cxnSpLocks/>
          </p:cNvCxnSpPr>
          <p:nvPr/>
        </p:nvCxnSpPr>
        <p:spPr>
          <a:xfrm flipH="1">
            <a:off x="6434416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90B1A9-B0AF-69E3-4564-F96ABE493E3F}"/>
              </a:ext>
            </a:extLst>
          </p:cNvPr>
          <p:cNvSpPr txBox="1"/>
          <p:nvPr/>
        </p:nvSpPr>
        <p:spPr>
          <a:xfrm>
            <a:off x="5828320" y="6211669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$50</a:t>
            </a:r>
          </a:p>
          <a:p>
            <a:r>
              <a:rPr lang="en-US" dirty="0"/>
              <a:t>Jesse: $50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27C7F-E9E9-917E-421B-AF429F0881AA}"/>
              </a:ext>
            </a:extLst>
          </p:cNvPr>
          <p:cNvSpPr txBox="1"/>
          <p:nvPr/>
        </p:nvSpPr>
        <p:spPr>
          <a:xfrm>
            <a:off x="5757585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2512AC-964D-FF4D-CCDF-D85D38D698BA}"/>
              </a:ext>
            </a:extLst>
          </p:cNvPr>
          <p:cNvCxnSpPr>
            <a:cxnSpLocks/>
          </p:cNvCxnSpPr>
          <p:nvPr/>
        </p:nvCxnSpPr>
        <p:spPr>
          <a:xfrm flipH="1">
            <a:off x="9657723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02B174-26B9-2295-8A88-94F1C7D029B2}"/>
              </a:ext>
            </a:extLst>
          </p:cNvPr>
          <p:cNvSpPr txBox="1"/>
          <p:nvPr/>
        </p:nvSpPr>
        <p:spPr>
          <a:xfrm>
            <a:off x="9061245" y="6211669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$99</a:t>
            </a:r>
          </a:p>
          <a:p>
            <a:r>
              <a:rPr lang="en-US" dirty="0"/>
              <a:t>Jesse: $1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8B46A-86F9-4B12-8BE2-9E3D955DA980}"/>
              </a:ext>
            </a:extLst>
          </p:cNvPr>
          <p:cNvSpPr txBox="1"/>
          <p:nvPr/>
        </p:nvSpPr>
        <p:spPr>
          <a:xfrm>
            <a:off x="8980892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65676-E9DA-7186-BA0B-6B41F84BDF98}"/>
              </a:ext>
            </a:extLst>
          </p:cNvPr>
          <p:cNvSpPr txBox="1"/>
          <p:nvPr/>
        </p:nvSpPr>
        <p:spPr>
          <a:xfrm>
            <a:off x="6819983" y="4156469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445DC8-00A3-1336-1046-F2324621490F}"/>
              </a:ext>
            </a:extLst>
          </p:cNvPr>
          <p:cNvSpPr txBox="1"/>
          <p:nvPr/>
        </p:nvSpPr>
        <p:spPr>
          <a:xfrm>
            <a:off x="10039958" y="4159266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33C6D-EDED-D20B-F832-CD64BAA89F8F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Must accept</a:t>
            </a:r>
          </a:p>
          <a:p>
            <a:pPr algn="ctr"/>
            <a:r>
              <a:rPr lang="en-US" dirty="0"/>
              <a:t>offer!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6C5CF1-D1ED-8041-5DA0-216E9085DA50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C1682B-DD33-36E0-4EF4-BB509063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3" y="3978309"/>
            <a:ext cx="7024257" cy="2768858"/>
          </a:xfrm>
        </p:spPr>
        <p:txBody>
          <a:bodyPr>
            <a:normAutofit/>
          </a:bodyPr>
          <a:lstStyle/>
          <a:p>
            <a:r>
              <a:rPr lang="en-US" dirty="0"/>
              <a:t>Econ 101 prediction:</a:t>
            </a:r>
          </a:p>
          <a:p>
            <a:pPr lvl="1"/>
            <a:r>
              <a:rPr lang="en-US" dirty="0"/>
              <a:t>Proposers should always make unfair offers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E0648E-6917-57FE-9829-A1341F88DC2F}"/>
              </a:ext>
            </a:extLst>
          </p:cNvPr>
          <p:cNvSpPr/>
          <p:nvPr/>
        </p:nvSpPr>
        <p:spPr>
          <a:xfrm>
            <a:off x="5806551" y="6244412"/>
            <a:ext cx="4433794" cy="29002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30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F04FF2-6E21-B4DF-9E42-B88579B8EFF0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Dictator game (DG)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233C6D-EDED-D20B-F832-CD64BAA89F8F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Must accept</a:t>
            </a:r>
          </a:p>
          <a:p>
            <a:pPr algn="ctr"/>
            <a:r>
              <a:rPr lang="en-US" dirty="0"/>
              <a:t>offer!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6C5CF1-D1ED-8041-5DA0-216E9085DA50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C1682B-DD33-36E0-4EF4-BB509063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3" y="3978309"/>
            <a:ext cx="7024257" cy="2768858"/>
          </a:xfrm>
        </p:spPr>
        <p:txBody>
          <a:bodyPr>
            <a:normAutofit/>
          </a:bodyPr>
          <a:lstStyle/>
          <a:p>
            <a:r>
              <a:rPr lang="en-US" dirty="0"/>
              <a:t>Econ 101 prediction:</a:t>
            </a:r>
          </a:p>
          <a:p>
            <a:pPr lvl="1"/>
            <a:r>
              <a:rPr lang="en-US" dirty="0"/>
              <a:t>Proposers should always make unfair offers</a:t>
            </a:r>
          </a:p>
          <a:p>
            <a:r>
              <a:rPr lang="en-US" dirty="0"/>
              <a:t>Actual experiments (in Western countries):</a:t>
            </a:r>
          </a:p>
          <a:p>
            <a:pPr lvl="1"/>
            <a:r>
              <a:rPr lang="en-US" dirty="0"/>
              <a:t>Offers of both 0% and 50% common</a:t>
            </a:r>
          </a:p>
          <a:p>
            <a:pPr lvl="1"/>
            <a:r>
              <a:rPr lang="en-US" dirty="0"/>
              <a:t>Average offer lower than in UG</a:t>
            </a:r>
          </a:p>
          <a:p>
            <a:pPr lvl="2"/>
            <a:r>
              <a:rPr lang="en-US" dirty="0"/>
              <a:t>Proposers must be worried about rejection</a:t>
            </a:r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DA293A-3745-2813-CA7F-9ABECFFE5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29" y="2032720"/>
            <a:ext cx="4519228" cy="3800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5D027-EFFB-7D0A-B20B-9267D970A096}"/>
              </a:ext>
            </a:extLst>
          </p:cNvPr>
          <p:cNvSpPr txBox="1"/>
          <p:nvPr/>
        </p:nvSpPr>
        <p:spPr>
          <a:xfrm>
            <a:off x="8274089" y="6088629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Bechler</a:t>
            </a:r>
            <a:r>
              <a:rPr lang="en-US" dirty="0"/>
              <a:t> et al. (2015)</a:t>
            </a:r>
          </a:p>
        </p:txBody>
      </p:sp>
    </p:spTree>
    <p:extLst>
      <p:ext uri="{BB962C8B-B14F-4D97-AF65-F5344CB8AC3E}">
        <p14:creationId xmlns:p14="http://schemas.microsoft.com/office/powerpoint/2010/main" val="3579292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(PD)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97156-16FE-59A6-07FB-8F3F8E614FAD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</a:t>
            </a:r>
          </a:p>
          <a:p>
            <a:pPr algn="ctr"/>
            <a:r>
              <a:rPr lang="en-US" dirty="0"/>
              <a:t>Jesse: 2 years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5BE82-5B47-85A9-8EB3-D65285A5148F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F8BE7-C22C-73AA-A4F4-72F6D2A12306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2C052-1C98-9C3F-EF48-0C4F8CFED943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8E086-9966-B164-F43A-D40E5C969143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260A6-693F-736A-CA5D-D1ECFA176AEC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39E88-37E1-858B-7C64-7DFFBE162F66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A0E3D-D1DC-F582-056A-91E8FB0D5763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B314C-6736-5DCB-3DC8-4565047825F5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292DE-4508-D757-988E-8D3BCB248F6D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239491" cy="4921543"/>
          </a:xfrm>
        </p:spPr>
        <p:txBody>
          <a:bodyPr>
            <a:normAutofit/>
          </a:bodyPr>
          <a:lstStyle/>
          <a:p>
            <a:r>
              <a:rPr lang="en-US" dirty="0"/>
              <a:t>Jesse and I robbed a bank, but we botched it</a:t>
            </a:r>
          </a:p>
          <a:p>
            <a:r>
              <a:rPr lang="en-US" dirty="0"/>
              <a:t>The DA is offering us plea deals – in separate rooms</a:t>
            </a:r>
          </a:p>
        </p:txBody>
      </p:sp>
    </p:spTree>
    <p:extLst>
      <p:ext uri="{BB962C8B-B14F-4D97-AF65-F5344CB8AC3E}">
        <p14:creationId xmlns:p14="http://schemas.microsoft.com/office/powerpoint/2010/main" val="87730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5C9B-C4BA-F47C-4EFE-B9D0106A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4AE2-2635-3D2C-50F1-71DBDF133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constitutes right and wrong?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Evolutionary logic of cooperation and altruism</a:t>
            </a:r>
          </a:p>
          <a:p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The strategic role of emotions</a:t>
            </a:r>
          </a:p>
        </p:txBody>
      </p:sp>
    </p:spTree>
    <p:extLst>
      <p:ext uri="{BB962C8B-B14F-4D97-AF65-F5344CB8AC3E}">
        <p14:creationId xmlns:p14="http://schemas.microsoft.com/office/powerpoint/2010/main" val="1535639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(PD)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97156-16FE-59A6-07FB-8F3F8E614FAD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</a:t>
            </a:r>
          </a:p>
          <a:p>
            <a:pPr algn="ctr"/>
            <a:r>
              <a:rPr lang="en-US" dirty="0"/>
              <a:t>Jesse: 2 years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5BE82-5B47-85A9-8EB3-D65285A5148F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F8BE7-C22C-73AA-A4F4-72F6D2A12306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2C052-1C98-9C3F-EF48-0C4F8CFED943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8E086-9966-B164-F43A-D40E5C969143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260A6-693F-736A-CA5D-D1ECFA176AEC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39E88-37E1-858B-7C64-7DFFBE162F66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A0E3D-D1DC-F582-056A-91E8FB0D5763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B314C-6736-5DCB-3DC8-4565047825F5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292DE-4508-D757-988E-8D3BCB248F6D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239491" cy="4921543"/>
          </a:xfrm>
        </p:spPr>
        <p:txBody>
          <a:bodyPr>
            <a:normAutofit/>
          </a:bodyPr>
          <a:lstStyle/>
          <a:p>
            <a:r>
              <a:rPr lang="en-US" dirty="0"/>
              <a:t>Jesse and I robbed a bank, but we botched it</a:t>
            </a:r>
          </a:p>
          <a:p>
            <a:r>
              <a:rPr lang="en-US" dirty="0"/>
              <a:t>The DA is offering us plea deals – in separate rooms</a:t>
            </a:r>
          </a:p>
          <a:p>
            <a:r>
              <a:rPr lang="en-US" dirty="0"/>
              <a:t>Social rationality:</a:t>
            </a:r>
          </a:p>
          <a:p>
            <a:pPr lvl="1"/>
            <a:r>
              <a:rPr lang="en-US" dirty="0"/>
              <a:t>Both don’t confess (‘cooperate’)</a:t>
            </a:r>
          </a:p>
          <a:p>
            <a:pPr lvl="1"/>
            <a:r>
              <a:rPr lang="en-US" dirty="0"/>
              <a:t>Would agree to cooperate if we could collude</a:t>
            </a:r>
          </a:p>
        </p:txBody>
      </p:sp>
    </p:spTree>
    <p:extLst>
      <p:ext uri="{BB962C8B-B14F-4D97-AF65-F5344CB8AC3E}">
        <p14:creationId xmlns:p14="http://schemas.microsoft.com/office/powerpoint/2010/main" val="207229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(PD)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365704" cy="4921543"/>
          </a:xfrm>
        </p:spPr>
        <p:txBody>
          <a:bodyPr>
            <a:normAutofit/>
          </a:bodyPr>
          <a:lstStyle/>
          <a:p>
            <a:r>
              <a:rPr lang="en-US" dirty="0"/>
              <a:t>Individual rationality:</a:t>
            </a:r>
          </a:p>
          <a:p>
            <a:pPr lvl="1"/>
            <a:r>
              <a:rPr lang="en-US" dirty="0"/>
              <a:t>Whatever Jesse does, I’m better off confessing</a:t>
            </a:r>
          </a:p>
          <a:p>
            <a:pPr lvl="2"/>
            <a:r>
              <a:rPr lang="en-US" sz="2100" dirty="0"/>
              <a:t>If he confesses, I get 2 (vs 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48B21-386D-CA2E-913C-99DF293EB1C2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</a:t>
            </a:r>
          </a:p>
          <a:p>
            <a:pPr algn="ctr"/>
            <a:r>
              <a:rPr lang="en-US" dirty="0"/>
              <a:t>Jesse: 2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849FA-B059-0742-0F56-0A6A353BB288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C685B3-CFE6-9CC2-ECD2-7647D128FEBE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C6944-BEA4-4D40-D5B6-6407A6BBB9C0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920F1-8CA2-B380-AEAC-C52C403635D4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09D9FA-1981-62D0-E1FD-134109175FD7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3FDD78-AB9F-904F-5E5C-BF818D3E60EC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49BE5D-40CA-82AF-1B4C-5A8D797B1370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99B018-C619-2DCC-0D43-647D6793A5EB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56486-547C-D512-08CD-BE011CC1FE4E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23023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(PD)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365704" cy="4921543"/>
          </a:xfrm>
        </p:spPr>
        <p:txBody>
          <a:bodyPr>
            <a:normAutofit/>
          </a:bodyPr>
          <a:lstStyle/>
          <a:p>
            <a:r>
              <a:rPr lang="en-US" dirty="0"/>
              <a:t>Individual rationality:</a:t>
            </a:r>
          </a:p>
          <a:p>
            <a:pPr lvl="1"/>
            <a:r>
              <a:rPr lang="en-US" dirty="0"/>
              <a:t>Whatever Jesse does, I’m better off confessing</a:t>
            </a:r>
          </a:p>
          <a:p>
            <a:pPr lvl="2"/>
            <a:r>
              <a:rPr lang="en-US" sz="2100" dirty="0"/>
              <a:t>If he confesses, I get 2 (vs 5)</a:t>
            </a:r>
          </a:p>
          <a:p>
            <a:pPr lvl="2"/>
            <a:r>
              <a:rPr lang="en-US" sz="2100" dirty="0"/>
              <a:t>If he doesn’t, I get 0 (vs ½)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253FA6-4943-C198-FE8A-E9AC01160DA0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</a:t>
            </a:r>
          </a:p>
          <a:p>
            <a:pPr algn="ctr"/>
            <a:r>
              <a:rPr lang="en-US" dirty="0"/>
              <a:t>Jesse: 2 years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B15D47-9228-FE3F-01AA-0768370C6B78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5818E-020E-E4B6-672C-B4E315229D17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0D4BBD-F6AA-D241-9D56-2AF23B225407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1045C3-D6C8-2DC7-B3A1-00CED4800E3B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B1B9D2-2C84-F754-1A61-EBC4558E185B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47E94C-6F0C-5E04-EC49-10847334C679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54B040-DF6F-F7AF-8C6A-0FDB29088C0F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AE3E6E-5B33-7DE0-1A01-C1087702FDCB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BC362B-1A3E-D0B1-078E-C166A321572B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1080437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(PD)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365704" cy="4921543"/>
          </a:xfrm>
        </p:spPr>
        <p:txBody>
          <a:bodyPr>
            <a:normAutofit/>
          </a:bodyPr>
          <a:lstStyle/>
          <a:p>
            <a:r>
              <a:rPr lang="en-US" dirty="0"/>
              <a:t>Individual rationality:</a:t>
            </a:r>
          </a:p>
          <a:p>
            <a:pPr lvl="1"/>
            <a:r>
              <a:rPr lang="en-US" dirty="0"/>
              <a:t>Whatever Jesse does, I’m better off confessing</a:t>
            </a:r>
          </a:p>
          <a:p>
            <a:pPr lvl="2"/>
            <a:r>
              <a:rPr lang="en-US" sz="2100" dirty="0"/>
              <a:t>If he confesses, I get 2 (vs 5)</a:t>
            </a:r>
          </a:p>
          <a:p>
            <a:pPr lvl="2"/>
            <a:r>
              <a:rPr lang="en-US" sz="2100" dirty="0"/>
              <a:t>If he doesn’t, I get 0 (vs ½)</a:t>
            </a:r>
          </a:p>
          <a:p>
            <a:pPr lvl="1"/>
            <a:r>
              <a:rPr lang="en-US" dirty="0"/>
              <a:t>He faces the same situation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34377-AFFE-3E53-B488-0621D1CCC201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</a:t>
            </a:r>
          </a:p>
          <a:p>
            <a:pPr algn="ctr"/>
            <a:r>
              <a:rPr lang="en-US" dirty="0"/>
              <a:t>Jesse: 2 years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80D39A-C9C5-E53E-B21E-D471B7A8A81C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B32477-53DF-927A-2836-7240C1493C75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564979-B7D6-7EAF-47EB-E22313E340E3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A6A90-E0C6-CDFB-B42E-0945D8E31DD2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9323D-6FA1-F631-0A9D-17137BDEEFE5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E7F6C7-186B-43A8-2BA9-BC7DBBE69CEB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B583A-AF38-9DC1-3DBE-C3293FBC0C5E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AFA81E-6961-FF2D-1825-6982F58D605B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B7D443-2AA1-5F31-115E-E81ACAABF851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3922594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(PD)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365704" cy="4921543"/>
          </a:xfrm>
        </p:spPr>
        <p:txBody>
          <a:bodyPr>
            <a:normAutofit/>
          </a:bodyPr>
          <a:lstStyle/>
          <a:p>
            <a:r>
              <a:rPr lang="en-US" dirty="0"/>
              <a:t>Individual rationality:</a:t>
            </a:r>
          </a:p>
          <a:p>
            <a:pPr lvl="1"/>
            <a:r>
              <a:rPr lang="en-US" dirty="0"/>
              <a:t>Whatever Jesse does, I’m better off confessing</a:t>
            </a:r>
          </a:p>
          <a:p>
            <a:pPr lvl="2"/>
            <a:r>
              <a:rPr lang="en-US" sz="2100" dirty="0"/>
              <a:t>If he confesses, I get 2 (vs 5)</a:t>
            </a:r>
          </a:p>
          <a:p>
            <a:pPr lvl="2"/>
            <a:r>
              <a:rPr lang="en-US" sz="2100" dirty="0"/>
              <a:t>If he doesn’t, I get 0 (vs ½)</a:t>
            </a:r>
          </a:p>
          <a:p>
            <a:pPr lvl="1"/>
            <a:r>
              <a:rPr lang="en-US" dirty="0"/>
              <a:t>He faces the same situation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34377-AFFE-3E53-B488-0621D1CCC201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</a:t>
            </a:r>
          </a:p>
          <a:p>
            <a:pPr algn="ctr"/>
            <a:r>
              <a:rPr lang="en-US" dirty="0"/>
              <a:t>Jesse: 2 years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80D39A-C9C5-E53E-B21E-D471B7A8A81C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B32477-53DF-927A-2836-7240C1493C75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564979-B7D6-7EAF-47EB-E22313E340E3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A6A90-E0C6-CDFB-B42E-0945D8E31DD2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9323D-6FA1-F631-0A9D-17137BDEEFE5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E7F6C7-186B-43A8-2BA9-BC7DBBE69CEB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B583A-AF38-9DC1-3DBE-C3293FBC0C5E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AFA81E-6961-FF2D-1825-6982F58D605B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B7D443-2AA1-5F31-115E-E81ACAABF851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1121464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(PD)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365704" cy="4921543"/>
          </a:xfrm>
        </p:spPr>
        <p:txBody>
          <a:bodyPr>
            <a:normAutofit/>
          </a:bodyPr>
          <a:lstStyle/>
          <a:p>
            <a:r>
              <a:rPr lang="en-US" dirty="0"/>
              <a:t>Individual rationality:</a:t>
            </a:r>
          </a:p>
          <a:p>
            <a:pPr lvl="1"/>
            <a:r>
              <a:rPr lang="en-US" dirty="0"/>
              <a:t>Whatever Jesse does, I’m better off confessing</a:t>
            </a:r>
          </a:p>
          <a:p>
            <a:pPr lvl="2"/>
            <a:r>
              <a:rPr lang="en-US" sz="2100" dirty="0"/>
              <a:t>If he confesses, I get 2 (vs 5)</a:t>
            </a:r>
          </a:p>
          <a:p>
            <a:pPr lvl="2"/>
            <a:r>
              <a:rPr lang="en-US" sz="2100" dirty="0"/>
              <a:t>If he doesn’t, I get 0 (vs ½)</a:t>
            </a:r>
          </a:p>
          <a:p>
            <a:pPr lvl="1"/>
            <a:r>
              <a:rPr lang="en-US" dirty="0"/>
              <a:t>He faces the same situation</a:t>
            </a:r>
          </a:p>
          <a:p>
            <a:pPr lvl="1"/>
            <a:r>
              <a:rPr lang="en-US" dirty="0"/>
              <a:t>Both confess (‘defect’)</a:t>
            </a:r>
          </a:p>
          <a:p>
            <a:pPr lvl="1"/>
            <a:r>
              <a:rPr lang="en-US" dirty="0"/>
              <a:t>Two reasons to defect:</a:t>
            </a:r>
          </a:p>
          <a:p>
            <a:pPr lvl="2"/>
            <a:r>
              <a:rPr lang="en-US" sz="2100" dirty="0"/>
              <a:t>I’m selfish</a:t>
            </a:r>
          </a:p>
          <a:p>
            <a:pPr lvl="2"/>
            <a:r>
              <a:rPr lang="en-US" sz="2100" dirty="0"/>
              <a:t>I think Jesse is selfish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34377-AFFE-3E53-B488-0621D1CCC201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</a:t>
            </a:r>
          </a:p>
          <a:p>
            <a:pPr algn="ctr"/>
            <a:r>
              <a:rPr lang="en-US" dirty="0"/>
              <a:t>Jesse: 2 years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80D39A-C9C5-E53E-B21E-D471B7A8A81C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B32477-53DF-927A-2836-7240C1493C75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564979-B7D6-7EAF-47EB-E22313E340E3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A6A90-E0C6-CDFB-B42E-0945D8E31DD2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9323D-6FA1-F631-0A9D-17137BDEEFE5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E7F6C7-186B-43A8-2BA9-BC7DBBE69CEB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B583A-AF38-9DC1-3DBE-C3293FBC0C5E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AFA81E-6961-FF2D-1825-6982F58D605B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B7D443-2AA1-5F31-115E-E81ACAABF851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2654477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(PD)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239491" cy="4921543"/>
          </a:xfrm>
        </p:spPr>
        <p:txBody>
          <a:bodyPr>
            <a:normAutofit/>
          </a:bodyPr>
          <a:lstStyle/>
          <a:p>
            <a:r>
              <a:rPr lang="en-US" dirty="0"/>
              <a:t>Econ 101 prediction:</a:t>
            </a:r>
          </a:p>
          <a:p>
            <a:pPr lvl="1"/>
            <a:r>
              <a:rPr lang="en-US" dirty="0"/>
              <a:t>Both defect (always)</a:t>
            </a:r>
          </a:p>
          <a:p>
            <a:r>
              <a:rPr lang="en-US" dirty="0"/>
              <a:t>Actual experiments:</a:t>
            </a:r>
          </a:p>
          <a:p>
            <a:pPr lvl="1"/>
            <a:r>
              <a:rPr lang="en-US" dirty="0"/>
              <a:t>Defection is most common response in anonymous, one-shot settings</a:t>
            </a:r>
          </a:p>
          <a:p>
            <a:pPr lvl="1"/>
            <a:r>
              <a:rPr lang="en-US" dirty="0"/>
              <a:t>But 20–40% cooperate!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FB343A-1B75-FCFD-0604-790675FF6104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</a:t>
            </a:r>
          </a:p>
          <a:p>
            <a:pPr algn="ctr"/>
            <a:r>
              <a:rPr lang="en-US" dirty="0"/>
              <a:t>Jesse: 2 years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60B6D-692F-5DBC-CD00-5B8D24F1134C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0142B-5EB9-ABB1-B6C1-3700E3E69E85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763149-0749-3F20-4379-DAF656344436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9059A0-7C55-4293-C6EB-725EC79DB135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6B8B18-1D24-24EA-0598-85E76F55D4EB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E83E9D-EA0F-D472-A4A3-76E83A301DBF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57BD87-79DA-61CF-1D7C-01E6C4D62F03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38F22-B557-BF3E-F598-9D2764ADA345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CA7C56-E303-BDB3-97B5-DEE52A561BF7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3972488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53D0-CBBE-C943-AE79-0B98791C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morality evolve?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5490-0C08-C049-B8B2-42F33064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2018" cy="44920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Evolutionary game theory provides more sophisticated models that aim to explain altruism and cooperation</a:t>
            </a:r>
          </a:p>
          <a:p>
            <a:endParaRPr lang="en-US" dirty="0"/>
          </a:p>
          <a:p>
            <a:r>
              <a:rPr lang="en-US" dirty="0"/>
              <a:t>Key move: Finding ways that seemingly selfless behavior is actually selfish</a:t>
            </a:r>
          </a:p>
          <a:p>
            <a:pPr lvl="1"/>
            <a:r>
              <a:rPr lang="en-US" dirty="0"/>
              <a:t>Aligns individual and social incentives</a:t>
            </a:r>
          </a:p>
          <a:p>
            <a:endParaRPr lang="en-US" dirty="0"/>
          </a:p>
          <a:p>
            <a:r>
              <a:rPr lang="en-US" dirty="0"/>
              <a:t>Explanation differs for:</a:t>
            </a:r>
          </a:p>
          <a:p>
            <a:pPr lvl="1"/>
            <a:r>
              <a:rPr lang="en-US" dirty="0"/>
              <a:t>Family (genetic relationship)</a:t>
            </a:r>
          </a:p>
          <a:p>
            <a:pPr lvl="1"/>
            <a:r>
              <a:rPr lang="en-US" dirty="0"/>
              <a:t>Friends (repeated interactions)</a:t>
            </a:r>
          </a:p>
          <a:p>
            <a:pPr lvl="1"/>
            <a:r>
              <a:rPr lang="en-US" dirty="0"/>
              <a:t>Strangers (within a larger social group)</a:t>
            </a:r>
          </a:p>
        </p:txBody>
      </p:sp>
    </p:spTree>
    <p:extLst>
      <p:ext uri="{BB962C8B-B14F-4D97-AF65-F5344CB8AC3E}">
        <p14:creationId xmlns:p14="http://schemas.microsoft.com/office/powerpoint/2010/main" val="2968440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9BB2-B42B-FB44-B54F-9FEEF492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morality evolve?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C6F4-73C3-C341-9240-206B70282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30" y="2141951"/>
            <a:ext cx="7360858" cy="2949879"/>
          </a:xfrm>
        </p:spPr>
        <p:txBody>
          <a:bodyPr>
            <a:normAutofit/>
          </a:bodyPr>
          <a:lstStyle/>
          <a:p>
            <a:r>
              <a:rPr lang="en-US" dirty="0"/>
              <a:t>1. Kin selection</a:t>
            </a:r>
          </a:p>
          <a:p>
            <a:pPr lvl="1"/>
            <a:r>
              <a:rPr lang="en-US" dirty="0"/>
              <a:t>Natural selection operates at the </a:t>
            </a:r>
            <a:r>
              <a:rPr lang="en-US" i="1" dirty="0"/>
              <a:t>gene </a:t>
            </a:r>
            <a:r>
              <a:rPr lang="en-US" dirty="0"/>
              <a:t>level</a:t>
            </a:r>
          </a:p>
          <a:p>
            <a:pPr lvl="1"/>
            <a:r>
              <a:rPr lang="en-US" dirty="0"/>
              <a:t>So your </a:t>
            </a:r>
            <a:r>
              <a:rPr lang="en-US" i="1" dirty="0"/>
              <a:t>genes</a:t>
            </a:r>
            <a:r>
              <a:rPr lang="en-US" dirty="0"/>
              <a:t> can benefit from sacrificing </a:t>
            </a:r>
            <a:r>
              <a:rPr lang="en-US" i="1" dirty="0"/>
              <a:t>you</a:t>
            </a:r>
            <a:r>
              <a:rPr lang="en-US" dirty="0"/>
              <a:t> if it helps to create more copies of your genes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90E7D-4017-B442-B6B1-AF68895E85EF}"/>
              </a:ext>
            </a:extLst>
          </p:cNvPr>
          <p:cNvSpPr txBox="1"/>
          <p:nvPr/>
        </p:nvSpPr>
        <p:spPr>
          <a:xfrm>
            <a:off x="2749961" y="5664367"/>
            <a:ext cx="5095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“Would I lay down my life to save my brother? No, but I would to save two brothers or eight cousins.” – J.B.S. Haldane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2EFA6-0152-6341-AF2D-06D7DFE7B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4" r="17743"/>
          <a:stretch/>
        </p:blipFill>
        <p:spPr>
          <a:xfrm>
            <a:off x="8322367" y="1736354"/>
            <a:ext cx="3385204" cy="3614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B85F4-D6B4-9740-BB7C-E2F6A69D7FBF}"/>
              </a:ext>
            </a:extLst>
          </p:cNvPr>
          <p:cNvSpPr txBox="1"/>
          <p:nvPr/>
        </p:nvSpPr>
        <p:spPr>
          <a:xfrm>
            <a:off x="9090991" y="5356590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Brembs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(2001)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246BB-2A42-0C47-8BCA-4EC67BB0F478}"/>
              </a:ext>
            </a:extLst>
          </p:cNvPr>
          <p:cNvSpPr txBox="1"/>
          <p:nvPr/>
        </p:nvSpPr>
        <p:spPr>
          <a:xfrm>
            <a:off x="10227223" y="640108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 (1964)</a:t>
            </a:r>
          </a:p>
        </p:txBody>
      </p:sp>
    </p:spTree>
    <p:extLst>
      <p:ext uri="{BB962C8B-B14F-4D97-AF65-F5344CB8AC3E}">
        <p14:creationId xmlns:p14="http://schemas.microsoft.com/office/powerpoint/2010/main" val="2906139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9BB2-B42B-FB44-B54F-9FEEF492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morality evolve?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C6F4-73C3-C341-9240-206B70282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8" y="2141951"/>
            <a:ext cx="6294920" cy="3821527"/>
          </a:xfrm>
        </p:spPr>
        <p:txBody>
          <a:bodyPr>
            <a:normAutofit/>
          </a:bodyPr>
          <a:lstStyle/>
          <a:p>
            <a:r>
              <a:rPr lang="en-US" dirty="0"/>
              <a:t>2. Reciprocal altruism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helps </a:t>
            </a:r>
            <a:r>
              <a:rPr lang="en-US" i="1" dirty="0"/>
              <a:t>B</a:t>
            </a:r>
            <a:r>
              <a:rPr lang="en-US" dirty="0"/>
              <a:t> with the expectation that </a:t>
            </a:r>
            <a:r>
              <a:rPr lang="en-US" i="1" dirty="0"/>
              <a:t>B</a:t>
            </a:r>
            <a:r>
              <a:rPr lang="en-US" dirty="0"/>
              <a:t> will help </a:t>
            </a:r>
            <a:r>
              <a:rPr lang="en-US" i="1" dirty="0"/>
              <a:t>A</a:t>
            </a:r>
            <a:r>
              <a:rPr lang="en-US" dirty="0"/>
              <a:t> later on</a:t>
            </a:r>
          </a:p>
          <a:p>
            <a:pPr lvl="1"/>
            <a:r>
              <a:rPr lang="en-US" dirty="0"/>
              <a:t>Useful because we have access to different resources or at different times</a:t>
            </a:r>
          </a:p>
          <a:p>
            <a:pPr lvl="1"/>
            <a:r>
              <a:rPr lang="en-US" dirty="0"/>
              <a:t>But also risky due to risk of exploitation or free-riding</a:t>
            </a:r>
          </a:p>
          <a:p>
            <a:pPr lvl="1"/>
            <a:r>
              <a:rPr lang="en-US" i="1" dirty="0"/>
              <a:t>Repeated games</a:t>
            </a:r>
            <a:r>
              <a:rPr lang="en-US" dirty="0"/>
              <a:t>: Cooperation much higher (&gt;50% in repeated PD)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F6119-1560-D246-A2EE-B184340C4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74" y="2952514"/>
            <a:ext cx="3932249" cy="2054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9CCE73-DD19-AA48-B7D1-21EE3045E281}"/>
              </a:ext>
            </a:extLst>
          </p:cNvPr>
          <p:cNvSpPr txBox="1"/>
          <p:nvPr/>
        </p:nvSpPr>
        <p:spPr>
          <a:xfrm>
            <a:off x="8523768" y="5007431"/>
            <a:ext cx="2026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Sharan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5FD3B-8D6B-B94C-B6C0-4672E4801FFD}"/>
              </a:ext>
            </a:extLst>
          </p:cNvPr>
          <p:cNvSpPr txBox="1"/>
          <p:nvPr/>
        </p:nvSpPr>
        <p:spPr>
          <a:xfrm>
            <a:off x="10459454" y="6401086"/>
            <a:ext cx="16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Trivers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(1971)</a:t>
            </a:r>
          </a:p>
        </p:txBody>
      </p:sp>
    </p:spTree>
    <p:extLst>
      <p:ext uri="{BB962C8B-B14F-4D97-AF65-F5344CB8AC3E}">
        <p14:creationId xmlns:p14="http://schemas.microsoft.com/office/powerpoint/2010/main" val="235783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89A4-099C-AC4B-9B75-F12B1E15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Philosophical standards of right and wrong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3F85-D71C-9145-8003-6611FBED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951"/>
            <a:ext cx="5536096" cy="3649249"/>
          </a:xfrm>
        </p:spPr>
        <p:txBody>
          <a:bodyPr/>
          <a:lstStyle/>
          <a:p>
            <a:r>
              <a:rPr lang="en-US" i="1" dirty="0"/>
              <a:t>Consequentialism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Outcome-based morality</a:t>
            </a:r>
          </a:p>
          <a:p>
            <a:pPr lvl="1"/>
            <a:r>
              <a:rPr lang="en-US" dirty="0"/>
              <a:t>Morality is producing “the greatest good for the greatest number”</a:t>
            </a:r>
          </a:p>
          <a:p>
            <a:pPr lvl="1"/>
            <a:r>
              <a:rPr lang="en-US" i="1" dirty="0"/>
              <a:t>Utilitarianism</a:t>
            </a:r>
            <a:r>
              <a:rPr lang="en-US" dirty="0"/>
              <a:t>: We measure ‘good’ in human happiness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8CCC5-745C-7045-AC74-77F81421E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09" y="1563756"/>
            <a:ext cx="3432313" cy="466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518D9-7DE4-6544-BD60-56CA002EEB77}"/>
              </a:ext>
            </a:extLst>
          </p:cNvPr>
          <p:cNvSpPr txBox="1"/>
          <p:nvPr/>
        </p:nvSpPr>
        <p:spPr>
          <a:xfrm>
            <a:off x="8123582" y="632128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Jeremy Bentham</a:t>
            </a:r>
          </a:p>
        </p:txBody>
      </p:sp>
    </p:spTree>
    <p:extLst>
      <p:ext uri="{BB962C8B-B14F-4D97-AF65-F5344CB8AC3E}">
        <p14:creationId xmlns:p14="http://schemas.microsoft.com/office/powerpoint/2010/main" val="2086054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9BB2-B42B-FB44-B54F-9FEEF492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morality evolve?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C6F4-73C3-C341-9240-206B70282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952"/>
            <a:ext cx="6800787" cy="4215306"/>
          </a:xfrm>
        </p:spPr>
        <p:txBody>
          <a:bodyPr wrap="square">
            <a:normAutofit/>
          </a:bodyPr>
          <a:lstStyle/>
          <a:p>
            <a:r>
              <a:rPr lang="en-US" dirty="0"/>
              <a:t>3. Reputation signaling</a:t>
            </a:r>
            <a:br>
              <a:rPr lang="en-US" dirty="0"/>
            </a:br>
            <a:r>
              <a:rPr lang="en-US" dirty="0"/>
              <a:t>(“indirect reciprocity”)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helps </a:t>
            </a:r>
            <a:r>
              <a:rPr lang="en-US" i="1" dirty="0"/>
              <a:t>B</a:t>
            </a:r>
            <a:r>
              <a:rPr lang="en-US" dirty="0"/>
              <a:t> because </a:t>
            </a:r>
            <a:r>
              <a:rPr lang="en-US" i="1" dirty="0"/>
              <a:t>C</a:t>
            </a:r>
            <a:r>
              <a:rPr lang="en-US" dirty="0"/>
              <a:t> might observe the helping behavior</a:t>
            </a:r>
          </a:p>
          <a:p>
            <a:pPr lvl="1"/>
            <a:r>
              <a:rPr lang="en-US" dirty="0"/>
              <a:t>This communicates to </a:t>
            </a:r>
            <a:r>
              <a:rPr lang="en-US" i="1" dirty="0"/>
              <a:t>C </a:t>
            </a:r>
            <a:r>
              <a:rPr lang="en-US" dirty="0"/>
              <a:t>that one is a reliable social partner, increasing chance of future cooperation with </a:t>
            </a:r>
            <a:r>
              <a:rPr lang="en-US" i="1" dirty="0"/>
              <a:t>C</a:t>
            </a:r>
          </a:p>
          <a:p>
            <a:pPr lvl="2"/>
            <a:r>
              <a:rPr lang="en-US" dirty="0"/>
              <a:t>Or with others that </a:t>
            </a:r>
            <a:r>
              <a:rPr lang="en-US" i="1" dirty="0"/>
              <a:t>C</a:t>
            </a:r>
            <a:r>
              <a:rPr lang="en-US" dirty="0"/>
              <a:t> gossips with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6BE47-7E88-054D-9E4B-F46AE71FC8BC}"/>
              </a:ext>
            </a:extLst>
          </p:cNvPr>
          <p:cNvSpPr txBox="1"/>
          <p:nvPr/>
        </p:nvSpPr>
        <p:spPr>
          <a:xfrm>
            <a:off x="9378409" y="6381886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Nowak &amp; Sigmund (1998)</a:t>
            </a:r>
          </a:p>
        </p:txBody>
      </p:sp>
    </p:spTree>
    <p:extLst>
      <p:ext uri="{BB962C8B-B14F-4D97-AF65-F5344CB8AC3E}">
        <p14:creationId xmlns:p14="http://schemas.microsoft.com/office/powerpoint/2010/main" val="3933462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2A70-4ECC-B15B-E941-748CD2EF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vs ultimate causation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16F9-6F91-A24A-9500-7E2E441EA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of this means we are consciously making cost/benefit trade-offs</a:t>
            </a:r>
          </a:p>
          <a:p>
            <a:pPr lvl="1"/>
            <a:r>
              <a:rPr lang="en-US" i="1" dirty="0"/>
              <a:t>Ultimate causation</a:t>
            </a:r>
            <a:r>
              <a:rPr lang="en-US" dirty="0"/>
              <a:t>: The adaptive value of a behavior</a:t>
            </a:r>
          </a:p>
          <a:p>
            <a:pPr lvl="1"/>
            <a:r>
              <a:rPr lang="en-US" i="1" dirty="0"/>
              <a:t>Proximate causation</a:t>
            </a:r>
            <a:r>
              <a:rPr lang="en-US" dirty="0"/>
              <a:t>: The psychological mechanisms giving rise to that behavior</a:t>
            </a:r>
          </a:p>
          <a:p>
            <a:r>
              <a:rPr lang="en-US" dirty="0"/>
              <a:t>Despite our big brains, there’s no guarantee that conscious calculation is actually the optimal way to implement evolutionary logic (Sperber &amp; </a:t>
            </a:r>
            <a:r>
              <a:rPr lang="en-US" dirty="0" err="1"/>
              <a:t>Baumard</a:t>
            </a:r>
            <a:r>
              <a:rPr lang="en-US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862694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5C9B-C4BA-F47C-4EFE-B9D0106A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4AE2-2635-3D2C-50F1-71DBDF133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What constitutes right and wrong?</a:t>
            </a:r>
          </a:p>
          <a:p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Evolutionary logic of cooperation and altruism</a:t>
            </a:r>
          </a:p>
          <a:p>
            <a:endParaRPr lang="en-US" dirty="0"/>
          </a:p>
          <a:p>
            <a:r>
              <a:rPr lang="en-US" dirty="0"/>
              <a:t>The strategic role of emotions</a:t>
            </a:r>
          </a:p>
        </p:txBody>
      </p:sp>
    </p:spTree>
    <p:extLst>
      <p:ext uri="{BB962C8B-B14F-4D97-AF65-F5344CB8AC3E}">
        <p14:creationId xmlns:p14="http://schemas.microsoft.com/office/powerpoint/2010/main" val="3271817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E60B11-5473-CB0A-5829-87CB115DA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5" y="1528897"/>
            <a:ext cx="3120278" cy="3120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68513A-4085-E88A-A2EA-092101EC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15" y="3521020"/>
            <a:ext cx="3938954" cy="26645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214B3E-9936-50DE-9D28-16627594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do these have in common?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E7F2E5-86AE-E745-0125-A4672CB39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461" y="1488001"/>
            <a:ext cx="4342151" cy="24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3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2E53-B23F-6CE3-4E92-EF45D0AE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32BE1-F068-D0BE-35A7-9FE096F09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Mechanisms voluntarily adopted </a:t>
            </a:r>
            <a:r>
              <a:rPr lang="en-US" i="1" u="sng" dirty="0"/>
              <a:t>now</a:t>
            </a:r>
            <a:r>
              <a:rPr lang="en-US" i="1" dirty="0"/>
              <a:t> that remove </a:t>
            </a:r>
            <a:r>
              <a:rPr lang="en-US" i="1" u="sng" dirty="0"/>
              <a:t>future options</a:t>
            </a:r>
            <a:endParaRPr lang="en-US" dirty="0"/>
          </a:p>
          <a:p>
            <a:r>
              <a:rPr lang="en-US" dirty="0"/>
              <a:t>Why would we ever want to do this?</a:t>
            </a:r>
          </a:p>
          <a:p>
            <a:pPr lvl="1"/>
            <a:r>
              <a:rPr lang="en-US" dirty="0"/>
              <a:t>Because we think our preferences might change</a:t>
            </a:r>
          </a:p>
          <a:p>
            <a:pPr lvl="2"/>
            <a:r>
              <a:rPr lang="en-US" dirty="0"/>
              <a:t>Alarm clocks, pensions</a:t>
            </a:r>
          </a:p>
          <a:p>
            <a:pPr lvl="1"/>
            <a:r>
              <a:rPr lang="en-US" dirty="0"/>
              <a:t>Because it changes others’ behavior</a:t>
            </a:r>
          </a:p>
          <a:p>
            <a:pPr lvl="2"/>
            <a:r>
              <a:rPr lang="en-US" dirty="0"/>
              <a:t>Encourages long-term cooperation (binding contracts, wedding rings)</a:t>
            </a:r>
          </a:p>
          <a:p>
            <a:pPr lvl="2"/>
            <a:r>
              <a:rPr lang="en-US" dirty="0"/>
              <a:t>Deters future aggression (long jail sentences, Doomsday machines)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93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revisited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97156-16FE-59A6-07FB-8F3F8E614FAD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 + death</a:t>
            </a:r>
          </a:p>
          <a:p>
            <a:pPr algn="ctr"/>
            <a:r>
              <a:rPr lang="en-US" dirty="0"/>
              <a:t>Jesse: 2 years + death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5BE82-5B47-85A9-8EB3-D65285A5148F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 + death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F8BE7-C22C-73AA-A4F4-72F6D2A12306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 + death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2C052-1C98-9C3F-EF48-0C4F8CFED943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8E086-9966-B164-F43A-D40E5C969143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260A6-693F-736A-CA5D-D1ECFA176AEC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39E88-37E1-858B-7C64-7DFFBE162F66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A0E3D-D1DC-F582-056A-91E8FB0D5763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B314C-6736-5DCB-3DC8-4565047825F5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292DE-4508-D757-988E-8D3BCB248F6D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239491" cy="49215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before we robbed the bank, Jesse and I hired a hitman:</a:t>
            </a:r>
          </a:p>
          <a:p>
            <a:pPr lvl="1"/>
            <a:r>
              <a:rPr lang="en-US" dirty="0"/>
              <a:t>If either of us confesses, the hitman shoot them as soon as they get out of prison</a:t>
            </a:r>
          </a:p>
          <a:p>
            <a:r>
              <a:rPr lang="en-US" dirty="0"/>
              <a:t>This credibly </a:t>
            </a:r>
            <a:r>
              <a:rPr lang="en-US" dirty="0" err="1"/>
              <a:t>precommits</a:t>
            </a:r>
            <a:r>
              <a:rPr lang="en-US" dirty="0"/>
              <a:t> us both to cooperating</a:t>
            </a:r>
          </a:p>
          <a:p>
            <a:pPr lvl="1"/>
            <a:r>
              <a:rPr lang="en-US" dirty="0"/>
              <a:t>If Jesse confesses, I shouldn’t confess (5 </a:t>
            </a:r>
            <a:r>
              <a:rPr lang="en-US" dirty="0" err="1"/>
              <a:t>yrs</a:t>
            </a:r>
            <a:r>
              <a:rPr lang="en-US" dirty="0"/>
              <a:t> &gt; 2 </a:t>
            </a:r>
            <a:r>
              <a:rPr lang="en-US" dirty="0" err="1"/>
              <a:t>yrs</a:t>
            </a:r>
            <a:r>
              <a:rPr lang="en-US" dirty="0"/>
              <a:t> + death)</a:t>
            </a:r>
          </a:p>
          <a:p>
            <a:pPr lvl="1"/>
            <a:r>
              <a:rPr lang="en-US" dirty="0"/>
              <a:t>If Jesse doesn’t confess, I still shouldn’t confess (1/2 year &gt; 0 years + death)</a:t>
            </a:r>
          </a:p>
        </p:txBody>
      </p:sp>
    </p:spTree>
    <p:extLst>
      <p:ext uri="{BB962C8B-B14F-4D97-AF65-F5344CB8AC3E}">
        <p14:creationId xmlns:p14="http://schemas.microsoft.com/office/powerpoint/2010/main" val="1438062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F1F9-0FEF-A981-1890-16C7F695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04934-3672-9015-11F3-B25642C41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examples require formal institutions or innovations</a:t>
            </a:r>
          </a:p>
          <a:p>
            <a:pPr lvl="1"/>
            <a:r>
              <a:rPr lang="en-US" dirty="0"/>
              <a:t>Governments, courts, technology... professionals</a:t>
            </a:r>
          </a:p>
          <a:p>
            <a:r>
              <a:rPr lang="en-US" dirty="0"/>
              <a:t>Can commitment devices promote cooperation in the state of nature?</a:t>
            </a:r>
          </a:p>
          <a:p>
            <a:pPr lvl="1"/>
            <a:r>
              <a:rPr lang="en-US" dirty="0"/>
              <a:t>Prehistoric (stateless) humans</a:t>
            </a:r>
          </a:p>
          <a:p>
            <a:pPr lvl="1"/>
            <a:r>
              <a:rPr lang="en-US" dirty="0"/>
              <a:t>Modern hunter-gatherers</a:t>
            </a:r>
          </a:p>
          <a:p>
            <a:pPr lvl="1"/>
            <a:r>
              <a:rPr lang="en-US" dirty="0"/>
              <a:t>Nonhuman animals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1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A02F-BE13-2FC9-6509-8D9E4862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 as commitment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108F-3643-C28B-08A7-FD0F7973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889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Emotions can commit us to courses of action that are outside our </a:t>
            </a:r>
            <a:r>
              <a:rPr lang="en-US" i="1" dirty="0"/>
              <a:t>short-term </a:t>
            </a:r>
            <a:r>
              <a:rPr lang="en-US" dirty="0"/>
              <a:t>interest, but by doing so </a:t>
            </a:r>
            <a:r>
              <a:rPr lang="en-US" dirty="0" err="1"/>
              <a:t>precommit</a:t>
            </a:r>
            <a:r>
              <a:rPr lang="en-US" dirty="0"/>
              <a:t> us to courses of action</a:t>
            </a:r>
          </a:p>
          <a:p>
            <a:pPr lvl="1"/>
            <a:r>
              <a:rPr lang="en-US" dirty="0"/>
              <a:t>Anger: Credible threats (as in UG)</a:t>
            </a:r>
          </a:p>
          <a:p>
            <a:pPr lvl="1"/>
            <a:r>
              <a:rPr lang="en-US" dirty="0"/>
              <a:t>Guilt: Credible promises (as in PD)</a:t>
            </a:r>
          </a:p>
          <a:p>
            <a:r>
              <a:rPr lang="en-US" dirty="0"/>
              <a:t>For this to hold:</a:t>
            </a:r>
          </a:p>
          <a:p>
            <a:pPr lvl="1"/>
            <a:r>
              <a:rPr lang="en-US" dirty="0"/>
              <a:t>Emotions must be </a:t>
            </a:r>
            <a:r>
              <a:rPr lang="en-US" u="sng" dirty="0"/>
              <a:t>involuntary</a:t>
            </a:r>
            <a:endParaRPr lang="en-US" dirty="0"/>
          </a:p>
          <a:p>
            <a:pPr lvl="1"/>
            <a:r>
              <a:rPr lang="en-US" dirty="0"/>
              <a:t>Emotions must be </a:t>
            </a:r>
            <a:r>
              <a:rPr lang="en-US" u="sng" dirty="0"/>
              <a:t>knowable </a:t>
            </a:r>
            <a:r>
              <a:rPr lang="en-US" dirty="0"/>
              <a:t>by partner</a:t>
            </a:r>
          </a:p>
          <a:p>
            <a:r>
              <a:rPr lang="en-US" dirty="0"/>
              <a:t>Amazingly, Darwin himself anticipated this argument (</a:t>
            </a:r>
            <a:r>
              <a:rPr lang="en-US" i="1" dirty="0"/>
              <a:t>Expression of Emotions in Man and Animals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99E0A-05C1-EECC-A95C-0AAFA554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27" y="1340448"/>
            <a:ext cx="3606546" cy="53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28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6A9F-41AB-E2FA-19AF-C6FBAA0D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Ultimatum game revisited</a:t>
            </a:r>
          </a:p>
        </p:txBody>
      </p:sp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CAD6E83-3B04-0689-8CD5-B961D41A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7" y="1556693"/>
            <a:ext cx="1738311" cy="173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2A2F7-F156-0D4D-B70E-CAE03A22603F}"/>
              </a:ext>
            </a:extLst>
          </p:cNvPr>
          <p:cNvSpPr txBox="1"/>
          <p:nvPr/>
        </p:nvSpPr>
        <p:spPr>
          <a:xfrm>
            <a:off x="475319" y="3253005"/>
            <a:ext cx="12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</a:t>
            </a:r>
          </a:p>
          <a:p>
            <a:r>
              <a:rPr lang="en-US" dirty="0"/>
              <a:t>(Proposer)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907B0-FC37-5D3A-EA8D-59A4EB4F2289}"/>
              </a:ext>
            </a:extLst>
          </p:cNvPr>
          <p:cNvSpPr txBox="1"/>
          <p:nvPr/>
        </p:nvSpPr>
        <p:spPr>
          <a:xfrm>
            <a:off x="3345419" y="3241490"/>
            <a:ext cx="117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Jesse</a:t>
            </a:r>
          </a:p>
          <a:p>
            <a:pPr algn="ctr"/>
            <a:r>
              <a:rPr lang="en-US" dirty="0"/>
              <a:t>(Receiver)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E979E-02A4-E0B5-5718-431FDD0A79A8}"/>
              </a:ext>
            </a:extLst>
          </p:cNvPr>
          <p:cNvCxnSpPr/>
          <p:nvPr/>
        </p:nvCxnSpPr>
        <p:spPr>
          <a:xfrm>
            <a:off x="1646800" y="2281996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313837-AD74-27D2-6D4F-3A2A5A9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09" y="1549329"/>
            <a:ext cx="1738311" cy="17383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441CD7-31CF-5B05-1BB5-D3C5D578CB21}"/>
              </a:ext>
            </a:extLst>
          </p:cNvPr>
          <p:cNvCxnSpPr>
            <a:cxnSpLocks/>
          </p:cNvCxnSpPr>
          <p:nvPr/>
        </p:nvCxnSpPr>
        <p:spPr>
          <a:xfrm flipH="1">
            <a:off x="6434416" y="4900431"/>
            <a:ext cx="831270" cy="1260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ED490F-80DA-41D7-BC72-2F63EA5FD373}"/>
              </a:ext>
            </a:extLst>
          </p:cNvPr>
          <p:cNvSpPr txBox="1"/>
          <p:nvPr/>
        </p:nvSpPr>
        <p:spPr>
          <a:xfrm>
            <a:off x="5828320" y="6211669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$50</a:t>
            </a:r>
          </a:p>
          <a:p>
            <a:r>
              <a:rPr lang="en-US" dirty="0"/>
              <a:t>Jesse: $50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B0AEC-5797-0E97-B42F-7E9AFFE31333}"/>
              </a:ext>
            </a:extLst>
          </p:cNvPr>
          <p:cNvSpPr txBox="1"/>
          <p:nvPr/>
        </p:nvSpPr>
        <p:spPr>
          <a:xfrm>
            <a:off x="5757585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Accepts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03B92B-B327-038C-16E7-C2B09061ED84}"/>
              </a:ext>
            </a:extLst>
          </p:cNvPr>
          <p:cNvCxnSpPr>
            <a:cxnSpLocks/>
          </p:cNvCxnSpPr>
          <p:nvPr/>
        </p:nvCxnSpPr>
        <p:spPr>
          <a:xfrm>
            <a:off x="7264851" y="4899321"/>
            <a:ext cx="832104" cy="1261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A9E729-5A55-C31A-08D9-2B5AD66B805B}"/>
              </a:ext>
            </a:extLst>
          </p:cNvPr>
          <p:cNvSpPr txBox="1"/>
          <p:nvPr/>
        </p:nvSpPr>
        <p:spPr>
          <a:xfrm>
            <a:off x="7754718" y="539849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Rejects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187EA0-1CFB-0DF1-531B-5D45A9FCFF14}"/>
              </a:ext>
            </a:extLst>
          </p:cNvPr>
          <p:cNvSpPr txBox="1"/>
          <p:nvPr/>
        </p:nvSpPr>
        <p:spPr>
          <a:xfrm>
            <a:off x="7652093" y="6211669"/>
            <a:ext cx="113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$0</a:t>
            </a:r>
          </a:p>
          <a:p>
            <a:r>
              <a:rPr lang="en-US" dirty="0"/>
              <a:t>Jesse: $0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FF2698-63C3-2835-0C99-E9338888A33B}"/>
              </a:ext>
            </a:extLst>
          </p:cNvPr>
          <p:cNvCxnSpPr>
            <a:cxnSpLocks/>
          </p:cNvCxnSpPr>
          <p:nvPr/>
        </p:nvCxnSpPr>
        <p:spPr>
          <a:xfrm flipH="1">
            <a:off x="9657723" y="4900431"/>
            <a:ext cx="831270" cy="126076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362B224-1F08-9428-6543-5BD44F7577A7}"/>
              </a:ext>
            </a:extLst>
          </p:cNvPr>
          <p:cNvSpPr txBox="1"/>
          <p:nvPr/>
        </p:nvSpPr>
        <p:spPr>
          <a:xfrm>
            <a:off x="9113342" y="6211669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Me: $99</a:t>
            </a:r>
          </a:p>
          <a:p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Jesse: $1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F1C2A4-DC62-9A33-9FEA-ACA9DD78F3FB}"/>
              </a:ext>
            </a:extLst>
          </p:cNvPr>
          <p:cNvSpPr txBox="1"/>
          <p:nvPr/>
        </p:nvSpPr>
        <p:spPr>
          <a:xfrm>
            <a:off x="8980892" y="5398498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alpha val="30000"/>
                  </a:schemeClr>
                </a:solidFill>
              </a:rPr>
              <a:t>Accepts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C0CE14-AFBE-480E-BC24-29E6BB8B4918}"/>
              </a:ext>
            </a:extLst>
          </p:cNvPr>
          <p:cNvCxnSpPr>
            <a:cxnSpLocks/>
          </p:cNvCxnSpPr>
          <p:nvPr/>
        </p:nvCxnSpPr>
        <p:spPr>
          <a:xfrm>
            <a:off x="10488158" y="4899321"/>
            <a:ext cx="832104" cy="1261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3E20A35-F50E-B2BD-5382-F9BEDEC83B38}"/>
              </a:ext>
            </a:extLst>
          </p:cNvPr>
          <p:cNvSpPr txBox="1"/>
          <p:nvPr/>
        </p:nvSpPr>
        <p:spPr>
          <a:xfrm>
            <a:off x="10978025" y="539849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Rejects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F96683-3E6F-AB5B-2CA9-B109E64D4B5C}"/>
              </a:ext>
            </a:extLst>
          </p:cNvPr>
          <p:cNvSpPr txBox="1"/>
          <p:nvPr/>
        </p:nvSpPr>
        <p:spPr>
          <a:xfrm>
            <a:off x="10875400" y="6211669"/>
            <a:ext cx="113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Me: $0</a:t>
            </a:r>
          </a:p>
          <a:p>
            <a:r>
              <a:rPr lang="en-US" dirty="0"/>
              <a:t>Jesse: $0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E201E9-CB5F-5F42-DDDE-1C3296622197}"/>
              </a:ext>
            </a:extLst>
          </p:cNvPr>
          <p:cNvCxnSpPr>
            <a:cxnSpLocks/>
          </p:cNvCxnSpPr>
          <p:nvPr/>
        </p:nvCxnSpPr>
        <p:spPr>
          <a:xfrm flipH="1">
            <a:off x="7471381" y="2643429"/>
            <a:ext cx="1374741" cy="1458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3DB16D-F7A0-80EC-9853-83C56C3E7A52}"/>
              </a:ext>
            </a:extLst>
          </p:cNvPr>
          <p:cNvCxnSpPr>
            <a:cxnSpLocks/>
          </p:cNvCxnSpPr>
          <p:nvPr/>
        </p:nvCxnSpPr>
        <p:spPr>
          <a:xfrm>
            <a:off x="8846122" y="2645652"/>
            <a:ext cx="1371600" cy="145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67BD39C-154D-E0E3-8FE6-A94FC78C56AF}"/>
              </a:ext>
            </a:extLst>
          </p:cNvPr>
          <p:cNvSpPr txBox="1"/>
          <p:nvPr/>
        </p:nvSpPr>
        <p:spPr>
          <a:xfrm>
            <a:off x="6819983" y="4156469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B4AEAC-B101-9A7F-6533-F646E23553E6}"/>
              </a:ext>
            </a:extLst>
          </p:cNvPr>
          <p:cNvSpPr txBox="1"/>
          <p:nvPr/>
        </p:nvSpPr>
        <p:spPr>
          <a:xfrm>
            <a:off x="10039958" y="4159266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Jesse’s</a:t>
            </a:r>
          </a:p>
          <a:p>
            <a:r>
              <a:rPr lang="en-US" dirty="0"/>
              <a:t>Choice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C9887B-60C6-FE6E-CDB8-95E90350F72B}"/>
              </a:ext>
            </a:extLst>
          </p:cNvPr>
          <p:cNvSpPr txBox="1"/>
          <p:nvPr/>
        </p:nvSpPr>
        <p:spPr>
          <a:xfrm>
            <a:off x="8397922" y="1971860"/>
            <a:ext cx="8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</a:t>
            </a:r>
          </a:p>
          <a:p>
            <a:pPr algn="ctr"/>
            <a:r>
              <a:rPr lang="en-US" dirty="0"/>
              <a:t>Choice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C10CB-5015-D592-7661-B2591FE95F3D}"/>
              </a:ext>
            </a:extLst>
          </p:cNvPr>
          <p:cNvSpPr txBox="1"/>
          <p:nvPr/>
        </p:nvSpPr>
        <p:spPr>
          <a:xfrm>
            <a:off x="7013520" y="2618191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(50/50)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BF9C42-8C8B-51E4-711F-5B5C38F9A629}"/>
              </a:ext>
            </a:extLst>
          </p:cNvPr>
          <p:cNvSpPr txBox="1"/>
          <p:nvPr/>
        </p:nvSpPr>
        <p:spPr>
          <a:xfrm>
            <a:off x="9762031" y="2641541"/>
            <a:ext cx="78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Unfair</a:t>
            </a:r>
          </a:p>
          <a:p>
            <a:pPr algn="ctr"/>
            <a:r>
              <a:rPr lang="en-US" i="1" dirty="0"/>
              <a:t>Offer</a:t>
            </a:r>
          </a:p>
          <a:p>
            <a:pPr algn="ctr"/>
            <a:r>
              <a:rPr lang="en-US" i="1" dirty="0"/>
              <a:t>(99/1)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124CB9-531C-3DC9-C8B9-A05962038B7D}"/>
              </a:ext>
            </a:extLst>
          </p:cNvPr>
          <p:cNvSpPr txBox="1"/>
          <p:nvPr/>
        </p:nvSpPr>
        <p:spPr>
          <a:xfrm>
            <a:off x="1563672" y="1958830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Proposed division of $100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CAFDF5-1799-5452-A9AA-A2FBDBAAAFFE}"/>
              </a:ext>
            </a:extLst>
          </p:cNvPr>
          <p:cNvSpPr txBox="1"/>
          <p:nvPr/>
        </p:nvSpPr>
        <p:spPr>
          <a:xfrm>
            <a:off x="1592427" y="2740669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Accepts or rejects offer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E53F956-E918-DE7B-1869-0FDB45C8BD33}"/>
              </a:ext>
            </a:extLst>
          </p:cNvPr>
          <p:cNvCxnSpPr/>
          <p:nvPr/>
        </p:nvCxnSpPr>
        <p:spPr>
          <a:xfrm>
            <a:off x="1675555" y="3063835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46CB4A-95D6-C793-973F-E6599937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4301473"/>
            <a:ext cx="4239491" cy="2445694"/>
          </a:xfrm>
        </p:spPr>
        <p:txBody>
          <a:bodyPr>
            <a:normAutofit/>
          </a:bodyPr>
          <a:lstStyle/>
          <a:p>
            <a:r>
              <a:rPr lang="en-US" dirty="0"/>
              <a:t>Anger can </a:t>
            </a:r>
            <a:r>
              <a:rPr lang="en-US" dirty="0" err="1"/>
              <a:t>precommit</a:t>
            </a:r>
            <a:r>
              <a:rPr lang="en-US" dirty="0"/>
              <a:t> Jesse to retaliation</a:t>
            </a:r>
          </a:p>
          <a:p>
            <a:pPr lvl="1"/>
            <a:r>
              <a:rPr lang="en-US" dirty="0"/>
              <a:t>This changes my incentives – so Jesse doesn’t need to carry out the threat</a:t>
            </a:r>
          </a:p>
        </p:txBody>
      </p:sp>
    </p:spTree>
    <p:extLst>
      <p:ext uri="{BB962C8B-B14F-4D97-AF65-F5344CB8AC3E}">
        <p14:creationId xmlns:p14="http://schemas.microsoft.com/office/powerpoint/2010/main" val="741687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A84-C5EB-3B20-8302-55EDF93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revisited (again)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97156-16FE-59A6-07FB-8F3F8E614FAD}"/>
              </a:ext>
            </a:extLst>
          </p:cNvPr>
          <p:cNvSpPr/>
          <p:nvPr/>
        </p:nvSpPr>
        <p:spPr>
          <a:xfrm>
            <a:off x="5777356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2 years + guilt</a:t>
            </a:r>
          </a:p>
          <a:p>
            <a:pPr algn="ctr"/>
            <a:r>
              <a:rPr lang="en-US" dirty="0"/>
              <a:t>Jesse: 2 years + guilt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5BE82-5B47-85A9-8EB3-D65285A5148F}"/>
              </a:ext>
            </a:extLst>
          </p:cNvPr>
          <p:cNvSpPr/>
          <p:nvPr/>
        </p:nvSpPr>
        <p:spPr>
          <a:xfrm>
            <a:off x="5777356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5 years</a:t>
            </a:r>
          </a:p>
          <a:p>
            <a:pPr algn="ctr"/>
            <a:r>
              <a:rPr lang="en-US" dirty="0"/>
              <a:t>Jesse: 0 years + guilt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F8BE7-C22C-73AA-A4F4-72F6D2A12306}"/>
              </a:ext>
            </a:extLst>
          </p:cNvPr>
          <p:cNvSpPr/>
          <p:nvPr/>
        </p:nvSpPr>
        <p:spPr>
          <a:xfrm>
            <a:off x="8936192" y="3588330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0 years + guilt</a:t>
            </a:r>
          </a:p>
          <a:p>
            <a:pPr algn="ctr"/>
            <a:r>
              <a:rPr lang="en-US" dirty="0"/>
              <a:t>Jesse: 5 years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2C052-1C98-9C3F-EF48-0C4F8CFED943}"/>
              </a:ext>
            </a:extLst>
          </p:cNvPr>
          <p:cNvSpPr/>
          <p:nvPr/>
        </p:nvSpPr>
        <p:spPr>
          <a:xfrm>
            <a:off x="8936192" y="5167749"/>
            <a:ext cx="3158836" cy="15794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Me: 1/2 year</a:t>
            </a:r>
          </a:p>
          <a:p>
            <a:pPr algn="ctr"/>
            <a:r>
              <a:rPr lang="en-US" dirty="0"/>
              <a:t>Jesse: 1/2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8E086-9966-B164-F43A-D40E5C969143}"/>
              </a:ext>
            </a:extLst>
          </p:cNvPr>
          <p:cNvSpPr txBox="1"/>
          <p:nvPr/>
        </p:nvSpPr>
        <p:spPr>
          <a:xfrm>
            <a:off x="4589241" y="4177984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260A6-693F-736A-CA5D-D1ECFA176AEC}"/>
              </a:ext>
            </a:extLst>
          </p:cNvPr>
          <p:cNvSpPr txBox="1"/>
          <p:nvPr/>
        </p:nvSpPr>
        <p:spPr>
          <a:xfrm>
            <a:off x="4589241" y="5609145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39E88-37E1-858B-7C64-7DFFBE162F66}"/>
              </a:ext>
            </a:extLst>
          </p:cNvPr>
          <p:cNvSpPr txBox="1"/>
          <p:nvPr/>
        </p:nvSpPr>
        <p:spPr>
          <a:xfrm>
            <a:off x="6900433" y="3082112"/>
            <a:ext cx="110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A0E3D-D1DC-F582-056A-91E8FB0D5763}"/>
              </a:ext>
            </a:extLst>
          </p:cNvPr>
          <p:cNvSpPr txBox="1"/>
          <p:nvPr/>
        </p:nvSpPr>
        <p:spPr>
          <a:xfrm>
            <a:off x="9964048" y="2831493"/>
            <a:ext cx="110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Don’t</a:t>
            </a:r>
          </a:p>
          <a:p>
            <a:pPr algn="ctr"/>
            <a:r>
              <a:rPr lang="en-US" sz="2000" dirty="0"/>
              <a:t>Confess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B314C-6736-5DCB-3DC8-4565047825F5}"/>
              </a:ext>
            </a:extLst>
          </p:cNvPr>
          <p:cNvSpPr txBox="1"/>
          <p:nvPr/>
        </p:nvSpPr>
        <p:spPr>
          <a:xfrm>
            <a:off x="4163537" y="4593482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/>
              <a:t>My</a:t>
            </a:r>
          </a:p>
          <a:p>
            <a:pPr algn="ctr"/>
            <a:r>
              <a:rPr lang="en-US" sz="2600" i="1" dirty="0"/>
              <a:t>Choice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292DE-4508-D757-988E-8D3BCB248F6D}"/>
              </a:ext>
            </a:extLst>
          </p:cNvPr>
          <p:cNvSpPr txBox="1"/>
          <p:nvPr/>
        </p:nvSpPr>
        <p:spPr>
          <a:xfrm>
            <a:off x="8376103" y="229288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Jesse’s</a:t>
            </a:r>
          </a:p>
          <a:p>
            <a:r>
              <a:rPr lang="en-US" sz="2600" i="1" dirty="0"/>
              <a:t>Choice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970BCC-FA61-C942-CE83-507BFE9B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4" y="1825624"/>
            <a:ext cx="4239491" cy="4921543"/>
          </a:xfrm>
        </p:spPr>
        <p:txBody>
          <a:bodyPr>
            <a:normAutofit/>
          </a:bodyPr>
          <a:lstStyle/>
          <a:p>
            <a:r>
              <a:rPr lang="en-US" dirty="0"/>
              <a:t>Guilt can have a similar function to the hitman (changing my payoff structure)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8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0AC85-2DEF-4642-AB35-769B2FBC6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625" y="1509563"/>
            <a:ext cx="3339480" cy="4811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889A4-099C-AC4B-9B75-F12B1E15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Philosophical standards of right and wrong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3F85-D71C-9145-8003-6611FBED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951"/>
            <a:ext cx="5403574" cy="3649249"/>
          </a:xfrm>
        </p:spPr>
        <p:txBody>
          <a:bodyPr>
            <a:normAutofit/>
          </a:bodyPr>
          <a:lstStyle/>
          <a:p>
            <a:r>
              <a:rPr lang="en-US" i="1" dirty="0"/>
              <a:t>Deontology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Rule-based morality</a:t>
            </a:r>
          </a:p>
          <a:p>
            <a:pPr lvl="1"/>
            <a:r>
              <a:rPr lang="en-US" dirty="0"/>
              <a:t>Morality is following a set of moral duties</a:t>
            </a:r>
          </a:p>
          <a:p>
            <a:pPr lvl="1"/>
            <a:r>
              <a:rPr lang="en-US" i="1" dirty="0"/>
              <a:t>Categorical imperative</a:t>
            </a:r>
            <a:r>
              <a:rPr lang="en-US" dirty="0"/>
              <a:t>: Only act on moral rules that would work if universalized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8568-045E-BD46-9C8F-A0AC97FB607B}"/>
              </a:ext>
            </a:extLst>
          </p:cNvPr>
          <p:cNvSpPr txBox="1"/>
          <p:nvPr/>
        </p:nvSpPr>
        <p:spPr>
          <a:xfrm>
            <a:off x="8216178" y="632128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Immanuel Kant</a:t>
            </a:r>
          </a:p>
        </p:txBody>
      </p:sp>
    </p:spTree>
    <p:extLst>
      <p:ext uri="{BB962C8B-B14F-4D97-AF65-F5344CB8AC3E}">
        <p14:creationId xmlns:p14="http://schemas.microsoft.com/office/powerpoint/2010/main" val="4229043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02BD-D232-A9B0-6E90-BA19C2E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EDB5-31AC-BA0E-16D5-25C83C27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7582" cy="4351338"/>
          </a:xfrm>
        </p:spPr>
        <p:txBody>
          <a:bodyPr/>
          <a:lstStyle/>
          <a:p>
            <a:r>
              <a:rPr lang="en-US" dirty="0"/>
              <a:t>Behavior in economic games varies dramatically across the world</a:t>
            </a:r>
          </a:p>
          <a:p>
            <a:r>
              <a:rPr lang="en-US" dirty="0"/>
              <a:t>Doesn’t this challenge the evolutionary theory?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BBE8E-6920-8642-6CF0-E4A6B4BD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10874"/>
            <a:ext cx="5488764" cy="4866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55F1C-A488-E31A-E0B8-27ED823F6B7B}"/>
              </a:ext>
            </a:extLst>
          </p:cNvPr>
          <p:cNvSpPr txBox="1"/>
          <p:nvPr/>
        </p:nvSpPr>
        <p:spPr>
          <a:xfrm>
            <a:off x="7883237" y="630820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(Henrich et al., 2005)</a:t>
            </a:r>
          </a:p>
        </p:txBody>
      </p:sp>
    </p:spTree>
    <p:extLst>
      <p:ext uri="{BB962C8B-B14F-4D97-AF65-F5344CB8AC3E}">
        <p14:creationId xmlns:p14="http://schemas.microsoft.com/office/powerpoint/2010/main" val="385789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0F4E-21E2-767A-73A4-E00C134D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81D6-32A4-B570-A2BB-41FEB3D0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Grand unified theory of social science:</a:t>
            </a:r>
            <a:br>
              <a:rPr lang="en-US" dirty="0"/>
            </a:br>
            <a:r>
              <a:rPr lang="en-US" i="1" dirty="0"/>
              <a:t>Dual inheritance theory (Boyd &amp; </a:t>
            </a:r>
            <a:r>
              <a:rPr lang="en-US" i="1" dirty="0" err="1"/>
              <a:t>Richerson</a:t>
            </a:r>
            <a:r>
              <a:rPr lang="en-US" i="1" dirty="0"/>
              <a:t>, 1985)</a:t>
            </a:r>
          </a:p>
          <a:p>
            <a:r>
              <a:rPr lang="en-US" i="1" dirty="0"/>
              <a:t>Culture</a:t>
            </a:r>
            <a:r>
              <a:rPr lang="en-US" dirty="0"/>
              <a:t>: Information transmitted laterally within a group, which can accumulate across generations</a:t>
            </a:r>
          </a:p>
          <a:p>
            <a:r>
              <a:rPr lang="en-US" dirty="0"/>
              <a:t>Three central claims:</a:t>
            </a:r>
          </a:p>
          <a:p>
            <a:pPr lvl="1"/>
            <a:r>
              <a:rPr lang="en-US" dirty="0"/>
              <a:t>Our ability to create culture is itself a biological/genetic adaptation</a:t>
            </a:r>
          </a:p>
          <a:p>
            <a:pPr lvl="2"/>
            <a:r>
              <a:rPr lang="en-US" dirty="0"/>
              <a:t>Mechanisms such as imitation, pedagogy, epistemic vigilance, norm enforcement</a:t>
            </a:r>
          </a:p>
          <a:p>
            <a:pPr lvl="1"/>
            <a:r>
              <a:rPr lang="en-US" dirty="0"/>
              <a:t>Culture itself evolves in a process analogous to natural selection</a:t>
            </a:r>
          </a:p>
          <a:p>
            <a:pPr lvl="2"/>
            <a:r>
              <a:rPr lang="en-US" dirty="0"/>
              <a:t>Ideas are the unit of selection, not the gene</a:t>
            </a:r>
          </a:p>
          <a:p>
            <a:pPr lvl="1"/>
            <a:r>
              <a:rPr lang="en-US" dirty="0"/>
              <a:t>Culture becomes part of the environment, in turn affecting genetic evolution</a:t>
            </a:r>
          </a:p>
        </p:txBody>
      </p:sp>
    </p:spTree>
    <p:extLst>
      <p:ext uri="{BB962C8B-B14F-4D97-AF65-F5344CB8AC3E}">
        <p14:creationId xmlns:p14="http://schemas.microsoft.com/office/powerpoint/2010/main" val="3170990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0F4E-21E2-767A-73A4-E00C134D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81D6-32A4-B570-A2BB-41FEB3D0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Cooperation and social institutions</a:t>
            </a:r>
          </a:p>
          <a:p>
            <a:pPr lvl="1"/>
            <a:r>
              <a:rPr lang="en-US" dirty="0"/>
              <a:t>Institutions can change incentives to promote cooperation such as market exchange (e.g., legally enforceable property rights)</a:t>
            </a:r>
          </a:p>
          <a:p>
            <a:pPr lvl="1"/>
            <a:r>
              <a:rPr lang="en-US" dirty="0"/>
              <a:t>Experiences of cooperation with strangers – as we have in Western liberal democracies – seem to promote cooperative norms even in situations where the incentives are taken away (e.g., one-shot economic games)</a:t>
            </a:r>
          </a:p>
          <a:p>
            <a:r>
              <a:rPr lang="en-US" dirty="0"/>
              <a:t>Honor cultures (Nisbett &amp; Cohen, 1996)</a:t>
            </a:r>
          </a:p>
          <a:p>
            <a:pPr lvl="1"/>
            <a:r>
              <a:rPr lang="en-US" dirty="0"/>
              <a:t>Place particular emphasis on preserving reputation</a:t>
            </a:r>
          </a:p>
          <a:p>
            <a:pPr lvl="1"/>
            <a:r>
              <a:rPr lang="en-US" dirty="0"/>
              <a:t>Southern US originally settled by cattle herders who settled disputes using retribution-based mechanisms in the absence of government institutions that could enforce contracts or protect against theft</a:t>
            </a:r>
          </a:p>
          <a:p>
            <a:r>
              <a:rPr lang="en-US" dirty="0"/>
              <a:t>Shame vs guilt cultures</a:t>
            </a:r>
          </a:p>
          <a:p>
            <a:pPr lvl="1"/>
            <a:r>
              <a:rPr lang="en-US" dirty="0"/>
              <a:t>Primary emotional levers used for social regulation may differ across more individualistic (guilt) vs collectivist (shame) cultures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46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5C9B-C4BA-F47C-4EFE-B9D0106A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4AE2-2635-3D2C-50F1-71DBDF13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91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constitutes right and wrong?</a:t>
            </a:r>
          </a:p>
          <a:p>
            <a:pPr lvl="1"/>
            <a:r>
              <a:rPr lang="en-US" dirty="0"/>
              <a:t>People probably don’t have coherent theories like philosophers – even unstable ones triggered by different situations</a:t>
            </a:r>
          </a:p>
          <a:p>
            <a:pPr lvl="1"/>
            <a:r>
              <a:rPr lang="en-US" dirty="0"/>
              <a:t>Instead, we seem to rely on domain-specific intuitions (moral foundations)</a:t>
            </a:r>
          </a:p>
          <a:p>
            <a:r>
              <a:rPr lang="en-US" dirty="0"/>
              <a:t>Evolutionary logic of cooperation and altruism</a:t>
            </a:r>
          </a:p>
          <a:p>
            <a:pPr lvl="1"/>
            <a:r>
              <a:rPr lang="en-US" dirty="0"/>
              <a:t>People cooperate much more than Econ 101 models predict</a:t>
            </a:r>
          </a:p>
          <a:p>
            <a:pPr lvl="1"/>
            <a:r>
              <a:rPr lang="en-US" dirty="0"/>
              <a:t>Several evolutionary mechanisms explain why cooperation and altruism can be adaptive (kin selection, reciprocity, reputation)</a:t>
            </a:r>
          </a:p>
          <a:p>
            <a:r>
              <a:rPr lang="en-US" dirty="0"/>
              <a:t>The strategic role of emotions</a:t>
            </a:r>
          </a:p>
          <a:p>
            <a:pPr lvl="1"/>
            <a:r>
              <a:rPr lang="en-US" dirty="0"/>
              <a:t>Emotions like anger and guilt are outside our conscious control, allowing us to make credible threats (to retaliate) and promises (to cooperate)</a:t>
            </a:r>
          </a:p>
          <a:p>
            <a:pPr lvl="1"/>
            <a:r>
              <a:rPr lang="en-US" dirty="0"/>
              <a:t>Natural selection for strategic emotions does not rule out cultural influences – this capacity is itself a biological adaptation (dual inheritance theory)</a:t>
            </a:r>
          </a:p>
        </p:txBody>
      </p:sp>
    </p:spTree>
    <p:extLst>
      <p:ext uri="{BB962C8B-B14F-4D97-AF65-F5344CB8AC3E}">
        <p14:creationId xmlns:p14="http://schemas.microsoft.com/office/powerpoint/2010/main" val="246948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89A4-099C-AC4B-9B75-F12B1E15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Philosophical standards of right and wrong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3F85-D71C-9145-8003-6611FBED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951"/>
            <a:ext cx="5416827" cy="3649249"/>
          </a:xfrm>
        </p:spPr>
        <p:txBody>
          <a:bodyPr/>
          <a:lstStyle/>
          <a:p>
            <a:r>
              <a:rPr lang="en-US" i="1" dirty="0"/>
              <a:t>Virtue ethics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Character-based morality</a:t>
            </a:r>
          </a:p>
          <a:p>
            <a:pPr lvl="1"/>
            <a:r>
              <a:rPr lang="en-US" dirty="0"/>
              <a:t>Morality is cultivating ‘moral virtues’ such as honesty, prudence, loyalty</a:t>
            </a:r>
          </a:p>
          <a:p>
            <a:pPr lvl="1"/>
            <a:r>
              <a:rPr lang="en-US" dirty="0"/>
              <a:t>Virtues aim toward ‘true’ happiness (</a:t>
            </a:r>
            <a:r>
              <a:rPr lang="en-US" i="1" dirty="0"/>
              <a:t>eudaimonia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5E414-2971-E247-AE0C-2EEBA8A8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6" y="2141951"/>
            <a:ext cx="4965148" cy="3820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24D59-F941-BE40-A9EA-47DB309CC3C7}"/>
              </a:ext>
            </a:extLst>
          </p:cNvPr>
          <p:cNvSpPr txBox="1"/>
          <p:nvPr/>
        </p:nvSpPr>
        <p:spPr>
          <a:xfrm>
            <a:off x="8652556" y="63385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Aristotle</a:t>
            </a:r>
          </a:p>
        </p:txBody>
      </p:sp>
    </p:spTree>
    <p:extLst>
      <p:ext uri="{BB962C8B-B14F-4D97-AF65-F5344CB8AC3E}">
        <p14:creationId xmlns:p14="http://schemas.microsoft.com/office/powerpoint/2010/main" val="358173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09A0-F855-18AF-665F-A5F02F69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people use these standards?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A623F-BFFC-F4BC-36B3-1DDED8E6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825625"/>
            <a:ext cx="6787662" cy="4351338"/>
          </a:xfrm>
        </p:spPr>
        <p:txBody>
          <a:bodyPr/>
          <a:lstStyle/>
          <a:p>
            <a:r>
              <a:rPr lang="en-US" dirty="0"/>
              <a:t>Utilitarian intuitions vary depending on context </a:t>
            </a:r>
            <a:r>
              <a:rPr lang="en-US" sz="1800" dirty="0"/>
              <a:t>(Hauser et al., 2007)</a:t>
            </a:r>
          </a:p>
          <a:p>
            <a:pPr lvl="1"/>
            <a:r>
              <a:rPr lang="en-US" sz="2200" dirty="0"/>
              <a:t>85% in “bystander” case</a:t>
            </a:r>
          </a:p>
          <a:p>
            <a:pPr lvl="1"/>
            <a:r>
              <a:rPr lang="en-US" sz="2200" dirty="0"/>
              <a:t>12% in “footbridge” case</a:t>
            </a:r>
          </a:p>
          <a:p>
            <a:r>
              <a:rPr lang="en-US" dirty="0"/>
              <a:t>Intuitions might be downstream of more basic cognitive processes </a:t>
            </a:r>
            <a:r>
              <a:rPr lang="en-US" sz="1800" dirty="0"/>
              <a:t>(Greene et al., 2001)</a:t>
            </a:r>
          </a:p>
          <a:p>
            <a:pPr lvl="1"/>
            <a:r>
              <a:rPr lang="en-US" sz="2200" dirty="0"/>
              <a:t>Reason (numbers) </a:t>
            </a:r>
            <a:r>
              <a:rPr lang="en-US" sz="2200" dirty="0">
                <a:sym typeface="Wingdings" pitchFamily="2" charset="2"/>
              </a:rPr>
              <a:t> Utilitarianism</a:t>
            </a:r>
            <a:endParaRPr lang="en-US" sz="2200" dirty="0"/>
          </a:p>
          <a:p>
            <a:pPr lvl="1"/>
            <a:r>
              <a:rPr lang="en-US" sz="2200" dirty="0"/>
              <a:t>Emotion (vivid images) –&gt; Deontology</a:t>
            </a:r>
          </a:p>
          <a:p>
            <a:r>
              <a:rPr lang="en-US" dirty="0">
                <a:sym typeface="Wingdings" pitchFamily="2" charset="2"/>
              </a:rPr>
              <a:t>So people don’t have a single moral theory, but different theories triggered by context?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0DD5A-6D18-EE73-17E4-6C0632DD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479" y="2063262"/>
            <a:ext cx="4441918" cy="3492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0F938D-8B8F-C0DF-B226-15437D01E074}"/>
              </a:ext>
            </a:extLst>
          </p:cNvPr>
          <p:cNvSpPr txBox="1"/>
          <p:nvPr/>
        </p:nvSpPr>
        <p:spPr>
          <a:xfrm>
            <a:off x="8121960" y="5807631"/>
            <a:ext cx="376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77"/>
              </a:rPr>
              <a:t>Waldmann</a:t>
            </a:r>
            <a:r>
              <a:rPr lang="en-US" dirty="0">
                <a:latin typeface="Gill Sans MT" panose="020B0502020104020203" pitchFamily="34" charset="77"/>
              </a:rPr>
              <a:t>, Nagel, &amp; </a:t>
            </a:r>
            <a:r>
              <a:rPr lang="en-US" dirty="0" err="1">
                <a:latin typeface="Gill Sans MT" panose="020B0502020104020203" pitchFamily="34" charset="77"/>
              </a:rPr>
              <a:t>Wiegmann</a:t>
            </a:r>
            <a:r>
              <a:rPr lang="en-US" dirty="0">
                <a:latin typeface="Gill Sans MT" panose="020B0502020104020203" pitchFamily="34" charset="77"/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119192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09A0-F855-18AF-665F-A5F02F69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people use these standards?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A623F-BFFC-F4BC-36B3-1DDED8E6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2" y="1825624"/>
            <a:ext cx="7559222" cy="4921539"/>
          </a:xfrm>
        </p:spPr>
        <p:txBody>
          <a:bodyPr>
            <a:normAutofit/>
          </a:bodyPr>
          <a:lstStyle/>
          <a:p>
            <a:r>
              <a:rPr lang="en-US" sz="2600" dirty="0"/>
              <a:t>It gets worse!</a:t>
            </a:r>
          </a:p>
          <a:p>
            <a:r>
              <a:rPr lang="en-US" sz="2600" dirty="0"/>
              <a:t>These dilemmas may not even measure utilitarianism</a:t>
            </a:r>
          </a:p>
          <a:p>
            <a:pPr lvl="1"/>
            <a:r>
              <a:rPr lang="en-US" sz="2200" dirty="0"/>
              <a:t>More psychopathic and Machiavellian people are more “utilitarian” in trolley dilemmas (Bartels &amp; Pizarro, 2011)</a:t>
            </a:r>
          </a:p>
          <a:p>
            <a:pPr lvl="1"/>
            <a:r>
              <a:rPr lang="en-US" sz="2200" dirty="0"/>
              <a:t>They don’t translate well into behavior (</a:t>
            </a:r>
            <a:r>
              <a:rPr lang="en-US" sz="2200" dirty="0" err="1"/>
              <a:t>Bostyn</a:t>
            </a:r>
            <a:r>
              <a:rPr lang="en-US" sz="2200" dirty="0"/>
              <a:t> et al., 2018)</a:t>
            </a:r>
          </a:p>
          <a:p>
            <a:r>
              <a:rPr lang="en-US" sz="2600" dirty="0"/>
              <a:t>Philosophical utilitarianism is actually two things:</a:t>
            </a:r>
          </a:p>
          <a:p>
            <a:pPr lvl="1"/>
            <a:r>
              <a:rPr lang="en-US" sz="2200" dirty="0"/>
              <a:t>Instrumental harm (sacrificing others to the greater good)</a:t>
            </a:r>
          </a:p>
          <a:p>
            <a:pPr lvl="1"/>
            <a:r>
              <a:rPr lang="en-US" sz="2200" dirty="0"/>
              <a:t>Impartial beneficence (equal concern for all)</a:t>
            </a:r>
          </a:p>
          <a:p>
            <a:pPr lvl="1"/>
            <a:r>
              <a:rPr lang="en-US" sz="2200" dirty="0"/>
              <a:t>When measured separately, these are uncorrelated! (</a:t>
            </a:r>
            <a:r>
              <a:rPr lang="en-US" sz="2200" dirty="0" err="1"/>
              <a:t>Kahane</a:t>
            </a:r>
            <a:r>
              <a:rPr lang="en-US" sz="2200" dirty="0"/>
              <a:t> et al., 2018)</a:t>
            </a:r>
          </a:p>
          <a:p>
            <a:r>
              <a:rPr lang="en-US" sz="2400" dirty="0"/>
              <a:t>Maybe people don’t have coherent moral theories at all?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6E590-9FE7-678F-D2DD-ABD5DE60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714" y="2449146"/>
            <a:ext cx="3981613" cy="29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2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25D4-D4AE-509A-4328-0E190D2C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Foundations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3989-5D87-D0EB-8FDF-BCAF5977D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distinct categories of moral intuition evolved to solve discrepant adaptive challenges</a:t>
            </a:r>
          </a:p>
          <a:p>
            <a:pPr lvl="1"/>
            <a:r>
              <a:rPr lang="en-US" dirty="0"/>
              <a:t>Common thread is social regulation (function), not any coherent theory about how this ought to work (content)</a:t>
            </a:r>
          </a:p>
        </p:txBody>
      </p:sp>
      <p:pic>
        <p:nvPicPr>
          <p:cNvPr id="5" name="Picture 4" descr="A table with text on it&#10;&#10;Description automatically generated">
            <a:extLst>
              <a:ext uri="{FF2B5EF4-FFF2-40B4-BE49-F238E27FC236}">
                <a16:creationId xmlns:a16="http://schemas.microsoft.com/office/drawing/2014/main" id="{5736C336-FB32-F106-4C9D-0C29A27C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3429000"/>
            <a:ext cx="6518564" cy="3224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7F8CC5-2E69-E7FB-93EC-09C6B3C05651}"/>
              </a:ext>
            </a:extLst>
          </p:cNvPr>
          <p:cNvSpPr txBox="1"/>
          <p:nvPr/>
        </p:nvSpPr>
        <p:spPr>
          <a:xfrm>
            <a:off x="9566627" y="5041117"/>
            <a:ext cx="21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Graham et al., 2013</a:t>
            </a:r>
          </a:p>
        </p:txBody>
      </p:sp>
    </p:spTree>
    <p:extLst>
      <p:ext uri="{BB962C8B-B14F-4D97-AF65-F5344CB8AC3E}">
        <p14:creationId xmlns:p14="http://schemas.microsoft.com/office/powerpoint/2010/main" val="340537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7820</TotalTime>
  <Words>3375</Words>
  <Application>Microsoft Macintosh PowerPoint</Application>
  <PresentationFormat>Widescreen</PresentationFormat>
  <Paragraphs>755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Aptos</vt:lpstr>
      <vt:lpstr>Arial</vt:lpstr>
      <vt:lpstr>Gill Sans MT</vt:lpstr>
      <vt:lpstr>Wingdings</vt:lpstr>
      <vt:lpstr>Office Theme</vt:lpstr>
      <vt:lpstr>Moral psychology and the emotions</vt:lpstr>
      <vt:lpstr>Overview of today</vt:lpstr>
      <vt:lpstr>Overview of today</vt:lpstr>
      <vt:lpstr>Philosophical standards of right and wrong </vt:lpstr>
      <vt:lpstr>Philosophical standards of right and wrong </vt:lpstr>
      <vt:lpstr>Philosophical standards of right and wrong </vt:lpstr>
      <vt:lpstr>Do people use these standards?</vt:lpstr>
      <vt:lpstr>Do people use these standards?</vt:lpstr>
      <vt:lpstr>Moral Foundations Theory</vt:lpstr>
      <vt:lpstr>Overview of today</vt:lpstr>
      <vt:lpstr>How did morality evolve?</vt:lpstr>
      <vt:lpstr>How did morality evolve?</vt:lpstr>
      <vt:lpstr>How did morality evolve?</vt:lpstr>
      <vt:lpstr>How did morality evolve?</vt:lpstr>
      <vt:lpstr>Cooperation and altruism</vt:lpstr>
      <vt:lpstr>Ultimatum game (UG)</vt:lpstr>
      <vt:lpstr>Ultimatum game (UG)</vt:lpstr>
      <vt:lpstr>Ultimatum game (UG)</vt:lpstr>
      <vt:lpstr>Ultimatum game (UG)</vt:lpstr>
      <vt:lpstr>Ultimatum game (UG)</vt:lpstr>
      <vt:lpstr>Ultimatum game (UG)</vt:lpstr>
      <vt:lpstr>Ultimatum game (UG)</vt:lpstr>
      <vt:lpstr>Ultimatum game (UG)</vt:lpstr>
      <vt:lpstr>Ultimatum game (UG)</vt:lpstr>
      <vt:lpstr>Ultimatum game (UG)</vt:lpstr>
      <vt:lpstr>Ultimatum game (UG)</vt:lpstr>
      <vt:lpstr>Dictator game (DG)</vt:lpstr>
      <vt:lpstr>Dictator game (DG)</vt:lpstr>
      <vt:lpstr>Prisoner’s dilemma (PD)</vt:lpstr>
      <vt:lpstr>Prisoner’s dilemma (PD)</vt:lpstr>
      <vt:lpstr>Prisoner’s dilemma (PD)</vt:lpstr>
      <vt:lpstr>Prisoner’s dilemma (PD)</vt:lpstr>
      <vt:lpstr>Prisoner’s dilemma (PD)</vt:lpstr>
      <vt:lpstr>Prisoner’s dilemma (PD)</vt:lpstr>
      <vt:lpstr>Prisoner’s dilemma (PD)</vt:lpstr>
      <vt:lpstr>Prisoner’s dilemma (PD)</vt:lpstr>
      <vt:lpstr>How did morality evolve?</vt:lpstr>
      <vt:lpstr>How did morality evolve?</vt:lpstr>
      <vt:lpstr>How did morality evolve?</vt:lpstr>
      <vt:lpstr>How did morality evolve?</vt:lpstr>
      <vt:lpstr>Proximal vs ultimate causation</vt:lpstr>
      <vt:lpstr>Overview of today</vt:lpstr>
      <vt:lpstr>What do these have in common?</vt:lpstr>
      <vt:lpstr>Commitment devices</vt:lpstr>
      <vt:lpstr>Prisoner’s dilemma revisited</vt:lpstr>
      <vt:lpstr>Commitment devices</vt:lpstr>
      <vt:lpstr>Emotions as commitment devices</vt:lpstr>
      <vt:lpstr>Ultimatum game revisited</vt:lpstr>
      <vt:lpstr>Prisoner’s dilemma revisited (again)</vt:lpstr>
      <vt:lpstr>What about culture?</vt:lpstr>
      <vt:lpstr>What about culture?</vt:lpstr>
      <vt:lpstr>What about culture?</vt:lpstr>
      <vt:lpstr>Overview of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Johnson</dc:creator>
  <cp:lastModifiedBy>Samuel Johnson</cp:lastModifiedBy>
  <cp:revision>16</cp:revision>
  <dcterms:created xsi:type="dcterms:W3CDTF">2024-10-25T16:49:10Z</dcterms:created>
  <dcterms:modified xsi:type="dcterms:W3CDTF">2024-10-31T03:09:37Z</dcterms:modified>
</cp:coreProperties>
</file>