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7.jpg" ContentType="image/jpeg"/>
  <Override PartName="/ppt/notesSlides/notesSlide8.xml" ContentType="application/vnd.openxmlformats-officedocument.presentationml.notesSlide+xml"/>
  <Override PartName="/ppt/media/image18.jpg" ContentType="image/jpeg"/>
  <Override PartName="/ppt/notesSlides/notesSlide9.xml" ContentType="application/vnd.openxmlformats-officedocument.presentationml.notesSlide+xml"/>
  <Override PartName="/ppt/media/image23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5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37.jpg" ContentType="image/jpeg"/>
  <Override PartName="/ppt/media/image3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472" r:id="rId3"/>
    <p:sldId id="465" r:id="rId4"/>
    <p:sldId id="427" r:id="rId5"/>
    <p:sldId id="433" r:id="rId6"/>
    <p:sldId id="435" r:id="rId7"/>
    <p:sldId id="442" r:id="rId8"/>
    <p:sldId id="444" r:id="rId9"/>
    <p:sldId id="470" r:id="rId10"/>
    <p:sldId id="458" r:id="rId11"/>
    <p:sldId id="460" r:id="rId12"/>
    <p:sldId id="287" r:id="rId13"/>
    <p:sldId id="275" r:id="rId14"/>
    <p:sldId id="274" r:id="rId15"/>
    <p:sldId id="277" r:id="rId16"/>
    <p:sldId id="276" r:id="rId17"/>
    <p:sldId id="292" r:id="rId18"/>
    <p:sldId id="282" r:id="rId19"/>
    <p:sldId id="283" r:id="rId20"/>
    <p:sldId id="258" r:id="rId21"/>
    <p:sldId id="286" r:id="rId22"/>
    <p:sldId id="262" r:id="rId23"/>
    <p:sldId id="267" r:id="rId24"/>
    <p:sldId id="291" r:id="rId25"/>
    <p:sldId id="260" r:id="rId26"/>
    <p:sldId id="261" r:id="rId27"/>
    <p:sldId id="466" r:id="rId28"/>
    <p:sldId id="263" r:id="rId29"/>
    <p:sldId id="264" r:id="rId30"/>
    <p:sldId id="467" r:id="rId31"/>
    <p:sldId id="265" r:id="rId32"/>
    <p:sldId id="266" r:id="rId33"/>
    <p:sldId id="468" r:id="rId34"/>
    <p:sldId id="298" r:id="rId35"/>
    <p:sldId id="297" r:id="rId36"/>
    <p:sldId id="296" r:id="rId37"/>
    <p:sldId id="471" r:id="rId38"/>
    <p:sldId id="290" r:id="rId39"/>
    <p:sldId id="299" r:id="rId40"/>
    <p:sldId id="26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/>
    <p:restoredTop sz="96405"/>
  </p:normalViewPr>
  <p:slideViewPr>
    <p:cSldViewPr snapToGrid="0" snapToObjects="1">
      <p:cViewPr varScale="1">
        <p:scale>
          <a:sx n="85" d="100"/>
          <a:sy n="85" d="100"/>
        </p:scale>
        <p:origin x="200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4C04F-250C-5149-8B3D-2B0B6A327018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8000A-73E8-9141-8DDD-8F3735B99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29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C1C1B63A-3354-D148-A9E2-F030C80E24D5}" type="slidenum">
              <a:rPr lang="en-US" altLang="en-US" sz="1300"/>
              <a:pPr/>
              <a:t>4</a:t>
            </a:fld>
            <a:endParaRPr lang="en-US" altLang="en-US" sz="1300"/>
          </a:p>
        </p:txBody>
      </p:sp>
      <p:sp>
        <p:nvSpPr>
          <p:cNvPr id="1536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605338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62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52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realization of the world should meet the animals expectations</a:t>
            </a:r>
          </a:p>
          <a:p>
            <a:r>
              <a:rPr lang="en-US" dirty="0"/>
              <a:t>Therefore either </a:t>
            </a:r>
          </a:p>
          <a:p>
            <a:r>
              <a:rPr lang="en-US" dirty="0"/>
              <a:t>A) the expectations have to have sufficient capacity for the world,   -------- learning – increase model capacity such that expectations meet realizations --- increase flashlight beam width</a:t>
            </a:r>
          </a:p>
          <a:p>
            <a:r>
              <a:rPr lang="en-US" dirty="0"/>
              <a:t>B) Or the world has to be simple enough for the expectations       ------------ fleeing – keep narrow beam flashlight, run away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Just like the Turkey on thanksgiving day – this guy would be wrong if you asked him what would come next (Tiger)</a:t>
            </a:r>
          </a:p>
          <a:p>
            <a:endParaRPr lang="en-US" dirty="0"/>
          </a:p>
          <a:p>
            <a:r>
              <a:rPr lang="en-US" dirty="0"/>
              <a:t>First his world is only grass/</a:t>
            </a:r>
            <a:r>
              <a:rPr lang="en-US" dirty="0" err="1"/>
              <a:t>nograss</a:t>
            </a:r>
            <a:r>
              <a:rPr lang="en-US" dirty="0"/>
              <a:t> so he learns the distinction</a:t>
            </a:r>
          </a:p>
          <a:p>
            <a:r>
              <a:rPr lang="en-US" dirty="0"/>
              <a:t>Has certain expectations with respect to that distinction</a:t>
            </a:r>
          </a:p>
          <a:p>
            <a:r>
              <a:rPr lang="en-US" dirty="0"/>
              <a:t>Difference is partition </a:t>
            </a:r>
            <a:r>
              <a:rPr lang="en-US" dirty="0" err="1"/>
              <a:t>functiojn</a:t>
            </a:r>
            <a:r>
              <a:rPr lang="en-US" dirty="0"/>
              <a:t> – free energy</a:t>
            </a:r>
          </a:p>
          <a:p>
            <a:r>
              <a:rPr lang="en-US" dirty="0"/>
              <a:t>Now put in tiger</a:t>
            </a:r>
          </a:p>
          <a:p>
            <a:endParaRPr lang="en-US" dirty="0"/>
          </a:p>
          <a:p>
            <a:r>
              <a:rPr lang="en-US" dirty="0"/>
              <a:t>The animal that survives will be the one that rapidly handles the new state. Doing this inductively based on a model may be the only way forward for the animal. </a:t>
            </a:r>
          </a:p>
          <a:p>
            <a:r>
              <a:rPr lang="en-US" dirty="0"/>
              <a:t>Therefore, characterizing P(d) is a key step for the animal to compute P(</a:t>
            </a:r>
            <a:r>
              <a:rPr lang="en-US" dirty="0" err="1"/>
              <a:t>m|d</a:t>
            </a:r>
            <a:r>
              <a:rPr lang="en-US" dirty="0"/>
              <a:t>), which it can use to inductively sort out what is the right action to take </a:t>
            </a:r>
          </a:p>
          <a:p>
            <a:endParaRPr lang="en-US" dirty="0"/>
          </a:p>
          <a:p>
            <a:r>
              <a:rPr lang="en-US" dirty="0"/>
              <a:t>Even more basic – the partition function, if the free energy grows larger, must necessarily grow smaller – thus it must be enlarged to take into account the new states and this should shrink the free energy again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When the free energy grows, there is more information hidden in the environment…. To be used</a:t>
            </a:r>
          </a:p>
          <a:p>
            <a:endParaRPr lang="en-US" dirty="0"/>
          </a:p>
          <a:p>
            <a:r>
              <a:rPr lang="en-US" dirty="0"/>
              <a:t>Can change its model of the world (to include tigers) or its actions (run away back to just grass!) </a:t>
            </a:r>
          </a:p>
          <a:p>
            <a:endParaRPr lang="en-US" dirty="0"/>
          </a:p>
          <a:p>
            <a:r>
              <a:rPr lang="en-US" dirty="0"/>
              <a:t>Free energy is the \</a:t>
            </a:r>
            <a:r>
              <a:rPr lang="en-US" dirty="0" err="1"/>
              <a:t>sum_m</a:t>
            </a:r>
            <a:r>
              <a:rPr lang="en-US" dirty="0"/>
              <a:t> P(</a:t>
            </a:r>
            <a:r>
              <a:rPr lang="en-US" dirty="0" err="1"/>
              <a:t>d,m</a:t>
            </a:r>
            <a:r>
              <a:rPr lang="en-US" dirty="0"/>
              <a:t>) -  the probability of everything – for all models. P(d) – the evidence.</a:t>
            </a:r>
          </a:p>
          <a:p>
            <a:r>
              <a:rPr lang="en-US" dirty="0"/>
              <a:t>If you knew this you could deduce everything</a:t>
            </a:r>
          </a:p>
          <a:p>
            <a:r>
              <a:rPr lang="en-US" dirty="0"/>
              <a:t>Now you want this to be as small as possible – as few models as possible</a:t>
            </a:r>
          </a:p>
          <a:p>
            <a:r>
              <a:rPr lang="en-US" dirty="0"/>
              <a:t>But you need to have enough to deal with the fat tails – the unexpected and unknowable</a:t>
            </a:r>
          </a:p>
          <a:p>
            <a:endParaRPr lang="en-US" dirty="0"/>
          </a:p>
          <a:p>
            <a:r>
              <a:rPr lang="en-US" dirty="0"/>
              <a:t>Water Buffalo just sees grass, just models grass. </a:t>
            </a:r>
          </a:p>
          <a:p>
            <a:r>
              <a:rPr lang="en-US" dirty="0"/>
              <a:t>Expectations are perfectly satisfied</a:t>
            </a:r>
          </a:p>
          <a:p>
            <a:r>
              <a:rPr lang="en-US" dirty="0"/>
              <a:t>Tiger </a:t>
            </a:r>
          </a:p>
          <a:p>
            <a:r>
              <a:rPr lang="en-US" dirty="0"/>
              <a:t>Realization is different than expectation</a:t>
            </a:r>
          </a:p>
          <a:p>
            <a:r>
              <a:rPr lang="en-US" dirty="0"/>
              <a:t>Free energy is the information to be had by the agent – </a:t>
            </a:r>
          </a:p>
          <a:p>
            <a:endParaRPr lang="en-US" dirty="0"/>
          </a:p>
          <a:p>
            <a:r>
              <a:rPr lang="en-US" dirty="0"/>
              <a:t>This comes from basic physics – 2</a:t>
            </a:r>
            <a:r>
              <a:rPr lang="en-US" baseline="30000" dirty="0"/>
              <a:t>nd</a:t>
            </a:r>
            <a:r>
              <a:rPr lang="en-US" dirty="0"/>
              <a:t> law --- go to bowl –total energy has increased but less so inside the bowl – macro states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14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more ways of arranging two boxes behind the tree so they look like that than one box</a:t>
            </a:r>
          </a:p>
          <a:p>
            <a:endParaRPr lang="en-US" dirty="0"/>
          </a:p>
          <a:p>
            <a:r>
              <a:rPr lang="en-US" dirty="0"/>
              <a:t>Neural Networks are GREAT at being low bias, high variance. But the variance is NOT BIG ENOUGH – somehow the human brain can operate in a zero bias mode when needed – how?</a:t>
            </a:r>
          </a:p>
          <a:p>
            <a:endParaRPr lang="en-US" dirty="0"/>
          </a:p>
          <a:p>
            <a:r>
              <a:rPr lang="en-US" dirty="0"/>
              <a:t>So you’d like to have a low bias and low variance model, but you can’t – these variables are complementary.</a:t>
            </a:r>
          </a:p>
          <a:p>
            <a:pPr algn="l"/>
            <a:r>
              <a:rPr lang="en-US" dirty="0"/>
              <a:t>So in the end are trading off the flexibility to handle the black swans with the safety knowing what is going to happen.</a:t>
            </a:r>
          </a:p>
          <a:p>
            <a:pPr algn="ctr"/>
            <a:endParaRPr lang="en-US" dirty="0"/>
          </a:p>
          <a:p>
            <a:pPr algn="l"/>
            <a:r>
              <a:rPr lang="en-US" dirty="0"/>
              <a:t>Need to know in the end how much of this free energy are you going to run into – and make sure your model space \</a:t>
            </a:r>
            <a:r>
              <a:rPr lang="en-US" dirty="0" err="1"/>
              <a:t>sum_M</a:t>
            </a:r>
            <a:r>
              <a:rPr lang="en-US" dirty="0"/>
              <a:t> is big enough to handle it  - this means you are constantly considering models that account for a certain degree of black-</a:t>
            </a:r>
            <a:r>
              <a:rPr lang="en-US" dirty="0" err="1"/>
              <a:t>swanness</a:t>
            </a:r>
            <a:r>
              <a:rPr lang="en-US" dirty="0"/>
              <a:t>, so that should one come along, it can be properly </a:t>
            </a:r>
            <a:r>
              <a:rPr lang="en-US" dirty="0" err="1"/>
              <a:t>consideried</a:t>
            </a:r>
            <a:endParaRPr lang="en-US" dirty="0"/>
          </a:p>
          <a:p>
            <a:pPr algn="l"/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48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free energy – like the balls in the air (potential energy) – is something that a physical system can reach out and take hold of, and turn into 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54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Normativity = connotative</a:t>
            </a:r>
          </a:p>
          <a:p>
            <a:r>
              <a:rPr lang="en-US" dirty="0"/>
              <a:t>Homogeneity  = denotative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77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ECEFF53A-1095-DF48-97E6-398BC045D3CB}" type="slidenum">
              <a:rPr lang="en-US" altLang="en-US" sz="1300"/>
              <a:pPr/>
              <a:t>5</a:t>
            </a:fld>
            <a:endParaRPr lang="en-US" altLang="en-US" sz="1300"/>
          </a:p>
        </p:txBody>
      </p:sp>
      <p:sp>
        <p:nvSpPr>
          <p:cNvPr id="1536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605338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27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D9A0733D-4300-6341-8DDF-795D4A2CA15B}" type="slidenum">
              <a:rPr lang="en-US" altLang="en-US" sz="1300"/>
              <a:pPr/>
              <a:t>6</a:t>
            </a:fld>
            <a:endParaRPr lang="en-US" altLang="en-US" sz="1300"/>
          </a:p>
        </p:txBody>
      </p:sp>
      <p:sp>
        <p:nvSpPr>
          <p:cNvPr id="1536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605338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56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7697DB1F-3D31-924C-8F2C-024BFC749E15}" type="slidenum">
              <a:rPr lang="en-US" altLang="en-US" sz="1300"/>
              <a:pPr/>
              <a:t>7</a:t>
            </a:fld>
            <a:endParaRPr lang="en-US" altLang="en-US" sz="1300"/>
          </a:p>
        </p:txBody>
      </p:sp>
      <p:sp>
        <p:nvSpPr>
          <p:cNvPr id="1536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605338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16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Returning to ACT – here is a better picture of it and let’s dig into more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0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I’m going to talk about Swans</a:t>
            </a:r>
          </a:p>
          <a:p>
            <a:r>
              <a:rPr lang="en-US" dirty="0"/>
              <a:t>Before discovering Australia, Europeans had *never seen* a swan that was not white, so if you asked them what color the next swan they’d see was, they’d say 100% guaranteed to be white. This would be like asking you what color the next Bald Eagle’s head you see will be</a:t>
            </a:r>
          </a:p>
          <a:p>
            <a:r>
              <a:rPr lang="en-US" dirty="0"/>
              <a:t>But then they saw a Black Swan in Australia, but had no way of interpreting what kind of animal it was.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Statistical machine learning is based *by definition* on historical data only. Its based on the dataset that you have or can get. </a:t>
            </a:r>
          </a:p>
          <a:p>
            <a:r>
              <a:rPr lang="en-US" dirty="0"/>
              <a:t>IF the dataset you have covers only part of the things that can actually happen, you will be surprised and your model will break and fail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34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this is fine for categorizing swans, but this over-reliance on models can lead to much more dangerous outcomes if it happens </a:t>
            </a:r>
          </a:p>
          <a:p>
            <a:r>
              <a:rPr lang="en-US" dirty="0"/>
              <a:t>In financial </a:t>
            </a:r>
            <a:r>
              <a:rPr lang="en-US" dirty="0" err="1"/>
              <a:t>forecasing</a:t>
            </a:r>
            <a:r>
              <a:rPr lang="en-US" dirty="0"/>
              <a:t>, or perhaps worse, in public policy.</a:t>
            </a:r>
          </a:p>
          <a:p>
            <a:endParaRPr lang="en-US" dirty="0"/>
          </a:p>
          <a:p>
            <a:r>
              <a:rPr lang="en-US" dirty="0"/>
              <a:t>Important thing to realize is that you might be wrong</a:t>
            </a:r>
          </a:p>
          <a:p>
            <a:r>
              <a:rPr lang="en-US" dirty="0"/>
              <a:t>And not just wrong because your model is insufficiently trained</a:t>
            </a:r>
          </a:p>
          <a:p>
            <a:r>
              <a:rPr lang="en-US" dirty="0"/>
              <a:t>Wrong because your model SPACE is wrong. You will never be able to predict what happens next – accept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53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10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your machine learning model is like a flashlight – wide beam or narrow beam, it never illuminates what is outside the beam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think this is still true – although deep </a:t>
            </a:r>
            <a:r>
              <a:rPr lang="en-US" dirty="0" err="1"/>
              <a:t>nns</a:t>
            </a:r>
            <a:r>
              <a:rPr lang="en-US" dirty="0"/>
              <a:t> have vastly expanded the beam, the amount covered is still trivial </a:t>
            </a:r>
          </a:p>
          <a:p>
            <a:endParaRPr lang="en-US" dirty="0"/>
          </a:p>
          <a:p>
            <a:r>
              <a:rPr lang="en-US" dirty="0"/>
              <a:t>Dark forest – set of all datasets – somewhere in there is the dataset with the black swan</a:t>
            </a:r>
          </a:p>
          <a:p>
            <a:endParaRPr lang="en-US" dirty="0"/>
          </a:p>
          <a:p>
            <a:r>
              <a:rPr lang="en-US" dirty="0"/>
              <a:t>Wide beams are going to hit the black swan, but only dimly</a:t>
            </a:r>
          </a:p>
          <a:p>
            <a:r>
              <a:rPr lang="en-US" dirty="0"/>
              <a:t>Narrow beams are going to miss the black swan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Had this quote at first:</a:t>
            </a:r>
          </a:p>
          <a:p>
            <a:pPr algn="r"/>
            <a:r>
              <a:rPr lang="en-US" sz="1200" dirty="0"/>
              <a:t> “…the proportion of relevant reality which we can represent by any such model or models in studying say, a foreign policy decision, appears to be almost trivial.”</a:t>
            </a:r>
          </a:p>
          <a:p>
            <a:pPr algn="r"/>
            <a:r>
              <a:rPr lang="en-US" sz="900" dirty="0"/>
              <a:t>(Charles Hitch, head of Economics at RAND,  quoted in Charles E. Lindblom, “The Science of Muddling Through”, 1959)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2F7AF-9064-924F-AD67-9D522A322F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12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5A832-BD7E-1244-BC83-C5AB2F059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7400D7-C4DB-6F41-9A20-E8F5EE78E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6933B-2065-454C-BDC6-557D2A316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C5B31-DAF6-704E-BE18-0F2A8C1DF9C2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4996A-9893-994F-9940-013A019BC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251E8-DFED-2A42-A997-DD4D4BC5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A8AD-B12C-1A49-AF8E-4758C6B2F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79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BC53-0700-404F-8A1B-A35D6279B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1F17A4-4A74-5C43-AB96-A95FAE2DA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D6E5E-D1B3-1944-AAE8-C1C8D2B7A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C5B31-DAF6-704E-BE18-0F2A8C1DF9C2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57981-470E-3848-8B34-A968EC151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C64B0-6668-E542-A1EA-F84C58BC6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A8AD-B12C-1A49-AF8E-4758C6B2F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50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9B5CE9-0078-3F49-A7E0-995B2C732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D05E7-A27A-6C45-8FCD-4A5EE734D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8093B-09E1-1D49-913E-9138D64DD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C5B31-DAF6-704E-BE18-0F2A8C1DF9C2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CAB54-E9F0-FB4C-9111-783D1367F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7FE81-9E0B-2E4E-8791-A82E3A0C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A8AD-B12C-1A49-AF8E-4758C6B2F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9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A1511-B9C8-384B-9B6B-68B63E683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20E3C-F56F-BD45-BC68-E30FFA430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39679-0880-DC49-8017-0A8A1CB60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C5B31-DAF6-704E-BE18-0F2A8C1DF9C2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16AA1-084D-7743-8729-DB92E30CE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2F9FC-BA97-664D-8ABF-8562A994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A8AD-B12C-1A49-AF8E-4758C6B2F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4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D2D9-15E5-2640-ACCB-68832152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4CCEE-54E6-E641-BFEA-D5C4C9BA2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F71EE-5899-EE46-BC55-1AAFCDAFF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C5B31-DAF6-704E-BE18-0F2A8C1DF9C2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867C8-13E6-2948-9972-08875FD2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189FB-9F9B-3849-9D00-25F73F58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A8AD-B12C-1A49-AF8E-4758C6B2F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6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D1C80-D29B-5D40-88BF-F739B3777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9181B-1F95-824D-A806-2E43847FF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9BDCFA-BED8-144D-9EEF-9E8473AD0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F510F-B6EA-CE41-A447-AE050503B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C5B31-DAF6-704E-BE18-0F2A8C1DF9C2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7E1AE-C028-B64D-9E85-C6CAD838A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DCFD5-4FDA-4A49-B0D5-2526E220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A8AD-B12C-1A49-AF8E-4758C6B2F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8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F7994-053B-C348-A7A0-B3DEFEE43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DE25D-F09C-5940-AF79-2CA8DEEB5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D5C14-5175-D847-87C4-22C8FB5FF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C935E-61D2-9B45-85E5-826FAF0E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591ED1-2B50-1A4D-B94C-B4D4DAFA5E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3CDA37-C550-4E4E-A213-452E87B62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C5B31-DAF6-704E-BE18-0F2A8C1DF9C2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69137B-B9A4-574D-8D8B-41DE74FE7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CF9E1F-8907-9347-AC78-4DE84B48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A8AD-B12C-1A49-AF8E-4758C6B2F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7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F527-194F-F645-8598-E6A75353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91887E-7AE4-8747-B812-27BAB031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C5B31-DAF6-704E-BE18-0F2A8C1DF9C2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694E9-B32A-0347-A0A4-356942A93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AEF312-C1D0-D94F-A9EC-20F03375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A8AD-B12C-1A49-AF8E-4758C6B2F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30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9AD87C-68EF-9443-89DE-81C6F63BE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C5B31-DAF6-704E-BE18-0F2A8C1DF9C2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52606-B75B-994C-96F2-F6BB71FF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4572C-2CCA-F546-B7B0-8A6DFE7DA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A8AD-B12C-1A49-AF8E-4758C6B2F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0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D5EB2-1570-D84A-9830-11BD67319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D2919-7865-B842-B4E6-102004E40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5061A2-F2DB-3C46-B816-9DF614F4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345B7-E926-8743-A30C-038F4FBF0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C5B31-DAF6-704E-BE18-0F2A8C1DF9C2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A2520-1971-8847-BCA8-DFA8E9E4A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2422CB-C70A-5E46-AF31-E32D54E2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A8AD-B12C-1A49-AF8E-4758C6B2F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FDE5E-A70D-6A46-83FD-77E3D26D6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B62D18-0491-3A4E-8446-6E2C3AD3A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C9F74-407E-7240-AFC0-36F217F43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7BFE5C-C4BA-8249-8F8B-03F1477B8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C5B31-DAF6-704E-BE18-0F2A8C1DF9C2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971FB-7D80-2C45-8217-BA0ABA86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73FB5-1632-FE41-B25D-D04432487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A8AD-B12C-1A49-AF8E-4758C6B2F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02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3EA260-B928-3B47-B953-414E047F6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105EC-9DD3-5E42-BBBF-668E14463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C32DB-DB6C-C04A-9F11-E4D1D0AF8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C5B31-DAF6-704E-BE18-0F2A8C1DF9C2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E9910-175A-E24A-9993-3AED8E7E9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816C3-8A72-1442-9DF5-3FEA321EC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EA8AD-B12C-1A49-AF8E-4758C6B2F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8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record.com/authors.jackson_james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pn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.png"/><Relationship Id="rId9" Type="http://schemas.openxmlformats.org/officeDocument/2006/relationships/image" Target="../media/image2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9A2C-0102-9948-8977-64480BAA2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774" y="203430"/>
            <a:ext cx="9144000" cy="2387600"/>
          </a:xfrm>
        </p:spPr>
        <p:txBody>
          <a:bodyPr/>
          <a:lstStyle/>
          <a:p>
            <a:r>
              <a:rPr lang="en-US" b="1" dirty="0"/>
              <a:t>Affect Control Theory: </a:t>
            </a:r>
            <a:br>
              <a:rPr lang="en-US" b="1" dirty="0"/>
            </a:br>
            <a:r>
              <a:rPr lang="en-US" b="1" dirty="0"/>
              <a:t>Basic Concepts and </a:t>
            </a:r>
            <a:br>
              <a:rPr lang="en-US" b="1" dirty="0"/>
            </a:br>
            <a:r>
              <a:rPr lang="en-US" b="1" dirty="0"/>
              <a:t>Political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3C2987-6F24-C54A-9BD2-D05BED7DB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64561" y="2554513"/>
            <a:ext cx="3710609" cy="638658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/>
              <a:t>Tobias </a:t>
            </a:r>
            <a:r>
              <a:rPr lang="en-US" sz="3600" b="1" dirty="0" err="1"/>
              <a:t>Schröder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40745-6160-0042-8415-25B0ACCDF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6" y="3349592"/>
            <a:ext cx="487119" cy="487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8DD784-8C21-324E-8015-57FE6CD8E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74" y="4607172"/>
            <a:ext cx="513741" cy="389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15824A-38B3-F74C-85FF-91BD9D033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21" y="3918516"/>
            <a:ext cx="618067" cy="618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8B936C-ACDA-0F48-B42C-40D287995035}"/>
              </a:ext>
            </a:extLst>
          </p:cNvPr>
          <p:cNvSpPr txBox="1"/>
          <p:nvPr/>
        </p:nvSpPr>
        <p:spPr>
          <a:xfrm>
            <a:off x="806588" y="3339549"/>
            <a:ext cx="4200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@</a:t>
            </a:r>
            <a:r>
              <a:rPr lang="en-US" sz="3600" dirty="0" err="1"/>
              <a:t>drjessehoey</a:t>
            </a:r>
            <a:endParaRPr lang="en-US" sz="3600" dirty="0"/>
          </a:p>
          <a:p>
            <a:r>
              <a:rPr lang="en-US" sz="3600" dirty="0" err="1"/>
              <a:t>bayesact.ca</a:t>
            </a:r>
            <a:endParaRPr lang="en-US" sz="3600" dirty="0"/>
          </a:p>
          <a:p>
            <a:r>
              <a:rPr lang="en-US" sz="3600" dirty="0" err="1"/>
              <a:t>jhoey@uwaterloo.ca</a:t>
            </a:r>
            <a:endParaRPr lang="en-US" sz="36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485D6EF-BE4D-EC4D-8583-E818710E4C8D}"/>
              </a:ext>
            </a:extLst>
          </p:cNvPr>
          <p:cNvSpPr txBox="1">
            <a:spLocks/>
          </p:cNvSpPr>
          <p:nvPr/>
        </p:nvSpPr>
        <p:spPr>
          <a:xfrm>
            <a:off x="188521" y="2537149"/>
            <a:ext cx="3710609" cy="63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/>
              <a:t>Jesse Hoey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4A165E-AB83-2947-914C-F9A3DADC4AEF}"/>
              </a:ext>
            </a:extLst>
          </p:cNvPr>
          <p:cNvSpPr txBox="1"/>
          <p:nvPr/>
        </p:nvSpPr>
        <p:spPr>
          <a:xfrm>
            <a:off x="3899130" y="3339549"/>
            <a:ext cx="7391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@</a:t>
            </a:r>
            <a:r>
              <a:rPr lang="en-US" sz="3600" dirty="0" err="1"/>
              <a:t>tobiascanada</a:t>
            </a:r>
            <a:endParaRPr lang="en-US" sz="3600" dirty="0"/>
          </a:p>
          <a:p>
            <a:pPr algn="r"/>
            <a:r>
              <a:rPr lang="en-CA" sz="2400" dirty="0" err="1"/>
              <a:t>fh-potsdam.de</a:t>
            </a:r>
            <a:r>
              <a:rPr lang="en-CA" sz="2400" dirty="0"/>
              <a:t>/person/person-action/</a:t>
            </a:r>
            <a:r>
              <a:rPr lang="en-CA" sz="2400" dirty="0" err="1"/>
              <a:t>tobias-schroeder</a:t>
            </a:r>
            <a:r>
              <a:rPr lang="en-CA" sz="2400" dirty="0"/>
              <a:t>/</a:t>
            </a:r>
          </a:p>
          <a:p>
            <a:pPr algn="r"/>
            <a:r>
              <a:rPr lang="en-CA" sz="3600" dirty="0" err="1"/>
              <a:t>post@tobiasschroeder.de</a:t>
            </a:r>
            <a:endParaRPr lang="en-US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56C22E-F94C-0C43-BB0F-74A9A93F2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6138" y="4558391"/>
            <a:ext cx="513741" cy="3891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9903EE-946D-6A49-9E5A-7B34F5D65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3974" y="3910841"/>
            <a:ext cx="618067" cy="6180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3CB415-F65F-EC43-BDE8-8D565E511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8051" y="3347953"/>
            <a:ext cx="487119" cy="48711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988A9CE-51E0-8E4B-BC25-F01BC10AC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5489962"/>
            <a:ext cx="5828982" cy="1030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FDABBD-6222-6847-8487-389A8D27A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521" y="5356813"/>
            <a:ext cx="4737100" cy="129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0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1995489" y="198438"/>
            <a:ext cx="8226425" cy="1143000"/>
          </a:xfrm>
        </p:spPr>
        <p:txBody>
          <a:bodyPr/>
          <a:lstStyle/>
          <a:p>
            <a:r>
              <a:rPr lang="en-US" altLang="en-US" sz="3600" dirty="0">
                <a:latin typeface="Calibri" charset="0"/>
                <a:ea typeface="MS PGothic" charset="-128"/>
              </a:rPr>
              <a:t>Limitations of Affect Control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313" y="1341438"/>
            <a:ext cx="8229600" cy="50403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>
                <a:latin typeface="Calibri"/>
                <a:cs typeface="Calibri"/>
              </a:rPr>
              <a:t>Uncertainty in social interactions</a:t>
            </a:r>
          </a:p>
          <a:p>
            <a:pPr marL="0" indent="0">
              <a:buNone/>
              <a:defRPr/>
            </a:pPr>
            <a:r>
              <a:rPr lang="en-US" dirty="0">
                <a:latin typeface="Calibri"/>
                <a:cs typeface="Calibri"/>
              </a:rPr>
              <a:t>The consensus paradox: People agree on meanings, but there are subtle differences and political disagreements</a:t>
            </a:r>
          </a:p>
          <a:p>
            <a:pPr marL="0" indent="0">
              <a:buNone/>
              <a:defRPr/>
            </a:pPr>
            <a:r>
              <a:rPr lang="en-US" dirty="0">
                <a:latin typeface="Calibri"/>
                <a:cs typeface="Calibri"/>
              </a:rPr>
              <a:t>Identities and their meanings change</a:t>
            </a:r>
          </a:p>
          <a:p>
            <a:pPr marL="0" indent="0">
              <a:buNone/>
              <a:defRPr/>
            </a:pPr>
            <a:r>
              <a:rPr lang="en-US" dirty="0">
                <a:latin typeface="Calibri"/>
                <a:cs typeface="Calibri"/>
              </a:rPr>
              <a:t>Multiple identities</a:t>
            </a:r>
          </a:p>
          <a:p>
            <a:pPr marL="0" indent="0">
              <a:buNone/>
              <a:defRPr/>
            </a:pPr>
            <a:endParaRPr lang="en-US" dirty="0">
              <a:latin typeface="Calibri"/>
              <a:cs typeface="Calibri"/>
            </a:endParaRPr>
          </a:p>
          <a:p>
            <a:pPr>
              <a:buFont typeface="Symbol" charset="0"/>
              <a:buChar char=""/>
              <a:defRPr/>
            </a:pPr>
            <a:r>
              <a:rPr lang="en-US" dirty="0">
                <a:latin typeface="Calibri"/>
                <a:cs typeface="Calibri"/>
              </a:rPr>
              <a:t>Bayesian Affect Control Theory (</a:t>
            </a:r>
            <a:r>
              <a:rPr lang="en-US" dirty="0" err="1">
                <a:latin typeface="Calibri"/>
                <a:cs typeface="Calibri"/>
              </a:rPr>
              <a:t>BayesACT</a:t>
            </a:r>
            <a:r>
              <a:rPr lang="en-US" dirty="0">
                <a:latin typeface="Calibri"/>
                <a:cs typeface="Calibri"/>
              </a:rPr>
              <a:t>)</a:t>
            </a:r>
          </a:p>
          <a:p>
            <a:pPr marL="414726" indent="-414726">
              <a:buFont typeface="Arial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420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2063751" y="260349"/>
            <a:ext cx="8228013" cy="1655763"/>
          </a:xfrm>
        </p:spPr>
        <p:txBody>
          <a:bodyPr>
            <a:normAutofit/>
          </a:bodyPr>
          <a:lstStyle/>
          <a:p>
            <a:r>
              <a:rPr lang="en-US" altLang="en-US" sz="3600" dirty="0" err="1">
                <a:latin typeface="Calibri" charset="0"/>
                <a:ea typeface="MS PGothic" charset="-128"/>
              </a:rPr>
              <a:t>BayesACT</a:t>
            </a:r>
            <a:r>
              <a:rPr lang="en-US" altLang="en-US" sz="3600" dirty="0">
                <a:latin typeface="Calibri" charset="0"/>
                <a:ea typeface="MS PGothic" charset="-128"/>
              </a:rPr>
              <a:t>: Identities and Emotions as Probability Distributions in EPA Space</a:t>
            </a:r>
            <a:br>
              <a:rPr lang="en-US" altLang="en-US" sz="3600" dirty="0">
                <a:latin typeface="Calibri" charset="0"/>
                <a:ea typeface="MS PGothic" charset="-128"/>
              </a:rPr>
            </a:br>
            <a:r>
              <a:rPr lang="en-US" altLang="en-US" sz="2400" dirty="0">
                <a:latin typeface="Calibri" charset="0"/>
                <a:ea typeface="MS PGothic" charset="-128"/>
              </a:rPr>
              <a:t>(</a:t>
            </a:r>
            <a:r>
              <a:rPr lang="en-US" altLang="en-US" sz="2400" dirty="0" err="1">
                <a:latin typeface="Calibri" charset="0"/>
                <a:ea typeface="MS PGothic" charset="-128"/>
              </a:rPr>
              <a:t>Hoey</a:t>
            </a:r>
            <a:r>
              <a:rPr lang="en-US" altLang="en-US" sz="2400" dirty="0">
                <a:latin typeface="Calibri" charset="0"/>
                <a:ea typeface="MS PGothic" charset="-128"/>
              </a:rPr>
              <a:t> et al., 2016; </a:t>
            </a:r>
            <a:r>
              <a:rPr lang="en-US" altLang="en-US" sz="2400" dirty="0" err="1">
                <a:latin typeface="Calibri" charset="0"/>
                <a:ea typeface="MS PGothic" charset="-128"/>
              </a:rPr>
              <a:t>Schröder</a:t>
            </a:r>
            <a:r>
              <a:rPr lang="en-US" altLang="en-US" sz="2400" dirty="0">
                <a:latin typeface="Calibri" charset="0"/>
                <a:ea typeface="MS PGothic" charset="-128"/>
              </a:rPr>
              <a:t> et al., 2016)</a:t>
            </a:r>
            <a:endParaRPr lang="en-US" altLang="en-US" sz="3600" dirty="0">
              <a:latin typeface="Calibri" charset="0"/>
              <a:ea typeface="MS PGothic" charset="-128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6586" y="2185054"/>
            <a:ext cx="59753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497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45948-5706-1B45-950A-0CA6E7F7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RL: General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DA86877-258B-5B4A-B97A-06A20911EFD0}"/>
              </a:ext>
            </a:extLst>
          </p:cNvPr>
          <p:cNvSpPr/>
          <p:nvPr/>
        </p:nvSpPr>
        <p:spPr>
          <a:xfrm>
            <a:off x="3458818" y="2732571"/>
            <a:ext cx="834887" cy="715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Y’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79D23B-F524-304C-8FC2-BF2F71873E18}"/>
              </a:ext>
            </a:extLst>
          </p:cNvPr>
          <p:cNvSpPr/>
          <p:nvPr/>
        </p:nvSpPr>
        <p:spPr>
          <a:xfrm>
            <a:off x="3458817" y="4395719"/>
            <a:ext cx="834887" cy="715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X’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BD096FE-38FE-CB41-B764-0EC6A57BA491}"/>
              </a:ext>
            </a:extLst>
          </p:cNvPr>
          <p:cNvCxnSpPr>
            <a:endCxn id="4" idx="2"/>
          </p:cNvCxnSpPr>
          <p:nvPr/>
        </p:nvCxnSpPr>
        <p:spPr>
          <a:xfrm>
            <a:off x="1126435" y="3090379"/>
            <a:ext cx="2332383" cy="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E64C62-BEA9-244A-A027-058BBDDE6808}"/>
              </a:ext>
            </a:extLst>
          </p:cNvPr>
          <p:cNvCxnSpPr/>
          <p:nvPr/>
        </p:nvCxnSpPr>
        <p:spPr>
          <a:xfrm>
            <a:off x="1126435" y="4786657"/>
            <a:ext cx="2332383" cy="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294D6E-8AED-D845-8EF2-55238140BF5C}"/>
              </a:ext>
            </a:extLst>
          </p:cNvPr>
          <p:cNvCxnSpPr>
            <a:cxnSpLocks/>
          </p:cNvCxnSpPr>
          <p:nvPr/>
        </p:nvCxnSpPr>
        <p:spPr>
          <a:xfrm>
            <a:off x="3876260" y="5111336"/>
            <a:ext cx="0" cy="58972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92D90B-F34C-1647-B786-1BB464366EE8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3876260" y="1990449"/>
            <a:ext cx="2" cy="742122"/>
          </a:xfrm>
          <a:prstGeom prst="straightConnector1">
            <a:avLst/>
          </a:prstGeom>
          <a:ln w="50800" cmpd="sng">
            <a:solidFill>
              <a:schemeClr val="accent1">
                <a:alpha val="28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67F1CBBC-1140-FC41-9A2E-1283850CEC1E}"/>
              </a:ext>
            </a:extLst>
          </p:cNvPr>
          <p:cNvSpPr/>
          <p:nvPr/>
        </p:nvSpPr>
        <p:spPr>
          <a:xfrm>
            <a:off x="3458817" y="5734188"/>
            <a:ext cx="834887" cy="715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O’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693047-80B9-5640-BD68-2F2956F5B5FB}"/>
              </a:ext>
            </a:extLst>
          </p:cNvPr>
          <p:cNvSpPr/>
          <p:nvPr/>
        </p:nvSpPr>
        <p:spPr>
          <a:xfrm>
            <a:off x="3432312" y="1288085"/>
            <a:ext cx="834887" cy="715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mpd="sng">
            <a:solidFill>
              <a:schemeClr val="accent1">
                <a:alpha val="28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O’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653BDC-A9BA-0640-9079-1E8DC1A850CD}"/>
              </a:ext>
            </a:extLst>
          </p:cNvPr>
          <p:cNvCxnSpPr>
            <a:cxnSpLocks/>
          </p:cNvCxnSpPr>
          <p:nvPr/>
        </p:nvCxnSpPr>
        <p:spPr>
          <a:xfrm flipH="1">
            <a:off x="3876260" y="3454813"/>
            <a:ext cx="1" cy="947531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4599248-A133-7B49-A33A-0BCD1CFBA341}"/>
              </a:ext>
            </a:extLst>
          </p:cNvPr>
          <p:cNvSpPr txBox="1"/>
          <p:nvPr/>
        </p:nvSpPr>
        <p:spPr>
          <a:xfrm>
            <a:off x="4162839" y="2461686"/>
            <a:ext cx="719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Parameter or model space   -- </a:t>
            </a:r>
            <a:r>
              <a:rPr lang="en-US" sz="2400" dirty="0">
                <a:highlight>
                  <a:srgbClr val="FFFF00"/>
                </a:highlight>
              </a:rPr>
              <a:t>group dynamics &amp; values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3FFAB6-0910-974E-A910-3CED0A91260E}"/>
              </a:ext>
            </a:extLst>
          </p:cNvPr>
          <p:cNvSpPr txBox="1"/>
          <p:nvPr/>
        </p:nvSpPr>
        <p:spPr>
          <a:xfrm>
            <a:off x="4293704" y="4930587"/>
            <a:ext cx="449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State space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A9D7C5-0A01-7342-B43D-F9429604D7EE}"/>
              </a:ext>
            </a:extLst>
          </p:cNvPr>
          <p:cNvSpPr txBox="1"/>
          <p:nvPr/>
        </p:nvSpPr>
        <p:spPr>
          <a:xfrm>
            <a:off x="253993" y="6449805"/>
            <a:ext cx="449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Evidence/observations   -- </a:t>
            </a:r>
            <a:r>
              <a:rPr lang="en-US" sz="2400" dirty="0">
                <a:highlight>
                  <a:srgbClr val="FFFF00"/>
                </a:highlight>
              </a:rPr>
              <a:t>sensors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7850C4-EBB5-374F-A81D-DB074085C5D8}"/>
              </a:ext>
            </a:extLst>
          </p:cNvPr>
          <p:cNvSpPr txBox="1"/>
          <p:nvPr/>
        </p:nvSpPr>
        <p:spPr>
          <a:xfrm>
            <a:off x="4379844" y="1422607"/>
            <a:ext cx="6973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Backchannel observations -- </a:t>
            </a:r>
            <a:r>
              <a:rPr lang="en-US" sz="2400" dirty="0">
                <a:highlight>
                  <a:srgbClr val="FFFF00"/>
                </a:highlight>
              </a:rPr>
              <a:t>emotional signaling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9C6B9E-49C0-3D40-9405-782A0E0F1F66}"/>
              </a:ext>
            </a:extLst>
          </p:cNvPr>
          <p:cNvCxnSpPr>
            <a:cxnSpLocks/>
          </p:cNvCxnSpPr>
          <p:nvPr/>
        </p:nvCxnSpPr>
        <p:spPr>
          <a:xfrm flipH="1">
            <a:off x="3992217" y="3820328"/>
            <a:ext cx="977348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6DC68FC-7B9D-8D4D-B227-CA93192CD133}"/>
              </a:ext>
            </a:extLst>
          </p:cNvPr>
          <p:cNvSpPr txBox="1"/>
          <p:nvPr/>
        </p:nvSpPr>
        <p:spPr>
          <a:xfrm>
            <a:off x="4969564" y="3589495"/>
            <a:ext cx="616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Transform functions  -- </a:t>
            </a:r>
            <a:r>
              <a:rPr lang="en-US" sz="2400" dirty="0">
                <a:highlight>
                  <a:srgbClr val="FFFF00"/>
                </a:highlight>
              </a:rPr>
              <a:t>Neural/Bayes Nets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A70FD7E-71BB-2A42-9624-D98227B3FC3D}"/>
              </a:ext>
            </a:extLst>
          </p:cNvPr>
          <p:cNvCxnSpPr/>
          <p:nvPr/>
        </p:nvCxnSpPr>
        <p:spPr>
          <a:xfrm>
            <a:off x="7368209" y="4147930"/>
            <a:ext cx="4465982" cy="0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BD29907-112C-D741-9255-B11DE7EB1B25}"/>
              </a:ext>
            </a:extLst>
          </p:cNvPr>
          <p:cNvSpPr txBox="1"/>
          <p:nvPr/>
        </p:nvSpPr>
        <p:spPr>
          <a:xfrm>
            <a:off x="10972805" y="4110776"/>
            <a:ext cx="761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C16B7C6-26FE-644F-892B-D9B7118BAE71}"/>
              </a:ext>
            </a:extLst>
          </p:cNvPr>
          <p:cNvCxnSpPr/>
          <p:nvPr/>
        </p:nvCxnSpPr>
        <p:spPr>
          <a:xfrm>
            <a:off x="4293704" y="3090377"/>
            <a:ext cx="2332383" cy="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5CE07F-5F5B-1548-A0B9-AF500347202C}"/>
              </a:ext>
            </a:extLst>
          </p:cNvPr>
          <p:cNvCxnSpPr/>
          <p:nvPr/>
        </p:nvCxnSpPr>
        <p:spPr>
          <a:xfrm>
            <a:off x="4293704" y="4786657"/>
            <a:ext cx="2332383" cy="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10AA3984-91CF-6D4E-8686-81678B718711}"/>
              </a:ext>
            </a:extLst>
          </p:cNvPr>
          <p:cNvSpPr/>
          <p:nvPr/>
        </p:nvSpPr>
        <p:spPr>
          <a:xfrm>
            <a:off x="2251213" y="3592041"/>
            <a:ext cx="834887" cy="715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B41D0AA-8938-4243-9F0C-96DA39F7C98D}"/>
              </a:ext>
            </a:extLst>
          </p:cNvPr>
          <p:cNvCxnSpPr>
            <a:cxnSpLocks/>
            <a:stCxn id="34" idx="6"/>
            <a:endCxn id="5" idx="1"/>
          </p:cNvCxnSpPr>
          <p:nvPr/>
        </p:nvCxnSpPr>
        <p:spPr>
          <a:xfrm>
            <a:off x="3086100" y="3949850"/>
            <a:ext cx="494983" cy="55066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6D3FEF2-5581-674B-87DB-33CA7C54E97A}"/>
              </a:ext>
            </a:extLst>
          </p:cNvPr>
          <p:cNvCxnSpPr>
            <a:cxnSpLocks/>
            <a:stCxn id="34" idx="6"/>
            <a:endCxn id="4" idx="3"/>
          </p:cNvCxnSpPr>
          <p:nvPr/>
        </p:nvCxnSpPr>
        <p:spPr>
          <a:xfrm flipV="1">
            <a:off x="3086100" y="3343388"/>
            <a:ext cx="494984" cy="60646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B5AFB67-0041-5747-B9EC-5CF8218A4D5B}"/>
              </a:ext>
            </a:extLst>
          </p:cNvPr>
          <p:cNvSpPr txBox="1"/>
          <p:nvPr/>
        </p:nvSpPr>
        <p:spPr>
          <a:xfrm>
            <a:off x="676530" y="3294500"/>
            <a:ext cx="449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Action space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41D050-A768-5345-A473-178A23793928}"/>
              </a:ext>
            </a:extLst>
          </p:cNvPr>
          <p:cNvCxnSpPr>
            <a:cxnSpLocks/>
          </p:cNvCxnSpPr>
          <p:nvPr/>
        </p:nvCxnSpPr>
        <p:spPr>
          <a:xfrm flipH="1">
            <a:off x="4513943" y="3972728"/>
            <a:ext cx="608022" cy="81392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2DABBED-F39D-DD40-B31D-440CA090243B}"/>
              </a:ext>
            </a:extLst>
          </p:cNvPr>
          <p:cNvCxnSpPr>
            <a:cxnSpLocks/>
          </p:cNvCxnSpPr>
          <p:nvPr/>
        </p:nvCxnSpPr>
        <p:spPr>
          <a:xfrm flipH="1" flipV="1">
            <a:off x="4512376" y="3090377"/>
            <a:ext cx="521125" cy="60646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4CD2074-0068-D907-31F9-3FC5960F9A22}"/>
              </a:ext>
            </a:extLst>
          </p:cNvPr>
          <p:cNvSpPr txBox="1"/>
          <p:nvPr/>
        </p:nvSpPr>
        <p:spPr>
          <a:xfrm>
            <a:off x="9417544" y="2901399"/>
            <a:ext cx="171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abstractum</a:t>
            </a:r>
            <a:endParaRPr lang="en-US" sz="2400" i="1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8FB6D-9854-E77D-42CC-6FE11BECDF64}"/>
              </a:ext>
            </a:extLst>
          </p:cNvPr>
          <p:cNvSpPr txBox="1"/>
          <p:nvPr/>
        </p:nvSpPr>
        <p:spPr>
          <a:xfrm>
            <a:off x="9395631" y="4671614"/>
            <a:ext cx="171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concretum</a:t>
            </a:r>
            <a:endParaRPr lang="en-US" sz="2400" i="1" dirty="0">
              <a:highlight>
                <a:srgbClr val="FF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477101-E8D8-42B5-05C2-AE1B8A813BA0}"/>
              </a:ext>
            </a:extLst>
          </p:cNvPr>
          <p:cNvSpPr txBox="1"/>
          <p:nvPr/>
        </p:nvSpPr>
        <p:spPr>
          <a:xfrm>
            <a:off x="6091004" y="5569314"/>
            <a:ext cx="61009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effectLst/>
                <a:latin typeface="Helvetica" pitchFamily="2" charset="0"/>
              </a:rPr>
              <a:t>M. Gilead, Y. Trope, and N. Liberman. 2020. Above and beyond the concrete: The diverse representational substrates of the predictive brain.</a:t>
            </a:r>
          </a:p>
          <a:p>
            <a:r>
              <a:rPr lang="en-CA" dirty="0">
                <a:solidFill>
                  <a:srgbClr val="000000"/>
                </a:solidFill>
                <a:effectLst/>
                <a:latin typeface="Helvetica" pitchFamily="2" charset="0"/>
              </a:rPr>
              <a:t>Behavioral and Brain Sciences 43, e121(2020),1–74.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E45C0B52-C0DB-1FDF-1A34-8CD8BD81DC8A}"/>
              </a:ext>
            </a:extLst>
          </p:cNvPr>
          <p:cNvCxnSpPr>
            <a:cxnSpLocks/>
          </p:cNvCxnSpPr>
          <p:nvPr/>
        </p:nvCxnSpPr>
        <p:spPr>
          <a:xfrm rot="10800000">
            <a:off x="10899755" y="4902450"/>
            <a:ext cx="934436" cy="666865"/>
          </a:xfrm>
          <a:prstGeom prst="curvedConnector3">
            <a:avLst>
              <a:gd name="adj1" fmla="val -27001"/>
            </a:avLst>
          </a:prstGeom>
          <a:ln w="53975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9EFAE2EC-90F1-89B4-DAB0-1C4201BB7726}"/>
              </a:ext>
            </a:extLst>
          </p:cNvPr>
          <p:cNvCxnSpPr>
            <a:cxnSpLocks/>
            <a:endCxn id="3" idx="3"/>
          </p:cNvCxnSpPr>
          <p:nvPr/>
        </p:nvCxnSpPr>
        <p:spPr>
          <a:xfrm rot="16200000" flipV="1">
            <a:off x="10573204" y="3691481"/>
            <a:ext cx="1979104" cy="860605"/>
          </a:xfrm>
          <a:prstGeom prst="curvedConnector2">
            <a:avLst/>
          </a:prstGeom>
          <a:ln w="53975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250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763A0-8552-4743-A493-4758E19FB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Swans …               Black Swans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E7280E-0595-EF4C-A150-DCA84D6B6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73524" y="1825625"/>
            <a:ext cx="5844952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C08AB9-290A-C740-B3EB-5FA97CBDD1EC}"/>
              </a:ext>
            </a:extLst>
          </p:cNvPr>
          <p:cNvSpPr/>
          <p:nvPr/>
        </p:nvSpPr>
        <p:spPr>
          <a:xfrm>
            <a:off x="6096000" y="365125"/>
            <a:ext cx="4651169" cy="6178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2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A41B5-AFE7-6943-9054-C2A5A577B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Swan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9043F-2AC3-7B43-9D63-DF2E31E8B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55" t="25541" r="5875" b="40406"/>
          <a:stretch/>
        </p:blipFill>
        <p:spPr>
          <a:xfrm>
            <a:off x="3113069" y="1690688"/>
            <a:ext cx="5804899" cy="4287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1C4A4E-C50F-074C-90C1-C3DFCF063F06}"/>
              </a:ext>
            </a:extLst>
          </p:cNvPr>
          <p:cNvSpPr txBox="1"/>
          <p:nvPr/>
        </p:nvSpPr>
        <p:spPr>
          <a:xfrm>
            <a:off x="2106202" y="6308333"/>
            <a:ext cx="345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N.N. </a:t>
            </a:r>
            <a:r>
              <a:rPr lang="en-US" dirty="0" err="1"/>
              <a:t>Taleb</a:t>
            </a:r>
            <a:r>
              <a:rPr lang="en-US" dirty="0"/>
              <a:t> “</a:t>
            </a:r>
            <a:r>
              <a:rPr lang="en-US" dirty="0" err="1"/>
              <a:t>AntiFragile</a:t>
            </a:r>
            <a:r>
              <a:rPr lang="en-US" dirty="0"/>
              <a:t>” p. 93</a:t>
            </a:r>
          </a:p>
        </p:txBody>
      </p:sp>
    </p:spTree>
    <p:extLst>
      <p:ext uri="{BB962C8B-B14F-4D97-AF65-F5344CB8AC3E}">
        <p14:creationId xmlns:p14="http://schemas.microsoft.com/office/powerpoint/2010/main" val="927605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87ABD-A290-6648-8B4C-029BA10A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Monoculture…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D0CA8D-C844-5640-A3D4-89971C6B8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0519" y="1802768"/>
            <a:ext cx="8190962" cy="363132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99EEEA-B3A2-254B-A928-5CD4E48A4AB1}"/>
              </a:ext>
            </a:extLst>
          </p:cNvPr>
          <p:cNvSpPr txBox="1"/>
          <p:nvPr/>
        </p:nvSpPr>
        <p:spPr>
          <a:xfrm>
            <a:off x="2478156" y="5657671"/>
            <a:ext cx="88756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Prussia 1765-1800: took 100 years before the damage was apparent </a:t>
            </a:r>
            <a:r>
              <a:rPr lang="en-US" sz="1400" dirty="0"/>
              <a:t>(</a:t>
            </a:r>
            <a:r>
              <a:rPr lang="en-US" sz="1400" dirty="0" err="1"/>
              <a:t>J.C.Scott</a:t>
            </a:r>
            <a:r>
              <a:rPr lang="en-US" sz="1400" dirty="0"/>
              <a:t> </a:t>
            </a:r>
            <a:r>
              <a:rPr lang="en-US" sz="1400" i="1" dirty="0"/>
              <a:t>Seeing like a State</a:t>
            </a:r>
            <a:r>
              <a:rPr lang="en-US" sz="1400" dirty="0"/>
              <a:t>, 1998)</a:t>
            </a:r>
          </a:p>
        </p:txBody>
      </p:sp>
    </p:spTree>
    <p:extLst>
      <p:ext uri="{BB962C8B-B14F-4D97-AF65-F5344CB8AC3E}">
        <p14:creationId xmlns:p14="http://schemas.microsoft.com/office/powerpoint/2010/main" val="1230875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DF4722-3C49-5D48-8778-093F7990A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311"/>
            <a:ext cx="10515600" cy="45722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/>
              <a:t>Computers and sensors will track everything from environmental factors like heat and humidity, to cricket growth, waste production, and even check for sick or dead insects.</a:t>
            </a:r>
          </a:p>
          <a:p>
            <a:pPr marL="0" indent="0">
              <a:buNone/>
            </a:pPr>
            <a:r>
              <a:rPr lang="en-CA" dirty="0"/>
              <a:t>“You need a lot of data with AI, and with living organisms how do I get enough examples of sick crickets for the algorithm to learn? You obviously don’t want to create that for ethical reasons ... so it is a technical hurdle we’ll have to overcome.”</a:t>
            </a:r>
          </a:p>
          <a:p>
            <a:pPr marL="0" indent="0">
              <a:buNone/>
            </a:pPr>
            <a:r>
              <a:rPr lang="en-CA" dirty="0"/>
              <a:t>Fernandez, whose company has already partnered with German automotive giant Audi and U.S. defence contractor Lockheed Martin, acknowledged that tracking the health and well-being of living, breathing crickets will be different from analyzing automotive or aerospace components.</a:t>
            </a:r>
          </a:p>
          <a:p>
            <a:pPr marL="0" indent="0">
              <a:buNone/>
            </a:pPr>
            <a:endParaRPr lang="en-CA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EFE4E-1E52-364A-ACAF-7A4B17AE1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Crickets…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669D7F-0E8B-2D4C-A5CD-092B71A4BC39}"/>
              </a:ext>
            </a:extLst>
          </p:cNvPr>
          <p:cNvSpPr txBox="1"/>
          <p:nvPr/>
        </p:nvSpPr>
        <p:spPr>
          <a:xfrm>
            <a:off x="4903305" y="6188765"/>
            <a:ext cx="9859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“Using artificial intelligence to raise better crickets and help save the world”</a:t>
            </a:r>
          </a:p>
          <a:p>
            <a:r>
              <a:rPr lang="en-CA" b="1" dirty="0"/>
              <a:t>Waterloo Record </a:t>
            </a:r>
            <a:r>
              <a:rPr lang="en-CA" dirty="0"/>
              <a:t>By </a:t>
            </a:r>
            <a:r>
              <a:rPr lang="en-CA" dirty="0">
                <a:hlinkClick r:id="rId2"/>
              </a:rPr>
              <a:t>James Jackson</a:t>
            </a:r>
            <a:r>
              <a:rPr lang="en-CA" dirty="0"/>
              <a:t> Record Reporter Mon., Feb. 22, 2021</a:t>
            </a:r>
          </a:p>
          <a:p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F09788B-872C-324B-9B4E-D24174DA0B9F}"/>
              </a:ext>
            </a:extLst>
          </p:cNvPr>
          <p:cNvSpPr/>
          <p:nvPr/>
        </p:nvSpPr>
        <p:spPr>
          <a:xfrm>
            <a:off x="3299791" y="4786411"/>
            <a:ext cx="954158" cy="45719"/>
          </a:xfrm>
          <a:custGeom>
            <a:avLst/>
            <a:gdLst>
              <a:gd name="connsiteX0" fmla="*/ 702365 w 1855305"/>
              <a:gd name="connsiteY0" fmla="*/ 13253 h 675861"/>
              <a:gd name="connsiteX1" fmla="*/ 609600 w 1855305"/>
              <a:gd name="connsiteY1" fmla="*/ 26505 h 675861"/>
              <a:gd name="connsiteX2" fmla="*/ 265044 w 1855305"/>
              <a:gd name="connsiteY2" fmla="*/ 39757 h 675861"/>
              <a:gd name="connsiteX3" fmla="*/ 185531 w 1855305"/>
              <a:gd name="connsiteY3" fmla="*/ 66261 h 675861"/>
              <a:gd name="connsiteX4" fmla="*/ 119270 w 1855305"/>
              <a:gd name="connsiteY4" fmla="*/ 119270 h 675861"/>
              <a:gd name="connsiteX5" fmla="*/ 39757 w 1855305"/>
              <a:gd name="connsiteY5" fmla="*/ 212035 h 675861"/>
              <a:gd name="connsiteX6" fmla="*/ 13252 w 1855305"/>
              <a:gd name="connsiteY6" fmla="*/ 291548 h 675861"/>
              <a:gd name="connsiteX7" fmla="*/ 0 w 1855305"/>
              <a:gd name="connsiteY7" fmla="*/ 331305 h 675861"/>
              <a:gd name="connsiteX8" fmla="*/ 13252 w 1855305"/>
              <a:gd name="connsiteY8" fmla="*/ 437322 h 675861"/>
              <a:gd name="connsiteX9" fmla="*/ 26505 w 1855305"/>
              <a:gd name="connsiteY9" fmla="*/ 477079 h 675861"/>
              <a:gd name="connsiteX10" fmla="*/ 106018 w 1855305"/>
              <a:gd name="connsiteY10" fmla="*/ 530087 h 675861"/>
              <a:gd name="connsiteX11" fmla="*/ 145774 w 1855305"/>
              <a:gd name="connsiteY11" fmla="*/ 556592 h 675861"/>
              <a:gd name="connsiteX12" fmla="*/ 238539 w 1855305"/>
              <a:gd name="connsiteY12" fmla="*/ 583096 h 675861"/>
              <a:gd name="connsiteX13" fmla="*/ 331305 w 1855305"/>
              <a:gd name="connsiteY13" fmla="*/ 596348 h 675861"/>
              <a:gd name="connsiteX14" fmla="*/ 477078 w 1855305"/>
              <a:gd name="connsiteY14" fmla="*/ 622853 h 675861"/>
              <a:gd name="connsiteX15" fmla="*/ 530087 w 1855305"/>
              <a:gd name="connsiteY15" fmla="*/ 636105 h 675861"/>
              <a:gd name="connsiteX16" fmla="*/ 662609 w 1855305"/>
              <a:gd name="connsiteY16" fmla="*/ 649357 h 675861"/>
              <a:gd name="connsiteX17" fmla="*/ 914400 w 1855305"/>
              <a:gd name="connsiteY17" fmla="*/ 675861 h 675861"/>
              <a:gd name="connsiteX18" fmla="*/ 1417983 w 1855305"/>
              <a:gd name="connsiteY18" fmla="*/ 662609 h 675861"/>
              <a:gd name="connsiteX19" fmla="*/ 1510748 w 1855305"/>
              <a:gd name="connsiteY19" fmla="*/ 649357 h 675861"/>
              <a:gd name="connsiteX20" fmla="*/ 1616765 w 1855305"/>
              <a:gd name="connsiteY20" fmla="*/ 622853 h 675861"/>
              <a:gd name="connsiteX21" fmla="*/ 1696278 w 1855305"/>
              <a:gd name="connsiteY21" fmla="*/ 569844 h 675861"/>
              <a:gd name="connsiteX22" fmla="*/ 1722783 w 1855305"/>
              <a:gd name="connsiteY22" fmla="*/ 543340 h 675861"/>
              <a:gd name="connsiteX23" fmla="*/ 1762539 w 1855305"/>
              <a:gd name="connsiteY23" fmla="*/ 530087 h 675861"/>
              <a:gd name="connsiteX24" fmla="*/ 1815548 w 1855305"/>
              <a:gd name="connsiteY24" fmla="*/ 463826 h 675861"/>
              <a:gd name="connsiteX25" fmla="*/ 1855305 w 1855305"/>
              <a:gd name="connsiteY25" fmla="*/ 424070 h 675861"/>
              <a:gd name="connsiteX26" fmla="*/ 1815548 w 1855305"/>
              <a:gd name="connsiteY26" fmla="*/ 225287 h 675861"/>
              <a:gd name="connsiteX27" fmla="*/ 1802296 w 1855305"/>
              <a:gd name="connsiteY27" fmla="*/ 185531 h 675861"/>
              <a:gd name="connsiteX28" fmla="*/ 1775791 w 1855305"/>
              <a:gd name="connsiteY28" fmla="*/ 159026 h 675861"/>
              <a:gd name="connsiteX29" fmla="*/ 1749287 w 1855305"/>
              <a:gd name="connsiteY29" fmla="*/ 119270 h 675861"/>
              <a:gd name="connsiteX30" fmla="*/ 1630018 w 1855305"/>
              <a:gd name="connsiteY30" fmla="*/ 66261 h 675861"/>
              <a:gd name="connsiteX31" fmla="*/ 1590261 w 1855305"/>
              <a:gd name="connsiteY31" fmla="*/ 53009 h 675861"/>
              <a:gd name="connsiteX32" fmla="*/ 1550505 w 1855305"/>
              <a:gd name="connsiteY32" fmla="*/ 39757 h 675861"/>
              <a:gd name="connsiteX33" fmla="*/ 742122 w 1855305"/>
              <a:gd name="connsiteY33" fmla="*/ 0 h 675861"/>
              <a:gd name="connsiteX34" fmla="*/ 702365 w 1855305"/>
              <a:gd name="connsiteY34" fmla="*/ 13253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855305" h="675861">
                <a:moveTo>
                  <a:pt x="702365" y="13253"/>
                </a:moveTo>
                <a:cubicBezTo>
                  <a:pt x="680278" y="17671"/>
                  <a:pt x="640778" y="24615"/>
                  <a:pt x="609600" y="26505"/>
                </a:cubicBezTo>
                <a:cubicBezTo>
                  <a:pt x="494874" y="33458"/>
                  <a:pt x="379479" y="29029"/>
                  <a:pt x="265044" y="39757"/>
                </a:cubicBezTo>
                <a:cubicBezTo>
                  <a:pt x="237228" y="42365"/>
                  <a:pt x="185531" y="66261"/>
                  <a:pt x="185531" y="66261"/>
                </a:cubicBezTo>
                <a:cubicBezTo>
                  <a:pt x="95304" y="156488"/>
                  <a:pt x="236293" y="18965"/>
                  <a:pt x="119270" y="119270"/>
                </a:cubicBezTo>
                <a:cubicBezTo>
                  <a:pt x="69281" y="162118"/>
                  <a:pt x="71019" y="165142"/>
                  <a:pt x="39757" y="212035"/>
                </a:cubicBezTo>
                <a:lnTo>
                  <a:pt x="13252" y="291548"/>
                </a:lnTo>
                <a:lnTo>
                  <a:pt x="0" y="331305"/>
                </a:lnTo>
                <a:cubicBezTo>
                  <a:pt x="4417" y="366644"/>
                  <a:pt x="6881" y="402282"/>
                  <a:pt x="13252" y="437322"/>
                </a:cubicBezTo>
                <a:cubicBezTo>
                  <a:pt x="15751" y="451066"/>
                  <a:pt x="16627" y="467201"/>
                  <a:pt x="26505" y="477079"/>
                </a:cubicBezTo>
                <a:cubicBezTo>
                  <a:pt x="49029" y="499603"/>
                  <a:pt x="79514" y="512417"/>
                  <a:pt x="106018" y="530087"/>
                </a:cubicBezTo>
                <a:cubicBezTo>
                  <a:pt x="119270" y="538922"/>
                  <a:pt x="130664" y="551556"/>
                  <a:pt x="145774" y="556592"/>
                </a:cubicBezTo>
                <a:cubicBezTo>
                  <a:pt x="179835" y="567945"/>
                  <a:pt x="201933" y="576440"/>
                  <a:pt x="238539" y="583096"/>
                </a:cubicBezTo>
                <a:cubicBezTo>
                  <a:pt x="269271" y="588684"/>
                  <a:pt x="300383" y="591931"/>
                  <a:pt x="331305" y="596348"/>
                </a:cubicBezTo>
                <a:cubicBezTo>
                  <a:pt x="416601" y="624780"/>
                  <a:pt x="327233" y="597878"/>
                  <a:pt x="477078" y="622853"/>
                </a:cubicBezTo>
                <a:cubicBezTo>
                  <a:pt x="495044" y="625847"/>
                  <a:pt x="512057" y="633529"/>
                  <a:pt x="530087" y="636105"/>
                </a:cubicBezTo>
                <a:cubicBezTo>
                  <a:pt x="574035" y="642383"/>
                  <a:pt x="618486" y="644455"/>
                  <a:pt x="662609" y="649357"/>
                </a:cubicBezTo>
                <a:cubicBezTo>
                  <a:pt x="923215" y="678313"/>
                  <a:pt x="587698" y="646161"/>
                  <a:pt x="914400" y="675861"/>
                </a:cubicBezTo>
                <a:lnTo>
                  <a:pt x="1417983" y="662609"/>
                </a:lnTo>
                <a:cubicBezTo>
                  <a:pt x="1449188" y="661222"/>
                  <a:pt x="1479937" y="654492"/>
                  <a:pt x="1510748" y="649357"/>
                </a:cubicBezTo>
                <a:cubicBezTo>
                  <a:pt x="1574716" y="638696"/>
                  <a:pt x="1565558" y="639922"/>
                  <a:pt x="1616765" y="622853"/>
                </a:cubicBezTo>
                <a:cubicBezTo>
                  <a:pt x="1643269" y="605183"/>
                  <a:pt x="1673753" y="592368"/>
                  <a:pt x="1696278" y="569844"/>
                </a:cubicBezTo>
                <a:cubicBezTo>
                  <a:pt x="1705113" y="561009"/>
                  <a:pt x="1712069" y="549768"/>
                  <a:pt x="1722783" y="543340"/>
                </a:cubicBezTo>
                <a:cubicBezTo>
                  <a:pt x="1734761" y="536153"/>
                  <a:pt x="1749287" y="534505"/>
                  <a:pt x="1762539" y="530087"/>
                </a:cubicBezTo>
                <a:cubicBezTo>
                  <a:pt x="1839647" y="452982"/>
                  <a:pt x="1731964" y="564127"/>
                  <a:pt x="1815548" y="463826"/>
                </a:cubicBezTo>
                <a:cubicBezTo>
                  <a:pt x="1827546" y="449428"/>
                  <a:pt x="1842053" y="437322"/>
                  <a:pt x="1855305" y="424070"/>
                </a:cubicBezTo>
                <a:cubicBezTo>
                  <a:pt x="1838967" y="277034"/>
                  <a:pt x="1854701" y="342748"/>
                  <a:pt x="1815548" y="225287"/>
                </a:cubicBezTo>
                <a:cubicBezTo>
                  <a:pt x="1811131" y="212035"/>
                  <a:pt x="1812173" y="195408"/>
                  <a:pt x="1802296" y="185531"/>
                </a:cubicBezTo>
                <a:cubicBezTo>
                  <a:pt x="1793461" y="176696"/>
                  <a:pt x="1783596" y="168783"/>
                  <a:pt x="1775791" y="159026"/>
                </a:cubicBezTo>
                <a:cubicBezTo>
                  <a:pt x="1765842" y="146589"/>
                  <a:pt x="1760549" y="130532"/>
                  <a:pt x="1749287" y="119270"/>
                </a:cubicBezTo>
                <a:cubicBezTo>
                  <a:pt x="1717787" y="87770"/>
                  <a:pt x="1669382" y="79383"/>
                  <a:pt x="1630018" y="66261"/>
                </a:cubicBezTo>
                <a:lnTo>
                  <a:pt x="1590261" y="53009"/>
                </a:lnTo>
                <a:cubicBezTo>
                  <a:pt x="1577009" y="48592"/>
                  <a:pt x="1564366" y="41490"/>
                  <a:pt x="1550505" y="39757"/>
                </a:cubicBezTo>
                <a:cubicBezTo>
                  <a:pt x="1141174" y="-11409"/>
                  <a:pt x="1409681" y="14836"/>
                  <a:pt x="742122" y="0"/>
                </a:cubicBezTo>
                <a:cubicBezTo>
                  <a:pt x="671529" y="14119"/>
                  <a:pt x="724452" y="8835"/>
                  <a:pt x="702365" y="13253"/>
                </a:cubicBezTo>
                <a:close/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688A273-2B33-9B4C-A655-F5689C8A5235}"/>
              </a:ext>
            </a:extLst>
          </p:cNvPr>
          <p:cNvSpPr/>
          <p:nvPr/>
        </p:nvSpPr>
        <p:spPr>
          <a:xfrm>
            <a:off x="8474764" y="4792374"/>
            <a:ext cx="2272749" cy="45719"/>
          </a:xfrm>
          <a:custGeom>
            <a:avLst/>
            <a:gdLst>
              <a:gd name="connsiteX0" fmla="*/ 702365 w 1855305"/>
              <a:gd name="connsiteY0" fmla="*/ 13253 h 675861"/>
              <a:gd name="connsiteX1" fmla="*/ 609600 w 1855305"/>
              <a:gd name="connsiteY1" fmla="*/ 26505 h 675861"/>
              <a:gd name="connsiteX2" fmla="*/ 265044 w 1855305"/>
              <a:gd name="connsiteY2" fmla="*/ 39757 h 675861"/>
              <a:gd name="connsiteX3" fmla="*/ 185531 w 1855305"/>
              <a:gd name="connsiteY3" fmla="*/ 66261 h 675861"/>
              <a:gd name="connsiteX4" fmla="*/ 119270 w 1855305"/>
              <a:gd name="connsiteY4" fmla="*/ 119270 h 675861"/>
              <a:gd name="connsiteX5" fmla="*/ 39757 w 1855305"/>
              <a:gd name="connsiteY5" fmla="*/ 212035 h 675861"/>
              <a:gd name="connsiteX6" fmla="*/ 13252 w 1855305"/>
              <a:gd name="connsiteY6" fmla="*/ 291548 h 675861"/>
              <a:gd name="connsiteX7" fmla="*/ 0 w 1855305"/>
              <a:gd name="connsiteY7" fmla="*/ 331305 h 675861"/>
              <a:gd name="connsiteX8" fmla="*/ 13252 w 1855305"/>
              <a:gd name="connsiteY8" fmla="*/ 437322 h 675861"/>
              <a:gd name="connsiteX9" fmla="*/ 26505 w 1855305"/>
              <a:gd name="connsiteY9" fmla="*/ 477079 h 675861"/>
              <a:gd name="connsiteX10" fmla="*/ 106018 w 1855305"/>
              <a:gd name="connsiteY10" fmla="*/ 530087 h 675861"/>
              <a:gd name="connsiteX11" fmla="*/ 145774 w 1855305"/>
              <a:gd name="connsiteY11" fmla="*/ 556592 h 675861"/>
              <a:gd name="connsiteX12" fmla="*/ 238539 w 1855305"/>
              <a:gd name="connsiteY12" fmla="*/ 583096 h 675861"/>
              <a:gd name="connsiteX13" fmla="*/ 331305 w 1855305"/>
              <a:gd name="connsiteY13" fmla="*/ 596348 h 675861"/>
              <a:gd name="connsiteX14" fmla="*/ 477078 w 1855305"/>
              <a:gd name="connsiteY14" fmla="*/ 622853 h 675861"/>
              <a:gd name="connsiteX15" fmla="*/ 530087 w 1855305"/>
              <a:gd name="connsiteY15" fmla="*/ 636105 h 675861"/>
              <a:gd name="connsiteX16" fmla="*/ 662609 w 1855305"/>
              <a:gd name="connsiteY16" fmla="*/ 649357 h 675861"/>
              <a:gd name="connsiteX17" fmla="*/ 914400 w 1855305"/>
              <a:gd name="connsiteY17" fmla="*/ 675861 h 675861"/>
              <a:gd name="connsiteX18" fmla="*/ 1417983 w 1855305"/>
              <a:gd name="connsiteY18" fmla="*/ 662609 h 675861"/>
              <a:gd name="connsiteX19" fmla="*/ 1510748 w 1855305"/>
              <a:gd name="connsiteY19" fmla="*/ 649357 h 675861"/>
              <a:gd name="connsiteX20" fmla="*/ 1616765 w 1855305"/>
              <a:gd name="connsiteY20" fmla="*/ 622853 h 675861"/>
              <a:gd name="connsiteX21" fmla="*/ 1696278 w 1855305"/>
              <a:gd name="connsiteY21" fmla="*/ 569844 h 675861"/>
              <a:gd name="connsiteX22" fmla="*/ 1722783 w 1855305"/>
              <a:gd name="connsiteY22" fmla="*/ 543340 h 675861"/>
              <a:gd name="connsiteX23" fmla="*/ 1762539 w 1855305"/>
              <a:gd name="connsiteY23" fmla="*/ 530087 h 675861"/>
              <a:gd name="connsiteX24" fmla="*/ 1815548 w 1855305"/>
              <a:gd name="connsiteY24" fmla="*/ 463826 h 675861"/>
              <a:gd name="connsiteX25" fmla="*/ 1855305 w 1855305"/>
              <a:gd name="connsiteY25" fmla="*/ 424070 h 675861"/>
              <a:gd name="connsiteX26" fmla="*/ 1815548 w 1855305"/>
              <a:gd name="connsiteY26" fmla="*/ 225287 h 675861"/>
              <a:gd name="connsiteX27" fmla="*/ 1802296 w 1855305"/>
              <a:gd name="connsiteY27" fmla="*/ 185531 h 675861"/>
              <a:gd name="connsiteX28" fmla="*/ 1775791 w 1855305"/>
              <a:gd name="connsiteY28" fmla="*/ 159026 h 675861"/>
              <a:gd name="connsiteX29" fmla="*/ 1749287 w 1855305"/>
              <a:gd name="connsiteY29" fmla="*/ 119270 h 675861"/>
              <a:gd name="connsiteX30" fmla="*/ 1630018 w 1855305"/>
              <a:gd name="connsiteY30" fmla="*/ 66261 h 675861"/>
              <a:gd name="connsiteX31" fmla="*/ 1590261 w 1855305"/>
              <a:gd name="connsiteY31" fmla="*/ 53009 h 675861"/>
              <a:gd name="connsiteX32" fmla="*/ 1550505 w 1855305"/>
              <a:gd name="connsiteY32" fmla="*/ 39757 h 675861"/>
              <a:gd name="connsiteX33" fmla="*/ 742122 w 1855305"/>
              <a:gd name="connsiteY33" fmla="*/ 0 h 675861"/>
              <a:gd name="connsiteX34" fmla="*/ 702365 w 1855305"/>
              <a:gd name="connsiteY34" fmla="*/ 13253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855305" h="675861">
                <a:moveTo>
                  <a:pt x="702365" y="13253"/>
                </a:moveTo>
                <a:cubicBezTo>
                  <a:pt x="680278" y="17671"/>
                  <a:pt x="640778" y="24615"/>
                  <a:pt x="609600" y="26505"/>
                </a:cubicBezTo>
                <a:cubicBezTo>
                  <a:pt x="494874" y="33458"/>
                  <a:pt x="379479" y="29029"/>
                  <a:pt x="265044" y="39757"/>
                </a:cubicBezTo>
                <a:cubicBezTo>
                  <a:pt x="237228" y="42365"/>
                  <a:pt x="185531" y="66261"/>
                  <a:pt x="185531" y="66261"/>
                </a:cubicBezTo>
                <a:cubicBezTo>
                  <a:pt x="95304" y="156488"/>
                  <a:pt x="236293" y="18965"/>
                  <a:pt x="119270" y="119270"/>
                </a:cubicBezTo>
                <a:cubicBezTo>
                  <a:pt x="69281" y="162118"/>
                  <a:pt x="71019" y="165142"/>
                  <a:pt x="39757" y="212035"/>
                </a:cubicBezTo>
                <a:lnTo>
                  <a:pt x="13252" y="291548"/>
                </a:lnTo>
                <a:lnTo>
                  <a:pt x="0" y="331305"/>
                </a:lnTo>
                <a:cubicBezTo>
                  <a:pt x="4417" y="366644"/>
                  <a:pt x="6881" y="402282"/>
                  <a:pt x="13252" y="437322"/>
                </a:cubicBezTo>
                <a:cubicBezTo>
                  <a:pt x="15751" y="451066"/>
                  <a:pt x="16627" y="467201"/>
                  <a:pt x="26505" y="477079"/>
                </a:cubicBezTo>
                <a:cubicBezTo>
                  <a:pt x="49029" y="499603"/>
                  <a:pt x="79514" y="512417"/>
                  <a:pt x="106018" y="530087"/>
                </a:cubicBezTo>
                <a:cubicBezTo>
                  <a:pt x="119270" y="538922"/>
                  <a:pt x="130664" y="551556"/>
                  <a:pt x="145774" y="556592"/>
                </a:cubicBezTo>
                <a:cubicBezTo>
                  <a:pt x="179835" y="567945"/>
                  <a:pt x="201933" y="576440"/>
                  <a:pt x="238539" y="583096"/>
                </a:cubicBezTo>
                <a:cubicBezTo>
                  <a:pt x="269271" y="588684"/>
                  <a:pt x="300383" y="591931"/>
                  <a:pt x="331305" y="596348"/>
                </a:cubicBezTo>
                <a:cubicBezTo>
                  <a:pt x="416601" y="624780"/>
                  <a:pt x="327233" y="597878"/>
                  <a:pt x="477078" y="622853"/>
                </a:cubicBezTo>
                <a:cubicBezTo>
                  <a:pt x="495044" y="625847"/>
                  <a:pt x="512057" y="633529"/>
                  <a:pt x="530087" y="636105"/>
                </a:cubicBezTo>
                <a:cubicBezTo>
                  <a:pt x="574035" y="642383"/>
                  <a:pt x="618486" y="644455"/>
                  <a:pt x="662609" y="649357"/>
                </a:cubicBezTo>
                <a:cubicBezTo>
                  <a:pt x="923215" y="678313"/>
                  <a:pt x="587698" y="646161"/>
                  <a:pt x="914400" y="675861"/>
                </a:cubicBezTo>
                <a:lnTo>
                  <a:pt x="1417983" y="662609"/>
                </a:lnTo>
                <a:cubicBezTo>
                  <a:pt x="1449188" y="661222"/>
                  <a:pt x="1479937" y="654492"/>
                  <a:pt x="1510748" y="649357"/>
                </a:cubicBezTo>
                <a:cubicBezTo>
                  <a:pt x="1574716" y="638696"/>
                  <a:pt x="1565558" y="639922"/>
                  <a:pt x="1616765" y="622853"/>
                </a:cubicBezTo>
                <a:cubicBezTo>
                  <a:pt x="1643269" y="605183"/>
                  <a:pt x="1673753" y="592368"/>
                  <a:pt x="1696278" y="569844"/>
                </a:cubicBezTo>
                <a:cubicBezTo>
                  <a:pt x="1705113" y="561009"/>
                  <a:pt x="1712069" y="549768"/>
                  <a:pt x="1722783" y="543340"/>
                </a:cubicBezTo>
                <a:cubicBezTo>
                  <a:pt x="1734761" y="536153"/>
                  <a:pt x="1749287" y="534505"/>
                  <a:pt x="1762539" y="530087"/>
                </a:cubicBezTo>
                <a:cubicBezTo>
                  <a:pt x="1839647" y="452982"/>
                  <a:pt x="1731964" y="564127"/>
                  <a:pt x="1815548" y="463826"/>
                </a:cubicBezTo>
                <a:cubicBezTo>
                  <a:pt x="1827546" y="449428"/>
                  <a:pt x="1842053" y="437322"/>
                  <a:pt x="1855305" y="424070"/>
                </a:cubicBezTo>
                <a:cubicBezTo>
                  <a:pt x="1838967" y="277034"/>
                  <a:pt x="1854701" y="342748"/>
                  <a:pt x="1815548" y="225287"/>
                </a:cubicBezTo>
                <a:cubicBezTo>
                  <a:pt x="1811131" y="212035"/>
                  <a:pt x="1812173" y="195408"/>
                  <a:pt x="1802296" y="185531"/>
                </a:cubicBezTo>
                <a:cubicBezTo>
                  <a:pt x="1793461" y="176696"/>
                  <a:pt x="1783596" y="168783"/>
                  <a:pt x="1775791" y="159026"/>
                </a:cubicBezTo>
                <a:cubicBezTo>
                  <a:pt x="1765842" y="146589"/>
                  <a:pt x="1760549" y="130532"/>
                  <a:pt x="1749287" y="119270"/>
                </a:cubicBezTo>
                <a:cubicBezTo>
                  <a:pt x="1717787" y="87770"/>
                  <a:pt x="1669382" y="79383"/>
                  <a:pt x="1630018" y="66261"/>
                </a:cubicBezTo>
                <a:lnTo>
                  <a:pt x="1590261" y="53009"/>
                </a:lnTo>
                <a:cubicBezTo>
                  <a:pt x="1577009" y="48592"/>
                  <a:pt x="1564366" y="41490"/>
                  <a:pt x="1550505" y="39757"/>
                </a:cubicBezTo>
                <a:cubicBezTo>
                  <a:pt x="1141174" y="-11409"/>
                  <a:pt x="1409681" y="14836"/>
                  <a:pt x="742122" y="0"/>
                </a:cubicBezTo>
                <a:cubicBezTo>
                  <a:pt x="671529" y="14119"/>
                  <a:pt x="724452" y="8835"/>
                  <a:pt x="702365" y="13253"/>
                </a:cubicBezTo>
                <a:close/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3E988F3-2B53-F744-B3DB-9B3D1C1BCA5E}"/>
              </a:ext>
            </a:extLst>
          </p:cNvPr>
          <p:cNvSpPr/>
          <p:nvPr/>
        </p:nvSpPr>
        <p:spPr>
          <a:xfrm>
            <a:off x="930965" y="3306462"/>
            <a:ext cx="4528930" cy="45719"/>
          </a:xfrm>
          <a:custGeom>
            <a:avLst/>
            <a:gdLst>
              <a:gd name="connsiteX0" fmla="*/ 702365 w 1855305"/>
              <a:gd name="connsiteY0" fmla="*/ 13253 h 675861"/>
              <a:gd name="connsiteX1" fmla="*/ 609600 w 1855305"/>
              <a:gd name="connsiteY1" fmla="*/ 26505 h 675861"/>
              <a:gd name="connsiteX2" fmla="*/ 265044 w 1855305"/>
              <a:gd name="connsiteY2" fmla="*/ 39757 h 675861"/>
              <a:gd name="connsiteX3" fmla="*/ 185531 w 1855305"/>
              <a:gd name="connsiteY3" fmla="*/ 66261 h 675861"/>
              <a:gd name="connsiteX4" fmla="*/ 119270 w 1855305"/>
              <a:gd name="connsiteY4" fmla="*/ 119270 h 675861"/>
              <a:gd name="connsiteX5" fmla="*/ 39757 w 1855305"/>
              <a:gd name="connsiteY5" fmla="*/ 212035 h 675861"/>
              <a:gd name="connsiteX6" fmla="*/ 13252 w 1855305"/>
              <a:gd name="connsiteY6" fmla="*/ 291548 h 675861"/>
              <a:gd name="connsiteX7" fmla="*/ 0 w 1855305"/>
              <a:gd name="connsiteY7" fmla="*/ 331305 h 675861"/>
              <a:gd name="connsiteX8" fmla="*/ 13252 w 1855305"/>
              <a:gd name="connsiteY8" fmla="*/ 437322 h 675861"/>
              <a:gd name="connsiteX9" fmla="*/ 26505 w 1855305"/>
              <a:gd name="connsiteY9" fmla="*/ 477079 h 675861"/>
              <a:gd name="connsiteX10" fmla="*/ 106018 w 1855305"/>
              <a:gd name="connsiteY10" fmla="*/ 530087 h 675861"/>
              <a:gd name="connsiteX11" fmla="*/ 145774 w 1855305"/>
              <a:gd name="connsiteY11" fmla="*/ 556592 h 675861"/>
              <a:gd name="connsiteX12" fmla="*/ 238539 w 1855305"/>
              <a:gd name="connsiteY12" fmla="*/ 583096 h 675861"/>
              <a:gd name="connsiteX13" fmla="*/ 331305 w 1855305"/>
              <a:gd name="connsiteY13" fmla="*/ 596348 h 675861"/>
              <a:gd name="connsiteX14" fmla="*/ 477078 w 1855305"/>
              <a:gd name="connsiteY14" fmla="*/ 622853 h 675861"/>
              <a:gd name="connsiteX15" fmla="*/ 530087 w 1855305"/>
              <a:gd name="connsiteY15" fmla="*/ 636105 h 675861"/>
              <a:gd name="connsiteX16" fmla="*/ 662609 w 1855305"/>
              <a:gd name="connsiteY16" fmla="*/ 649357 h 675861"/>
              <a:gd name="connsiteX17" fmla="*/ 914400 w 1855305"/>
              <a:gd name="connsiteY17" fmla="*/ 675861 h 675861"/>
              <a:gd name="connsiteX18" fmla="*/ 1417983 w 1855305"/>
              <a:gd name="connsiteY18" fmla="*/ 662609 h 675861"/>
              <a:gd name="connsiteX19" fmla="*/ 1510748 w 1855305"/>
              <a:gd name="connsiteY19" fmla="*/ 649357 h 675861"/>
              <a:gd name="connsiteX20" fmla="*/ 1616765 w 1855305"/>
              <a:gd name="connsiteY20" fmla="*/ 622853 h 675861"/>
              <a:gd name="connsiteX21" fmla="*/ 1696278 w 1855305"/>
              <a:gd name="connsiteY21" fmla="*/ 569844 h 675861"/>
              <a:gd name="connsiteX22" fmla="*/ 1722783 w 1855305"/>
              <a:gd name="connsiteY22" fmla="*/ 543340 h 675861"/>
              <a:gd name="connsiteX23" fmla="*/ 1762539 w 1855305"/>
              <a:gd name="connsiteY23" fmla="*/ 530087 h 675861"/>
              <a:gd name="connsiteX24" fmla="*/ 1815548 w 1855305"/>
              <a:gd name="connsiteY24" fmla="*/ 463826 h 675861"/>
              <a:gd name="connsiteX25" fmla="*/ 1855305 w 1855305"/>
              <a:gd name="connsiteY25" fmla="*/ 424070 h 675861"/>
              <a:gd name="connsiteX26" fmla="*/ 1815548 w 1855305"/>
              <a:gd name="connsiteY26" fmla="*/ 225287 h 675861"/>
              <a:gd name="connsiteX27" fmla="*/ 1802296 w 1855305"/>
              <a:gd name="connsiteY27" fmla="*/ 185531 h 675861"/>
              <a:gd name="connsiteX28" fmla="*/ 1775791 w 1855305"/>
              <a:gd name="connsiteY28" fmla="*/ 159026 h 675861"/>
              <a:gd name="connsiteX29" fmla="*/ 1749287 w 1855305"/>
              <a:gd name="connsiteY29" fmla="*/ 119270 h 675861"/>
              <a:gd name="connsiteX30" fmla="*/ 1630018 w 1855305"/>
              <a:gd name="connsiteY30" fmla="*/ 66261 h 675861"/>
              <a:gd name="connsiteX31" fmla="*/ 1590261 w 1855305"/>
              <a:gd name="connsiteY31" fmla="*/ 53009 h 675861"/>
              <a:gd name="connsiteX32" fmla="*/ 1550505 w 1855305"/>
              <a:gd name="connsiteY32" fmla="*/ 39757 h 675861"/>
              <a:gd name="connsiteX33" fmla="*/ 742122 w 1855305"/>
              <a:gd name="connsiteY33" fmla="*/ 0 h 675861"/>
              <a:gd name="connsiteX34" fmla="*/ 702365 w 1855305"/>
              <a:gd name="connsiteY34" fmla="*/ 13253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855305" h="675861">
                <a:moveTo>
                  <a:pt x="702365" y="13253"/>
                </a:moveTo>
                <a:cubicBezTo>
                  <a:pt x="680278" y="17671"/>
                  <a:pt x="640778" y="24615"/>
                  <a:pt x="609600" y="26505"/>
                </a:cubicBezTo>
                <a:cubicBezTo>
                  <a:pt x="494874" y="33458"/>
                  <a:pt x="379479" y="29029"/>
                  <a:pt x="265044" y="39757"/>
                </a:cubicBezTo>
                <a:cubicBezTo>
                  <a:pt x="237228" y="42365"/>
                  <a:pt x="185531" y="66261"/>
                  <a:pt x="185531" y="66261"/>
                </a:cubicBezTo>
                <a:cubicBezTo>
                  <a:pt x="95304" y="156488"/>
                  <a:pt x="236293" y="18965"/>
                  <a:pt x="119270" y="119270"/>
                </a:cubicBezTo>
                <a:cubicBezTo>
                  <a:pt x="69281" y="162118"/>
                  <a:pt x="71019" y="165142"/>
                  <a:pt x="39757" y="212035"/>
                </a:cubicBezTo>
                <a:lnTo>
                  <a:pt x="13252" y="291548"/>
                </a:lnTo>
                <a:lnTo>
                  <a:pt x="0" y="331305"/>
                </a:lnTo>
                <a:cubicBezTo>
                  <a:pt x="4417" y="366644"/>
                  <a:pt x="6881" y="402282"/>
                  <a:pt x="13252" y="437322"/>
                </a:cubicBezTo>
                <a:cubicBezTo>
                  <a:pt x="15751" y="451066"/>
                  <a:pt x="16627" y="467201"/>
                  <a:pt x="26505" y="477079"/>
                </a:cubicBezTo>
                <a:cubicBezTo>
                  <a:pt x="49029" y="499603"/>
                  <a:pt x="79514" y="512417"/>
                  <a:pt x="106018" y="530087"/>
                </a:cubicBezTo>
                <a:cubicBezTo>
                  <a:pt x="119270" y="538922"/>
                  <a:pt x="130664" y="551556"/>
                  <a:pt x="145774" y="556592"/>
                </a:cubicBezTo>
                <a:cubicBezTo>
                  <a:pt x="179835" y="567945"/>
                  <a:pt x="201933" y="576440"/>
                  <a:pt x="238539" y="583096"/>
                </a:cubicBezTo>
                <a:cubicBezTo>
                  <a:pt x="269271" y="588684"/>
                  <a:pt x="300383" y="591931"/>
                  <a:pt x="331305" y="596348"/>
                </a:cubicBezTo>
                <a:cubicBezTo>
                  <a:pt x="416601" y="624780"/>
                  <a:pt x="327233" y="597878"/>
                  <a:pt x="477078" y="622853"/>
                </a:cubicBezTo>
                <a:cubicBezTo>
                  <a:pt x="495044" y="625847"/>
                  <a:pt x="512057" y="633529"/>
                  <a:pt x="530087" y="636105"/>
                </a:cubicBezTo>
                <a:cubicBezTo>
                  <a:pt x="574035" y="642383"/>
                  <a:pt x="618486" y="644455"/>
                  <a:pt x="662609" y="649357"/>
                </a:cubicBezTo>
                <a:cubicBezTo>
                  <a:pt x="923215" y="678313"/>
                  <a:pt x="587698" y="646161"/>
                  <a:pt x="914400" y="675861"/>
                </a:cubicBezTo>
                <a:lnTo>
                  <a:pt x="1417983" y="662609"/>
                </a:lnTo>
                <a:cubicBezTo>
                  <a:pt x="1449188" y="661222"/>
                  <a:pt x="1479937" y="654492"/>
                  <a:pt x="1510748" y="649357"/>
                </a:cubicBezTo>
                <a:cubicBezTo>
                  <a:pt x="1574716" y="638696"/>
                  <a:pt x="1565558" y="639922"/>
                  <a:pt x="1616765" y="622853"/>
                </a:cubicBezTo>
                <a:cubicBezTo>
                  <a:pt x="1643269" y="605183"/>
                  <a:pt x="1673753" y="592368"/>
                  <a:pt x="1696278" y="569844"/>
                </a:cubicBezTo>
                <a:cubicBezTo>
                  <a:pt x="1705113" y="561009"/>
                  <a:pt x="1712069" y="549768"/>
                  <a:pt x="1722783" y="543340"/>
                </a:cubicBezTo>
                <a:cubicBezTo>
                  <a:pt x="1734761" y="536153"/>
                  <a:pt x="1749287" y="534505"/>
                  <a:pt x="1762539" y="530087"/>
                </a:cubicBezTo>
                <a:cubicBezTo>
                  <a:pt x="1839647" y="452982"/>
                  <a:pt x="1731964" y="564127"/>
                  <a:pt x="1815548" y="463826"/>
                </a:cubicBezTo>
                <a:cubicBezTo>
                  <a:pt x="1827546" y="449428"/>
                  <a:pt x="1842053" y="437322"/>
                  <a:pt x="1855305" y="424070"/>
                </a:cubicBezTo>
                <a:cubicBezTo>
                  <a:pt x="1838967" y="277034"/>
                  <a:pt x="1854701" y="342748"/>
                  <a:pt x="1815548" y="225287"/>
                </a:cubicBezTo>
                <a:cubicBezTo>
                  <a:pt x="1811131" y="212035"/>
                  <a:pt x="1812173" y="195408"/>
                  <a:pt x="1802296" y="185531"/>
                </a:cubicBezTo>
                <a:cubicBezTo>
                  <a:pt x="1793461" y="176696"/>
                  <a:pt x="1783596" y="168783"/>
                  <a:pt x="1775791" y="159026"/>
                </a:cubicBezTo>
                <a:cubicBezTo>
                  <a:pt x="1765842" y="146589"/>
                  <a:pt x="1760549" y="130532"/>
                  <a:pt x="1749287" y="119270"/>
                </a:cubicBezTo>
                <a:cubicBezTo>
                  <a:pt x="1717787" y="87770"/>
                  <a:pt x="1669382" y="79383"/>
                  <a:pt x="1630018" y="66261"/>
                </a:cubicBezTo>
                <a:lnTo>
                  <a:pt x="1590261" y="53009"/>
                </a:lnTo>
                <a:cubicBezTo>
                  <a:pt x="1577009" y="48592"/>
                  <a:pt x="1564366" y="41490"/>
                  <a:pt x="1550505" y="39757"/>
                </a:cubicBezTo>
                <a:cubicBezTo>
                  <a:pt x="1141174" y="-11409"/>
                  <a:pt x="1409681" y="14836"/>
                  <a:pt x="742122" y="0"/>
                </a:cubicBezTo>
                <a:cubicBezTo>
                  <a:pt x="671529" y="14119"/>
                  <a:pt x="724452" y="8835"/>
                  <a:pt x="702365" y="13253"/>
                </a:cubicBezTo>
                <a:close/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BF7352F-617F-5942-B996-34E9DC9267D0}"/>
              </a:ext>
            </a:extLst>
          </p:cNvPr>
          <p:cNvSpPr/>
          <p:nvPr/>
        </p:nvSpPr>
        <p:spPr>
          <a:xfrm>
            <a:off x="5754754" y="1824787"/>
            <a:ext cx="1537253" cy="45719"/>
          </a:xfrm>
          <a:custGeom>
            <a:avLst/>
            <a:gdLst>
              <a:gd name="connsiteX0" fmla="*/ 702365 w 1855305"/>
              <a:gd name="connsiteY0" fmla="*/ 13253 h 675861"/>
              <a:gd name="connsiteX1" fmla="*/ 609600 w 1855305"/>
              <a:gd name="connsiteY1" fmla="*/ 26505 h 675861"/>
              <a:gd name="connsiteX2" fmla="*/ 265044 w 1855305"/>
              <a:gd name="connsiteY2" fmla="*/ 39757 h 675861"/>
              <a:gd name="connsiteX3" fmla="*/ 185531 w 1855305"/>
              <a:gd name="connsiteY3" fmla="*/ 66261 h 675861"/>
              <a:gd name="connsiteX4" fmla="*/ 119270 w 1855305"/>
              <a:gd name="connsiteY4" fmla="*/ 119270 h 675861"/>
              <a:gd name="connsiteX5" fmla="*/ 39757 w 1855305"/>
              <a:gd name="connsiteY5" fmla="*/ 212035 h 675861"/>
              <a:gd name="connsiteX6" fmla="*/ 13252 w 1855305"/>
              <a:gd name="connsiteY6" fmla="*/ 291548 h 675861"/>
              <a:gd name="connsiteX7" fmla="*/ 0 w 1855305"/>
              <a:gd name="connsiteY7" fmla="*/ 331305 h 675861"/>
              <a:gd name="connsiteX8" fmla="*/ 13252 w 1855305"/>
              <a:gd name="connsiteY8" fmla="*/ 437322 h 675861"/>
              <a:gd name="connsiteX9" fmla="*/ 26505 w 1855305"/>
              <a:gd name="connsiteY9" fmla="*/ 477079 h 675861"/>
              <a:gd name="connsiteX10" fmla="*/ 106018 w 1855305"/>
              <a:gd name="connsiteY10" fmla="*/ 530087 h 675861"/>
              <a:gd name="connsiteX11" fmla="*/ 145774 w 1855305"/>
              <a:gd name="connsiteY11" fmla="*/ 556592 h 675861"/>
              <a:gd name="connsiteX12" fmla="*/ 238539 w 1855305"/>
              <a:gd name="connsiteY12" fmla="*/ 583096 h 675861"/>
              <a:gd name="connsiteX13" fmla="*/ 331305 w 1855305"/>
              <a:gd name="connsiteY13" fmla="*/ 596348 h 675861"/>
              <a:gd name="connsiteX14" fmla="*/ 477078 w 1855305"/>
              <a:gd name="connsiteY14" fmla="*/ 622853 h 675861"/>
              <a:gd name="connsiteX15" fmla="*/ 530087 w 1855305"/>
              <a:gd name="connsiteY15" fmla="*/ 636105 h 675861"/>
              <a:gd name="connsiteX16" fmla="*/ 662609 w 1855305"/>
              <a:gd name="connsiteY16" fmla="*/ 649357 h 675861"/>
              <a:gd name="connsiteX17" fmla="*/ 914400 w 1855305"/>
              <a:gd name="connsiteY17" fmla="*/ 675861 h 675861"/>
              <a:gd name="connsiteX18" fmla="*/ 1417983 w 1855305"/>
              <a:gd name="connsiteY18" fmla="*/ 662609 h 675861"/>
              <a:gd name="connsiteX19" fmla="*/ 1510748 w 1855305"/>
              <a:gd name="connsiteY19" fmla="*/ 649357 h 675861"/>
              <a:gd name="connsiteX20" fmla="*/ 1616765 w 1855305"/>
              <a:gd name="connsiteY20" fmla="*/ 622853 h 675861"/>
              <a:gd name="connsiteX21" fmla="*/ 1696278 w 1855305"/>
              <a:gd name="connsiteY21" fmla="*/ 569844 h 675861"/>
              <a:gd name="connsiteX22" fmla="*/ 1722783 w 1855305"/>
              <a:gd name="connsiteY22" fmla="*/ 543340 h 675861"/>
              <a:gd name="connsiteX23" fmla="*/ 1762539 w 1855305"/>
              <a:gd name="connsiteY23" fmla="*/ 530087 h 675861"/>
              <a:gd name="connsiteX24" fmla="*/ 1815548 w 1855305"/>
              <a:gd name="connsiteY24" fmla="*/ 463826 h 675861"/>
              <a:gd name="connsiteX25" fmla="*/ 1855305 w 1855305"/>
              <a:gd name="connsiteY25" fmla="*/ 424070 h 675861"/>
              <a:gd name="connsiteX26" fmla="*/ 1815548 w 1855305"/>
              <a:gd name="connsiteY26" fmla="*/ 225287 h 675861"/>
              <a:gd name="connsiteX27" fmla="*/ 1802296 w 1855305"/>
              <a:gd name="connsiteY27" fmla="*/ 185531 h 675861"/>
              <a:gd name="connsiteX28" fmla="*/ 1775791 w 1855305"/>
              <a:gd name="connsiteY28" fmla="*/ 159026 h 675861"/>
              <a:gd name="connsiteX29" fmla="*/ 1749287 w 1855305"/>
              <a:gd name="connsiteY29" fmla="*/ 119270 h 675861"/>
              <a:gd name="connsiteX30" fmla="*/ 1630018 w 1855305"/>
              <a:gd name="connsiteY30" fmla="*/ 66261 h 675861"/>
              <a:gd name="connsiteX31" fmla="*/ 1590261 w 1855305"/>
              <a:gd name="connsiteY31" fmla="*/ 53009 h 675861"/>
              <a:gd name="connsiteX32" fmla="*/ 1550505 w 1855305"/>
              <a:gd name="connsiteY32" fmla="*/ 39757 h 675861"/>
              <a:gd name="connsiteX33" fmla="*/ 742122 w 1855305"/>
              <a:gd name="connsiteY33" fmla="*/ 0 h 675861"/>
              <a:gd name="connsiteX34" fmla="*/ 702365 w 1855305"/>
              <a:gd name="connsiteY34" fmla="*/ 13253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855305" h="675861">
                <a:moveTo>
                  <a:pt x="702365" y="13253"/>
                </a:moveTo>
                <a:cubicBezTo>
                  <a:pt x="680278" y="17671"/>
                  <a:pt x="640778" y="24615"/>
                  <a:pt x="609600" y="26505"/>
                </a:cubicBezTo>
                <a:cubicBezTo>
                  <a:pt x="494874" y="33458"/>
                  <a:pt x="379479" y="29029"/>
                  <a:pt x="265044" y="39757"/>
                </a:cubicBezTo>
                <a:cubicBezTo>
                  <a:pt x="237228" y="42365"/>
                  <a:pt x="185531" y="66261"/>
                  <a:pt x="185531" y="66261"/>
                </a:cubicBezTo>
                <a:cubicBezTo>
                  <a:pt x="95304" y="156488"/>
                  <a:pt x="236293" y="18965"/>
                  <a:pt x="119270" y="119270"/>
                </a:cubicBezTo>
                <a:cubicBezTo>
                  <a:pt x="69281" y="162118"/>
                  <a:pt x="71019" y="165142"/>
                  <a:pt x="39757" y="212035"/>
                </a:cubicBezTo>
                <a:lnTo>
                  <a:pt x="13252" y="291548"/>
                </a:lnTo>
                <a:lnTo>
                  <a:pt x="0" y="331305"/>
                </a:lnTo>
                <a:cubicBezTo>
                  <a:pt x="4417" y="366644"/>
                  <a:pt x="6881" y="402282"/>
                  <a:pt x="13252" y="437322"/>
                </a:cubicBezTo>
                <a:cubicBezTo>
                  <a:pt x="15751" y="451066"/>
                  <a:pt x="16627" y="467201"/>
                  <a:pt x="26505" y="477079"/>
                </a:cubicBezTo>
                <a:cubicBezTo>
                  <a:pt x="49029" y="499603"/>
                  <a:pt x="79514" y="512417"/>
                  <a:pt x="106018" y="530087"/>
                </a:cubicBezTo>
                <a:cubicBezTo>
                  <a:pt x="119270" y="538922"/>
                  <a:pt x="130664" y="551556"/>
                  <a:pt x="145774" y="556592"/>
                </a:cubicBezTo>
                <a:cubicBezTo>
                  <a:pt x="179835" y="567945"/>
                  <a:pt x="201933" y="576440"/>
                  <a:pt x="238539" y="583096"/>
                </a:cubicBezTo>
                <a:cubicBezTo>
                  <a:pt x="269271" y="588684"/>
                  <a:pt x="300383" y="591931"/>
                  <a:pt x="331305" y="596348"/>
                </a:cubicBezTo>
                <a:cubicBezTo>
                  <a:pt x="416601" y="624780"/>
                  <a:pt x="327233" y="597878"/>
                  <a:pt x="477078" y="622853"/>
                </a:cubicBezTo>
                <a:cubicBezTo>
                  <a:pt x="495044" y="625847"/>
                  <a:pt x="512057" y="633529"/>
                  <a:pt x="530087" y="636105"/>
                </a:cubicBezTo>
                <a:cubicBezTo>
                  <a:pt x="574035" y="642383"/>
                  <a:pt x="618486" y="644455"/>
                  <a:pt x="662609" y="649357"/>
                </a:cubicBezTo>
                <a:cubicBezTo>
                  <a:pt x="923215" y="678313"/>
                  <a:pt x="587698" y="646161"/>
                  <a:pt x="914400" y="675861"/>
                </a:cubicBezTo>
                <a:lnTo>
                  <a:pt x="1417983" y="662609"/>
                </a:lnTo>
                <a:cubicBezTo>
                  <a:pt x="1449188" y="661222"/>
                  <a:pt x="1479937" y="654492"/>
                  <a:pt x="1510748" y="649357"/>
                </a:cubicBezTo>
                <a:cubicBezTo>
                  <a:pt x="1574716" y="638696"/>
                  <a:pt x="1565558" y="639922"/>
                  <a:pt x="1616765" y="622853"/>
                </a:cubicBezTo>
                <a:cubicBezTo>
                  <a:pt x="1643269" y="605183"/>
                  <a:pt x="1673753" y="592368"/>
                  <a:pt x="1696278" y="569844"/>
                </a:cubicBezTo>
                <a:cubicBezTo>
                  <a:pt x="1705113" y="561009"/>
                  <a:pt x="1712069" y="549768"/>
                  <a:pt x="1722783" y="543340"/>
                </a:cubicBezTo>
                <a:cubicBezTo>
                  <a:pt x="1734761" y="536153"/>
                  <a:pt x="1749287" y="534505"/>
                  <a:pt x="1762539" y="530087"/>
                </a:cubicBezTo>
                <a:cubicBezTo>
                  <a:pt x="1839647" y="452982"/>
                  <a:pt x="1731964" y="564127"/>
                  <a:pt x="1815548" y="463826"/>
                </a:cubicBezTo>
                <a:cubicBezTo>
                  <a:pt x="1827546" y="449428"/>
                  <a:pt x="1842053" y="437322"/>
                  <a:pt x="1855305" y="424070"/>
                </a:cubicBezTo>
                <a:cubicBezTo>
                  <a:pt x="1838967" y="277034"/>
                  <a:pt x="1854701" y="342748"/>
                  <a:pt x="1815548" y="225287"/>
                </a:cubicBezTo>
                <a:cubicBezTo>
                  <a:pt x="1811131" y="212035"/>
                  <a:pt x="1812173" y="195408"/>
                  <a:pt x="1802296" y="185531"/>
                </a:cubicBezTo>
                <a:cubicBezTo>
                  <a:pt x="1793461" y="176696"/>
                  <a:pt x="1783596" y="168783"/>
                  <a:pt x="1775791" y="159026"/>
                </a:cubicBezTo>
                <a:cubicBezTo>
                  <a:pt x="1765842" y="146589"/>
                  <a:pt x="1760549" y="130532"/>
                  <a:pt x="1749287" y="119270"/>
                </a:cubicBezTo>
                <a:cubicBezTo>
                  <a:pt x="1717787" y="87770"/>
                  <a:pt x="1669382" y="79383"/>
                  <a:pt x="1630018" y="66261"/>
                </a:cubicBezTo>
                <a:lnTo>
                  <a:pt x="1590261" y="53009"/>
                </a:lnTo>
                <a:cubicBezTo>
                  <a:pt x="1577009" y="48592"/>
                  <a:pt x="1564366" y="41490"/>
                  <a:pt x="1550505" y="39757"/>
                </a:cubicBezTo>
                <a:cubicBezTo>
                  <a:pt x="1141174" y="-11409"/>
                  <a:pt x="1409681" y="14836"/>
                  <a:pt x="742122" y="0"/>
                </a:cubicBezTo>
                <a:cubicBezTo>
                  <a:pt x="671529" y="14119"/>
                  <a:pt x="724452" y="8835"/>
                  <a:pt x="702365" y="13253"/>
                </a:cubicBezTo>
                <a:close/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28E1CE-2898-C443-9D2D-D710648D2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" y="3189773"/>
            <a:ext cx="4020914" cy="26718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EFF2A-D507-0145-BDDF-EC4B557B5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Complexity: Black Swans arise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2DB53F-B2A0-384B-8BBD-6485577AC3B8}"/>
              </a:ext>
            </a:extLst>
          </p:cNvPr>
          <p:cNvSpPr txBox="1"/>
          <p:nvPr/>
        </p:nvSpPr>
        <p:spPr>
          <a:xfrm>
            <a:off x="1285460" y="1690688"/>
            <a:ext cx="7407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Many interacting parts, long distance, path-based effects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2AB65D-C20D-7147-BFD4-C33D2CFC3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537" y="4154606"/>
            <a:ext cx="1749060" cy="1012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003BF4-7C4D-0F4B-B11A-5A01790BF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733" y="2703443"/>
            <a:ext cx="2491562" cy="3001617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B318BDAF-1D6D-944E-9373-4586AC6B0E30}"/>
              </a:ext>
            </a:extLst>
          </p:cNvPr>
          <p:cNvSpPr/>
          <p:nvPr/>
        </p:nvSpPr>
        <p:spPr>
          <a:xfrm>
            <a:off x="3129221" y="4127734"/>
            <a:ext cx="522788" cy="946492"/>
          </a:xfrm>
          <a:prstGeom prst="arc">
            <a:avLst>
              <a:gd name="adj1" fmla="val 16200000"/>
              <a:gd name="adj2" fmla="val 541718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74753ADC-0439-6148-9757-4FD0D9BE082E}"/>
              </a:ext>
            </a:extLst>
          </p:cNvPr>
          <p:cNvSpPr/>
          <p:nvPr/>
        </p:nvSpPr>
        <p:spPr>
          <a:xfrm>
            <a:off x="8240029" y="3033165"/>
            <a:ext cx="781878" cy="2671895"/>
          </a:xfrm>
          <a:prstGeom prst="arc">
            <a:avLst>
              <a:gd name="adj1" fmla="val 16200000"/>
              <a:gd name="adj2" fmla="val 541718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F0C5BE8E-6412-254A-8BC1-72B86753AD6B}"/>
              </a:ext>
            </a:extLst>
          </p:cNvPr>
          <p:cNvSpPr/>
          <p:nvPr/>
        </p:nvSpPr>
        <p:spPr>
          <a:xfrm>
            <a:off x="4729342" y="3750454"/>
            <a:ext cx="671404" cy="1622263"/>
          </a:xfrm>
          <a:prstGeom prst="arc">
            <a:avLst>
              <a:gd name="adj1" fmla="val 16200000"/>
              <a:gd name="adj2" fmla="val 541718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429C927B-CFF3-EE46-9173-CBE60E7359A2}"/>
              </a:ext>
            </a:extLst>
          </p:cNvPr>
          <p:cNvSpPr/>
          <p:nvPr/>
        </p:nvSpPr>
        <p:spPr>
          <a:xfrm>
            <a:off x="6907040" y="3375991"/>
            <a:ext cx="781875" cy="2214458"/>
          </a:xfrm>
          <a:prstGeom prst="arc">
            <a:avLst>
              <a:gd name="adj1" fmla="val 16200000"/>
              <a:gd name="adj2" fmla="val 541718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9BFD298-CD43-A440-AA8C-D638591E4943}"/>
              </a:ext>
            </a:extLst>
          </p:cNvPr>
          <p:cNvSpPr/>
          <p:nvPr/>
        </p:nvSpPr>
        <p:spPr>
          <a:xfrm>
            <a:off x="3577323" y="3988904"/>
            <a:ext cx="582459" cy="1178408"/>
          </a:xfrm>
          <a:prstGeom prst="arc">
            <a:avLst>
              <a:gd name="adj1" fmla="val 16200000"/>
              <a:gd name="adj2" fmla="val 541718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43583A37-D581-354A-940F-65536A49E3BF}"/>
              </a:ext>
            </a:extLst>
          </p:cNvPr>
          <p:cNvSpPr/>
          <p:nvPr/>
        </p:nvSpPr>
        <p:spPr>
          <a:xfrm>
            <a:off x="4108860" y="3832247"/>
            <a:ext cx="671404" cy="1497496"/>
          </a:xfrm>
          <a:prstGeom prst="arc">
            <a:avLst>
              <a:gd name="adj1" fmla="val 16200000"/>
              <a:gd name="adj2" fmla="val 534575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907002D8-B568-4845-9B48-B1427822E93A}"/>
              </a:ext>
            </a:extLst>
          </p:cNvPr>
          <p:cNvSpPr/>
          <p:nvPr/>
        </p:nvSpPr>
        <p:spPr>
          <a:xfrm>
            <a:off x="5331783" y="3640072"/>
            <a:ext cx="850027" cy="1843026"/>
          </a:xfrm>
          <a:prstGeom prst="arc">
            <a:avLst>
              <a:gd name="adj1" fmla="val 16200000"/>
              <a:gd name="adj2" fmla="val 541718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6EE9E1D3-2675-564B-B438-45E1680C9302}"/>
              </a:ext>
            </a:extLst>
          </p:cNvPr>
          <p:cNvSpPr/>
          <p:nvPr/>
        </p:nvSpPr>
        <p:spPr>
          <a:xfrm>
            <a:off x="7532840" y="3238083"/>
            <a:ext cx="781878" cy="2362804"/>
          </a:xfrm>
          <a:prstGeom prst="arc">
            <a:avLst>
              <a:gd name="adj1" fmla="val 16200000"/>
              <a:gd name="adj2" fmla="val 541718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FA160A0-D330-3F4D-A5CD-09CBCFC21B89}"/>
              </a:ext>
            </a:extLst>
          </p:cNvPr>
          <p:cNvSpPr/>
          <p:nvPr/>
        </p:nvSpPr>
        <p:spPr>
          <a:xfrm>
            <a:off x="6105320" y="3527493"/>
            <a:ext cx="901313" cy="1955605"/>
          </a:xfrm>
          <a:prstGeom prst="arc">
            <a:avLst>
              <a:gd name="adj1" fmla="val 16200000"/>
              <a:gd name="adj2" fmla="val 5417188"/>
            </a:avLst>
          </a:prstGeom>
          <a:noFill/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31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C7218-9E16-EF4C-B613-17E1611EB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3A9E8-A473-A848-A7A0-1DB3F64261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7522" y="3933310"/>
            <a:ext cx="895476" cy="138499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EE4EC0-0803-AB44-A65C-25E98E775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57355" y="1551655"/>
            <a:ext cx="6215270" cy="41359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E7F9BF-C960-F942-8151-7333819811C9}"/>
              </a:ext>
            </a:extLst>
          </p:cNvPr>
          <p:cNvSpPr txBox="1"/>
          <p:nvPr/>
        </p:nvSpPr>
        <p:spPr>
          <a:xfrm>
            <a:off x="6733789" y="3102314"/>
            <a:ext cx="413408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Need a small enough beam to see what you are looking at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3DEA09-53CE-6B43-9681-BBC9806933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77757" y="3933310"/>
            <a:ext cx="895476" cy="1384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BC36E0-0487-0F44-A24F-8FC609FA6795}"/>
              </a:ext>
            </a:extLst>
          </p:cNvPr>
          <p:cNvSpPr txBox="1"/>
          <p:nvPr/>
        </p:nvSpPr>
        <p:spPr>
          <a:xfrm>
            <a:off x="7968393" y="3933310"/>
            <a:ext cx="3391171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… but a big enough beam   not to miss the black swan.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2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582C7-D8EF-3F49-8DB5-A97F92A4C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DAF98-4A4D-1844-B4A4-FDAC07F5A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217"/>
            <a:ext cx="10515600" cy="51676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/>
              <a:t>Suppose: </a:t>
            </a:r>
          </a:p>
          <a:p>
            <a:r>
              <a:rPr lang="en-CA" sz="2400" dirty="0">
                <a:highlight>
                  <a:srgbClr val="FFFF00"/>
                </a:highlight>
              </a:rPr>
              <a:t>d = {x</a:t>
            </a:r>
            <a:r>
              <a:rPr lang="en-CA" sz="2400" baseline="-25000" dirty="0">
                <a:highlight>
                  <a:srgbClr val="FFFF00"/>
                </a:highlight>
              </a:rPr>
              <a:t>1</a:t>
            </a:r>
            <a:r>
              <a:rPr lang="en-CA" sz="2400" dirty="0">
                <a:highlight>
                  <a:srgbClr val="FFFF00"/>
                </a:highlight>
              </a:rPr>
              <a:t>,y</a:t>
            </a:r>
            <a:r>
              <a:rPr lang="en-CA" sz="2400" baseline="-25000" dirty="0">
                <a:highlight>
                  <a:srgbClr val="FFFF00"/>
                </a:highlight>
              </a:rPr>
              <a:t>1</a:t>
            </a:r>
            <a:r>
              <a:rPr lang="en-CA" sz="2400" dirty="0">
                <a:highlight>
                  <a:srgbClr val="FFFF00"/>
                </a:highlight>
              </a:rPr>
              <a:t>,x</a:t>
            </a:r>
            <a:r>
              <a:rPr lang="en-CA" sz="2400" baseline="-25000" dirty="0">
                <a:highlight>
                  <a:srgbClr val="FFFF00"/>
                </a:highlight>
              </a:rPr>
              <a:t>2</a:t>
            </a:r>
            <a:r>
              <a:rPr lang="en-CA" sz="2400" dirty="0">
                <a:highlight>
                  <a:srgbClr val="FFFF00"/>
                </a:highlight>
              </a:rPr>
              <a:t>,y</a:t>
            </a:r>
            <a:r>
              <a:rPr lang="en-CA" sz="2400" baseline="-25000" dirty="0">
                <a:highlight>
                  <a:srgbClr val="FFFF00"/>
                </a:highlight>
              </a:rPr>
              <a:t>2</a:t>
            </a:r>
            <a:r>
              <a:rPr lang="en-CA" sz="2400" dirty="0">
                <a:highlight>
                  <a:srgbClr val="FFFF00"/>
                </a:highlight>
              </a:rPr>
              <a:t>,...,</a:t>
            </a:r>
            <a:r>
              <a:rPr lang="en-CA" sz="2400" dirty="0" err="1">
                <a:highlight>
                  <a:srgbClr val="FFFF00"/>
                </a:highlight>
              </a:rPr>
              <a:t>x</a:t>
            </a:r>
            <a:r>
              <a:rPr lang="en-CA" sz="2400" baseline="-25000" dirty="0" err="1">
                <a:highlight>
                  <a:srgbClr val="FFFF00"/>
                </a:highlight>
              </a:rPr>
              <a:t>N</a:t>
            </a:r>
            <a:r>
              <a:rPr lang="en-CA" sz="2400" dirty="0" err="1">
                <a:highlight>
                  <a:srgbClr val="FFFF00"/>
                </a:highlight>
              </a:rPr>
              <a:t>,y</a:t>
            </a:r>
            <a:r>
              <a:rPr lang="en-CA" sz="2400" baseline="-25000" dirty="0" err="1">
                <a:highlight>
                  <a:srgbClr val="FFFF00"/>
                </a:highlight>
              </a:rPr>
              <a:t>N</a:t>
            </a:r>
            <a:r>
              <a:rPr lang="en-CA" sz="2400" dirty="0">
                <a:highlight>
                  <a:srgbClr val="FFFF00"/>
                </a:highlight>
              </a:rPr>
              <a:t>} </a:t>
            </a:r>
            <a:r>
              <a:rPr lang="en-CA" sz="2400" dirty="0"/>
              <a:t>is evidence (data), </a:t>
            </a:r>
          </a:p>
          <a:p>
            <a:r>
              <a:rPr lang="en-CA" sz="2400" dirty="0">
                <a:highlight>
                  <a:srgbClr val="FFFF00"/>
                </a:highlight>
              </a:rPr>
              <a:t>x</a:t>
            </a:r>
            <a:r>
              <a:rPr lang="en-CA" sz="2400" baseline="-25000" dirty="0">
                <a:highlight>
                  <a:srgbClr val="FFFF00"/>
                </a:highlight>
              </a:rPr>
              <a:t>i</a:t>
            </a:r>
            <a:r>
              <a:rPr lang="en-CA" sz="2400" dirty="0"/>
              <a:t> </a:t>
            </a:r>
            <a:r>
              <a:rPr lang="en-CA" sz="2400" b="1" dirty="0"/>
              <a:t> </a:t>
            </a:r>
            <a:r>
              <a:rPr lang="en-CA" sz="2400" dirty="0"/>
              <a:t>is input feature, and </a:t>
            </a:r>
            <a:r>
              <a:rPr lang="en-CA" sz="2400" dirty="0" err="1">
                <a:highlight>
                  <a:srgbClr val="FFFF00"/>
                </a:highlight>
              </a:rPr>
              <a:t>y</a:t>
            </a:r>
            <a:r>
              <a:rPr lang="en-CA" sz="2400" baseline="-25000" dirty="0" err="1">
                <a:highlight>
                  <a:srgbClr val="FFFF00"/>
                </a:highlight>
              </a:rPr>
              <a:t>i</a:t>
            </a:r>
            <a:r>
              <a:rPr lang="en-CA" sz="2400" dirty="0"/>
              <a:t> is target feature, </a:t>
            </a:r>
          </a:p>
          <a:p>
            <a:r>
              <a:rPr lang="en-CA" sz="2400" dirty="0">
                <a:highlight>
                  <a:srgbClr val="FFFF00"/>
                </a:highlight>
              </a:rPr>
              <a:t>x</a:t>
            </a:r>
            <a:r>
              <a:rPr lang="en-CA" sz="2400" dirty="0"/>
              <a:t> is a new input, </a:t>
            </a:r>
          </a:p>
          <a:p>
            <a:r>
              <a:rPr lang="en-CA" sz="2400" dirty="0"/>
              <a:t>we want the corresponding output </a:t>
            </a:r>
            <a:r>
              <a:rPr lang="en-CA" sz="2400" dirty="0">
                <a:highlight>
                  <a:srgbClr val="FFFF00"/>
                </a:highlight>
              </a:rPr>
              <a:t>y</a:t>
            </a:r>
            <a:r>
              <a:rPr lang="en-CA" sz="2400" dirty="0"/>
              <a:t>. </a:t>
            </a:r>
          </a:p>
          <a:p>
            <a:r>
              <a:rPr lang="en-CA" sz="2400" dirty="0"/>
              <a:t>We sum over all models, </a:t>
            </a:r>
            <a:r>
              <a:rPr lang="en-CA" sz="2400" dirty="0">
                <a:highlight>
                  <a:srgbClr val="FFFF00"/>
                </a:highlight>
              </a:rPr>
              <a:t>m ∈ M.  </a:t>
            </a:r>
            <a:r>
              <a:rPr lang="en-CA" sz="2400" dirty="0">
                <a:highlight>
                  <a:srgbClr val="FFFF00"/>
                </a:highlight>
                <a:sym typeface="Wingdings" pitchFamily="2" charset="2"/>
              </a:rPr>
              <a:t> </a:t>
            </a:r>
          </a:p>
          <a:p>
            <a:r>
              <a:rPr lang="en-CA" sz="2400" dirty="0">
                <a:highlight>
                  <a:srgbClr val="FFFF00"/>
                </a:highlight>
                <a:sym typeface="Wingdings" pitchFamily="2" charset="2"/>
              </a:rPr>
              <a:t>To learn the model, we compute.</a:t>
            </a:r>
          </a:p>
          <a:p>
            <a:endParaRPr lang="en-CA" sz="2400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DED7BE-5744-BC41-8887-E35BFE22BC99}"/>
                  </a:ext>
                </a:extLst>
              </p:cNvPr>
              <p:cNvSpPr txBox="1"/>
              <p:nvPr/>
            </p:nvSpPr>
            <p:spPr>
              <a:xfrm>
                <a:off x="1515718" y="4907937"/>
                <a:ext cx="3942522" cy="901850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CA" sz="24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CA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/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e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DED7BE-5744-BC41-8887-E35BFE22B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718" y="4907937"/>
                <a:ext cx="3942522" cy="901850"/>
              </a:xfrm>
              <a:prstGeom prst="rect">
                <a:avLst/>
              </a:prstGeom>
              <a:blipFill>
                <a:blip r:embed="rId3"/>
                <a:stretch>
                  <a:fillRect t="-17568" b="-93243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53C1E5-D7D9-C343-913F-743187AFE558}"/>
                  </a:ext>
                </a:extLst>
              </p:cNvPr>
              <p:cNvSpPr txBox="1"/>
              <p:nvPr/>
            </p:nvSpPr>
            <p:spPr>
              <a:xfrm>
                <a:off x="5998265" y="3334907"/>
                <a:ext cx="5711687" cy="1513748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CA" sz="24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CA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CA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CA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CA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CA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e>
                              <m:r>
                                <a:rPr lang="en-CA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CA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           </m:t>
                          </m:r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CA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</m:e>
                      </m:nary>
                      <m:r>
                        <a:rPr lang="en-CA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2400" i="1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CA" sz="2400" dirty="0"/>
              </a:p>
              <a:p>
                <a:r>
                  <a:rPr lang="en-CA" sz="2400" dirty="0"/>
                  <a:t>                  </a:t>
                </a:r>
                <a14:m>
                  <m:oMath xmlns:m="http://schemas.openxmlformats.org/officeDocument/2006/math">
                    <m:r>
                      <a:rPr lang="en-CA" sz="2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2400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CA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/>
                      <m:e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CA" sz="2400" dirty="0"/>
              </a:p>
              <a:p>
                <a:r>
                  <a:rPr lang="en-CA" sz="2400" dirty="0"/>
                  <a:t>                  </a:t>
                </a:r>
                <a14:m>
                  <m:oMath xmlns:m="http://schemas.openxmlformats.org/officeDocument/2006/math">
                    <m:r>
                      <a:rPr lang="en-CA" sz="2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2400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CA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/>
                      <m:e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e>
                    </m:nary>
                  </m:oMath>
                </a14:m>
                <a:endParaRPr lang="en-CA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53C1E5-D7D9-C343-913F-743187AFE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265" y="3334907"/>
                <a:ext cx="5711687" cy="1513748"/>
              </a:xfrm>
              <a:prstGeom prst="rect">
                <a:avLst/>
              </a:prstGeom>
              <a:blipFill>
                <a:blip r:embed="rId4"/>
                <a:stretch>
                  <a:fillRect t="-87705" b="-77049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E4ABEF-9974-3844-9F86-0C4454265357}"/>
              </a:ext>
            </a:extLst>
          </p:cNvPr>
          <p:cNvCxnSpPr/>
          <p:nvPr/>
        </p:nvCxnSpPr>
        <p:spPr>
          <a:xfrm>
            <a:off x="5261113" y="3750365"/>
            <a:ext cx="63610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75AEDD-E84D-AB44-8DA7-226794E58DD0}"/>
              </a:ext>
            </a:extLst>
          </p:cNvPr>
          <p:cNvCxnSpPr>
            <a:cxnSpLocks/>
          </p:cNvCxnSpPr>
          <p:nvPr/>
        </p:nvCxnSpPr>
        <p:spPr>
          <a:xfrm>
            <a:off x="5261113" y="4260573"/>
            <a:ext cx="0" cy="5880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61DC577-46E2-F14C-90B1-F1819D426198}"/>
              </a:ext>
            </a:extLst>
          </p:cNvPr>
          <p:cNvSpPr txBox="1"/>
          <p:nvPr/>
        </p:nvSpPr>
        <p:spPr>
          <a:xfrm>
            <a:off x="6264965" y="5071123"/>
            <a:ext cx="2589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 is conditionally independent of dataset given the 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92F9C4-C234-8C46-89FD-ABAB07331F8E}"/>
              </a:ext>
            </a:extLst>
          </p:cNvPr>
          <p:cNvSpPr txBox="1"/>
          <p:nvPr/>
        </p:nvSpPr>
        <p:spPr>
          <a:xfrm>
            <a:off x="9660833" y="5071123"/>
            <a:ext cx="2589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is conditionally independent of the new input given the data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DAC53E-D8B5-6C4F-98F8-A52262069419}"/>
              </a:ext>
            </a:extLst>
          </p:cNvPr>
          <p:cNvSpPr/>
          <p:nvPr/>
        </p:nvSpPr>
        <p:spPr>
          <a:xfrm>
            <a:off x="2968487" y="5315408"/>
            <a:ext cx="2292626" cy="679045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EA70AC-C01B-EF49-B829-6CD0BB2DDFCE}"/>
              </a:ext>
            </a:extLst>
          </p:cNvPr>
          <p:cNvSpPr/>
          <p:nvPr/>
        </p:nvSpPr>
        <p:spPr>
          <a:xfrm>
            <a:off x="7712765" y="4419247"/>
            <a:ext cx="1789043" cy="588082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B5F63F-E7F1-BB40-95C2-EBA8AE22DC88}"/>
              </a:ext>
            </a:extLst>
          </p:cNvPr>
          <p:cNvSpPr/>
          <p:nvPr/>
        </p:nvSpPr>
        <p:spPr>
          <a:xfrm>
            <a:off x="9596231" y="4419247"/>
            <a:ext cx="1257299" cy="588082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42B3CE-3172-FF43-898D-AB2423D29628}"/>
              </a:ext>
            </a:extLst>
          </p:cNvPr>
          <p:cNvSpPr txBox="1"/>
          <p:nvPr/>
        </p:nvSpPr>
        <p:spPr>
          <a:xfrm>
            <a:off x="2968487" y="6169708"/>
            <a:ext cx="3715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P(d): </a:t>
            </a:r>
            <a:r>
              <a:rPr lang="en-US" dirty="0">
                <a:highlight>
                  <a:srgbClr val="FFFF00"/>
                </a:highlight>
              </a:rPr>
              <a:t>Evidence</a:t>
            </a:r>
            <a:r>
              <a:rPr lang="en-US" dirty="0"/>
              <a:t>, </a:t>
            </a:r>
            <a:r>
              <a:rPr lang="en-US" dirty="0">
                <a:highlight>
                  <a:srgbClr val="FFFF00"/>
                </a:highlight>
              </a:rPr>
              <a:t>partition function</a:t>
            </a:r>
            <a:r>
              <a:rPr lang="en-US" dirty="0"/>
              <a:t> or</a:t>
            </a:r>
          </a:p>
          <a:p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e</a:t>
            </a:r>
            <a:r>
              <a:rPr lang="en-US" baseline="30000" dirty="0">
                <a:highlight>
                  <a:srgbClr val="FFFF00"/>
                </a:highlight>
              </a:rPr>
              <a:t>–free energy</a:t>
            </a:r>
            <a:r>
              <a:rPr lang="en-US" dirty="0">
                <a:highlight>
                  <a:srgbClr val="FFFF00"/>
                </a:highlight>
              </a:rPr>
              <a:t>  </a:t>
            </a:r>
            <a:r>
              <a:rPr lang="en-US" dirty="0"/>
              <a:t>is hard to compute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56BF6EDB-219D-AA46-8A14-E9B8DFCA032A}"/>
              </a:ext>
            </a:extLst>
          </p:cNvPr>
          <p:cNvSpPr/>
          <p:nvPr/>
        </p:nvSpPr>
        <p:spPr>
          <a:xfrm>
            <a:off x="8760516" y="2353456"/>
            <a:ext cx="2027582" cy="380797"/>
          </a:xfrm>
          <a:prstGeom prst="wedgeRectCallout">
            <a:avLst>
              <a:gd name="adj1" fmla="val 82821"/>
              <a:gd name="adj2" fmla="val 24629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M: class of models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9C86C0-AE28-B643-8811-D3733DA2F581}"/>
              </a:ext>
            </a:extLst>
          </p:cNvPr>
          <p:cNvSpPr/>
          <p:nvPr/>
        </p:nvSpPr>
        <p:spPr>
          <a:xfrm>
            <a:off x="6684143" y="234778"/>
            <a:ext cx="5141273" cy="15137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Bayesian Reinforcement Learning:</a:t>
            </a:r>
          </a:p>
          <a:p>
            <a:pPr algn="ctr"/>
            <a:r>
              <a:rPr lang="en-US" sz="2400" b="1" dirty="0"/>
              <a:t>learn P(</a:t>
            </a:r>
            <a:r>
              <a:rPr lang="en-US" sz="2400" b="1" dirty="0" err="1"/>
              <a:t>y|m,x</a:t>
            </a:r>
            <a:r>
              <a:rPr lang="en-US" sz="2400" b="1" dirty="0"/>
              <a:t>) and P(</a:t>
            </a:r>
            <a:r>
              <a:rPr lang="en-US" sz="2400" b="1" dirty="0" err="1"/>
              <a:t>m|d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835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79D30-03C4-BDA2-22CB-2525B966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red and black book cover&#10;&#10;Description automatically generated">
            <a:extLst>
              <a:ext uri="{FF2B5EF4-FFF2-40B4-BE49-F238E27FC236}">
                <a16:creationId xmlns:a16="http://schemas.microsoft.com/office/drawing/2014/main" id="{D068D18E-5EB1-9E16-9DC2-2A498148A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77" y="104932"/>
            <a:ext cx="5329489" cy="5032375"/>
          </a:xfrm>
          <a:prstGeom prst="rect">
            <a:avLst/>
          </a:prstGeom>
        </p:spPr>
      </p:pic>
      <p:pic>
        <p:nvPicPr>
          <p:cNvPr id="5" name="Content Placeholder 4" descr="A book with text on it&#10;&#10;Description automatically generated">
            <a:extLst>
              <a:ext uri="{FF2B5EF4-FFF2-40B4-BE49-F238E27FC236}">
                <a16:creationId xmlns:a16="http://schemas.microsoft.com/office/drawing/2014/main" id="{5CB8372B-3ED5-E8FB-1072-E52BCBF7F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07748" y="1825625"/>
            <a:ext cx="5176503" cy="4351338"/>
          </a:xfrm>
        </p:spPr>
      </p:pic>
      <p:pic>
        <p:nvPicPr>
          <p:cNvPr id="9" name="Picture 8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554362F0-97CE-1DE3-6C9B-C395336DC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20" y="1027906"/>
            <a:ext cx="4497602" cy="559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90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280BC0-A2D6-E543-86B5-F2E12F7D5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721"/>
          <a:stretch/>
        </p:blipFill>
        <p:spPr>
          <a:xfrm>
            <a:off x="3723861" y="365125"/>
            <a:ext cx="6720133" cy="581183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1FDEA7-89B6-CF40-9512-20067A5D560F}"/>
              </a:ext>
            </a:extLst>
          </p:cNvPr>
          <p:cNvSpPr txBox="1"/>
          <p:nvPr/>
        </p:nvSpPr>
        <p:spPr>
          <a:xfrm>
            <a:off x="8543988" y="6332815"/>
            <a:ext cx="1287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A25062-5DB2-F640-9393-602BE5FC275C}"/>
              </a:ext>
            </a:extLst>
          </p:cNvPr>
          <p:cNvSpPr txBox="1"/>
          <p:nvPr/>
        </p:nvSpPr>
        <p:spPr>
          <a:xfrm>
            <a:off x="5605426" y="6349497"/>
            <a:ext cx="1163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realization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74669B-EC2D-2D49-B664-67DE76689D1C}"/>
              </a:ext>
            </a:extLst>
          </p:cNvPr>
          <p:cNvCxnSpPr>
            <a:stCxn id="11" idx="1"/>
          </p:cNvCxnSpPr>
          <p:nvPr/>
        </p:nvCxnSpPr>
        <p:spPr>
          <a:xfrm flipH="1">
            <a:off x="6768565" y="6517481"/>
            <a:ext cx="1775423" cy="16682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22660A2-1FE6-CC4F-A228-57A77B97DF40}"/>
              </a:ext>
            </a:extLst>
          </p:cNvPr>
          <p:cNvSpPr txBox="1"/>
          <p:nvPr/>
        </p:nvSpPr>
        <p:spPr>
          <a:xfrm>
            <a:off x="7011164" y="6176963"/>
            <a:ext cx="1258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free energy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CBEB1C-4102-724B-8C24-4A6A6C0BE38E}"/>
              </a:ext>
            </a:extLst>
          </p:cNvPr>
          <p:cNvSpPr/>
          <p:nvPr/>
        </p:nvSpPr>
        <p:spPr>
          <a:xfrm>
            <a:off x="1330293" y="156971"/>
            <a:ext cx="5791964" cy="6091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F1337E-DA65-1647-8537-96ADF5B3E6BA}"/>
              </a:ext>
            </a:extLst>
          </p:cNvPr>
          <p:cNvSpPr/>
          <p:nvPr/>
        </p:nvSpPr>
        <p:spPr>
          <a:xfrm>
            <a:off x="1748005" y="365125"/>
            <a:ext cx="8695989" cy="58118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3F62C5B3-1084-CA47-84F0-9F1F82BA54FB}"/>
              </a:ext>
            </a:extLst>
          </p:cNvPr>
          <p:cNvSpPr/>
          <p:nvPr/>
        </p:nvSpPr>
        <p:spPr>
          <a:xfrm>
            <a:off x="10283686" y="3271044"/>
            <a:ext cx="1378226" cy="1258679"/>
          </a:xfrm>
          <a:prstGeom prst="cloudCallout">
            <a:avLst>
              <a:gd name="adj1" fmla="val -22123"/>
              <a:gd name="adj2" fmla="val 8355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C74123-7B2B-B041-91AA-990134617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090" y="4983935"/>
            <a:ext cx="1886687" cy="1550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205F771-CE1D-4044-B4C5-8453EB6FE3C4}"/>
                  </a:ext>
                </a:extLst>
              </p:cNvPr>
              <p:cNvSpPr/>
              <p:nvPr/>
            </p:nvSpPr>
            <p:spPr>
              <a:xfrm>
                <a:off x="5444193" y="5661109"/>
                <a:ext cx="4424166" cy="6043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CA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CA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→→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205F771-CE1D-4044-B4C5-8453EB6FE3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193" y="5661109"/>
                <a:ext cx="4424166" cy="604396"/>
              </a:xfrm>
              <a:prstGeom prst="rect">
                <a:avLst/>
              </a:prstGeom>
              <a:blipFill>
                <a:blip r:embed="rId5"/>
                <a:stretch>
                  <a:fillRect t="-159184" b="-2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712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69E8D-9C26-F043-8E0F-E81D91FD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Occam’s Razor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EA544C-2E4D-BF4C-B030-87D3D76B1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0952" y="3057994"/>
            <a:ext cx="4432092" cy="375543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DB6023-EDFB-FA40-B6D1-DDC8B80E4E2E}"/>
              </a:ext>
            </a:extLst>
          </p:cNvPr>
          <p:cNvSpPr txBox="1"/>
          <p:nvPr/>
        </p:nvSpPr>
        <p:spPr>
          <a:xfrm>
            <a:off x="5064263" y="6472999"/>
            <a:ext cx="1036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MacKay 2005 </a:t>
            </a:r>
            <a:r>
              <a:rPr lang="en-US" dirty="0" err="1"/>
              <a:t>www.inference.phy.cam.ac.uk</a:t>
            </a:r>
            <a:r>
              <a:rPr lang="en-US" dirty="0"/>
              <a:t>/</a:t>
            </a:r>
            <a:r>
              <a:rPr lang="en-US" dirty="0" err="1"/>
              <a:t>mackay</a:t>
            </a:r>
            <a:r>
              <a:rPr lang="en-US" dirty="0"/>
              <a:t>/</a:t>
            </a:r>
            <a:r>
              <a:rPr lang="en-US" dirty="0" err="1"/>
              <a:t>itila</a:t>
            </a:r>
            <a:r>
              <a:rPr lang="en-US" dirty="0"/>
              <a:t>/</a:t>
            </a:r>
            <a:r>
              <a:rPr lang="en-US" dirty="0" err="1"/>
              <a:t>book.html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735EB0-F411-0D4E-A52C-92DE8B667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957" y="1690688"/>
            <a:ext cx="2941930" cy="36966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55DB925-B171-9D4D-AD76-22826FC7A4FF}"/>
              </a:ext>
            </a:extLst>
          </p:cNvPr>
          <p:cNvSpPr/>
          <p:nvPr/>
        </p:nvSpPr>
        <p:spPr>
          <a:xfrm>
            <a:off x="7524940" y="1557821"/>
            <a:ext cx="2719956" cy="3180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9899CA-4CEE-BD4A-9F65-0B4379589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438" y="2583935"/>
            <a:ext cx="5074216" cy="29958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480A2A-5297-A249-9C97-828993C5374D}"/>
              </a:ext>
            </a:extLst>
          </p:cNvPr>
          <p:cNvSpPr txBox="1"/>
          <p:nvPr/>
        </p:nvSpPr>
        <p:spPr>
          <a:xfrm>
            <a:off x="6427304" y="5387354"/>
            <a:ext cx="492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1 </a:t>
            </a:r>
            <a:r>
              <a:rPr lang="en-US" dirty="0"/>
              <a:t>explains fewer datasets, but does each better,</a:t>
            </a:r>
          </a:p>
          <a:p>
            <a:r>
              <a:rPr lang="en-US" dirty="0"/>
              <a:t>H</a:t>
            </a:r>
            <a:r>
              <a:rPr lang="en-US" baseline="-25000" dirty="0"/>
              <a:t>2 </a:t>
            </a:r>
            <a:r>
              <a:rPr lang="en-US" dirty="0"/>
              <a:t>explains more datasets, but each less well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42117C-CE8E-5C42-92AC-D2FA07073374}"/>
                  </a:ext>
                </a:extLst>
              </p:cNvPr>
              <p:cNvSpPr txBox="1"/>
              <p:nvPr/>
            </p:nvSpPr>
            <p:spPr>
              <a:xfrm>
                <a:off x="960638" y="1420671"/>
                <a:ext cx="686422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Quantifying size of M </a:t>
                </a:r>
              </a:p>
              <a:p>
                <a:r>
                  <a:rPr lang="en-US" sz="2400" dirty="0"/>
                  <a:t>Size of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CA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/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CA" sz="2400" dirty="0"/>
                  <a:t> = -log(free energy)</a:t>
                </a:r>
              </a:p>
              <a:p>
                <a:r>
                  <a:rPr lang="en-US" sz="2400" dirty="0"/>
                  <a:t>Or, how much free energy should be converted</a:t>
                </a:r>
              </a:p>
              <a:p>
                <a:r>
                  <a:rPr lang="en-US" sz="2400" dirty="0"/>
                  <a:t>into information useful for action?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42117C-CE8E-5C42-92AC-D2FA07073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638" y="1420671"/>
                <a:ext cx="6864228" cy="1569660"/>
              </a:xfrm>
              <a:prstGeom prst="rect">
                <a:avLst/>
              </a:prstGeom>
              <a:blipFill>
                <a:blip r:embed="rId6"/>
                <a:stretch>
                  <a:fillRect l="-1292" t="-14400" b="-9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345404D-59B1-AE42-BCAB-544D60F95E5D}"/>
              </a:ext>
            </a:extLst>
          </p:cNvPr>
          <p:cNvSpPr txBox="1"/>
          <p:nvPr/>
        </p:nvSpPr>
        <p:spPr>
          <a:xfrm>
            <a:off x="6202984" y="2811533"/>
            <a:ext cx="2384426" cy="36933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High bias, low variance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FB3EE5-6A64-5E4A-B2EB-EB214936F530}"/>
              </a:ext>
            </a:extLst>
          </p:cNvPr>
          <p:cNvSpPr txBox="1"/>
          <p:nvPr/>
        </p:nvSpPr>
        <p:spPr>
          <a:xfrm>
            <a:off x="9711705" y="3484775"/>
            <a:ext cx="2308017" cy="36933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low bias, high variance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656CF55-6434-724F-864D-A5FDFF1CF839}"/>
              </a:ext>
            </a:extLst>
          </p:cNvPr>
          <p:cNvCxnSpPr>
            <a:cxnSpLocks/>
          </p:cNvCxnSpPr>
          <p:nvPr/>
        </p:nvCxnSpPr>
        <p:spPr>
          <a:xfrm>
            <a:off x="7295519" y="3220326"/>
            <a:ext cx="1106359" cy="87911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027878-B455-E34E-B20C-D756B32660D9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9601397" y="3854107"/>
            <a:ext cx="1264317" cy="81553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AB8F941-E0A6-6F44-BCC4-83546986D8DE}"/>
              </a:ext>
            </a:extLst>
          </p:cNvPr>
          <p:cNvSpPr txBox="1"/>
          <p:nvPr/>
        </p:nvSpPr>
        <p:spPr>
          <a:xfrm>
            <a:off x="7295519" y="1823518"/>
            <a:ext cx="4697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1,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 are M: sets of all models</a:t>
            </a:r>
          </a:p>
          <a:p>
            <a:r>
              <a:rPr lang="en-US" dirty="0"/>
              <a:t>Likelihood function has built-in </a:t>
            </a:r>
            <a:r>
              <a:rPr lang="en-US" dirty="0">
                <a:highlight>
                  <a:srgbClr val="FFFF00"/>
                </a:highlight>
              </a:rPr>
              <a:t>simplicity bias</a:t>
            </a:r>
          </a:p>
          <a:p>
            <a:r>
              <a:rPr lang="en-US" dirty="0"/>
              <a:t>even if you’re not Bayesian!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03B7439-266B-8749-B6B8-B1B9B6C44CF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097830" y="4338045"/>
            <a:ext cx="895476" cy="133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1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/>
      <p:bldP spid="18" grpId="0" animBg="1"/>
      <p:bldP spid="19" grpId="0" animBg="1"/>
      <p:bldP spid="27" grpId="0"/>
      <p:bldP spid="2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BBA1C-4085-F84D-B2F8-50A87A84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Sentiment and Deflection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2B520D5-2C48-974E-99EC-76B8599BA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36213"/>
            <a:ext cx="6042651" cy="507941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3FF10E-C2A0-3442-9516-6461A55AE3B5}"/>
                  </a:ext>
                </a:extLst>
              </p:cNvPr>
              <p:cNvSpPr txBox="1"/>
              <p:nvPr/>
            </p:nvSpPr>
            <p:spPr>
              <a:xfrm>
                <a:off x="7264400" y="1436213"/>
                <a:ext cx="4639733" cy="3934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40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CA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  <a:p>
                <a:r>
                  <a:rPr lang="en-US" sz="4000" dirty="0"/>
                  <a:t>	</a:t>
                </a:r>
                <a14:m>
                  <m:oMath xmlns:m="http://schemas.openxmlformats.org/officeDocument/2006/math">
                    <m:r>
                      <a:rPr lang="en-CA" sz="40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CA" sz="4000" b="0" i="0" dirty="0">
                  <a:latin typeface="Cambria Math" panose="02040503050406030204" pitchFamily="18" charset="0"/>
                </a:endParaRPr>
              </a:p>
              <a:p>
                <a:endParaRPr lang="en-CA" sz="4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4000" b="0" i="1" smtClean="0">
                          <a:latin typeface="Cambria Math" panose="02040503050406030204" pitchFamily="18" charset="0"/>
                        </a:rPr>
                        <m:t>𝐹𝑟𝑒𝑒</m:t>
                      </m:r>
                      <m:r>
                        <a:rPr lang="en-CA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4000" b="0" i="1" smtClean="0">
                          <a:latin typeface="Cambria Math" panose="02040503050406030204" pitchFamily="18" charset="0"/>
                        </a:rPr>
                        <m:t>𝐸𝑛𝑒𝑟𝑔𝑦</m:t>
                      </m:r>
                    </m:oMath>
                  </m:oMathPara>
                </a14:m>
                <a:endParaRPr lang="en-US" sz="4000" dirty="0"/>
              </a:p>
              <a:p>
                <a:endParaRPr lang="en-US" sz="4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4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CA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4000" b="0" i="1" smtClean="0">
                              <a:latin typeface="Cambria Math" panose="02040503050406030204" pitchFamily="18" charset="0"/>
                            </a:rPr>
                            <m:t>𝑠𝑖𝑡𝑢𝑎𝑡𝑖𝑜𝑛</m:t>
                          </m:r>
                        </m:e>
                      </m:d>
                      <m:r>
                        <a:rPr lang="en-CA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CA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3FF10E-C2A0-3442-9516-6461A55AE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400" y="1436213"/>
                <a:ext cx="4639733" cy="3934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Arrow 10">
            <a:extLst>
              <a:ext uri="{FF2B5EF4-FFF2-40B4-BE49-F238E27FC236}">
                <a16:creationId xmlns:a16="http://schemas.microsoft.com/office/drawing/2014/main" id="{CC65E923-286D-0C49-B553-07A2D01EBE9D}"/>
              </a:ext>
            </a:extLst>
          </p:cNvPr>
          <p:cNvSpPr/>
          <p:nvPr/>
        </p:nvSpPr>
        <p:spPr>
          <a:xfrm rot="17413727">
            <a:off x="9212487" y="2228392"/>
            <a:ext cx="584530" cy="373070"/>
          </a:xfrm>
          <a:prstGeom prst="rightArrow">
            <a:avLst>
              <a:gd name="adj1" fmla="val 2051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1EDC5F98-613B-C74E-8417-9E38D1D5067A}"/>
              </a:ext>
            </a:extLst>
          </p:cNvPr>
          <p:cNvSpPr/>
          <p:nvPr/>
        </p:nvSpPr>
        <p:spPr>
          <a:xfrm rot="14757913" flipV="1">
            <a:off x="10372502" y="2223906"/>
            <a:ext cx="584530" cy="367003"/>
          </a:xfrm>
          <a:prstGeom prst="rightArrow">
            <a:avLst>
              <a:gd name="adj1" fmla="val 2051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E3A88B-4DD4-3D4E-B7BF-D89AA2405477}"/>
              </a:ext>
            </a:extLst>
          </p:cNvPr>
          <p:cNvSpPr txBox="1"/>
          <p:nvPr/>
        </p:nvSpPr>
        <p:spPr>
          <a:xfrm>
            <a:off x="8528848" y="2579113"/>
            <a:ext cx="115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expect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4FB13-A329-1945-A901-4B638983080A}"/>
              </a:ext>
            </a:extLst>
          </p:cNvPr>
          <p:cNvSpPr txBox="1"/>
          <p:nvPr/>
        </p:nvSpPr>
        <p:spPr>
          <a:xfrm>
            <a:off x="10322084" y="2605059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realize</a:t>
            </a:r>
          </a:p>
        </p:txBody>
      </p:sp>
    </p:spTree>
    <p:extLst>
      <p:ext uri="{BB962C8B-B14F-4D97-AF65-F5344CB8AC3E}">
        <p14:creationId xmlns:p14="http://schemas.microsoft.com/office/powerpoint/2010/main" val="665969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6E3E023-C523-124E-8F44-9D7100289DBF}"/>
              </a:ext>
            </a:extLst>
          </p:cNvPr>
          <p:cNvCxnSpPr>
            <a:cxnSpLocks/>
          </p:cNvCxnSpPr>
          <p:nvPr/>
        </p:nvCxnSpPr>
        <p:spPr>
          <a:xfrm>
            <a:off x="6375399" y="5170731"/>
            <a:ext cx="3668518" cy="942195"/>
          </a:xfrm>
          <a:prstGeom prst="straightConnector1">
            <a:avLst/>
          </a:prstGeom>
          <a:ln w="1016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BFD5F5A-125C-7A4C-919F-C93F0FE3835D}"/>
              </a:ext>
            </a:extLst>
          </p:cNvPr>
          <p:cNvCxnSpPr>
            <a:cxnSpLocks/>
          </p:cNvCxnSpPr>
          <p:nvPr/>
        </p:nvCxnSpPr>
        <p:spPr>
          <a:xfrm flipH="1">
            <a:off x="2981943" y="5170731"/>
            <a:ext cx="3393456" cy="960274"/>
          </a:xfrm>
          <a:prstGeom prst="straightConnector1">
            <a:avLst/>
          </a:prstGeom>
          <a:ln w="1016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0DBD880-A9DF-8A44-BF0F-77D5820BD1E2}"/>
              </a:ext>
            </a:extLst>
          </p:cNvPr>
          <p:cNvCxnSpPr>
            <a:cxnSpLocks/>
          </p:cNvCxnSpPr>
          <p:nvPr/>
        </p:nvCxnSpPr>
        <p:spPr>
          <a:xfrm flipH="1" flipV="1">
            <a:off x="3285067" y="887400"/>
            <a:ext cx="3090332" cy="1212334"/>
          </a:xfrm>
          <a:prstGeom prst="straightConnector1">
            <a:avLst/>
          </a:prstGeom>
          <a:ln w="1016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8F86353-A7FD-044B-828E-F7B1170934AD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6375399" y="872869"/>
            <a:ext cx="2854503" cy="1226864"/>
          </a:xfrm>
          <a:prstGeom prst="straightConnector1">
            <a:avLst/>
          </a:prstGeom>
          <a:ln w="1016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DC28BA-EC86-C54C-AC62-0AFA8E2954FF}"/>
              </a:ext>
            </a:extLst>
          </p:cNvPr>
          <p:cNvSpPr txBox="1"/>
          <p:nvPr/>
        </p:nvSpPr>
        <p:spPr>
          <a:xfrm>
            <a:off x="1178630" y="3144703"/>
            <a:ext cx="4540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SOMATIC TRANSFORM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087091-1900-BD4E-B292-0EB6FA12035F}"/>
              </a:ext>
            </a:extLst>
          </p:cNvPr>
          <p:cNvSpPr txBox="1"/>
          <p:nvPr/>
        </p:nvSpPr>
        <p:spPr>
          <a:xfrm>
            <a:off x="6461612" y="226538"/>
            <a:ext cx="5536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EMOTIONAL SIGNALS (OUT)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10301F-187B-6F46-8C87-DF3966C5D375}"/>
              </a:ext>
            </a:extLst>
          </p:cNvPr>
          <p:cNvSpPr txBox="1"/>
          <p:nvPr/>
        </p:nvSpPr>
        <p:spPr>
          <a:xfrm>
            <a:off x="315890" y="226537"/>
            <a:ext cx="5121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EMOTIONAL SIGNALS (IN)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C0C371-C4BD-174C-BA99-8487868F0F63}"/>
              </a:ext>
            </a:extLst>
          </p:cNvPr>
          <p:cNvSpPr txBox="1"/>
          <p:nvPr/>
        </p:nvSpPr>
        <p:spPr>
          <a:xfrm>
            <a:off x="315890" y="6131005"/>
            <a:ext cx="4606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ACTIONS/BEHAVIOURS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F6AD82-A2BE-CB49-9785-0331264077DD}"/>
              </a:ext>
            </a:extLst>
          </p:cNvPr>
          <p:cNvSpPr txBox="1"/>
          <p:nvPr/>
        </p:nvSpPr>
        <p:spPr>
          <a:xfrm>
            <a:off x="6758231" y="6131005"/>
            <a:ext cx="5239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OBSERVATIONS/EVIDENCE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F484C83-F153-6F4A-B17C-BD8BE632DB7F}"/>
              </a:ext>
            </a:extLst>
          </p:cNvPr>
          <p:cNvGrpSpPr/>
          <p:nvPr/>
        </p:nvGrpSpPr>
        <p:grpSpPr>
          <a:xfrm>
            <a:off x="8677281" y="1084564"/>
            <a:ext cx="3320911" cy="4789732"/>
            <a:chOff x="8677281" y="1084564"/>
            <a:chExt cx="3320911" cy="4789732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267061A-D0A7-AA4D-8A54-98A0491BF4DB}"/>
                </a:ext>
              </a:extLst>
            </p:cNvPr>
            <p:cNvSpPr/>
            <p:nvPr/>
          </p:nvSpPr>
          <p:spPr>
            <a:xfrm>
              <a:off x="8677281" y="1084564"/>
              <a:ext cx="3260593" cy="4789732"/>
            </a:xfrm>
            <a:prstGeom prst="ellipse">
              <a:avLst/>
            </a:prstGeom>
            <a:solidFill>
              <a:schemeClr val="accent1">
                <a:alpha val="24000"/>
              </a:schemeClr>
            </a:solidFill>
            <a:ln w="38100">
              <a:solidFill>
                <a:schemeClr val="accent1">
                  <a:shade val="50000"/>
                  <a:alpha val="4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4258D32-DC0F-724F-9FE8-F468A5CFCFF5}"/>
                    </a:ext>
                  </a:extLst>
                </p:cNvPr>
                <p:cNvSpPr txBox="1"/>
                <p:nvPr/>
              </p:nvSpPr>
              <p:spPr>
                <a:xfrm>
                  <a:off x="8737600" y="1685622"/>
                  <a:ext cx="3260592" cy="6588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36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  <m:r>
                              <a:rPr lang="en-CA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CA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𝝉</m:t>
                            </m:r>
                            <m:r>
                              <a:rPr lang="en-CA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CA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3600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4258D32-DC0F-724F-9FE8-F468A5CFCF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7600" y="1685622"/>
                  <a:ext cx="3260592" cy="658898"/>
                </a:xfrm>
                <a:prstGeom prst="rect">
                  <a:avLst/>
                </a:prstGeom>
                <a:blipFill>
                  <a:blip r:embed="rId3"/>
                  <a:stretch>
                    <a:fillRect b="-188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E149197-96C1-6546-AEBF-5C0B73DA9186}"/>
                    </a:ext>
                  </a:extLst>
                </p:cNvPr>
                <p:cNvSpPr txBox="1"/>
                <p:nvPr/>
              </p:nvSpPr>
              <p:spPr>
                <a:xfrm>
                  <a:off x="8737600" y="3132136"/>
                  <a:ext cx="3260592" cy="6588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  <m:r>
                              <a:rPr lang="en-CA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CA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)−</m:t>
                            </m:r>
                            <m:r>
                              <a:rPr lang="en-CA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CA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CA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E149197-96C1-6546-AEBF-5C0B73DA91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7600" y="3132136"/>
                  <a:ext cx="3260592" cy="658898"/>
                </a:xfrm>
                <a:prstGeom prst="rect">
                  <a:avLst/>
                </a:prstGeom>
                <a:blipFill>
                  <a:blip r:embed="rId4"/>
                  <a:stretch>
                    <a:fillRect r="-775" b="-207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F44737C-3BB8-A043-9F31-1DCF96796449}"/>
                    </a:ext>
                  </a:extLst>
                </p:cNvPr>
                <p:cNvSpPr txBox="1"/>
                <p:nvPr/>
              </p:nvSpPr>
              <p:spPr>
                <a:xfrm>
                  <a:off x="8737600" y="4710956"/>
                  <a:ext cx="3260592" cy="6588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36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600" b="1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sz="3600" b="1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CA" sz="3600" b="1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CA" sz="3600" b="1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3600" b="1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CA" sz="3600" b="1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CA" sz="3600" b="1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CA" sz="3600" b="1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3600" b="1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F44737C-3BB8-A043-9F31-1DCF967964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7600" y="4710956"/>
                  <a:ext cx="3260592" cy="658898"/>
                </a:xfrm>
                <a:prstGeom prst="rect">
                  <a:avLst/>
                </a:prstGeom>
                <a:blipFill>
                  <a:blip r:embed="rId5"/>
                  <a:stretch>
                    <a:fillRect b="-207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312E2D2-5A38-724E-A2B0-8066DA30A176}"/>
                </a:ext>
              </a:extLst>
            </p:cNvPr>
            <p:cNvSpPr txBox="1"/>
            <p:nvPr/>
          </p:nvSpPr>
          <p:spPr>
            <a:xfrm>
              <a:off x="9506474" y="3927125"/>
              <a:ext cx="1722844" cy="64633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ENERGY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7719CF1-C579-AF48-A1F3-F78A3BCEB799}"/>
                </a:ext>
              </a:extLst>
            </p:cNvPr>
            <p:cNvSpPr txBox="1"/>
            <p:nvPr/>
          </p:nvSpPr>
          <p:spPr>
            <a:xfrm>
              <a:off x="9729531" y="2417055"/>
              <a:ext cx="1104790" cy="64633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FREE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04B6BF9-2253-CB4E-94C9-69C9A29ADA10}"/>
              </a:ext>
            </a:extLst>
          </p:cNvPr>
          <p:cNvSpPr txBox="1"/>
          <p:nvPr/>
        </p:nvSpPr>
        <p:spPr>
          <a:xfrm>
            <a:off x="95761" y="241069"/>
            <a:ext cx="4404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EMOTIONAL SIGNALS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FDADE5-20D7-E048-B2D8-DAC060BF6C78}"/>
              </a:ext>
            </a:extLst>
          </p:cNvPr>
          <p:cNvSpPr txBox="1"/>
          <p:nvPr/>
        </p:nvSpPr>
        <p:spPr>
          <a:xfrm>
            <a:off x="265091" y="6240195"/>
            <a:ext cx="3981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EVIDENCE/ACTIONS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9D26ECA-5441-214E-B9D3-938AAB2FEB99}"/>
              </a:ext>
            </a:extLst>
          </p:cNvPr>
          <p:cNvGrpSpPr/>
          <p:nvPr/>
        </p:nvGrpSpPr>
        <p:grpSpPr>
          <a:xfrm>
            <a:off x="4317998" y="1346200"/>
            <a:ext cx="4114802" cy="4578065"/>
            <a:chOff x="4317998" y="1346200"/>
            <a:chExt cx="4114802" cy="45780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BE353470-0684-C84D-92A6-EE1609FEC6D8}"/>
                    </a:ext>
                  </a:extLst>
                </p:cNvPr>
                <p:cNvSpPr/>
                <p:nvPr/>
              </p:nvSpPr>
              <p:spPr>
                <a:xfrm>
                  <a:off x="4317998" y="4417198"/>
                  <a:ext cx="4114802" cy="150706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/>
                    <a:t>DENOTATIVE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3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CA" sz="3600" b="1" i="1" smtClean="0">
                            <a:latin typeface="Cambria Math" panose="02040503050406030204" pitchFamily="18" charset="0"/>
                          </a:rPr>
                          <m:t>={</m:t>
                        </m:r>
                        <m:r>
                          <a:rPr lang="en-CA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CA" sz="36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CA" sz="36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3600" b="1" i="1" smtClean="0">
                            <a:latin typeface="Cambria Math" panose="02040503050406030204" pitchFamily="18" charset="0"/>
                          </a:rPr>
                          <m:t>𝒐</m:t>
                        </m:r>
                        <m:r>
                          <a:rPr lang="en-CA" sz="3600" b="1" i="1" smtClean="0">
                            <a:latin typeface="Cambria Math" panose="02040503050406030204" pitchFamily="18" charset="0"/>
                          </a:rPr>
                          <m:t>}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BE353470-0684-C84D-92A6-EE1609FEC6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7998" y="4417198"/>
                  <a:ext cx="4114802" cy="1507067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8BB4EB44-F777-A147-9958-C157DF8FC919}"/>
                    </a:ext>
                  </a:extLst>
                </p:cNvPr>
                <p:cNvSpPr/>
                <p:nvPr/>
              </p:nvSpPr>
              <p:spPr>
                <a:xfrm>
                  <a:off x="4317998" y="1346200"/>
                  <a:ext cx="4114802" cy="150706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/>
                    <a:t>CONNOTATIVE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3600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en-CA" sz="3600" b="1" i="1" smtClean="0">
                            <a:latin typeface="Cambria Math" panose="02040503050406030204" pitchFamily="18" charset="0"/>
                          </a:rPr>
                          <m:t>={</m:t>
                        </m:r>
                        <m:r>
                          <a:rPr lang="en-CA" sz="36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CA" sz="36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  <m:r>
                          <a:rPr lang="en-CA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}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8BB4EB44-F777-A147-9958-C157DF8FC9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7998" y="1346200"/>
                  <a:ext cx="4114802" cy="1507067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A7C3863-9D20-5D42-BD98-B5B08C8952B8}"/>
                </a:ext>
              </a:extLst>
            </p:cNvPr>
            <p:cNvCxnSpPr>
              <a:cxnSpLocks/>
              <a:stCxn id="7" idx="4"/>
              <a:endCxn id="6" idx="0"/>
            </p:cNvCxnSpPr>
            <p:nvPr/>
          </p:nvCxnSpPr>
          <p:spPr>
            <a:xfrm>
              <a:off x="6375399" y="2853267"/>
              <a:ext cx="0" cy="1563931"/>
            </a:xfrm>
            <a:prstGeom prst="line">
              <a:avLst/>
            </a:prstGeom>
            <a:ln w="952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Trapezoid 136">
            <a:extLst>
              <a:ext uri="{FF2B5EF4-FFF2-40B4-BE49-F238E27FC236}">
                <a16:creationId xmlns:a16="http://schemas.microsoft.com/office/drawing/2014/main" id="{E73DA166-84BD-BD43-8F91-4753B3C652AD}"/>
              </a:ext>
            </a:extLst>
          </p:cNvPr>
          <p:cNvSpPr/>
          <p:nvPr/>
        </p:nvSpPr>
        <p:spPr>
          <a:xfrm rot="16200000">
            <a:off x="8332800" y="3488851"/>
            <a:ext cx="1054685" cy="780662"/>
          </a:xfrm>
          <a:prstGeom prst="trapezoid">
            <a:avLst>
              <a:gd name="adj" fmla="val 58971"/>
            </a:avLst>
          </a:prstGeom>
          <a:solidFill>
            <a:srgbClr val="F9FF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rapezoid 137">
            <a:extLst>
              <a:ext uri="{FF2B5EF4-FFF2-40B4-BE49-F238E27FC236}">
                <a16:creationId xmlns:a16="http://schemas.microsoft.com/office/drawing/2014/main" id="{DB206413-859E-1149-AEC2-13685BBE59C3}"/>
              </a:ext>
            </a:extLst>
          </p:cNvPr>
          <p:cNvSpPr/>
          <p:nvPr/>
        </p:nvSpPr>
        <p:spPr>
          <a:xfrm rot="16200000">
            <a:off x="8507563" y="684362"/>
            <a:ext cx="180595" cy="1566413"/>
          </a:xfrm>
          <a:prstGeom prst="trapezoid">
            <a:avLst/>
          </a:prstGeom>
          <a:solidFill>
            <a:srgbClr val="FFE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91102079-F4E2-0543-939A-0300EBC6621A}"/>
              </a:ext>
            </a:extLst>
          </p:cNvPr>
          <p:cNvCxnSpPr/>
          <p:nvPr/>
        </p:nvCxnSpPr>
        <p:spPr>
          <a:xfrm flipV="1">
            <a:off x="7789333" y="1557867"/>
            <a:ext cx="0" cy="3386667"/>
          </a:xfrm>
          <a:prstGeom prst="straightConnector1">
            <a:avLst/>
          </a:prstGeom>
          <a:ln w="635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9C7CE9C0-6DE7-0448-A8A8-7072913193CF}"/>
              </a:ext>
            </a:extLst>
          </p:cNvPr>
          <p:cNvCxnSpPr>
            <a:cxnSpLocks/>
          </p:cNvCxnSpPr>
          <p:nvPr/>
        </p:nvCxnSpPr>
        <p:spPr>
          <a:xfrm flipV="1">
            <a:off x="7586133" y="4707467"/>
            <a:ext cx="3810000" cy="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F5EF8959-8E07-B547-B636-B9C949F63ECB}"/>
                  </a:ext>
                </a:extLst>
              </p:cNvPr>
              <p:cNvSpPr txBox="1"/>
              <p:nvPr/>
            </p:nvSpPr>
            <p:spPr>
              <a:xfrm>
                <a:off x="6925733" y="2150533"/>
                <a:ext cx="598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en-US" sz="36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F5EF8959-8E07-B547-B636-B9C949F63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733" y="2150533"/>
                <a:ext cx="598241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9AE70636-4821-EC48-825A-AA1F1FCB064A}"/>
                  </a:ext>
                </a:extLst>
              </p:cNvPr>
              <p:cNvSpPr txBox="1"/>
              <p:nvPr/>
            </p:nvSpPr>
            <p:spPr>
              <a:xfrm>
                <a:off x="10515600" y="4707467"/>
                <a:ext cx="5677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US" sz="36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9AE70636-4821-EC48-825A-AA1F1FCB0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5600" y="4707467"/>
                <a:ext cx="567783" cy="646331"/>
              </a:xfrm>
              <a:prstGeom prst="rect">
                <a:avLst/>
              </a:prstGeom>
              <a:blipFill>
                <a:blip r:embed="rId9"/>
                <a:stretch>
                  <a:fillRect l="-4444" r="-2222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TextBox 142">
            <a:extLst>
              <a:ext uri="{FF2B5EF4-FFF2-40B4-BE49-F238E27FC236}">
                <a16:creationId xmlns:a16="http://schemas.microsoft.com/office/drawing/2014/main" id="{44A5F74B-6423-0F49-9BE0-9033345882B5}"/>
              </a:ext>
            </a:extLst>
          </p:cNvPr>
          <p:cNvSpPr txBox="1"/>
          <p:nvPr/>
        </p:nvSpPr>
        <p:spPr>
          <a:xfrm>
            <a:off x="7319970" y="5687880"/>
            <a:ext cx="4188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validity/homogeneity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7787B39-CD21-E048-8664-D5669642E930}"/>
              </a:ext>
            </a:extLst>
          </p:cNvPr>
          <p:cNvSpPr txBox="1"/>
          <p:nvPr/>
        </p:nvSpPr>
        <p:spPr>
          <a:xfrm rot="16200000">
            <a:off x="5529653" y="2733775"/>
            <a:ext cx="2141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coherence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CD95D286-8E90-3E43-B07E-07CEB3C596AE}"/>
              </a:ext>
            </a:extLst>
          </p:cNvPr>
          <p:cNvSpPr/>
          <p:nvPr/>
        </p:nvSpPr>
        <p:spPr>
          <a:xfrm>
            <a:off x="9221481" y="1200094"/>
            <a:ext cx="491066" cy="1176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Trapezoid 145">
            <a:extLst>
              <a:ext uri="{FF2B5EF4-FFF2-40B4-BE49-F238E27FC236}">
                <a16:creationId xmlns:a16="http://schemas.microsoft.com/office/drawing/2014/main" id="{C1ECFBAE-E535-7141-8E38-9225B4243A4E}"/>
              </a:ext>
            </a:extLst>
          </p:cNvPr>
          <p:cNvSpPr/>
          <p:nvPr/>
        </p:nvSpPr>
        <p:spPr>
          <a:xfrm rot="16200000">
            <a:off x="10497965" y="3369196"/>
            <a:ext cx="1022058" cy="648116"/>
          </a:xfrm>
          <a:prstGeom prst="trapezoid">
            <a:avLst>
              <a:gd name="adj" fmla="val 67182"/>
            </a:avLst>
          </a:prstGeom>
          <a:solidFill>
            <a:srgbClr val="FAFF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F6DC097B-5EDA-C944-92EB-E6ACFC16100D}"/>
              </a:ext>
            </a:extLst>
          </p:cNvPr>
          <p:cNvSpPr/>
          <p:nvPr/>
        </p:nvSpPr>
        <p:spPr>
          <a:xfrm flipV="1">
            <a:off x="11214516" y="3201830"/>
            <a:ext cx="225918" cy="355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E51EA09A-B5EB-7348-AA76-9A5FB8DC47F5}"/>
              </a:ext>
            </a:extLst>
          </p:cNvPr>
          <p:cNvSpPr/>
          <p:nvPr/>
        </p:nvSpPr>
        <p:spPr>
          <a:xfrm flipV="1">
            <a:off x="11534945" y="4921986"/>
            <a:ext cx="225918" cy="355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rapezoid 148">
            <a:extLst>
              <a:ext uri="{FF2B5EF4-FFF2-40B4-BE49-F238E27FC236}">
                <a16:creationId xmlns:a16="http://schemas.microsoft.com/office/drawing/2014/main" id="{60817C38-DD41-614B-9464-2D120703DC36}"/>
              </a:ext>
            </a:extLst>
          </p:cNvPr>
          <p:cNvSpPr/>
          <p:nvPr/>
        </p:nvSpPr>
        <p:spPr>
          <a:xfrm rot="16200000">
            <a:off x="10850202" y="697465"/>
            <a:ext cx="210044" cy="2121983"/>
          </a:xfrm>
          <a:prstGeom prst="trapezoid">
            <a:avLst/>
          </a:prstGeom>
          <a:solidFill>
            <a:srgbClr val="FFE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745DDF52-0E65-1542-9503-9969A071AF3D}"/>
              </a:ext>
            </a:extLst>
          </p:cNvPr>
          <p:cNvSpPr/>
          <p:nvPr/>
        </p:nvSpPr>
        <p:spPr>
          <a:xfrm flipV="1">
            <a:off x="11151777" y="1199470"/>
            <a:ext cx="225918" cy="355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3820F710-6C53-934E-8503-08DDDBA0E59E}"/>
              </a:ext>
            </a:extLst>
          </p:cNvPr>
          <p:cNvSpPr/>
          <p:nvPr/>
        </p:nvSpPr>
        <p:spPr>
          <a:xfrm>
            <a:off x="9100584" y="3294181"/>
            <a:ext cx="491066" cy="1176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BACDE96C-84C5-D64F-B05B-736C7854746C}"/>
              </a:ext>
            </a:extLst>
          </p:cNvPr>
          <p:cNvSpPr/>
          <p:nvPr/>
        </p:nvSpPr>
        <p:spPr>
          <a:xfrm>
            <a:off x="7968185" y="4579566"/>
            <a:ext cx="491066" cy="1176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Trapezoid 152">
            <a:extLst>
              <a:ext uri="{FF2B5EF4-FFF2-40B4-BE49-F238E27FC236}">
                <a16:creationId xmlns:a16="http://schemas.microsoft.com/office/drawing/2014/main" id="{C3B904BD-ADFB-A742-A758-A845957418F9}"/>
              </a:ext>
            </a:extLst>
          </p:cNvPr>
          <p:cNvSpPr/>
          <p:nvPr/>
        </p:nvSpPr>
        <p:spPr>
          <a:xfrm rot="16200000">
            <a:off x="6452844" y="861535"/>
            <a:ext cx="206204" cy="1337813"/>
          </a:xfrm>
          <a:prstGeom prst="trapezoid">
            <a:avLst/>
          </a:prstGeom>
          <a:solidFill>
            <a:srgbClr val="FFE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rapezoid 153">
            <a:extLst>
              <a:ext uri="{FF2B5EF4-FFF2-40B4-BE49-F238E27FC236}">
                <a16:creationId xmlns:a16="http://schemas.microsoft.com/office/drawing/2014/main" id="{822D77E1-5A87-4A4B-9BD2-FBD320805BD4}"/>
              </a:ext>
            </a:extLst>
          </p:cNvPr>
          <p:cNvSpPr/>
          <p:nvPr/>
        </p:nvSpPr>
        <p:spPr>
          <a:xfrm rot="16200000">
            <a:off x="6160936" y="4388056"/>
            <a:ext cx="1115513" cy="689103"/>
          </a:xfrm>
          <a:prstGeom prst="trapezoid">
            <a:avLst>
              <a:gd name="adj" fmla="val 68086"/>
            </a:avLst>
          </a:prstGeom>
          <a:solidFill>
            <a:srgbClr val="FAFF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3B7865FF-8125-2641-9E15-D26A832E9838}"/>
              </a:ext>
            </a:extLst>
          </p:cNvPr>
          <p:cNvSpPr txBox="1"/>
          <p:nvPr/>
        </p:nvSpPr>
        <p:spPr>
          <a:xfrm>
            <a:off x="7504636" y="6132773"/>
            <a:ext cx="4003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denotative precision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027CA4D-E7CF-D949-815D-FACDA86BB2D7}"/>
              </a:ext>
            </a:extLst>
          </p:cNvPr>
          <p:cNvSpPr txBox="1"/>
          <p:nvPr/>
        </p:nvSpPr>
        <p:spPr>
          <a:xfrm rot="16200000">
            <a:off x="4023091" y="3567605"/>
            <a:ext cx="4209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connotative precision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9978B4-9196-2149-BDFE-18A986D5AB7F}"/>
              </a:ext>
            </a:extLst>
          </p:cNvPr>
          <p:cNvCxnSpPr/>
          <p:nvPr/>
        </p:nvCxnSpPr>
        <p:spPr>
          <a:xfrm>
            <a:off x="8033528" y="1148992"/>
            <a:ext cx="3614376" cy="3570219"/>
          </a:xfrm>
          <a:prstGeom prst="line">
            <a:avLst/>
          </a:prstGeom>
          <a:ln w="920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04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67878 -0.006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45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  <p:bldP spid="46" grpId="0"/>
      <p:bldP spid="47" grpId="0"/>
      <p:bldP spid="137" grpId="0" animBg="1"/>
      <p:bldP spid="138" grpId="0" animBg="1"/>
      <p:bldP spid="141" grpId="0"/>
      <p:bldP spid="142" grpId="0"/>
      <p:bldP spid="143" grpId="0"/>
      <p:bldP spid="144" grpId="0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/>
      <p:bldP spid="1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3F98F5-9954-434B-9811-995F9AB78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17" y="0"/>
            <a:ext cx="11107864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159EB9-0274-9E41-A42A-8A2791569047}"/>
                  </a:ext>
                </a:extLst>
              </p:cNvPr>
              <p:cNvSpPr txBox="1"/>
              <p:nvPr/>
            </p:nvSpPr>
            <p:spPr>
              <a:xfrm>
                <a:off x="2891481" y="4410905"/>
                <a:ext cx="5677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US" sz="36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159EB9-0274-9E41-A42A-8A2791569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481" y="4410905"/>
                <a:ext cx="567783" cy="646331"/>
              </a:xfrm>
              <a:prstGeom prst="rect">
                <a:avLst/>
              </a:prstGeom>
              <a:blipFill>
                <a:blip r:embed="rId3"/>
                <a:stretch>
                  <a:fillRect l="-2174" r="-2174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76C2FC-2474-CF44-ACEC-6C42D972847E}"/>
                  </a:ext>
                </a:extLst>
              </p:cNvPr>
              <p:cNvSpPr txBox="1"/>
              <p:nvPr/>
            </p:nvSpPr>
            <p:spPr>
              <a:xfrm>
                <a:off x="10224989" y="3008870"/>
                <a:ext cx="598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en-US" sz="36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76C2FC-2474-CF44-ACEC-6C42D9728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4989" y="3008870"/>
                <a:ext cx="598241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FC9CEB-7F2A-D540-9FE0-DCCA34B39AD7}"/>
                  </a:ext>
                </a:extLst>
              </p:cNvPr>
              <p:cNvSpPr/>
              <p:nvPr/>
            </p:nvSpPr>
            <p:spPr>
              <a:xfrm>
                <a:off x="5654767" y="204571"/>
                <a:ext cx="55656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FC9CEB-7F2A-D540-9FE0-DCCA34B39A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767" y="204571"/>
                <a:ext cx="556563" cy="646331"/>
              </a:xfrm>
              <a:prstGeom prst="rect">
                <a:avLst/>
              </a:prstGeom>
              <a:blipFill>
                <a:blip r:embed="rId5"/>
                <a:stretch>
                  <a:fillRect l="-2222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5535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47AA8BAD-74E3-144E-A71D-4507CCB4887B}"/>
              </a:ext>
            </a:extLst>
          </p:cNvPr>
          <p:cNvSpPr/>
          <p:nvPr/>
        </p:nvSpPr>
        <p:spPr>
          <a:xfrm>
            <a:off x="5141957" y="507382"/>
            <a:ext cx="1935128" cy="919828"/>
          </a:xfrm>
          <a:prstGeom prst="roundRect">
            <a:avLst>
              <a:gd name="adj" fmla="val 45482"/>
            </a:avLst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A5C02F-0FCD-4F34-AFEE-731D9D434070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3264065" y="4358330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C8E0E45-AD84-4D86-AFD1-EA032965ED72}"/>
              </a:ext>
            </a:extLst>
          </p:cNvPr>
          <p:cNvCxnSpPr>
            <a:cxnSpLocks/>
            <a:stCxn id="9" idx="0"/>
          </p:cNvCxnSpPr>
          <p:nvPr/>
        </p:nvCxnSpPr>
        <p:spPr>
          <a:xfrm>
            <a:off x="3925523" y="4367566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D6C2B99-B9AA-418D-9308-4EA7EB02A708}"/>
              </a:ext>
            </a:extLst>
          </p:cNvPr>
          <p:cNvCxnSpPr>
            <a:cxnSpLocks/>
          </p:cNvCxnSpPr>
          <p:nvPr/>
        </p:nvCxnSpPr>
        <p:spPr>
          <a:xfrm flipH="1">
            <a:off x="2464386" y="3420987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D6C2B99-B9AA-418D-9308-4EA7EB02A708}"/>
              </a:ext>
            </a:extLst>
          </p:cNvPr>
          <p:cNvCxnSpPr/>
          <p:nvPr/>
        </p:nvCxnSpPr>
        <p:spPr>
          <a:xfrm flipH="1">
            <a:off x="3451918" y="4596408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D6C2B99-B9AA-418D-9308-4EA7EB02A708}"/>
              </a:ext>
            </a:extLst>
          </p:cNvPr>
          <p:cNvCxnSpPr/>
          <p:nvPr/>
        </p:nvCxnSpPr>
        <p:spPr>
          <a:xfrm>
            <a:off x="3513150" y="4603213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D6C2B99-B9AA-418D-9308-4EA7EB02A708}"/>
              </a:ext>
            </a:extLst>
          </p:cNvPr>
          <p:cNvCxnSpPr/>
          <p:nvPr/>
        </p:nvCxnSpPr>
        <p:spPr>
          <a:xfrm>
            <a:off x="3764881" y="4591873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D6C2B99-B9AA-418D-9308-4EA7EB02A708}"/>
              </a:ext>
            </a:extLst>
          </p:cNvPr>
          <p:cNvCxnSpPr/>
          <p:nvPr/>
        </p:nvCxnSpPr>
        <p:spPr>
          <a:xfrm flipH="1">
            <a:off x="3272758" y="5133890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D6C2B99-B9AA-418D-9308-4EA7EB02A708}"/>
              </a:ext>
            </a:extLst>
          </p:cNvPr>
          <p:cNvCxnSpPr/>
          <p:nvPr/>
        </p:nvCxnSpPr>
        <p:spPr>
          <a:xfrm flipV="1">
            <a:off x="3778489" y="5140693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7F68AFDA-10E7-4A73-BBD7-B8DF2F4708CF}"/>
              </a:ext>
            </a:extLst>
          </p:cNvPr>
          <p:cNvSpPr/>
          <p:nvPr/>
        </p:nvSpPr>
        <p:spPr>
          <a:xfrm flipH="1">
            <a:off x="3239063" y="5135586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817E76E-2C44-4CDD-8D59-189E06ED2C18}"/>
              </a:ext>
            </a:extLst>
          </p:cNvPr>
          <p:cNvSpPr/>
          <p:nvPr/>
        </p:nvSpPr>
        <p:spPr>
          <a:xfrm flipH="1">
            <a:off x="3747062" y="5135585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CBB5819-5A23-4993-80A2-9C6A4037BC62}"/>
              </a:ext>
            </a:extLst>
          </p:cNvPr>
          <p:cNvSpPr/>
          <p:nvPr/>
        </p:nvSpPr>
        <p:spPr>
          <a:xfrm>
            <a:off x="6606687" y="2168977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D080BF4-5A29-4B08-8536-8ED39267D345}"/>
              </a:ext>
            </a:extLst>
          </p:cNvPr>
          <p:cNvSpPr/>
          <p:nvPr/>
        </p:nvSpPr>
        <p:spPr>
          <a:xfrm>
            <a:off x="5452834" y="2023835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C5C751D-F482-423A-962F-9A73B325D2E5}"/>
              </a:ext>
            </a:extLst>
          </p:cNvPr>
          <p:cNvCxnSpPr>
            <a:cxnSpLocks/>
          </p:cNvCxnSpPr>
          <p:nvPr/>
        </p:nvCxnSpPr>
        <p:spPr>
          <a:xfrm flipV="1">
            <a:off x="3544900" y="2769675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BDF58E5-E625-4814-A96A-82D4741395AD}"/>
              </a:ext>
            </a:extLst>
          </p:cNvPr>
          <p:cNvSpPr/>
          <p:nvPr/>
        </p:nvSpPr>
        <p:spPr>
          <a:xfrm>
            <a:off x="2844868" y="2926693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A5115497-C6F3-4DFC-8E51-E3B59529684F}"/>
              </a:ext>
            </a:extLst>
          </p:cNvPr>
          <p:cNvCxnSpPr>
            <a:cxnSpLocks/>
          </p:cNvCxnSpPr>
          <p:nvPr/>
        </p:nvCxnSpPr>
        <p:spPr>
          <a:xfrm>
            <a:off x="4322687" y="3335616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5D873F8F-74B6-49C9-8DA2-FE9824E6A8E1}"/>
              </a:ext>
            </a:extLst>
          </p:cNvPr>
          <p:cNvSpPr/>
          <p:nvPr/>
        </p:nvSpPr>
        <p:spPr>
          <a:xfrm>
            <a:off x="3068721" y="198859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1C1E94B2-2B7F-4194-93F7-6484658B886D}"/>
              </a:ext>
            </a:extLst>
          </p:cNvPr>
          <p:cNvCxnSpPr>
            <a:cxnSpLocks/>
            <a:stCxn id="113" idx="1"/>
          </p:cNvCxnSpPr>
          <p:nvPr/>
        </p:nvCxnSpPr>
        <p:spPr>
          <a:xfrm flipH="1">
            <a:off x="7756648" y="4338875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40644D6F-F179-490E-A51D-01D300A1FE57}"/>
              </a:ext>
            </a:extLst>
          </p:cNvPr>
          <p:cNvCxnSpPr>
            <a:cxnSpLocks/>
            <a:stCxn id="113" idx="0"/>
          </p:cNvCxnSpPr>
          <p:nvPr/>
        </p:nvCxnSpPr>
        <p:spPr>
          <a:xfrm>
            <a:off x="8418106" y="4348111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0794599C-5DD9-453A-AABC-CBF5C0AA83C4}"/>
              </a:ext>
            </a:extLst>
          </p:cNvPr>
          <p:cNvCxnSpPr>
            <a:cxnSpLocks/>
          </p:cNvCxnSpPr>
          <p:nvPr/>
        </p:nvCxnSpPr>
        <p:spPr>
          <a:xfrm flipH="1">
            <a:off x="6956969" y="3401532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0ECB31F-B608-477A-B603-6124BE499AA2}"/>
              </a:ext>
            </a:extLst>
          </p:cNvPr>
          <p:cNvCxnSpPr>
            <a:cxnSpLocks/>
          </p:cNvCxnSpPr>
          <p:nvPr/>
        </p:nvCxnSpPr>
        <p:spPr>
          <a:xfrm flipH="1">
            <a:off x="7944501" y="4576953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7DEDF3AC-D1ED-4D7D-A8B5-5A1F688980AF}"/>
              </a:ext>
            </a:extLst>
          </p:cNvPr>
          <p:cNvCxnSpPr>
            <a:cxnSpLocks/>
          </p:cNvCxnSpPr>
          <p:nvPr/>
        </p:nvCxnSpPr>
        <p:spPr>
          <a:xfrm>
            <a:off x="8005733" y="4583758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6337804E-B0C1-451D-A735-926175EEC9AE}"/>
              </a:ext>
            </a:extLst>
          </p:cNvPr>
          <p:cNvCxnSpPr>
            <a:cxnSpLocks/>
          </p:cNvCxnSpPr>
          <p:nvPr/>
        </p:nvCxnSpPr>
        <p:spPr>
          <a:xfrm>
            <a:off x="8257464" y="4572418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510D05A1-AA9F-4DD2-9E52-26BA23B53DF2}"/>
              </a:ext>
            </a:extLst>
          </p:cNvPr>
          <p:cNvCxnSpPr>
            <a:cxnSpLocks/>
          </p:cNvCxnSpPr>
          <p:nvPr/>
        </p:nvCxnSpPr>
        <p:spPr>
          <a:xfrm flipH="1">
            <a:off x="7765341" y="5114435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9D54458-1F20-4499-B07D-4FCADB2FEE14}"/>
              </a:ext>
            </a:extLst>
          </p:cNvPr>
          <p:cNvCxnSpPr>
            <a:cxnSpLocks/>
          </p:cNvCxnSpPr>
          <p:nvPr/>
        </p:nvCxnSpPr>
        <p:spPr>
          <a:xfrm flipV="1">
            <a:off x="8271072" y="5121238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">
            <a:extLst>
              <a:ext uri="{FF2B5EF4-FFF2-40B4-BE49-F238E27FC236}">
                <a16:creationId xmlns:a16="http://schemas.microsoft.com/office/drawing/2014/main" id="{23228CDD-1718-4B85-8208-16DE291D7EF3}"/>
              </a:ext>
            </a:extLst>
          </p:cNvPr>
          <p:cNvSpPr/>
          <p:nvPr/>
        </p:nvSpPr>
        <p:spPr>
          <a:xfrm flipH="1">
            <a:off x="7731646" y="5116131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39">
            <a:extLst>
              <a:ext uri="{FF2B5EF4-FFF2-40B4-BE49-F238E27FC236}">
                <a16:creationId xmlns:a16="http://schemas.microsoft.com/office/drawing/2014/main" id="{77E2A777-002A-4437-9DD9-0E7D830400E7}"/>
              </a:ext>
            </a:extLst>
          </p:cNvPr>
          <p:cNvSpPr/>
          <p:nvPr/>
        </p:nvSpPr>
        <p:spPr>
          <a:xfrm flipH="1">
            <a:off x="8239645" y="5116130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E860F47E-F0B3-4D39-9349-08B6DFE6D249}"/>
              </a:ext>
            </a:extLst>
          </p:cNvPr>
          <p:cNvCxnSpPr>
            <a:cxnSpLocks/>
          </p:cNvCxnSpPr>
          <p:nvPr/>
        </p:nvCxnSpPr>
        <p:spPr>
          <a:xfrm flipV="1">
            <a:off x="8037483" y="2750220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A96389FB-E60F-4612-B4F5-77837829C173}"/>
              </a:ext>
            </a:extLst>
          </p:cNvPr>
          <p:cNvSpPr/>
          <p:nvPr/>
        </p:nvSpPr>
        <p:spPr>
          <a:xfrm>
            <a:off x="7337451" y="2907238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40D779EF-1106-4875-B6D3-4A161CEEC2AC}"/>
              </a:ext>
            </a:extLst>
          </p:cNvPr>
          <p:cNvCxnSpPr>
            <a:cxnSpLocks/>
          </p:cNvCxnSpPr>
          <p:nvPr/>
        </p:nvCxnSpPr>
        <p:spPr>
          <a:xfrm>
            <a:off x="8815270" y="3316161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>
            <a:extLst>
              <a:ext uri="{FF2B5EF4-FFF2-40B4-BE49-F238E27FC236}">
                <a16:creationId xmlns:a16="http://schemas.microsoft.com/office/drawing/2014/main" id="{5D10FE1E-D0CA-41C1-8B3A-3C7ACAE01A1C}"/>
              </a:ext>
            </a:extLst>
          </p:cNvPr>
          <p:cNvSpPr/>
          <p:nvPr/>
        </p:nvSpPr>
        <p:spPr>
          <a:xfrm>
            <a:off x="7588216" y="198220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25D5763-B6CA-4B6B-BF8C-B06A4EDFC945}"/>
              </a:ext>
            </a:extLst>
          </p:cNvPr>
          <p:cNvSpPr txBox="1"/>
          <p:nvPr/>
        </p:nvSpPr>
        <p:spPr>
          <a:xfrm>
            <a:off x="5399864" y="3207164"/>
            <a:ext cx="64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TEST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53BB91B-F09C-476F-8F50-D290B30B8E7E}"/>
              </a:ext>
            </a:extLst>
          </p:cNvPr>
          <p:cNvCxnSpPr/>
          <p:nvPr/>
        </p:nvCxnSpPr>
        <p:spPr>
          <a:xfrm>
            <a:off x="4944141" y="3652731"/>
            <a:ext cx="166254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52909F2-F402-4A44-B4D2-CA98B173BD63}"/>
              </a:ext>
            </a:extLst>
          </p:cNvPr>
          <p:cNvSpPr txBox="1"/>
          <p:nvPr/>
        </p:nvSpPr>
        <p:spPr>
          <a:xfrm>
            <a:off x="1946085" y="5799203"/>
            <a:ext cx="327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/>
                </a:solidFill>
              </a:rPr>
              <a:t>Hank (Environmentalist)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3B331E31-739D-43F9-85DE-8D82923F3475}"/>
              </a:ext>
            </a:extLst>
          </p:cNvPr>
          <p:cNvSpPr txBox="1"/>
          <p:nvPr/>
        </p:nvSpPr>
        <p:spPr>
          <a:xfrm>
            <a:off x="6887389" y="5784916"/>
            <a:ext cx="2785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Tom (Ex- coal miner)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4E380D8D-4ED9-4510-BF9F-D2AB52471601}"/>
              </a:ext>
            </a:extLst>
          </p:cNvPr>
          <p:cNvCxnSpPr/>
          <p:nvPr/>
        </p:nvCxnSpPr>
        <p:spPr>
          <a:xfrm>
            <a:off x="3451918" y="223726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53FB8ACE-3B11-4F48-BD16-D88A3881A0AB}"/>
              </a:ext>
            </a:extLst>
          </p:cNvPr>
          <p:cNvCxnSpPr/>
          <p:nvPr/>
        </p:nvCxnSpPr>
        <p:spPr>
          <a:xfrm>
            <a:off x="3583778" y="223726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DCF82023-5DCC-4223-A636-CC0B7F5F184E}"/>
              </a:ext>
            </a:extLst>
          </p:cNvPr>
          <p:cNvCxnSpPr>
            <a:cxnSpLocks/>
          </p:cNvCxnSpPr>
          <p:nvPr/>
        </p:nvCxnSpPr>
        <p:spPr>
          <a:xfrm>
            <a:off x="7928296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6BA443BA-E28C-4E90-854C-AB939B85BFB0}"/>
              </a:ext>
            </a:extLst>
          </p:cNvPr>
          <p:cNvCxnSpPr>
            <a:cxnSpLocks/>
          </p:cNvCxnSpPr>
          <p:nvPr/>
        </p:nvCxnSpPr>
        <p:spPr>
          <a:xfrm>
            <a:off x="8090785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48C13845-32C9-4154-B9DD-79124F867749}"/>
              </a:ext>
            </a:extLst>
          </p:cNvPr>
          <p:cNvSpPr txBox="1"/>
          <p:nvPr/>
        </p:nvSpPr>
        <p:spPr>
          <a:xfrm>
            <a:off x="515803" y="5644550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0.0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3A20D5A-182D-4BE6-A48A-B893BBB48B38}"/>
              </a:ext>
            </a:extLst>
          </p:cNvPr>
          <p:cNvSpPr txBox="1"/>
          <p:nvPr/>
        </p:nvSpPr>
        <p:spPr>
          <a:xfrm>
            <a:off x="9970819" y="5645938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0.0</a:t>
            </a:r>
          </a:p>
        </p:txBody>
      </p:sp>
      <p:sp>
        <p:nvSpPr>
          <p:cNvPr id="135" name="Thought Bubble: Cloud 134">
            <a:extLst>
              <a:ext uri="{FF2B5EF4-FFF2-40B4-BE49-F238E27FC236}">
                <a16:creationId xmlns:a16="http://schemas.microsoft.com/office/drawing/2014/main" id="{69C9076D-00AC-4605-96EF-32AA27E3422B}"/>
              </a:ext>
            </a:extLst>
          </p:cNvPr>
          <p:cNvSpPr/>
          <p:nvPr/>
        </p:nvSpPr>
        <p:spPr>
          <a:xfrm>
            <a:off x="28267" y="91056"/>
            <a:ext cx="3759292" cy="2028917"/>
          </a:xfrm>
          <a:prstGeom prst="cloudCallout">
            <a:avLst>
              <a:gd name="adj1" fmla="val 27356"/>
              <a:gd name="adj2" fmla="val 6734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6AB9F003-4A91-46A7-95B6-58B1199F61A9}"/>
              </a:ext>
            </a:extLst>
          </p:cNvPr>
          <p:cNvSpPr txBox="1"/>
          <p:nvPr/>
        </p:nvSpPr>
        <p:spPr>
          <a:xfrm>
            <a:off x="791762" y="348857"/>
            <a:ext cx="4143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Hank: 0.5 Citizen</a:t>
            </a:r>
          </a:p>
          <a:p>
            <a:r>
              <a:rPr lang="en-US" b="1"/>
              <a:t>           0.5 </a:t>
            </a:r>
            <a:r>
              <a:rPr lang="en-US" b="1">
                <a:solidFill>
                  <a:schemeClr val="accent6"/>
                </a:solidFill>
              </a:rPr>
              <a:t>Environmentalist</a:t>
            </a:r>
          </a:p>
          <a:p>
            <a:endParaRPr lang="en-US" b="1"/>
          </a:p>
          <a:p>
            <a:r>
              <a:rPr lang="en-US" b="1"/>
              <a:t>Tom: 0.5 Citizen</a:t>
            </a:r>
          </a:p>
          <a:p>
            <a:r>
              <a:rPr lang="en-US" b="1"/>
              <a:t>          0.5 </a:t>
            </a:r>
            <a:r>
              <a:rPr lang="en-US" b="1">
                <a:solidFill>
                  <a:srgbClr val="FF0000"/>
                </a:solidFill>
              </a:rPr>
              <a:t>Culprit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31F57FA-C891-42EE-A55F-CD1A6CFBB4DD}"/>
              </a:ext>
            </a:extLst>
          </p:cNvPr>
          <p:cNvSpPr txBox="1"/>
          <p:nvPr/>
        </p:nvSpPr>
        <p:spPr>
          <a:xfrm>
            <a:off x="9195752" y="288617"/>
            <a:ext cx="21295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Tom: 0.5 Citizen</a:t>
            </a:r>
          </a:p>
          <a:p>
            <a:r>
              <a:rPr lang="en-US" b="1"/>
              <a:t>          0.5 </a:t>
            </a:r>
            <a:r>
              <a:rPr lang="en-US" b="1">
                <a:solidFill>
                  <a:schemeClr val="accent2"/>
                </a:solidFill>
              </a:rPr>
              <a:t>Coal miner</a:t>
            </a:r>
          </a:p>
          <a:p>
            <a:endParaRPr lang="en-US" b="1"/>
          </a:p>
          <a:p>
            <a:r>
              <a:rPr lang="en-US" b="1"/>
              <a:t>Hank: 0.5 Citizen</a:t>
            </a:r>
          </a:p>
          <a:p>
            <a:r>
              <a:rPr lang="en-US" b="1"/>
              <a:t>           0.5 </a:t>
            </a:r>
            <a:r>
              <a:rPr lang="en-US" b="1">
                <a:solidFill>
                  <a:srgbClr val="FF0000"/>
                </a:solidFill>
              </a:rPr>
              <a:t>Prosecutor</a:t>
            </a:r>
          </a:p>
        </p:txBody>
      </p:sp>
      <p:sp>
        <p:nvSpPr>
          <p:cNvPr id="150" name="Thought Bubble: Cloud 149">
            <a:extLst>
              <a:ext uri="{FF2B5EF4-FFF2-40B4-BE49-F238E27FC236}">
                <a16:creationId xmlns:a16="http://schemas.microsoft.com/office/drawing/2014/main" id="{762951ED-A87C-42E4-AAF9-69F8C572A5B0}"/>
              </a:ext>
            </a:extLst>
          </p:cNvPr>
          <p:cNvSpPr/>
          <p:nvPr/>
        </p:nvSpPr>
        <p:spPr>
          <a:xfrm>
            <a:off x="8380884" y="41293"/>
            <a:ext cx="3759292" cy="2028917"/>
          </a:xfrm>
          <a:prstGeom prst="cloudCallout">
            <a:avLst>
              <a:gd name="adj1" fmla="val -43688"/>
              <a:gd name="adj2" fmla="val 615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28B3C2A-EDD7-4712-A23A-E49832A6B158}"/>
              </a:ext>
            </a:extLst>
          </p:cNvPr>
          <p:cNvSpPr txBox="1"/>
          <p:nvPr/>
        </p:nvSpPr>
        <p:spPr>
          <a:xfrm>
            <a:off x="3925523" y="596221"/>
            <a:ext cx="10134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</a:t>
            </a:r>
            <a:r>
              <a:rPr lang="en-US" sz="2400" b="1" dirty="0"/>
              <a:t>: 0.1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</a:t>
            </a:r>
            <a:r>
              <a:rPr lang="en-US" sz="2400" b="1" dirty="0"/>
              <a:t>: 0.15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4CCDC63-A8CB-402B-97D7-0F59C5591C5D}"/>
              </a:ext>
            </a:extLst>
          </p:cNvPr>
          <p:cNvSpPr txBox="1"/>
          <p:nvPr/>
        </p:nvSpPr>
        <p:spPr>
          <a:xfrm>
            <a:off x="7156597" y="596213"/>
            <a:ext cx="109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 </a:t>
            </a:r>
            <a:r>
              <a:rPr lang="en-US" sz="2400" b="1" dirty="0"/>
              <a:t>: 0.1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 </a:t>
            </a:r>
            <a:r>
              <a:rPr lang="en-US" sz="2400" b="1" dirty="0"/>
              <a:t>: 0.15</a:t>
            </a:r>
          </a:p>
        </p:txBody>
      </p:sp>
      <p:sp>
        <p:nvSpPr>
          <p:cNvPr id="157" name="Arc 156">
            <a:extLst>
              <a:ext uri="{FF2B5EF4-FFF2-40B4-BE49-F238E27FC236}">
                <a16:creationId xmlns:a16="http://schemas.microsoft.com/office/drawing/2014/main" id="{8A0D1C3C-B89F-467B-9E8F-112C80442719}"/>
              </a:ext>
            </a:extLst>
          </p:cNvPr>
          <p:cNvSpPr/>
          <p:nvPr/>
        </p:nvSpPr>
        <p:spPr>
          <a:xfrm rot="9670968">
            <a:off x="3054344" y="1645499"/>
            <a:ext cx="914400" cy="914400"/>
          </a:xfrm>
          <a:prstGeom prst="arc">
            <a:avLst>
              <a:gd name="adj1" fmla="val 16200000"/>
              <a:gd name="adj2" fmla="val 1830373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Arc 158">
            <a:extLst>
              <a:ext uri="{FF2B5EF4-FFF2-40B4-BE49-F238E27FC236}">
                <a16:creationId xmlns:a16="http://schemas.microsoft.com/office/drawing/2014/main" id="{B9CC1D0E-4349-453E-9E58-9B269B7A1A08}"/>
              </a:ext>
            </a:extLst>
          </p:cNvPr>
          <p:cNvSpPr/>
          <p:nvPr/>
        </p:nvSpPr>
        <p:spPr>
          <a:xfrm rot="9670968">
            <a:off x="7580282" y="1654401"/>
            <a:ext cx="914400" cy="914400"/>
          </a:xfrm>
          <a:prstGeom prst="arc">
            <a:avLst>
              <a:gd name="adj1" fmla="val 16200000"/>
              <a:gd name="adj2" fmla="val 1830373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10B7FDCB-8838-4799-A2F1-2B8C90D7F02F}"/>
              </a:ext>
            </a:extLst>
          </p:cNvPr>
          <p:cNvSpPr/>
          <p:nvPr/>
        </p:nvSpPr>
        <p:spPr>
          <a:xfrm>
            <a:off x="3460551" y="3197821"/>
            <a:ext cx="199573" cy="361375"/>
          </a:xfrm>
          <a:prstGeom prst="triangl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BBDA2AC-686D-4EEF-8A66-F415DDFCD991}"/>
              </a:ext>
            </a:extLst>
          </p:cNvPr>
          <p:cNvSpPr/>
          <p:nvPr/>
        </p:nvSpPr>
        <p:spPr>
          <a:xfrm>
            <a:off x="3514269" y="3559196"/>
            <a:ext cx="87190" cy="9834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4E66592-4040-45F2-93D5-749410EC4D55}"/>
              </a:ext>
            </a:extLst>
          </p:cNvPr>
          <p:cNvSpPr/>
          <p:nvPr/>
        </p:nvSpPr>
        <p:spPr>
          <a:xfrm>
            <a:off x="8061371" y="3400433"/>
            <a:ext cx="45719" cy="28426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lowchart: Delay 68">
            <a:extLst>
              <a:ext uri="{FF2B5EF4-FFF2-40B4-BE49-F238E27FC236}">
                <a16:creationId xmlns:a16="http://schemas.microsoft.com/office/drawing/2014/main" id="{6630092D-38A2-4AD6-AE3F-E84241033B34}"/>
              </a:ext>
            </a:extLst>
          </p:cNvPr>
          <p:cNvSpPr/>
          <p:nvPr/>
        </p:nvSpPr>
        <p:spPr>
          <a:xfrm rot="16200000">
            <a:off x="7963836" y="3177735"/>
            <a:ext cx="241339" cy="194987"/>
          </a:xfrm>
          <a:prstGeom prst="flowChartDelay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1F741A5-4CD6-FA41-B76F-EB4B8F20F553}"/>
              </a:ext>
            </a:extLst>
          </p:cNvPr>
          <p:cNvCxnSpPr/>
          <p:nvPr/>
        </p:nvCxnSpPr>
        <p:spPr>
          <a:xfrm>
            <a:off x="5399864" y="1007165"/>
            <a:ext cx="1487525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176B47D-9445-D045-9EA5-E0E6DEB6822E}"/>
              </a:ext>
            </a:extLst>
          </p:cNvPr>
          <p:cNvSpPr txBox="1"/>
          <p:nvPr/>
        </p:nvSpPr>
        <p:spPr>
          <a:xfrm>
            <a:off x="5622534" y="578733"/>
            <a:ext cx="160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aligned</a:t>
            </a:r>
          </a:p>
        </p:txBody>
      </p:sp>
    </p:spTree>
    <p:extLst>
      <p:ext uri="{BB962C8B-B14F-4D97-AF65-F5344CB8AC3E}">
        <p14:creationId xmlns:p14="http://schemas.microsoft.com/office/powerpoint/2010/main" val="3135465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5EC22B-D063-49C7-86F1-D931F7634313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3264065" y="4358330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2C01E8-AC60-4D87-B991-4DDCA69C6F5C}"/>
              </a:ext>
            </a:extLst>
          </p:cNvPr>
          <p:cNvCxnSpPr>
            <a:cxnSpLocks/>
            <a:stCxn id="17" idx="0"/>
          </p:cNvCxnSpPr>
          <p:nvPr/>
        </p:nvCxnSpPr>
        <p:spPr>
          <a:xfrm>
            <a:off x="3925523" y="4367566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3FE19B-7503-46F2-A0E1-BEE56B628E27}"/>
              </a:ext>
            </a:extLst>
          </p:cNvPr>
          <p:cNvCxnSpPr>
            <a:cxnSpLocks/>
          </p:cNvCxnSpPr>
          <p:nvPr/>
        </p:nvCxnSpPr>
        <p:spPr>
          <a:xfrm flipH="1">
            <a:off x="2464386" y="3420987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6364C4-479D-4798-8921-095093EE1BAF}"/>
              </a:ext>
            </a:extLst>
          </p:cNvPr>
          <p:cNvCxnSpPr/>
          <p:nvPr/>
        </p:nvCxnSpPr>
        <p:spPr>
          <a:xfrm flipH="1">
            <a:off x="3451918" y="4596408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D03D77-CD03-4D3D-870C-3C31D26D2DF4}"/>
              </a:ext>
            </a:extLst>
          </p:cNvPr>
          <p:cNvCxnSpPr/>
          <p:nvPr/>
        </p:nvCxnSpPr>
        <p:spPr>
          <a:xfrm>
            <a:off x="3513150" y="4603213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9DA8FB-FA52-436D-AD54-D97150A62F02}"/>
              </a:ext>
            </a:extLst>
          </p:cNvPr>
          <p:cNvCxnSpPr/>
          <p:nvPr/>
        </p:nvCxnSpPr>
        <p:spPr>
          <a:xfrm>
            <a:off x="3764881" y="4591873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713BDD-88C2-4ED7-A63D-FA2E604CB202}"/>
              </a:ext>
            </a:extLst>
          </p:cNvPr>
          <p:cNvCxnSpPr/>
          <p:nvPr/>
        </p:nvCxnSpPr>
        <p:spPr>
          <a:xfrm flipH="1">
            <a:off x="3272758" y="5133890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A90003-5C96-423B-8EAB-C14909F5FB6B}"/>
              </a:ext>
            </a:extLst>
          </p:cNvPr>
          <p:cNvCxnSpPr/>
          <p:nvPr/>
        </p:nvCxnSpPr>
        <p:spPr>
          <a:xfrm flipV="1">
            <a:off x="3778489" y="5140693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">
            <a:extLst>
              <a:ext uri="{FF2B5EF4-FFF2-40B4-BE49-F238E27FC236}">
                <a16:creationId xmlns:a16="http://schemas.microsoft.com/office/drawing/2014/main" id="{4DC91718-59CA-4165-A4DA-9BEAABAACD2D}"/>
              </a:ext>
            </a:extLst>
          </p:cNvPr>
          <p:cNvSpPr/>
          <p:nvPr/>
        </p:nvSpPr>
        <p:spPr>
          <a:xfrm flipH="1">
            <a:off x="3239063" y="5135586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39">
            <a:extLst>
              <a:ext uri="{FF2B5EF4-FFF2-40B4-BE49-F238E27FC236}">
                <a16:creationId xmlns:a16="http://schemas.microsoft.com/office/drawing/2014/main" id="{EE4C0F47-6175-4495-AEF6-7B0FF82B509C}"/>
              </a:ext>
            </a:extLst>
          </p:cNvPr>
          <p:cNvSpPr/>
          <p:nvPr/>
        </p:nvSpPr>
        <p:spPr>
          <a:xfrm flipH="1">
            <a:off x="3747062" y="5135585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36">
            <a:extLst>
              <a:ext uri="{FF2B5EF4-FFF2-40B4-BE49-F238E27FC236}">
                <a16:creationId xmlns:a16="http://schemas.microsoft.com/office/drawing/2014/main" id="{8875B89F-908B-438F-8E68-82867181C864}"/>
              </a:ext>
            </a:extLst>
          </p:cNvPr>
          <p:cNvSpPr/>
          <p:nvPr/>
        </p:nvSpPr>
        <p:spPr>
          <a:xfrm>
            <a:off x="6606687" y="2168977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65">
            <a:extLst>
              <a:ext uri="{FF2B5EF4-FFF2-40B4-BE49-F238E27FC236}">
                <a16:creationId xmlns:a16="http://schemas.microsoft.com/office/drawing/2014/main" id="{AD9AD1E2-F032-4000-887D-86B42E832145}"/>
              </a:ext>
            </a:extLst>
          </p:cNvPr>
          <p:cNvSpPr/>
          <p:nvPr/>
        </p:nvSpPr>
        <p:spPr>
          <a:xfrm>
            <a:off x="5452834" y="2023835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6352C1C-C3CE-4311-8626-26B8C49A3B29}"/>
              </a:ext>
            </a:extLst>
          </p:cNvPr>
          <p:cNvCxnSpPr>
            <a:cxnSpLocks/>
          </p:cNvCxnSpPr>
          <p:nvPr/>
        </p:nvCxnSpPr>
        <p:spPr>
          <a:xfrm flipV="1">
            <a:off x="3544900" y="2769675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190F622-C712-4EC7-AC54-DAE9693EEDA5}"/>
              </a:ext>
            </a:extLst>
          </p:cNvPr>
          <p:cNvSpPr/>
          <p:nvPr/>
        </p:nvSpPr>
        <p:spPr>
          <a:xfrm>
            <a:off x="2844868" y="2926693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7A83846-6783-42A7-8ABD-18CCD4366E2A}"/>
              </a:ext>
            </a:extLst>
          </p:cNvPr>
          <p:cNvCxnSpPr>
            <a:cxnSpLocks/>
          </p:cNvCxnSpPr>
          <p:nvPr/>
        </p:nvCxnSpPr>
        <p:spPr>
          <a:xfrm>
            <a:off x="4322687" y="3335616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5B3897B7-569F-4D34-A066-858EE9C6A0AF}"/>
              </a:ext>
            </a:extLst>
          </p:cNvPr>
          <p:cNvSpPr/>
          <p:nvPr/>
        </p:nvSpPr>
        <p:spPr>
          <a:xfrm>
            <a:off x="3068721" y="198859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89173B-3392-4825-A630-DF7ACBE64B62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7756648" y="4338875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1EB9B01-D178-43C8-9FF9-F96C53295683}"/>
              </a:ext>
            </a:extLst>
          </p:cNvPr>
          <p:cNvCxnSpPr>
            <a:cxnSpLocks/>
            <a:stCxn id="31" idx="0"/>
          </p:cNvCxnSpPr>
          <p:nvPr/>
        </p:nvCxnSpPr>
        <p:spPr>
          <a:xfrm>
            <a:off x="8418106" y="4348111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675806C-D445-4C34-A07C-4874E8E595D3}"/>
              </a:ext>
            </a:extLst>
          </p:cNvPr>
          <p:cNvCxnSpPr>
            <a:cxnSpLocks/>
          </p:cNvCxnSpPr>
          <p:nvPr/>
        </p:nvCxnSpPr>
        <p:spPr>
          <a:xfrm flipH="1">
            <a:off x="6956969" y="3401532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DAD15F8-0334-4283-8D9A-6536075FDCA3}"/>
              </a:ext>
            </a:extLst>
          </p:cNvPr>
          <p:cNvCxnSpPr>
            <a:cxnSpLocks/>
          </p:cNvCxnSpPr>
          <p:nvPr/>
        </p:nvCxnSpPr>
        <p:spPr>
          <a:xfrm flipH="1">
            <a:off x="7944501" y="4576953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A4C32D0-44B7-4459-BAF4-334BE0204677}"/>
              </a:ext>
            </a:extLst>
          </p:cNvPr>
          <p:cNvCxnSpPr>
            <a:cxnSpLocks/>
          </p:cNvCxnSpPr>
          <p:nvPr/>
        </p:nvCxnSpPr>
        <p:spPr>
          <a:xfrm>
            <a:off x="8005733" y="4583758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001F2EA-D11F-4A4C-9228-2CA42524883C}"/>
              </a:ext>
            </a:extLst>
          </p:cNvPr>
          <p:cNvCxnSpPr>
            <a:cxnSpLocks/>
          </p:cNvCxnSpPr>
          <p:nvPr/>
        </p:nvCxnSpPr>
        <p:spPr>
          <a:xfrm>
            <a:off x="8257464" y="4572418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E08DB9E-C5DF-421D-9120-20CED83D7388}"/>
              </a:ext>
            </a:extLst>
          </p:cNvPr>
          <p:cNvCxnSpPr>
            <a:cxnSpLocks/>
          </p:cNvCxnSpPr>
          <p:nvPr/>
        </p:nvCxnSpPr>
        <p:spPr>
          <a:xfrm flipH="1">
            <a:off x="7765341" y="5114435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66B6F22-4E05-4B9E-91DA-28C105317121}"/>
              </a:ext>
            </a:extLst>
          </p:cNvPr>
          <p:cNvCxnSpPr>
            <a:cxnSpLocks/>
          </p:cNvCxnSpPr>
          <p:nvPr/>
        </p:nvCxnSpPr>
        <p:spPr>
          <a:xfrm flipV="1">
            <a:off x="8271072" y="5121238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1">
            <a:extLst>
              <a:ext uri="{FF2B5EF4-FFF2-40B4-BE49-F238E27FC236}">
                <a16:creationId xmlns:a16="http://schemas.microsoft.com/office/drawing/2014/main" id="{231DB81B-BE4C-4497-90E8-F71596EF7B6D}"/>
              </a:ext>
            </a:extLst>
          </p:cNvPr>
          <p:cNvSpPr/>
          <p:nvPr/>
        </p:nvSpPr>
        <p:spPr>
          <a:xfrm flipH="1">
            <a:off x="7731646" y="5116131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39">
            <a:extLst>
              <a:ext uri="{FF2B5EF4-FFF2-40B4-BE49-F238E27FC236}">
                <a16:creationId xmlns:a16="http://schemas.microsoft.com/office/drawing/2014/main" id="{3B00C6B9-2872-40F1-9AB3-839A83DFDB29}"/>
              </a:ext>
            </a:extLst>
          </p:cNvPr>
          <p:cNvSpPr/>
          <p:nvPr/>
        </p:nvSpPr>
        <p:spPr>
          <a:xfrm flipH="1">
            <a:off x="8239645" y="5116130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C1473E2-F099-4D26-8FBB-93B08AF6FE8B}"/>
              </a:ext>
            </a:extLst>
          </p:cNvPr>
          <p:cNvCxnSpPr>
            <a:cxnSpLocks/>
          </p:cNvCxnSpPr>
          <p:nvPr/>
        </p:nvCxnSpPr>
        <p:spPr>
          <a:xfrm flipV="1">
            <a:off x="8037483" y="2750220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90CA44F-732A-4FC4-AA2E-D5431D6537B6}"/>
              </a:ext>
            </a:extLst>
          </p:cNvPr>
          <p:cNvSpPr/>
          <p:nvPr/>
        </p:nvSpPr>
        <p:spPr>
          <a:xfrm>
            <a:off x="7337451" y="2907238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5863376-809D-4959-98DF-86747054E4B2}"/>
              </a:ext>
            </a:extLst>
          </p:cNvPr>
          <p:cNvCxnSpPr>
            <a:cxnSpLocks/>
          </p:cNvCxnSpPr>
          <p:nvPr/>
        </p:nvCxnSpPr>
        <p:spPr>
          <a:xfrm>
            <a:off x="8815270" y="3316161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3F87E704-3985-4317-887A-2084C8991C2D}"/>
              </a:ext>
            </a:extLst>
          </p:cNvPr>
          <p:cNvSpPr/>
          <p:nvPr/>
        </p:nvSpPr>
        <p:spPr>
          <a:xfrm>
            <a:off x="7588216" y="198220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6A9BF7-B449-4205-B7AE-27613E7E177A}"/>
              </a:ext>
            </a:extLst>
          </p:cNvPr>
          <p:cNvSpPr txBox="1"/>
          <p:nvPr/>
        </p:nvSpPr>
        <p:spPr>
          <a:xfrm>
            <a:off x="5274996" y="3195924"/>
            <a:ext cx="123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APPEASE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EE2DE03-6CC8-4F23-BCEF-FFBE74DBC623}"/>
              </a:ext>
            </a:extLst>
          </p:cNvPr>
          <p:cNvCxnSpPr>
            <a:cxnSpLocks/>
          </p:cNvCxnSpPr>
          <p:nvPr/>
        </p:nvCxnSpPr>
        <p:spPr>
          <a:xfrm flipH="1">
            <a:off x="4951445" y="3670127"/>
            <a:ext cx="1588591" cy="219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0F9EDFD-0131-4A80-949B-C7935BB386F0}"/>
              </a:ext>
            </a:extLst>
          </p:cNvPr>
          <p:cNvSpPr txBox="1"/>
          <p:nvPr/>
        </p:nvSpPr>
        <p:spPr>
          <a:xfrm>
            <a:off x="1946085" y="5799203"/>
            <a:ext cx="327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/>
                </a:solidFill>
              </a:rPr>
              <a:t>Hank (Environmentalist)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3D8024-F58E-4578-9B06-861DBBD326AD}"/>
              </a:ext>
            </a:extLst>
          </p:cNvPr>
          <p:cNvSpPr txBox="1"/>
          <p:nvPr/>
        </p:nvSpPr>
        <p:spPr>
          <a:xfrm>
            <a:off x="6887389" y="5784916"/>
            <a:ext cx="2785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Tom (Ex- coal miner)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1A5E1B7-D222-4B85-92DA-F538AE288169}"/>
              </a:ext>
            </a:extLst>
          </p:cNvPr>
          <p:cNvCxnSpPr/>
          <p:nvPr/>
        </p:nvCxnSpPr>
        <p:spPr>
          <a:xfrm>
            <a:off x="3451918" y="223726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B1B6BB0-FCB7-4644-BEC9-137791EDBCAC}"/>
              </a:ext>
            </a:extLst>
          </p:cNvPr>
          <p:cNvCxnSpPr/>
          <p:nvPr/>
        </p:nvCxnSpPr>
        <p:spPr>
          <a:xfrm>
            <a:off x="3583778" y="223726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5112DF-EF1F-4B53-A29F-1BB4F205A92E}"/>
              </a:ext>
            </a:extLst>
          </p:cNvPr>
          <p:cNvCxnSpPr>
            <a:cxnSpLocks/>
          </p:cNvCxnSpPr>
          <p:nvPr/>
        </p:nvCxnSpPr>
        <p:spPr>
          <a:xfrm>
            <a:off x="7928296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C8C5700-0F60-4FA1-9C49-6B6A840F335A}"/>
              </a:ext>
            </a:extLst>
          </p:cNvPr>
          <p:cNvCxnSpPr>
            <a:cxnSpLocks/>
          </p:cNvCxnSpPr>
          <p:nvPr/>
        </p:nvCxnSpPr>
        <p:spPr>
          <a:xfrm>
            <a:off x="8090785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BEF4CE8-1FF8-4666-A8BE-3F564E859A66}"/>
              </a:ext>
            </a:extLst>
          </p:cNvPr>
          <p:cNvSpPr txBox="1"/>
          <p:nvPr/>
        </p:nvSpPr>
        <p:spPr>
          <a:xfrm>
            <a:off x="515803" y="5644550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3.0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E2677C4-2788-411B-B598-17FF9F7E6D6E}"/>
              </a:ext>
            </a:extLst>
          </p:cNvPr>
          <p:cNvSpPr txBox="1"/>
          <p:nvPr/>
        </p:nvSpPr>
        <p:spPr>
          <a:xfrm>
            <a:off x="9970819" y="5645938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1.1</a:t>
            </a:r>
          </a:p>
        </p:txBody>
      </p:sp>
      <p:sp>
        <p:nvSpPr>
          <p:cNvPr id="46" name="Thought Bubble: Cloud 45">
            <a:extLst>
              <a:ext uri="{FF2B5EF4-FFF2-40B4-BE49-F238E27FC236}">
                <a16:creationId xmlns:a16="http://schemas.microsoft.com/office/drawing/2014/main" id="{DEAFE805-D9CC-4B9C-8CCE-962C7DA0A273}"/>
              </a:ext>
            </a:extLst>
          </p:cNvPr>
          <p:cNvSpPr/>
          <p:nvPr/>
        </p:nvSpPr>
        <p:spPr>
          <a:xfrm>
            <a:off x="28267" y="91056"/>
            <a:ext cx="3759292" cy="2028917"/>
          </a:xfrm>
          <a:prstGeom prst="cloudCallout">
            <a:avLst>
              <a:gd name="adj1" fmla="val 27356"/>
              <a:gd name="adj2" fmla="val 6734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F2AE174-1E4B-45EA-BCBB-F7DDFB2D70CB}"/>
              </a:ext>
            </a:extLst>
          </p:cNvPr>
          <p:cNvSpPr txBox="1"/>
          <p:nvPr/>
        </p:nvSpPr>
        <p:spPr>
          <a:xfrm>
            <a:off x="746374" y="636150"/>
            <a:ext cx="4143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Hank: 0.7 </a:t>
            </a:r>
            <a:r>
              <a:rPr lang="en-US" b="1">
                <a:solidFill>
                  <a:schemeClr val="accent6"/>
                </a:solidFill>
              </a:rPr>
              <a:t>Environmentalist</a:t>
            </a:r>
          </a:p>
          <a:p>
            <a:endParaRPr lang="en-US" b="1"/>
          </a:p>
          <a:p>
            <a:r>
              <a:rPr lang="en-US" b="1"/>
              <a:t>Tom: 0.9 </a:t>
            </a:r>
            <a:r>
              <a:rPr lang="en-US" b="1">
                <a:solidFill>
                  <a:srgbClr val="FF0000"/>
                </a:solidFill>
              </a:rPr>
              <a:t>Culprit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D049A1A-7236-4049-B840-9A95CE0D9B2F}"/>
              </a:ext>
            </a:extLst>
          </p:cNvPr>
          <p:cNvSpPr txBox="1"/>
          <p:nvPr/>
        </p:nvSpPr>
        <p:spPr>
          <a:xfrm>
            <a:off x="9081294" y="346964"/>
            <a:ext cx="26127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Tom: 0.4 </a:t>
            </a:r>
            <a:r>
              <a:rPr lang="en-US" b="1">
                <a:solidFill>
                  <a:schemeClr val="accent2"/>
                </a:solidFill>
              </a:rPr>
              <a:t>Coal miner</a:t>
            </a:r>
          </a:p>
          <a:p>
            <a:r>
              <a:rPr lang="en-US" b="1">
                <a:solidFill>
                  <a:schemeClr val="accent2"/>
                </a:solidFill>
              </a:rPr>
              <a:t>          </a:t>
            </a:r>
            <a:r>
              <a:rPr lang="en-US" b="1"/>
              <a:t>0.1 Miner</a:t>
            </a:r>
          </a:p>
          <a:p>
            <a:r>
              <a:rPr lang="en-US" b="1">
                <a:solidFill>
                  <a:schemeClr val="accent2"/>
                </a:solidFill>
              </a:rPr>
              <a:t>          </a:t>
            </a:r>
            <a:r>
              <a:rPr lang="en-US" b="1"/>
              <a:t>0.1 Laborer</a:t>
            </a:r>
            <a:endParaRPr lang="en-US" b="1">
              <a:solidFill>
                <a:schemeClr val="accent2"/>
              </a:solidFill>
            </a:endParaRPr>
          </a:p>
          <a:p>
            <a:endParaRPr lang="en-US" b="1"/>
          </a:p>
          <a:p>
            <a:r>
              <a:rPr lang="en-US" b="1"/>
              <a:t>Hank: 0.8 </a:t>
            </a:r>
            <a:r>
              <a:rPr lang="en-US" b="1">
                <a:solidFill>
                  <a:srgbClr val="FF0000"/>
                </a:solidFill>
              </a:rPr>
              <a:t>Prosecutor</a:t>
            </a:r>
          </a:p>
          <a:p>
            <a:r>
              <a:rPr lang="en-US" b="1">
                <a:solidFill>
                  <a:srgbClr val="FF0000"/>
                </a:solidFill>
              </a:rPr>
              <a:t>            </a:t>
            </a:r>
            <a:r>
              <a:rPr lang="en-US" b="1"/>
              <a:t>0.0 Colleague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9" name="Thought Bubble: Cloud 48">
            <a:extLst>
              <a:ext uri="{FF2B5EF4-FFF2-40B4-BE49-F238E27FC236}">
                <a16:creationId xmlns:a16="http://schemas.microsoft.com/office/drawing/2014/main" id="{64C9C4D9-6A6B-4757-B20B-AD7816577AAF}"/>
              </a:ext>
            </a:extLst>
          </p:cNvPr>
          <p:cNvSpPr/>
          <p:nvPr/>
        </p:nvSpPr>
        <p:spPr>
          <a:xfrm>
            <a:off x="8380884" y="41293"/>
            <a:ext cx="3726827" cy="2365668"/>
          </a:xfrm>
          <a:prstGeom prst="cloudCallout">
            <a:avLst>
              <a:gd name="adj1" fmla="val -43688"/>
              <a:gd name="adj2" fmla="val 615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8B0090B-573C-4045-845F-BB1CE090665D}"/>
              </a:ext>
            </a:extLst>
          </p:cNvPr>
          <p:cNvSpPr txBox="1"/>
          <p:nvPr/>
        </p:nvSpPr>
        <p:spPr>
          <a:xfrm>
            <a:off x="3925523" y="596221"/>
            <a:ext cx="109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 </a:t>
            </a:r>
            <a:r>
              <a:rPr lang="en-US" sz="2400" b="1" dirty="0"/>
              <a:t>: 0.1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 </a:t>
            </a:r>
            <a:r>
              <a:rPr lang="en-US" sz="2400" b="1" dirty="0"/>
              <a:t>: 0.15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36D0FF-4E92-42B7-BA7E-4F1F6E486A77}"/>
              </a:ext>
            </a:extLst>
          </p:cNvPr>
          <p:cNvSpPr txBox="1"/>
          <p:nvPr/>
        </p:nvSpPr>
        <p:spPr>
          <a:xfrm>
            <a:off x="7156597" y="596213"/>
            <a:ext cx="109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 </a:t>
            </a:r>
            <a:r>
              <a:rPr lang="en-US" sz="2400" b="1" dirty="0"/>
              <a:t>: 0.1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 </a:t>
            </a:r>
            <a:r>
              <a:rPr lang="en-US" sz="2400" b="1" dirty="0"/>
              <a:t>: 0.15</a:t>
            </a: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28DB5E6-D3CB-41F4-AA73-29AEEEF7C4EE}"/>
              </a:ext>
            </a:extLst>
          </p:cNvPr>
          <p:cNvSpPr/>
          <p:nvPr/>
        </p:nvSpPr>
        <p:spPr>
          <a:xfrm rot="20571961">
            <a:off x="3090394" y="2521365"/>
            <a:ext cx="914400" cy="914400"/>
          </a:xfrm>
          <a:prstGeom prst="arc">
            <a:avLst>
              <a:gd name="adj1" fmla="val 16200000"/>
              <a:gd name="adj2" fmla="val 1830373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2D4A52C-383A-4770-8CE7-13A05B25AAF2}"/>
              </a:ext>
            </a:extLst>
          </p:cNvPr>
          <p:cNvCxnSpPr>
            <a:cxnSpLocks/>
          </p:cNvCxnSpPr>
          <p:nvPr/>
        </p:nvCxnSpPr>
        <p:spPr>
          <a:xfrm flipH="1" flipV="1">
            <a:off x="3342406" y="2236314"/>
            <a:ext cx="341487" cy="21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C829AA6-A8B5-4B97-88E5-7FE1687DA2B9}"/>
              </a:ext>
            </a:extLst>
          </p:cNvPr>
          <p:cNvCxnSpPr>
            <a:cxnSpLocks/>
          </p:cNvCxnSpPr>
          <p:nvPr/>
        </p:nvCxnSpPr>
        <p:spPr>
          <a:xfrm>
            <a:off x="7875967" y="2538688"/>
            <a:ext cx="2737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70374643-3BB6-4665-A200-FFBEC05F46A5}"/>
              </a:ext>
            </a:extLst>
          </p:cNvPr>
          <p:cNvSpPr/>
          <p:nvPr/>
        </p:nvSpPr>
        <p:spPr>
          <a:xfrm>
            <a:off x="3460551" y="3197821"/>
            <a:ext cx="199573" cy="361375"/>
          </a:xfrm>
          <a:prstGeom prst="triangl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DB24FE-6D1A-4A78-BAF2-53B85C7C979B}"/>
              </a:ext>
            </a:extLst>
          </p:cNvPr>
          <p:cNvSpPr/>
          <p:nvPr/>
        </p:nvSpPr>
        <p:spPr>
          <a:xfrm>
            <a:off x="3514269" y="3559196"/>
            <a:ext cx="87190" cy="9834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C2EA777-5A98-487A-A548-F25F39667A5B}"/>
              </a:ext>
            </a:extLst>
          </p:cNvPr>
          <p:cNvSpPr/>
          <p:nvPr/>
        </p:nvSpPr>
        <p:spPr>
          <a:xfrm>
            <a:off x="8061371" y="3400433"/>
            <a:ext cx="45719" cy="28426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Delay 56">
            <a:extLst>
              <a:ext uri="{FF2B5EF4-FFF2-40B4-BE49-F238E27FC236}">
                <a16:creationId xmlns:a16="http://schemas.microsoft.com/office/drawing/2014/main" id="{13B1BD10-5D89-43B0-8DCC-07AF2B1756F4}"/>
              </a:ext>
            </a:extLst>
          </p:cNvPr>
          <p:cNvSpPr/>
          <p:nvPr/>
        </p:nvSpPr>
        <p:spPr>
          <a:xfrm rot="16200000">
            <a:off x="7963836" y="3177735"/>
            <a:ext cx="241339" cy="194987"/>
          </a:xfrm>
          <a:prstGeom prst="flowChartDelay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54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253AAB7-B863-4306-905F-67982AC28EAE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3264065" y="4358330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3CE4ABE-C968-448E-AFBB-0D491ABB3019}"/>
              </a:ext>
            </a:extLst>
          </p:cNvPr>
          <p:cNvCxnSpPr>
            <a:cxnSpLocks/>
            <a:stCxn id="17" idx="0"/>
          </p:cNvCxnSpPr>
          <p:nvPr/>
        </p:nvCxnSpPr>
        <p:spPr>
          <a:xfrm>
            <a:off x="3925523" y="4367566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25AFBA-1B5D-471B-B2A2-6C62D4A1A4B3}"/>
              </a:ext>
            </a:extLst>
          </p:cNvPr>
          <p:cNvCxnSpPr>
            <a:cxnSpLocks/>
          </p:cNvCxnSpPr>
          <p:nvPr/>
        </p:nvCxnSpPr>
        <p:spPr>
          <a:xfrm flipH="1">
            <a:off x="2464386" y="3420987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D80DFE-1677-493A-A910-7BCE34986776}"/>
              </a:ext>
            </a:extLst>
          </p:cNvPr>
          <p:cNvCxnSpPr/>
          <p:nvPr/>
        </p:nvCxnSpPr>
        <p:spPr>
          <a:xfrm flipH="1">
            <a:off x="3451918" y="4596408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76E5B2-F9A4-4500-9631-D40F68E6D8B8}"/>
              </a:ext>
            </a:extLst>
          </p:cNvPr>
          <p:cNvCxnSpPr/>
          <p:nvPr/>
        </p:nvCxnSpPr>
        <p:spPr>
          <a:xfrm>
            <a:off x="3513150" y="4603213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28F0556-870B-4CD1-B478-674BADB08BBD}"/>
              </a:ext>
            </a:extLst>
          </p:cNvPr>
          <p:cNvCxnSpPr/>
          <p:nvPr/>
        </p:nvCxnSpPr>
        <p:spPr>
          <a:xfrm>
            <a:off x="3764881" y="4591873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B07C6F-652A-4043-B8D0-29B837CB9DB1}"/>
              </a:ext>
            </a:extLst>
          </p:cNvPr>
          <p:cNvCxnSpPr/>
          <p:nvPr/>
        </p:nvCxnSpPr>
        <p:spPr>
          <a:xfrm flipH="1">
            <a:off x="3272758" y="5133890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472F40-2A12-44F4-B24B-79E88D2657E8}"/>
              </a:ext>
            </a:extLst>
          </p:cNvPr>
          <p:cNvCxnSpPr/>
          <p:nvPr/>
        </p:nvCxnSpPr>
        <p:spPr>
          <a:xfrm flipV="1">
            <a:off x="3778489" y="5140693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">
            <a:extLst>
              <a:ext uri="{FF2B5EF4-FFF2-40B4-BE49-F238E27FC236}">
                <a16:creationId xmlns:a16="http://schemas.microsoft.com/office/drawing/2014/main" id="{BC5584C0-CD64-4195-9620-125F39CFDCC2}"/>
              </a:ext>
            </a:extLst>
          </p:cNvPr>
          <p:cNvSpPr/>
          <p:nvPr/>
        </p:nvSpPr>
        <p:spPr>
          <a:xfrm flipH="1">
            <a:off x="3239063" y="5135586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39">
            <a:extLst>
              <a:ext uri="{FF2B5EF4-FFF2-40B4-BE49-F238E27FC236}">
                <a16:creationId xmlns:a16="http://schemas.microsoft.com/office/drawing/2014/main" id="{14A0E3D3-9841-4841-BA7A-6600D57E2FA5}"/>
              </a:ext>
            </a:extLst>
          </p:cNvPr>
          <p:cNvSpPr/>
          <p:nvPr/>
        </p:nvSpPr>
        <p:spPr>
          <a:xfrm flipH="1">
            <a:off x="3747062" y="5135585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36">
            <a:extLst>
              <a:ext uri="{FF2B5EF4-FFF2-40B4-BE49-F238E27FC236}">
                <a16:creationId xmlns:a16="http://schemas.microsoft.com/office/drawing/2014/main" id="{E804B99B-6E79-4A52-9CCF-DC6E34666BFB}"/>
              </a:ext>
            </a:extLst>
          </p:cNvPr>
          <p:cNvSpPr/>
          <p:nvPr/>
        </p:nvSpPr>
        <p:spPr>
          <a:xfrm>
            <a:off x="6606687" y="2168977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65">
            <a:extLst>
              <a:ext uri="{FF2B5EF4-FFF2-40B4-BE49-F238E27FC236}">
                <a16:creationId xmlns:a16="http://schemas.microsoft.com/office/drawing/2014/main" id="{B021AF06-2FAB-4F6B-A18C-D84CB09C7A27}"/>
              </a:ext>
            </a:extLst>
          </p:cNvPr>
          <p:cNvSpPr/>
          <p:nvPr/>
        </p:nvSpPr>
        <p:spPr>
          <a:xfrm>
            <a:off x="5452834" y="2023835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0EE12C0-5C97-4313-B0C1-DAE36568581C}"/>
              </a:ext>
            </a:extLst>
          </p:cNvPr>
          <p:cNvCxnSpPr>
            <a:cxnSpLocks/>
          </p:cNvCxnSpPr>
          <p:nvPr/>
        </p:nvCxnSpPr>
        <p:spPr>
          <a:xfrm flipV="1">
            <a:off x="3544900" y="2769675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269D7DD-67CC-4517-9DA5-C9F56E859F83}"/>
              </a:ext>
            </a:extLst>
          </p:cNvPr>
          <p:cNvSpPr/>
          <p:nvPr/>
        </p:nvSpPr>
        <p:spPr>
          <a:xfrm>
            <a:off x="2844868" y="2926693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4493B6-1E61-4794-8F48-A917C139BE05}"/>
              </a:ext>
            </a:extLst>
          </p:cNvPr>
          <p:cNvCxnSpPr>
            <a:cxnSpLocks/>
          </p:cNvCxnSpPr>
          <p:nvPr/>
        </p:nvCxnSpPr>
        <p:spPr>
          <a:xfrm>
            <a:off x="4322687" y="3335616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BCD10FDA-B076-4950-8A35-F81AB3E41E9E}"/>
              </a:ext>
            </a:extLst>
          </p:cNvPr>
          <p:cNvSpPr/>
          <p:nvPr/>
        </p:nvSpPr>
        <p:spPr>
          <a:xfrm>
            <a:off x="3068721" y="198859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EDEFFC-B231-402F-9854-447E9DEBC973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7756648" y="4338875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BE3E3B7-A06D-4E10-86D6-3B61BC5C0118}"/>
              </a:ext>
            </a:extLst>
          </p:cNvPr>
          <p:cNvCxnSpPr>
            <a:cxnSpLocks/>
            <a:stCxn id="31" idx="0"/>
          </p:cNvCxnSpPr>
          <p:nvPr/>
        </p:nvCxnSpPr>
        <p:spPr>
          <a:xfrm>
            <a:off x="8418106" y="4348111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DB6D02-3D1B-4790-84E2-C7A2A68F53A7}"/>
              </a:ext>
            </a:extLst>
          </p:cNvPr>
          <p:cNvCxnSpPr>
            <a:cxnSpLocks/>
          </p:cNvCxnSpPr>
          <p:nvPr/>
        </p:nvCxnSpPr>
        <p:spPr>
          <a:xfrm flipH="1">
            <a:off x="6956969" y="3401532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4E18D4E-8E48-4330-821B-F2E965003FDE}"/>
              </a:ext>
            </a:extLst>
          </p:cNvPr>
          <p:cNvCxnSpPr>
            <a:cxnSpLocks/>
          </p:cNvCxnSpPr>
          <p:nvPr/>
        </p:nvCxnSpPr>
        <p:spPr>
          <a:xfrm flipH="1">
            <a:off x="7944501" y="4576953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E219BA5-AAFC-461F-8A9C-8C27FD9740D1}"/>
              </a:ext>
            </a:extLst>
          </p:cNvPr>
          <p:cNvCxnSpPr>
            <a:cxnSpLocks/>
          </p:cNvCxnSpPr>
          <p:nvPr/>
        </p:nvCxnSpPr>
        <p:spPr>
          <a:xfrm>
            <a:off x="8005733" y="4583758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7E50354-B37D-48D3-ABD0-C8D614F140C7}"/>
              </a:ext>
            </a:extLst>
          </p:cNvPr>
          <p:cNvCxnSpPr>
            <a:cxnSpLocks/>
          </p:cNvCxnSpPr>
          <p:nvPr/>
        </p:nvCxnSpPr>
        <p:spPr>
          <a:xfrm>
            <a:off x="8257464" y="4572418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B5EF177-47A2-4D7A-8CF3-57BC9E6B7CC5}"/>
              </a:ext>
            </a:extLst>
          </p:cNvPr>
          <p:cNvCxnSpPr>
            <a:cxnSpLocks/>
          </p:cNvCxnSpPr>
          <p:nvPr/>
        </p:nvCxnSpPr>
        <p:spPr>
          <a:xfrm flipH="1">
            <a:off x="7765341" y="5114435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E82C2BC-2EC2-4627-B53D-CC915D879952}"/>
              </a:ext>
            </a:extLst>
          </p:cNvPr>
          <p:cNvCxnSpPr>
            <a:cxnSpLocks/>
          </p:cNvCxnSpPr>
          <p:nvPr/>
        </p:nvCxnSpPr>
        <p:spPr>
          <a:xfrm flipV="1">
            <a:off x="8271072" y="5121238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1">
            <a:extLst>
              <a:ext uri="{FF2B5EF4-FFF2-40B4-BE49-F238E27FC236}">
                <a16:creationId xmlns:a16="http://schemas.microsoft.com/office/drawing/2014/main" id="{C4E3F39F-645D-4AC6-9165-21336D9D8C6C}"/>
              </a:ext>
            </a:extLst>
          </p:cNvPr>
          <p:cNvSpPr/>
          <p:nvPr/>
        </p:nvSpPr>
        <p:spPr>
          <a:xfrm flipH="1">
            <a:off x="7731646" y="5116131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39">
            <a:extLst>
              <a:ext uri="{FF2B5EF4-FFF2-40B4-BE49-F238E27FC236}">
                <a16:creationId xmlns:a16="http://schemas.microsoft.com/office/drawing/2014/main" id="{A124E407-CFF0-4124-948C-6E66B885CB9D}"/>
              </a:ext>
            </a:extLst>
          </p:cNvPr>
          <p:cNvSpPr/>
          <p:nvPr/>
        </p:nvSpPr>
        <p:spPr>
          <a:xfrm flipH="1">
            <a:off x="8239645" y="5116130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D50F61-42EA-43B2-81D1-798C7DE0ADD1}"/>
              </a:ext>
            </a:extLst>
          </p:cNvPr>
          <p:cNvCxnSpPr>
            <a:cxnSpLocks/>
          </p:cNvCxnSpPr>
          <p:nvPr/>
        </p:nvCxnSpPr>
        <p:spPr>
          <a:xfrm flipV="1">
            <a:off x="8037483" y="2750220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036C4A2-48CD-4979-BEAC-03DFE8FE700D}"/>
              </a:ext>
            </a:extLst>
          </p:cNvPr>
          <p:cNvSpPr/>
          <p:nvPr/>
        </p:nvSpPr>
        <p:spPr>
          <a:xfrm>
            <a:off x="7337451" y="2907238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968A0FF-4380-4326-89DE-28A7E8865132}"/>
              </a:ext>
            </a:extLst>
          </p:cNvPr>
          <p:cNvCxnSpPr>
            <a:cxnSpLocks/>
          </p:cNvCxnSpPr>
          <p:nvPr/>
        </p:nvCxnSpPr>
        <p:spPr>
          <a:xfrm>
            <a:off x="8815270" y="3316161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718DA1E-3B94-4FE0-8097-1C69B663BF20}"/>
              </a:ext>
            </a:extLst>
          </p:cNvPr>
          <p:cNvSpPr/>
          <p:nvPr/>
        </p:nvSpPr>
        <p:spPr>
          <a:xfrm>
            <a:off x="7588216" y="198220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48B57A-4D20-453E-B8C5-3A6DC2E57C60}"/>
              </a:ext>
            </a:extLst>
          </p:cNvPr>
          <p:cNvSpPr txBox="1"/>
          <p:nvPr/>
        </p:nvSpPr>
        <p:spPr>
          <a:xfrm>
            <a:off x="5345477" y="3205269"/>
            <a:ext cx="96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PACIFY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85CEFDF-72C5-4CFF-B822-9164B3721595}"/>
              </a:ext>
            </a:extLst>
          </p:cNvPr>
          <p:cNvCxnSpPr/>
          <p:nvPr/>
        </p:nvCxnSpPr>
        <p:spPr>
          <a:xfrm>
            <a:off x="4944141" y="3652731"/>
            <a:ext cx="166254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F9C0292-0414-459F-AC4C-85085A8A79C6}"/>
              </a:ext>
            </a:extLst>
          </p:cNvPr>
          <p:cNvSpPr txBox="1"/>
          <p:nvPr/>
        </p:nvSpPr>
        <p:spPr>
          <a:xfrm>
            <a:off x="1946085" y="5799203"/>
            <a:ext cx="327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/>
                </a:solidFill>
              </a:rPr>
              <a:t>Hank (Environmentalist)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9F84F4-A636-4B4B-98EA-837DF8D106F8}"/>
              </a:ext>
            </a:extLst>
          </p:cNvPr>
          <p:cNvSpPr txBox="1"/>
          <p:nvPr/>
        </p:nvSpPr>
        <p:spPr>
          <a:xfrm>
            <a:off x="6887389" y="5784916"/>
            <a:ext cx="2785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Tom (Ex- coal miner)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F508E17-3199-4560-B0AD-DA5CA7C68CB8}"/>
              </a:ext>
            </a:extLst>
          </p:cNvPr>
          <p:cNvCxnSpPr/>
          <p:nvPr/>
        </p:nvCxnSpPr>
        <p:spPr>
          <a:xfrm>
            <a:off x="3451918" y="223726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A5C369D-5CCC-4BC4-A989-B44E7CE1A434}"/>
              </a:ext>
            </a:extLst>
          </p:cNvPr>
          <p:cNvCxnSpPr/>
          <p:nvPr/>
        </p:nvCxnSpPr>
        <p:spPr>
          <a:xfrm>
            <a:off x="3583778" y="223726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7FEB2A5-CFAE-48FA-ADE7-EB2EEA60C5C3}"/>
              </a:ext>
            </a:extLst>
          </p:cNvPr>
          <p:cNvCxnSpPr>
            <a:cxnSpLocks/>
          </p:cNvCxnSpPr>
          <p:nvPr/>
        </p:nvCxnSpPr>
        <p:spPr>
          <a:xfrm>
            <a:off x="7928296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D5830DC-EDCA-4936-8755-19E752DE561D}"/>
              </a:ext>
            </a:extLst>
          </p:cNvPr>
          <p:cNvCxnSpPr>
            <a:cxnSpLocks/>
          </p:cNvCxnSpPr>
          <p:nvPr/>
        </p:nvCxnSpPr>
        <p:spPr>
          <a:xfrm>
            <a:off x="8090785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72CF4BC-BE49-4A64-B612-6B37E0E619DC}"/>
              </a:ext>
            </a:extLst>
          </p:cNvPr>
          <p:cNvSpPr txBox="1"/>
          <p:nvPr/>
        </p:nvSpPr>
        <p:spPr>
          <a:xfrm>
            <a:off x="515803" y="5644550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1.9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9625F2A-B171-443A-B9C9-A618D0419F86}"/>
              </a:ext>
            </a:extLst>
          </p:cNvPr>
          <p:cNvSpPr txBox="1"/>
          <p:nvPr/>
        </p:nvSpPr>
        <p:spPr>
          <a:xfrm>
            <a:off x="9970819" y="5645938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3.0</a:t>
            </a:r>
          </a:p>
        </p:txBody>
      </p:sp>
      <p:sp>
        <p:nvSpPr>
          <p:cNvPr id="46" name="Thought Bubble: Cloud 45">
            <a:extLst>
              <a:ext uri="{FF2B5EF4-FFF2-40B4-BE49-F238E27FC236}">
                <a16:creationId xmlns:a16="http://schemas.microsoft.com/office/drawing/2014/main" id="{4E52C5D7-467A-4085-AB04-E92BE1D76E17}"/>
              </a:ext>
            </a:extLst>
          </p:cNvPr>
          <p:cNvSpPr/>
          <p:nvPr/>
        </p:nvSpPr>
        <p:spPr>
          <a:xfrm>
            <a:off x="28267" y="91056"/>
            <a:ext cx="3759292" cy="2028917"/>
          </a:xfrm>
          <a:prstGeom prst="cloudCallout">
            <a:avLst>
              <a:gd name="adj1" fmla="val 27356"/>
              <a:gd name="adj2" fmla="val 6734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97EC7D-C647-42E5-B352-B96384011FC5}"/>
              </a:ext>
            </a:extLst>
          </p:cNvPr>
          <p:cNvSpPr txBox="1"/>
          <p:nvPr/>
        </p:nvSpPr>
        <p:spPr>
          <a:xfrm>
            <a:off x="592133" y="543838"/>
            <a:ext cx="4143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Hank: 0.6 Colleague</a:t>
            </a:r>
          </a:p>
          <a:p>
            <a:endParaRPr lang="en-US" b="1"/>
          </a:p>
          <a:p>
            <a:r>
              <a:rPr lang="en-US" b="1"/>
              <a:t>Tom: 0.6 Crane operator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D03BDE-64B2-41DC-99E5-8E13D1B2CD81}"/>
              </a:ext>
            </a:extLst>
          </p:cNvPr>
          <p:cNvSpPr txBox="1"/>
          <p:nvPr/>
        </p:nvSpPr>
        <p:spPr>
          <a:xfrm>
            <a:off x="9195752" y="405338"/>
            <a:ext cx="21785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Tom: 0.3 Coal miner</a:t>
            </a:r>
          </a:p>
          <a:p>
            <a:r>
              <a:rPr lang="en-US" b="1"/>
              <a:t>          0.3 Miner</a:t>
            </a:r>
          </a:p>
          <a:p>
            <a:endParaRPr lang="en-US" b="1"/>
          </a:p>
          <a:p>
            <a:r>
              <a:rPr lang="en-US" b="1"/>
              <a:t>Hank: 0.9 </a:t>
            </a:r>
            <a:r>
              <a:rPr lang="en-US" b="1">
                <a:solidFill>
                  <a:srgbClr val="FF0000"/>
                </a:solidFill>
              </a:rPr>
              <a:t>Prosecutor</a:t>
            </a:r>
          </a:p>
        </p:txBody>
      </p:sp>
      <p:sp>
        <p:nvSpPr>
          <p:cNvPr id="49" name="Thought Bubble: Cloud 48">
            <a:extLst>
              <a:ext uri="{FF2B5EF4-FFF2-40B4-BE49-F238E27FC236}">
                <a16:creationId xmlns:a16="http://schemas.microsoft.com/office/drawing/2014/main" id="{451E477F-2A8A-4FDA-A46B-BDA9F0C7C8B9}"/>
              </a:ext>
            </a:extLst>
          </p:cNvPr>
          <p:cNvSpPr/>
          <p:nvPr/>
        </p:nvSpPr>
        <p:spPr>
          <a:xfrm>
            <a:off x="8380884" y="41293"/>
            <a:ext cx="3759292" cy="2028917"/>
          </a:xfrm>
          <a:prstGeom prst="cloudCallout">
            <a:avLst>
              <a:gd name="adj1" fmla="val -43688"/>
              <a:gd name="adj2" fmla="val 615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E74AB97-4274-469F-86BA-3CD873C61CBA}"/>
              </a:ext>
            </a:extLst>
          </p:cNvPr>
          <p:cNvSpPr txBox="1"/>
          <p:nvPr/>
        </p:nvSpPr>
        <p:spPr>
          <a:xfrm>
            <a:off x="3925523" y="596221"/>
            <a:ext cx="109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 </a:t>
            </a:r>
            <a:r>
              <a:rPr lang="en-US" sz="2400" b="1" dirty="0"/>
              <a:t>: 0.1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 </a:t>
            </a:r>
            <a:r>
              <a:rPr lang="en-US" sz="2400" b="1" dirty="0"/>
              <a:t>: 0.15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E9A5FCE-5969-4C62-8ADA-0CBD3649848D}"/>
              </a:ext>
            </a:extLst>
          </p:cNvPr>
          <p:cNvSpPr txBox="1"/>
          <p:nvPr/>
        </p:nvSpPr>
        <p:spPr>
          <a:xfrm>
            <a:off x="7156597" y="596213"/>
            <a:ext cx="109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 </a:t>
            </a:r>
            <a:r>
              <a:rPr lang="en-US" sz="2400" b="1" dirty="0"/>
              <a:t>: 0.1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 </a:t>
            </a:r>
            <a:r>
              <a:rPr lang="en-US" sz="2400" b="1" dirty="0"/>
              <a:t>: 0.15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836F6D4-7785-4267-8F61-13566A2E48BA}"/>
              </a:ext>
            </a:extLst>
          </p:cNvPr>
          <p:cNvCxnSpPr>
            <a:cxnSpLocks/>
          </p:cNvCxnSpPr>
          <p:nvPr/>
        </p:nvCxnSpPr>
        <p:spPr>
          <a:xfrm flipH="1" flipV="1">
            <a:off x="7842114" y="2211127"/>
            <a:ext cx="341487" cy="21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rc 54">
            <a:extLst>
              <a:ext uri="{FF2B5EF4-FFF2-40B4-BE49-F238E27FC236}">
                <a16:creationId xmlns:a16="http://schemas.microsoft.com/office/drawing/2014/main" id="{9294C3B2-A6A6-4471-90A1-004C72701F0A}"/>
              </a:ext>
            </a:extLst>
          </p:cNvPr>
          <p:cNvSpPr/>
          <p:nvPr/>
        </p:nvSpPr>
        <p:spPr>
          <a:xfrm rot="20571961">
            <a:off x="7580283" y="2518599"/>
            <a:ext cx="914400" cy="914400"/>
          </a:xfrm>
          <a:prstGeom prst="arc">
            <a:avLst>
              <a:gd name="adj1" fmla="val 16200000"/>
              <a:gd name="adj2" fmla="val 1830373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AA971B4-735D-40EA-A7BE-74BD0992AB79}"/>
              </a:ext>
            </a:extLst>
          </p:cNvPr>
          <p:cNvCxnSpPr>
            <a:cxnSpLocks/>
          </p:cNvCxnSpPr>
          <p:nvPr/>
        </p:nvCxnSpPr>
        <p:spPr>
          <a:xfrm>
            <a:off x="3408008" y="2547741"/>
            <a:ext cx="2737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D9D753B7-389C-4D97-B1A8-2B992D363E06}"/>
              </a:ext>
            </a:extLst>
          </p:cNvPr>
          <p:cNvSpPr/>
          <p:nvPr/>
        </p:nvSpPr>
        <p:spPr>
          <a:xfrm>
            <a:off x="3460551" y="3197821"/>
            <a:ext cx="199573" cy="361375"/>
          </a:xfrm>
          <a:prstGeom prst="triangl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9734446-1260-4878-8789-0B851BD13664}"/>
              </a:ext>
            </a:extLst>
          </p:cNvPr>
          <p:cNvSpPr/>
          <p:nvPr/>
        </p:nvSpPr>
        <p:spPr>
          <a:xfrm>
            <a:off x="3514269" y="3559196"/>
            <a:ext cx="87190" cy="9834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15AF0A0-68A1-4E7F-95C8-7B1EDE86875A}"/>
              </a:ext>
            </a:extLst>
          </p:cNvPr>
          <p:cNvSpPr/>
          <p:nvPr/>
        </p:nvSpPr>
        <p:spPr>
          <a:xfrm>
            <a:off x="8061371" y="3400433"/>
            <a:ext cx="45719" cy="28426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Delay 57">
            <a:extLst>
              <a:ext uri="{FF2B5EF4-FFF2-40B4-BE49-F238E27FC236}">
                <a16:creationId xmlns:a16="http://schemas.microsoft.com/office/drawing/2014/main" id="{1A9F143D-A7A8-4499-8393-32A6DEACDE42}"/>
              </a:ext>
            </a:extLst>
          </p:cNvPr>
          <p:cNvSpPr/>
          <p:nvPr/>
        </p:nvSpPr>
        <p:spPr>
          <a:xfrm rot="16200000">
            <a:off x="7963836" y="3177735"/>
            <a:ext cx="241339" cy="194987"/>
          </a:xfrm>
          <a:prstGeom prst="flowChartDelay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20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92364D9-57A8-403A-8F02-A11AC8AF1C62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3264065" y="4358330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0B165BD-4064-4479-998B-26DEF23F4690}"/>
              </a:ext>
            </a:extLst>
          </p:cNvPr>
          <p:cNvCxnSpPr>
            <a:cxnSpLocks/>
            <a:stCxn id="17" idx="0"/>
          </p:cNvCxnSpPr>
          <p:nvPr/>
        </p:nvCxnSpPr>
        <p:spPr>
          <a:xfrm>
            <a:off x="3925523" y="4367566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6D4F24-1D25-4CD2-88BE-E7974EFD5261}"/>
              </a:ext>
            </a:extLst>
          </p:cNvPr>
          <p:cNvCxnSpPr>
            <a:cxnSpLocks/>
          </p:cNvCxnSpPr>
          <p:nvPr/>
        </p:nvCxnSpPr>
        <p:spPr>
          <a:xfrm flipH="1">
            <a:off x="2464386" y="3420987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8E6BF68-1CA4-4753-8D31-D55134D3FFE0}"/>
              </a:ext>
            </a:extLst>
          </p:cNvPr>
          <p:cNvCxnSpPr/>
          <p:nvPr/>
        </p:nvCxnSpPr>
        <p:spPr>
          <a:xfrm flipH="1">
            <a:off x="3451918" y="4596408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497B8C-EC4E-4A8E-AEA0-1ED4BC2E12A0}"/>
              </a:ext>
            </a:extLst>
          </p:cNvPr>
          <p:cNvCxnSpPr/>
          <p:nvPr/>
        </p:nvCxnSpPr>
        <p:spPr>
          <a:xfrm>
            <a:off x="3513150" y="4603213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150CE1-BAE2-498F-8229-2AA717701E73}"/>
              </a:ext>
            </a:extLst>
          </p:cNvPr>
          <p:cNvCxnSpPr/>
          <p:nvPr/>
        </p:nvCxnSpPr>
        <p:spPr>
          <a:xfrm>
            <a:off x="3764881" y="4591873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AD3EE3-D37E-4C44-AAF1-899548CD6CAE}"/>
              </a:ext>
            </a:extLst>
          </p:cNvPr>
          <p:cNvCxnSpPr/>
          <p:nvPr/>
        </p:nvCxnSpPr>
        <p:spPr>
          <a:xfrm flipH="1">
            <a:off x="3272758" y="5133890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2BE325-6711-40CB-9975-BA04B56063B4}"/>
              </a:ext>
            </a:extLst>
          </p:cNvPr>
          <p:cNvCxnSpPr/>
          <p:nvPr/>
        </p:nvCxnSpPr>
        <p:spPr>
          <a:xfrm flipV="1">
            <a:off x="3778489" y="5140693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">
            <a:extLst>
              <a:ext uri="{FF2B5EF4-FFF2-40B4-BE49-F238E27FC236}">
                <a16:creationId xmlns:a16="http://schemas.microsoft.com/office/drawing/2014/main" id="{724405B6-681B-48F0-A908-319B33F3B82A}"/>
              </a:ext>
            </a:extLst>
          </p:cNvPr>
          <p:cNvSpPr/>
          <p:nvPr/>
        </p:nvSpPr>
        <p:spPr>
          <a:xfrm flipH="1">
            <a:off x="3239063" y="5135586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39">
            <a:extLst>
              <a:ext uri="{FF2B5EF4-FFF2-40B4-BE49-F238E27FC236}">
                <a16:creationId xmlns:a16="http://schemas.microsoft.com/office/drawing/2014/main" id="{AEB0029F-FF2A-48DD-A209-840B214E2E82}"/>
              </a:ext>
            </a:extLst>
          </p:cNvPr>
          <p:cNvSpPr/>
          <p:nvPr/>
        </p:nvSpPr>
        <p:spPr>
          <a:xfrm flipH="1">
            <a:off x="3747062" y="5135585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36">
            <a:extLst>
              <a:ext uri="{FF2B5EF4-FFF2-40B4-BE49-F238E27FC236}">
                <a16:creationId xmlns:a16="http://schemas.microsoft.com/office/drawing/2014/main" id="{203E268A-6005-431A-91C5-27756A333770}"/>
              </a:ext>
            </a:extLst>
          </p:cNvPr>
          <p:cNvSpPr/>
          <p:nvPr/>
        </p:nvSpPr>
        <p:spPr>
          <a:xfrm>
            <a:off x="6606687" y="2168977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65">
            <a:extLst>
              <a:ext uri="{FF2B5EF4-FFF2-40B4-BE49-F238E27FC236}">
                <a16:creationId xmlns:a16="http://schemas.microsoft.com/office/drawing/2014/main" id="{FFA403CA-DACA-4123-8040-811DC1AC8C40}"/>
              </a:ext>
            </a:extLst>
          </p:cNvPr>
          <p:cNvSpPr/>
          <p:nvPr/>
        </p:nvSpPr>
        <p:spPr>
          <a:xfrm>
            <a:off x="5452834" y="2023835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68B7F0-E237-41F7-9EC6-6AE963BBBA79}"/>
              </a:ext>
            </a:extLst>
          </p:cNvPr>
          <p:cNvCxnSpPr>
            <a:cxnSpLocks/>
          </p:cNvCxnSpPr>
          <p:nvPr/>
        </p:nvCxnSpPr>
        <p:spPr>
          <a:xfrm flipV="1">
            <a:off x="3544900" y="2769675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20E045D-5526-40CC-AFB6-9D988165D0EA}"/>
              </a:ext>
            </a:extLst>
          </p:cNvPr>
          <p:cNvSpPr/>
          <p:nvPr/>
        </p:nvSpPr>
        <p:spPr>
          <a:xfrm>
            <a:off x="2844868" y="2926693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1D6999-D42B-4451-8BFD-D46439FE9700}"/>
              </a:ext>
            </a:extLst>
          </p:cNvPr>
          <p:cNvCxnSpPr>
            <a:cxnSpLocks/>
          </p:cNvCxnSpPr>
          <p:nvPr/>
        </p:nvCxnSpPr>
        <p:spPr>
          <a:xfrm>
            <a:off x="4322687" y="3335616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0AD823D-CCE6-4A2A-A873-1D122FCB84A0}"/>
              </a:ext>
            </a:extLst>
          </p:cNvPr>
          <p:cNvSpPr/>
          <p:nvPr/>
        </p:nvSpPr>
        <p:spPr>
          <a:xfrm>
            <a:off x="3068721" y="198859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A48D7C-FB33-478A-94F2-905CC7AFAE6C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7756648" y="4338875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313D7A4-BCBF-4F77-86FE-890651B35803}"/>
              </a:ext>
            </a:extLst>
          </p:cNvPr>
          <p:cNvCxnSpPr>
            <a:cxnSpLocks/>
            <a:stCxn id="31" idx="0"/>
          </p:cNvCxnSpPr>
          <p:nvPr/>
        </p:nvCxnSpPr>
        <p:spPr>
          <a:xfrm>
            <a:off x="8418106" y="4348111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4C80C7-1245-4A06-8821-C27AD31E60CE}"/>
              </a:ext>
            </a:extLst>
          </p:cNvPr>
          <p:cNvCxnSpPr>
            <a:cxnSpLocks/>
          </p:cNvCxnSpPr>
          <p:nvPr/>
        </p:nvCxnSpPr>
        <p:spPr>
          <a:xfrm flipH="1">
            <a:off x="6956969" y="3401532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9EBAEB4-26F0-4017-9FAC-E1D23E3DE751}"/>
              </a:ext>
            </a:extLst>
          </p:cNvPr>
          <p:cNvCxnSpPr>
            <a:cxnSpLocks/>
          </p:cNvCxnSpPr>
          <p:nvPr/>
        </p:nvCxnSpPr>
        <p:spPr>
          <a:xfrm flipH="1">
            <a:off x="7944501" y="4576953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A187ADC-39A1-470C-B02C-8E0AD05FED78}"/>
              </a:ext>
            </a:extLst>
          </p:cNvPr>
          <p:cNvCxnSpPr>
            <a:cxnSpLocks/>
          </p:cNvCxnSpPr>
          <p:nvPr/>
        </p:nvCxnSpPr>
        <p:spPr>
          <a:xfrm>
            <a:off x="8005733" y="4583758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5125E0-6ACD-4F06-AFA9-12C2F9130618}"/>
              </a:ext>
            </a:extLst>
          </p:cNvPr>
          <p:cNvCxnSpPr>
            <a:cxnSpLocks/>
          </p:cNvCxnSpPr>
          <p:nvPr/>
        </p:nvCxnSpPr>
        <p:spPr>
          <a:xfrm>
            <a:off x="8257464" y="4572418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5D9C175-3ED9-4E6F-8873-675E49D205AA}"/>
              </a:ext>
            </a:extLst>
          </p:cNvPr>
          <p:cNvCxnSpPr>
            <a:cxnSpLocks/>
          </p:cNvCxnSpPr>
          <p:nvPr/>
        </p:nvCxnSpPr>
        <p:spPr>
          <a:xfrm flipH="1">
            <a:off x="7765341" y="5114435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E366B6E-B159-4DFF-9167-1AF17D712481}"/>
              </a:ext>
            </a:extLst>
          </p:cNvPr>
          <p:cNvCxnSpPr>
            <a:cxnSpLocks/>
          </p:cNvCxnSpPr>
          <p:nvPr/>
        </p:nvCxnSpPr>
        <p:spPr>
          <a:xfrm flipV="1">
            <a:off x="8271072" y="5121238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1">
            <a:extLst>
              <a:ext uri="{FF2B5EF4-FFF2-40B4-BE49-F238E27FC236}">
                <a16:creationId xmlns:a16="http://schemas.microsoft.com/office/drawing/2014/main" id="{F19987FF-7285-4C84-B936-0AB8EF306C9C}"/>
              </a:ext>
            </a:extLst>
          </p:cNvPr>
          <p:cNvSpPr/>
          <p:nvPr/>
        </p:nvSpPr>
        <p:spPr>
          <a:xfrm flipH="1">
            <a:off x="7731646" y="5116131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39">
            <a:extLst>
              <a:ext uri="{FF2B5EF4-FFF2-40B4-BE49-F238E27FC236}">
                <a16:creationId xmlns:a16="http://schemas.microsoft.com/office/drawing/2014/main" id="{2AB91E56-2F81-4974-AC86-3DE65A5C8B3A}"/>
              </a:ext>
            </a:extLst>
          </p:cNvPr>
          <p:cNvSpPr/>
          <p:nvPr/>
        </p:nvSpPr>
        <p:spPr>
          <a:xfrm flipH="1">
            <a:off x="8239645" y="5116130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37B63B5-FE1D-4E4E-9964-C769279787D9}"/>
              </a:ext>
            </a:extLst>
          </p:cNvPr>
          <p:cNvCxnSpPr>
            <a:cxnSpLocks/>
          </p:cNvCxnSpPr>
          <p:nvPr/>
        </p:nvCxnSpPr>
        <p:spPr>
          <a:xfrm flipV="1">
            <a:off x="8037483" y="2750220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AC08EFB-BC61-4996-918A-2F290DE57E80}"/>
              </a:ext>
            </a:extLst>
          </p:cNvPr>
          <p:cNvSpPr/>
          <p:nvPr/>
        </p:nvSpPr>
        <p:spPr>
          <a:xfrm>
            <a:off x="7337451" y="2907238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39EC7A4-B50D-4A04-9599-8F158709A56D}"/>
              </a:ext>
            </a:extLst>
          </p:cNvPr>
          <p:cNvCxnSpPr>
            <a:cxnSpLocks/>
          </p:cNvCxnSpPr>
          <p:nvPr/>
        </p:nvCxnSpPr>
        <p:spPr>
          <a:xfrm>
            <a:off x="8815270" y="3316161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A57A35BC-DA69-482C-90EE-8EE356A5CA65}"/>
              </a:ext>
            </a:extLst>
          </p:cNvPr>
          <p:cNvSpPr/>
          <p:nvPr/>
        </p:nvSpPr>
        <p:spPr>
          <a:xfrm>
            <a:off x="7588216" y="198220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192B73-CFE1-42BD-AC2B-6E2B78B89E83}"/>
              </a:ext>
            </a:extLst>
          </p:cNvPr>
          <p:cNvSpPr txBox="1"/>
          <p:nvPr/>
        </p:nvSpPr>
        <p:spPr>
          <a:xfrm>
            <a:off x="5235032" y="3192400"/>
            <a:ext cx="123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REWARD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5480ED8-2912-4F55-B291-61C09F13B0DE}"/>
              </a:ext>
            </a:extLst>
          </p:cNvPr>
          <p:cNvCxnSpPr>
            <a:cxnSpLocks/>
          </p:cNvCxnSpPr>
          <p:nvPr/>
        </p:nvCxnSpPr>
        <p:spPr>
          <a:xfrm flipH="1">
            <a:off x="4951445" y="3692030"/>
            <a:ext cx="151867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718BD4-C7B0-429D-9CFA-43B44AA5DA17}"/>
              </a:ext>
            </a:extLst>
          </p:cNvPr>
          <p:cNvSpPr txBox="1"/>
          <p:nvPr/>
        </p:nvSpPr>
        <p:spPr>
          <a:xfrm>
            <a:off x="1946085" y="5799203"/>
            <a:ext cx="327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/>
                </a:solidFill>
              </a:rPr>
              <a:t>Hank (Environmentalist)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FAF047-983D-435A-B998-B256875FEEAA}"/>
              </a:ext>
            </a:extLst>
          </p:cNvPr>
          <p:cNvSpPr txBox="1"/>
          <p:nvPr/>
        </p:nvSpPr>
        <p:spPr>
          <a:xfrm>
            <a:off x="6887389" y="5784916"/>
            <a:ext cx="2785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Tom (Ex- coal miner)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3D4C941-4515-4887-AA22-A5DC4C481986}"/>
              </a:ext>
            </a:extLst>
          </p:cNvPr>
          <p:cNvCxnSpPr/>
          <p:nvPr/>
        </p:nvCxnSpPr>
        <p:spPr>
          <a:xfrm>
            <a:off x="3451918" y="223726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C34BE46-8837-4074-B748-BB8E092188B3}"/>
              </a:ext>
            </a:extLst>
          </p:cNvPr>
          <p:cNvCxnSpPr/>
          <p:nvPr/>
        </p:nvCxnSpPr>
        <p:spPr>
          <a:xfrm>
            <a:off x="3583778" y="223726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18925FB-2878-4B55-B468-66350A178CC3}"/>
              </a:ext>
            </a:extLst>
          </p:cNvPr>
          <p:cNvCxnSpPr>
            <a:cxnSpLocks/>
          </p:cNvCxnSpPr>
          <p:nvPr/>
        </p:nvCxnSpPr>
        <p:spPr>
          <a:xfrm>
            <a:off x="7928296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58363B0-83CF-43C6-A0B6-982D1D46EA06}"/>
              </a:ext>
            </a:extLst>
          </p:cNvPr>
          <p:cNvCxnSpPr>
            <a:cxnSpLocks/>
          </p:cNvCxnSpPr>
          <p:nvPr/>
        </p:nvCxnSpPr>
        <p:spPr>
          <a:xfrm>
            <a:off x="8090785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39348E9-966C-4550-9FAD-73681F90E9A3}"/>
              </a:ext>
            </a:extLst>
          </p:cNvPr>
          <p:cNvSpPr txBox="1"/>
          <p:nvPr/>
        </p:nvSpPr>
        <p:spPr>
          <a:xfrm>
            <a:off x="515803" y="5644550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1.8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863D13-FDA8-4857-8113-A198AC176DE9}"/>
              </a:ext>
            </a:extLst>
          </p:cNvPr>
          <p:cNvSpPr txBox="1"/>
          <p:nvPr/>
        </p:nvSpPr>
        <p:spPr>
          <a:xfrm>
            <a:off x="9970819" y="5645938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1.8</a:t>
            </a:r>
          </a:p>
        </p:txBody>
      </p:sp>
      <p:sp>
        <p:nvSpPr>
          <p:cNvPr id="44" name="Thought Bubble: Cloud 43">
            <a:extLst>
              <a:ext uri="{FF2B5EF4-FFF2-40B4-BE49-F238E27FC236}">
                <a16:creationId xmlns:a16="http://schemas.microsoft.com/office/drawing/2014/main" id="{6FD13637-96F8-4F50-AFC3-B10DA55FD4B8}"/>
              </a:ext>
            </a:extLst>
          </p:cNvPr>
          <p:cNvSpPr/>
          <p:nvPr/>
        </p:nvSpPr>
        <p:spPr>
          <a:xfrm>
            <a:off x="28267" y="91056"/>
            <a:ext cx="3759292" cy="2028917"/>
          </a:xfrm>
          <a:prstGeom prst="cloudCallout">
            <a:avLst>
              <a:gd name="adj1" fmla="val 27356"/>
              <a:gd name="adj2" fmla="val 6734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5451D5-5E45-4F87-A747-91DA47D9657D}"/>
              </a:ext>
            </a:extLst>
          </p:cNvPr>
          <p:cNvSpPr txBox="1"/>
          <p:nvPr/>
        </p:nvSpPr>
        <p:spPr>
          <a:xfrm>
            <a:off x="605497" y="393969"/>
            <a:ext cx="3974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Hank: 0.4 Citizen</a:t>
            </a:r>
          </a:p>
          <a:p>
            <a:r>
              <a:rPr lang="en-US" b="1"/>
              <a:t>            0.3 Colleague</a:t>
            </a:r>
          </a:p>
          <a:p>
            <a:endParaRPr lang="en-US" b="1"/>
          </a:p>
          <a:p>
            <a:r>
              <a:rPr lang="en-US" b="1"/>
              <a:t>Tom: 0.4 Citizen</a:t>
            </a:r>
          </a:p>
          <a:p>
            <a:r>
              <a:rPr lang="en-US" b="1">
                <a:solidFill>
                  <a:srgbClr val="FF0000"/>
                </a:solidFill>
              </a:rPr>
              <a:t>          </a:t>
            </a:r>
            <a:r>
              <a:rPr lang="en-US" b="1"/>
              <a:t>0.3 </a:t>
            </a:r>
            <a:r>
              <a:rPr lang="en-US" b="1">
                <a:solidFill>
                  <a:schemeClr val="accent1"/>
                </a:solidFill>
              </a:rPr>
              <a:t>Colleague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B397F7-4B51-41E4-9C07-43DB2A13AFFF}"/>
              </a:ext>
            </a:extLst>
          </p:cNvPr>
          <p:cNvSpPr txBox="1"/>
          <p:nvPr/>
        </p:nvSpPr>
        <p:spPr>
          <a:xfrm>
            <a:off x="9081294" y="346964"/>
            <a:ext cx="26127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Tom: 0.3 Citizen</a:t>
            </a:r>
            <a:endParaRPr lang="en-US" b="1">
              <a:solidFill>
                <a:schemeClr val="accent2"/>
              </a:solidFill>
            </a:endParaRPr>
          </a:p>
          <a:p>
            <a:r>
              <a:rPr lang="en-US" b="1">
                <a:solidFill>
                  <a:schemeClr val="accent2"/>
                </a:solidFill>
              </a:rPr>
              <a:t>          </a:t>
            </a:r>
            <a:r>
              <a:rPr lang="en-US" b="1"/>
              <a:t>0.2 Colleague</a:t>
            </a:r>
          </a:p>
          <a:p>
            <a:r>
              <a:rPr lang="en-US" b="1">
                <a:solidFill>
                  <a:schemeClr val="accent2"/>
                </a:solidFill>
              </a:rPr>
              <a:t>          </a:t>
            </a:r>
            <a:r>
              <a:rPr lang="en-US" b="1"/>
              <a:t>0.2 Peer</a:t>
            </a:r>
            <a:endParaRPr lang="en-US" b="1">
              <a:solidFill>
                <a:schemeClr val="accent2"/>
              </a:solidFill>
            </a:endParaRPr>
          </a:p>
          <a:p>
            <a:endParaRPr lang="en-US" b="1"/>
          </a:p>
          <a:p>
            <a:r>
              <a:rPr lang="en-US" b="1"/>
              <a:t>Hank: 0.3 Citizen</a:t>
            </a:r>
            <a:endParaRPr lang="en-US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            </a:t>
            </a:r>
            <a:r>
              <a:rPr lang="en-US" b="1"/>
              <a:t>0.3 </a:t>
            </a:r>
            <a:r>
              <a:rPr lang="en-US" b="1">
                <a:solidFill>
                  <a:schemeClr val="accent1"/>
                </a:solidFill>
              </a:rPr>
              <a:t>Colleague</a:t>
            </a:r>
          </a:p>
        </p:txBody>
      </p:sp>
      <p:sp>
        <p:nvSpPr>
          <p:cNvPr id="47" name="Thought Bubble: Cloud 46">
            <a:extLst>
              <a:ext uri="{FF2B5EF4-FFF2-40B4-BE49-F238E27FC236}">
                <a16:creationId xmlns:a16="http://schemas.microsoft.com/office/drawing/2014/main" id="{635952C7-4CAE-4F77-9F91-420F3F1BD492}"/>
              </a:ext>
            </a:extLst>
          </p:cNvPr>
          <p:cNvSpPr/>
          <p:nvPr/>
        </p:nvSpPr>
        <p:spPr>
          <a:xfrm>
            <a:off x="8380884" y="41293"/>
            <a:ext cx="3726827" cy="2365668"/>
          </a:xfrm>
          <a:prstGeom prst="cloudCallout">
            <a:avLst>
              <a:gd name="adj1" fmla="val -43688"/>
              <a:gd name="adj2" fmla="val 615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615907-D8D8-4FF0-9458-FE0BD732466B}"/>
              </a:ext>
            </a:extLst>
          </p:cNvPr>
          <p:cNvSpPr txBox="1"/>
          <p:nvPr/>
        </p:nvSpPr>
        <p:spPr>
          <a:xfrm>
            <a:off x="3925523" y="596221"/>
            <a:ext cx="109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 </a:t>
            </a:r>
            <a:r>
              <a:rPr lang="en-US" sz="2400" b="1" dirty="0"/>
              <a:t>: 0.1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 </a:t>
            </a:r>
            <a:r>
              <a:rPr lang="en-US" sz="2400" b="1" dirty="0"/>
              <a:t>: 0.15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38847F-A3D8-4C2C-B822-711426B229E7}"/>
              </a:ext>
            </a:extLst>
          </p:cNvPr>
          <p:cNvSpPr txBox="1"/>
          <p:nvPr/>
        </p:nvSpPr>
        <p:spPr>
          <a:xfrm>
            <a:off x="7156597" y="596213"/>
            <a:ext cx="109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 </a:t>
            </a:r>
            <a:r>
              <a:rPr lang="en-US" sz="2400" b="1" dirty="0"/>
              <a:t>: 0.1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 </a:t>
            </a:r>
            <a:r>
              <a:rPr lang="en-US" sz="2400" b="1" dirty="0"/>
              <a:t>: 0.15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09DC140-39DC-481E-94B2-63D2119F08AF}"/>
              </a:ext>
            </a:extLst>
          </p:cNvPr>
          <p:cNvCxnSpPr>
            <a:cxnSpLocks/>
          </p:cNvCxnSpPr>
          <p:nvPr/>
        </p:nvCxnSpPr>
        <p:spPr>
          <a:xfrm>
            <a:off x="7875967" y="2538688"/>
            <a:ext cx="2737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6AE8CA4-1B27-4B27-A91B-850FA7EE7126}"/>
              </a:ext>
            </a:extLst>
          </p:cNvPr>
          <p:cNvCxnSpPr>
            <a:cxnSpLocks/>
          </p:cNvCxnSpPr>
          <p:nvPr/>
        </p:nvCxnSpPr>
        <p:spPr>
          <a:xfrm>
            <a:off x="3378487" y="2538688"/>
            <a:ext cx="2737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CB2E0291-EF5C-4C0E-83E4-48F868A52324}"/>
              </a:ext>
            </a:extLst>
          </p:cNvPr>
          <p:cNvSpPr/>
          <p:nvPr/>
        </p:nvSpPr>
        <p:spPr>
          <a:xfrm>
            <a:off x="3460551" y="3197821"/>
            <a:ext cx="199573" cy="361375"/>
          </a:xfrm>
          <a:prstGeom prst="triangl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D52AD7-FD84-4BB2-9FEE-8A481C468BDD}"/>
              </a:ext>
            </a:extLst>
          </p:cNvPr>
          <p:cNvSpPr/>
          <p:nvPr/>
        </p:nvSpPr>
        <p:spPr>
          <a:xfrm>
            <a:off x="3514269" y="3559196"/>
            <a:ext cx="87190" cy="9834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B63460C-1A64-4311-8836-4E492342B0E8}"/>
              </a:ext>
            </a:extLst>
          </p:cNvPr>
          <p:cNvSpPr/>
          <p:nvPr/>
        </p:nvSpPr>
        <p:spPr>
          <a:xfrm>
            <a:off x="8061371" y="3400433"/>
            <a:ext cx="45719" cy="28426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Delay 52">
            <a:extLst>
              <a:ext uri="{FF2B5EF4-FFF2-40B4-BE49-F238E27FC236}">
                <a16:creationId xmlns:a16="http://schemas.microsoft.com/office/drawing/2014/main" id="{229DE90B-FF01-41CA-A84C-293C5D871DAF}"/>
              </a:ext>
            </a:extLst>
          </p:cNvPr>
          <p:cNvSpPr/>
          <p:nvPr/>
        </p:nvSpPr>
        <p:spPr>
          <a:xfrm rot="16200000">
            <a:off x="7963836" y="3177735"/>
            <a:ext cx="241339" cy="194987"/>
          </a:xfrm>
          <a:prstGeom prst="flowChartDelay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73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AF2EAB4-F305-C143-AE02-93FD0753A9DB}"/>
              </a:ext>
            </a:extLst>
          </p:cNvPr>
          <p:cNvSpPr/>
          <p:nvPr/>
        </p:nvSpPr>
        <p:spPr>
          <a:xfrm>
            <a:off x="5141957" y="507382"/>
            <a:ext cx="1935128" cy="919828"/>
          </a:xfrm>
          <a:prstGeom prst="roundRect">
            <a:avLst>
              <a:gd name="adj" fmla="val 45482"/>
            </a:avLst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B8AC2FC-C5E8-4DF1-A360-4AE92000599F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3264065" y="4358330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D54A0A4-9B7F-4206-B172-5516DA5B9F04}"/>
              </a:ext>
            </a:extLst>
          </p:cNvPr>
          <p:cNvCxnSpPr>
            <a:cxnSpLocks/>
            <a:stCxn id="65" idx="0"/>
          </p:cNvCxnSpPr>
          <p:nvPr/>
        </p:nvCxnSpPr>
        <p:spPr>
          <a:xfrm>
            <a:off x="3925523" y="4367566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0C92EFA-AA58-435C-9D51-E9E7FA3F786F}"/>
              </a:ext>
            </a:extLst>
          </p:cNvPr>
          <p:cNvCxnSpPr>
            <a:cxnSpLocks/>
          </p:cNvCxnSpPr>
          <p:nvPr/>
        </p:nvCxnSpPr>
        <p:spPr>
          <a:xfrm flipH="1">
            <a:off x="2464386" y="3420987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3DAEBEE-3660-47FC-9F0D-F3CAAB54B9EE}"/>
              </a:ext>
            </a:extLst>
          </p:cNvPr>
          <p:cNvCxnSpPr/>
          <p:nvPr/>
        </p:nvCxnSpPr>
        <p:spPr>
          <a:xfrm flipH="1">
            <a:off x="3451918" y="4596408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FD9A069-4F9C-4858-B65D-FF1B87E0CA5D}"/>
              </a:ext>
            </a:extLst>
          </p:cNvPr>
          <p:cNvCxnSpPr/>
          <p:nvPr/>
        </p:nvCxnSpPr>
        <p:spPr>
          <a:xfrm>
            <a:off x="3513150" y="4603213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C4E415E-F3DB-49B7-B1AF-65A2FF0BC448}"/>
              </a:ext>
            </a:extLst>
          </p:cNvPr>
          <p:cNvCxnSpPr/>
          <p:nvPr/>
        </p:nvCxnSpPr>
        <p:spPr>
          <a:xfrm>
            <a:off x="3764881" y="4591873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451B211-3775-4975-A365-D3E1BF8284C6}"/>
              </a:ext>
            </a:extLst>
          </p:cNvPr>
          <p:cNvCxnSpPr/>
          <p:nvPr/>
        </p:nvCxnSpPr>
        <p:spPr>
          <a:xfrm flipH="1">
            <a:off x="3272758" y="5133890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B0AA9F0-FF26-4EAF-AE20-468F2CE2C17F}"/>
              </a:ext>
            </a:extLst>
          </p:cNvPr>
          <p:cNvCxnSpPr/>
          <p:nvPr/>
        </p:nvCxnSpPr>
        <p:spPr>
          <a:xfrm flipV="1">
            <a:off x="3778489" y="5140693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1">
            <a:extLst>
              <a:ext uri="{FF2B5EF4-FFF2-40B4-BE49-F238E27FC236}">
                <a16:creationId xmlns:a16="http://schemas.microsoft.com/office/drawing/2014/main" id="{7ED84DE5-93FE-4A0E-AFA2-5AEEAD18B816}"/>
              </a:ext>
            </a:extLst>
          </p:cNvPr>
          <p:cNvSpPr/>
          <p:nvPr/>
        </p:nvSpPr>
        <p:spPr>
          <a:xfrm flipH="1">
            <a:off x="3239063" y="5135586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39">
            <a:extLst>
              <a:ext uri="{FF2B5EF4-FFF2-40B4-BE49-F238E27FC236}">
                <a16:creationId xmlns:a16="http://schemas.microsoft.com/office/drawing/2014/main" id="{68253260-1882-4D33-854F-8B00D8DCAFE7}"/>
              </a:ext>
            </a:extLst>
          </p:cNvPr>
          <p:cNvSpPr/>
          <p:nvPr/>
        </p:nvSpPr>
        <p:spPr>
          <a:xfrm flipH="1">
            <a:off x="3747062" y="5135585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36">
            <a:extLst>
              <a:ext uri="{FF2B5EF4-FFF2-40B4-BE49-F238E27FC236}">
                <a16:creationId xmlns:a16="http://schemas.microsoft.com/office/drawing/2014/main" id="{72F4ADA7-0D71-48ED-AAA0-474641778AF6}"/>
              </a:ext>
            </a:extLst>
          </p:cNvPr>
          <p:cNvSpPr/>
          <p:nvPr/>
        </p:nvSpPr>
        <p:spPr>
          <a:xfrm>
            <a:off x="6606687" y="2168977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5">
            <a:extLst>
              <a:ext uri="{FF2B5EF4-FFF2-40B4-BE49-F238E27FC236}">
                <a16:creationId xmlns:a16="http://schemas.microsoft.com/office/drawing/2014/main" id="{D73556C3-A5F9-4838-B5EA-7DBCDE44398D}"/>
              </a:ext>
            </a:extLst>
          </p:cNvPr>
          <p:cNvSpPr/>
          <p:nvPr/>
        </p:nvSpPr>
        <p:spPr>
          <a:xfrm>
            <a:off x="5452834" y="2023835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F384760-DBFC-4BEB-9172-9B4C3C044835}"/>
              </a:ext>
            </a:extLst>
          </p:cNvPr>
          <p:cNvCxnSpPr>
            <a:cxnSpLocks/>
          </p:cNvCxnSpPr>
          <p:nvPr/>
        </p:nvCxnSpPr>
        <p:spPr>
          <a:xfrm flipV="1">
            <a:off x="3544900" y="2769675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5A96850-7712-4684-97A8-E9BF58DA27BD}"/>
              </a:ext>
            </a:extLst>
          </p:cNvPr>
          <p:cNvSpPr/>
          <p:nvPr/>
        </p:nvSpPr>
        <p:spPr>
          <a:xfrm>
            <a:off x="2844868" y="2926693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8CD926E-A6BC-476A-92E3-5EDD4457D828}"/>
              </a:ext>
            </a:extLst>
          </p:cNvPr>
          <p:cNvCxnSpPr>
            <a:cxnSpLocks/>
          </p:cNvCxnSpPr>
          <p:nvPr/>
        </p:nvCxnSpPr>
        <p:spPr>
          <a:xfrm>
            <a:off x="4322687" y="3335616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F66DF692-ACE7-4D80-BDE0-B67C51778E79}"/>
              </a:ext>
            </a:extLst>
          </p:cNvPr>
          <p:cNvSpPr/>
          <p:nvPr/>
        </p:nvSpPr>
        <p:spPr>
          <a:xfrm>
            <a:off x="3068721" y="198859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7CB089F-DF9B-4B2A-B743-A9A735ECB31A}"/>
              </a:ext>
            </a:extLst>
          </p:cNvPr>
          <p:cNvCxnSpPr>
            <a:cxnSpLocks/>
            <a:stCxn id="79" idx="1"/>
          </p:cNvCxnSpPr>
          <p:nvPr/>
        </p:nvCxnSpPr>
        <p:spPr>
          <a:xfrm flipH="1">
            <a:off x="7756648" y="4338875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5B5EB0E-A1CB-4014-97FE-017BAB36C895}"/>
              </a:ext>
            </a:extLst>
          </p:cNvPr>
          <p:cNvCxnSpPr>
            <a:cxnSpLocks/>
            <a:stCxn id="79" idx="0"/>
          </p:cNvCxnSpPr>
          <p:nvPr/>
        </p:nvCxnSpPr>
        <p:spPr>
          <a:xfrm>
            <a:off x="8418106" y="4348111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E948252-544D-414B-B75C-53FAA7204675}"/>
              </a:ext>
            </a:extLst>
          </p:cNvPr>
          <p:cNvCxnSpPr>
            <a:cxnSpLocks/>
          </p:cNvCxnSpPr>
          <p:nvPr/>
        </p:nvCxnSpPr>
        <p:spPr>
          <a:xfrm flipH="1">
            <a:off x="6956969" y="3401532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C73731A-3F4F-4434-B4F2-FF11036394F9}"/>
              </a:ext>
            </a:extLst>
          </p:cNvPr>
          <p:cNvCxnSpPr>
            <a:cxnSpLocks/>
          </p:cNvCxnSpPr>
          <p:nvPr/>
        </p:nvCxnSpPr>
        <p:spPr>
          <a:xfrm flipH="1">
            <a:off x="7944501" y="4576953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5C80897-514C-4A73-B5AA-7D21A3BC34C6}"/>
              </a:ext>
            </a:extLst>
          </p:cNvPr>
          <p:cNvCxnSpPr>
            <a:cxnSpLocks/>
          </p:cNvCxnSpPr>
          <p:nvPr/>
        </p:nvCxnSpPr>
        <p:spPr>
          <a:xfrm>
            <a:off x="8005733" y="4583758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E55B046-5C7E-4687-95F8-029B794BC6EA}"/>
              </a:ext>
            </a:extLst>
          </p:cNvPr>
          <p:cNvCxnSpPr>
            <a:cxnSpLocks/>
          </p:cNvCxnSpPr>
          <p:nvPr/>
        </p:nvCxnSpPr>
        <p:spPr>
          <a:xfrm>
            <a:off x="8257464" y="4572418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F5E98BE-8C40-4622-8807-F44370B61DE3}"/>
              </a:ext>
            </a:extLst>
          </p:cNvPr>
          <p:cNvCxnSpPr>
            <a:cxnSpLocks/>
          </p:cNvCxnSpPr>
          <p:nvPr/>
        </p:nvCxnSpPr>
        <p:spPr>
          <a:xfrm flipH="1">
            <a:off x="7765341" y="5114435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29FE1A0-8E55-46D6-888F-23CB63BD6EE1}"/>
              </a:ext>
            </a:extLst>
          </p:cNvPr>
          <p:cNvCxnSpPr>
            <a:cxnSpLocks/>
          </p:cNvCxnSpPr>
          <p:nvPr/>
        </p:nvCxnSpPr>
        <p:spPr>
          <a:xfrm flipV="1">
            <a:off x="8271072" y="5121238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1">
            <a:extLst>
              <a:ext uri="{FF2B5EF4-FFF2-40B4-BE49-F238E27FC236}">
                <a16:creationId xmlns:a16="http://schemas.microsoft.com/office/drawing/2014/main" id="{5319B3EB-1EA5-4320-98A9-6236DCC4FFB7}"/>
              </a:ext>
            </a:extLst>
          </p:cNvPr>
          <p:cNvSpPr/>
          <p:nvPr/>
        </p:nvSpPr>
        <p:spPr>
          <a:xfrm flipH="1">
            <a:off x="7731646" y="5116131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39">
            <a:extLst>
              <a:ext uri="{FF2B5EF4-FFF2-40B4-BE49-F238E27FC236}">
                <a16:creationId xmlns:a16="http://schemas.microsoft.com/office/drawing/2014/main" id="{BE5AA0FB-6FC7-4DD3-B6B4-73941193A58F}"/>
              </a:ext>
            </a:extLst>
          </p:cNvPr>
          <p:cNvSpPr/>
          <p:nvPr/>
        </p:nvSpPr>
        <p:spPr>
          <a:xfrm flipH="1">
            <a:off x="8239645" y="5116130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11839E3-EDE7-402F-B377-E6D4379707D5}"/>
              </a:ext>
            </a:extLst>
          </p:cNvPr>
          <p:cNvCxnSpPr>
            <a:cxnSpLocks/>
          </p:cNvCxnSpPr>
          <p:nvPr/>
        </p:nvCxnSpPr>
        <p:spPr>
          <a:xfrm flipV="1">
            <a:off x="8037483" y="2750220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AD5F2A43-437C-4BE2-8B1C-F52930963CF1}"/>
              </a:ext>
            </a:extLst>
          </p:cNvPr>
          <p:cNvSpPr/>
          <p:nvPr/>
        </p:nvSpPr>
        <p:spPr>
          <a:xfrm>
            <a:off x="7337451" y="2907238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E0F2095-66F4-47A9-8D33-AAA5856EB67E}"/>
              </a:ext>
            </a:extLst>
          </p:cNvPr>
          <p:cNvCxnSpPr>
            <a:cxnSpLocks/>
          </p:cNvCxnSpPr>
          <p:nvPr/>
        </p:nvCxnSpPr>
        <p:spPr>
          <a:xfrm>
            <a:off x="8815270" y="3316161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9C86CFA5-6E39-4CFA-9876-C6400928A3A4}"/>
              </a:ext>
            </a:extLst>
          </p:cNvPr>
          <p:cNvSpPr/>
          <p:nvPr/>
        </p:nvSpPr>
        <p:spPr>
          <a:xfrm>
            <a:off x="7588216" y="198220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16D61FC-A62E-48A2-A5E0-7436E17C383E}"/>
              </a:ext>
            </a:extLst>
          </p:cNvPr>
          <p:cNvSpPr txBox="1"/>
          <p:nvPr/>
        </p:nvSpPr>
        <p:spPr>
          <a:xfrm>
            <a:off x="5399864" y="3207164"/>
            <a:ext cx="64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TEST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3F41595-34C1-465C-B81D-A11E309D70E5}"/>
              </a:ext>
            </a:extLst>
          </p:cNvPr>
          <p:cNvCxnSpPr/>
          <p:nvPr/>
        </p:nvCxnSpPr>
        <p:spPr>
          <a:xfrm>
            <a:off x="4944141" y="3652731"/>
            <a:ext cx="166254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ABEE4305-A8A0-40E6-A06D-A448138CB21C}"/>
              </a:ext>
            </a:extLst>
          </p:cNvPr>
          <p:cNvSpPr txBox="1"/>
          <p:nvPr/>
        </p:nvSpPr>
        <p:spPr>
          <a:xfrm>
            <a:off x="1946085" y="5799203"/>
            <a:ext cx="327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/>
                </a:solidFill>
              </a:rPr>
              <a:t>Hank (Environmentalist)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9AA5835-DC29-4E20-8DC4-6CC2BEB168DB}"/>
              </a:ext>
            </a:extLst>
          </p:cNvPr>
          <p:cNvSpPr txBox="1"/>
          <p:nvPr/>
        </p:nvSpPr>
        <p:spPr>
          <a:xfrm>
            <a:off x="6887389" y="5784916"/>
            <a:ext cx="2785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Tom (Ex- coal miner)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0A68C61-4D79-4370-8EEE-6DF072D73122}"/>
              </a:ext>
            </a:extLst>
          </p:cNvPr>
          <p:cNvCxnSpPr/>
          <p:nvPr/>
        </p:nvCxnSpPr>
        <p:spPr>
          <a:xfrm>
            <a:off x="3451918" y="223726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13356D3-ABE5-4801-80B2-524B86A6F5FE}"/>
              </a:ext>
            </a:extLst>
          </p:cNvPr>
          <p:cNvCxnSpPr/>
          <p:nvPr/>
        </p:nvCxnSpPr>
        <p:spPr>
          <a:xfrm>
            <a:off x="3583778" y="223726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053EDC2-3A51-4826-8444-9A4671182260}"/>
              </a:ext>
            </a:extLst>
          </p:cNvPr>
          <p:cNvCxnSpPr>
            <a:cxnSpLocks/>
          </p:cNvCxnSpPr>
          <p:nvPr/>
        </p:nvCxnSpPr>
        <p:spPr>
          <a:xfrm>
            <a:off x="7928296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CD7EDD4-77E1-442D-AA9B-C3247666DB64}"/>
              </a:ext>
            </a:extLst>
          </p:cNvPr>
          <p:cNvCxnSpPr>
            <a:cxnSpLocks/>
          </p:cNvCxnSpPr>
          <p:nvPr/>
        </p:nvCxnSpPr>
        <p:spPr>
          <a:xfrm>
            <a:off x="8090785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CF92B916-680E-4ABB-A728-73C05DD7728D}"/>
              </a:ext>
            </a:extLst>
          </p:cNvPr>
          <p:cNvSpPr txBox="1"/>
          <p:nvPr/>
        </p:nvSpPr>
        <p:spPr>
          <a:xfrm>
            <a:off x="515803" y="5644550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0.0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DBBDE95-E302-4F59-A728-5D61CCAF2E26}"/>
              </a:ext>
            </a:extLst>
          </p:cNvPr>
          <p:cNvSpPr txBox="1"/>
          <p:nvPr/>
        </p:nvSpPr>
        <p:spPr>
          <a:xfrm>
            <a:off x="9970819" y="5645938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0.0</a:t>
            </a:r>
          </a:p>
        </p:txBody>
      </p:sp>
      <p:sp>
        <p:nvSpPr>
          <p:cNvPr id="92" name="Thought Bubble: Cloud 91">
            <a:extLst>
              <a:ext uri="{FF2B5EF4-FFF2-40B4-BE49-F238E27FC236}">
                <a16:creationId xmlns:a16="http://schemas.microsoft.com/office/drawing/2014/main" id="{8ECE8CAB-2EAE-4058-8948-0AA078F2637B}"/>
              </a:ext>
            </a:extLst>
          </p:cNvPr>
          <p:cNvSpPr/>
          <p:nvPr/>
        </p:nvSpPr>
        <p:spPr>
          <a:xfrm>
            <a:off x="28267" y="91056"/>
            <a:ext cx="3759292" cy="2028917"/>
          </a:xfrm>
          <a:prstGeom prst="cloudCallout">
            <a:avLst>
              <a:gd name="adj1" fmla="val 27356"/>
              <a:gd name="adj2" fmla="val 6734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1569A67-19C7-492F-AD7C-1A796CFBCF2B}"/>
              </a:ext>
            </a:extLst>
          </p:cNvPr>
          <p:cNvSpPr txBox="1"/>
          <p:nvPr/>
        </p:nvSpPr>
        <p:spPr>
          <a:xfrm>
            <a:off x="791762" y="348857"/>
            <a:ext cx="4143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Hank: 0.5 Citizen</a:t>
            </a:r>
          </a:p>
          <a:p>
            <a:r>
              <a:rPr lang="en-US" b="1"/>
              <a:t>           0.5 </a:t>
            </a:r>
            <a:r>
              <a:rPr lang="en-US" b="1">
                <a:solidFill>
                  <a:schemeClr val="accent6"/>
                </a:solidFill>
              </a:rPr>
              <a:t>Environmentalist</a:t>
            </a:r>
          </a:p>
          <a:p>
            <a:endParaRPr lang="en-US" b="1"/>
          </a:p>
          <a:p>
            <a:r>
              <a:rPr lang="en-US" b="1"/>
              <a:t>Tom: 0.5 Citizen</a:t>
            </a:r>
          </a:p>
          <a:p>
            <a:r>
              <a:rPr lang="en-US" b="1"/>
              <a:t>          0.5 </a:t>
            </a:r>
            <a:r>
              <a:rPr lang="en-US" b="1">
                <a:solidFill>
                  <a:srgbClr val="FF0000"/>
                </a:solidFill>
              </a:rPr>
              <a:t>Culprit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694CA14-CCF4-4FE2-A0EC-28C5D4C79607}"/>
              </a:ext>
            </a:extLst>
          </p:cNvPr>
          <p:cNvSpPr txBox="1"/>
          <p:nvPr/>
        </p:nvSpPr>
        <p:spPr>
          <a:xfrm>
            <a:off x="9195752" y="288617"/>
            <a:ext cx="21295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Tom: 0.5 Citizen</a:t>
            </a:r>
          </a:p>
          <a:p>
            <a:r>
              <a:rPr lang="en-US" b="1"/>
              <a:t>          0.5 </a:t>
            </a:r>
            <a:r>
              <a:rPr lang="en-US" b="1">
                <a:solidFill>
                  <a:schemeClr val="accent2"/>
                </a:solidFill>
              </a:rPr>
              <a:t>Coal miner</a:t>
            </a:r>
          </a:p>
          <a:p>
            <a:endParaRPr lang="en-US" b="1"/>
          </a:p>
          <a:p>
            <a:r>
              <a:rPr lang="en-US" b="1"/>
              <a:t>Hank: 0.5 Citizen</a:t>
            </a:r>
          </a:p>
          <a:p>
            <a:r>
              <a:rPr lang="en-US" b="1"/>
              <a:t>           0.5 </a:t>
            </a:r>
            <a:r>
              <a:rPr lang="en-US" b="1">
                <a:solidFill>
                  <a:srgbClr val="FF0000"/>
                </a:solidFill>
              </a:rPr>
              <a:t>Prosecutor</a:t>
            </a:r>
          </a:p>
        </p:txBody>
      </p:sp>
      <p:sp>
        <p:nvSpPr>
          <p:cNvPr id="95" name="Thought Bubble: Cloud 94">
            <a:extLst>
              <a:ext uri="{FF2B5EF4-FFF2-40B4-BE49-F238E27FC236}">
                <a16:creationId xmlns:a16="http://schemas.microsoft.com/office/drawing/2014/main" id="{5AB50EEF-E509-40E3-A527-FE3FDB5F15A7}"/>
              </a:ext>
            </a:extLst>
          </p:cNvPr>
          <p:cNvSpPr/>
          <p:nvPr/>
        </p:nvSpPr>
        <p:spPr>
          <a:xfrm>
            <a:off x="8380884" y="41293"/>
            <a:ext cx="3759292" cy="2028917"/>
          </a:xfrm>
          <a:prstGeom prst="cloudCallout">
            <a:avLst>
              <a:gd name="adj1" fmla="val -43688"/>
              <a:gd name="adj2" fmla="val 615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87AC3E8-3742-4AED-8071-9B64331855E6}"/>
              </a:ext>
            </a:extLst>
          </p:cNvPr>
          <p:cNvSpPr txBox="1"/>
          <p:nvPr/>
        </p:nvSpPr>
        <p:spPr>
          <a:xfrm>
            <a:off x="3925523" y="596221"/>
            <a:ext cx="1164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 </a:t>
            </a:r>
            <a:r>
              <a:rPr lang="en-US" sz="2400" b="1" dirty="0"/>
              <a:t>: 0.01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 </a:t>
            </a:r>
            <a:r>
              <a:rPr lang="en-US" sz="2400" b="1" dirty="0"/>
              <a:t>: 0.25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6E4945F-90B8-4694-B98C-D241B132693E}"/>
              </a:ext>
            </a:extLst>
          </p:cNvPr>
          <p:cNvSpPr txBox="1"/>
          <p:nvPr/>
        </p:nvSpPr>
        <p:spPr>
          <a:xfrm>
            <a:off x="7156597" y="596213"/>
            <a:ext cx="1096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 </a:t>
            </a:r>
            <a:r>
              <a:rPr lang="en-US" sz="2400" b="1" dirty="0"/>
              <a:t>: 0.5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 </a:t>
            </a:r>
            <a:r>
              <a:rPr lang="en-US" sz="2400" b="1" dirty="0"/>
              <a:t>: 0.01</a:t>
            </a:r>
          </a:p>
        </p:txBody>
      </p:sp>
      <p:sp>
        <p:nvSpPr>
          <p:cNvPr id="98" name="Arc 97">
            <a:extLst>
              <a:ext uri="{FF2B5EF4-FFF2-40B4-BE49-F238E27FC236}">
                <a16:creationId xmlns:a16="http://schemas.microsoft.com/office/drawing/2014/main" id="{1680216E-0BF1-4402-8D18-EE8BC991A108}"/>
              </a:ext>
            </a:extLst>
          </p:cNvPr>
          <p:cNvSpPr/>
          <p:nvPr/>
        </p:nvSpPr>
        <p:spPr>
          <a:xfrm rot="9670968">
            <a:off x="3054344" y="1645499"/>
            <a:ext cx="914400" cy="914400"/>
          </a:xfrm>
          <a:prstGeom prst="arc">
            <a:avLst>
              <a:gd name="adj1" fmla="val 16200000"/>
              <a:gd name="adj2" fmla="val 1830373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Arc 98">
            <a:extLst>
              <a:ext uri="{FF2B5EF4-FFF2-40B4-BE49-F238E27FC236}">
                <a16:creationId xmlns:a16="http://schemas.microsoft.com/office/drawing/2014/main" id="{174DC41D-81C3-4C43-A4CC-D9499B360479}"/>
              </a:ext>
            </a:extLst>
          </p:cNvPr>
          <p:cNvSpPr/>
          <p:nvPr/>
        </p:nvSpPr>
        <p:spPr>
          <a:xfrm rot="9670968">
            <a:off x="7580282" y="1654401"/>
            <a:ext cx="914400" cy="914400"/>
          </a:xfrm>
          <a:prstGeom prst="arc">
            <a:avLst>
              <a:gd name="adj1" fmla="val 16200000"/>
              <a:gd name="adj2" fmla="val 1830373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ED3250D8-6B10-481C-94C5-40D984DD5929}"/>
              </a:ext>
            </a:extLst>
          </p:cNvPr>
          <p:cNvSpPr/>
          <p:nvPr/>
        </p:nvSpPr>
        <p:spPr>
          <a:xfrm>
            <a:off x="3460551" y="3197821"/>
            <a:ext cx="199573" cy="361375"/>
          </a:xfrm>
          <a:prstGeom prst="triangl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64D1A6F-D967-49B0-A313-ADBAFDE5863F}"/>
              </a:ext>
            </a:extLst>
          </p:cNvPr>
          <p:cNvSpPr/>
          <p:nvPr/>
        </p:nvSpPr>
        <p:spPr>
          <a:xfrm>
            <a:off x="3514269" y="3559196"/>
            <a:ext cx="87190" cy="9834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122C745-C92A-4C1F-AAC4-EA3701E3EB40}"/>
              </a:ext>
            </a:extLst>
          </p:cNvPr>
          <p:cNvSpPr/>
          <p:nvPr/>
        </p:nvSpPr>
        <p:spPr>
          <a:xfrm>
            <a:off x="8061371" y="3400433"/>
            <a:ext cx="45719" cy="28426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lowchart: Delay 100">
            <a:extLst>
              <a:ext uri="{FF2B5EF4-FFF2-40B4-BE49-F238E27FC236}">
                <a16:creationId xmlns:a16="http://schemas.microsoft.com/office/drawing/2014/main" id="{1B7AD985-FC45-4DD0-9680-6677690D7734}"/>
              </a:ext>
            </a:extLst>
          </p:cNvPr>
          <p:cNvSpPr/>
          <p:nvPr/>
        </p:nvSpPr>
        <p:spPr>
          <a:xfrm rot="16200000">
            <a:off x="7963836" y="3177735"/>
            <a:ext cx="241339" cy="194987"/>
          </a:xfrm>
          <a:prstGeom prst="flowChartDelay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074BABB8-E43F-C147-BF39-1EB8D008AA6D}"/>
              </a:ext>
            </a:extLst>
          </p:cNvPr>
          <p:cNvCxnSpPr>
            <a:cxnSpLocks/>
          </p:cNvCxnSpPr>
          <p:nvPr/>
        </p:nvCxnSpPr>
        <p:spPr>
          <a:xfrm flipV="1">
            <a:off x="5221469" y="1009913"/>
            <a:ext cx="1801204" cy="17368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DEBE14DD-09CE-D442-8650-DECCDC419934}"/>
              </a:ext>
            </a:extLst>
          </p:cNvPr>
          <p:cNvSpPr txBox="1"/>
          <p:nvPr/>
        </p:nvSpPr>
        <p:spPr>
          <a:xfrm>
            <a:off x="5341658" y="507382"/>
            <a:ext cx="160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misaligned</a:t>
            </a:r>
          </a:p>
        </p:txBody>
      </p:sp>
    </p:spTree>
    <p:extLst>
      <p:ext uri="{BB962C8B-B14F-4D97-AF65-F5344CB8AC3E}">
        <p14:creationId xmlns:p14="http://schemas.microsoft.com/office/powerpoint/2010/main" val="320384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2313" y="404813"/>
            <a:ext cx="8229600" cy="8636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sz="3200" dirty="0">
                <a:latin typeface="Calibri" charset="0"/>
                <a:ea typeface="MS PGothic" charset="-128"/>
              </a:rPr>
              <a:t>Affect Control Theory</a:t>
            </a:r>
          </a:p>
        </p:txBody>
      </p:sp>
      <p:sp>
        <p:nvSpPr>
          <p:cNvPr id="16386" name="Rectangle 3"/>
          <p:cNvSpPr txBox="1">
            <a:spLocks noChangeArrowheads="1"/>
          </p:cNvSpPr>
          <p:nvPr/>
        </p:nvSpPr>
        <p:spPr bwMode="auto">
          <a:xfrm>
            <a:off x="1992313" y="1628776"/>
            <a:ext cx="8229600" cy="47529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lang="is-IS" altLang="en-US" sz="2800" dirty="0">
                <a:latin typeface="Calibri" charset="0"/>
              </a:rPr>
              <a:t>…</a:t>
            </a:r>
            <a:r>
              <a:rPr lang="en-US" altLang="en-US" sz="2800" dirty="0">
                <a:latin typeface="Calibri" charset="0"/>
              </a:rPr>
              <a:t>describes the affective regulation of social interaction in a cultural context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altLang="en-US" sz="2800" dirty="0">
                <a:latin typeface="Calibri" charset="0"/>
              </a:rPr>
              <a:t>Multi-level approach: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altLang="en-US" sz="2800" dirty="0">
                <a:latin typeface="Calibri" charset="0"/>
              </a:rPr>
              <a:t>     individual person-perception, emotion, action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altLang="en-US" sz="2800" dirty="0">
                <a:latin typeface="Calibri" charset="0"/>
              </a:rPr>
              <a:t>     dyadic/small-group-level interactions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altLang="en-US" sz="2800" dirty="0">
                <a:latin typeface="Calibri" charset="0"/>
              </a:rPr>
              <a:t>     alignment with the symbolic cultural order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altLang="en-US" sz="2800" dirty="0">
                <a:latin typeface="Calibri" charset="0"/>
              </a:rPr>
              <a:t>Mathematical formalization, computer simulation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endParaRPr lang="en-US" altLang="en-US" sz="2800" dirty="0">
              <a:latin typeface="Calibri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endParaRPr lang="en-US" altLang="en-US" sz="2800" dirty="0">
              <a:latin typeface="Calibri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endParaRPr lang="en-US" altLang="en-US" sz="2800" dirty="0">
              <a:latin typeface="Calibri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endParaRPr lang="en-US" altLang="en-US" sz="2800" dirty="0">
              <a:latin typeface="Calibri" charset="0"/>
            </a:endParaRP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endParaRPr lang="en-US" altLang="en-US" sz="2000" dirty="0">
              <a:latin typeface="Calibri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endParaRPr lang="en-US" altLang="en-US" dirty="0">
              <a:latin typeface="Calibri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70088" y="5818782"/>
            <a:ext cx="825182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600" dirty="0" err="1">
                <a:latin typeface="Calibri" charset="0"/>
              </a:rPr>
              <a:t>Heise</a:t>
            </a:r>
            <a:r>
              <a:rPr lang="en-US" altLang="en-US" sz="1600" dirty="0">
                <a:latin typeface="Calibri" charset="0"/>
              </a:rPr>
              <a:t>, D. R. (2007). </a:t>
            </a:r>
            <a:r>
              <a:rPr lang="en-US" altLang="en-US" sz="1600" i="1" dirty="0">
                <a:latin typeface="Calibri" charset="0"/>
              </a:rPr>
              <a:t>Expressive order: Confirming sentiments in social action</a:t>
            </a:r>
            <a:r>
              <a:rPr lang="en-US" altLang="en-US" sz="1600" dirty="0">
                <a:latin typeface="Calibri" charset="0"/>
              </a:rPr>
              <a:t>. New York: Springer.</a:t>
            </a:r>
          </a:p>
          <a:p>
            <a:r>
              <a:rPr lang="en-US" altLang="en-US" sz="1600" dirty="0">
                <a:latin typeface="Calibri" charset="0"/>
              </a:rPr>
              <a:t>MacKinnon, N. J. (1994). </a:t>
            </a:r>
            <a:r>
              <a:rPr lang="en-US" altLang="en-US" sz="1600" i="1" dirty="0">
                <a:latin typeface="Calibri" charset="0"/>
              </a:rPr>
              <a:t>Symbolic interactionism as affect control</a:t>
            </a:r>
            <a:r>
              <a:rPr lang="en-US" altLang="en-US" sz="1600" dirty="0">
                <a:latin typeface="Calibri" charset="0"/>
              </a:rPr>
              <a:t>. Albany: SUNY Press.</a:t>
            </a:r>
          </a:p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95584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2F07399-E3A7-4D2F-BA70-60A8A134EB5D}"/>
              </a:ext>
            </a:extLst>
          </p:cNvPr>
          <p:cNvCxnSpPr>
            <a:cxnSpLocks/>
            <a:stCxn id="64" idx="1"/>
          </p:cNvCxnSpPr>
          <p:nvPr/>
        </p:nvCxnSpPr>
        <p:spPr>
          <a:xfrm flipH="1">
            <a:off x="3264065" y="4358330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F091E62-5F07-4BE4-9A63-6C320E7B891C}"/>
              </a:ext>
            </a:extLst>
          </p:cNvPr>
          <p:cNvCxnSpPr>
            <a:cxnSpLocks/>
            <a:stCxn id="64" idx="0"/>
          </p:cNvCxnSpPr>
          <p:nvPr/>
        </p:nvCxnSpPr>
        <p:spPr>
          <a:xfrm>
            <a:off x="3925523" y="4367566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220C6E1-E3A3-4BCA-B2CD-7DFA5E22A942}"/>
              </a:ext>
            </a:extLst>
          </p:cNvPr>
          <p:cNvCxnSpPr>
            <a:cxnSpLocks/>
          </p:cNvCxnSpPr>
          <p:nvPr/>
        </p:nvCxnSpPr>
        <p:spPr>
          <a:xfrm flipH="1">
            <a:off x="2464386" y="3420987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81652E7-6357-4D31-9648-9A2ABFDDC0F1}"/>
              </a:ext>
            </a:extLst>
          </p:cNvPr>
          <p:cNvCxnSpPr/>
          <p:nvPr/>
        </p:nvCxnSpPr>
        <p:spPr>
          <a:xfrm flipH="1">
            <a:off x="3451918" y="4596408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97B894B-AF84-4A64-960F-CD43B5ED7141}"/>
              </a:ext>
            </a:extLst>
          </p:cNvPr>
          <p:cNvCxnSpPr/>
          <p:nvPr/>
        </p:nvCxnSpPr>
        <p:spPr>
          <a:xfrm>
            <a:off x="3513150" y="4603213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EF41710-B1E5-4ADD-BE5A-3E4F1A6216EC}"/>
              </a:ext>
            </a:extLst>
          </p:cNvPr>
          <p:cNvCxnSpPr/>
          <p:nvPr/>
        </p:nvCxnSpPr>
        <p:spPr>
          <a:xfrm>
            <a:off x="3764881" y="4591873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8E24445-CE67-4476-A5F9-24F40DAEF9F7}"/>
              </a:ext>
            </a:extLst>
          </p:cNvPr>
          <p:cNvCxnSpPr/>
          <p:nvPr/>
        </p:nvCxnSpPr>
        <p:spPr>
          <a:xfrm flipH="1">
            <a:off x="3272758" y="5133890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451827B-05FE-4477-A88E-240E0DD78F24}"/>
              </a:ext>
            </a:extLst>
          </p:cNvPr>
          <p:cNvCxnSpPr/>
          <p:nvPr/>
        </p:nvCxnSpPr>
        <p:spPr>
          <a:xfrm flipV="1">
            <a:off x="3778489" y="5140693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1">
            <a:extLst>
              <a:ext uri="{FF2B5EF4-FFF2-40B4-BE49-F238E27FC236}">
                <a16:creationId xmlns:a16="http://schemas.microsoft.com/office/drawing/2014/main" id="{67D86356-E998-4305-A4A3-9FA8AE86F72F}"/>
              </a:ext>
            </a:extLst>
          </p:cNvPr>
          <p:cNvSpPr/>
          <p:nvPr/>
        </p:nvSpPr>
        <p:spPr>
          <a:xfrm flipH="1">
            <a:off x="3239063" y="5135586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39">
            <a:extLst>
              <a:ext uri="{FF2B5EF4-FFF2-40B4-BE49-F238E27FC236}">
                <a16:creationId xmlns:a16="http://schemas.microsoft.com/office/drawing/2014/main" id="{240D202A-FEE8-488B-928A-B5AAF5F45027}"/>
              </a:ext>
            </a:extLst>
          </p:cNvPr>
          <p:cNvSpPr/>
          <p:nvPr/>
        </p:nvSpPr>
        <p:spPr>
          <a:xfrm flipH="1">
            <a:off x="3747062" y="5135585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36">
            <a:extLst>
              <a:ext uri="{FF2B5EF4-FFF2-40B4-BE49-F238E27FC236}">
                <a16:creationId xmlns:a16="http://schemas.microsoft.com/office/drawing/2014/main" id="{4B285BD7-F905-4929-8EB7-EF19C122AEB7}"/>
              </a:ext>
            </a:extLst>
          </p:cNvPr>
          <p:cNvSpPr/>
          <p:nvPr/>
        </p:nvSpPr>
        <p:spPr>
          <a:xfrm>
            <a:off x="6606687" y="2168977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5">
            <a:extLst>
              <a:ext uri="{FF2B5EF4-FFF2-40B4-BE49-F238E27FC236}">
                <a16:creationId xmlns:a16="http://schemas.microsoft.com/office/drawing/2014/main" id="{BAA8FFC7-8281-4C8A-98A5-ABFCE5CB9668}"/>
              </a:ext>
            </a:extLst>
          </p:cNvPr>
          <p:cNvSpPr/>
          <p:nvPr/>
        </p:nvSpPr>
        <p:spPr>
          <a:xfrm>
            <a:off x="5452834" y="2023835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2D8DB75-1D3A-4A85-8F18-D2246D1E52E9}"/>
              </a:ext>
            </a:extLst>
          </p:cNvPr>
          <p:cNvCxnSpPr>
            <a:cxnSpLocks/>
          </p:cNvCxnSpPr>
          <p:nvPr/>
        </p:nvCxnSpPr>
        <p:spPr>
          <a:xfrm flipV="1">
            <a:off x="3544900" y="2769675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AFEEFD34-B02F-47F8-8ACC-32F7EAEA7786}"/>
              </a:ext>
            </a:extLst>
          </p:cNvPr>
          <p:cNvSpPr/>
          <p:nvPr/>
        </p:nvSpPr>
        <p:spPr>
          <a:xfrm>
            <a:off x="2844868" y="2926693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8C45646-A058-4641-BA78-E92772555EC2}"/>
              </a:ext>
            </a:extLst>
          </p:cNvPr>
          <p:cNvCxnSpPr>
            <a:cxnSpLocks/>
          </p:cNvCxnSpPr>
          <p:nvPr/>
        </p:nvCxnSpPr>
        <p:spPr>
          <a:xfrm>
            <a:off x="4322687" y="3335616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FEE89521-1C52-485E-AF82-8A0D99F50543}"/>
              </a:ext>
            </a:extLst>
          </p:cNvPr>
          <p:cNvSpPr/>
          <p:nvPr/>
        </p:nvSpPr>
        <p:spPr>
          <a:xfrm>
            <a:off x="3068721" y="198859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6E5499C-DFC7-4920-950C-C440AB2EFEC7}"/>
              </a:ext>
            </a:extLst>
          </p:cNvPr>
          <p:cNvCxnSpPr>
            <a:cxnSpLocks/>
            <a:stCxn id="78" idx="1"/>
          </p:cNvCxnSpPr>
          <p:nvPr/>
        </p:nvCxnSpPr>
        <p:spPr>
          <a:xfrm flipH="1">
            <a:off x="7756648" y="4338875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8DEF288-E874-4E4B-BF34-76C6D204BB74}"/>
              </a:ext>
            </a:extLst>
          </p:cNvPr>
          <p:cNvCxnSpPr>
            <a:cxnSpLocks/>
            <a:stCxn id="78" idx="0"/>
          </p:cNvCxnSpPr>
          <p:nvPr/>
        </p:nvCxnSpPr>
        <p:spPr>
          <a:xfrm>
            <a:off x="8418106" y="4348111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62E3845-EE4D-434F-89EC-366071CA05DE}"/>
              </a:ext>
            </a:extLst>
          </p:cNvPr>
          <p:cNvCxnSpPr>
            <a:cxnSpLocks/>
          </p:cNvCxnSpPr>
          <p:nvPr/>
        </p:nvCxnSpPr>
        <p:spPr>
          <a:xfrm flipH="1">
            <a:off x="6956969" y="3401532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C1A87C0-4FE7-4C82-A4FC-D0D930395E76}"/>
              </a:ext>
            </a:extLst>
          </p:cNvPr>
          <p:cNvCxnSpPr>
            <a:cxnSpLocks/>
          </p:cNvCxnSpPr>
          <p:nvPr/>
        </p:nvCxnSpPr>
        <p:spPr>
          <a:xfrm flipH="1">
            <a:off x="7944501" y="4576953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A3672B0-9ADB-4C77-8CB9-C02AE12F6426}"/>
              </a:ext>
            </a:extLst>
          </p:cNvPr>
          <p:cNvCxnSpPr>
            <a:cxnSpLocks/>
          </p:cNvCxnSpPr>
          <p:nvPr/>
        </p:nvCxnSpPr>
        <p:spPr>
          <a:xfrm>
            <a:off x="8005733" y="4583758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8979ADB-8829-453B-917F-BD9A80FAC4E3}"/>
              </a:ext>
            </a:extLst>
          </p:cNvPr>
          <p:cNvCxnSpPr>
            <a:cxnSpLocks/>
          </p:cNvCxnSpPr>
          <p:nvPr/>
        </p:nvCxnSpPr>
        <p:spPr>
          <a:xfrm>
            <a:off x="8257464" y="4572418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1895FF1-86FC-4816-81F5-F46267B7458B}"/>
              </a:ext>
            </a:extLst>
          </p:cNvPr>
          <p:cNvCxnSpPr>
            <a:cxnSpLocks/>
          </p:cNvCxnSpPr>
          <p:nvPr/>
        </p:nvCxnSpPr>
        <p:spPr>
          <a:xfrm flipH="1">
            <a:off x="7765341" y="5114435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56C6B02-F8B4-40C2-BBC5-C15018E311A0}"/>
              </a:ext>
            </a:extLst>
          </p:cNvPr>
          <p:cNvCxnSpPr>
            <a:cxnSpLocks/>
          </p:cNvCxnSpPr>
          <p:nvPr/>
        </p:nvCxnSpPr>
        <p:spPr>
          <a:xfrm flipV="1">
            <a:off x="8271072" y="5121238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1">
            <a:extLst>
              <a:ext uri="{FF2B5EF4-FFF2-40B4-BE49-F238E27FC236}">
                <a16:creationId xmlns:a16="http://schemas.microsoft.com/office/drawing/2014/main" id="{FED231F9-5B97-479D-B624-9F06BE05194D}"/>
              </a:ext>
            </a:extLst>
          </p:cNvPr>
          <p:cNvSpPr/>
          <p:nvPr/>
        </p:nvSpPr>
        <p:spPr>
          <a:xfrm flipH="1">
            <a:off x="7731646" y="5116131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39">
            <a:extLst>
              <a:ext uri="{FF2B5EF4-FFF2-40B4-BE49-F238E27FC236}">
                <a16:creationId xmlns:a16="http://schemas.microsoft.com/office/drawing/2014/main" id="{77EFE6F5-1E9C-4806-B743-B1EBB329138B}"/>
              </a:ext>
            </a:extLst>
          </p:cNvPr>
          <p:cNvSpPr/>
          <p:nvPr/>
        </p:nvSpPr>
        <p:spPr>
          <a:xfrm flipH="1">
            <a:off x="8239645" y="5116130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538BA3D-CCEF-4F53-9502-CD41E8A3DC52}"/>
              </a:ext>
            </a:extLst>
          </p:cNvPr>
          <p:cNvCxnSpPr>
            <a:cxnSpLocks/>
          </p:cNvCxnSpPr>
          <p:nvPr/>
        </p:nvCxnSpPr>
        <p:spPr>
          <a:xfrm flipV="1">
            <a:off x="8037483" y="2750220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243592EB-B614-4CD2-95D5-BAC332FFED4D}"/>
              </a:ext>
            </a:extLst>
          </p:cNvPr>
          <p:cNvSpPr/>
          <p:nvPr/>
        </p:nvSpPr>
        <p:spPr>
          <a:xfrm>
            <a:off x="7337451" y="2907238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BFD8131-17F0-4CCB-89A5-49A902DC39B7}"/>
              </a:ext>
            </a:extLst>
          </p:cNvPr>
          <p:cNvCxnSpPr>
            <a:cxnSpLocks/>
          </p:cNvCxnSpPr>
          <p:nvPr/>
        </p:nvCxnSpPr>
        <p:spPr>
          <a:xfrm>
            <a:off x="8815270" y="3316161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20C8D40C-FB21-4FA0-8FD5-B7A71F07AB18}"/>
              </a:ext>
            </a:extLst>
          </p:cNvPr>
          <p:cNvSpPr/>
          <p:nvPr/>
        </p:nvSpPr>
        <p:spPr>
          <a:xfrm>
            <a:off x="7588216" y="198220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1309815-0924-4605-92D2-6064B12D9F65}"/>
              </a:ext>
            </a:extLst>
          </p:cNvPr>
          <p:cNvSpPr txBox="1"/>
          <p:nvPr/>
        </p:nvSpPr>
        <p:spPr>
          <a:xfrm>
            <a:off x="5399864" y="3207164"/>
            <a:ext cx="64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TEST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0FB607BC-7219-497E-B60B-F875F73BA362}"/>
              </a:ext>
            </a:extLst>
          </p:cNvPr>
          <p:cNvCxnSpPr>
            <a:cxnSpLocks/>
          </p:cNvCxnSpPr>
          <p:nvPr/>
        </p:nvCxnSpPr>
        <p:spPr>
          <a:xfrm flipH="1">
            <a:off x="4951445" y="3647129"/>
            <a:ext cx="1478122" cy="51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DA535496-909D-46C9-93F5-DC2F84D0407B}"/>
              </a:ext>
            </a:extLst>
          </p:cNvPr>
          <p:cNvSpPr txBox="1"/>
          <p:nvPr/>
        </p:nvSpPr>
        <p:spPr>
          <a:xfrm>
            <a:off x="1946085" y="5799203"/>
            <a:ext cx="327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/>
                </a:solidFill>
              </a:rPr>
              <a:t>Hank (Environmentalist)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AB210F5-8176-41A5-84AD-B669FD1952E1}"/>
              </a:ext>
            </a:extLst>
          </p:cNvPr>
          <p:cNvSpPr txBox="1"/>
          <p:nvPr/>
        </p:nvSpPr>
        <p:spPr>
          <a:xfrm>
            <a:off x="6887389" y="5784916"/>
            <a:ext cx="2785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Tom (Ex- coal miner)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8C20A2E-C8D4-4223-A027-A852389F78E0}"/>
              </a:ext>
            </a:extLst>
          </p:cNvPr>
          <p:cNvCxnSpPr/>
          <p:nvPr/>
        </p:nvCxnSpPr>
        <p:spPr>
          <a:xfrm>
            <a:off x="3451918" y="223726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3AD5A23-9198-46E4-BDB0-31BC28B0F6D1}"/>
              </a:ext>
            </a:extLst>
          </p:cNvPr>
          <p:cNvCxnSpPr/>
          <p:nvPr/>
        </p:nvCxnSpPr>
        <p:spPr>
          <a:xfrm>
            <a:off x="3583778" y="223726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F22AB4F-4BC6-4771-83A0-8706421163DF}"/>
              </a:ext>
            </a:extLst>
          </p:cNvPr>
          <p:cNvCxnSpPr>
            <a:cxnSpLocks/>
          </p:cNvCxnSpPr>
          <p:nvPr/>
        </p:nvCxnSpPr>
        <p:spPr>
          <a:xfrm>
            <a:off x="7928296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D8147F9-A1BA-4E0A-8F05-BE31A3F6C073}"/>
              </a:ext>
            </a:extLst>
          </p:cNvPr>
          <p:cNvCxnSpPr>
            <a:cxnSpLocks/>
          </p:cNvCxnSpPr>
          <p:nvPr/>
        </p:nvCxnSpPr>
        <p:spPr>
          <a:xfrm>
            <a:off x="8090785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0BFF44F-E089-42D2-9AF8-AA61A775DF81}"/>
              </a:ext>
            </a:extLst>
          </p:cNvPr>
          <p:cNvSpPr txBox="1"/>
          <p:nvPr/>
        </p:nvSpPr>
        <p:spPr>
          <a:xfrm>
            <a:off x="515803" y="5644550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3.0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B17F29-09DB-4C64-944B-B3BE7FD5644F}"/>
              </a:ext>
            </a:extLst>
          </p:cNvPr>
          <p:cNvSpPr txBox="1"/>
          <p:nvPr/>
        </p:nvSpPr>
        <p:spPr>
          <a:xfrm>
            <a:off x="9970819" y="5645938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1.3</a:t>
            </a:r>
          </a:p>
        </p:txBody>
      </p:sp>
      <p:sp>
        <p:nvSpPr>
          <p:cNvPr id="91" name="Thought Bubble: Cloud 90">
            <a:extLst>
              <a:ext uri="{FF2B5EF4-FFF2-40B4-BE49-F238E27FC236}">
                <a16:creationId xmlns:a16="http://schemas.microsoft.com/office/drawing/2014/main" id="{209E7089-682D-4E68-ADEC-1D8A7275AAD5}"/>
              </a:ext>
            </a:extLst>
          </p:cNvPr>
          <p:cNvSpPr/>
          <p:nvPr/>
        </p:nvSpPr>
        <p:spPr>
          <a:xfrm>
            <a:off x="28267" y="91056"/>
            <a:ext cx="3759292" cy="2028917"/>
          </a:xfrm>
          <a:prstGeom prst="cloudCallout">
            <a:avLst>
              <a:gd name="adj1" fmla="val 27356"/>
              <a:gd name="adj2" fmla="val 6734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80B1D13-4A02-46F4-9E41-A565CD7B7085}"/>
              </a:ext>
            </a:extLst>
          </p:cNvPr>
          <p:cNvSpPr txBox="1"/>
          <p:nvPr/>
        </p:nvSpPr>
        <p:spPr>
          <a:xfrm>
            <a:off x="716173" y="444937"/>
            <a:ext cx="414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Hank: 0.4 </a:t>
            </a:r>
            <a:r>
              <a:rPr lang="en-US" b="1">
                <a:solidFill>
                  <a:schemeClr val="accent6"/>
                </a:solidFill>
              </a:rPr>
              <a:t>Environmentalist</a:t>
            </a:r>
          </a:p>
          <a:p>
            <a:r>
              <a:rPr lang="en-US" b="1"/>
              <a:t>           0.2 Peer</a:t>
            </a:r>
          </a:p>
          <a:p>
            <a:endParaRPr lang="en-US" b="1"/>
          </a:p>
          <a:p>
            <a:r>
              <a:rPr lang="en-US" b="1"/>
              <a:t>Tom: 0.6 </a:t>
            </a:r>
            <a:r>
              <a:rPr lang="en-US" b="1">
                <a:solidFill>
                  <a:srgbClr val="FF0000"/>
                </a:solidFill>
              </a:rPr>
              <a:t>Culprit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FC241B7-EA6F-474D-A11C-06D2D54A2B97}"/>
              </a:ext>
            </a:extLst>
          </p:cNvPr>
          <p:cNvSpPr txBox="1"/>
          <p:nvPr/>
        </p:nvSpPr>
        <p:spPr>
          <a:xfrm>
            <a:off x="9144807" y="491353"/>
            <a:ext cx="2231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Tom: 1.0 </a:t>
            </a:r>
            <a:r>
              <a:rPr lang="en-US" b="1">
                <a:solidFill>
                  <a:schemeClr val="accent2"/>
                </a:solidFill>
              </a:rPr>
              <a:t>Coal miner</a:t>
            </a:r>
          </a:p>
          <a:p>
            <a:endParaRPr lang="en-US" b="1"/>
          </a:p>
          <a:p>
            <a:r>
              <a:rPr lang="en-US" b="1"/>
              <a:t>Hank: 1.0 </a:t>
            </a:r>
            <a:r>
              <a:rPr lang="en-US" b="1">
                <a:solidFill>
                  <a:srgbClr val="FF0000"/>
                </a:solidFill>
              </a:rPr>
              <a:t>Prosecutor </a:t>
            </a:r>
          </a:p>
        </p:txBody>
      </p:sp>
      <p:sp>
        <p:nvSpPr>
          <p:cNvPr id="94" name="Thought Bubble: Cloud 93">
            <a:extLst>
              <a:ext uri="{FF2B5EF4-FFF2-40B4-BE49-F238E27FC236}">
                <a16:creationId xmlns:a16="http://schemas.microsoft.com/office/drawing/2014/main" id="{BCB39BA3-9FDB-43A2-A6D1-20D5DE7544D1}"/>
              </a:ext>
            </a:extLst>
          </p:cNvPr>
          <p:cNvSpPr/>
          <p:nvPr/>
        </p:nvSpPr>
        <p:spPr>
          <a:xfrm>
            <a:off x="8380884" y="41293"/>
            <a:ext cx="3759292" cy="2028917"/>
          </a:xfrm>
          <a:prstGeom prst="cloudCallout">
            <a:avLst>
              <a:gd name="adj1" fmla="val -43688"/>
              <a:gd name="adj2" fmla="val 615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50C835D3-00E2-4029-A752-AD05DD7D095C}"/>
              </a:ext>
            </a:extLst>
          </p:cNvPr>
          <p:cNvCxnSpPr>
            <a:cxnSpLocks/>
          </p:cNvCxnSpPr>
          <p:nvPr/>
        </p:nvCxnSpPr>
        <p:spPr>
          <a:xfrm flipH="1" flipV="1">
            <a:off x="3342406" y="2236314"/>
            <a:ext cx="341487" cy="21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Arc 99">
            <a:extLst>
              <a:ext uri="{FF2B5EF4-FFF2-40B4-BE49-F238E27FC236}">
                <a16:creationId xmlns:a16="http://schemas.microsoft.com/office/drawing/2014/main" id="{7C708E66-AB2F-4E7B-AC3C-7A080FBC5B79}"/>
              </a:ext>
            </a:extLst>
          </p:cNvPr>
          <p:cNvSpPr/>
          <p:nvPr/>
        </p:nvSpPr>
        <p:spPr>
          <a:xfrm rot="20571961">
            <a:off x="3090394" y="2521365"/>
            <a:ext cx="914400" cy="914400"/>
          </a:xfrm>
          <a:prstGeom prst="arc">
            <a:avLst>
              <a:gd name="adj1" fmla="val 16200000"/>
              <a:gd name="adj2" fmla="val 1830373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C480B3E-31E5-4B63-A394-5D9D5B6C265C}"/>
              </a:ext>
            </a:extLst>
          </p:cNvPr>
          <p:cNvCxnSpPr>
            <a:cxnSpLocks/>
          </p:cNvCxnSpPr>
          <p:nvPr/>
        </p:nvCxnSpPr>
        <p:spPr>
          <a:xfrm>
            <a:off x="7875967" y="2538688"/>
            <a:ext cx="2737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A0A14A38-2032-40DE-B1C8-053554FB8141}"/>
              </a:ext>
            </a:extLst>
          </p:cNvPr>
          <p:cNvSpPr/>
          <p:nvPr/>
        </p:nvSpPr>
        <p:spPr>
          <a:xfrm>
            <a:off x="3460551" y="3197821"/>
            <a:ext cx="199573" cy="361375"/>
          </a:xfrm>
          <a:prstGeom prst="triangl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C2924A2-978E-4E56-A1E4-A4F621E1A3CC}"/>
              </a:ext>
            </a:extLst>
          </p:cNvPr>
          <p:cNvSpPr/>
          <p:nvPr/>
        </p:nvSpPr>
        <p:spPr>
          <a:xfrm>
            <a:off x="3514269" y="3559196"/>
            <a:ext cx="87190" cy="9834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CFDFC90-3A3E-4A27-B6EE-31112975CD1B}"/>
              </a:ext>
            </a:extLst>
          </p:cNvPr>
          <p:cNvSpPr/>
          <p:nvPr/>
        </p:nvSpPr>
        <p:spPr>
          <a:xfrm>
            <a:off x="8061371" y="3400433"/>
            <a:ext cx="45719" cy="28426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lowchart: Delay 102">
            <a:extLst>
              <a:ext uri="{FF2B5EF4-FFF2-40B4-BE49-F238E27FC236}">
                <a16:creationId xmlns:a16="http://schemas.microsoft.com/office/drawing/2014/main" id="{6FAA329C-7A5F-4796-B175-828541124D3B}"/>
              </a:ext>
            </a:extLst>
          </p:cNvPr>
          <p:cNvSpPr/>
          <p:nvPr/>
        </p:nvSpPr>
        <p:spPr>
          <a:xfrm rot="16200000">
            <a:off x="7963836" y="3177735"/>
            <a:ext cx="241339" cy="194987"/>
          </a:xfrm>
          <a:prstGeom prst="flowChartDelay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A61448-C213-39B3-9D73-BC6F9F6F1C57}"/>
              </a:ext>
            </a:extLst>
          </p:cNvPr>
          <p:cNvSpPr txBox="1"/>
          <p:nvPr/>
        </p:nvSpPr>
        <p:spPr>
          <a:xfrm>
            <a:off x="3925523" y="596221"/>
            <a:ext cx="1164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 </a:t>
            </a:r>
            <a:r>
              <a:rPr lang="en-US" sz="2400" b="1" dirty="0"/>
              <a:t>: 0.01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 </a:t>
            </a:r>
            <a:r>
              <a:rPr lang="en-US" sz="2400" b="1" dirty="0"/>
              <a:t>: 0.25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95DC1-BC1B-306E-2A01-0D3E308EE737}"/>
              </a:ext>
            </a:extLst>
          </p:cNvPr>
          <p:cNvSpPr txBox="1"/>
          <p:nvPr/>
        </p:nvSpPr>
        <p:spPr>
          <a:xfrm>
            <a:off x="7156597" y="596213"/>
            <a:ext cx="1096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 </a:t>
            </a:r>
            <a:r>
              <a:rPr lang="en-US" sz="2400" b="1" dirty="0"/>
              <a:t>: 0.5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 </a:t>
            </a:r>
            <a:r>
              <a:rPr lang="en-US" sz="2400" b="1" dirty="0"/>
              <a:t>: 0.01</a:t>
            </a:r>
          </a:p>
        </p:txBody>
      </p:sp>
    </p:spTree>
    <p:extLst>
      <p:ext uri="{BB962C8B-B14F-4D97-AF65-F5344CB8AC3E}">
        <p14:creationId xmlns:p14="http://schemas.microsoft.com/office/powerpoint/2010/main" val="2039020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F9C7847-4FD9-4757-9AE5-8000818204B4}"/>
              </a:ext>
            </a:extLst>
          </p:cNvPr>
          <p:cNvCxnSpPr>
            <a:cxnSpLocks/>
            <a:stCxn id="70" idx="1"/>
          </p:cNvCxnSpPr>
          <p:nvPr/>
        </p:nvCxnSpPr>
        <p:spPr>
          <a:xfrm flipH="1">
            <a:off x="3759680" y="4352840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BC28618-0E58-4EB8-9F89-908B396DD324}"/>
              </a:ext>
            </a:extLst>
          </p:cNvPr>
          <p:cNvCxnSpPr>
            <a:cxnSpLocks/>
            <a:stCxn id="70" idx="0"/>
          </p:cNvCxnSpPr>
          <p:nvPr/>
        </p:nvCxnSpPr>
        <p:spPr>
          <a:xfrm>
            <a:off x="4421138" y="4362076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F25C815-2C51-4510-8C31-6944CACD756A}"/>
              </a:ext>
            </a:extLst>
          </p:cNvPr>
          <p:cNvCxnSpPr>
            <a:cxnSpLocks/>
          </p:cNvCxnSpPr>
          <p:nvPr/>
        </p:nvCxnSpPr>
        <p:spPr>
          <a:xfrm flipH="1">
            <a:off x="2960001" y="3415497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5EB37A1-D40C-44BC-9195-7D365AC7853B}"/>
              </a:ext>
            </a:extLst>
          </p:cNvPr>
          <p:cNvCxnSpPr/>
          <p:nvPr/>
        </p:nvCxnSpPr>
        <p:spPr>
          <a:xfrm flipH="1">
            <a:off x="3947533" y="4590918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AC0F982-759D-479D-9530-6B8937E175E2}"/>
              </a:ext>
            </a:extLst>
          </p:cNvPr>
          <p:cNvCxnSpPr/>
          <p:nvPr/>
        </p:nvCxnSpPr>
        <p:spPr>
          <a:xfrm>
            <a:off x="4008765" y="4597723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D604C47-3033-4672-9B84-07FDD467ACC8}"/>
              </a:ext>
            </a:extLst>
          </p:cNvPr>
          <p:cNvCxnSpPr/>
          <p:nvPr/>
        </p:nvCxnSpPr>
        <p:spPr>
          <a:xfrm>
            <a:off x="4260496" y="4586383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A69DC69-60B5-4F92-96F8-7E5B4C5ABB0D}"/>
              </a:ext>
            </a:extLst>
          </p:cNvPr>
          <p:cNvCxnSpPr/>
          <p:nvPr/>
        </p:nvCxnSpPr>
        <p:spPr>
          <a:xfrm flipH="1">
            <a:off x="3768373" y="5128400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7BD68C2-51B3-4E65-AC05-A9335144AE09}"/>
              </a:ext>
            </a:extLst>
          </p:cNvPr>
          <p:cNvCxnSpPr/>
          <p:nvPr/>
        </p:nvCxnSpPr>
        <p:spPr>
          <a:xfrm flipV="1">
            <a:off x="4274104" y="5135203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1">
            <a:extLst>
              <a:ext uri="{FF2B5EF4-FFF2-40B4-BE49-F238E27FC236}">
                <a16:creationId xmlns:a16="http://schemas.microsoft.com/office/drawing/2014/main" id="{36B76F84-C076-4954-B8B1-7532C3D7FA11}"/>
              </a:ext>
            </a:extLst>
          </p:cNvPr>
          <p:cNvSpPr/>
          <p:nvPr/>
        </p:nvSpPr>
        <p:spPr>
          <a:xfrm flipH="1">
            <a:off x="3734678" y="5130096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39">
            <a:extLst>
              <a:ext uri="{FF2B5EF4-FFF2-40B4-BE49-F238E27FC236}">
                <a16:creationId xmlns:a16="http://schemas.microsoft.com/office/drawing/2014/main" id="{91C6541F-2D04-40A5-8E6B-686CD286D196}"/>
              </a:ext>
            </a:extLst>
          </p:cNvPr>
          <p:cNvSpPr/>
          <p:nvPr/>
        </p:nvSpPr>
        <p:spPr>
          <a:xfrm flipH="1">
            <a:off x="4242677" y="5130095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36">
            <a:extLst>
              <a:ext uri="{FF2B5EF4-FFF2-40B4-BE49-F238E27FC236}">
                <a16:creationId xmlns:a16="http://schemas.microsoft.com/office/drawing/2014/main" id="{F52E04CA-F053-46F7-BF7B-0E30BCE28931}"/>
              </a:ext>
            </a:extLst>
          </p:cNvPr>
          <p:cNvSpPr/>
          <p:nvPr/>
        </p:nvSpPr>
        <p:spPr>
          <a:xfrm>
            <a:off x="6606687" y="2168977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5">
            <a:extLst>
              <a:ext uri="{FF2B5EF4-FFF2-40B4-BE49-F238E27FC236}">
                <a16:creationId xmlns:a16="http://schemas.microsoft.com/office/drawing/2014/main" id="{3F26BAE6-3057-4604-84CA-14E523D75855}"/>
              </a:ext>
            </a:extLst>
          </p:cNvPr>
          <p:cNvSpPr/>
          <p:nvPr/>
        </p:nvSpPr>
        <p:spPr>
          <a:xfrm>
            <a:off x="5452834" y="2023835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D6B88D1-8443-4331-834C-C8ABD3EF3192}"/>
              </a:ext>
            </a:extLst>
          </p:cNvPr>
          <p:cNvCxnSpPr>
            <a:cxnSpLocks/>
          </p:cNvCxnSpPr>
          <p:nvPr/>
        </p:nvCxnSpPr>
        <p:spPr>
          <a:xfrm flipV="1">
            <a:off x="4040515" y="2764185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5C83EA2-1347-4FE4-BD9F-5D745735C22A}"/>
              </a:ext>
            </a:extLst>
          </p:cNvPr>
          <p:cNvSpPr/>
          <p:nvPr/>
        </p:nvSpPr>
        <p:spPr>
          <a:xfrm>
            <a:off x="3340483" y="2921203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60BE9FD-C1F7-49B1-ADE3-73D105C87C76}"/>
              </a:ext>
            </a:extLst>
          </p:cNvPr>
          <p:cNvCxnSpPr>
            <a:cxnSpLocks/>
          </p:cNvCxnSpPr>
          <p:nvPr/>
        </p:nvCxnSpPr>
        <p:spPr>
          <a:xfrm>
            <a:off x="4818302" y="3330126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BE5DAF47-D679-42B6-98A2-00C923AAD11A}"/>
              </a:ext>
            </a:extLst>
          </p:cNvPr>
          <p:cNvSpPr/>
          <p:nvPr/>
        </p:nvSpPr>
        <p:spPr>
          <a:xfrm>
            <a:off x="3564336" y="198310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6662607-29EE-447B-8613-20BACE473FE2}"/>
              </a:ext>
            </a:extLst>
          </p:cNvPr>
          <p:cNvCxnSpPr>
            <a:cxnSpLocks/>
            <a:stCxn id="84" idx="1"/>
          </p:cNvCxnSpPr>
          <p:nvPr/>
        </p:nvCxnSpPr>
        <p:spPr>
          <a:xfrm flipH="1">
            <a:off x="7756648" y="4338875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AD100E4-7094-474B-8491-B8D7AE8AD077}"/>
              </a:ext>
            </a:extLst>
          </p:cNvPr>
          <p:cNvCxnSpPr>
            <a:cxnSpLocks/>
            <a:stCxn id="84" idx="0"/>
          </p:cNvCxnSpPr>
          <p:nvPr/>
        </p:nvCxnSpPr>
        <p:spPr>
          <a:xfrm>
            <a:off x="8418106" y="4348111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90DBA1F-90EA-4684-A3D5-FC6EDB72CBCD}"/>
              </a:ext>
            </a:extLst>
          </p:cNvPr>
          <p:cNvCxnSpPr>
            <a:cxnSpLocks/>
          </p:cNvCxnSpPr>
          <p:nvPr/>
        </p:nvCxnSpPr>
        <p:spPr>
          <a:xfrm flipH="1">
            <a:off x="6956969" y="3401532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76BE7EE-7D09-4109-A6D6-BE87F95A5368}"/>
              </a:ext>
            </a:extLst>
          </p:cNvPr>
          <p:cNvCxnSpPr>
            <a:cxnSpLocks/>
          </p:cNvCxnSpPr>
          <p:nvPr/>
        </p:nvCxnSpPr>
        <p:spPr>
          <a:xfrm flipH="1">
            <a:off x="7944501" y="4576953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856DBB4-8AAC-4663-B142-3CA8C8BE07C0}"/>
              </a:ext>
            </a:extLst>
          </p:cNvPr>
          <p:cNvCxnSpPr>
            <a:cxnSpLocks/>
          </p:cNvCxnSpPr>
          <p:nvPr/>
        </p:nvCxnSpPr>
        <p:spPr>
          <a:xfrm>
            <a:off x="8005733" y="4583758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AC934F7-E540-4CB7-95AA-A023D169C2CD}"/>
              </a:ext>
            </a:extLst>
          </p:cNvPr>
          <p:cNvCxnSpPr>
            <a:cxnSpLocks/>
          </p:cNvCxnSpPr>
          <p:nvPr/>
        </p:nvCxnSpPr>
        <p:spPr>
          <a:xfrm>
            <a:off x="8257464" y="4572418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B250E37-C5FE-467D-9B3C-7EA9C82BA4A3}"/>
              </a:ext>
            </a:extLst>
          </p:cNvPr>
          <p:cNvCxnSpPr>
            <a:cxnSpLocks/>
          </p:cNvCxnSpPr>
          <p:nvPr/>
        </p:nvCxnSpPr>
        <p:spPr>
          <a:xfrm flipH="1">
            <a:off x="7765341" y="5114435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4B9F865-695B-4321-A985-6BF5F5468973}"/>
              </a:ext>
            </a:extLst>
          </p:cNvPr>
          <p:cNvCxnSpPr>
            <a:cxnSpLocks/>
          </p:cNvCxnSpPr>
          <p:nvPr/>
        </p:nvCxnSpPr>
        <p:spPr>
          <a:xfrm flipV="1">
            <a:off x="8271072" y="5121238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1">
            <a:extLst>
              <a:ext uri="{FF2B5EF4-FFF2-40B4-BE49-F238E27FC236}">
                <a16:creationId xmlns:a16="http://schemas.microsoft.com/office/drawing/2014/main" id="{2EB46CD4-5E72-4707-8A9A-D0A9D74B1F1C}"/>
              </a:ext>
            </a:extLst>
          </p:cNvPr>
          <p:cNvSpPr/>
          <p:nvPr/>
        </p:nvSpPr>
        <p:spPr>
          <a:xfrm flipH="1">
            <a:off x="7731646" y="5116131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39">
            <a:extLst>
              <a:ext uri="{FF2B5EF4-FFF2-40B4-BE49-F238E27FC236}">
                <a16:creationId xmlns:a16="http://schemas.microsoft.com/office/drawing/2014/main" id="{D3194268-7D53-431D-B78E-E89AB3566088}"/>
              </a:ext>
            </a:extLst>
          </p:cNvPr>
          <p:cNvSpPr/>
          <p:nvPr/>
        </p:nvSpPr>
        <p:spPr>
          <a:xfrm flipH="1">
            <a:off x="8239645" y="5116130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12E47E1-FB1E-4433-A28A-153FD04D3D5A}"/>
              </a:ext>
            </a:extLst>
          </p:cNvPr>
          <p:cNvCxnSpPr>
            <a:cxnSpLocks/>
          </p:cNvCxnSpPr>
          <p:nvPr/>
        </p:nvCxnSpPr>
        <p:spPr>
          <a:xfrm flipV="1">
            <a:off x="8037483" y="2750220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D7438948-4E1B-4E8F-90A5-41C1703E1233}"/>
              </a:ext>
            </a:extLst>
          </p:cNvPr>
          <p:cNvSpPr/>
          <p:nvPr/>
        </p:nvSpPr>
        <p:spPr>
          <a:xfrm>
            <a:off x="7337451" y="2907238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317C389-D876-4224-98D7-674987C2D85A}"/>
              </a:ext>
            </a:extLst>
          </p:cNvPr>
          <p:cNvCxnSpPr>
            <a:cxnSpLocks/>
          </p:cNvCxnSpPr>
          <p:nvPr/>
        </p:nvCxnSpPr>
        <p:spPr>
          <a:xfrm>
            <a:off x="8815270" y="3316161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182D1ECE-3802-473B-A37F-70E650FC5DB4}"/>
              </a:ext>
            </a:extLst>
          </p:cNvPr>
          <p:cNvSpPr/>
          <p:nvPr/>
        </p:nvSpPr>
        <p:spPr>
          <a:xfrm>
            <a:off x="7588216" y="198220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4E8C027-E5F3-4EB2-921B-E141DA582638}"/>
              </a:ext>
            </a:extLst>
          </p:cNvPr>
          <p:cNvSpPr txBox="1"/>
          <p:nvPr/>
        </p:nvSpPr>
        <p:spPr>
          <a:xfrm>
            <a:off x="5564704" y="3272307"/>
            <a:ext cx="88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PACIFY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55A7B09-BA8C-4E96-80C3-CF269F445B6E}"/>
              </a:ext>
            </a:extLst>
          </p:cNvPr>
          <p:cNvCxnSpPr>
            <a:cxnSpLocks/>
          </p:cNvCxnSpPr>
          <p:nvPr/>
        </p:nvCxnSpPr>
        <p:spPr>
          <a:xfrm>
            <a:off x="5330061" y="3746350"/>
            <a:ext cx="138761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219664D3-6E89-4CFD-822F-4443CF96126F}"/>
              </a:ext>
            </a:extLst>
          </p:cNvPr>
          <p:cNvSpPr txBox="1"/>
          <p:nvPr/>
        </p:nvSpPr>
        <p:spPr>
          <a:xfrm>
            <a:off x="1946085" y="5799203"/>
            <a:ext cx="327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/>
                </a:solidFill>
              </a:rPr>
              <a:t>Hank (Environmentalist)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DDC2CD7-1951-4A57-8633-490EC8764A88}"/>
              </a:ext>
            </a:extLst>
          </p:cNvPr>
          <p:cNvSpPr txBox="1"/>
          <p:nvPr/>
        </p:nvSpPr>
        <p:spPr>
          <a:xfrm>
            <a:off x="6887389" y="5784916"/>
            <a:ext cx="2785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Tom (Ex- coal miner)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C732728-D657-48B6-99DD-569B19FA2E50}"/>
              </a:ext>
            </a:extLst>
          </p:cNvPr>
          <p:cNvCxnSpPr/>
          <p:nvPr/>
        </p:nvCxnSpPr>
        <p:spPr>
          <a:xfrm>
            <a:off x="3947533" y="223177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E4BAD7B-F691-41EA-905F-68A5204A17B4}"/>
              </a:ext>
            </a:extLst>
          </p:cNvPr>
          <p:cNvCxnSpPr/>
          <p:nvPr/>
        </p:nvCxnSpPr>
        <p:spPr>
          <a:xfrm>
            <a:off x="4079393" y="223177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271D4E5-4FD9-47DF-8A67-C63599088964}"/>
              </a:ext>
            </a:extLst>
          </p:cNvPr>
          <p:cNvCxnSpPr>
            <a:cxnSpLocks/>
          </p:cNvCxnSpPr>
          <p:nvPr/>
        </p:nvCxnSpPr>
        <p:spPr>
          <a:xfrm>
            <a:off x="7928296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AB1935A-3196-4716-80F7-7D3B054944D2}"/>
              </a:ext>
            </a:extLst>
          </p:cNvPr>
          <p:cNvCxnSpPr>
            <a:cxnSpLocks/>
          </p:cNvCxnSpPr>
          <p:nvPr/>
        </p:nvCxnSpPr>
        <p:spPr>
          <a:xfrm>
            <a:off x="8090785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2BCE29BF-436E-4886-8DB2-80D3E4FF2A85}"/>
              </a:ext>
            </a:extLst>
          </p:cNvPr>
          <p:cNvSpPr txBox="1"/>
          <p:nvPr/>
        </p:nvSpPr>
        <p:spPr>
          <a:xfrm>
            <a:off x="515803" y="5644550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2.4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3821746-256D-4D2C-9DAA-A60A243E100A}"/>
              </a:ext>
            </a:extLst>
          </p:cNvPr>
          <p:cNvSpPr txBox="1"/>
          <p:nvPr/>
        </p:nvSpPr>
        <p:spPr>
          <a:xfrm>
            <a:off x="9970819" y="5645938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4.0</a:t>
            </a:r>
          </a:p>
        </p:txBody>
      </p:sp>
      <p:sp>
        <p:nvSpPr>
          <p:cNvPr id="97" name="Thought Bubble: Cloud 96">
            <a:extLst>
              <a:ext uri="{FF2B5EF4-FFF2-40B4-BE49-F238E27FC236}">
                <a16:creationId xmlns:a16="http://schemas.microsoft.com/office/drawing/2014/main" id="{616CA097-A3C0-467F-A993-FF2CBD9D03B2}"/>
              </a:ext>
            </a:extLst>
          </p:cNvPr>
          <p:cNvSpPr/>
          <p:nvPr/>
        </p:nvSpPr>
        <p:spPr>
          <a:xfrm>
            <a:off x="1" y="0"/>
            <a:ext cx="3544900" cy="3746350"/>
          </a:xfrm>
          <a:prstGeom prst="cloudCallout">
            <a:avLst>
              <a:gd name="adj1" fmla="val 47511"/>
              <a:gd name="adj2" fmla="val 2493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A3AFA48-A429-429D-B986-10CAD89887C9}"/>
              </a:ext>
            </a:extLst>
          </p:cNvPr>
          <p:cNvSpPr txBox="1"/>
          <p:nvPr/>
        </p:nvSpPr>
        <p:spPr>
          <a:xfrm>
            <a:off x="526337" y="479294"/>
            <a:ext cx="30631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Hank: 0.2 Colleague</a:t>
            </a:r>
          </a:p>
          <a:p>
            <a:r>
              <a:rPr lang="en-US" b="1"/>
              <a:t>            0.1 Worker</a:t>
            </a:r>
          </a:p>
          <a:p>
            <a:r>
              <a:rPr lang="en-US" b="1"/>
              <a:t>            0. Wage earner</a:t>
            </a:r>
          </a:p>
          <a:p>
            <a:r>
              <a:rPr lang="en-US" b="1"/>
              <a:t>            0. Peer</a:t>
            </a:r>
          </a:p>
          <a:p>
            <a:endParaRPr lang="en-US" b="1"/>
          </a:p>
          <a:p>
            <a:r>
              <a:rPr lang="en-US" b="1"/>
              <a:t>Tom: 0.1 </a:t>
            </a:r>
            <a:r>
              <a:rPr lang="en-US" b="1">
                <a:solidFill>
                  <a:srgbClr val="FF0000"/>
                </a:solidFill>
              </a:rPr>
              <a:t>Culprit</a:t>
            </a:r>
            <a:endParaRPr lang="en-US" b="1"/>
          </a:p>
          <a:p>
            <a:r>
              <a:rPr lang="en-US" b="1"/>
              <a:t>          0.Crane operator</a:t>
            </a:r>
          </a:p>
          <a:p>
            <a:r>
              <a:rPr lang="en-US" b="1"/>
              <a:t>          0.Peer</a:t>
            </a:r>
          </a:p>
          <a:p>
            <a:r>
              <a:rPr lang="en-US" b="1"/>
              <a:t>          0.Citizen</a:t>
            </a:r>
          </a:p>
          <a:p>
            <a:r>
              <a:rPr lang="en-US" b="1"/>
              <a:t>          0.1 Liberal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D6732B4-5C75-4A4B-A0FC-02D8C6AE7E81}"/>
              </a:ext>
            </a:extLst>
          </p:cNvPr>
          <p:cNvSpPr txBox="1"/>
          <p:nvPr/>
        </p:nvSpPr>
        <p:spPr>
          <a:xfrm>
            <a:off x="9070263" y="703854"/>
            <a:ext cx="2612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Tom: 1.0 Coal miner</a:t>
            </a:r>
          </a:p>
          <a:p>
            <a:endParaRPr lang="en-US" b="1"/>
          </a:p>
          <a:p>
            <a:r>
              <a:rPr lang="en-US" b="1"/>
              <a:t>Hank: 1.0 </a:t>
            </a:r>
            <a:r>
              <a:rPr lang="en-US" b="1">
                <a:solidFill>
                  <a:srgbClr val="FF0000"/>
                </a:solidFill>
              </a:rPr>
              <a:t>Prosecutor</a:t>
            </a:r>
          </a:p>
        </p:txBody>
      </p:sp>
      <p:sp>
        <p:nvSpPr>
          <p:cNvPr id="100" name="Thought Bubble: Cloud 99">
            <a:extLst>
              <a:ext uri="{FF2B5EF4-FFF2-40B4-BE49-F238E27FC236}">
                <a16:creationId xmlns:a16="http://schemas.microsoft.com/office/drawing/2014/main" id="{21B997B2-7ADE-47C4-A395-DA7E201EBF36}"/>
              </a:ext>
            </a:extLst>
          </p:cNvPr>
          <p:cNvSpPr/>
          <p:nvPr/>
        </p:nvSpPr>
        <p:spPr>
          <a:xfrm>
            <a:off x="8380884" y="41293"/>
            <a:ext cx="3726827" cy="2365668"/>
          </a:xfrm>
          <a:prstGeom prst="cloudCallout">
            <a:avLst>
              <a:gd name="adj1" fmla="val -43688"/>
              <a:gd name="adj2" fmla="val 615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Arc 102">
            <a:extLst>
              <a:ext uri="{FF2B5EF4-FFF2-40B4-BE49-F238E27FC236}">
                <a16:creationId xmlns:a16="http://schemas.microsoft.com/office/drawing/2014/main" id="{E4EB356D-F78E-4039-8277-D4B593CFBCCA}"/>
              </a:ext>
            </a:extLst>
          </p:cNvPr>
          <p:cNvSpPr/>
          <p:nvPr/>
        </p:nvSpPr>
        <p:spPr>
          <a:xfrm rot="20571961">
            <a:off x="3586009" y="2515875"/>
            <a:ext cx="914400" cy="914400"/>
          </a:xfrm>
          <a:prstGeom prst="arc">
            <a:avLst>
              <a:gd name="adj1" fmla="val 16200000"/>
              <a:gd name="adj2" fmla="val 1830373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Arc 103">
            <a:extLst>
              <a:ext uri="{FF2B5EF4-FFF2-40B4-BE49-F238E27FC236}">
                <a16:creationId xmlns:a16="http://schemas.microsoft.com/office/drawing/2014/main" id="{51282879-084B-42F8-9789-8C4E311F7D78}"/>
              </a:ext>
            </a:extLst>
          </p:cNvPr>
          <p:cNvSpPr/>
          <p:nvPr/>
        </p:nvSpPr>
        <p:spPr>
          <a:xfrm rot="20571961">
            <a:off x="7565549" y="2544082"/>
            <a:ext cx="914400" cy="914400"/>
          </a:xfrm>
          <a:prstGeom prst="arc">
            <a:avLst>
              <a:gd name="adj1" fmla="val 16200000"/>
              <a:gd name="adj2" fmla="val 1830373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A97D29C-9CDF-445D-9313-914A2B026E14}"/>
              </a:ext>
            </a:extLst>
          </p:cNvPr>
          <p:cNvCxnSpPr>
            <a:cxnSpLocks/>
          </p:cNvCxnSpPr>
          <p:nvPr/>
        </p:nvCxnSpPr>
        <p:spPr>
          <a:xfrm>
            <a:off x="7877685" y="2174639"/>
            <a:ext cx="113918" cy="818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FDEA411-6A09-4C5C-9A9E-75C41DE718EA}"/>
              </a:ext>
            </a:extLst>
          </p:cNvPr>
          <p:cNvCxnSpPr>
            <a:cxnSpLocks/>
          </p:cNvCxnSpPr>
          <p:nvPr/>
        </p:nvCxnSpPr>
        <p:spPr>
          <a:xfrm flipH="1">
            <a:off x="8056918" y="2163494"/>
            <a:ext cx="101823" cy="848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16C2AB51-62A6-4311-BEDE-C2478B01A91D}"/>
              </a:ext>
            </a:extLst>
          </p:cNvPr>
          <p:cNvCxnSpPr>
            <a:cxnSpLocks/>
          </p:cNvCxnSpPr>
          <p:nvPr/>
        </p:nvCxnSpPr>
        <p:spPr>
          <a:xfrm flipH="1" flipV="1">
            <a:off x="3847208" y="2234478"/>
            <a:ext cx="341487" cy="21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E4A78BBC-093C-4668-920D-345E192330D2}"/>
              </a:ext>
            </a:extLst>
          </p:cNvPr>
          <p:cNvSpPr/>
          <p:nvPr/>
        </p:nvSpPr>
        <p:spPr>
          <a:xfrm>
            <a:off x="3954091" y="3138420"/>
            <a:ext cx="199573" cy="361375"/>
          </a:xfrm>
          <a:prstGeom prst="triangl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1B91299-6429-4801-8AFA-131163880F63}"/>
              </a:ext>
            </a:extLst>
          </p:cNvPr>
          <p:cNvSpPr/>
          <p:nvPr/>
        </p:nvSpPr>
        <p:spPr>
          <a:xfrm>
            <a:off x="4007809" y="3499795"/>
            <a:ext cx="87190" cy="9834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6F46E7E-C239-42FC-BDB3-BA441856D75D}"/>
              </a:ext>
            </a:extLst>
          </p:cNvPr>
          <p:cNvSpPr/>
          <p:nvPr/>
        </p:nvSpPr>
        <p:spPr>
          <a:xfrm>
            <a:off x="8061371" y="3400433"/>
            <a:ext cx="45719" cy="28426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lowchart: Delay 110">
            <a:extLst>
              <a:ext uri="{FF2B5EF4-FFF2-40B4-BE49-F238E27FC236}">
                <a16:creationId xmlns:a16="http://schemas.microsoft.com/office/drawing/2014/main" id="{F5A1BA9C-26CD-4E9F-B1A4-0458DCE49327}"/>
              </a:ext>
            </a:extLst>
          </p:cNvPr>
          <p:cNvSpPr/>
          <p:nvPr/>
        </p:nvSpPr>
        <p:spPr>
          <a:xfrm rot="16200000">
            <a:off x="7963836" y="3177735"/>
            <a:ext cx="241339" cy="194987"/>
          </a:xfrm>
          <a:prstGeom prst="flowChartDelay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950AEE-5C46-2CBA-F3FC-99556582C88E}"/>
              </a:ext>
            </a:extLst>
          </p:cNvPr>
          <p:cNvSpPr txBox="1"/>
          <p:nvPr/>
        </p:nvSpPr>
        <p:spPr>
          <a:xfrm>
            <a:off x="3925523" y="596221"/>
            <a:ext cx="1164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 </a:t>
            </a:r>
            <a:r>
              <a:rPr lang="en-US" sz="2400" b="1" dirty="0"/>
              <a:t>: 0.01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 </a:t>
            </a:r>
            <a:r>
              <a:rPr lang="en-US" sz="2400" b="1" dirty="0"/>
              <a:t>: 0.25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6943AB-FB89-64F3-5ECE-0BBCA776B258}"/>
              </a:ext>
            </a:extLst>
          </p:cNvPr>
          <p:cNvSpPr txBox="1"/>
          <p:nvPr/>
        </p:nvSpPr>
        <p:spPr>
          <a:xfrm>
            <a:off x="7156597" y="596213"/>
            <a:ext cx="1096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 </a:t>
            </a:r>
            <a:r>
              <a:rPr lang="en-US" sz="2400" b="1" dirty="0"/>
              <a:t>: 0.5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 </a:t>
            </a:r>
            <a:r>
              <a:rPr lang="en-US" sz="2400" b="1" dirty="0"/>
              <a:t>: 0.01</a:t>
            </a:r>
          </a:p>
        </p:txBody>
      </p:sp>
    </p:spTree>
    <p:extLst>
      <p:ext uri="{BB962C8B-B14F-4D97-AF65-F5344CB8AC3E}">
        <p14:creationId xmlns:p14="http://schemas.microsoft.com/office/powerpoint/2010/main" val="1447648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DB0BCFA-B52C-4D8F-89B1-7EBAE1B24F0D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3759680" y="4352840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1028384-3F8C-4C44-915C-A38E31B8178F}"/>
              </a:ext>
            </a:extLst>
          </p:cNvPr>
          <p:cNvCxnSpPr>
            <a:cxnSpLocks/>
            <a:stCxn id="17" idx="0"/>
          </p:cNvCxnSpPr>
          <p:nvPr/>
        </p:nvCxnSpPr>
        <p:spPr>
          <a:xfrm>
            <a:off x="4421138" y="4362076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293D98-0F05-4437-B618-72E269B6BF05}"/>
              </a:ext>
            </a:extLst>
          </p:cNvPr>
          <p:cNvCxnSpPr>
            <a:cxnSpLocks/>
          </p:cNvCxnSpPr>
          <p:nvPr/>
        </p:nvCxnSpPr>
        <p:spPr>
          <a:xfrm flipH="1">
            <a:off x="2960001" y="3415497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8B198D-ACA2-4E65-BF3C-6ECFB1A058CA}"/>
              </a:ext>
            </a:extLst>
          </p:cNvPr>
          <p:cNvCxnSpPr/>
          <p:nvPr/>
        </p:nvCxnSpPr>
        <p:spPr>
          <a:xfrm flipH="1">
            <a:off x="3947533" y="4590918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5CEB644-6184-478F-A4DF-4FE905B48619}"/>
              </a:ext>
            </a:extLst>
          </p:cNvPr>
          <p:cNvCxnSpPr/>
          <p:nvPr/>
        </p:nvCxnSpPr>
        <p:spPr>
          <a:xfrm>
            <a:off x="4008765" y="4597723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01FE90-2CF1-4772-B2E4-4B27A7F5D5A2}"/>
              </a:ext>
            </a:extLst>
          </p:cNvPr>
          <p:cNvCxnSpPr/>
          <p:nvPr/>
        </p:nvCxnSpPr>
        <p:spPr>
          <a:xfrm>
            <a:off x="4260496" y="4586383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04F98E-DB37-42D8-8163-9607251BA635}"/>
              </a:ext>
            </a:extLst>
          </p:cNvPr>
          <p:cNvCxnSpPr/>
          <p:nvPr/>
        </p:nvCxnSpPr>
        <p:spPr>
          <a:xfrm flipH="1">
            <a:off x="3768373" y="5128400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C6A0A7-8D1D-4869-9B8A-BEDC5026B1AF}"/>
              </a:ext>
            </a:extLst>
          </p:cNvPr>
          <p:cNvCxnSpPr/>
          <p:nvPr/>
        </p:nvCxnSpPr>
        <p:spPr>
          <a:xfrm flipV="1">
            <a:off x="4274104" y="5135203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">
            <a:extLst>
              <a:ext uri="{FF2B5EF4-FFF2-40B4-BE49-F238E27FC236}">
                <a16:creationId xmlns:a16="http://schemas.microsoft.com/office/drawing/2014/main" id="{E3F101A5-C9E5-4582-A709-D8A1AEB15571}"/>
              </a:ext>
            </a:extLst>
          </p:cNvPr>
          <p:cNvSpPr/>
          <p:nvPr/>
        </p:nvSpPr>
        <p:spPr>
          <a:xfrm flipH="1">
            <a:off x="3734678" y="5130096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39">
            <a:extLst>
              <a:ext uri="{FF2B5EF4-FFF2-40B4-BE49-F238E27FC236}">
                <a16:creationId xmlns:a16="http://schemas.microsoft.com/office/drawing/2014/main" id="{D7E1CD9D-2719-4619-B4F6-C2D7BA06DD5A}"/>
              </a:ext>
            </a:extLst>
          </p:cNvPr>
          <p:cNvSpPr/>
          <p:nvPr/>
        </p:nvSpPr>
        <p:spPr>
          <a:xfrm flipH="1">
            <a:off x="4242677" y="5130095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36">
            <a:extLst>
              <a:ext uri="{FF2B5EF4-FFF2-40B4-BE49-F238E27FC236}">
                <a16:creationId xmlns:a16="http://schemas.microsoft.com/office/drawing/2014/main" id="{3A14CE6F-B63E-475E-BD7E-0311EE45200B}"/>
              </a:ext>
            </a:extLst>
          </p:cNvPr>
          <p:cNvSpPr/>
          <p:nvPr/>
        </p:nvSpPr>
        <p:spPr>
          <a:xfrm>
            <a:off x="6606687" y="2168977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65">
            <a:extLst>
              <a:ext uri="{FF2B5EF4-FFF2-40B4-BE49-F238E27FC236}">
                <a16:creationId xmlns:a16="http://schemas.microsoft.com/office/drawing/2014/main" id="{CB5F1CFD-6827-4E24-B2E4-A8E7B6FB77E6}"/>
              </a:ext>
            </a:extLst>
          </p:cNvPr>
          <p:cNvSpPr/>
          <p:nvPr/>
        </p:nvSpPr>
        <p:spPr>
          <a:xfrm>
            <a:off x="5452834" y="2023835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D013606-A145-4CBB-BDD2-8B1A26741B7E}"/>
              </a:ext>
            </a:extLst>
          </p:cNvPr>
          <p:cNvCxnSpPr>
            <a:cxnSpLocks/>
          </p:cNvCxnSpPr>
          <p:nvPr/>
        </p:nvCxnSpPr>
        <p:spPr>
          <a:xfrm flipV="1">
            <a:off x="4040515" y="2764185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3116BB-E9F1-411F-AE55-4D6741F916E8}"/>
              </a:ext>
            </a:extLst>
          </p:cNvPr>
          <p:cNvSpPr/>
          <p:nvPr/>
        </p:nvSpPr>
        <p:spPr>
          <a:xfrm>
            <a:off x="3340483" y="2921203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EBCC22-6A3B-4FF6-9218-232566D5B25D}"/>
              </a:ext>
            </a:extLst>
          </p:cNvPr>
          <p:cNvCxnSpPr>
            <a:cxnSpLocks/>
          </p:cNvCxnSpPr>
          <p:nvPr/>
        </p:nvCxnSpPr>
        <p:spPr>
          <a:xfrm>
            <a:off x="4818302" y="3330126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BC8BFD19-B861-4E44-AC8A-F9620AC58477}"/>
              </a:ext>
            </a:extLst>
          </p:cNvPr>
          <p:cNvSpPr/>
          <p:nvPr/>
        </p:nvSpPr>
        <p:spPr>
          <a:xfrm>
            <a:off x="3564336" y="198310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D95571-0919-4B32-8C4D-D477CF74BE2E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7756648" y="4338875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5464E03-9DEE-4B38-8B68-0039BA5FBC30}"/>
              </a:ext>
            </a:extLst>
          </p:cNvPr>
          <p:cNvCxnSpPr>
            <a:cxnSpLocks/>
            <a:stCxn id="31" idx="0"/>
          </p:cNvCxnSpPr>
          <p:nvPr/>
        </p:nvCxnSpPr>
        <p:spPr>
          <a:xfrm>
            <a:off x="8418106" y="4348111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65A5BA3-E917-4C85-B332-A0ADF1362FD1}"/>
              </a:ext>
            </a:extLst>
          </p:cNvPr>
          <p:cNvCxnSpPr>
            <a:cxnSpLocks/>
          </p:cNvCxnSpPr>
          <p:nvPr/>
        </p:nvCxnSpPr>
        <p:spPr>
          <a:xfrm flipH="1">
            <a:off x="6956969" y="3401532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BCD3B62-9D53-4395-9493-4B14D50CEF06}"/>
              </a:ext>
            </a:extLst>
          </p:cNvPr>
          <p:cNvCxnSpPr>
            <a:cxnSpLocks/>
          </p:cNvCxnSpPr>
          <p:nvPr/>
        </p:nvCxnSpPr>
        <p:spPr>
          <a:xfrm flipH="1">
            <a:off x="7944501" y="4576953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CCF89BE-06DB-4E03-968E-2B25BC79B976}"/>
              </a:ext>
            </a:extLst>
          </p:cNvPr>
          <p:cNvCxnSpPr>
            <a:cxnSpLocks/>
          </p:cNvCxnSpPr>
          <p:nvPr/>
        </p:nvCxnSpPr>
        <p:spPr>
          <a:xfrm>
            <a:off x="8005733" y="4583758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285372E-0422-40D5-BE8C-C8A0B7027E01}"/>
              </a:ext>
            </a:extLst>
          </p:cNvPr>
          <p:cNvCxnSpPr>
            <a:cxnSpLocks/>
          </p:cNvCxnSpPr>
          <p:nvPr/>
        </p:nvCxnSpPr>
        <p:spPr>
          <a:xfrm>
            <a:off x="8257464" y="4572418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42D5C5-C857-44C1-85EA-3A84AD89B43B}"/>
              </a:ext>
            </a:extLst>
          </p:cNvPr>
          <p:cNvCxnSpPr>
            <a:cxnSpLocks/>
          </p:cNvCxnSpPr>
          <p:nvPr/>
        </p:nvCxnSpPr>
        <p:spPr>
          <a:xfrm flipH="1">
            <a:off x="7765341" y="5114435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CFE8B1-A6CC-4776-BA4C-809C9130ED91}"/>
              </a:ext>
            </a:extLst>
          </p:cNvPr>
          <p:cNvCxnSpPr>
            <a:cxnSpLocks/>
          </p:cNvCxnSpPr>
          <p:nvPr/>
        </p:nvCxnSpPr>
        <p:spPr>
          <a:xfrm flipV="1">
            <a:off x="8271072" y="5121238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1">
            <a:extLst>
              <a:ext uri="{FF2B5EF4-FFF2-40B4-BE49-F238E27FC236}">
                <a16:creationId xmlns:a16="http://schemas.microsoft.com/office/drawing/2014/main" id="{1B53EC8D-1E2E-4A35-85D6-0F4B572C7E63}"/>
              </a:ext>
            </a:extLst>
          </p:cNvPr>
          <p:cNvSpPr/>
          <p:nvPr/>
        </p:nvSpPr>
        <p:spPr>
          <a:xfrm flipH="1">
            <a:off x="7731646" y="5116131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39">
            <a:extLst>
              <a:ext uri="{FF2B5EF4-FFF2-40B4-BE49-F238E27FC236}">
                <a16:creationId xmlns:a16="http://schemas.microsoft.com/office/drawing/2014/main" id="{939266EF-B3B9-4C67-A638-90BB8258EFA4}"/>
              </a:ext>
            </a:extLst>
          </p:cNvPr>
          <p:cNvSpPr/>
          <p:nvPr/>
        </p:nvSpPr>
        <p:spPr>
          <a:xfrm flipH="1">
            <a:off x="8239645" y="5116130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8B5183A-C35B-41CD-A0AF-A5324DE8B26D}"/>
              </a:ext>
            </a:extLst>
          </p:cNvPr>
          <p:cNvCxnSpPr>
            <a:cxnSpLocks/>
          </p:cNvCxnSpPr>
          <p:nvPr/>
        </p:nvCxnSpPr>
        <p:spPr>
          <a:xfrm flipV="1">
            <a:off x="8037483" y="2750220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43EBD9B-D721-4956-9301-364BD8544540}"/>
              </a:ext>
            </a:extLst>
          </p:cNvPr>
          <p:cNvSpPr/>
          <p:nvPr/>
        </p:nvSpPr>
        <p:spPr>
          <a:xfrm>
            <a:off x="7337451" y="2907238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81594BE-5741-413B-BC74-ACA8F09BF60B}"/>
              </a:ext>
            </a:extLst>
          </p:cNvPr>
          <p:cNvCxnSpPr>
            <a:cxnSpLocks/>
          </p:cNvCxnSpPr>
          <p:nvPr/>
        </p:nvCxnSpPr>
        <p:spPr>
          <a:xfrm>
            <a:off x="8815270" y="3316161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461C01D8-A066-4C99-A454-91CCDCE0FED2}"/>
              </a:ext>
            </a:extLst>
          </p:cNvPr>
          <p:cNvSpPr/>
          <p:nvPr/>
        </p:nvSpPr>
        <p:spPr>
          <a:xfrm>
            <a:off x="7588216" y="198220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5D65D1-1D41-44DD-A740-3195DFB092CA}"/>
              </a:ext>
            </a:extLst>
          </p:cNvPr>
          <p:cNvSpPr txBox="1"/>
          <p:nvPr/>
        </p:nvSpPr>
        <p:spPr>
          <a:xfrm>
            <a:off x="5433933" y="3216866"/>
            <a:ext cx="785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OBEY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0046714-D473-447E-B4D1-28D1D5624A8B}"/>
              </a:ext>
            </a:extLst>
          </p:cNvPr>
          <p:cNvCxnSpPr>
            <a:cxnSpLocks/>
          </p:cNvCxnSpPr>
          <p:nvPr/>
        </p:nvCxnSpPr>
        <p:spPr>
          <a:xfrm flipH="1">
            <a:off x="4951445" y="3692030"/>
            <a:ext cx="151867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6B278C7-2B5F-4CEA-B280-1C857DBBD02D}"/>
              </a:ext>
            </a:extLst>
          </p:cNvPr>
          <p:cNvSpPr txBox="1"/>
          <p:nvPr/>
        </p:nvSpPr>
        <p:spPr>
          <a:xfrm>
            <a:off x="1946085" y="5799203"/>
            <a:ext cx="327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/>
                </a:solidFill>
              </a:rPr>
              <a:t>Hank (Environmentalist)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71E841-2B00-40D0-8022-CDD4711810C8}"/>
              </a:ext>
            </a:extLst>
          </p:cNvPr>
          <p:cNvSpPr txBox="1"/>
          <p:nvPr/>
        </p:nvSpPr>
        <p:spPr>
          <a:xfrm>
            <a:off x="6887389" y="5784916"/>
            <a:ext cx="2785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Tom (Ex- coal miner)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C1FC681-FCAA-4CC1-A9DB-CA2500972D4F}"/>
              </a:ext>
            </a:extLst>
          </p:cNvPr>
          <p:cNvCxnSpPr/>
          <p:nvPr/>
        </p:nvCxnSpPr>
        <p:spPr>
          <a:xfrm>
            <a:off x="3947533" y="223177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6114884-D690-49EA-8267-62115CF9A9A3}"/>
              </a:ext>
            </a:extLst>
          </p:cNvPr>
          <p:cNvCxnSpPr/>
          <p:nvPr/>
        </p:nvCxnSpPr>
        <p:spPr>
          <a:xfrm>
            <a:off x="4079393" y="223177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E682319-4752-4D66-BF11-85B19477513B}"/>
              </a:ext>
            </a:extLst>
          </p:cNvPr>
          <p:cNvCxnSpPr>
            <a:cxnSpLocks/>
          </p:cNvCxnSpPr>
          <p:nvPr/>
        </p:nvCxnSpPr>
        <p:spPr>
          <a:xfrm>
            <a:off x="7928296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4AED8A9-F481-4196-BAE5-81D01B6A34A4}"/>
              </a:ext>
            </a:extLst>
          </p:cNvPr>
          <p:cNvCxnSpPr>
            <a:cxnSpLocks/>
          </p:cNvCxnSpPr>
          <p:nvPr/>
        </p:nvCxnSpPr>
        <p:spPr>
          <a:xfrm>
            <a:off x="8090785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9DFEDF-8C74-4017-9873-6E373E3F606C}"/>
              </a:ext>
            </a:extLst>
          </p:cNvPr>
          <p:cNvSpPr txBox="1"/>
          <p:nvPr/>
        </p:nvSpPr>
        <p:spPr>
          <a:xfrm>
            <a:off x="515803" y="5644550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2.2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7C0B97-F5DD-4630-B0D3-500E0B4CDFA3}"/>
              </a:ext>
            </a:extLst>
          </p:cNvPr>
          <p:cNvSpPr txBox="1"/>
          <p:nvPr/>
        </p:nvSpPr>
        <p:spPr>
          <a:xfrm>
            <a:off x="9970819" y="5645938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5.3</a:t>
            </a:r>
          </a:p>
        </p:txBody>
      </p:sp>
      <p:sp>
        <p:nvSpPr>
          <p:cNvPr id="44" name="Thought Bubble: Cloud 43">
            <a:extLst>
              <a:ext uri="{FF2B5EF4-FFF2-40B4-BE49-F238E27FC236}">
                <a16:creationId xmlns:a16="http://schemas.microsoft.com/office/drawing/2014/main" id="{6C70EE68-BD6B-4A06-8993-0491B9234599}"/>
              </a:ext>
            </a:extLst>
          </p:cNvPr>
          <p:cNvSpPr/>
          <p:nvPr/>
        </p:nvSpPr>
        <p:spPr>
          <a:xfrm>
            <a:off x="1" y="0"/>
            <a:ext cx="3544900" cy="3544679"/>
          </a:xfrm>
          <a:prstGeom prst="cloudCallout">
            <a:avLst>
              <a:gd name="adj1" fmla="val 45468"/>
              <a:gd name="adj2" fmla="val 2863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C6AC30-F01A-4B19-88A0-7ABB0984D536}"/>
              </a:ext>
            </a:extLst>
          </p:cNvPr>
          <p:cNvSpPr txBox="1"/>
          <p:nvPr/>
        </p:nvSpPr>
        <p:spPr>
          <a:xfrm>
            <a:off x="419553" y="479374"/>
            <a:ext cx="30631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Hank: 0.2 Nonconformist</a:t>
            </a:r>
          </a:p>
          <a:p>
            <a:r>
              <a:rPr lang="en-US" b="1"/>
              <a:t>            0.1 Crane operator</a:t>
            </a:r>
          </a:p>
          <a:p>
            <a:r>
              <a:rPr lang="en-US" b="1"/>
              <a:t>            0.1 Union member</a:t>
            </a:r>
          </a:p>
          <a:p>
            <a:r>
              <a:rPr lang="en-US" b="1"/>
              <a:t>            0.1 Foreman</a:t>
            </a:r>
          </a:p>
          <a:p>
            <a:endParaRPr lang="en-US" b="1"/>
          </a:p>
          <a:p>
            <a:r>
              <a:rPr lang="en-US" b="1"/>
              <a:t>Tom: 0.2 Crane operator</a:t>
            </a:r>
          </a:p>
          <a:p>
            <a:r>
              <a:rPr lang="en-US" b="1"/>
              <a:t>          0.1 Foreman</a:t>
            </a:r>
          </a:p>
          <a:p>
            <a:r>
              <a:rPr lang="en-US" b="1"/>
              <a:t>          0.1 Citizen</a:t>
            </a:r>
          </a:p>
          <a:p>
            <a:r>
              <a:rPr lang="en-US" b="1"/>
              <a:t>          0.1 Colleague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348AC01-AEB6-42BC-9199-F29FAAB9A2B3}"/>
              </a:ext>
            </a:extLst>
          </p:cNvPr>
          <p:cNvSpPr txBox="1"/>
          <p:nvPr/>
        </p:nvSpPr>
        <p:spPr>
          <a:xfrm>
            <a:off x="9070263" y="703854"/>
            <a:ext cx="2612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Tom: 1.0 Coal miner</a:t>
            </a:r>
          </a:p>
          <a:p>
            <a:endParaRPr lang="en-US" b="1"/>
          </a:p>
          <a:p>
            <a:r>
              <a:rPr lang="en-US" b="1"/>
              <a:t>Hank: 1.0 </a:t>
            </a:r>
            <a:r>
              <a:rPr lang="en-US" b="1">
                <a:solidFill>
                  <a:srgbClr val="FF0000"/>
                </a:solidFill>
              </a:rPr>
              <a:t>Prosecutor</a:t>
            </a:r>
          </a:p>
        </p:txBody>
      </p:sp>
      <p:sp>
        <p:nvSpPr>
          <p:cNvPr id="47" name="Thought Bubble: Cloud 46">
            <a:extLst>
              <a:ext uri="{FF2B5EF4-FFF2-40B4-BE49-F238E27FC236}">
                <a16:creationId xmlns:a16="http://schemas.microsoft.com/office/drawing/2014/main" id="{33478CF3-DD2C-42DE-99F4-AB2E809E6CF2}"/>
              </a:ext>
            </a:extLst>
          </p:cNvPr>
          <p:cNvSpPr/>
          <p:nvPr/>
        </p:nvSpPr>
        <p:spPr>
          <a:xfrm>
            <a:off x="8380884" y="41293"/>
            <a:ext cx="3726827" cy="2365668"/>
          </a:xfrm>
          <a:prstGeom prst="cloudCallout">
            <a:avLst>
              <a:gd name="adj1" fmla="val -43688"/>
              <a:gd name="adj2" fmla="val 615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7E492789-39D1-4828-BB59-129E7E75E2AB}"/>
              </a:ext>
            </a:extLst>
          </p:cNvPr>
          <p:cNvSpPr/>
          <p:nvPr/>
        </p:nvSpPr>
        <p:spPr>
          <a:xfrm rot="20571961">
            <a:off x="3586009" y="2515875"/>
            <a:ext cx="914400" cy="914400"/>
          </a:xfrm>
          <a:prstGeom prst="arc">
            <a:avLst>
              <a:gd name="adj1" fmla="val 16200000"/>
              <a:gd name="adj2" fmla="val 1830373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D8D102BD-CBD1-48EC-939B-7D4B3BB9574B}"/>
              </a:ext>
            </a:extLst>
          </p:cNvPr>
          <p:cNvSpPr/>
          <p:nvPr/>
        </p:nvSpPr>
        <p:spPr>
          <a:xfrm rot="20571961">
            <a:off x="7565549" y="2544082"/>
            <a:ext cx="914400" cy="914400"/>
          </a:xfrm>
          <a:prstGeom prst="arc">
            <a:avLst>
              <a:gd name="adj1" fmla="val 16200000"/>
              <a:gd name="adj2" fmla="val 1830373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5597A25-EAEE-4C20-A92A-A5D15A3C604B}"/>
              </a:ext>
            </a:extLst>
          </p:cNvPr>
          <p:cNvCxnSpPr>
            <a:cxnSpLocks/>
          </p:cNvCxnSpPr>
          <p:nvPr/>
        </p:nvCxnSpPr>
        <p:spPr>
          <a:xfrm>
            <a:off x="7877685" y="2174639"/>
            <a:ext cx="113918" cy="818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5BDDCB-7D23-442A-9093-7D5C7BEA809A}"/>
              </a:ext>
            </a:extLst>
          </p:cNvPr>
          <p:cNvCxnSpPr>
            <a:cxnSpLocks/>
          </p:cNvCxnSpPr>
          <p:nvPr/>
        </p:nvCxnSpPr>
        <p:spPr>
          <a:xfrm flipH="1">
            <a:off x="8056918" y="2163494"/>
            <a:ext cx="101823" cy="848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DB5974D-404B-4562-89BC-7CD610341D00}"/>
              </a:ext>
            </a:extLst>
          </p:cNvPr>
          <p:cNvCxnSpPr>
            <a:cxnSpLocks/>
          </p:cNvCxnSpPr>
          <p:nvPr/>
        </p:nvCxnSpPr>
        <p:spPr>
          <a:xfrm flipH="1" flipV="1">
            <a:off x="3847208" y="2234478"/>
            <a:ext cx="341487" cy="21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F576609A-C909-4E61-9917-FA0F543AB077}"/>
              </a:ext>
            </a:extLst>
          </p:cNvPr>
          <p:cNvSpPr/>
          <p:nvPr/>
        </p:nvSpPr>
        <p:spPr>
          <a:xfrm>
            <a:off x="3954091" y="3138420"/>
            <a:ext cx="199573" cy="361375"/>
          </a:xfrm>
          <a:prstGeom prst="triangl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7DA3BFA-DF89-4B01-8FE7-8871BBDD0750}"/>
              </a:ext>
            </a:extLst>
          </p:cNvPr>
          <p:cNvSpPr/>
          <p:nvPr/>
        </p:nvSpPr>
        <p:spPr>
          <a:xfrm>
            <a:off x="4007809" y="3499795"/>
            <a:ext cx="87190" cy="9834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EDA1C37-FB99-428B-BC1F-8F47D5EB9BAD}"/>
              </a:ext>
            </a:extLst>
          </p:cNvPr>
          <p:cNvSpPr/>
          <p:nvPr/>
        </p:nvSpPr>
        <p:spPr>
          <a:xfrm>
            <a:off x="8061371" y="3400433"/>
            <a:ext cx="45719" cy="28426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Delay 58">
            <a:extLst>
              <a:ext uri="{FF2B5EF4-FFF2-40B4-BE49-F238E27FC236}">
                <a16:creationId xmlns:a16="http://schemas.microsoft.com/office/drawing/2014/main" id="{D07DBB28-800E-438C-9D27-ECC78E46A9FD}"/>
              </a:ext>
            </a:extLst>
          </p:cNvPr>
          <p:cNvSpPr/>
          <p:nvPr/>
        </p:nvSpPr>
        <p:spPr>
          <a:xfrm rot="16200000">
            <a:off x="7963836" y="3177735"/>
            <a:ext cx="241339" cy="194987"/>
          </a:xfrm>
          <a:prstGeom prst="flowChartDelay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CD13DF-03DB-C6EC-A5BF-C97B6B6E5DBC}"/>
              </a:ext>
            </a:extLst>
          </p:cNvPr>
          <p:cNvSpPr txBox="1"/>
          <p:nvPr/>
        </p:nvSpPr>
        <p:spPr>
          <a:xfrm>
            <a:off x="3925523" y="596221"/>
            <a:ext cx="1164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 </a:t>
            </a:r>
            <a:r>
              <a:rPr lang="en-US" sz="2400" b="1" dirty="0"/>
              <a:t>: 0.01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 </a:t>
            </a:r>
            <a:r>
              <a:rPr lang="en-US" sz="2400" b="1" dirty="0"/>
              <a:t>: 0.25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69F517-AC62-7546-84CA-19EFFDB8A59F}"/>
              </a:ext>
            </a:extLst>
          </p:cNvPr>
          <p:cNvSpPr txBox="1"/>
          <p:nvPr/>
        </p:nvSpPr>
        <p:spPr>
          <a:xfrm>
            <a:off x="7156597" y="596213"/>
            <a:ext cx="1096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 </a:t>
            </a:r>
            <a:r>
              <a:rPr lang="en-US" sz="2400" b="1" dirty="0"/>
              <a:t>: 0.5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 </a:t>
            </a:r>
            <a:r>
              <a:rPr lang="en-US" sz="2400" b="1" dirty="0"/>
              <a:t>: 0.01</a:t>
            </a:r>
          </a:p>
        </p:txBody>
      </p:sp>
    </p:spTree>
    <p:extLst>
      <p:ext uri="{BB962C8B-B14F-4D97-AF65-F5344CB8AC3E}">
        <p14:creationId xmlns:p14="http://schemas.microsoft.com/office/powerpoint/2010/main" val="3210120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10D7713-D245-4973-9581-723EBCE17A99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3759680" y="4352840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860D173-12B5-4AB9-B14D-D05B74B2B7DB}"/>
              </a:ext>
            </a:extLst>
          </p:cNvPr>
          <p:cNvCxnSpPr>
            <a:cxnSpLocks/>
            <a:stCxn id="17" idx="0"/>
          </p:cNvCxnSpPr>
          <p:nvPr/>
        </p:nvCxnSpPr>
        <p:spPr>
          <a:xfrm>
            <a:off x="4421138" y="4362076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1465AA1-1132-444C-AF83-1D33B58CEA00}"/>
              </a:ext>
            </a:extLst>
          </p:cNvPr>
          <p:cNvCxnSpPr>
            <a:cxnSpLocks/>
          </p:cNvCxnSpPr>
          <p:nvPr/>
        </p:nvCxnSpPr>
        <p:spPr>
          <a:xfrm flipH="1">
            <a:off x="2960001" y="3415497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196A8D-29AF-40D0-A48A-B93F9F2B66DA}"/>
              </a:ext>
            </a:extLst>
          </p:cNvPr>
          <p:cNvCxnSpPr/>
          <p:nvPr/>
        </p:nvCxnSpPr>
        <p:spPr>
          <a:xfrm flipH="1">
            <a:off x="3947533" y="4590918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F64B0B-9EA7-4ADD-970E-25D6966B5A4E}"/>
              </a:ext>
            </a:extLst>
          </p:cNvPr>
          <p:cNvCxnSpPr/>
          <p:nvPr/>
        </p:nvCxnSpPr>
        <p:spPr>
          <a:xfrm>
            <a:off x="4008765" y="4597723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CC19BCC-F1D9-4498-A81F-8B70A89F39E2}"/>
              </a:ext>
            </a:extLst>
          </p:cNvPr>
          <p:cNvCxnSpPr/>
          <p:nvPr/>
        </p:nvCxnSpPr>
        <p:spPr>
          <a:xfrm>
            <a:off x="4260496" y="4586383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A4390E-916C-4A78-BF6E-DB04AA6ECCD0}"/>
              </a:ext>
            </a:extLst>
          </p:cNvPr>
          <p:cNvCxnSpPr/>
          <p:nvPr/>
        </p:nvCxnSpPr>
        <p:spPr>
          <a:xfrm flipH="1">
            <a:off x="3768373" y="5128400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25AE3C-D20E-49CD-99D4-6D145D2CE74D}"/>
              </a:ext>
            </a:extLst>
          </p:cNvPr>
          <p:cNvCxnSpPr/>
          <p:nvPr/>
        </p:nvCxnSpPr>
        <p:spPr>
          <a:xfrm flipV="1">
            <a:off x="4274104" y="5135203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">
            <a:extLst>
              <a:ext uri="{FF2B5EF4-FFF2-40B4-BE49-F238E27FC236}">
                <a16:creationId xmlns:a16="http://schemas.microsoft.com/office/drawing/2014/main" id="{74BDDFC5-FB9D-409A-9E63-501A453654A5}"/>
              </a:ext>
            </a:extLst>
          </p:cNvPr>
          <p:cNvSpPr/>
          <p:nvPr/>
        </p:nvSpPr>
        <p:spPr>
          <a:xfrm flipH="1">
            <a:off x="3734678" y="5130096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39">
            <a:extLst>
              <a:ext uri="{FF2B5EF4-FFF2-40B4-BE49-F238E27FC236}">
                <a16:creationId xmlns:a16="http://schemas.microsoft.com/office/drawing/2014/main" id="{B0330933-EA03-475B-9EC9-29DAF18D9747}"/>
              </a:ext>
            </a:extLst>
          </p:cNvPr>
          <p:cNvSpPr/>
          <p:nvPr/>
        </p:nvSpPr>
        <p:spPr>
          <a:xfrm flipH="1">
            <a:off x="4242677" y="5130095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36">
            <a:extLst>
              <a:ext uri="{FF2B5EF4-FFF2-40B4-BE49-F238E27FC236}">
                <a16:creationId xmlns:a16="http://schemas.microsoft.com/office/drawing/2014/main" id="{ECD8C182-4E79-49F7-BCC4-68A8CA9C4A3A}"/>
              </a:ext>
            </a:extLst>
          </p:cNvPr>
          <p:cNvSpPr/>
          <p:nvPr/>
        </p:nvSpPr>
        <p:spPr>
          <a:xfrm>
            <a:off x="6606687" y="2168977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65">
            <a:extLst>
              <a:ext uri="{FF2B5EF4-FFF2-40B4-BE49-F238E27FC236}">
                <a16:creationId xmlns:a16="http://schemas.microsoft.com/office/drawing/2014/main" id="{EDF1340F-6F02-4223-96A8-6DBB40398CC5}"/>
              </a:ext>
            </a:extLst>
          </p:cNvPr>
          <p:cNvSpPr/>
          <p:nvPr/>
        </p:nvSpPr>
        <p:spPr>
          <a:xfrm>
            <a:off x="5452834" y="2023835"/>
            <a:ext cx="916214" cy="825500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D7D446-F8B0-4D13-A16F-6533A33208F5}"/>
              </a:ext>
            </a:extLst>
          </p:cNvPr>
          <p:cNvCxnSpPr>
            <a:cxnSpLocks/>
          </p:cNvCxnSpPr>
          <p:nvPr/>
        </p:nvCxnSpPr>
        <p:spPr>
          <a:xfrm flipV="1">
            <a:off x="4040515" y="2764185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7D93505-1D79-4D75-9F4C-00CB67AB10D7}"/>
              </a:ext>
            </a:extLst>
          </p:cNvPr>
          <p:cNvSpPr/>
          <p:nvPr/>
        </p:nvSpPr>
        <p:spPr>
          <a:xfrm>
            <a:off x="3340483" y="2921203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C1A54F-B0EB-45E4-BC5C-9CF6ABE0C5C6}"/>
              </a:ext>
            </a:extLst>
          </p:cNvPr>
          <p:cNvCxnSpPr>
            <a:cxnSpLocks/>
          </p:cNvCxnSpPr>
          <p:nvPr/>
        </p:nvCxnSpPr>
        <p:spPr>
          <a:xfrm>
            <a:off x="4818302" y="3330126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8B3D2F7E-18FC-468F-9FFC-8CEC7A089CC7}"/>
              </a:ext>
            </a:extLst>
          </p:cNvPr>
          <p:cNvSpPr/>
          <p:nvPr/>
        </p:nvSpPr>
        <p:spPr>
          <a:xfrm>
            <a:off x="3564336" y="198310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36F9D5D-36EF-4F1E-9292-8B2A8999B1AE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7756648" y="4338875"/>
            <a:ext cx="24149" cy="7827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9802F20-088F-4564-9DF0-1EF421CF3F24}"/>
              </a:ext>
            </a:extLst>
          </p:cNvPr>
          <p:cNvCxnSpPr>
            <a:cxnSpLocks/>
            <a:stCxn id="31" idx="0"/>
          </p:cNvCxnSpPr>
          <p:nvPr/>
        </p:nvCxnSpPr>
        <p:spPr>
          <a:xfrm>
            <a:off x="8418106" y="4348111"/>
            <a:ext cx="51173" cy="76244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6D4CF10-997B-4754-A96D-C5F6B2D49601}"/>
              </a:ext>
            </a:extLst>
          </p:cNvPr>
          <p:cNvCxnSpPr>
            <a:cxnSpLocks/>
          </p:cNvCxnSpPr>
          <p:nvPr/>
        </p:nvCxnSpPr>
        <p:spPr>
          <a:xfrm flipH="1">
            <a:off x="6956969" y="3401532"/>
            <a:ext cx="399257" cy="2313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A356A64-83EC-4BDB-B889-1E960C97DACF}"/>
              </a:ext>
            </a:extLst>
          </p:cNvPr>
          <p:cNvCxnSpPr>
            <a:cxnSpLocks/>
          </p:cNvCxnSpPr>
          <p:nvPr/>
        </p:nvCxnSpPr>
        <p:spPr>
          <a:xfrm flipH="1">
            <a:off x="7944501" y="4576953"/>
            <a:ext cx="390071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C312023-09BB-4455-995E-B4FADC5F935B}"/>
              </a:ext>
            </a:extLst>
          </p:cNvPr>
          <p:cNvCxnSpPr>
            <a:cxnSpLocks/>
          </p:cNvCxnSpPr>
          <p:nvPr/>
        </p:nvCxnSpPr>
        <p:spPr>
          <a:xfrm>
            <a:off x="8005733" y="4583758"/>
            <a:ext cx="1" cy="53521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7ADD987-58E8-4A63-9849-E1F943B82D51}"/>
              </a:ext>
            </a:extLst>
          </p:cNvPr>
          <p:cNvCxnSpPr>
            <a:cxnSpLocks/>
          </p:cNvCxnSpPr>
          <p:nvPr/>
        </p:nvCxnSpPr>
        <p:spPr>
          <a:xfrm>
            <a:off x="8257464" y="4572418"/>
            <a:ext cx="45357" cy="5442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AD7E639-EAFB-4272-BED6-9499E1877BEE}"/>
              </a:ext>
            </a:extLst>
          </p:cNvPr>
          <p:cNvCxnSpPr>
            <a:cxnSpLocks/>
          </p:cNvCxnSpPr>
          <p:nvPr/>
        </p:nvCxnSpPr>
        <p:spPr>
          <a:xfrm flipH="1">
            <a:off x="7765341" y="5114435"/>
            <a:ext cx="272142" cy="907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1AAA632-56D2-4974-B060-E23792C702A4}"/>
              </a:ext>
            </a:extLst>
          </p:cNvPr>
          <p:cNvCxnSpPr>
            <a:cxnSpLocks/>
          </p:cNvCxnSpPr>
          <p:nvPr/>
        </p:nvCxnSpPr>
        <p:spPr>
          <a:xfrm flipV="1">
            <a:off x="8271072" y="5121238"/>
            <a:ext cx="272143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1">
            <a:extLst>
              <a:ext uri="{FF2B5EF4-FFF2-40B4-BE49-F238E27FC236}">
                <a16:creationId xmlns:a16="http://schemas.microsoft.com/office/drawing/2014/main" id="{91C8E96A-9D0B-4E93-AEB5-B92B8448C939}"/>
              </a:ext>
            </a:extLst>
          </p:cNvPr>
          <p:cNvSpPr/>
          <p:nvPr/>
        </p:nvSpPr>
        <p:spPr>
          <a:xfrm flipH="1">
            <a:off x="7731646" y="5116131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39">
            <a:extLst>
              <a:ext uri="{FF2B5EF4-FFF2-40B4-BE49-F238E27FC236}">
                <a16:creationId xmlns:a16="http://schemas.microsoft.com/office/drawing/2014/main" id="{8324F083-E3FC-488C-9205-48F98C081CB7}"/>
              </a:ext>
            </a:extLst>
          </p:cNvPr>
          <p:cNvSpPr/>
          <p:nvPr/>
        </p:nvSpPr>
        <p:spPr>
          <a:xfrm flipH="1">
            <a:off x="8239645" y="5116130"/>
            <a:ext cx="344715" cy="190500"/>
          </a:xfrm>
          <a:custGeom>
            <a:avLst/>
            <a:gdLst>
              <a:gd name="connsiteX0" fmla="*/ 0 w 344715"/>
              <a:gd name="connsiteY0" fmla="*/ 95250 h 190500"/>
              <a:gd name="connsiteX1" fmla="*/ 172358 w 344715"/>
              <a:gd name="connsiteY1" fmla="*/ 0 h 190500"/>
              <a:gd name="connsiteX2" fmla="*/ 344716 w 344715"/>
              <a:gd name="connsiteY2" fmla="*/ 95250 h 190500"/>
              <a:gd name="connsiteX3" fmla="*/ 172358 w 344715"/>
              <a:gd name="connsiteY3" fmla="*/ 190500 h 190500"/>
              <a:gd name="connsiteX4" fmla="*/ 0 w 344715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15" h="190500" extrusionOk="0">
                <a:moveTo>
                  <a:pt x="0" y="95250"/>
                </a:moveTo>
                <a:cubicBezTo>
                  <a:pt x="-1920" y="36619"/>
                  <a:pt x="59930" y="1484"/>
                  <a:pt x="172358" y="0"/>
                </a:cubicBezTo>
                <a:cubicBezTo>
                  <a:pt x="264799" y="3831"/>
                  <a:pt x="340313" y="38017"/>
                  <a:pt x="344716" y="95250"/>
                </a:cubicBezTo>
                <a:cubicBezTo>
                  <a:pt x="346050" y="150110"/>
                  <a:pt x="279537" y="193731"/>
                  <a:pt x="172358" y="190500"/>
                </a:cubicBezTo>
                <a:cubicBezTo>
                  <a:pt x="69549" y="195787"/>
                  <a:pt x="-5298" y="143088"/>
                  <a:pt x="0" y="9525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0DFE3CC-1179-44D8-B6F7-482B23BBA2BC}"/>
              </a:ext>
            </a:extLst>
          </p:cNvPr>
          <p:cNvCxnSpPr>
            <a:cxnSpLocks/>
          </p:cNvCxnSpPr>
          <p:nvPr/>
        </p:nvCxnSpPr>
        <p:spPr>
          <a:xfrm flipV="1">
            <a:off x="8037483" y="2750220"/>
            <a:ext cx="0" cy="1570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FD19846-9ADB-4F38-BFF7-5F7791C73A63}"/>
              </a:ext>
            </a:extLst>
          </p:cNvPr>
          <p:cNvSpPr/>
          <p:nvPr/>
        </p:nvSpPr>
        <p:spPr>
          <a:xfrm>
            <a:off x="7337451" y="2907238"/>
            <a:ext cx="1477819" cy="1440873"/>
          </a:xfrm>
          <a:custGeom>
            <a:avLst/>
            <a:gdLst>
              <a:gd name="connsiteX0" fmla="*/ 1080655 w 1477819"/>
              <a:gd name="connsiteY0" fmla="*/ 1440873 h 1440873"/>
              <a:gd name="connsiteX1" fmla="*/ 443346 w 1477819"/>
              <a:gd name="connsiteY1" fmla="*/ 1431637 h 1440873"/>
              <a:gd name="connsiteX2" fmla="*/ 424873 w 1477819"/>
              <a:gd name="connsiteY2" fmla="*/ 701964 h 1440873"/>
              <a:gd name="connsiteX3" fmla="*/ 9237 w 1477819"/>
              <a:gd name="connsiteY3" fmla="*/ 701964 h 1440873"/>
              <a:gd name="connsiteX4" fmla="*/ 0 w 1477819"/>
              <a:gd name="connsiteY4" fmla="*/ 378691 h 1440873"/>
              <a:gd name="connsiteX5" fmla="*/ 489528 w 1477819"/>
              <a:gd name="connsiteY5" fmla="*/ 0 h 1440873"/>
              <a:gd name="connsiteX6" fmla="*/ 868219 w 1477819"/>
              <a:gd name="connsiteY6" fmla="*/ 0 h 1440873"/>
              <a:gd name="connsiteX7" fmla="*/ 1468582 w 1477819"/>
              <a:gd name="connsiteY7" fmla="*/ 295564 h 1440873"/>
              <a:gd name="connsiteX8" fmla="*/ 1477819 w 1477819"/>
              <a:gd name="connsiteY8" fmla="*/ 665019 h 1440873"/>
              <a:gd name="connsiteX9" fmla="*/ 1080655 w 1477819"/>
              <a:gd name="connsiteY9" fmla="*/ 655782 h 1440873"/>
              <a:gd name="connsiteX10" fmla="*/ 1080655 w 1477819"/>
              <a:gd name="connsiteY10" fmla="*/ 1440873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819" h="1440873">
                <a:moveTo>
                  <a:pt x="1080655" y="1440873"/>
                </a:moveTo>
                <a:lnTo>
                  <a:pt x="443346" y="1431637"/>
                </a:lnTo>
                <a:lnTo>
                  <a:pt x="424873" y="701964"/>
                </a:lnTo>
                <a:lnTo>
                  <a:pt x="9237" y="701964"/>
                </a:lnTo>
                <a:lnTo>
                  <a:pt x="0" y="378691"/>
                </a:lnTo>
                <a:lnTo>
                  <a:pt x="489528" y="0"/>
                </a:lnTo>
                <a:lnTo>
                  <a:pt x="868219" y="0"/>
                </a:lnTo>
                <a:lnTo>
                  <a:pt x="1468582" y="295564"/>
                </a:lnTo>
                <a:lnTo>
                  <a:pt x="1477819" y="665019"/>
                </a:lnTo>
                <a:lnTo>
                  <a:pt x="1080655" y="655782"/>
                </a:lnTo>
                <a:lnTo>
                  <a:pt x="1080655" y="1440873"/>
                </a:lnTo>
                <a:close/>
              </a:path>
            </a:pathLst>
          </a:cu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5D1FCD6-AB20-4E62-A514-69C0CE4FEDD8}"/>
              </a:ext>
            </a:extLst>
          </p:cNvPr>
          <p:cNvCxnSpPr>
            <a:cxnSpLocks/>
          </p:cNvCxnSpPr>
          <p:nvPr/>
        </p:nvCxnSpPr>
        <p:spPr>
          <a:xfrm>
            <a:off x="8815270" y="3316161"/>
            <a:ext cx="380482" cy="17074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0B870A8-43D7-44CD-909C-D5AEE4B8BC07}"/>
              </a:ext>
            </a:extLst>
          </p:cNvPr>
          <p:cNvSpPr/>
          <p:nvPr/>
        </p:nvSpPr>
        <p:spPr>
          <a:xfrm>
            <a:off x="7588216" y="1982200"/>
            <a:ext cx="898533" cy="76461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5DF307-7BCE-4376-9063-E3D5B97C77C1}"/>
              </a:ext>
            </a:extLst>
          </p:cNvPr>
          <p:cNvSpPr txBox="1"/>
          <p:nvPr/>
        </p:nvSpPr>
        <p:spPr>
          <a:xfrm>
            <a:off x="5386330" y="3278683"/>
            <a:ext cx="1319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DISCIPLINE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B9FC622-F5E6-4EF1-8181-8461ECC0C336}"/>
              </a:ext>
            </a:extLst>
          </p:cNvPr>
          <p:cNvCxnSpPr>
            <a:cxnSpLocks/>
          </p:cNvCxnSpPr>
          <p:nvPr/>
        </p:nvCxnSpPr>
        <p:spPr>
          <a:xfrm>
            <a:off x="5369272" y="3728244"/>
            <a:ext cx="145345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6A3F309-9208-43A0-955B-F2A3DA717F27}"/>
              </a:ext>
            </a:extLst>
          </p:cNvPr>
          <p:cNvSpPr txBox="1"/>
          <p:nvPr/>
        </p:nvSpPr>
        <p:spPr>
          <a:xfrm>
            <a:off x="1946085" y="5799203"/>
            <a:ext cx="327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/>
                </a:solidFill>
              </a:rPr>
              <a:t>Hank (Environmentalist)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8E1204-004F-440F-AEAC-F11A359D6BAF}"/>
              </a:ext>
            </a:extLst>
          </p:cNvPr>
          <p:cNvSpPr txBox="1"/>
          <p:nvPr/>
        </p:nvSpPr>
        <p:spPr>
          <a:xfrm>
            <a:off x="6887389" y="5784916"/>
            <a:ext cx="2785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Tom (Ex- coal miner)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ABEC43E-B9AB-46D0-B372-B1A623466595}"/>
              </a:ext>
            </a:extLst>
          </p:cNvPr>
          <p:cNvCxnSpPr/>
          <p:nvPr/>
        </p:nvCxnSpPr>
        <p:spPr>
          <a:xfrm>
            <a:off x="3947533" y="223177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43C79CE-17CF-494D-A6B7-CB024213DE2D}"/>
              </a:ext>
            </a:extLst>
          </p:cNvPr>
          <p:cNvCxnSpPr/>
          <p:nvPr/>
        </p:nvCxnSpPr>
        <p:spPr>
          <a:xfrm>
            <a:off x="4079393" y="2231776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672C7DF-3B83-46D0-8DE0-8FAAC9CE0D18}"/>
              </a:ext>
            </a:extLst>
          </p:cNvPr>
          <p:cNvCxnSpPr>
            <a:cxnSpLocks/>
          </p:cNvCxnSpPr>
          <p:nvPr/>
        </p:nvCxnSpPr>
        <p:spPr>
          <a:xfrm>
            <a:off x="7928296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AD36EDD-B086-44F4-A6B8-98E7931745DA}"/>
              </a:ext>
            </a:extLst>
          </p:cNvPr>
          <p:cNvCxnSpPr>
            <a:cxnSpLocks/>
          </p:cNvCxnSpPr>
          <p:nvPr/>
        </p:nvCxnSpPr>
        <p:spPr>
          <a:xfrm>
            <a:off x="8090785" y="2217811"/>
            <a:ext cx="0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BEC8D0A-C4C2-4741-A708-12CCAFBDBCA0}"/>
              </a:ext>
            </a:extLst>
          </p:cNvPr>
          <p:cNvSpPr txBox="1"/>
          <p:nvPr/>
        </p:nvSpPr>
        <p:spPr>
          <a:xfrm>
            <a:off x="515803" y="5644550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2.2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BDE5B7-16A6-40E0-B59A-7086CA84840E}"/>
              </a:ext>
            </a:extLst>
          </p:cNvPr>
          <p:cNvSpPr txBox="1"/>
          <p:nvPr/>
        </p:nvSpPr>
        <p:spPr>
          <a:xfrm>
            <a:off x="9970819" y="5645938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d: 7.0</a:t>
            </a:r>
          </a:p>
        </p:txBody>
      </p:sp>
      <p:sp>
        <p:nvSpPr>
          <p:cNvPr id="44" name="Thought Bubble: Cloud 43">
            <a:extLst>
              <a:ext uri="{FF2B5EF4-FFF2-40B4-BE49-F238E27FC236}">
                <a16:creationId xmlns:a16="http://schemas.microsoft.com/office/drawing/2014/main" id="{CA4EAA47-24D9-4E7D-8A21-64D6FBAA41DE}"/>
              </a:ext>
            </a:extLst>
          </p:cNvPr>
          <p:cNvSpPr/>
          <p:nvPr/>
        </p:nvSpPr>
        <p:spPr>
          <a:xfrm>
            <a:off x="1" y="0"/>
            <a:ext cx="3544900" cy="3544679"/>
          </a:xfrm>
          <a:prstGeom prst="cloudCallout">
            <a:avLst>
              <a:gd name="adj1" fmla="val 45468"/>
              <a:gd name="adj2" fmla="val 2863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1357408-E200-470B-A2BD-9EC858399AF0}"/>
              </a:ext>
            </a:extLst>
          </p:cNvPr>
          <p:cNvSpPr txBox="1"/>
          <p:nvPr/>
        </p:nvSpPr>
        <p:spPr>
          <a:xfrm>
            <a:off x="419553" y="479374"/>
            <a:ext cx="30631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Hank: 0.2 Nonconformist</a:t>
            </a:r>
          </a:p>
          <a:p>
            <a:r>
              <a:rPr lang="en-US" b="1"/>
              <a:t>            0.1 Crane operator</a:t>
            </a:r>
          </a:p>
          <a:p>
            <a:r>
              <a:rPr lang="en-US" b="1"/>
              <a:t>            0.1 Union member</a:t>
            </a:r>
          </a:p>
          <a:p>
            <a:r>
              <a:rPr lang="en-US" b="1"/>
              <a:t>            0.1 Citizen</a:t>
            </a:r>
          </a:p>
          <a:p>
            <a:endParaRPr lang="en-US" b="1"/>
          </a:p>
          <a:p>
            <a:r>
              <a:rPr lang="en-US" b="1"/>
              <a:t>Tom: 0.2 Crane operator</a:t>
            </a:r>
          </a:p>
          <a:p>
            <a:r>
              <a:rPr lang="en-US" b="1"/>
              <a:t>          0.1 Foreman</a:t>
            </a:r>
          </a:p>
          <a:p>
            <a:r>
              <a:rPr lang="en-US" b="1"/>
              <a:t>          0.1 Citizen</a:t>
            </a:r>
          </a:p>
          <a:p>
            <a:r>
              <a:rPr lang="en-US" b="1"/>
              <a:t>          0.1 Colleague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A25AD7-F751-4A94-87FA-7564C978B965}"/>
              </a:ext>
            </a:extLst>
          </p:cNvPr>
          <p:cNvSpPr txBox="1"/>
          <p:nvPr/>
        </p:nvSpPr>
        <p:spPr>
          <a:xfrm>
            <a:off x="9070263" y="703854"/>
            <a:ext cx="2612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Tom: 1.0 Coal miner</a:t>
            </a:r>
          </a:p>
          <a:p>
            <a:endParaRPr lang="en-US" b="1"/>
          </a:p>
          <a:p>
            <a:r>
              <a:rPr lang="en-US" b="1"/>
              <a:t>Hank: 1.0 </a:t>
            </a:r>
            <a:r>
              <a:rPr lang="en-US" b="1">
                <a:solidFill>
                  <a:srgbClr val="FF0000"/>
                </a:solidFill>
              </a:rPr>
              <a:t>Prosecutor</a:t>
            </a:r>
          </a:p>
        </p:txBody>
      </p:sp>
      <p:sp>
        <p:nvSpPr>
          <p:cNvPr id="47" name="Thought Bubble: Cloud 46">
            <a:extLst>
              <a:ext uri="{FF2B5EF4-FFF2-40B4-BE49-F238E27FC236}">
                <a16:creationId xmlns:a16="http://schemas.microsoft.com/office/drawing/2014/main" id="{F9B50C39-6AFD-4B15-A363-303EEFB77E1B}"/>
              </a:ext>
            </a:extLst>
          </p:cNvPr>
          <p:cNvSpPr/>
          <p:nvPr/>
        </p:nvSpPr>
        <p:spPr>
          <a:xfrm>
            <a:off x="8380884" y="41293"/>
            <a:ext cx="3726827" cy="2365668"/>
          </a:xfrm>
          <a:prstGeom prst="cloudCallout">
            <a:avLst>
              <a:gd name="adj1" fmla="val -43688"/>
              <a:gd name="adj2" fmla="val 615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0A4741E1-FCCC-46AD-AA9B-86BA9A133627}"/>
              </a:ext>
            </a:extLst>
          </p:cNvPr>
          <p:cNvSpPr/>
          <p:nvPr/>
        </p:nvSpPr>
        <p:spPr>
          <a:xfrm rot="20571961">
            <a:off x="3586009" y="2515875"/>
            <a:ext cx="914400" cy="914400"/>
          </a:xfrm>
          <a:prstGeom prst="arc">
            <a:avLst>
              <a:gd name="adj1" fmla="val 16200000"/>
              <a:gd name="adj2" fmla="val 1830373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A7C0E8A0-C019-49A6-919E-11FB63B96B1A}"/>
              </a:ext>
            </a:extLst>
          </p:cNvPr>
          <p:cNvSpPr/>
          <p:nvPr/>
        </p:nvSpPr>
        <p:spPr>
          <a:xfrm rot="20571961">
            <a:off x="7568199" y="2535452"/>
            <a:ext cx="929775" cy="931658"/>
          </a:xfrm>
          <a:prstGeom prst="arc">
            <a:avLst>
              <a:gd name="adj1" fmla="val 16200000"/>
              <a:gd name="adj2" fmla="val 1830373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A11E2C4-BDB2-4E18-84B8-6BDFE00028A3}"/>
              </a:ext>
            </a:extLst>
          </p:cNvPr>
          <p:cNvCxnSpPr>
            <a:cxnSpLocks/>
          </p:cNvCxnSpPr>
          <p:nvPr/>
        </p:nvCxnSpPr>
        <p:spPr>
          <a:xfrm>
            <a:off x="7780797" y="2126744"/>
            <a:ext cx="210806" cy="1297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9EDBA1F-30AA-41A2-9384-D0418E25F647}"/>
              </a:ext>
            </a:extLst>
          </p:cNvPr>
          <p:cNvCxnSpPr>
            <a:cxnSpLocks/>
          </p:cNvCxnSpPr>
          <p:nvPr/>
        </p:nvCxnSpPr>
        <p:spPr>
          <a:xfrm flipH="1">
            <a:off x="8056918" y="2126744"/>
            <a:ext cx="161477" cy="1216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2243820-BD01-45F1-97BF-61DC85BB2121}"/>
              </a:ext>
            </a:extLst>
          </p:cNvPr>
          <p:cNvCxnSpPr>
            <a:cxnSpLocks/>
          </p:cNvCxnSpPr>
          <p:nvPr/>
        </p:nvCxnSpPr>
        <p:spPr>
          <a:xfrm flipH="1" flipV="1">
            <a:off x="3847208" y="2234478"/>
            <a:ext cx="341487" cy="21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AC5CCC47-A91E-419A-B9F2-29D8996A52E7}"/>
              </a:ext>
            </a:extLst>
          </p:cNvPr>
          <p:cNvSpPr/>
          <p:nvPr/>
        </p:nvSpPr>
        <p:spPr>
          <a:xfrm>
            <a:off x="3954091" y="3138420"/>
            <a:ext cx="199573" cy="361375"/>
          </a:xfrm>
          <a:prstGeom prst="triangl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EAE6768-1FD0-4787-8DAB-E5D5F2585690}"/>
              </a:ext>
            </a:extLst>
          </p:cNvPr>
          <p:cNvSpPr/>
          <p:nvPr/>
        </p:nvSpPr>
        <p:spPr>
          <a:xfrm>
            <a:off x="4007809" y="3499795"/>
            <a:ext cx="87190" cy="9834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C78D78-B473-4EE1-971A-82E1DA82B16C}"/>
              </a:ext>
            </a:extLst>
          </p:cNvPr>
          <p:cNvSpPr/>
          <p:nvPr/>
        </p:nvSpPr>
        <p:spPr>
          <a:xfrm>
            <a:off x="8061371" y="3400433"/>
            <a:ext cx="45719" cy="28426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Delay 58">
            <a:extLst>
              <a:ext uri="{FF2B5EF4-FFF2-40B4-BE49-F238E27FC236}">
                <a16:creationId xmlns:a16="http://schemas.microsoft.com/office/drawing/2014/main" id="{A93C2064-9A82-4D95-A009-177DB3CE5220}"/>
              </a:ext>
            </a:extLst>
          </p:cNvPr>
          <p:cNvSpPr/>
          <p:nvPr/>
        </p:nvSpPr>
        <p:spPr>
          <a:xfrm rot="16200000">
            <a:off x="7963836" y="3177735"/>
            <a:ext cx="241339" cy="194987"/>
          </a:xfrm>
          <a:prstGeom prst="flowChartDelay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218E3C-DA8A-0780-5373-8B14B7B76479}"/>
              </a:ext>
            </a:extLst>
          </p:cNvPr>
          <p:cNvSpPr txBox="1"/>
          <p:nvPr/>
        </p:nvSpPr>
        <p:spPr>
          <a:xfrm>
            <a:off x="3925523" y="596221"/>
            <a:ext cx="1164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 </a:t>
            </a:r>
            <a:r>
              <a:rPr lang="en-US" sz="2400" b="1" dirty="0"/>
              <a:t>: 0.01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 </a:t>
            </a:r>
            <a:r>
              <a:rPr lang="en-US" sz="2400" b="1" dirty="0"/>
              <a:t>: 0.25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9E4E43-56A7-65DE-3315-F261D0C352B6}"/>
              </a:ext>
            </a:extLst>
          </p:cNvPr>
          <p:cNvSpPr txBox="1"/>
          <p:nvPr/>
        </p:nvSpPr>
        <p:spPr>
          <a:xfrm>
            <a:off x="7156597" y="596213"/>
            <a:ext cx="1096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a </a:t>
            </a:r>
            <a:r>
              <a:rPr lang="en-US" sz="2400" b="1" dirty="0"/>
              <a:t>: 0.5</a:t>
            </a:r>
          </a:p>
          <a:p>
            <a:r>
              <a:rPr lang="en-US" sz="2400" b="1" dirty="0">
                <a:latin typeface="Symbol" panose="05050102010706020507" pitchFamily="18" charset="2"/>
              </a:rPr>
              <a:t>g </a:t>
            </a:r>
            <a:r>
              <a:rPr lang="en-US" sz="2400" b="1" dirty="0"/>
              <a:t>: 0.01</a:t>
            </a:r>
          </a:p>
        </p:txBody>
      </p:sp>
    </p:spTree>
    <p:extLst>
      <p:ext uri="{BB962C8B-B14F-4D97-AF65-F5344CB8AC3E}">
        <p14:creationId xmlns:p14="http://schemas.microsoft.com/office/powerpoint/2010/main" val="4290571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loud Callout 30">
            <a:extLst>
              <a:ext uri="{FF2B5EF4-FFF2-40B4-BE49-F238E27FC236}">
                <a16:creationId xmlns:a16="http://schemas.microsoft.com/office/drawing/2014/main" id="{2E0CFE6D-7B3F-D840-A3A8-322A654BB8A4}"/>
              </a:ext>
            </a:extLst>
          </p:cNvPr>
          <p:cNvSpPr/>
          <p:nvPr/>
        </p:nvSpPr>
        <p:spPr>
          <a:xfrm>
            <a:off x="233746" y="435574"/>
            <a:ext cx="3351257" cy="1986349"/>
          </a:xfrm>
          <a:prstGeom prst="cloudCallout">
            <a:avLst>
              <a:gd name="adj1" fmla="val 35920"/>
              <a:gd name="adj2" fmla="val 82919"/>
            </a:avLst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Callout 31">
            <a:extLst>
              <a:ext uri="{FF2B5EF4-FFF2-40B4-BE49-F238E27FC236}">
                <a16:creationId xmlns:a16="http://schemas.microsoft.com/office/drawing/2014/main" id="{E3A01645-38D3-D14B-B5F5-E6554D09479C}"/>
              </a:ext>
            </a:extLst>
          </p:cNvPr>
          <p:cNvSpPr/>
          <p:nvPr/>
        </p:nvSpPr>
        <p:spPr>
          <a:xfrm flipH="1">
            <a:off x="8044249" y="259491"/>
            <a:ext cx="4147751" cy="2313801"/>
          </a:xfrm>
          <a:prstGeom prst="cloudCallout">
            <a:avLst>
              <a:gd name="adj1" fmla="val 53800"/>
              <a:gd name="adj2" fmla="val 53255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799DE1A-2C8B-7947-894A-E10C164A63A6}"/>
              </a:ext>
            </a:extLst>
          </p:cNvPr>
          <p:cNvGrpSpPr/>
          <p:nvPr/>
        </p:nvGrpSpPr>
        <p:grpSpPr>
          <a:xfrm>
            <a:off x="2865224" y="2919623"/>
            <a:ext cx="1387045" cy="2718145"/>
            <a:chOff x="1595052" y="2100649"/>
            <a:chExt cx="1387045" cy="3694670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8BCC0E2B-58A6-AC44-8E31-8014A7EE6515}"/>
                </a:ext>
              </a:extLst>
            </p:cNvPr>
            <p:cNvSpPr/>
            <p:nvPr/>
          </p:nvSpPr>
          <p:spPr>
            <a:xfrm flipV="1">
              <a:off x="1595052" y="2353963"/>
              <a:ext cx="1092543" cy="376880"/>
            </a:xfrm>
            <a:prstGeom prst="arc">
              <a:avLst>
                <a:gd name="adj1" fmla="val 18762577"/>
                <a:gd name="adj2" fmla="val 20762487"/>
              </a:avLst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BB79764-CF7B-5848-BB89-C935B712AE96}"/>
                </a:ext>
              </a:extLst>
            </p:cNvPr>
            <p:cNvGrpSpPr/>
            <p:nvPr/>
          </p:nvGrpSpPr>
          <p:grpSpPr>
            <a:xfrm>
              <a:off x="1867928" y="2100649"/>
              <a:ext cx="1114169" cy="3694670"/>
              <a:chOff x="1789669" y="2088292"/>
              <a:chExt cx="1114169" cy="3694670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4F901CC5-645D-484C-9F28-E7292ECEF523}"/>
                  </a:ext>
                </a:extLst>
              </p:cNvPr>
              <p:cNvSpPr/>
              <p:nvPr/>
            </p:nvSpPr>
            <p:spPr>
              <a:xfrm>
                <a:off x="1940010" y="2088292"/>
                <a:ext cx="815546" cy="790832"/>
              </a:xfrm>
              <a:prstGeom prst="ellipse">
                <a:avLst/>
              </a:prstGeom>
              <a:noFill/>
              <a:ln w="444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1AADCBC-7937-574E-BF87-BB84B129CDB3}"/>
                  </a:ext>
                </a:extLst>
              </p:cNvPr>
              <p:cNvCxnSpPr>
                <a:stCxn id="4" idx="4"/>
              </p:cNvCxnSpPr>
              <p:nvPr/>
            </p:nvCxnSpPr>
            <p:spPr>
              <a:xfrm>
                <a:off x="2347783" y="2879124"/>
                <a:ext cx="0" cy="2014152"/>
              </a:xfrm>
              <a:prstGeom prst="line">
                <a:avLst/>
              </a:prstGeom>
              <a:ln w="508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DBC9D6A-7C76-424C-935B-4AF7E48861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7783" y="4893276"/>
                <a:ext cx="556055" cy="889686"/>
              </a:xfrm>
              <a:prstGeom prst="line">
                <a:avLst/>
              </a:prstGeom>
              <a:ln w="508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B229136-9EA7-0D41-B949-6F978A2F74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89669" y="4893276"/>
                <a:ext cx="558113" cy="889686"/>
              </a:xfrm>
              <a:prstGeom prst="line">
                <a:avLst/>
              </a:prstGeom>
              <a:ln w="508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C72CE76-0E8E-D64C-A976-ABF4E03054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45725" y="2996514"/>
                <a:ext cx="558113" cy="889686"/>
              </a:xfrm>
              <a:prstGeom prst="line">
                <a:avLst/>
              </a:prstGeom>
              <a:ln w="508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0479EC2-558A-8745-A440-FF185A61E8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37953" y="3787346"/>
                <a:ext cx="406743" cy="1223320"/>
              </a:xfrm>
              <a:prstGeom prst="line">
                <a:avLst/>
              </a:prstGeom>
              <a:ln w="508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5B9F356-61A5-7441-9525-B8309A5AF9E9}"/>
                  </a:ext>
                </a:extLst>
              </p:cNvPr>
              <p:cNvSpPr/>
              <p:nvPr/>
            </p:nvSpPr>
            <p:spPr>
              <a:xfrm>
                <a:off x="2137719" y="2353963"/>
                <a:ext cx="98854" cy="169904"/>
              </a:xfrm>
              <a:prstGeom prst="ellips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646B6ED-5BFB-6F48-8296-CC82F67C988F}"/>
                  </a:ext>
                </a:extLst>
              </p:cNvPr>
              <p:cNvSpPr/>
              <p:nvPr/>
            </p:nvSpPr>
            <p:spPr>
              <a:xfrm>
                <a:off x="2437372" y="2282911"/>
                <a:ext cx="98854" cy="169904"/>
              </a:xfrm>
              <a:prstGeom prst="ellips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10C015-75A1-7243-9771-211815847485}"/>
              </a:ext>
            </a:extLst>
          </p:cNvPr>
          <p:cNvGrpSpPr/>
          <p:nvPr/>
        </p:nvGrpSpPr>
        <p:grpSpPr>
          <a:xfrm>
            <a:off x="6785919" y="2573292"/>
            <a:ext cx="1258330" cy="3116994"/>
            <a:chOff x="7749746" y="1705233"/>
            <a:chExt cx="1258330" cy="378116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CA490FB-10EB-C845-B47D-75DF1B72507B}"/>
                </a:ext>
              </a:extLst>
            </p:cNvPr>
            <p:cNvSpPr/>
            <p:nvPr/>
          </p:nvSpPr>
          <p:spPr>
            <a:xfrm>
              <a:off x="7900086" y="1705233"/>
              <a:ext cx="815546" cy="790832"/>
            </a:xfrm>
            <a:prstGeom prst="ellipse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08A669E-A74D-8F43-9995-3B5B74F60589}"/>
                </a:ext>
              </a:extLst>
            </p:cNvPr>
            <p:cNvCxnSpPr/>
            <p:nvPr/>
          </p:nvCxnSpPr>
          <p:spPr>
            <a:xfrm>
              <a:off x="8307859" y="2496065"/>
              <a:ext cx="0" cy="201415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BE998B9-61E9-3C47-B61B-726E12CE68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9015" y="4510217"/>
              <a:ext cx="558113" cy="889686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04E34D-7CD3-7C46-BB3C-B0E18D3C54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9746" y="3231293"/>
              <a:ext cx="558113" cy="889686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A6B0242-4489-EA4A-99A7-12294E9003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05800" y="3286897"/>
              <a:ext cx="516924" cy="599303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FF7C71-76DC-2643-AA89-584B5F2E78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05799" y="4565821"/>
              <a:ext cx="702277" cy="920579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0CA9D34D-19FC-C44E-9D5C-232254916FC3}"/>
                </a:ext>
              </a:extLst>
            </p:cNvPr>
            <p:cNvSpPr/>
            <p:nvPr/>
          </p:nvSpPr>
          <p:spPr>
            <a:xfrm rot="10800000" flipH="1" flipV="1">
              <a:off x="8038071" y="2236572"/>
              <a:ext cx="288326" cy="312008"/>
            </a:xfrm>
            <a:prstGeom prst="arc">
              <a:avLst>
                <a:gd name="adj1" fmla="val 10816592"/>
                <a:gd name="adj2" fmla="val 47202"/>
              </a:avLst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F2BAE3F-DD6E-2D4E-B6E6-4811DF3A760F}"/>
                </a:ext>
              </a:extLst>
            </p:cNvPr>
            <p:cNvSpPr/>
            <p:nvPr/>
          </p:nvSpPr>
          <p:spPr>
            <a:xfrm>
              <a:off x="8074111" y="1876683"/>
              <a:ext cx="98854" cy="1699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3F0909B-99F9-2441-A283-0C5A577E0D73}"/>
                </a:ext>
              </a:extLst>
            </p:cNvPr>
            <p:cNvSpPr/>
            <p:nvPr/>
          </p:nvSpPr>
          <p:spPr>
            <a:xfrm>
              <a:off x="8315068" y="1955458"/>
              <a:ext cx="98854" cy="1699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8DCEC35-B5F7-1842-998F-91D3876AC398}"/>
              </a:ext>
            </a:extLst>
          </p:cNvPr>
          <p:cNvSpPr txBox="1"/>
          <p:nvPr/>
        </p:nvSpPr>
        <p:spPr>
          <a:xfrm>
            <a:off x="1705232" y="5844746"/>
            <a:ext cx="3978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HANK (Environmentalist)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22C4501-21ED-EB40-B031-152F3193006F}"/>
              </a:ext>
            </a:extLst>
          </p:cNvPr>
          <p:cNvSpPr txBox="1"/>
          <p:nvPr/>
        </p:nvSpPr>
        <p:spPr>
          <a:xfrm>
            <a:off x="6380205" y="5902555"/>
            <a:ext cx="3978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TOM (Ex- coal miner)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109C95-1166-C048-A43A-28AA5518A099}"/>
              </a:ext>
            </a:extLst>
          </p:cNvPr>
          <p:cNvSpPr txBox="1"/>
          <p:nvPr/>
        </p:nvSpPr>
        <p:spPr>
          <a:xfrm>
            <a:off x="487861" y="770060"/>
            <a:ext cx="2798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Hank: 0.5 Citizen </a:t>
            </a:r>
          </a:p>
          <a:p>
            <a:r>
              <a:rPr lang="en-US" dirty="0"/>
              <a:t>           0.5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Environmentalist</a:t>
            </a:r>
            <a:r>
              <a:rPr lang="en-US" dirty="0"/>
              <a:t>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A3C83F-70E1-694A-851F-BCD20C0F0B7E}"/>
              </a:ext>
            </a:extLst>
          </p:cNvPr>
          <p:cNvSpPr txBox="1"/>
          <p:nvPr/>
        </p:nvSpPr>
        <p:spPr>
          <a:xfrm>
            <a:off x="442721" y="1335281"/>
            <a:ext cx="1725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Tom: 0.5 Citizen </a:t>
            </a:r>
          </a:p>
          <a:p>
            <a:r>
              <a:rPr lang="en-US" dirty="0"/>
              <a:t>          0.5 </a:t>
            </a:r>
            <a:r>
              <a:rPr lang="en-US" b="1" dirty="0">
                <a:solidFill>
                  <a:srgbClr val="FF0000"/>
                </a:solidFill>
              </a:rPr>
              <a:t>Culprit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2D82B2-38CE-7646-9FF5-9A3ED719E1C3}"/>
              </a:ext>
            </a:extLst>
          </p:cNvPr>
          <p:cNvSpPr txBox="1"/>
          <p:nvPr/>
        </p:nvSpPr>
        <p:spPr>
          <a:xfrm>
            <a:off x="8959819" y="1335280"/>
            <a:ext cx="218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Hank: 0.5 Citizen </a:t>
            </a:r>
          </a:p>
          <a:p>
            <a:r>
              <a:rPr lang="en-US" dirty="0"/>
              <a:t>           0.5 </a:t>
            </a:r>
            <a:r>
              <a:rPr lang="en-US" b="1" dirty="0">
                <a:solidFill>
                  <a:srgbClr val="FF0000"/>
                </a:solidFill>
              </a:rPr>
              <a:t>Prosecutor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09841C6-4453-1E45-B89D-2F7A94074EA4}"/>
              </a:ext>
            </a:extLst>
          </p:cNvPr>
          <p:cNvSpPr txBox="1"/>
          <p:nvPr/>
        </p:nvSpPr>
        <p:spPr>
          <a:xfrm>
            <a:off x="8959819" y="629037"/>
            <a:ext cx="2087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Tom: 0.5 Citizen </a:t>
            </a:r>
          </a:p>
          <a:p>
            <a:r>
              <a:rPr lang="en-US" dirty="0"/>
              <a:t>          0.5 </a:t>
            </a:r>
            <a:r>
              <a:rPr lang="en-US" b="1" dirty="0"/>
              <a:t>Coal Miner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451D26F-1B02-9546-9692-20E4C467FC2E}"/>
              </a:ext>
            </a:extLst>
          </p:cNvPr>
          <p:cNvSpPr txBox="1"/>
          <p:nvPr/>
        </p:nvSpPr>
        <p:spPr>
          <a:xfrm>
            <a:off x="1041580" y="3707941"/>
            <a:ext cx="1357176" cy="646331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d: 0.0</a:t>
            </a: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221FA1AF-C273-9642-A17C-A3337F56E5C9}"/>
              </a:ext>
            </a:extLst>
          </p:cNvPr>
          <p:cNvSpPr/>
          <p:nvPr/>
        </p:nvSpPr>
        <p:spPr>
          <a:xfrm>
            <a:off x="4459760" y="3118831"/>
            <a:ext cx="2068727" cy="1014504"/>
          </a:xfrm>
          <a:prstGeom prst="rightArrow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E69BCD2-2507-1149-958A-576F2D8752FD}"/>
              </a:ext>
            </a:extLst>
          </p:cNvPr>
          <p:cNvSpPr txBox="1"/>
          <p:nvPr/>
        </p:nvSpPr>
        <p:spPr>
          <a:xfrm>
            <a:off x="4965611" y="3394034"/>
            <a:ext cx="77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TEST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FF9556C-4930-3849-8E6D-225DF880DF3B}"/>
              </a:ext>
            </a:extLst>
          </p:cNvPr>
          <p:cNvSpPr txBox="1"/>
          <p:nvPr/>
        </p:nvSpPr>
        <p:spPr>
          <a:xfrm>
            <a:off x="8714605" y="3477818"/>
            <a:ext cx="1357176" cy="646331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d: 0.0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6E5CD54-85CA-AB48-974F-543DDF46AB34}"/>
                  </a:ext>
                </a:extLst>
              </p:cNvPr>
              <p:cNvSpPr txBox="1"/>
              <p:nvPr/>
            </p:nvSpPr>
            <p:spPr>
              <a:xfrm>
                <a:off x="6631466" y="386231"/>
                <a:ext cx="10759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en-C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C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C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C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6E5CD54-85CA-AB48-974F-543DDF46A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466" y="386231"/>
                <a:ext cx="1075936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A89584F-0D37-F144-806D-B3EBB57898F8}"/>
                  </a:ext>
                </a:extLst>
              </p:cNvPr>
              <p:cNvSpPr txBox="1"/>
              <p:nvPr/>
            </p:nvSpPr>
            <p:spPr>
              <a:xfrm>
                <a:off x="3578828" y="386232"/>
                <a:ext cx="10759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en-C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CA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CA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CA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A89584F-0D37-F144-806D-B3EBB5789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8828" y="386232"/>
                <a:ext cx="1075936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36FB0B4-946F-D24B-BDAD-CC19E391A7DB}"/>
                  </a:ext>
                </a:extLst>
              </p:cNvPr>
              <p:cNvSpPr txBox="1"/>
              <p:nvPr/>
            </p:nvSpPr>
            <p:spPr>
              <a:xfrm>
                <a:off x="6627055" y="868083"/>
                <a:ext cx="12394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  <m:r>
                        <a:rPr lang="en-C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C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C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C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36FB0B4-946F-D24B-BDAD-CC19E391A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055" y="868083"/>
                <a:ext cx="1239442" cy="461665"/>
              </a:xfrm>
              <a:prstGeom prst="rect">
                <a:avLst/>
              </a:prstGeom>
              <a:blipFill>
                <a:blip r:embed="rId4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4BD3668-87AF-B74E-8BD7-F723F6989C3C}"/>
                  </a:ext>
                </a:extLst>
              </p:cNvPr>
              <p:cNvSpPr txBox="1"/>
              <p:nvPr/>
            </p:nvSpPr>
            <p:spPr>
              <a:xfrm>
                <a:off x="3576438" y="903682"/>
                <a:ext cx="12394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  <m:r>
                        <a:rPr lang="en-C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C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C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C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4BD3668-87AF-B74E-8BD7-F723F6989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438" y="903682"/>
                <a:ext cx="1239442" cy="461665"/>
              </a:xfrm>
              <a:prstGeom prst="rect">
                <a:avLst/>
              </a:prstGeom>
              <a:blipFill>
                <a:blip r:embed="rId5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8206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8CDE5F-2075-5F49-BF12-55B250CBE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26" y="0"/>
            <a:ext cx="1057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70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DAF2E2-6DAA-D743-963E-231609245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059" y="424233"/>
            <a:ext cx="7043351" cy="6009534"/>
          </a:xfrm>
        </p:spPr>
      </p:pic>
    </p:spTree>
    <p:extLst>
      <p:ext uri="{BB962C8B-B14F-4D97-AF65-F5344CB8AC3E}">
        <p14:creationId xmlns:p14="http://schemas.microsoft.com/office/powerpoint/2010/main" val="2191356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0BCC1FB-8086-BED9-70E8-381ED0DEBAEB}"/>
              </a:ext>
            </a:extLst>
          </p:cNvPr>
          <p:cNvSpPr/>
          <p:nvPr/>
        </p:nvSpPr>
        <p:spPr>
          <a:xfrm>
            <a:off x="223478" y="5745072"/>
            <a:ext cx="11745041" cy="101616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37CE55B-807E-7842-0F60-03134F51F354}"/>
              </a:ext>
            </a:extLst>
          </p:cNvPr>
          <p:cNvSpPr/>
          <p:nvPr/>
        </p:nvSpPr>
        <p:spPr>
          <a:xfrm>
            <a:off x="223478" y="4544924"/>
            <a:ext cx="11790889" cy="104284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1B43681-B2DE-2151-ACE4-3A4990EE8331}"/>
              </a:ext>
            </a:extLst>
          </p:cNvPr>
          <p:cNvSpPr/>
          <p:nvPr/>
        </p:nvSpPr>
        <p:spPr>
          <a:xfrm>
            <a:off x="223478" y="3272304"/>
            <a:ext cx="11790888" cy="104284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B1FA0-0E69-53B3-2812-3256B9E0C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96" y="2607008"/>
            <a:ext cx="2070253" cy="5099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Three types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74249B-0FB9-8EBE-49B2-448B2C3C7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6" y="260441"/>
            <a:ext cx="10515600" cy="1325563"/>
          </a:xfrm>
        </p:spPr>
        <p:txBody>
          <a:bodyPr/>
          <a:lstStyle/>
          <a:p>
            <a:r>
              <a:rPr lang="en-US" dirty="0"/>
              <a:t>Freedom and Equality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6DCBE5-81B5-0CF4-6263-67434098757F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180748" y="2834685"/>
            <a:ext cx="5748375" cy="1"/>
          </a:xfrm>
          <a:prstGeom prst="straightConnector1">
            <a:avLst/>
          </a:prstGeom>
          <a:ln w="857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0CF4AC-26FA-2481-C5E8-4A6A2D70B373}"/>
              </a:ext>
            </a:extLst>
          </p:cNvPr>
          <p:cNvSpPr txBox="1">
            <a:spLocks/>
          </p:cNvSpPr>
          <p:nvPr/>
        </p:nvSpPr>
        <p:spPr>
          <a:xfrm>
            <a:off x="2700477" y="2585168"/>
            <a:ext cx="2070253" cy="509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Freedom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49972D-A833-80D3-1DB3-0663467E42DE}"/>
              </a:ext>
            </a:extLst>
          </p:cNvPr>
          <p:cNvSpPr txBox="1">
            <a:spLocks/>
          </p:cNvSpPr>
          <p:nvPr/>
        </p:nvSpPr>
        <p:spPr>
          <a:xfrm>
            <a:off x="9929123" y="2579710"/>
            <a:ext cx="2070253" cy="509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Equality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FA16B1-DC83-56EB-C179-DE0805131ACB}"/>
              </a:ext>
            </a:extLst>
          </p:cNvPr>
          <p:cNvSpPr txBox="1">
            <a:spLocks/>
          </p:cNvSpPr>
          <p:nvPr/>
        </p:nvSpPr>
        <p:spPr>
          <a:xfrm>
            <a:off x="9431559" y="6237899"/>
            <a:ext cx="2070253" cy="509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612473-804C-CBE0-7284-46594520F21C}"/>
              </a:ext>
            </a:extLst>
          </p:cNvPr>
          <p:cNvSpPr txBox="1">
            <a:spLocks/>
          </p:cNvSpPr>
          <p:nvPr/>
        </p:nvSpPr>
        <p:spPr>
          <a:xfrm>
            <a:off x="6370820" y="421772"/>
            <a:ext cx="5328756" cy="1428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dirty="0">
                <a:solidFill>
                  <a:srgbClr val="FF0000"/>
                </a:solidFill>
                <a:effectLst/>
                <a:latin typeface="Helvetica" pitchFamily="2" charset="0"/>
              </a:rPr>
              <a:t>Elizabeth Anderson</a:t>
            </a:r>
            <a:r>
              <a:rPr lang="en-CA" dirty="0">
                <a:solidFill>
                  <a:srgbClr val="000000"/>
                </a:solidFill>
                <a:effectLst/>
                <a:latin typeface="Helvetica" pitchFamily="2" charset="0"/>
              </a:rPr>
              <a:t>. 2017. </a:t>
            </a:r>
            <a:r>
              <a:rPr lang="en-CA" i="1" dirty="0">
                <a:solidFill>
                  <a:srgbClr val="000000"/>
                </a:solidFill>
                <a:effectLst/>
                <a:latin typeface="Helvetica" pitchFamily="2" charset="0"/>
              </a:rPr>
              <a:t>Private Government</a:t>
            </a:r>
            <a:r>
              <a:rPr lang="en-CA" dirty="0">
                <a:solidFill>
                  <a:srgbClr val="000000"/>
                </a:solidFill>
                <a:effectLst/>
                <a:latin typeface="Helvetica" pitchFamily="2" charset="0"/>
              </a:rPr>
              <a:t>. Princeton University Press.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4B32B5-CB8B-17EB-8704-64586EAEAE41}"/>
              </a:ext>
            </a:extLst>
          </p:cNvPr>
          <p:cNvGrpSpPr/>
          <p:nvPr/>
        </p:nvGrpSpPr>
        <p:grpSpPr>
          <a:xfrm>
            <a:off x="-108792" y="3429000"/>
            <a:ext cx="11927746" cy="509951"/>
            <a:chOff x="-108792" y="3429000"/>
            <a:chExt cx="11927746" cy="509951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E870C0DE-6452-E9D3-852A-FC4AC4667D7A}"/>
                </a:ext>
              </a:extLst>
            </p:cNvPr>
            <p:cNvSpPr txBox="1">
              <a:spLocks/>
            </p:cNvSpPr>
            <p:nvPr/>
          </p:nvSpPr>
          <p:spPr>
            <a:xfrm>
              <a:off x="-108792" y="3429000"/>
              <a:ext cx="2070253" cy="5099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1"/>
                  </a:solidFill>
                </a:rPr>
                <a:t>Positive</a:t>
              </a: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8766AB5C-0632-069D-2CA2-981A79D2BC8C}"/>
                </a:ext>
              </a:extLst>
            </p:cNvPr>
            <p:cNvSpPr txBox="1">
              <a:spLocks/>
            </p:cNvSpPr>
            <p:nvPr/>
          </p:nvSpPr>
          <p:spPr>
            <a:xfrm>
              <a:off x="2263208" y="3429000"/>
              <a:ext cx="3780325" cy="50995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1"/>
                  </a:solidFill>
                </a:rPr>
                <a:t>exploration, opportunity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460AB2FF-A30C-9D4E-B8A5-7C6835D26A99}"/>
                </a:ext>
              </a:extLst>
            </p:cNvPr>
            <p:cNvSpPr txBox="1">
              <a:spLocks/>
            </p:cNvSpPr>
            <p:nvPr/>
          </p:nvSpPr>
          <p:spPr>
            <a:xfrm>
              <a:off x="8038629" y="3429000"/>
              <a:ext cx="3780325" cy="50995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1"/>
                  </a:solidFill>
                </a:rPr>
                <a:t>control of information: rational plans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377394-75FB-38B8-22A6-473FBB024EEC}"/>
              </a:ext>
            </a:extLst>
          </p:cNvPr>
          <p:cNvGrpSpPr/>
          <p:nvPr/>
        </p:nvGrpSpPr>
        <p:grpSpPr>
          <a:xfrm>
            <a:off x="0" y="4759593"/>
            <a:ext cx="11699575" cy="509951"/>
            <a:chOff x="0" y="4759593"/>
            <a:chExt cx="11699575" cy="509951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4A2E2EE1-968D-C943-F606-DBC61C952AA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4759593"/>
              <a:ext cx="2070253" cy="5099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1"/>
                  </a:solidFill>
                </a:rPr>
                <a:t>Republican</a:t>
              </a: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6E4784A2-A054-E998-C5C4-24EFEC273AFE}"/>
                </a:ext>
              </a:extLst>
            </p:cNvPr>
            <p:cNvSpPr txBox="1">
              <a:spLocks/>
            </p:cNvSpPr>
            <p:nvPr/>
          </p:nvSpPr>
          <p:spPr>
            <a:xfrm>
              <a:off x="2263207" y="4759593"/>
              <a:ext cx="3780325" cy="50995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1"/>
                  </a:solidFill>
                </a:rPr>
                <a:t>disobedience, liberty </a:t>
              </a: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59026CEA-8930-DBEC-54B1-7CE62A020569}"/>
                </a:ext>
              </a:extLst>
            </p:cNvPr>
            <p:cNvSpPr txBox="1">
              <a:spLocks/>
            </p:cNvSpPr>
            <p:nvPr/>
          </p:nvSpPr>
          <p:spPr>
            <a:xfrm>
              <a:off x="7345180" y="4759593"/>
              <a:ext cx="4354395" cy="50995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1"/>
                  </a:solidFill>
                </a:rPr>
                <a:t>control of violence:   guns, retributive punishment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E03B52-6648-F68D-AEFB-A154FD969809}"/>
              </a:ext>
            </a:extLst>
          </p:cNvPr>
          <p:cNvGrpSpPr/>
          <p:nvPr/>
        </p:nvGrpSpPr>
        <p:grpSpPr>
          <a:xfrm>
            <a:off x="-108792" y="5905992"/>
            <a:ext cx="12077313" cy="509951"/>
            <a:chOff x="-108792" y="5905992"/>
            <a:chExt cx="12077313" cy="50995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3E6BCE16-F864-4A83-8A0F-4F8456B136A8}"/>
                </a:ext>
              </a:extLst>
            </p:cNvPr>
            <p:cNvSpPr txBox="1">
              <a:spLocks/>
            </p:cNvSpPr>
            <p:nvPr/>
          </p:nvSpPr>
          <p:spPr>
            <a:xfrm>
              <a:off x="-108792" y="5905992"/>
              <a:ext cx="2070253" cy="5099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1"/>
                  </a:solidFill>
                </a:rPr>
                <a:t>Negative</a:t>
              </a: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FB4EF25-AE8C-F45C-678E-16274B7FA5A0}"/>
                </a:ext>
              </a:extLst>
            </p:cNvPr>
            <p:cNvSpPr txBox="1">
              <a:spLocks/>
            </p:cNvSpPr>
            <p:nvPr/>
          </p:nvSpPr>
          <p:spPr>
            <a:xfrm>
              <a:off x="2407860" y="5905992"/>
              <a:ext cx="3780325" cy="50995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1"/>
                  </a:solidFill>
                </a:rPr>
                <a:t>independence, freedom from others</a:t>
              </a: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0D7623E-9FC6-9E78-1942-B5EF8D9582CA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5905992"/>
              <a:ext cx="5872521" cy="50995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1"/>
                  </a:solidFill>
                </a:rPr>
                <a:t>decentralized control of identity, habits, rituals: restitutive punishment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7739CA9-197C-B768-2B39-1E50F8200D95}"/>
              </a:ext>
            </a:extLst>
          </p:cNvPr>
          <p:cNvSpPr txBox="1"/>
          <p:nvPr/>
        </p:nvSpPr>
        <p:spPr>
          <a:xfrm>
            <a:off x="2956114" y="5175498"/>
            <a:ext cx="1814616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oligarchy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43F242-0EEC-793B-991D-DDC855FAD928}"/>
              </a:ext>
            </a:extLst>
          </p:cNvPr>
          <p:cNvSpPr txBox="1"/>
          <p:nvPr/>
        </p:nvSpPr>
        <p:spPr>
          <a:xfrm>
            <a:off x="7293399" y="5151555"/>
            <a:ext cx="2453935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dictatorship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1BDC6E-4B51-00EE-2A9E-09F54B025544}"/>
              </a:ext>
            </a:extLst>
          </p:cNvPr>
          <p:cNvSpPr txBox="1"/>
          <p:nvPr/>
        </p:nvSpPr>
        <p:spPr>
          <a:xfrm>
            <a:off x="7450387" y="6348393"/>
            <a:ext cx="3780324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religion/democracy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1D9787-8B89-727E-8E2E-F9CC51266855}"/>
              </a:ext>
            </a:extLst>
          </p:cNvPr>
          <p:cNvSpPr txBox="1"/>
          <p:nvPr/>
        </p:nvSpPr>
        <p:spPr>
          <a:xfrm>
            <a:off x="3375842" y="6335949"/>
            <a:ext cx="2326413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aristocracy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58EBBB-3B97-75E3-F3DD-5B0CFA3AD3FD}"/>
              </a:ext>
            </a:extLst>
          </p:cNvPr>
          <p:cNvSpPr txBox="1"/>
          <p:nvPr/>
        </p:nvSpPr>
        <p:spPr>
          <a:xfrm>
            <a:off x="2945148" y="3914370"/>
            <a:ext cx="2179543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Comic Sans MS" panose="030F0902030302020204" pitchFamily="66" charset="0"/>
              </a:rPr>
              <a:t>capitalism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D1EECC-DF77-8E30-58E4-1C36285CDCFC}"/>
              </a:ext>
            </a:extLst>
          </p:cNvPr>
          <p:cNvSpPr txBox="1"/>
          <p:nvPr/>
        </p:nvSpPr>
        <p:spPr>
          <a:xfrm>
            <a:off x="7430696" y="3938021"/>
            <a:ext cx="2179543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Comic Sans MS" panose="030F0902030302020204" pitchFamily="66" charset="0"/>
              </a:rPr>
              <a:t>communism</a:t>
            </a:r>
          </a:p>
        </p:txBody>
      </p:sp>
    </p:spTree>
    <p:extLst>
      <p:ext uri="{BB962C8B-B14F-4D97-AF65-F5344CB8AC3E}">
        <p14:creationId xmlns:p14="http://schemas.microsoft.com/office/powerpoint/2010/main" val="239943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FC6A-3913-5340-84D0-D29C82645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68" y="0"/>
            <a:ext cx="11679312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FA2E23-C1B0-F249-A251-0ADF9A4BCB87}"/>
                  </a:ext>
                </a:extLst>
              </p:cNvPr>
              <p:cNvSpPr txBox="1"/>
              <p:nvPr/>
            </p:nvSpPr>
            <p:spPr>
              <a:xfrm>
                <a:off x="6351373" y="4274981"/>
                <a:ext cx="5677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US" sz="36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FA2E23-C1B0-F249-A251-0ADF9A4BC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373" y="4274981"/>
                <a:ext cx="567783" cy="646331"/>
              </a:xfrm>
              <a:prstGeom prst="rect">
                <a:avLst/>
              </a:prstGeom>
              <a:blipFill>
                <a:blip r:embed="rId3"/>
                <a:stretch>
                  <a:fillRect l="-4444" r="-4444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C0B358-0B8C-B14A-9822-1294F8E4E7AF}"/>
                  </a:ext>
                </a:extLst>
              </p:cNvPr>
              <p:cNvSpPr txBox="1"/>
              <p:nvPr/>
            </p:nvSpPr>
            <p:spPr>
              <a:xfrm>
                <a:off x="8322046" y="3429000"/>
                <a:ext cx="598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en-US" sz="36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C0B358-0B8C-B14A-9822-1294F8E4E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046" y="3429000"/>
                <a:ext cx="598241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3632CBE-46AB-3B4E-8200-BFB381BF1C0A}"/>
                  </a:ext>
                </a:extLst>
              </p:cNvPr>
              <p:cNvSpPr/>
              <p:nvPr/>
            </p:nvSpPr>
            <p:spPr>
              <a:xfrm>
                <a:off x="5642410" y="167501"/>
                <a:ext cx="55656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3632CBE-46AB-3B4E-8200-BFB381BF1C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410" y="167501"/>
                <a:ext cx="556563" cy="646331"/>
              </a:xfrm>
              <a:prstGeom prst="rect">
                <a:avLst/>
              </a:prstGeom>
              <a:blipFill>
                <a:blip r:embed="rId5"/>
                <a:stretch>
                  <a:fillRect l="-2222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4782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DCBEAD-7F08-FA45-9F5C-5BC05E36B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0" t="11690" r="5043" b="24348"/>
          <a:stretch/>
        </p:blipFill>
        <p:spPr>
          <a:xfrm rot="10800000">
            <a:off x="278293" y="397565"/>
            <a:ext cx="11691543" cy="6241775"/>
          </a:xfrm>
          <a:prstGeom prst="rect">
            <a:avLst/>
          </a:prstGeom>
        </p:spPr>
      </p:pic>
      <p:sp>
        <p:nvSpPr>
          <p:cNvPr id="36" name="Triangle 35">
            <a:extLst>
              <a:ext uri="{FF2B5EF4-FFF2-40B4-BE49-F238E27FC236}">
                <a16:creationId xmlns:a16="http://schemas.microsoft.com/office/drawing/2014/main" id="{3E0C8A14-58E4-5547-9988-97A076557DEE}"/>
              </a:ext>
            </a:extLst>
          </p:cNvPr>
          <p:cNvSpPr/>
          <p:nvPr/>
        </p:nvSpPr>
        <p:spPr>
          <a:xfrm rot="20406443">
            <a:off x="988463" y="-104899"/>
            <a:ext cx="9571728" cy="5130369"/>
          </a:xfrm>
          <a:prstGeom prst="triangle">
            <a:avLst>
              <a:gd name="adj" fmla="val 27138"/>
            </a:avLst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380DB184-4F1A-A848-BBBF-0F8459BA82E5}"/>
              </a:ext>
            </a:extLst>
          </p:cNvPr>
          <p:cNvSpPr/>
          <p:nvPr/>
        </p:nvSpPr>
        <p:spPr>
          <a:xfrm rot="17356555">
            <a:off x="2822712" y="5416231"/>
            <a:ext cx="609600" cy="494871"/>
          </a:xfrm>
          <a:prstGeom prst="triangl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32B164F5-A134-1C49-A402-49F48D22C16B}"/>
              </a:ext>
            </a:extLst>
          </p:cNvPr>
          <p:cNvSpPr/>
          <p:nvPr/>
        </p:nvSpPr>
        <p:spPr>
          <a:xfrm rot="1143085">
            <a:off x="848140" y="2937643"/>
            <a:ext cx="609600" cy="494871"/>
          </a:xfrm>
          <a:prstGeom prst="triangl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F2854492-1ACB-FE49-9D35-7DA4A1FF04D8}"/>
              </a:ext>
            </a:extLst>
          </p:cNvPr>
          <p:cNvSpPr/>
          <p:nvPr/>
        </p:nvSpPr>
        <p:spPr>
          <a:xfrm rot="5577855">
            <a:off x="5944486" y="470883"/>
            <a:ext cx="609600" cy="494871"/>
          </a:xfrm>
          <a:prstGeom prst="triangl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389B652-C590-A24C-B0D5-C417C0B179AF}"/>
              </a:ext>
            </a:extLst>
          </p:cNvPr>
          <p:cNvSpPr/>
          <p:nvPr/>
        </p:nvSpPr>
        <p:spPr>
          <a:xfrm rot="7376234">
            <a:off x="8770610" y="1377917"/>
            <a:ext cx="609600" cy="494871"/>
          </a:xfrm>
          <a:prstGeom prst="triangl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E27427F5-C91D-BB48-B7C0-42B4D111AAA0}"/>
              </a:ext>
            </a:extLst>
          </p:cNvPr>
          <p:cNvSpPr/>
          <p:nvPr/>
        </p:nvSpPr>
        <p:spPr>
          <a:xfrm rot="11234897">
            <a:off x="9855149" y="3401591"/>
            <a:ext cx="609600" cy="494871"/>
          </a:xfrm>
          <a:prstGeom prst="triangl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D1450748-09BD-D246-A9BF-C917ED2F6466}"/>
              </a:ext>
            </a:extLst>
          </p:cNvPr>
          <p:cNvSpPr/>
          <p:nvPr/>
        </p:nvSpPr>
        <p:spPr>
          <a:xfrm rot="15347736">
            <a:off x="7481721" y="5581878"/>
            <a:ext cx="609600" cy="494871"/>
          </a:xfrm>
          <a:prstGeom prst="triangl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61C9319B-D5EE-394A-8896-55187F113857}"/>
              </a:ext>
            </a:extLst>
          </p:cNvPr>
          <p:cNvSpPr/>
          <p:nvPr/>
        </p:nvSpPr>
        <p:spPr>
          <a:xfrm rot="3800765">
            <a:off x="3090684" y="824034"/>
            <a:ext cx="609600" cy="494871"/>
          </a:xfrm>
          <a:prstGeom prst="triangl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8BD399-354E-FC4D-8B34-1AA2142BAA7E}"/>
              </a:ext>
            </a:extLst>
          </p:cNvPr>
          <p:cNvSpPr/>
          <p:nvPr/>
        </p:nvSpPr>
        <p:spPr>
          <a:xfrm>
            <a:off x="1152941" y="692426"/>
            <a:ext cx="9031355" cy="5473147"/>
          </a:xfrm>
          <a:prstGeom prst="ellipse">
            <a:avLst/>
          </a:prstGeom>
          <a:noFill/>
          <a:ln w="203200">
            <a:solidFill>
              <a:schemeClr val="bg1">
                <a:alpha val="6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014F1-32CC-4F48-AAF2-EAD343AFA39E}"/>
              </a:ext>
            </a:extLst>
          </p:cNvPr>
          <p:cNvSpPr txBox="1"/>
          <p:nvPr/>
        </p:nvSpPr>
        <p:spPr>
          <a:xfrm>
            <a:off x="470832" y="3786517"/>
            <a:ext cx="1802295" cy="646331"/>
          </a:xfrm>
          <a:prstGeom prst="rect">
            <a:avLst/>
          </a:prstGeom>
          <a:solidFill>
            <a:schemeClr val="tx1">
              <a:alpha val="48582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ARISTOCRACY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Phillosopher</a:t>
            </a:r>
            <a:r>
              <a:rPr lang="en-US" dirty="0">
                <a:solidFill>
                  <a:schemeClr val="bg1"/>
                </a:solidFill>
              </a:rPr>
              <a:t> 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EF5DF0-606E-8240-9855-BB6FBD75FADD}"/>
              </a:ext>
            </a:extLst>
          </p:cNvPr>
          <p:cNvSpPr txBox="1"/>
          <p:nvPr/>
        </p:nvSpPr>
        <p:spPr>
          <a:xfrm>
            <a:off x="2246244" y="1503072"/>
            <a:ext cx="1451113" cy="646331"/>
          </a:xfrm>
          <a:prstGeom prst="rect">
            <a:avLst/>
          </a:prstGeom>
          <a:solidFill>
            <a:schemeClr val="tx1">
              <a:alpha val="48582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TIMOCRACY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Idealist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EB48A5-EF58-A340-A5BD-7A52DE8913BD}"/>
              </a:ext>
            </a:extLst>
          </p:cNvPr>
          <p:cNvSpPr txBox="1"/>
          <p:nvPr/>
        </p:nvSpPr>
        <p:spPr>
          <a:xfrm>
            <a:off x="4151801" y="688060"/>
            <a:ext cx="1318592" cy="646331"/>
          </a:xfrm>
          <a:prstGeom prst="rect">
            <a:avLst/>
          </a:prstGeom>
          <a:solidFill>
            <a:schemeClr val="tx1">
              <a:alpha val="48582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OLIGARCHY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Scrooge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2B11B-B23C-7143-8530-6EEE2E656A51}"/>
              </a:ext>
            </a:extLst>
          </p:cNvPr>
          <p:cNvSpPr txBox="1"/>
          <p:nvPr/>
        </p:nvSpPr>
        <p:spPr>
          <a:xfrm>
            <a:off x="6808982" y="804203"/>
            <a:ext cx="1614244" cy="646331"/>
          </a:xfrm>
          <a:prstGeom prst="rect">
            <a:avLst/>
          </a:prstGeom>
          <a:solidFill>
            <a:schemeClr val="tx1">
              <a:alpha val="48582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DEMOCRACY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Social Contract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16BB75-17D6-EA45-AA03-DC05D47A99F3}"/>
              </a:ext>
            </a:extLst>
          </p:cNvPr>
          <p:cNvSpPr txBox="1"/>
          <p:nvPr/>
        </p:nvSpPr>
        <p:spPr>
          <a:xfrm>
            <a:off x="8931965" y="2072450"/>
            <a:ext cx="1331842" cy="646331"/>
          </a:xfrm>
          <a:prstGeom prst="rect">
            <a:avLst/>
          </a:prstGeom>
          <a:solidFill>
            <a:schemeClr val="tx1">
              <a:alpha val="48582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TYRANNY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Dictator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57D29D-AD2B-1D49-88C7-5EFA1C198CC1}"/>
              </a:ext>
            </a:extLst>
          </p:cNvPr>
          <p:cNvSpPr txBox="1"/>
          <p:nvPr/>
        </p:nvSpPr>
        <p:spPr>
          <a:xfrm>
            <a:off x="9307464" y="4826785"/>
            <a:ext cx="1205946" cy="646331"/>
          </a:xfrm>
          <a:prstGeom prst="rect">
            <a:avLst/>
          </a:prstGeom>
          <a:solidFill>
            <a:schemeClr val="tx1">
              <a:alpha val="48582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CHAOS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Anarchy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21699A-688B-C84A-8244-6E779554FF58}"/>
              </a:ext>
            </a:extLst>
          </p:cNvPr>
          <p:cNvSpPr txBox="1"/>
          <p:nvPr/>
        </p:nvSpPr>
        <p:spPr>
          <a:xfrm>
            <a:off x="8702019" y="6500841"/>
            <a:ext cx="2182708" cy="276999"/>
          </a:xfrm>
          <a:prstGeom prst="rect">
            <a:avLst/>
          </a:prstGeom>
          <a:solidFill>
            <a:schemeClr val="tx1">
              <a:alpha val="90087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Walton Ford –The Sensorium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DF85A4-1327-CBF8-E904-490EF4BBA3FB}"/>
              </a:ext>
            </a:extLst>
          </p:cNvPr>
          <p:cNvSpPr txBox="1"/>
          <p:nvPr/>
        </p:nvSpPr>
        <p:spPr>
          <a:xfrm>
            <a:off x="456459" y="322615"/>
            <a:ext cx="1758768" cy="276999"/>
          </a:xfrm>
          <a:prstGeom prst="rect">
            <a:avLst/>
          </a:prstGeom>
          <a:solidFill>
            <a:schemeClr val="tx1">
              <a:alpha val="90087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Plato – The Republic</a:t>
            </a:r>
          </a:p>
        </p:txBody>
      </p:sp>
    </p:spTree>
    <p:extLst>
      <p:ext uri="{BB962C8B-B14F-4D97-AF65-F5344CB8AC3E}">
        <p14:creationId xmlns:p14="http://schemas.microsoft.com/office/powerpoint/2010/main" val="4176912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2063552" y="260648"/>
            <a:ext cx="8064896" cy="1144588"/>
          </a:xfrm>
        </p:spPr>
        <p:txBody>
          <a:bodyPr vert="horz" lIns="91440" tIns="25145" rIns="91440" bIns="45720" rtlCol="0" anchor="ctr">
            <a:normAutofit/>
          </a:bodyPr>
          <a:lstStyle/>
          <a:p>
            <a:r>
              <a:rPr lang="en-US" altLang="en-US" sz="3300" dirty="0">
                <a:latin typeface="Calibri" charset="0"/>
                <a:ea typeface="MS PGothic" charset="-128"/>
              </a:rPr>
              <a:t>The EPA Model of the Affective Space </a:t>
            </a:r>
            <a:br>
              <a:rPr lang="en-US" altLang="en-US" sz="3300" dirty="0">
                <a:latin typeface="Calibri" charset="0"/>
                <a:ea typeface="MS PGothic" charset="-128"/>
              </a:rPr>
            </a:br>
            <a:r>
              <a:rPr lang="de-DE" sz="1600" dirty="0"/>
              <a:t>(e.g., </a:t>
            </a:r>
            <a:r>
              <a:rPr lang="de-DE" sz="1600" dirty="0" err="1"/>
              <a:t>Ertel</a:t>
            </a:r>
            <a:r>
              <a:rPr lang="de-DE" sz="1600" dirty="0"/>
              <a:t>, 1964; Fontaine, Scherer, Roesch, &amp; Ellsworth, 2007; </a:t>
            </a:r>
            <a:r>
              <a:rPr lang="de-DE" sz="1600" dirty="0" err="1"/>
              <a:t>Mehrabian</a:t>
            </a:r>
            <a:r>
              <a:rPr lang="de-DE" sz="1600" dirty="0"/>
              <a:t>, 1995; </a:t>
            </a:r>
            <a:br>
              <a:rPr lang="de-DE" sz="1600" dirty="0"/>
            </a:br>
            <a:r>
              <a:rPr lang="de-DE" sz="1600" dirty="0"/>
              <a:t>Morgan &amp; Heise, 1988; </a:t>
            </a:r>
            <a:r>
              <a:rPr lang="de-DE" sz="1600" dirty="0" err="1"/>
              <a:t>Osgood</a:t>
            </a:r>
            <a:r>
              <a:rPr lang="de-DE" sz="1600" dirty="0"/>
              <a:t>, 1962, 1969; </a:t>
            </a:r>
            <a:r>
              <a:rPr lang="de-DE" sz="1600" dirty="0" err="1"/>
              <a:t>Osgood</a:t>
            </a:r>
            <a:r>
              <a:rPr lang="de-DE" sz="1600" dirty="0"/>
              <a:t>, May, &amp; Miron, 1975) </a:t>
            </a:r>
            <a:endParaRPr lang="en-US" altLang="en-US" sz="3300" dirty="0">
              <a:latin typeface="Calibri" charset="0"/>
              <a:ea typeface="MS PGothic" charset="-128"/>
            </a:endParaRPr>
          </a:p>
        </p:txBody>
      </p:sp>
      <p:pic>
        <p:nvPicPr>
          <p:cNvPr id="3379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50" y="1927226"/>
            <a:ext cx="6542088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1632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F8E6652-3E27-DC4C-AACC-E74B1E5A6F42}"/>
              </a:ext>
            </a:extLst>
          </p:cNvPr>
          <p:cNvSpPr txBox="1"/>
          <p:nvPr/>
        </p:nvSpPr>
        <p:spPr>
          <a:xfrm>
            <a:off x="626533" y="772371"/>
            <a:ext cx="73321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50000"/>
            </a:pPr>
            <a:r>
              <a:rPr lang="en-CA" sz="2800" dirty="0"/>
              <a:t>-Trans-Atlantic Partnership (TAP)</a:t>
            </a:r>
          </a:p>
          <a:p>
            <a:pPr>
              <a:buSzPct val="50000"/>
            </a:pPr>
            <a:r>
              <a:rPr lang="en-CA" sz="2800" dirty="0"/>
              <a:t>- Deutsche </a:t>
            </a:r>
            <a:r>
              <a:rPr lang="en-CA" sz="2800" dirty="0" err="1"/>
              <a:t>Forschungsgemeinschaft</a:t>
            </a:r>
            <a:r>
              <a:rPr lang="en-CA" sz="2800" dirty="0"/>
              <a:t> (DFG)</a:t>
            </a:r>
          </a:p>
          <a:p>
            <a:pPr>
              <a:buSzPct val="50000"/>
            </a:pPr>
            <a:r>
              <a:rPr lang="en-CA" sz="2800" dirty="0"/>
              <a:t>-Natural Science and Engineering Research  </a:t>
            </a:r>
          </a:p>
          <a:p>
            <a:pPr>
              <a:buSzPct val="50000"/>
            </a:pPr>
            <a:r>
              <a:rPr lang="en-CA" sz="2800" dirty="0"/>
              <a:t>      Council, (SSHRC, Canada)</a:t>
            </a:r>
          </a:p>
          <a:p>
            <a:pPr>
              <a:buSzPct val="50000"/>
            </a:pPr>
            <a:r>
              <a:rPr lang="en-CA" sz="2800" dirty="0"/>
              <a:t>-Social Science and Humanities Research </a:t>
            </a:r>
          </a:p>
          <a:p>
            <a:pPr>
              <a:buSzPct val="50000"/>
            </a:pPr>
            <a:r>
              <a:rPr lang="en-CA" sz="2800" dirty="0"/>
              <a:t>      Council, (SSHRC, Canada)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ADD2F1-D41C-1048-8CE4-ECF2FD77F338}"/>
              </a:ext>
            </a:extLst>
          </p:cNvPr>
          <p:cNvSpPr txBox="1"/>
          <p:nvPr/>
        </p:nvSpPr>
        <p:spPr>
          <a:xfrm>
            <a:off x="270933" y="237067"/>
            <a:ext cx="3386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Funding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98D70D-BC4E-964A-9B18-2F3D718506D2}"/>
              </a:ext>
            </a:extLst>
          </p:cNvPr>
          <p:cNvSpPr txBox="1"/>
          <p:nvPr/>
        </p:nvSpPr>
        <p:spPr>
          <a:xfrm>
            <a:off x="220133" y="3738276"/>
            <a:ext cx="3386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Coordinates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B867B4-7C14-7547-B371-1E2F754AD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22" y="5733128"/>
            <a:ext cx="465411" cy="3525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54FABC-9411-0743-9CDE-75F27A9ED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09" y="5061985"/>
            <a:ext cx="459218" cy="4592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E7CDE92-9C94-044F-B4D1-E491C4B33958}"/>
              </a:ext>
            </a:extLst>
          </p:cNvPr>
          <p:cNvSpPr txBox="1"/>
          <p:nvPr/>
        </p:nvSpPr>
        <p:spPr>
          <a:xfrm>
            <a:off x="676804" y="4974272"/>
            <a:ext cx="5564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@</a:t>
            </a:r>
            <a:r>
              <a:rPr lang="en-CA" sz="3200" dirty="0" err="1"/>
              <a:t>drjessehoey</a:t>
            </a:r>
            <a:r>
              <a:rPr lang="en-CA" sz="3200" dirty="0"/>
              <a:t>, @</a:t>
            </a:r>
            <a:r>
              <a:rPr lang="en-CA" sz="3200" dirty="0" err="1"/>
              <a:t>tobiascanada</a:t>
            </a:r>
            <a:endParaRPr lang="en-US" sz="3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CB70C0-CBA0-6A42-A713-10CA146CA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52" y="4384607"/>
            <a:ext cx="511152" cy="5111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731129-9218-6240-8ED5-321FCB37C72E}"/>
              </a:ext>
            </a:extLst>
          </p:cNvPr>
          <p:cNvSpPr txBox="1"/>
          <p:nvPr/>
        </p:nvSpPr>
        <p:spPr>
          <a:xfrm>
            <a:off x="731285" y="5616990"/>
            <a:ext cx="3667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err="1"/>
              <a:t>jhoey@uwaterloo.ca</a:t>
            </a:r>
            <a:endParaRPr lang="en-US" sz="3200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3DC4BF3-D315-ED4D-9C25-A7F0DE153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772671" y="1221677"/>
            <a:ext cx="3984095" cy="538202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9B2EE2-1BD9-6A4E-855A-4AE2F58718F2}"/>
              </a:ext>
            </a:extLst>
          </p:cNvPr>
          <p:cNvSpPr txBox="1"/>
          <p:nvPr/>
        </p:nvSpPr>
        <p:spPr>
          <a:xfrm>
            <a:off x="731285" y="4377794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err="1"/>
              <a:t>bayesact.ca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866C18-CEDF-064B-96C0-DAF61FBD554B}"/>
              </a:ext>
            </a:extLst>
          </p:cNvPr>
          <p:cNvSpPr txBox="1"/>
          <p:nvPr/>
        </p:nvSpPr>
        <p:spPr>
          <a:xfrm>
            <a:off x="731285" y="6130506"/>
            <a:ext cx="44911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err="1"/>
              <a:t>post@tobiasschroeder.de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56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2438400" y="260648"/>
            <a:ext cx="7315200" cy="1144588"/>
          </a:xfrm>
        </p:spPr>
        <p:txBody>
          <a:bodyPr vert="horz" lIns="91440" tIns="25145" rIns="91440" bIns="45720" rtlCol="0" anchor="ctr">
            <a:normAutofit/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altLang="en-US" sz="3300" dirty="0">
                <a:latin typeface="Calibri" charset="0"/>
                <a:ea typeface="MS PGothic" charset="-128"/>
              </a:rPr>
              <a:t>Measuring EPA: Semantic Differential</a:t>
            </a:r>
            <a:br>
              <a:rPr lang="en-US" altLang="en-US" sz="3300" dirty="0">
                <a:latin typeface="Calibri" charset="0"/>
                <a:ea typeface="MS PGothic" charset="-128"/>
              </a:rPr>
            </a:br>
            <a:r>
              <a:rPr lang="en-US" altLang="en-US" sz="1600" dirty="0">
                <a:ea typeface="MS PGothic" charset="-128"/>
              </a:rPr>
              <a:t>(</a:t>
            </a:r>
            <a:r>
              <a:rPr lang="en-US" altLang="en-US" sz="1600" dirty="0" err="1">
                <a:ea typeface="MS PGothic" charset="-128"/>
              </a:rPr>
              <a:t>Heise</a:t>
            </a:r>
            <a:r>
              <a:rPr lang="en-US" altLang="en-US" sz="1600" dirty="0">
                <a:ea typeface="MS PGothic" charset="-128"/>
              </a:rPr>
              <a:t>, 1969, 2010; Osgood, </a:t>
            </a:r>
            <a:r>
              <a:rPr lang="en-US" altLang="en-US" sz="1600" dirty="0" err="1">
                <a:ea typeface="MS PGothic" charset="-128"/>
              </a:rPr>
              <a:t>Suci</a:t>
            </a:r>
            <a:r>
              <a:rPr lang="en-US" altLang="en-US" sz="1600" dirty="0">
                <a:ea typeface="MS PGothic" charset="-128"/>
              </a:rPr>
              <a:t>, &amp; Tannenbaum, 1957)</a:t>
            </a:r>
            <a:endParaRPr lang="en-US" altLang="en-US" sz="3300" dirty="0">
              <a:ea typeface="MS PGothic" charset="-128"/>
            </a:endParaRPr>
          </a:p>
        </p:txBody>
      </p:sp>
      <p:pic>
        <p:nvPicPr>
          <p:cNvPr id="3993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736725"/>
            <a:ext cx="8128000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0405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2486819" y="260648"/>
            <a:ext cx="7315200" cy="1144588"/>
          </a:xfrm>
        </p:spPr>
        <p:txBody>
          <a:bodyPr vert="horz" lIns="91440" tIns="25145" rIns="91440" bIns="45720" rtlCol="0" anchor="ctr">
            <a:normAutofit/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altLang="en-US" sz="3300" dirty="0">
                <a:latin typeface="Calibri" charset="0"/>
                <a:ea typeface="MS PGothic" charset="-128"/>
              </a:rPr>
              <a:t>Affective Meaning and the Social Order</a:t>
            </a:r>
            <a:br>
              <a:rPr lang="en-US" altLang="en-US" sz="3300" dirty="0">
                <a:latin typeface="Calibri" charset="0"/>
                <a:ea typeface="MS PGothic" charset="-128"/>
              </a:rPr>
            </a:br>
            <a:r>
              <a:rPr lang="en-US" altLang="en-US" sz="1600" dirty="0">
                <a:latin typeface="Calibri" charset="0"/>
                <a:ea typeface="MS PGothic" charset="-128"/>
              </a:rPr>
              <a:t>(</a:t>
            </a:r>
            <a:r>
              <a:rPr lang="en-US" altLang="en-US" sz="1600" dirty="0" err="1">
                <a:latin typeface="Calibri" charset="0"/>
                <a:ea typeface="MS PGothic" charset="-128"/>
              </a:rPr>
              <a:t>Ambrasat</a:t>
            </a:r>
            <a:r>
              <a:rPr lang="en-US" altLang="en-US" sz="1600" dirty="0">
                <a:latin typeface="Calibri" charset="0"/>
                <a:ea typeface="MS PGothic" charset="-128"/>
              </a:rPr>
              <a:t>, v. </a:t>
            </a:r>
            <a:r>
              <a:rPr lang="en-US" altLang="en-US" sz="1600" dirty="0" err="1">
                <a:latin typeface="Calibri" charset="0"/>
                <a:ea typeface="MS PGothic" charset="-128"/>
              </a:rPr>
              <a:t>Scheve</a:t>
            </a:r>
            <a:r>
              <a:rPr lang="en-US" altLang="en-US" sz="1600" dirty="0">
                <a:latin typeface="Calibri" charset="0"/>
                <a:ea typeface="MS PGothic" charset="-128"/>
              </a:rPr>
              <a:t>, </a:t>
            </a:r>
            <a:r>
              <a:rPr lang="en-US" altLang="en-US" sz="1600" dirty="0" err="1">
                <a:latin typeface="Calibri" charset="0"/>
                <a:ea typeface="MS PGothic" charset="-128"/>
              </a:rPr>
              <a:t>Schauenburg</a:t>
            </a:r>
            <a:r>
              <a:rPr lang="en-US" altLang="en-US" sz="1600" dirty="0">
                <a:latin typeface="Calibri" charset="0"/>
                <a:ea typeface="MS PGothic" charset="-128"/>
              </a:rPr>
              <a:t>, Conrad, &amp; </a:t>
            </a:r>
            <a:r>
              <a:rPr lang="en-US" altLang="en-US" sz="1600" dirty="0" err="1">
                <a:latin typeface="Calibri" charset="0"/>
                <a:ea typeface="MS PGothic" charset="-128"/>
              </a:rPr>
              <a:t>Schröder</a:t>
            </a:r>
            <a:r>
              <a:rPr lang="en-US" altLang="en-US" sz="1600" dirty="0">
                <a:latin typeface="Calibri" charset="0"/>
                <a:ea typeface="MS PGothic" charset="-128"/>
              </a:rPr>
              <a:t>, 2014, PNAS)</a:t>
            </a:r>
            <a:endParaRPr lang="en-US" altLang="en-US" sz="3300" dirty="0">
              <a:latin typeface="Calibri" charset="0"/>
              <a:ea typeface="MS PGothic" charset="-128"/>
            </a:endParaRPr>
          </a:p>
        </p:txBody>
      </p:sp>
      <p:pic>
        <p:nvPicPr>
          <p:cNvPr id="430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1535114"/>
            <a:ext cx="8329612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9438" y="5453064"/>
            <a:ext cx="3373324" cy="1468751"/>
          </a:xfrm>
          <a:prstGeom prst="rect">
            <a:avLst/>
          </a:prstGeom>
          <a:noFill/>
        </p:spPr>
        <p:txBody>
          <a:bodyPr wrap="none" lIns="82945" tIns="41473" rIns="82945" bIns="41473">
            <a:spAutoFit/>
          </a:bodyPr>
          <a:lstStyle/>
          <a:p>
            <a:pPr>
              <a:defRPr/>
            </a:pPr>
            <a:r>
              <a:rPr lang="en-US" dirty="0">
                <a:latin typeface="Calibri"/>
                <a:ea typeface="MS PGothic" charset="0"/>
                <a:cs typeface="Calibri"/>
              </a:rPr>
              <a:t>Method:</a:t>
            </a:r>
          </a:p>
          <a:p>
            <a:pPr marL="259204" indent="-259204">
              <a:buFont typeface="Arial"/>
              <a:buChar char="•"/>
              <a:defRPr/>
            </a:pPr>
            <a:r>
              <a:rPr lang="en-US" dirty="0">
                <a:latin typeface="Calibri"/>
                <a:ea typeface="MS PGothic" charset="0"/>
                <a:cs typeface="Calibri"/>
              </a:rPr>
              <a:t>Measured EPA of 910 concepts </a:t>
            </a:r>
          </a:p>
          <a:p>
            <a:pPr>
              <a:defRPr/>
            </a:pPr>
            <a:r>
              <a:rPr lang="en-US" dirty="0">
                <a:latin typeface="Calibri"/>
                <a:ea typeface="MS PGothic" charset="0"/>
                <a:cs typeface="Calibri"/>
              </a:rPr>
              <a:t>     with semantic differential</a:t>
            </a:r>
          </a:p>
          <a:p>
            <a:pPr marL="259204" indent="-259204">
              <a:buFont typeface="Arial"/>
              <a:buChar char="•"/>
              <a:defRPr/>
            </a:pPr>
            <a:r>
              <a:rPr lang="en-US" dirty="0">
                <a:latin typeface="Calibri"/>
                <a:ea typeface="MS PGothic" charset="0"/>
                <a:cs typeface="Calibri"/>
              </a:rPr>
              <a:t>N=2,849 (representative of</a:t>
            </a:r>
          </a:p>
          <a:p>
            <a:pPr>
              <a:defRPr/>
            </a:pPr>
            <a:r>
              <a:rPr lang="en-US" dirty="0">
                <a:latin typeface="Calibri"/>
                <a:ea typeface="MS PGothic" charset="0"/>
                <a:cs typeface="Calibri"/>
              </a:rPr>
              <a:t>     German population)</a:t>
            </a:r>
          </a:p>
        </p:txBody>
      </p:sp>
    </p:spTree>
    <p:extLst>
      <p:ext uri="{BB962C8B-B14F-4D97-AF65-F5344CB8AC3E}">
        <p14:creationId xmlns:p14="http://schemas.microsoft.com/office/powerpoint/2010/main" val="2054168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2208214" y="252414"/>
            <a:ext cx="7742237" cy="1239837"/>
          </a:xfrm>
        </p:spPr>
        <p:txBody>
          <a:bodyPr vert="horz" lIns="91440" tIns="25145" rIns="91440" bIns="45720" rtlCol="0" anchor="ctr">
            <a:normAutofit/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altLang="en-US" sz="3300" dirty="0">
                <a:latin typeface="Calibri" charset="0"/>
                <a:ea typeface="MS PGothic" charset="-128"/>
              </a:rPr>
              <a:t>The Control of Action: Coherence </a:t>
            </a:r>
            <a:r>
              <a:rPr lang="en-US" altLang="en-US" sz="2500" dirty="0">
                <a:latin typeface="Calibri" charset="0"/>
                <a:ea typeface="MS PGothic" charset="-128"/>
              </a:rPr>
              <a:t> </a:t>
            </a:r>
            <a:br>
              <a:rPr lang="en-US" altLang="en-US" sz="2500" dirty="0">
                <a:latin typeface="Calibri" charset="0"/>
                <a:ea typeface="MS PGothic" charset="-128"/>
              </a:rPr>
            </a:br>
            <a:r>
              <a:rPr lang="en-US" altLang="en-US" sz="1600" dirty="0">
                <a:latin typeface="Calibri" charset="0"/>
                <a:ea typeface="MS PGothic" charset="-128"/>
              </a:rPr>
              <a:t>(e.g., </a:t>
            </a:r>
            <a:r>
              <a:rPr lang="en-US" altLang="en-US" sz="1600" dirty="0" err="1">
                <a:latin typeface="Calibri" charset="0"/>
                <a:ea typeface="MS PGothic" charset="-128"/>
              </a:rPr>
              <a:t>Heider</a:t>
            </a:r>
            <a:r>
              <a:rPr lang="en-US" altLang="en-US" sz="1600" dirty="0">
                <a:latin typeface="Calibri" charset="0"/>
                <a:ea typeface="MS PGothic" charset="-128"/>
              </a:rPr>
              <a:t>, 1946; Osgood &amp; </a:t>
            </a:r>
            <a:r>
              <a:rPr lang="en-US" altLang="en-US" sz="1600" dirty="0" err="1">
                <a:latin typeface="Calibri" charset="0"/>
                <a:ea typeface="MS PGothic" charset="-128"/>
              </a:rPr>
              <a:t>Tannenbaum</a:t>
            </a:r>
            <a:r>
              <a:rPr lang="en-US" altLang="en-US" sz="1600" dirty="0">
                <a:latin typeface="Calibri" charset="0"/>
                <a:ea typeface="MS PGothic" charset="-128"/>
              </a:rPr>
              <a:t>, 1955; </a:t>
            </a:r>
            <a:r>
              <a:rPr lang="en-US" altLang="en-US" sz="1600" dirty="0" err="1">
                <a:latin typeface="Calibri" charset="0"/>
                <a:ea typeface="MS PGothic" charset="-128"/>
              </a:rPr>
              <a:t>Festinger</a:t>
            </a:r>
            <a:r>
              <a:rPr lang="en-US" altLang="en-US" sz="1600" dirty="0">
                <a:latin typeface="Calibri" charset="0"/>
                <a:ea typeface="MS PGothic" charset="-128"/>
              </a:rPr>
              <a:t>, 1957; </a:t>
            </a:r>
            <a:r>
              <a:rPr lang="en-US" altLang="en-US" sz="1600" dirty="0" err="1">
                <a:latin typeface="Calibri" charset="0"/>
                <a:ea typeface="MS PGothic" charset="-128"/>
              </a:rPr>
              <a:t>Thagard</a:t>
            </a:r>
            <a:r>
              <a:rPr lang="en-US" altLang="en-US" sz="1600" dirty="0">
                <a:latin typeface="Calibri" charset="0"/>
                <a:ea typeface="MS PGothic" charset="-128"/>
              </a:rPr>
              <a:t>, 2000)</a:t>
            </a:r>
            <a:endParaRPr lang="en-US" altLang="en-US" sz="3300" dirty="0">
              <a:latin typeface="Calibri" charset="0"/>
              <a:ea typeface="MS PGothic" charset="-128"/>
            </a:endParaRPr>
          </a:p>
        </p:txBody>
      </p:sp>
      <p:sp>
        <p:nvSpPr>
          <p:cNvPr id="50178" name="Content Placeholder 1"/>
          <p:cNvSpPr>
            <a:spLocks noGrp="1"/>
          </p:cNvSpPr>
          <p:nvPr>
            <p:ph idx="1"/>
          </p:nvPr>
        </p:nvSpPr>
        <p:spPr>
          <a:xfrm>
            <a:off x="1981201" y="4081464"/>
            <a:ext cx="8228013" cy="20478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500" dirty="0">
                <a:latin typeface="Calibri" charset="0"/>
                <a:ea typeface="MS PGothic" charset="-128"/>
              </a:rPr>
              <a:t>Basic human motive: “orderly representations”</a:t>
            </a:r>
          </a:p>
          <a:p>
            <a:pPr marL="0" indent="0">
              <a:buNone/>
            </a:pPr>
            <a:r>
              <a:rPr lang="en-US" altLang="en-US" sz="2500" dirty="0">
                <a:latin typeface="Calibri" charset="0"/>
                <a:ea typeface="MS PGothic" charset="-128"/>
              </a:rPr>
              <a:t>Incoherent representations motivate corrective action</a:t>
            </a:r>
          </a:p>
          <a:p>
            <a:pPr marL="0" indent="0">
              <a:buNone/>
            </a:pPr>
            <a:r>
              <a:rPr lang="en-US" altLang="en-US" sz="2500" dirty="0">
                <a:latin typeface="Calibri" charset="0"/>
                <a:ea typeface="MS PGothic" charset="-128"/>
              </a:rPr>
              <a:t>The role of identity: Align experiences and actions with situational self sentiments: Who am I?</a:t>
            </a:r>
          </a:p>
        </p:txBody>
      </p:sp>
      <p:grpSp>
        <p:nvGrpSpPr>
          <p:cNvPr id="50179" name="Gruppieren 35"/>
          <p:cNvGrpSpPr>
            <a:grpSpLocks/>
          </p:cNvGrpSpPr>
          <p:nvPr/>
        </p:nvGrpSpPr>
        <p:grpSpPr bwMode="auto">
          <a:xfrm>
            <a:off x="3446464" y="1731964"/>
            <a:ext cx="2325687" cy="2039937"/>
            <a:chOff x="5077764" y="1757520"/>
            <a:chExt cx="2563208" cy="2250224"/>
          </a:xfrm>
        </p:grpSpPr>
        <p:sp>
          <p:nvSpPr>
            <p:cNvPr id="50189" name="Gleichschenkliges Dreieck 14"/>
            <p:cNvSpPr>
              <a:spLocks noChangeArrowheads="1"/>
            </p:cNvSpPr>
            <p:nvPr/>
          </p:nvSpPr>
          <p:spPr bwMode="auto">
            <a:xfrm>
              <a:off x="5512987" y="2228558"/>
              <a:ext cx="1785950" cy="1428760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endParaRPr lang="de-DE" altLang="en-US" sz="1800"/>
            </a:p>
          </p:txBody>
        </p:sp>
        <p:sp>
          <p:nvSpPr>
            <p:cNvPr id="50190" name="Text Box 57"/>
            <p:cNvSpPr txBox="1">
              <a:spLocks noChangeArrowheads="1"/>
            </p:cNvSpPr>
            <p:nvPr/>
          </p:nvSpPr>
          <p:spPr bwMode="auto">
            <a:xfrm>
              <a:off x="5077764" y="3657627"/>
              <a:ext cx="684228" cy="288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r>
                <a:rPr lang="de-DE" altLang="en-US" sz="1100" b="1">
                  <a:latin typeface="Verdana" charset="0"/>
                  <a:ea typeface="ＭＳ Ｐゴシック" charset="-128"/>
                </a:rPr>
                <a:t>Peter</a:t>
              </a:r>
            </a:p>
          </p:txBody>
        </p:sp>
        <p:sp>
          <p:nvSpPr>
            <p:cNvPr id="50191" name="Text Box 57"/>
            <p:cNvSpPr txBox="1">
              <a:spLocks noChangeArrowheads="1"/>
            </p:cNvSpPr>
            <p:nvPr/>
          </p:nvSpPr>
          <p:spPr bwMode="auto">
            <a:xfrm>
              <a:off x="6999155" y="3671914"/>
              <a:ext cx="641817" cy="288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r>
                <a:rPr lang="de-DE" altLang="en-US" sz="1100" b="1">
                  <a:latin typeface="Verdana" charset="0"/>
                  <a:ea typeface="ＭＳ Ｐゴシック" charset="-128"/>
                </a:rPr>
                <a:t>Mary</a:t>
              </a:r>
            </a:p>
          </p:txBody>
        </p:sp>
        <p:sp>
          <p:nvSpPr>
            <p:cNvPr id="50192" name="Text Box 57"/>
            <p:cNvSpPr txBox="1">
              <a:spLocks noChangeArrowheads="1"/>
            </p:cNvSpPr>
            <p:nvPr/>
          </p:nvSpPr>
          <p:spPr bwMode="auto">
            <a:xfrm>
              <a:off x="5985108" y="1757520"/>
              <a:ext cx="857792" cy="475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/>
              <a:r>
                <a:rPr lang="de-DE" altLang="en-US" sz="1100" b="1">
                  <a:latin typeface="Verdana" charset="0"/>
                  <a:ea typeface="ＭＳ Ｐゴシック" charset="-128"/>
                </a:rPr>
                <a:t>Modern</a:t>
              </a:r>
            </a:p>
            <a:p>
              <a:pPr algn="ctr"/>
              <a:r>
                <a:rPr lang="de-DE" altLang="en-US" sz="1100" b="1">
                  <a:latin typeface="Verdana" charset="0"/>
                  <a:ea typeface="ＭＳ Ｐゴシック" charset="-128"/>
                </a:rPr>
                <a:t>Art</a:t>
              </a:r>
            </a:p>
          </p:txBody>
        </p:sp>
        <p:sp>
          <p:nvSpPr>
            <p:cNvPr id="50193" name="Textfeld 18"/>
            <p:cNvSpPr txBox="1">
              <a:spLocks noChangeArrowheads="1"/>
            </p:cNvSpPr>
            <p:nvPr/>
          </p:nvSpPr>
          <p:spPr bwMode="auto">
            <a:xfrm>
              <a:off x="6227423" y="3600481"/>
              <a:ext cx="424241" cy="40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r>
                <a:rPr lang="de-DE" altLang="en-US" sz="1800" b="1">
                  <a:latin typeface="Verdana" charset="0"/>
                  <a:ea typeface="ＭＳ Ｐゴシック" charset="-128"/>
                </a:rPr>
                <a:t>+</a:t>
              </a:r>
              <a:endParaRPr lang="de-DE" altLang="en-US" sz="800" b="1">
                <a:latin typeface="Verdana" charset="0"/>
                <a:ea typeface="ＭＳ Ｐゴシック" charset="-128"/>
              </a:endParaRPr>
            </a:p>
          </p:txBody>
        </p:sp>
        <p:sp>
          <p:nvSpPr>
            <p:cNvPr id="50194" name="Textfeld 19"/>
            <p:cNvSpPr txBox="1">
              <a:spLocks noChangeArrowheads="1"/>
            </p:cNvSpPr>
            <p:nvPr/>
          </p:nvSpPr>
          <p:spPr bwMode="auto">
            <a:xfrm>
              <a:off x="6905467" y="2609949"/>
              <a:ext cx="352852" cy="475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r>
                <a:rPr lang="de-DE" altLang="en-US" sz="2200" b="1">
                  <a:latin typeface="Verdana" charset="0"/>
                  <a:ea typeface="ＭＳ Ｐゴシック" charset="-128"/>
                </a:rPr>
                <a:t>-</a:t>
              </a:r>
              <a:endParaRPr lang="de-DE" altLang="en-US" sz="800" b="1">
                <a:latin typeface="Verdana" charset="0"/>
                <a:ea typeface="ＭＳ Ｐゴシック" charset="-128"/>
              </a:endParaRPr>
            </a:p>
          </p:txBody>
        </p:sp>
        <p:sp>
          <p:nvSpPr>
            <p:cNvPr id="50195" name="Textfeld 20"/>
            <p:cNvSpPr txBox="1">
              <a:spLocks noChangeArrowheads="1"/>
            </p:cNvSpPr>
            <p:nvPr/>
          </p:nvSpPr>
          <p:spPr bwMode="auto">
            <a:xfrm>
              <a:off x="5598604" y="2686144"/>
              <a:ext cx="424241" cy="40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r>
                <a:rPr lang="de-DE" altLang="en-US" sz="1800" b="1">
                  <a:latin typeface="Verdana" charset="0"/>
                  <a:ea typeface="ＭＳ Ｐゴシック" charset="-128"/>
                </a:rPr>
                <a:t>+</a:t>
              </a:r>
              <a:endParaRPr lang="de-DE" altLang="en-US" sz="800" b="1">
                <a:latin typeface="Verdana" charset="0"/>
                <a:ea typeface="ＭＳ Ｐゴシック" charset="-128"/>
              </a:endParaRPr>
            </a:p>
          </p:txBody>
        </p:sp>
        <p:sp>
          <p:nvSpPr>
            <p:cNvPr id="50196" name="Textfeld 32"/>
            <p:cNvSpPr txBox="1">
              <a:spLocks noChangeArrowheads="1"/>
            </p:cNvSpPr>
            <p:nvPr/>
          </p:nvSpPr>
          <p:spPr bwMode="auto">
            <a:xfrm>
              <a:off x="5928892" y="2643284"/>
              <a:ext cx="966966" cy="1018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r>
                <a:rPr lang="de-DE" altLang="en-US" sz="5400">
                  <a:solidFill>
                    <a:srgbClr val="C00000"/>
                  </a:solidFill>
                  <a:latin typeface="Times New Roman" charset="0"/>
                  <a:ea typeface="ＭＳ Ｐゴシック" charset="-128"/>
                  <a:sym typeface="Webdings" charset="2"/>
                </a:rPr>
                <a:t></a:t>
              </a:r>
              <a:endParaRPr lang="de-DE" altLang="en-US" sz="4900">
                <a:solidFill>
                  <a:srgbClr val="C00000"/>
                </a:solidFill>
                <a:latin typeface="Times New Roman" charset="0"/>
                <a:ea typeface="ＭＳ Ｐゴシック" charset="-128"/>
              </a:endParaRPr>
            </a:p>
          </p:txBody>
        </p:sp>
      </p:grpSp>
      <p:grpSp>
        <p:nvGrpSpPr>
          <p:cNvPr id="50180" name="Gruppieren 36"/>
          <p:cNvGrpSpPr>
            <a:grpSpLocks/>
          </p:cNvGrpSpPr>
          <p:nvPr/>
        </p:nvGrpSpPr>
        <p:grpSpPr bwMode="auto">
          <a:xfrm>
            <a:off x="6357938" y="1731964"/>
            <a:ext cx="2324100" cy="2039937"/>
            <a:chOff x="3006062" y="3542848"/>
            <a:chExt cx="2563208" cy="2250848"/>
          </a:xfrm>
        </p:grpSpPr>
        <p:sp>
          <p:nvSpPr>
            <p:cNvPr id="50181" name="Gleichschenkliges Dreieck 22"/>
            <p:cNvSpPr>
              <a:spLocks noChangeArrowheads="1"/>
            </p:cNvSpPr>
            <p:nvPr/>
          </p:nvSpPr>
          <p:spPr bwMode="auto">
            <a:xfrm>
              <a:off x="3441285" y="4013886"/>
              <a:ext cx="1785950" cy="1428760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endParaRPr lang="de-DE" altLang="en-US" sz="1800"/>
            </a:p>
          </p:txBody>
        </p:sp>
        <p:sp>
          <p:nvSpPr>
            <p:cNvPr id="50182" name="Text Box 57"/>
            <p:cNvSpPr txBox="1">
              <a:spLocks noChangeArrowheads="1"/>
            </p:cNvSpPr>
            <p:nvPr/>
          </p:nvSpPr>
          <p:spPr bwMode="auto">
            <a:xfrm>
              <a:off x="3006062" y="5441894"/>
              <a:ext cx="684228" cy="28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r>
                <a:rPr lang="de-DE" altLang="en-US" sz="1100" b="1">
                  <a:latin typeface="Verdana" charset="0"/>
                  <a:ea typeface="ＭＳ Ｐゴシック" charset="-128"/>
                </a:rPr>
                <a:t>Peter</a:t>
              </a:r>
            </a:p>
          </p:txBody>
        </p:sp>
        <p:sp>
          <p:nvSpPr>
            <p:cNvPr id="50183" name="Text Box 57"/>
            <p:cNvSpPr txBox="1">
              <a:spLocks noChangeArrowheads="1"/>
            </p:cNvSpPr>
            <p:nvPr/>
          </p:nvSpPr>
          <p:spPr bwMode="auto">
            <a:xfrm>
              <a:off x="4927453" y="5457773"/>
              <a:ext cx="641817" cy="28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r>
                <a:rPr lang="de-DE" altLang="en-US" sz="1100" b="1">
                  <a:latin typeface="Verdana" charset="0"/>
                  <a:ea typeface="ＭＳ Ｐゴシック" charset="-128"/>
                </a:rPr>
                <a:t>Mary</a:t>
              </a:r>
            </a:p>
          </p:txBody>
        </p:sp>
        <p:sp>
          <p:nvSpPr>
            <p:cNvPr id="50184" name="Text Box 57"/>
            <p:cNvSpPr txBox="1">
              <a:spLocks noChangeArrowheads="1"/>
            </p:cNvSpPr>
            <p:nvPr/>
          </p:nvSpPr>
          <p:spPr bwMode="auto">
            <a:xfrm>
              <a:off x="3913406" y="3542848"/>
              <a:ext cx="857792" cy="47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/>
              <a:r>
                <a:rPr lang="de-DE" altLang="en-US" sz="1100" b="1">
                  <a:latin typeface="Verdana" charset="0"/>
                  <a:ea typeface="ＭＳ Ｐゴシック" charset="-128"/>
                </a:rPr>
                <a:t>Modern</a:t>
              </a:r>
            </a:p>
            <a:p>
              <a:pPr algn="ctr"/>
              <a:r>
                <a:rPr lang="de-DE" altLang="en-US" sz="1100" b="1">
                  <a:latin typeface="Verdana" charset="0"/>
                  <a:ea typeface="ＭＳ Ｐゴシック" charset="-128"/>
                </a:rPr>
                <a:t>Art</a:t>
              </a:r>
            </a:p>
          </p:txBody>
        </p:sp>
        <p:sp>
          <p:nvSpPr>
            <p:cNvPr id="50185" name="Textfeld 26"/>
            <p:cNvSpPr txBox="1">
              <a:spLocks noChangeArrowheads="1"/>
            </p:cNvSpPr>
            <p:nvPr/>
          </p:nvSpPr>
          <p:spPr bwMode="auto">
            <a:xfrm>
              <a:off x="4155721" y="5386320"/>
              <a:ext cx="424241" cy="407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r>
                <a:rPr lang="de-DE" altLang="en-US" sz="1800" b="1">
                  <a:latin typeface="Verdana" charset="0"/>
                  <a:ea typeface="ＭＳ Ｐゴシック" charset="-128"/>
                </a:rPr>
                <a:t>+</a:t>
              </a:r>
              <a:endParaRPr lang="de-DE" altLang="en-US" sz="800" b="1">
                <a:latin typeface="Verdana" charset="0"/>
                <a:ea typeface="ＭＳ Ｐゴシック" charset="-128"/>
              </a:endParaRPr>
            </a:p>
          </p:txBody>
        </p:sp>
        <p:sp>
          <p:nvSpPr>
            <p:cNvPr id="50186" name="Textfeld 28"/>
            <p:cNvSpPr txBox="1">
              <a:spLocks noChangeArrowheads="1"/>
            </p:cNvSpPr>
            <p:nvPr/>
          </p:nvSpPr>
          <p:spPr bwMode="auto">
            <a:xfrm>
              <a:off x="3526902" y="4471729"/>
              <a:ext cx="352852" cy="47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r>
                <a:rPr lang="de-DE" altLang="en-US" sz="2200" b="1">
                  <a:latin typeface="Verdana" charset="0"/>
                  <a:ea typeface="ＭＳ Ｐゴシック" charset="-128"/>
                </a:rPr>
                <a:t>-</a:t>
              </a:r>
              <a:endParaRPr lang="de-DE" altLang="en-US" sz="800" b="1">
                <a:latin typeface="Verdana" charset="0"/>
                <a:ea typeface="ＭＳ Ｐゴシック" charset="-128"/>
              </a:endParaRPr>
            </a:p>
          </p:txBody>
        </p:sp>
        <p:sp>
          <p:nvSpPr>
            <p:cNvPr id="50187" name="Textfeld 29"/>
            <p:cNvSpPr txBox="1">
              <a:spLocks noChangeArrowheads="1"/>
            </p:cNvSpPr>
            <p:nvPr/>
          </p:nvSpPr>
          <p:spPr bwMode="auto">
            <a:xfrm>
              <a:off x="4811534" y="4473317"/>
              <a:ext cx="352852" cy="47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r>
                <a:rPr lang="de-DE" altLang="en-US" sz="2200" b="1">
                  <a:latin typeface="Verdana" charset="0"/>
                  <a:ea typeface="ＭＳ Ｐゴシック" charset="-128"/>
                </a:rPr>
                <a:t>-</a:t>
              </a:r>
              <a:endParaRPr lang="de-DE" altLang="en-US" sz="800" b="1">
                <a:latin typeface="Verdana" charset="0"/>
                <a:ea typeface="ＭＳ Ｐゴシック" charset="-128"/>
              </a:endParaRPr>
            </a:p>
          </p:txBody>
        </p:sp>
        <p:sp>
          <p:nvSpPr>
            <p:cNvPr id="50188" name="Textfeld 33"/>
            <p:cNvSpPr txBox="1">
              <a:spLocks noChangeArrowheads="1"/>
            </p:cNvSpPr>
            <p:nvPr/>
          </p:nvSpPr>
          <p:spPr bwMode="auto">
            <a:xfrm>
              <a:off x="3974697" y="4527304"/>
              <a:ext cx="692262" cy="848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r>
                <a:rPr lang="de-DE" altLang="en-US" sz="4400">
                  <a:solidFill>
                    <a:srgbClr val="00B050"/>
                  </a:solidFill>
                  <a:latin typeface="Times New Roman" charset="0"/>
                  <a:ea typeface="ＭＳ Ｐゴシック" charset="-128"/>
                  <a:sym typeface="Wingdings" charset="2"/>
                </a:rPr>
                <a:t></a:t>
              </a:r>
              <a:endParaRPr lang="de-DE" altLang="en-US" sz="4400">
                <a:solidFill>
                  <a:srgbClr val="C00000"/>
                </a:solidFill>
                <a:latin typeface="Times New Roman" charset="0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42812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2379664" y="273050"/>
            <a:ext cx="8226425" cy="1143000"/>
          </a:xfrm>
        </p:spPr>
        <p:txBody>
          <a:bodyPr/>
          <a:lstStyle/>
          <a:p>
            <a:r>
              <a:rPr lang="en-US" altLang="en-US" sz="3600" dirty="0">
                <a:latin typeface="Calibri" charset="0"/>
                <a:ea typeface="MS PGothic" charset="-128"/>
              </a:rPr>
              <a:t>Affect Control Theory at a Glance</a:t>
            </a:r>
            <a:br>
              <a:rPr lang="en-US" altLang="en-US" sz="3600" dirty="0">
                <a:latin typeface="Calibri" charset="0"/>
                <a:ea typeface="MS PGothic" charset="-128"/>
              </a:rPr>
            </a:br>
            <a:r>
              <a:rPr lang="en-US" altLang="en-US" sz="1800" dirty="0">
                <a:latin typeface="Calibri" charset="0"/>
                <a:ea typeface="MS PGothic" charset="-128"/>
              </a:rPr>
              <a:t>(</a:t>
            </a:r>
            <a:r>
              <a:rPr lang="en-US" altLang="en-US" sz="1800" dirty="0" err="1">
                <a:latin typeface="Calibri" charset="0"/>
                <a:ea typeface="MS PGothic" charset="-128"/>
              </a:rPr>
              <a:t>Heise</a:t>
            </a:r>
            <a:r>
              <a:rPr lang="en-US" altLang="en-US" sz="1800" dirty="0">
                <a:latin typeface="Calibri" charset="0"/>
                <a:ea typeface="MS PGothic" charset="-128"/>
              </a:rPr>
              <a:t>, 1979; 2007; MacKinnon &amp; </a:t>
            </a:r>
            <a:r>
              <a:rPr lang="en-US" altLang="en-US" sz="1800" dirty="0" err="1">
                <a:latin typeface="Calibri" charset="0"/>
                <a:ea typeface="MS PGothic" charset="-128"/>
              </a:rPr>
              <a:t>Heise</a:t>
            </a:r>
            <a:r>
              <a:rPr lang="en-US" altLang="en-US" sz="1800" dirty="0">
                <a:latin typeface="Calibri" charset="0"/>
                <a:ea typeface="MS PGothic" charset="-128"/>
              </a:rPr>
              <a:t>, 2010)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763839" y="1731964"/>
            <a:ext cx="1436687" cy="8477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2945" tIns="41473" rIns="82945" bIns="41473"/>
          <a:lstStyle/>
          <a:p>
            <a:pPr algn="ctr" defTabSz="414726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sz="1600" dirty="0">
                <a:ea typeface="ＭＳ Ｐゴシック" charset="0"/>
                <a:cs typeface="MS Gothic" charset="0"/>
              </a:rPr>
              <a:t>Self Sentiment</a:t>
            </a:r>
          </a:p>
          <a:p>
            <a:pPr algn="ctr" defTabSz="414726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dirty="0">
                <a:ea typeface="ＭＳ Ｐゴシック" charset="0"/>
                <a:cs typeface="MS Gothic" charset="0"/>
              </a:rPr>
              <a:t>E P A</a:t>
            </a:r>
            <a:endParaRPr lang="en-US" sz="1600" dirty="0">
              <a:ea typeface="ＭＳ Ｐゴシック" charset="0"/>
              <a:cs typeface="MS Gothic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462464" y="3298826"/>
            <a:ext cx="1438275" cy="8477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2945" tIns="41473" rIns="82945" bIns="41473"/>
          <a:lstStyle/>
          <a:p>
            <a:pPr algn="ctr" defTabSz="414726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 sz="1100" dirty="0">
              <a:ea typeface="ＭＳ Ｐゴシック" charset="0"/>
              <a:cs typeface="MS Gothic" charset="0"/>
            </a:endParaRPr>
          </a:p>
          <a:p>
            <a:pPr algn="ctr" defTabSz="414726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sz="1600" dirty="0">
                <a:ea typeface="ＭＳ Ｐゴシック" charset="0"/>
                <a:cs typeface="MS Gothic" charset="0"/>
              </a:rPr>
              <a:t>Identity</a:t>
            </a:r>
          </a:p>
          <a:p>
            <a:pPr algn="ctr" defTabSz="414726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dirty="0">
                <a:ea typeface="ＭＳ Ｐゴシック" charset="0"/>
                <a:cs typeface="MS Gothic" charset="0"/>
              </a:rPr>
              <a:t>E P A</a:t>
            </a:r>
            <a:endParaRPr lang="en-US" sz="1600" dirty="0">
              <a:ea typeface="ＭＳ Ｐゴシック" charset="0"/>
              <a:cs typeface="MS Gothic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291264" y="5126038"/>
            <a:ext cx="1438275" cy="8493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2945" tIns="41473" rIns="82945" bIns="41473"/>
          <a:lstStyle/>
          <a:p>
            <a:pPr algn="ctr" defTabSz="414726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 sz="1300" dirty="0">
              <a:ea typeface="ＭＳ Ｐゴシック" charset="0"/>
              <a:cs typeface="MS Gothic" charset="0"/>
            </a:endParaRPr>
          </a:p>
          <a:p>
            <a:pPr algn="ctr" defTabSz="414726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sz="1600" dirty="0" err="1">
                <a:ea typeface="ＭＳ Ｐゴシック" charset="0"/>
                <a:cs typeface="MS Gothic" charset="0"/>
              </a:rPr>
              <a:t>Behaviour</a:t>
            </a:r>
            <a:endParaRPr lang="en-US" sz="1600" dirty="0">
              <a:ea typeface="ＭＳ Ｐゴシック" charset="0"/>
              <a:cs typeface="MS Gothic" charset="0"/>
            </a:endParaRPr>
          </a:p>
          <a:p>
            <a:pPr algn="ctr" defTabSz="414726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dirty="0">
                <a:ea typeface="ＭＳ Ｐゴシック" charset="0"/>
                <a:cs typeface="MS Gothic" charset="0"/>
              </a:rPr>
              <a:t>E P A</a:t>
            </a:r>
            <a:endParaRPr lang="en-US" sz="1600" dirty="0">
              <a:ea typeface="ＭＳ Ｐゴシック" charset="0"/>
              <a:cs typeface="MS Gothic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924801" y="4213226"/>
            <a:ext cx="1438275" cy="8477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2945" tIns="41473" rIns="82945" bIns="41473"/>
          <a:lstStyle/>
          <a:p>
            <a:pPr algn="ctr" defTabSz="414726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 sz="1300" dirty="0">
              <a:ea typeface="ＭＳ Ｐゴシック" charset="0"/>
              <a:cs typeface="MS Gothic" charset="0"/>
            </a:endParaRPr>
          </a:p>
          <a:p>
            <a:pPr algn="ctr" defTabSz="414726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sz="1600" dirty="0">
                <a:ea typeface="ＭＳ Ｐゴシック" charset="0"/>
                <a:cs typeface="MS Gothic" charset="0"/>
              </a:rPr>
              <a:t>Emotion</a:t>
            </a:r>
          </a:p>
          <a:p>
            <a:pPr algn="ctr" defTabSz="414726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dirty="0">
                <a:ea typeface="ＭＳ Ｐゴシック" charset="0"/>
                <a:cs typeface="MS Gothic" charset="0"/>
              </a:rPr>
              <a:t>E P A</a:t>
            </a:r>
            <a:endParaRPr lang="en-US" sz="1600" dirty="0">
              <a:ea typeface="ＭＳ Ｐゴシック" charset="0"/>
              <a:cs typeface="MS Gothic" charset="0"/>
            </a:endParaRPr>
          </a:p>
        </p:txBody>
      </p:sp>
      <p:cxnSp>
        <p:nvCxnSpPr>
          <p:cNvPr id="13" name="Curved Connector 12"/>
          <p:cNvCxnSpPr>
            <a:stCxn id="5" idx="2"/>
            <a:endCxn id="6" idx="1"/>
          </p:cNvCxnSpPr>
          <p:nvPr/>
        </p:nvCxnSpPr>
        <p:spPr bwMode="auto">
          <a:xfrm rot="16200000" flipH="1">
            <a:off x="3401219" y="2661444"/>
            <a:ext cx="1143000" cy="979488"/>
          </a:xfrm>
          <a:prstGeom prst="curvedConnector2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Curved Connector 14"/>
          <p:cNvCxnSpPr>
            <a:stCxn id="6" idx="2"/>
            <a:endCxn id="7" idx="1"/>
          </p:cNvCxnSpPr>
          <p:nvPr/>
        </p:nvCxnSpPr>
        <p:spPr bwMode="auto">
          <a:xfrm rot="16200000" flipH="1">
            <a:off x="5033963" y="4294188"/>
            <a:ext cx="1404938" cy="1109663"/>
          </a:xfrm>
          <a:prstGeom prst="curvedConnector2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Curved Connector 17"/>
          <p:cNvCxnSpPr>
            <a:stCxn id="6" idx="0"/>
            <a:endCxn id="5" idx="3"/>
          </p:cNvCxnSpPr>
          <p:nvPr/>
        </p:nvCxnSpPr>
        <p:spPr bwMode="auto">
          <a:xfrm rot="16200000" flipV="1">
            <a:off x="4119563" y="2236788"/>
            <a:ext cx="1143000" cy="981075"/>
          </a:xfrm>
          <a:prstGeom prst="curvedConnector2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Curved Connector 20"/>
          <p:cNvCxnSpPr>
            <a:stCxn id="7" idx="3"/>
            <a:endCxn id="8" idx="2"/>
          </p:cNvCxnSpPr>
          <p:nvPr/>
        </p:nvCxnSpPr>
        <p:spPr bwMode="auto">
          <a:xfrm flipV="1">
            <a:off x="7729538" y="5060950"/>
            <a:ext cx="914400" cy="490538"/>
          </a:xfrm>
          <a:prstGeom prst="curvedConnector2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Curved Connector 23"/>
          <p:cNvCxnSpPr>
            <a:stCxn id="8" idx="0"/>
            <a:endCxn id="6" idx="3"/>
          </p:cNvCxnSpPr>
          <p:nvPr/>
        </p:nvCxnSpPr>
        <p:spPr bwMode="auto">
          <a:xfrm rot="16200000" flipV="1">
            <a:off x="7027070" y="2596357"/>
            <a:ext cx="490537" cy="2743200"/>
          </a:xfrm>
          <a:prstGeom prst="curvedConnector2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3259" name="TextBox 26"/>
          <p:cNvSpPr txBox="1">
            <a:spLocks noChangeArrowheads="1"/>
          </p:cNvSpPr>
          <p:nvPr/>
        </p:nvSpPr>
        <p:spPr bwMode="auto">
          <a:xfrm>
            <a:off x="2894014" y="3233738"/>
            <a:ext cx="8223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800" b="1"/>
              <a:t>select</a:t>
            </a:r>
          </a:p>
        </p:txBody>
      </p:sp>
      <p:sp>
        <p:nvSpPr>
          <p:cNvPr id="53260" name="TextBox 27"/>
          <p:cNvSpPr txBox="1">
            <a:spLocks noChangeArrowheads="1"/>
          </p:cNvSpPr>
          <p:nvPr/>
        </p:nvSpPr>
        <p:spPr bwMode="auto">
          <a:xfrm>
            <a:off x="4789489" y="5126038"/>
            <a:ext cx="8223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800" b="1"/>
              <a:t>select</a:t>
            </a:r>
          </a:p>
        </p:txBody>
      </p:sp>
      <p:sp>
        <p:nvSpPr>
          <p:cNvPr id="53261" name="TextBox 42"/>
          <p:cNvSpPr txBox="1">
            <a:spLocks noChangeArrowheads="1"/>
          </p:cNvSpPr>
          <p:nvPr/>
        </p:nvSpPr>
        <p:spPr bwMode="auto">
          <a:xfrm>
            <a:off x="4789489" y="2187575"/>
            <a:ext cx="200183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800" b="1"/>
              <a:t>ought to confirm</a:t>
            </a:r>
          </a:p>
        </p:txBody>
      </p:sp>
      <p:sp>
        <p:nvSpPr>
          <p:cNvPr id="53262" name="TextBox 43"/>
          <p:cNvSpPr txBox="1">
            <a:spLocks noChangeArrowheads="1"/>
          </p:cNvSpPr>
          <p:nvPr/>
        </p:nvSpPr>
        <p:spPr bwMode="auto">
          <a:xfrm>
            <a:off x="6880225" y="3429001"/>
            <a:ext cx="20018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800" b="1"/>
              <a:t>ought to confirm</a:t>
            </a:r>
          </a:p>
        </p:txBody>
      </p:sp>
      <p:sp>
        <p:nvSpPr>
          <p:cNvPr id="53263" name="TextBox 44"/>
          <p:cNvSpPr txBox="1">
            <a:spLocks noChangeArrowheads="1"/>
          </p:cNvSpPr>
          <p:nvPr/>
        </p:nvSpPr>
        <p:spPr bwMode="auto">
          <a:xfrm>
            <a:off x="8186738" y="5387976"/>
            <a:ext cx="1193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800" b="1"/>
              <a:t>results in</a:t>
            </a:r>
          </a:p>
        </p:txBody>
      </p:sp>
      <p:sp>
        <p:nvSpPr>
          <p:cNvPr id="53264" name="TextBox 45"/>
          <p:cNvSpPr txBox="1">
            <a:spLocks noChangeArrowheads="1"/>
          </p:cNvSpPr>
          <p:nvPr/>
        </p:nvSpPr>
        <p:spPr bwMode="auto">
          <a:xfrm>
            <a:off x="2116139" y="4603751"/>
            <a:ext cx="14747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800" b="1"/>
              <a:t>institutional</a:t>
            </a:r>
          </a:p>
          <a:p>
            <a:r>
              <a:rPr lang="en-US" altLang="en-US" sz="1800" b="1"/>
              <a:t>constraints</a:t>
            </a:r>
          </a:p>
        </p:txBody>
      </p:sp>
      <p:cxnSp>
        <p:nvCxnSpPr>
          <p:cNvPr id="48" name="Straight Arrow Connector 47"/>
          <p:cNvCxnSpPr>
            <a:stCxn id="53264" idx="3"/>
            <a:endCxn id="53260" idx="1"/>
          </p:cNvCxnSpPr>
          <p:nvPr/>
        </p:nvCxnSpPr>
        <p:spPr bwMode="auto">
          <a:xfrm>
            <a:off x="3590926" y="4922839"/>
            <a:ext cx="1198563" cy="38417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Straight Arrow Connector 49"/>
          <p:cNvCxnSpPr>
            <a:stCxn id="53264" idx="0"/>
            <a:endCxn id="53259" idx="2"/>
          </p:cNvCxnSpPr>
          <p:nvPr/>
        </p:nvCxnSpPr>
        <p:spPr bwMode="auto">
          <a:xfrm flipV="1">
            <a:off x="2852739" y="3594100"/>
            <a:ext cx="452437" cy="100965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B1E97280-185F-E44D-99A8-FE8CCE6EF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6738" y="1597820"/>
            <a:ext cx="4271180" cy="20478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500" dirty="0">
                <a:latin typeface="Calibri" charset="0"/>
                <a:ea typeface="MS PGothic" charset="-128"/>
              </a:rPr>
              <a:t>Affective Deflection:</a:t>
            </a:r>
          </a:p>
          <a:p>
            <a:pPr marL="0" indent="0">
              <a:buNone/>
            </a:pPr>
            <a:r>
              <a:rPr lang="en-US" altLang="en-US" sz="2000" dirty="0">
                <a:latin typeface="Calibri" charset="0"/>
                <a:ea typeface="MS PGothic" charset="-128"/>
              </a:rPr>
              <a:t>Discrepancy of fundamental identity sentiments and transient affective impressions after a social event</a:t>
            </a:r>
          </a:p>
        </p:txBody>
      </p:sp>
    </p:spTree>
    <p:extLst>
      <p:ext uri="{BB962C8B-B14F-4D97-AF65-F5344CB8AC3E}">
        <p14:creationId xmlns:p14="http://schemas.microsoft.com/office/powerpoint/2010/main" val="2241454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F3AB-8556-F0F1-53E3-5B8AADE77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9" y="0"/>
            <a:ext cx="10515600" cy="1325563"/>
          </a:xfrm>
        </p:spPr>
        <p:txBody>
          <a:bodyPr/>
          <a:lstStyle/>
          <a:p>
            <a:r>
              <a:rPr lang="en-US" dirty="0"/>
              <a:t>Affect Control Theory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A90B84C-7828-3228-D812-C33AEE37E2FB}"/>
              </a:ext>
            </a:extLst>
          </p:cNvPr>
          <p:cNvSpPr txBox="1">
            <a:spLocks/>
          </p:cNvSpPr>
          <p:nvPr/>
        </p:nvSpPr>
        <p:spPr>
          <a:xfrm>
            <a:off x="106961" y="1310616"/>
            <a:ext cx="7031183" cy="4435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000000"/>
                </a:solidFill>
                <a:highlight>
                  <a:srgbClr val="FFFF00"/>
                </a:highlight>
              </a:rPr>
              <a:t>David </a:t>
            </a:r>
            <a:r>
              <a:rPr lang="en-CA" dirty="0" err="1">
                <a:solidFill>
                  <a:srgbClr val="000000"/>
                </a:solidFill>
                <a:highlight>
                  <a:srgbClr val="FFFF00"/>
                </a:highlight>
              </a:rPr>
              <a:t>Heise</a:t>
            </a:r>
            <a:r>
              <a:rPr lang="en-CA" dirty="0">
                <a:solidFill>
                  <a:srgbClr val="000000"/>
                </a:solidFill>
                <a:highlight>
                  <a:srgbClr val="FFFF00"/>
                </a:highlight>
              </a:rPr>
              <a:t>, </a:t>
            </a:r>
            <a:r>
              <a:rPr lang="en-CA" dirty="0">
                <a:solidFill>
                  <a:srgbClr val="000000"/>
                </a:solidFill>
              </a:rPr>
              <a:t>1979</a:t>
            </a:r>
          </a:p>
          <a:p>
            <a:r>
              <a:rPr lang="en-CA" dirty="0">
                <a:solidFill>
                  <a:srgbClr val="000000"/>
                </a:solidFill>
                <a:highlight>
                  <a:srgbClr val="FFFF00"/>
                </a:highlight>
              </a:rPr>
              <a:t>Powers,</a:t>
            </a:r>
            <a:r>
              <a:rPr lang="en-CA" dirty="0">
                <a:solidFill>
                  <a:srgbClr val="000000"/>
                </a:solidFill>
              </a:rPr>
              <a:t> 1973 </a:t>
            </a:r>
            <a:r>
              <a:rPr lang="en-CA" i="1" dirty="0">
                <a:solidFill>
                  <a:srgbClr val="000000"/>
                </a:solidFill>
              </a:rPr>
              <a:t>people </a:t>
            </a:r>
            <a:r>
              <a:rPr lang="en-CA" i="1" dirty="0"/>
              <a:t>minimize</a:t>
            </a:r>
          </a:p>
          <a:p>
            <a:pPr marL="0" indent="0">
              <a:buNone/>
            </a:pPr>
            <a:r>
              <a:rPr lang="en-CA" i="1" dirty="0"/>
              <a:t>   incongruence by controlling perception</a:t>
            </a:r>
            <a:endParaRPr lang="en-CA" i="1" dirty="0">
              <a:solidFill>
                <a:srgbClr val="000000"/>
              </a:solidFill>
            </a:endParaRPr>
          </a:p>
          <a:p>
            <a:r>
              <a:rPr lang="en-CA" dirty="0">
                <a:solidFill>
                  <a:srgbClr val="000000"/>
                </a:solidFill>
                <a:highlight>
                  <a:srgbClr val="FFFF00"/>
                </a:highlight>
              </a:rPr>
              <a:t>f: fundamentals      </a:t>
            </a:r>
            <a:r>
              <a:rPr lang="en-CA" dirty="0">
                <a:solidFill>
                  <a:srgbClr val="000000"/>
                </a:solidFill>
              </a:rPr>
              <a:t>    • </a:t>
            </a:r>
            <a:r>
              <a:rPr lang="el-GR" dirty="0">
                <a:solidFill>
                  <a:srgbClr val="000000"/>
                </a:solidFill>
                <a:highlight>
                  <a:srgbClr val="FFFF00"/>
                </a:highlight>
              </a:rPr>
              <a:t>τ</a:t>
            </a:r>
            <a:r>
              <a:rPr lang="en-CA" dirty="0">
                <a:solidFill>
                  <a:srgbClr val="000000"/>
                </a:solidFill>
                <a:highlight>
                  <a:srgbClr val="FFFF00"/>
                </a:highlight>
              </a:rPr>
              <a:t>: transients</a:t>
            </a:r>
          </a:p>
          <a:p>
            <a:r>
              <a:rPr lang="en-CA" dirty="0">
                <a:solidFill>
                  <a:srgbClr val="000000"/>
                </a:solidFill>
                <a:highlight>
                  <a:srgbClr val="FFFF00"/>
                </a:highlight>
              </a:rPr>
              <a:t>deflection </a:t>
            </a:r>
            <a:r>
              <a:rPr lang="en-CA" dirty="0">
                <a:solidFill>
                  <a:srgbClr val="000000"/>
                </a:solidFill>
              </a:rPr>
              <a:t>D = ∑ </a:t>
            </a:r>
            <a:r>
              <a:rPr lang="en-CA" dirty="0" err="1">
                <a:solidFill>
                  <a:srgbClr val="000000"/>
                </a:solidFill>
              </a:rPr>
              <a:t>w</a:t>
            </a:r>
            <a:r>
              <a:rPr lang="en-CA" baseline="-25000" dirty="0" err="1">
                <a:solidFill>
                  <a:srgbClr val="000000"/>
                </a:solidFill>
              </a:rPr>
              <a:t>i</a:t>
            </a:r>
            <a:r>
              <a:rPr lang="en-CA" dirty="0">
                <a:solidFill>
                  <a:srgbClr val="000000"/>
                </a:solidFill>
              </a:rPr>
              <a:t> (f</a:t>
            </a:r>
            <a:r>
              <a:rPr lang="en-CA" baseline="-25000" dirty="0">
                <a:solidFill>
                  <a:srgbClr val="000000"/>
                </a:solidFill>
              </a:rPr>
              <a:t>i </a:t>
            </a:r>
            <a:r>
              <a:rPr lang="en-CA" dirty="0">
                <a:solidFill>
                  <a:srgbClr val="000000"/>
                </a:solidFill>
              </a:rPr>
              <a:t>− </a:t>
            </a:r>
            <a:r>
              <a:rPr lang="el-GR" dirty="0">
                <a:solidFill>
                  <a:srgbClr val="000000"/>
                </a:solidFill>
              </a:rPr>
              <a:t>τ</a:t>
            </a:r>
            <a:r>
              <a:rPr lang="en-CA" baseline="-25000" dirty="0" err="1">
                <a:solidFill>
                  <a:srgbClr val="000000"/>
                </a:solidFill>
              </a:rPr>
              <a:t>i</a:t>
            </a:r>
            <a:r>
              <a:rPr lang="en-CA" dirty="0">
                <a:solidFill>
                  <a:srgbClr val="000000"/>
                </a:solidFill>
              </a:rPr>
              <a:t> )</a:t>
            </a:r>
            <a:r>
              <a:rPr lang="en-CA" baseline="30000" dirty="0">
                <a:solidFill>
                  <a:srgbClr val="000000"/>
                </a:solidFill>
              </a:rPr>
              <a:t>2</a:t>
            </a:r>
          </a:p>
          <a:p>
            <a:r>
              <a:rPr lang="en-CA" dirty="0">
                <a:solidFill>
                  <a:srgbClr val="000000"/>
                </a:solidFill>
                <a:highlight>
                  <a:srgbClr val="FFFF00"/>
                </a:highlight>
              </a:rPr>
              <a:t>Affect Control Principle: </a:t>
            </a:r>
          </a:p>
          <a:p>
            <a:pPr marL="0" indent="0">
              <a:buNone/>
            </a:pPr>
            <a:r>
              <a:rPr lang="en-CA" dirty="0">
                <a:solidFill>
                  <a:srgbClr val="000000"/>
                </a:solidFill>
              </a:rPr>
              <a:t>     </a:t>
            </a:r>
            <a:r>
              <a:rPr lang="en-CA" i="1" dirty="0">
                <a:solidFill>
                  <a:srgbClr val="000000"/>
                </a:solidFill>
              </a:rPr>
              <a:t>actors work to experience</a:t>
            </a:r>
          </a:p>
          <a:p>
            <a:pPr marL="457200" lvl="1" indent="0">
              <a:buNone/>
            </a:pPr>
            <a:r>
              <a:rPr lang="en-CA" sz="2800" i="1" dirty="0">
                <a:solidFill>
                  <a:srgbClr val="000000"/>
                </a:solidFill>
              </a:rPr>
              <a:t>   </a:t>
            </a:r>
            <a:r>
              <a:rPr lang="en-CA" sz="2800" i="1" dirty="0">
                <a:solidFill>
                  <a:srgbClr val="000000"/>
                </a:solidFill>
                <a:highlight>
                  <a:srgbClr val="FFFF00"/>
                </a:highlight>
              </a:rPr>
              <a:t>in-context sentiments (transients)</a:t>
            </a:r>
          </a:p>
          <a:p>
            <a:pPr marL="457200" lvl="1" indent="0">
              <a:buNone/>
            </a:pPr>
            <a:r>
              <a:rPr lang="en-CA" sz="2800" i="1" dirty="0">
                <a:solidFill>
                  <a:srgbClr val="000000"/>
                </a:solidFill>
              </a:rPr>
              <a:t>that are consistent with their </a:t>
            </a:r>
          </a:p>
          <a:p>
            <a:pPr marL="457200" lvl="1" indent="0">
              <a:buNone/>
            </a:pPr>
            <a:r>
              <a:rPr lang="en-CA" sz="2800" i="1" dirty="0">
                <a:solidFill>
                  <a:srgbClr val="000000"/>
                </a:solidFill>
              </a:rPr>
              <a:t>   </a:t>
            </a:r>
            <a:r>
              <a:rPr lang="en-CA" sz="2800" i="1" dirty="0">
                <a:solidFill>
                  <a:srgbClr val="000000"/>
                </a:solidFill>
                <a:highlight>
                  <a:srgbClr val="FFFF00"/>
                </a:highlight>
              </a:rPr>
              <a:t>out-of-context sentiments (fundamentals)</a:t>
            </a:r>
          </a:p>
          <a:p>
            <a:r>
              <a:rPr lang="en-CA" sz="3200" dirty="0">
                <a:solidFill>
                  <a:srgbClr val="000000"/>
                </a:solidFill>
                <a:highlight>
                  <a:srgbClr val="FFFF00"/>
                </a:highlight>
              </a:rPr>
              <a:t>emotion</a:t>
            </a:r>
            <a:r>
              <a:rPr lang="en-CA" sz="3200" dirty="0">
                <a:solidFill>
                  <a:srgbClr val="000000"/>
                </a:solidFill>
              </a:rPr>
              <a:t> </a:t>
            </a:r>
            <a:r>
              <a:rPr lang="el-GR" sz="3200" dirty="0">
                <a:solidFill>
                  <a:srgbClr val="000000"/>
                </a:solidFill>
              </a:rPr>
              <a:t>ε ∝ </a:t>
            </a:r>
            <a:r>
              <a:rPr lang="en-CA" sz="3200" dirty="0">
                <a:solidFill>
                  <a:srgbClr val="000000"/>
                </a:solidFill>
              </a:rPr>
              <a:t>f − </a:t>
            </a:r>
            <a:r>
              <a:rPr lang="el-GR" sz="3200" dirty="0">
                <a:solidFill>
                  <a:srgbClr val="000000"/>
                </a:solidFill>
              </a:rPr>
              <a:t>τ</a:t>
            </a:r>
            <a:endParaRPr lang="en-CA" sz="320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r>
              <a:rPr lang="en-CA" sz="2800" dirty="0">
                <a:solidFill>
                  <a:srgbClr val="000000"/>
                </a:solidFill>
                <a:highlight>
                  <a:srgbClr val="FFFF00"/>
                </a:highlight>
              </a:rPr>
              <a:t>     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BC34CF-0224-D894-EF52-72F1EBBCD22D}"/>
              </a:ext>
            </a:extLst>
          </p:cNvPr>
          <p:cNvSpPr txBox="1"/>
          <p:nvPr/>
        </p:nvSpPr>
        <p:spPr>
          <a:xfrm>
            <a:off x="637309" y="5222513"/>
            <a:ext cx="1195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5230E2A-4BEC-3204-3CC2-0B55A5283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905" y="638629"/>
            <a:ext cx="5862636" cy="517479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0B332B6-F69B-22A3-A2EE-7721E065A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905" y="638629"/>
            <a:ext cx="6030134" cy="5174796"/>
          </a:xfrm>
          <a:prstGeom prst="rect">
            <a:avLst/>
          </a:prstGeom>
        </p:spPr>
      </p:pic>
      <p:sp>
        <p:nvSpPr>
          <p:cNvPr id="80" name="Rounded Rectangular Callout 79">
            <a:extLst>
              <a:ext uri="{FF2B5EF4-FFF2-40B4-BE49-F238E27FC236}">
                <a16:creationId xmlns:a16="http://schemas.microsoft.com/office/drawing/2014/main" id="{5EFFE605-25B6-B322-6E04-74990BB8C73A}"/>
              </a:ext>
            </a:extLst>
          </p:cNvPr>
          <p:cNvSpPr/>
          <p:nvPr/>
        </p:nvSpPr>
        <p:spPr>
          <a:xfrm>
            <a:off x="8418286" y="6086929"/>
            <a:ext cx="1366222" cy="405946"/>
          </a:xfrm>
          <a:prstGeom prst="wedgeRoundRectCallout">
            <a:avLst>
              <a:gd name="adj1" fmla="val -101573"/>
              <a:gd name="adj2" fmla="val -123422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bureaucrat</a:t>
            </a:r>
          </a:p>
        </p:txBody>
      </p:sp>
      <p:sp>
        <p:nvSpPr>
          <p:cNvPr id="81" name="Rounded Rectangular Callout 80">
            <a:extLst>
              <a:ext uri="{FF2B5EF4-FFF2-40B4-BE49-F238E27FC236}">
                <a16:creationId xmlns:a16="http://schemas.microsoft.com/office/drawing/2014/main" id="{CBC50AD1-B452-A7B4-7905-F55E8DF9A21B}"/>
              </a:ext>
            </a:extLst>
          </p:cNvPr>
          <p:cNvSpPr/>
          <p:nvPr/>
        </p:nvSpPr>
        <p:spPr>
          <a:xfrm>
            <a:off x="10551319" y="6094186"/>
            <a:ext cx="1031081" cy="405946"/>
          </a:xfrm>
          <a:prstGeom prst="wedgeRoundRectCallout">
            <a:avLst>
              <a:gd name="adj1" fmla="val -101573"/>
              <a:gd name="adj2" fmla="val -123422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trainee</a:t>
            </a:r>
          </a:p>
        </p:txBody>
      </p:sp>
    </p:spTree>
    <p:extLst>
      <p:ext uri="{BB962C8B-B14F-4D97-AF65-F5344CB8AC3E}">
        <p14:creationId xmlns:p14="http://schemas.microsoft.com/office/powerpoint/2010/main" val="320279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10802</TotalTime>
  <Words>2962</Words>
  <Application>Microsoft Macintosh PowerPoint</Application>
  <PresentationFormat>Widescreen</PresentationFormat>
  <Paragraphs>529</Paragraphs>
  <Slides>40</Slides>
  <Notes>14</Notes>
  <HiddenSlides>7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MS PGothic</vt:lpstr>
      <vt:lpstr>MS PGothic</vt:lpstr>
      <vt:lpstr>Arial</vt:lpstr>
      <vt:lpstr>Calibri</vt:lpstr>
      <vt:lpstr>Calibri Light</vt:lpstr>
      <vt:lpstr>Cambria Math</vt:lpstr>
      <vt:lpstr>Comic Sans MS</vt:lpstr>
      <vt:lpstr>Helvetica</vt:lpstr>
      <vt:lpstr>Symbol</vt:lpstr>
      <vt:lpstr>Times New Roman</vt:lpstr>
      <vt:lpstr>Verdana</vt:lpstr>
      <vt:lpstr>Wingdings</vt:lpstr>
      <vt:lpstr>Office Theme</vt:lpstr>
      <vt:lpstr>Affect Control Theory:  Basic Concepts and  Political Applications</vt:lpstr>
      <vt:lpstr>PowerPoint Presentation</vt:lpstr>
      <vt:lpstr>Affect Control Theory</vt:lpstr>
      <vt:lpstr>The EPA Model of the Affective Space  (e.g., Ertel, 1964; Fontaine, Scherer, Roesch, &amp; Ellsworth, 2007; Mehrabian, 1995;  Morgan &amp; Heise, 1988; Osgood, 1962, 1969; Osgood, May, &amp; Miron, 1975) </vt:lpstr>
      <vt:lpstr>Measuring EPA: Semantic Differential (Heise, 1969, 2010; Osgood, Suci, &amp; Tannenbaum, 1957)</vt:lpstr>
      <vt:lpstr>Affective Meaning and the Social Order (Ambrasat, v. Scheve, Schauenburg, Conrad, &amp; Schröder, 2014, PNAS)</vt:lpstr>
      <vt:lpstr>The Control of Action: Coherence   (e.g., Heider, 1946; Osgood &amp; Tannenbaum, 1955; Festinger, 1957; Thagard, 2000)</vt:lpstr>
      <vt:lpstr>Affect Control Theory at a Glance (Heise, 1979; 2007; MacKinnon &amp; Heise, 2010)</vt:lpstr>
      <vt:lpstr>Affect Control Theory</vt:lpstr>
      <vt:lpstr>Limitations of Affect Control Theory</vt:lpstr>
      <vt:lpstr>BayesACT: Identities and Emotions as Probability Distributions in EPA Space (Hoey et al., 2016; Schröder et al., 2016)</vt:lpstr>
      <vt:lpstr>Bayesian RL: General Model</vt:lpstr>
      <vt:lpstr>White Swans …               Black Swans</vt:lpstr>
      <vt:lpstr>Black Swan Events</vt:lpstr>
      <vt:lpstr>Monoculture…</vt:lpstr>
      <vt:lpstr>Efficient Crickets…</vt:lpstr>
      <vt:lpstr>Complexity: Black Swans arise</vt:lpstr>
      <vt:lpstr>Beam Search</vt:lpstr>
      <vt:lpstr>Bayesian Learning</vt:lpstr>
      <vt:lpstr>PowerPoint Presentation</vt:lpstr>
      <vt:lpstr>Occam’s Razor </vt:lpstr>
      <vt:lpstr>Enter Sentiment and Deflection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Freedom and Equality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Affect Control Theory: Basic Concepts and Political Applications</dc:title>
  <dc:creator>Jesse Hoey</dc:creator>
  <cp:lastModifiedBy>Jesse Hoey</cp:lastModifiedBy>
  <cp:revision>36</cp:revision>
  <dcterms:created xsi:type="dcterms:W3CDTF">2022-03-10T10:12:02Z</dcterms:created>
  <dcterms:modified xsi:type="dcterms:W3CDTF">2024-10-28T13:58:56Z</dcterms:modified>
</cp:coreProperties>
</file>