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3605"/>
  </p:normalViewPr>
  <p:slideViewPr>
    <p:cSldViewPr snapToGrid="0">
      <p:cViewPr varScale="1">
        <p:scale>
          <a:sx n="104" d="100"/>
          <a:sy n="104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4E294-696B-544E-9A8F-6F104D49FD41}" type="datetimeFigureOut">
              <a:rPr lang="en-US" smtClean="0"/>
              <a:t>11/2/24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F207C-789A-5A4D-9DF8-6956731DE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0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emotion label infer appraisal variables (Scherer)</a:t>
            </a:r>
          </a:p>
          <a:p>
            <a:r>
              <a:rPr lang="en-US" dirty="0"/>
              <a:t>From appr</a:t>
            </a:r>
          </a:p>
          <a:p>
            <a:endParaRPr lang="en-US" dirty="0"/>
          </a:p>
          <a:p>
            <a:r>
              <a:rPr lang="en-US" dirty="0"/>
              <a:t>Construct MDPs that will elicit emotion Y (from the set of 11)</a:t>
            </a:r>
          </a:p>
          <a:p>
            <a:r>
              <a:rPr lang="en-US" dirty="0"/>
              <a:t>Show that RL does elicit that emotion Y (by construction)</a:t>
            </a:r>
          </a:p>
          <a:p>
            <a:r>
              <a:rPr lang="en-US" dirty="0"/>
              <a:t>Construct story based on that MDP </a:t>
            </a:r>
          </a:p>
          <a:p>
            <a:r>
              <a:rPr lang="en-US" dirty="0"/>
              <a:t>Ask humans to rate the story on same set of 11 emotions</a:t>
            </a:r>
          </a:p>
          <a:p>
            <a:r>
              <a:rPr lang="en-US" dirty="0"/>
              <a:t>Show that humans choose the same emotion as the MDP</a:t>
            </a:r>
          </a:p>
          <a:p>
            <a:endParaRPr lang="en-US" dirty="0"/>
          </a:p>
          <a:p>
            <a:r>
              <a:rPr lang="en-US" dirty="0"/>
              <a:t>But…this sounds circular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F207C-789A-5A4D-9DF8-6956731DE7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25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6DC4D-138F-4CE3-A163-69A84099E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345F2B-4EA1-9226-45FF-3D5A436F3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43B43-29D1-407C-0C8B-C6F746B2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28AE-9669-A641-87C1-0DEC054EFC33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3A9A5-7504-F038-75C4-3AF1BF9A0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AA9B1-446F-F8F1-C374-80EDAAA5F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F97-3D35-C941-8F59-28E9BFD14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4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5466-2107-0CBE-F315-58181D2B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34B791-06F4-CFC0-3DA7-5A84ABB70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5E4DA-A4A1-817B-6791-44CDF284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28AE-9669-A641-87C1-0DEC054EFC33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7D7FE-C56C-F607-E6F0-51F1008C6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98157-10CD-1280-C92C-6C1F2CC1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F97-3D35-C941-8F59-28E9BFD14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85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92C254-70AC-3DCC-43EF-8C4ABAD23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28ABB-9F51-3873-6103-7FEFA3F0F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3AADE-EC80-992E-3A6A-9A5C2E71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28AE-9669-A641-87C1-0DEC054EFC33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B9412-FF90-F1E4-E43C-B341D3ABC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04BCC-95A1-C270-EF8A-7F449D12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F97-3D35-C941-8F59-28E9BFD14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4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85DC-E995-F631-6AD3-E25A498EA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71C36-850D-E90C-E088-C29A8BCC6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64C80-8107-07C4-AADA-E12C4DC10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28AE-9669-A641-87C1-0DEC054EFC33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4D142-959B-4779-0B0E-5576A4FD6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EBC70-69DD-F5AC-0B27-DA45A142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F97-3D35-C941-8F59-28E9BFD14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8B232-1728-4894-8EBA-6BF007C8D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99DF1-1EA5-7B45-C7E1-CA7BB819F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D9D06-BFE6-17E7-235D-8D9DB9C97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28AE-9669-A641-87C1-0DEC054EFC33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8EA21-1383-0E85-F16D-80687963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3CCA1-7B3C-D99B-5980-A5B77EE6D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F97-3D35-C941-8F59-28E9BFD14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2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582B4-3359-05A2-5A13-9FC7D6E7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EF54F-7BDF-438B-EA21-449C485CE5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913EE-4E59-74CB-DB3F-2E249179B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44D0A-3306-1D3E-8D86-6B67F5A4F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28AE-9669-A641-87C1-0DEC054EFC33}" type="datetimeFigureOut">
              <a:rPr lang="en-US" smtClean="0"/>
              <a:t>11/2/24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8888D-BAC1-46A6-E7B1-26D30FC9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AAAD3F-74F1-86FB-E6DF-599393A2F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F97-3D35-C941-8F59-28E9BFD14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5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67B1A-9899-D588-C1C8-29EAB7ECA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BEBFB-D536-77CF-C118-5BD7FAFAD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E7848-F25C-A3E7-F8A2-71039DC09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84997-0BD3-514B-D8FF-6E3BADB8A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65D1F0-CF05-43C4-2B22-AB5E12C36A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F2224-21AF-B0AA-7D3D-213E1092F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28AE-9669-A641-87C1-0DEC054EFC33}" type="datetimeFigureOut">
              <a:rPr lang="en-US" smtClean="0"/>
              <a:t>11/2/24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730105-4795-19E2-24C8-787FE710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FADA21-5A40-F02F-1D2D-0F87365E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F97-3D35-C941-8F59-28E9BFD14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8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40906-2212-350A-E036-25EB2E5D8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C1723-3314-4911-8087-D37D0172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28AE-9669-A641-87C1-0DEC054EFC33}" type="datetimeFigureOut">
              <a:rPr lang="en-US" smtClean="0"/>
              <a:t>11/2/24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CB7DE-4133-5BE4-D136-686644AFD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F7D36C-08D9-054D-A012-7D828004D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F97-3D35-C941-8F59-28E9BFD14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1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7EDE1-EFB6-6EDA-58B3-73F9BF72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28AE-9669-A641-87C1-0DEC054EFC33}" type="datetimeFigureOut">
              <a:rPr lang="en-US" smtClean="0"/>
              <a:t>11/2/24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13C982-0C98-DCD5-E04B-8C49C131D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62C61-D3BB-29C7-F41D-CAF66125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F97-3D35-C941-8F59-28E9BFD14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2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4FD0C-885C-9C1D-9F63-918A0DD0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E9B1B-441E-963A-6D4C-36F0473BF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FB531-E6A6-2F2A-8BE9-CEC52A9AD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30916D-84FC-76A7-769D-7ABF2283F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28AE-9669-A641-87C1-0DEC054EFC33}" type="datetimeFigureOut">
              <a:rPr lang="en-US" smtClean="0"/>
              <a:t>11/2/24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15986-5F7C-B96A-66C7-981FF647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222AA-B6B1-15F4-9A35-F8EBE516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F97-3D35-C941-8F59-28E9BFD14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4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0C1AD-C980-2675-0B14-3D6C72E73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FDF862-1556-DA1E-B98A-76B05858C5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99479-3BCA-B881-6814-989F35227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5C012F-EFAA-FC8C-F2C9-8229DC33B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28AE-9669-A641-87C1-0DEC054EFC33}" type="datetimeFigureOut">
              <a:rPr lang="en-US" smtClean="0"/>
              <a:t>11/2/24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0F635-B70E-9501-1F4F-FD8D153F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C6610-0131-32F6-CA7D-7E6DAB7E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D3F97-3D35-C941-8F59-28E9BFD14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0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23E8AB-5510-834A-D9BB-DEEC25B1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94ED6-6317-3F8A-B34E-0452BE3F7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0AD90-6345-4F2D-C99B-037E6BFF7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1428AE-9669-A641-87C1-0DEC054EFC33}" type="datetimeFigureOut">
              <a:rPr lang="en-US" smtClean="0"/>
              <a:t>11/2/24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28454-EC97-A60A-C2EA-0A4655041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D5A08-3834-A163-2642-7BC0C43257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D3F97-3D35-C941-8F59-28E9BFD14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3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9CF6-4FA8-2CEE-660E-386FC7DBA4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Modeling Cognitive-Affective Processes with Appraisal and Reinforcement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546FF-CD7D-F31A-DA63-8374E33B97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Jiayi Eurus Zhang, Joost </a:t>
            </a:r>
            <a:r>
              <a:rPr lang="en-US" dirty="0" err="1"/>
              <a:t>Broekens</a:t>
            </a:r>
            <a:r>
              <a:rPr lang="en-US" dirty="0"/>
              <a:t>, Jussi Jokinen</a:t>
            </a:r>
          </a:p>
          <a:p>
            <a:r>
              <a:rPr lang="en-US" dirty="0"/>
              <a:t>IEEE Trans. Affective Computing, 2025</a:t>
            </a:r>
          </a:p>
          <a:p>
            <a:r>
              <a:rPr lang="en-US" dirty="0" err="1"/>
              <a:t>ArXiv</a:t>
            </a:r>
            <a:r>
              <a:rPr lang="en-US" dirty="0"/>
              <a:t>: https://</a:t>
            </a:r>
            <a:r>
              <a:rPr lang="en-US" dirty="0" err="1"/>
              <a:t>doi.org</a:t>
            </a:r>
            <a:r>
              <a:rPr lang="en-US" dirty="0"/>
              <a:t>/10.48550/arXiv.2309.06367</a:t>
            </a:r>
          </a:p>
        </p:txBody>
      </p:sp>
    </p:spTree>
    <p:extLst>
      <p:ext uri="{BB962C8B-B14F-4D97-AF65-F5344CB8AC3E}">
        <p14:creationId xmlns:p14="http://schemas.microsoft.com/office/powerpoint/2010/main" val="3502762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FCB59-B08F-F1BA-27BC-EA7C0660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Experiment 1</a:t>
            </a:r>
          </a:p>
        </p:txBody>
      </p:sp>
      <p:pic>
        <p:nvPicPr>
          <p:cNvPr id="5" name="Content Placeholder 4" descr="A screenshot of a graph&#10;&#10;Description automatically generated">
            <a:extLst>
              <a:ext uri="{FF2B5EF4-FFF2-40B4-BE49-F238E27FC236}">
                <a16:creationId xmlns:a16="http://schemas.microsoft.com/office/drawing/2014/main" id="{D49D40B7-2DB1-36F6-57B4-D30785F98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02" y="172640"/>
            <a:ext cx="5396466" cy="6318047"/>
          </a:xfrm>
        </p:spPr>
      </p:pic>
      <p:pic>
        <p:nvPicPr>
          <p:cNvPr id="6" name="Picture 5" descr="A table of numbers with text&#10;&#10;Description automatically generated">
            <a:extLst>
              <a:ext uri="{FF2B5EF4-FFF2-40B4-BE49-F238E27FC236}">
                <a16:creationId xmlns:a16="http://schemas.microsoft.com/office/drawing/2014/main" id="{0432904F-ACA3-FA2E-88EF-E23463BBE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5" y="2252630"/>
            <a:ext cx="6438900" cy="312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2C43F7-9164-3338-EB3D-903F03615BC4}"/>
              </a:ext>
            </a:extLst>
          </p:cNvPr>
          <p:cNvSpPr txBox="1"/>
          <p:nvPr/>
        </p:nvSpPr>
        <p:spPr>
          <a:xfrm>
            <a:off x="457714" y="5376830"/>
            <a:ext cx="5809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 “fear” MDP has a high transition probability (0.8), and a high negative TD-error (Something happens) but low conduciveness (it has low utility), and low power (agent has no power over problem state P).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ACDE05-5622-BE24-4E5D-EBE17BE3BDF0}"/>
              </a:ext>
            </a:extLst>
          </p:cNvPr>
          <p:cNvSpPr txBox="1"/>
          <p:nvPr/>
        </p:nvSpPr>
        <p:spPr>
          <a:xfrm>
            <a:off x="349766" y="1777278"/>
            <a:ext cx="580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choice: build the MDP exactly so it has the corresponding RL components for each emotion</a:t>
            </a:r>
          </a:p>
        </p:txBody>
      </p:sp>
    </p:spTree>
    <p:extLst>
      <p:ext uri="{BB962C8B-B14F-4D97-AF65-F5344CB8AC3E}">
        <p14:creationId xmlns:p14="http://schemas.microsoft.com/office/powerpoint/2010/main" val="327268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841D4-6CE8-1145-E5BA-14659110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experiment II</a:t>
            </a:r>
          </a:p>
        </p:txBody>
      </p:sp>
      <p:pic>
        <p:nvPicPr>
          <p:cNvPr id="5" name="Content Placeholder 4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6816B204-AF44-63FC-897D-588080969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3480" y="810696"/>
            <a:ext cx="4467535" cy="5236608"/>
          </a:xfrm>
        </p:spPr>
      </p:pic>
      <p:pic>
        <p:nvPicPr>
          <p:cNvPr id="6" name="Picture 5" descr="A table with numbers and text&#10;&#10;Description automatically generated">
            <a:extLst>
              <a:ext uri="{FF2B5EF4-FFF2-40B4-BE49-F238E27FC236}">
                <a16:creationId xmlns:a16="http://schemas.microsoft.com/office/drawing/2014/main" id="{3B61B57A-0800-FF14-645E-41AD55DA0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8" y="2529146"/>
            <a:ext cx="58801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74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158D7-8341-A32E-60F4-65B54422C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Process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CC941-9034-DA8F-EE73-048A29EAA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Scherer (2009)</a:t>
            </a:r>
          </a:p>
          <a:p>
            <a:r>
              <a:rPr lang="en-US" dirty="0"/>
              <a:t>Four appraisal check classes:</a:t>
            </a:r>
          </a:p>
          <a:p>
            <a:pPr lvl="1"/>
            <a:r>
              <a:rPr lang="en-US" dirty="0"/>
              <a:t>Relevance: novelty and intrinsic pleasantness</a:t>
            </a:r>
          </a:p>
          <a:p>
            <a:pPr lvl="1"/>
            <a:r>
              <a:rPr lang="en-US" dirty="0"/>
              <a:t>Implications: goal conduciveness</a:t>
            </a:r>
          </a:p>
          <a:p>
            <a:pPr lvl="1"/>
            <a:r>
              <a:rPr lang="en-US" dirty="0"/>
              <a:t>Coping potential: capacity to manage outcomes</a:t>
            </a:r>
          </a:p>
          <a:p>
            <a:pPr lvl="1"/>
            <a:r>
              <a:rPr lang="en-US" dirty="0"/>
              <a:t>Normative significance: event’s compatibility with social norms</a:t>
            </a:r>
          </a:p>
          <a:p>
            <a:r>
              <a:rPr lang="en-US" dirty="0"/>
              <a:t>14 appraisal checks, of which 4 used here:</a:t>
            </a:r>
          </a:p>
          <a:p>
            <a:pPr lvl="1"/>
            <a:r>
              <a:rPr lang="en-US" dirty="0"/>
              <a:t>Suddenness</a:t>
            </a:r>
          </a:p>
          <a:p>
            <a:pPr lvl="1"/>
            <a:r>
              <a:rPr lang="en-US" dirty="0"/>
              <a:t>Goal relevance</a:t>
            </a:r>
          </a:p>
          <a:p>
            <a:pPr lvl="1"/>
            <a:r>
              <a:rPr lang="en-US" dirty="0"/>
              <a:t>Conduciveness</a:t>
            </a:r>
          </a:p>
          <a:p>
            <a:pPr lvl="1"/>
            <a:r>
              <a:rPr lang="en-US" dirty="0"/>
              <a:t>Power</a:t>
            </a:r>
          </a:p>
        </p:txBody>
      </p:sp>
    </p:spTree>
    <p:extLst>
      <p:ext uri="{BB962C8B-B14F-4D97-AF65-F5344CB8AC3E}">
        <p14:creationId xmlns:p14="http://schemas.microsoft.com/office/powerpoint/2010/main" val="138364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824D-9FA9-53F6-6327-9A0093270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situation, different ”power,” different </a:t>
            </a:r>
            <a:br>
              <a:rPr lang="en-US" dirty="0"/>
            </a:br>
            <a:r>
              <a:rPr lang="en-US" dirty="0"/>
              <a:t>                                                                              emotion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362340-78AC-74B2-5D79-4AEFEAA37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046" y="1825625"/>
            <a:ext cx="10237907" cy="4351338"/>
          </a:xfrm>
        </p:spPr>
      </p:pic>
    </p:spTree>
    <p:extLst>
      <p:ext uri="{BB962C8B-B14F-4D97-AF65-F5344CB8AC3E}">
        <p14:creationId xmlns:p14="http://schemas.microsoft.com/office/powerpoint/2010/main" val="163593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20A89-214A-9C8C-1BA4-3B5038E1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Model overview</a:t>
            </a:r>
          </a:p>
        </p:txBody>
      </p:sp>
      <p:pic>
        <p:nvPicPr>
          <p:cNvPr id="5" name="Content Placeholder 4" descr="A diagram of a model&#10;&#10;Description automatically generated">
            <a:extLst>
              <a:ext uri="{FF2B5EF4-FFF2-40B4-BE49-F238E27FC236}">
                <a16:creationId xmlns:a16="http://schemas.microsoft.com/office/drawing/2014/main" id="{55D587C3-145C-8ABD-E287-6EAD68709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1869" y="1825625"/>
            <a:ext cx="6748261" cy="4351338"/>
          </a:xfrm>
        </p:spPr>
      </p:pic>
    </p:spTree>
    <p:extLst>
      <p:ext uri="{BB962C8B-B14F-4D97-AF65-F5344CB8AC3E}">
        <p14:creationId xmlns:p14="http://schemas.microsoft.com/office/powerpoint/2010/main" val="358225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8556-9FD7-D724-FA56-2D11944E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DD6191-9345-4C31-700C-5A4FC55C48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Markov Decision Process</a:t>
                </a:r>
              </a:p>
              <a:p>
                <a:pPr lvl="1"/>
                <a:r>
                  <a:rPr lang="en-US" dirty="0"/>
                  <a:t>S: set of states</a:t>
                </a:r>
              </a:p>
              <a:p>
                <a:pPr lvl="1"/>
                <a:r>
                  <a:rPr lang="en-US" dirty="0"/>
                  <a:t>A: set of actions</a:t>
                </a:r>
              </a:p>
              <a:p>
                <a:pPr lvl="1"/>
                <a:r>
                  <a:rPr lang="en-US" dirty="0"/>
                  <a:t>T(</a:t>
                </a:r>
                <a:r>
                  <a:rPr lang="en-US" dirty="0" err="1"/>
                  <a:t>s,a,s</a:t>
                </a:r>
                <a:r>
                  <a:rPr lang="en-US" dirty="0"/>
                  <a:t>’): transition function or world model</a:t>
                </a:r>
              </a:p>
              <a:p>
                <a:pPr lvl="1"/>
                <a:r>
                  <a:rPr lang="en-US" dirty="0"/>
                  <a:t>R(</a:t>
                </a:r>
                <a:r>
                  <a:rPr lang="en-US" dirty="0" err="1"/>
                  <a:t>s,a,s</a:t>
                </a:r>
                <a:r>
                  <a:rPr lang="en-US" dirty="0"/>
                  <a:t>’): reward or utility function</a:t>
                </a:r>
              </a:p>
              <a:p>
                <a:pPr lvl="1"/>
                <a:r>
                  <a:rPr lang="en-US" dirty="0"/>
                  <a:t>𝛄: discount factor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Q(</a:t>
                </a:r>
                <a:r>
                  <a:rPr lang="en-US" dirty="0" err="1"/>
                  <a:t>s,a</a:t>
                </a:r>
                <a:r>
                  <a:rPr lang="en-US" dirty="0"/>
                  <a:t>): value of being in state s and taking action a</a:t>
                </a:r>
              </a:p>
              <a:p>
                <a:r>
                  <a:rPr lang="en-US" dirty="0"/>
                  <a:t>𝛂: learning rate</a:t>
                </a:r>
              </a:p>
              <a:p>
                <a:r>
                  <a:rPr lang="en-US" dirty="0"/>
                  <a:t>TD error 𝚫=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p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)]</m:t>
                        </m:r>
                      </m:e>
                    </m:sPre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DD6191-9345-4C31-700C-5A4FC55C48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55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C48F-F798-7F3E-B6BB-6B1A70E1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Appraisal “checks” based on 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2247C-C0A3-DC16-0DAF-DA925BA29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Suddenness</a:t>
            </a:r>
          </a:p>
          <a:p>
            <a:endParaRPr lang="en-US" dirty="0"/>
          </a:p>
          <a:p>
            <a:r>
              <a:rPr lang="en-US" dirty="0"/>
              <a:t>Goal relevance</a:t>
            </a:r>
          </a:p>
          <a:p>
            <a:endParaRPr lang="en-US" dirty="0"/>
          </a:p>
          <a:p>
            <a:r>
              <a:rPr lang="en-US" dirty="0"/>
              <a:t>Conduciveness</a:t>
            </a:r>
          </a:p>
          <a:p>
            <a:endParaRPr lang="en-US" dirty="0"/>
          </a:p>
          <a:p>
            <a:r>
              <a:rPr lang="en-US" dirty="0"/>
              <a:t>Power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AB57983-A8DD-6E0F-282D-1DF951DC9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278" y="5326005"/>
            <a:ext cx="3848100" cy="109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2081B2-A7DC-B0CB-25AB-BF04A7164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200" y="4548753"/>
            <a:ext cx="5092700" cy="558800"/>
          </a:xfrm>
          <a:prstGeom prst="rect">
            <a:avLst/>
          </a:prstGeom>
        </p:spPr>
      </p:pic>
      <p:pic>
        <p:nvPicPr>
          <p:cNvPr id="9" name="Picture 8" descr="A math equation with black text&#10;&#10;Description automatically generated">
            <a:extLst>
              <a:ext uri="{FF2B5EF4-FFF2-40B4-BE49-F238E27FC236}">
                <a16:creationId xmlns:a16="http://schemas.microsoft.com/office/drawing/2014/main" id="{6B66F8BA-A104-DCDD-06DE-E85CA307B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3657" y="2741245"/>
            <a:ext cx="6121400" cy="1092200"/>
          </a:xfrm>
          <a:prstGeom prst="rect">
            <a:avLst/>
          </a:prstGeom>
        </p:spPr>
      </p:pic>
      <p:pic>
        <p:nvPicPr>
          <p:cNvPr id="11" name="Picture 10" descr="A mathematical equation with a line&#10;&#10;Description automatically generated with medium confidence">
            <a:extLst>
              <a:ext uri="{FF2B5EF4-FFF2-40B4-BE49-F238E27FC236}">
                <a16:creationId xmlns:a16="http://schemas.microsoft.com/office/drawing/2014/main" id="{3D91A77B-70F9-8A69-0D66-13988F370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200" y="1576632"/>
            <a:ext cx="4076700" cy="1206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38C3B5-765E-DA9F-EA55-5330AFA08B3F}"/>
              </a:ext>
            </a:extLst>
          </p:cNvPr>
          <p:cNvSpPr txBox="1"/>
          <p:nvPr/>
        </p:nvSpPr>
        <p:spPr>
          <a:xfrm>
            <a:off x="1463077" y="2338217"/>
            <a:ext cx="472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probability of s’ = high suddenness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A5A699-1963-E5D5-176C-2A86686208C8}"/>
              </a:ext>
            </a:extLst>
          </p:cNvPr>
          <p:cNvSpPr txBox="1"/>
          <p:nvPr/>
        </p:nvSpPr>
        <p:spPr>
          <a:xfrm>
            <a:off x="1354607" y="3342777"/>
            <a:ext cx="620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Scale of TD error = relevance </a:t>
            </a:r>
          </a:p>
          <a:p>
            <a:r>
              <a:rPr lang="en-US" dirty="0"/>
              <a:t>New information about a state’s expected utility is relevant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5AE229-058C-221B-8CCD-90D97E96C508}"/>
              </a:ext>
            </a:extLst>
          </p:cNvPr>
          <p:cNvSpPr txBox="1"/>
          <p:nvPr/>
        </p:nvSpPr>
        <p:spPr>
          <a:xfrm>
            <a:off x="1630575" y="4323978"/>
            <a:ext cx="620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Discrepancy between anticipated and actual outcomes</a:t>
            </a:r>
          </a:p>
          <a:p>
            <a:r>
              <a:rPr lang="en-US" dirty="0"/>
              <a:t>(TD error scaled to [0,1])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AF016A-87B8-F75A-C6A5-37625EA9E026}"/>
              </a:ext>
            </a:extLst>
          </p:cNvPr>
          <p:cNvSpPr txBox="1"/>
          <p:nvPr/>
        </p:nvSpPr>
        <p:spPr>
          <a:xfrm>
            <a:off x="1630575" y="5452733"/>
            <a:ext cx="620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Difference of AVERAGE q-value minus from MIN q-value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1EAC64-70BD-7FCC-AB09-FBCE1DE55024}"/>
              </a:ext>
            </a:extLst>
          </p:cNvPr>
          <p:cNvSpPr txBox="1"/>
          <p:nvPr/>
        </p:nvSpPr>
        <p:spPr>
          <a:xfrm>
            <a:off x="10871886" y="5274128"/>
            <a:ext cx="226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Missing a’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71CC2D8-B27E-D721-6C14-79432357E622}"/>
              </a:ext>
            </a:extLst>
          </p:cNvPr>
          <p:cNvCxnSpPr/>
          <p:nvPr/>
        </p:nvCxnSpPr>
        <p:spPr>
          <a:xfrm flipH="1">
            <a:off x="10948086" y="5548184"/>
            <a:ext cx="235292" cy="2738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77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8237-C078-CF29-2DE6-8986D9C72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 appraisal checks to emotions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D0BA58-7C48-C4A4-E41A-A9D0956D7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778" y="1590847"/>
            <a:ext cx="5935615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BCC182-9744-A2D6-BC09-BCA5A0E7D769}"/>
              </a:ext>
            </a:extLst>
          </p:cNvPr>
          <p:cNvSpPr txBox="1"/>
          <p:nvPr/>
        </p:nvSpPr>
        <p:spPr>
          <a:xfrm>
            <a:off x="4170531" y="5757519"/>
            <a:ext cx="213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obs</a:t>
            </a:r>
            <a:r>
              <a:rPr lang="en-US" dirty="0"/>
              <a:t> = obstruct</a:t>
            </a:r>
          </a:p>
        </p:txBody>
      </p:sp>
      <p:pic>
        <p:nvPicPr>
          <p:cNvPr id="8" name="Picture 7" descr="A table of mathematical equations&#10;&#10;Description automatically generated">
            <a:extLst>
              <a:ext uri="{FF2B5EF4-FFF2-40B4-BE49-F238E27FC236}">
                <a16:creationId xmlns:a16="http://schemas.microsoft.com/office/drawing/2014/main" id="{1F481514-C5CB-F214-0C0E-EF82EC399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042" y="2130998"/>
            <a:ext cx="4864958" cy="249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0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2C1A-0B49-7762-6436-C5B23BD41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MDP and Appraisal Profiles</a:t>
            </a:r>
          </a:p>
        </p:txBody>
      </p:sp>
      <p:pic>
        <p:nvPicPr>
          <p:cNvPr id="5" name="Content Placeholder 4" descr="A diagram of a flowchart&#10;&#10;Description automatically generated">
            <a:extLst>
              <a:ext uri="{FF2B5EF4-FFF2-40B4-BE49-F238E27FC236}">
                <a16:creationId xmlns:a16="http://schemas.microsoft.com/office/drawing/2014/main" id="{5F550F0D-558E-8901-8FA5-DDECF642A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586" y="2543711"/>
            <a:ext cx="5969000" cy="3162300"/>
          </a:xfrm>
        </p:spPr>
      </p:pic>
    </p:spTree>
    <p:extLst>
      <p:ext uri="{BB962C8B-B14F-4D97-AF65-F5344CB8AC3E}">
        <p14:creationId xmlns:p14="http://schemas.microsoft.com/office/powerpoint/2010/main" val="3234452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19C3-0B57-1CBC-472F-CDBB0DBBF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	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1630E5-4C3A-20F2-AC69-5DE6CB72CDFE}"/>
              </a:ext>
            </a:extLst>
          </p:cNvPr>
          <p:cNvSpPr/>
          <p:nvPr/>
        </p:nvSpPr>
        <p:spPr>
          <a:xfrm>
            <a:off x="2483708" y="1507803"/>
            <a:ext cx="1717589" cy="65490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emotion label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4BBFEB1-77A6-AA65-5C5A-7FC272B11A37}"/>
              </a:ext>
            </a:extLst>
          </p:cNvPr>
          <p:cNvSpPr/>
          <p:nvPr/>
        </p:nvSpPr>
        <p:spPr>
          <a:xfrm>
            <a:off x="2483708" y="2977935"/>
            <a:ext cx="1717589" cy="65490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appraisals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51B4BEF-9CD3-EC39-CE02-656DD7588B90}"/>
              </a:ext>
            </a:extLst>
          </p:cNvPr>
          <p:cNvSpPr/>
          <p:nvPr/>
        </p:nvSpPr>
        <p:spPr>
          <a:xfrm>
            <a:off x="2483708" y="4367835"/>
            <a:ext cx="1828800" cy="65490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RL components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8C47ECA-7812-3909-FBA7-7739FF0705F5}"/>
              </a:ext>
            </a:extLst>
          </p:cNvPr>
          <p:cNvSpPr/>
          <p:nvPr/>
        </p:nvSpPr>
        <p:spPr>
          <a:xfrm>
            <a:off x="2483708" y="5634124"/>
            <a:ext cx="1828800" cy="65490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MDP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C5FA5E9-A4C1-82B6-BB0C-2384743C9222}"/>
              </a:ext>
            </a:extLst>
          </p:cNvPr>
          <p:cNvSpPr/>
          <p:nvPr/>
        </p:nvSpPr>
        <p:spPr>
          <a:xfrm>
            <a:off x="6096000" y="5634124"/>
            <a:ext cx="1717589" cy="6549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STORY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4E4D3CF-2EB4-3066-3604-37944CCE5AED}"/>
              </a:ext>
            </a:extLst>
          </p:cNvPr>
          <p:cNvSpPr/>
          <p:nvPr/>
        </p:nvSpPr>
        <p:spPr>
          <a:xfrm>
            <a:off x="6632488" y="3101546"/>
            <a:ext cx="2362201" cy="6549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HUMAN RATED EMOTION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62C9C14-FAD1-868D-EEFD-0147CF423111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3342503" y="2162711"/>
            <a:ext cx="0" cy="81522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883FF1-7CCC-CF2E-4037-CE57DA8CAD5E}"/>
              </a:ext>
            </a:extLst>
          </p:cNvPr>
          <p:cNvCxnSpPr/>
          <p:nvPr/>
        </p:nvCxnSpPr>
        <p:spPr>
          <a:xfrm>
            <a:off x="3342502" y="3552611"/>
            <a:ext cx="0" cy="81522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B31161A-F6A9-F474-B78A-01837BC71AFC}"/>
              </a:ext>
            </a:extLst>
          </p:cNvPr>
          <p:cNvCxnSpPr/>
          <p:nvPr/>
        </p:nvCxnSpPr>
        <p:spPr>
          <a:xfrm>
            <a:off x="3356919" y="4818900"/>
            <a:ext cx="0" cy="81522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7C4230A-ED07-2EE0-2201-8F52DD9CF6E0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4193741" y="3200807"/>
            <a:ext cx="2761054" cy="2433317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7870DA1-4A62-BF90-C392-CA38B6E44FA0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7068065" y="3756454"/>
            <a:ext cx="745524" cy="187767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760396-FAC9-8352-0067-88C254B79C19}"/>
              </a:ext>
            </a:extLst>
          </p:cNvPr>
          <p:cNvCxnSpPr>
            <a:cxnSpLocks/>
          </p:cNvCxnSpPr>
          <p:nvPr/>
        </p:nvCxnSpPr>
        <p:spPr>
          <a:xfrm>
            <a:off x="4243001" y="1835257"/>
            <a:ext cx="2395666" cy="1266289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162032F-A360-7B54-6952-C0D88EAF8E86}"/>
              </a:ext>
            </a:extLst>
          </p:cNvPr>
          <p:cNvSpPr txBox="1"/>
          <p:nvPr/>
        </p:nvSpPr>
        <p:spPr>
          <a:xfrm>
            <a:off x="5291780" y="1864913"/>
            <a:ext cx="134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794F28-4035-6AB8-2FB8-02ECC9097487}"/>
              </a:ext>
            </a:extLst>
          </p:cNvPr>
          <p:cNvSpPr txBox="1"/>
          <p:nvPr/>
        </p:nvSpPr>
        <p:spPr>
          <a:xfrm>
            <a:off x="1760839" y="2401982"/>
            <a:ext cx="134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Scherer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02EC29-46CD-55DC-A0A7-8D86F61E79BE}"/>
              </a:ext>
            </a:extLst>
          </p:cNvPr>
          <p:cNvSpPr txBox="1"/>
          <p:nvPr/>
        </p:nvSpPr>
        <p:spPr>
          <a:xfrm>
            <a:off x="1939325" y="3781191"/>
            <a:ext cx="182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constructed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528706-4AF4-3D47-888D-47D7FC9BDAD0}"/>
              </a:ext>
            </a:extLst>
          </p:cNvPr>
          <p:cNvSpPr txBox="1"/>
          <p:nvPr/>
        </p:nvSpPr>
        <p:spPr>
          <a:xfrm>
            <a:off x="3373396" y="5165531"/>
            <a:ext cx="229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definition of MDP</a:t>
            </a: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8D9A6E3E-A5C4-A8B4-8EE0-557E015E2EC8}"/>
              </a:ext>
            </a:extLst>
          </p:cNvPr>
          <p:cNvCxnSpPr>
            <a:cxnSpLocks/>
            <a:stCxn id="11" idx="1"/>
            <a:endCxn id="9" idx="1"/>
          </p:cNvCxnSpPr>
          <p:nvPr/>
        </p:nvCxnSpPr>
        <p:spPr>
          <a:xfrm rot="10800000">
            <a:off x="2483708" y="3305390"/>
            <a:ext cx="12700" cy="2656189"/>
          </a:xfrm>
          <a:prstGeom prst="curvedConnector3">
            <a:avLst>
              <a:gd name="adj1" fmla="val 16589189"/>
            </a:avLst>
          </a:prstGeom>
          <a:ln w="76200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D56EF17-D907-A5D7-F83D-CB1843A954E5}"/>
              </a:ext>
            </a:extLst>
          </p:cNvPr>
          <p:cNvSpPr txBox="1"/>
          <p:nvPr/>
        </p:nvSpPr>
        <p:spPr>
          <a:xfrm>
            <a:off x="5517636" y="4137454"/>
            <a:ext cx="155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sort of vague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A06E0B-B10C-C050-CE32-7FE980C385A7}"/>
              </a:ext>
            </a:extLst>
          </p:cNvPr>
          <p:cNvSpPr txBox="1"/>
          <p:nvPr/>
        </p:nvSpPr>
        <p:spPr>
          <a:xfrm>
            <a:off x="7775140" y="4511030"/>
            <a:ext cx="155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experiment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E56DCD-8A42-C3CA-B3D4-8BED901B8BBB}"/>
              </a:ext>
            </a:extLst>
          </p:cNvPr>
          <p:cNvSpPr txBox="1"/>
          <p:nvPr/>
        </p:nvSpPr>
        <p:spPr>
          <a:xfrm>
            <a:off x="416010" y="4633484"/>
            <a:ext cx="134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compare?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A8849445-05D3-4207-6D0F-D40A70FCED1C}"/>
              </a:ext>
            </a:extLst>
          </p:cNvPr>
          <p:cNvSpPr/>
          <p:nvPr/>
        </p:nvSpPr>
        <p:spPr>
          <a:xfrm>
            <a:off x="1053413" y="3232436"/>
            <a:ext cx="4238367" cy="3385751"/>
          </a:xfrm>
          <a:custGeom>
            <a:avLst/>
            <a:gdLst>
              <a:gd name="connsiteX0" fmla="*/ 0 w 4238367"/>
              <a:gd name="connsiteY0" fmla="*/ 0 h 3385751"/>
              <a:gd name="connsiteX1" fmla="*/ 963827 w 4238367"/>
              <a:gd name="connsiteY1" fmla="*/ 556054 h 3385751"/>
              <a:gd name="connsiteX2" fmla="*/ 3385751 w 4238367"/>
              <a:gd name="connsiteY2" fmla="*/ 568411 h 3385751"/>
              <a:gd name="connsiteX3" fmla="*/ 4226010 w 4238367"/>
              <a:gd name="connsiteY3" fmla="*/ 2014151 h 3385751"/>
              <a:gd name="connsiteX4" fmla="*/ 4238367 w 4238367"/>
              <a:gd name="connsiteY4" fmla="*/ 3113903 h 3385751"/>
              <a:gd name="connsiteX5" fmla="*/ 2755556 w 4238367"/>
              <a:gd name="connsiteY5" fmla="*/ 3385751 h 33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8367" h="3385751">
                <a:moveTo>
                  <a:pt x="0" y="0"/>
                </a:moveTo>
                <a:lnTo>
                  <a:pt x="963827" y="556054"/>
                </a:lnTo>
                <a:lnTo>
                  <a:pt x="3385751" y="568411"/>
                </a:lnTo>
                <a:lnTo>
                  <a:pt x="4226010" y="2014151"/>
                </a:lnTo>
                <a:lnTo>
                  <a:pt x="4238367" y="3113903"/>
                </a:lnTo>
                <a:lnTo>
                  <a:pt x="2755556" y="3385751"/>
                </a:lnTo>
              </a:path>
            </a:pathLst>
          </a:cu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34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3165</TotalTime>
  <Words>418</Words>
  <Application>Microsoft Macintosh PowerPoint</Application>
  <PresentationFormat>Widescreen</PresentationFormat>
  <Paragraphs>76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Cambria Math</vt:lpstr>
      <vt:lpstr>Office Theme</vt:lpstr>
      <vt:lpstr>Modeling Cognitive-Affective Processes with Appraisal and Reinforcement Learning</vt:lpstr>
      <vt:lpstr>Component Process Model</vt:lpstr>
      <vt:lpstr>Same situation, different ”power,” different                                                                                emotion</vt:lpstr>
      <vt:lpstr>Basic Model overview</vt:lpstr>
      <vt:lpstr>Reinforcement Learning</vt:lpstr>
      <vt:lpstr>Appraisal “checks” based on RL</vt:lpstr>
      <vt:lpstr>Map appraisal checks to emotions</vt:lpstr>
      <vt:lpstr>Example MDP and Appraisal Profiles</vt:lpstr>
      <vt:lpstr>Basic idea </vt:lpstr>
      <vt:lpstr>Results – Experiment 1</vt:lpstr>
      <vt:lpstr>Results – experiment 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Jesse Hoey</dc:creator>
  <cp:lastModifiedBy>Jesse Hoey</cp:lastModifiedBy>
  <cp:revision>10</cp:revision>
  <dcterms:created xsi:type="dcterms:W3CDTF">2024-11-02T16:52:27Z</dcterms:created>
  <dcterms:modified xsi:type="dcterms:W3CDTF">2024-11-04T21:37:51Z</dcterms:modified>
</cp:coreProperties>
</file>