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8"/>
  </p:notesMasterIdLst>
  <p:handoutMasterIdLst>
    <p:handoutMasterId r:id="rId29"/>
  </p:handoutMasterIdLst>
  <p:sldIdLst>
    <p:sldId id="405" r:id="rId3"/>
    <p:sldId id="258" r:id="rId4"/>
    <p:sldId id="370" r:id="rId5"/>
    <p:sldId id="474" r:id="rId6"/>
    <p:sldId id="417" r:id="rId7"/>
    <p:sldId id="475" r:id="rId8"/>
    <p:sldId id="410" r:id="rId9"/>
    <p:sldId id="484" r:id="rId10"/>
    <p:sldId id="476" r:id="rId11"/>
    <p:sldId id="409" r:id="rId12"/>
    <p:sldId id="408" r:id="rId13"/>
    <p:sldId id="418" r:id="rId14"/>
    <p:sldId id="477" r:id="rId15"/>
    <p:sldId id="463" r:id="rId16"/>
    <p:sldId id="467" r:id="rId17"/>
    <p:sldId id="452" r:id="rId18"/>
    <p:sldId id="466" r:id="rId19"/>
    <p:sldId id="479" r:id="rId20"/>
    <p:sldId id="480" r:id="rId21"/>
    <p:sldId id="481" r:id="rId22"/>
    <p:sldId id="478" r:id="rId23"/>
    <p:sldId id="482" r:id="rId24"/>
    <p:sldId id="469" r:id="rId25"/>
    <p:sldId id="366" r:id="rId26"/>
    <p:sldId id="4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/>
    <p:restoredTop sz="94674"/>
  </p:normalViewPr>
  <p:slideViewPr>
    <p:cSldViewPr>
      <p:cViewPr varScale="1">
        <p:scale>
          <a:sx n="124" d="100"/>
          <a:sy n="124" d="100"/>
        </p:scale>
        <p:origin x="184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713B2F-A339-C448-8930-D6A8ABBF9FD0}" type="datetime1">
              <a:rPr lang="en-US" altLang="en-US"/>
              <a:pPr/>
              <a:t>12/30/25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1C9FFE-B36A-B746-9C1C-8D828ED47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0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714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65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x-none" dirty="0"/>
              <a:t>Boomers vs. </a:t>
            </a:r>
            <a:r>
              <a:rPr lang="en-CA" altLang="x-none" dirty="0" err="1"/>
              <a:t>doomers</a:t>
            </a:r>
            <a:r>
              <a:rPr lang="en-CA" altLang="x-none" dirty="0"/>
              <a:t>.  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18857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Gandhi: need – greed.</a:t>
            </a:r>
          </a:p>
        </p:txBody>
      </p:sp>
    </p:spTree>
    <p:extLst>
      <p:ext uri="{BB962C8B-B14F-4D97-AF65-F5344CB8AC3E}">
        <p14:creationId xmlns:p14="http://schemas.microsoft.com/office/powerpoint/2010/main" val="85484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add. </a:t>
            </a:r>
          </a:p>
        </p:txBody>
      </p:sp>
    </p:spTree>
    <p:extLst>
      <p:ext uri="{BB962C8B-B14F-4D97-AF65-F5344CB8AC3E}">
        <p14:creationId xmlns:p14="http://schemas.microsoft.com/office/powerpoint/2010/main" val="3156738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0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add. </a:t>
            </a:r>
          </a:p>
        </p:txBody>
      </p:sp>
    </p:spTree>
    <p:extLst>
      <p:ext uri="{BB962C8B-B14F-4D97-AF65-F5344CB8AC3E}">
        <p14:creationId xmlns:p14="http://schemas.microsoft.com/office/powerpoint/2010/main" val="1592600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96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add. </a:t>
            </a:r>
          </a:p>
        </p:txBody>
      </p:sp>
    </p:spTree>
    <p:extLst>
      <p:ext uri="{BB962C8B-B14F-4D97-AF65-F5344CB8AC3E}">
        <p14:creationId xmlns:p14="http://schemas.microsoft.com/office/powerpoint/2010/main" val="3808385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add. </a:t>
            </a:r>
          </a:p>
        </p:txBody>
      </p:sp>
    </p:spTree>
    <p:extLst>
      <p:ext uri="{BB962C8B-B14F-4D97-AF65-F5344CB8AC3E}">
        <p14:creationId xmlns:p14="http://schemas.microsoft.com/office/powerpoint/2010/main" val="24116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add. </a:t>
            </a:r>
          </a:p>
        </p:txBody>
      </p:sp>
    </p:spTree>
    <p:extLst>
      <p:ext uri="{BB962C8B-B14F-4D97-AF65-F5344CB8AC3E}">
        <p14:creationId xmlns:p14="http://schemas.microsoft.com/office/powerpoint/2010/main" val="3046089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add. </a:t>
            </a:r>
          </a:p>
        </p:txBody>
      </p:sp>
    </p:spTree>
    <p:extLst>
      <p:ext uri="{BB962C8B-B14F-4D97-AF65-F5344CB8AC3E}">
        <p14:creationId xmlns:p14="http://schemas.microsoft.com/office/powerpoint/2010/main" val="3731685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add. </a:t>
            </a:r>
          </a:p>
        </p:txBody>
      </p:sp>
    </p:spTree>
    <p:extLst>
      <p:ext uri="{BB962C8B-B14F-4D97-AF65-F5344CB8AC3E}">
        <p14:creationId xmlns:p14="http://schemas.microsoft.com/office/powerpoint/2010/main" val="332444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646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add. </a:t>
            </a:r>
          </a:p>
        </p:txBody>
      </p:sp>
    </p:spTree>
    <p:extLst>
      <p:ext uri="{BB962C8B-B14F-4D97-AF65-F5344CB8AC3E}">
        <p14:creationId xmlns:p14="http://schemas.microsoft.com/office/powerpoint/2010/main" val="2862279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3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8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Harari</a:t>
            </a:r>
          </a:p>
        </p:txBody>
      </p:sp>
    </p:spTree>
    <p:extLst>
      <p:ext uri="{BB962C8B-B14F-4D97-AF65-F5344CB8AC3E}">
        <p14:creationId xmlns:p14="http://schemas.microsoft.com/office/powerpoint/2010/main" val="43737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Trump: disinformation hard to spot. </a:t>
            </a:r>
          </a:p>
        </p:txBody>
      </p:sp>
    </p:spTree>
    <p:extLst>
      <p:ext uri="{BB962C8B-B14F-4D97-AF65-F5344CB8AC3E}">
        <p14:creationId xmlns:p14="http://schemas.microsoft.com/office/powerpoint/2010/main" val="284004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Trump: disinformation hard to spot. </a:t>
            </a:r>
          </a:p>
        </p:txBody>
      </p:sp>
    </p:spTree>
    <p:extLst>
      <p:ext uri="{BB962C8B-B14F-4D97-AF65-F5344CB8AC3E}">
        <p14:creationId xmlns:p14="http://schemas.microsoft.com/office/powerpoint/2010/main" val="1355957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Trump: disinformation hard to spot. </a:t>
            </a:r>
          </a:p>
        </p:txBody>
      </p:sp>
    </p:spTree>
    <p:extLst>
      <p:ext uri="{BB962C8B-B14F-4D97-AF65-F5344CB8AC3E}">
        <p14:creationId xmlns:p14="http://schemas.microsoft.com/office/powerpoint/2010/main" val="362649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7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tobacco</a:t>
            </a:r>
          </a:p>
        </p:txBody>
      </p:sp>
    </p:spTree>
    <p:extLst>
      <p:ext uri="{BB962C8B-B14F-4D97-AF65-F5344CB8AC3E}">
        <p14:creationId xmlns:p14="http://schemas.microsoft.com/office/powerpoint/2010/main" val="248242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F31FF-5D35-2343-9100-6627C90A3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5252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6F330-31E3-CC4A-983E-F1B3F3354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0772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0"/>
            <a:ext cx="2009775" cy="68580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0"/>
            <a:ext cx="5880100" cy="68580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FF574-E251-E84F-AD7B-2FC597B82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4418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33412-213F-6F4A-BA2E-996CDC04E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6826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78B39-C7F9-B64A-87BB-0E8FB2E94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29691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022F0-4425-2947-AFCD-02D72D858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74751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493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94493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0F5DF-0AF5-FB44-9EDE-8D22C640D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22143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EE5D7-FB31-D24E-8FD1-9B819FF51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3036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EB282-FB1C-2245-9398-485A7FE31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406623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BE7F5-B2C0-684C-8CAF-9F2015371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64910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E2B0C-D941-7947-9696-D7F8EAFE3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033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01BCD-FCED-654F-A12F-6F4425DBA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5342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News Gothic M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4EF5E-987E-6542-923E-E5F632E98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7803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E6235-E90C-7347-BA81-D94300681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10630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0"/>
            <a:ext cx="2009775" cy="68580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0"/>
            <a:ext cx="5880100" cy="68580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09B96-1B5D-6C45-9021-0FF3B6239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3003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B7414-BCA3-6844-8F7E-A812C5D9C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073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493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94493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9F41-FFDF-934B-B0DC-870E33F8A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51850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CBA65-A6D0-9549-886A-E74F54389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4827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AAF26-87EF-7641-A6B7-80DD78F9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8234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FFC61-C70B-B946-8BAD-005D138BC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656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9304C-5A92-F941-BDE9-017B54DF4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36433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News Gothic M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1C528-0A92-764D-B295-CADFB7C69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61766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0"/>
            <a:ext cx="80422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22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News Gothic MT" charset="0"/>
              </a:rPr>
              <a:t>Second level</a:t>
            </a:r>
          </a:p>
          <a:p>
            <a:pPr lvl="2"/>
            <a:r>
              <a:rPr lang="en-US" altLang="en-US">
                <a:sym typeface="News Gothic MT" charset="0"/>
              </a:rPr>
              <a:t>Third level</a:t>
            </a:r>
          </a:p>
          <a:p>
            <a:pPr lvl="3"/>
            <a:r>
              <a:rPr lang="en-US" altLang="en-US">
                <a:sym typeface="News Gothic MT" charset="0"/>
              </a:rPr>
              <a:t>Fourth level</a:t>
            </a:r>
          </a:p>
          <a:p>
            <a:pPr lvl="4"/>
            <a:r>
              <a:rPr lang="en-US" altLang="en-US">
                <a:sym typeface="News Gothic MT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50213" y="6134100"/>
            <a:ext cx="6858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>
                <a:solidFill>
                  <a:srgbClr val="FFFFFF"/>
                </a:solidFill>
                <a:latin typeface="News Gothic MT" charset="0"/>
                <a:sym typeface="News Gothic MT" charset="0"/>
              </a:defRPr>
            </a:lvl1pPr>
          </a:lstStyle>
          <a:p>
            <a:fld id="{AD915424-A5FB-DD4E-A024-CDE9640148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86" r:id="rId1"/>
    <p:sldLayoutId id="2147489187" r:id="rId2"/>
    <p:sldLayoutId id="2147489188" r:id="rId3"/>
    <p:sldLayoutId id="2147489189" r:id="rId4"/>
    <p:sldLayoutId id="2147489190" r:id="rId5"/>
    <p:sldLayoutId id="2147489191" r:id="rId6"/>
    <p:sldLayoutId id="2147489192" r:id="rId7"/>
    <p:sldLayoutId id="2147489193" r:id="rId8"/>
    <p:sldLayoutId id="2147489194" r:id="rId9"/>
    <p:sldLayoutId id="2147489195" r:id="rId10"/>
    <p:sldLayoutId id="2147489196" r:id="rId11"/>
  </p:sldLayoutIdLst>
  <p:transition spd="med">
    <p:pull/>
  </p:transition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+mj-lt"/>
          <a:ea typeface="+mj-ea"/>
          <a:cs typeface="+mj-cs"/>
          <a:sym typeface="News Gothic MT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9pPr>
    </p:titleStyle>
    <p:bodyStyle>
      <a:lvl1pPr marL="388938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24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1pPr>
      <a:lvl2pPr marL="674688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2"/>
        <a:buChar char=""/>
        <a:defRPr sz="22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2pPr>
      <a:lvl3pPr marL="957263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20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3pPr>
      <a:lvl4pPr marL="1252538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4pPr>
      <a:lvl5pPr marL="1535113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5pPr>
      <a:lvl6pPr marL="1992313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6pPr>
      <a:lvl7pPr marL="2449513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7pPr>
      <a:lvl8pPr marL="2906713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8pPr>
      <a:lvl9pPr marL="3363913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0"/>
            <a:ext cx="80422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22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News Gothic MT" charset="0"/>
              </a:rPr>
              <a:t>Second level</a:t>
            </a:r>
          </a:p>
          <a:p>
            <a:pPr lvl="2"/>
            <a:r>
              <a:rPr lang="en-US" altLang="en-US">
                <a:sym typeface="News Gothic MT" charset="0"/>
              </a:rPr>
              <a:t>Third level</a:t>
            </a:r>
          </a:p>
          <a:p>
            <a:pPr lvl="3"/>
            <a:r>
              <a:rPr lang="en-US" altLang="en-US">
                <a:sym typeface="News Gothic MT" charset="0"/>
              </a:rPr>
              <a:t>Fourth level</a:t>
            </a:r>
          </a:p>
          <a:p>
            <a:pPr lvl="4"/>
            <a:r>
              <a:rPr lang="en-US" altLang="en-US">
                <a:sym typeface="News Gothic MT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50213" y="6134100"/>
            <a:ext cx="6858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>
                <a:solidFill>
                  <a:srgbClr val="FFFFFF"/>
                </a:solidFill>
                <a:latin typeface="News Gothic MT" charset="0"/>
                <a:sym typeface="News Gothic MT" charset="0"/>
              </a:defRPr>
            </a:lvl1pPr>
          </a:lstStyle>
          <a:p>
            <a:fld id="{6ECC0106-6EF8-0B44-9DF1-2153B69714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97" r:id="rId1"/>
    <p:sldLayoutId id="2147489198" r:id="rId2"/>
    <p:sldLayoutId id="2147489199" r:id="rId3"/>
    <p:sldLayoutId id="2147489200" r:id="rId4"/>
    <p:sldLayoutId id="2147489201" r:id="rId5"/>
    <p:sldLayoutId id="2147489202" r:id="rId6"/>
    <p:sldLayoutId id="2147489203" r:id="rId7"/>
    <p:sldLayoutId id="2147489204" r:id="rId8"/>
    <p:sldLayoutId id="2147489205" r:id="rId9"/>
    <p:sldLayoutId id="2147489206" r:id="rId10"/>
    <p:sldLayoutId id="2147489207" r:id="rId11"/>
  </p:sldLayoutIdLst>
  <p:transition spd="med">
    <p:pull/>
  </p:transition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+mj-lt"/>
          <a:ea typeface="+mj-ea"/>
          <a:cs typeface="+mj-cs"/>
          <a:sym typeface="News Gothic MT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600">
          <a:solidFill>
            <a:srgbClr val="2C7C9F"/>
          </a:solidFill>
          <a:latin typeface="News Gothic MT" charset="0"/>
          <a:ea typeface="ヒラギノ角ゴ ProN W3" charset="-128"/>
          <a:cs typeface="ヒラギノ角ゴ ProN W3" charset="-128"/>
          <a:sym typeface="News Gothic MT" charset="0"/>
        </a:defRPr>
      </a:lvl9pPr>
    </p:titleStyle>
    <p:bodyStyle>
      <a:lvl1pPr marL="388938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24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1pPr>
      <a:lvl2pPr marL="674688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2"/>
        <a:buChar char=""/>
        <a:defRPr sz="22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2pPr>
      <a:lvl3pPr marL="957263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20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3pPr>
      <a:lvl4pPr marL="1252538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4pPr>
      <a:lvl5pPr marL="1535113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5pPr>
      <a:lvl6pPr marL="1992313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6pPr>
      <a:lvl7pPr marL="2449513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7pPr>
      <a:lvl8pPr marL="2906713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8pPr>
      <a:lvl9pPr marL="3363913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Imac2007%20HD:Words%20%3e%202003:Presentations%20%3e%202003:2010%20present:self.4.potsdam.ppt_media:spinhead_anim-1.mov" TargetMode="External"/><Relationship Id="rId1" Type="http://schemas.microsoft.com/office/2007/relationships/media" Target="Imac2007%20HD:Words%20%3e%202003:Presentations%20%3e%202003:2010%20present:self.4.potsdam.ppt_media:spinhead_anim-1.mov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ヒラギノ角ゴ ProN W3" charset="-128"/>
                <a:sym typeface="News Gothic MT" charset="0"/>
              </a:defRPr>
            </a:lvl1pPr>
            <a:lvl2pPr marL="37931725" indent="-37474525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ヒラギノ角ゴ ProN W3" charset="-128"/>
                <a:sym typeface="News Gothic MT" charset="0"/>
              </a:defRPr>
            </a:lvl2pPr>
            <a:lvl3pPr marL="957263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ヒラギノ角ゴ ProN W3" charset="-128"/>
                <a:sym typeface="News Gothic MT" charset="0"/>
              </a:defRPr>
            </a:lvl3pPr>
            <a:lvl4pPr marL="1252538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ヒラギノ角ゴ ProN W3" charset="-128"/>
                <a:sym typeface="News Gothic MT" charset="0"/>
              </a:defRPr>
            </a:lvl4pPr>
            <a:lvl5pPr marL="1535113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ヒラギノ角ゴ ProN W3" charset="-128"/>
                <a:sym typeface="News Gothic MT" charset="0"/>
              </a:defRPr>
            </a:lvl5pPr>
            <a:lvl6pPr marL="1992313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ヒラギノ角ゴ ProN W3" charset="-128"/>
                <a:sym typeface="News Gothic MT" charset="0"/>
              </a:defRPr>
            </a:lvl6pPr>
            <a:lvl7pPr marL="2449513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ヒラギノ角ゴ ProN W3" charset="-128"/>
                <a:sym typeface="News Gothic MT" charset="0"/>
              </a:defRPr>
            </a:lvl7pPr>
            <a:lvl8pPr marL="2906713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ヒラギノ角ゴ ProN W3" charset="-128"/>
                <a:sym typeface="News Gothic MT" charset="0"/>
              </a:defRPr>
            </a:lvl8pPr>
            <a:lvl9pPr marL="3363913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ヒラギノ角ゴ ProN W3" charset="-128"/>
                <a:sym typeface="News Gothic MT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58F053-B22A-F343-9D3F-F0D6CE455FF0}" type="slidenum">
              <a:rPr lang="en-US" altLang="x-none" sz="36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x-none" sz="3600">
              <a:solidFill>
                <a:srgbClr val="FFFFFF"/>
              </a:solidFill>
            </a:endParaRPr>
          </a:p>
        </p:txBody>
      </p:sp>
      <p:sp>
        <p:nvSpPr>
          <p:cNvPr id="15361" name="Rectangle 1"/>
          <p:cNvSpPr>
            <a:spLocks/>
          </p:cNvSpPr>
          <p:nvPr/>
        </p:nvSpPr>
        <p:spPr bwMode="auto">
          <a:xfrm>
            <a:off x="1328738" y="1295400"/>
            <a:ext cx="6486525" cy="315277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defRPr/>
            </a:pPr>
            <a:endParaRPr lang="x-none" altLang="x-none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-194222"/>
            <a:ext cx="6499225" cy="3249613"/>
          </a:xfrm>
        </p:spPr>
        <p:txBody>
          <a:bodyPr rIns="132080"/>
          <a:lstStyle/>
          <a:p>
            <a:pPr indent="0" eaLnBrk="1" hangingPunct="1"/>
            <a:r>
              <a:rPr lang="en-US" sz="4800" b="1" dirty="0"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Boom or Doom?</a:t>
            </a:r>
            <a:br>
              <a:rPr lang="en-CA" sz="1800" b="1" dirty="0"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x-none" sz="4400" b="1" dirty="0"/>
            </a:br>
            <a:r>
              <a:rPr lang="en-US" altLang="x-none" sz="2400" dirty="0"/>
              <a:t>January, 2026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2906713"/>
            <a:ext cx="6499225" cy="2632075"/>
          </a:xfrm>
        </p:spPr>
        <p:txBody>
          <a:bodyPr rIns="132080"/>
          <a:lstStyle/>
          <a:p>
            <a:pPr marL="39688" indent="0" algn="ctr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3200" dirty="0">
                <a:solidFill>
                  <a:schemeClr val="accent1"/>
                </a:solidFill>
              </a:rPr>
              <a:t>Paul Thagard</a:t>
            </a:r>
          </a:p>
          <a:p>
            <a:pPr marL="39688" indent="0" algn="ctr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2000" dirty="0" err="1">
                <a:solidFill>
                  <a:srgbClr val="FF0000"/>
                </a:solidFill>
              </a:rPr>
              <a:t>paulthagard.com</a:t>
            </a:r>
            <a:endParaRPr lang="en-US" altLang="x-none" sz="2000" dirty="0">
              <a:solidFill>
                <a:srgbClr val="FF0000"/>
              </a:solidFill>
            </a:endParaRPr>
          </a:p>
        </p:txBody>
      </p:sp>
      <p:pic>
        <p:nvPicPr>
          <p:cNvPr id="163846" name="spinhead_anim-1.mov" descr="/Words &gt; 2003/Presentations &gt; 2003/2010 present/self.4.potsdam.ppt_media/spinhead_anim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0" y="3238500"/>
            <a:ext cx="1663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D71AD-AF03-84F5-5DA0-FBA8D8BF0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547" y="3869762"/>
            <a:ext cx="3654905" cy="29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35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4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Ethics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>
              <a:buNone/>
            </a:pPr>
            <a:r>
              <a:rPr lang="en-CA" altLang="en-US" sz="2800" b="1" dirty="0"/>
              <a:t>Utilitarianism: </a:t>
            </a:r>
            <a:r>
              <a:rPr lang="en-CA" altLang="en-US" sz="2800" dirty="0"/>
              <a:t>Actions are right if they produce the greatest good (pleasure/pain) for the greatest number. </a:t>
            </a:r>
          </a:p>
          <a:p>
            <a:pPr marL="39688" indent="0">
              <a:buNone/>
            </a:pPr>
            <a:r>
              <a:rPr lang="en-CA" altLang="en-US" sz="2800" b="1" dirty="0"/>
              <a:t>Deontology: </a:t>
            </a:r>
            <a:r>
              <a:rPr lang="en-CA" altLang="en-US" sz="2800" dirty="0"/>
              <a:t>Actions are right if they conform to rights and duties.  </a:t>
            </a:r>
          </a:p>
          <a:p>
            <a:pPr marL="39688" indent="0">
              <a:buNone/>
            </a:pPr>
            <a:r>
              <a:rPr lang="en-CA" altLang="en-US" sz="2800" b="1" dirty="0"/>
              <a:t>Alternatives: </a:t>
            </a:r>
            <a:r>
              <a:rPr lang="en-CA" altLang="en-US" sz="2800" dirty="0"/>
              <a:t>Religion, relativism, virtue ethics, care ethics.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10</a:t>
            </a:fld>
            <a:endParaRPr lang="en-US" altLang="en-US" sz="360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5EE1D-9989-83D7-B51D-1D7A6E842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177405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9CC30-1D06-2E18-9C76-EE4CF2AFA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191" y="0"/>
            <a:ext cx="122663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625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Principles</a:t>
            </a:r>
            <a:endParaRPr lang="en-US" altLang="en-US" i="1" dirty="0"/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3288" indent="-514350" algn="just">
              <a:buAutoNum type="arabicPeriod"/>
            </a:pPr>
            <a:r>
              <a:rPr lang="en-US" sz="2800" b="1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Autonomy</a:t>
            </a: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: Respect people’s freedom.</a:t>
            </a:r>
          </a:p>
          <a:p>
            <a:pPr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2.</a:t>
            </a:r>
            <a:r>
              <a:rPr lang="en-US" sz="2800" b="1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 Beneficence</a:t>
            </a: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: Provide benefits to people. </a:t>
            </a:r>
            <a:endParaRPr lang="en-CA" sz="2800" dirty="0">
              <a:effectLst/>
              <a:latin typeface="+mj-lt"/>
              <a:ea typeface="Times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Nonmaleficence</a:t>
            </a: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: Avoid harms to people.</a:t>
            </a:r>
            <a:endParaRPr lang="en-CA" sz="2800" dirty="0">
              <a:effectLst/>
              <a:latin typeface="+mj-lt"/>
              <a:ea typeface="Times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Justice</a:t>
            </a: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: Distribute benefits, costs, and risks fairly</a:t>
            </a:r>
            <a:r>
              <a:rPr lang="en-US" sz="2800" dirty="0">
                <a:latin typeface="+mj-lt"/>
                <a:ea typeface="Times"/>
                <a:cs typeface="Times New Roman" panose="02020603050405020304" pitchFamily="18" charset="0"/>
              </a:rPr>
              <a:t>.</a:t>
            </a:r>
          </a:p>
          <a:p>
            <a:pPr indent="0" algn="just">
              <a:buNone/>
            </a:pPr>
            <a:r>
              <a:rPr lang="en-US" sz="2800" dirty="0">
                <a:latin typeface="+mj-lt"/>
                <a:ea typeface="Times"/>
                <a:cs typeface="Times New Roman" panose="02020603050405020304" pitchFamily="18" charset="0"/>
              </a:rPr>
              <a:t>These 4 cover all AI ethical </a:t>
            </a:r>
            <a:r>
              <a:rPr lang="en-US" sz="2800" dirty="0" err="1">
                <a:latin typeface="+mj-lt"/>
                <a:ea typeface="Times"/>
                <a:cs typeface="Times New Roman" panose="02020603050405020304" pitchFamily="18" charset="0"/>
              </a:rPr>
              <a:t>prinicples</a:t>
            </a:r>
            <a:r>
              <a:rPr lang="en-US" sz="2800" dirty="0">
                <a:latin typeface="+mj-lt"/>
                <a:ea typeface="Times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+mj-lt"/>
              <a:ea typeface="Times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dirty="0">
                <a:latin typeface="+mj-lt"/>
                <a:ea typeface="Times"/>
                <a:cs typeface="Times New Roman" panose="02020603050405020304" pitchFamily="18" charset="0"/>
              </a:rPr>
              <a:t>Thagard, 2021, </a:t>
            </a:r>
            <a:r>
              <a:rPr lang="en-US" sz="2800" i="1" dirty="0">
                <a:latin typeface="+mj-lt"/>
                <a:ea typeface="Times"/>
                <a:cs typeface="Times New Roman" panose="02020603050405020304" pitchFamily="18" charset="0"/>
              </a:rPr>
              <a:t>Bots and Beasts.   </a:t>
            </a:r>
            <a:r>
              <a:rPr lang="en-US" sz="2800" i="1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 </a:t>
            </a:r>
            <a:endParaRPr lang="en-CA" sz="2800" i="1" dirty="0">
              <a:effectLst/>
              <a:latin typeface="+mj-lt"/>
              <a:ea typeface="Times"/>
              <a:cs typeface="Times New Roman" panose="02020603050405020304" pitchFamily="18" charset="0"/>
            </a:endParaRPr>
          </a:p>
          <a:p>
            <a:pPr marL="39688" indent="0">
              <a:buNone/>
            </a:pPr>
            <a:endParaRPr lang="en-US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11</a:t>
            </a:fld>
            <a:endParaRPr lang="en-US" altLang="en-US" sz="360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7E42B-CD95-46C3-85D2-4DE53F2FC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330" y="0"/>
            <a:ext cx="1150670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6910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Need vs. Greed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5257800"/>
          </a:xfrm>
        </p:spPr>
        <p:txBody>
          <a:bodyPr/>
          <a:lstStyle/>
          <a:p>
            <a:pPr marL="39688" indent="0">
              <a:buNone/>
            </a:pPr>
            <a:r>
              <a:rPr lang="en-US" altLang="en-US" sz="2800" b="1" dirty="0">
                <a:latin typeface="+mj-lt"/>
              </a:rPr>
              <a:t>Needs: </a:t>
            </a: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Properties and relationships that people require to live as human beings, who would be harmed by going without them. </a:t>
            </a:r>
            <a:endParaRPr lang="en-US" altLang="en-US" sz="2800" b="1" dirty="0">
              <a:latin typeface="+mj-lt"/>
            </a:endParaRPr>
          </a:p>
          <a:p>
            <a:pPr marL="39688" indent="0">
              <a:buNone/>
            </a:pPr>
            <a:r>
              <a:rPr lang="en-US" altLang="en-US" sz="2800" b="1" dirty="0">
                <a:latin typeface="+mj-lt"/>
              </a:rPr>
              <a:t>Biological needs: </a:t>
            </a:r>
            <a:r>
              <a:rPr lang="en-US" altLang="en-US" sz="2800" dirty="0">
                <a:latin typeface="+mj-lt"/>
              </a:rPr>
              <a:t>Oxygen, water, food, shelter, healthcare. </a:t>
            </a:r>
          </a:p>
          <a:p>
            <a:pPr marL="39688" indent="0">
              <a:buNone/>
            </a:pPr>
            <a:r>
              <a:rPr lang="en-US" altLang="en-US" sz="2800" b="1" dirty="0">
                <a:latin typeface="+mj-lt"/>
              </a:rPr>
              <a:t>Psychological needs: </a:t>
            </a:r>
            <a:r>
              <a:rPr lang="en-US" altLang="en-US" sz="2800" dirty="0">
                <a:latin typeface="+mj-lt"/>
              </a:rPr>
              <a:t>Autonomy (freedom), relatedness (belonging), competence (accomplishment).  Deci &amp; Ryan. </a:t>
            </a:r>
          </a:p>
          <a:p>
            <a:pPr marL="39688" indent="0">
              <a:buNone/>
            </a:pPr>
            <a:r>
              <a:rPr lang="en-US" altLang="en-US" sz="2800" b="1" dirty="0">
                <a:latin typeface="+mj-lt"/>
              </a:rPr>
              <a:t>Greed: </a:t>
            </a:r>
            <a:r>
              <a:rPr lang="en-US" altLang="en-US" sz="2800" dirty="0">
                <a:latin typeface="+mj-lt"/>
              </a:rPr>
              <a:t>Individual pursuit of wealth and power. </a:t>
            </a:r>
          </a:p>
          <a:p>
            <a:pPr marL="39688" indent="0">
              <a:buNone/>
            </a:pPr>
            <a:r>
              <a:rPr lang="en-US" altLang="en-US" sz="2800" dirty="0">
                <a:latin typeface="+mj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12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F180A-6386-63D1-2848-8A497399A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239" y="10983"/>
            <a:ext cx="1507792" cy="19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0092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Objectivity of Needs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5257800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Necessity for physical survival or basic well-being. </a:t>
            </a:r>
            <a:endParaRPr lang="en-CA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Harm from deprivation.</a:t>
            </a:r>
            <a:endParaRPr lang="en-CA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Universal requirement across cultures and contexts. </a:t>
            </a:r>
            <a:endParaRPr lang="en-CA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Minimal thresholds and non-availability of substitutes.</a:t>
            </a:r>
            <a:endParaRPr lang="en-CA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Explanation of experimental phenomena such as personal attachments.</a:t>
            </a:r>
            <a:endParaRPr lang="en-CA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Empirical connection with the growth and flourishing of individuals. </a:t>
            </a:r>
            <a:endParaRPr lang="en-CA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13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4227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Principles and Needs</a:t>
            </a:r>
            <a:endParaRPr lang="en-US" altLang="en-US" i="1" dirty="0"/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5257800"/>
          </a:xfrm>
        </p:spPr>
        <p:txBody>
          <a:bodyPr/>
          <a:lstStyle/>
          <a:p>
            <a:pPr marL="39688" indent="0">
              <a:buNone/>
            </a:pPr>
            <a:r>
              <a:rPr lang="en-US" altLang="en-US" sz="2800" dirty="0"/>
              <a:t>People’s need for freedom justifies the principle of autonomy.</a:t>
            </a:r>
          </a:p>
          <a:p>
            <a:pPr marL="39688" indent="0">
              <a:buNone/>
            </a:pPr>
            <a:r>
              <a:rPr lang="en-US" altLang="en-US" sz="2800" dirty="0"/>
              <a:t>Benefits are satisfaction of biological and psychological needs.</a:t>
            </a:r>
          </a:p>
          <a:p>
            <a:pPr marL="39688" indent="0">
              <a:buNone/>
            </a:pPr>
            <a:r>
              <a:rPr lang="en-US" altLang="en-US" sz="2800" dirty="0"/>
              <a:t>Harms are deprivations of biological and psychological needs.</a:t>
            </a:r>
          </a:p>
          <a:p>
            <a:pPr marL="39688" indent="0">
              <a:buNone/>
            </a:pPr>
            <a:r>
              <a:rPr lang="en-US" altLang="en-US" sz="2800" dirty="0"/>
              <a:t>Justice requires equality in the sense that all people have sufficient satisfaction of needs to live as humans.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14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2731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What is to be done?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5257800"/>
          </a:xfrm>
        </p:spPr>
        <p:txBody>
          <a:bodyPr/>
          <a:lstStyle/>
          <a:p>
            <a:pPr marL="39688" indent="0">
              <a:buNone/>
            </a:pPr>
            <a:r>
              <a:rPr lang="en-US" altLang="en-US" sz="2800" b="1" dirty="0"/>
              <a:t>Nothing: </a:t>
            </a:r>
            <a:r>
              <a:rPr lang="en-US" altLang="en-US" sz="2800" dirty="0"/>
              <a:t>allow companies to do whatever they want.  Race to the edge of the cliff. </a:t>
            </a:r>
            <a:endParaRPr lang="en-US" altLang="en-US" sz="2800" b="1" dirty="0"/>
          </a:p>
          <a:p>
            <a:pPr marL="39688" indent="0">
              <a:buNone/>
            </a:pPr>
            <a:r>
              <a:rPr lang="en-US" altLang="en-US" sz="2800" b="1" dirty="0"/>
              <a:t>Ban or pause on AI research: </a:t>
            </a:r>
            <a:r>
              <a:rPr lang="en-US" altLang="en-US" sz="2800" dirty="0"/>
              <a:t>Not realistic given international competition. </a:t>
            </a:r>
            <a:endParaRPr lang="en-US" altLang="en-US" sz="2800" b="1" dirty="0"/>
          </a:p>
          <a:p>
            <a:pPr marL="39688" indent="0">
              <a:buNone/>
            </a:pPr>
            <a:r>
              <a:rPr lang="en-US" altLang="en-US" sz="2800" b="1" dirty="0"/>
              <a:t>Regulation: </a:t>
            </a:r>
            <a:r>
              <a:rPr lang="en-US" altLang="en-US" sz="2800" dirty="0"/>
              <a:t>governments and international organizations can establish laws and rules to prevent the development of AI disasters.</a:t>
            </a:r>
          </a:p>
          <a:p>
            <a:pPr marL="39688" indent="0">
              <a:buNone/>
            </a:pPr>
            <a:r>
              <a:rPr lang="en-US" altLang="en-US" sz="2800" dirty="0"/>
              <a:t>Compare: nuclear weapons, drugs, diseases, transportation, energy, pollution.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15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6752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Regulation Questions</a:t>
            </a:r>
            <a:endParaRPr lang="en-US" altLang="en-US" i="1" dirty="0"/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5257800"/>
          </a:xfrm>
        </p:spPr>
        <p:txBody>
          <a:bodyPr/>
          <a:lstStyle/>
          <a:p>
            <a:pPr marL="554038" indent="-514350">
              <a:buAutoNum type="arabicPeriod"/>
            </a:pPr>
            <a:r>
              <a:rPr lang="en-US" altLang="en-US" sz="2800" b="1" dirty="0"/>
              <a:t>What justifies the state?  </a:t>
            </a:r>
            <a:r>
              <a:rPr lang="en-US" altLang="en-US" sz="2800" dirty="0"/>
              <a:t>Not thought experiments, but empirical observations that some states are effective at increasing needs satisfaction. </a:t>
            </a:r>
          </a:p>
          <a:p>
            <a:pPr marL="554038" indent="-514350">
              <a:buAutoNum type="arabicPeriod"/>
            </a:pPr>
            <a:r>
              <a:rPr lang="en-US" altLang="en-US" sz="2800" b="1" dirty="0"/>
              <a:t>What kinds of regulations are justified?</a:t>
            </a:r>
            <a:r>
              <a:rPr lang="en-US" altLang="en-US" sz="2800" dirty="0"/>
              <a:t> Rules that increase needs satisfaction while not overwhelming autonomy. </a:t>
            </a:r>
          </a:p>
          <a:p>
            <a:pPr marL="554038" indent="-514350">
              <a:buAutoNum type="arabicPeriod"/>
            </a:pPr>
            <a:r>
              <a:rPr lang="en-US" altLang="en-US" sz="2800" b="1" dirty="0"/>
              <a:t>What kinds of regulations are justified for AI? </a:t>
            </a:r>
            <a:r>
              <a:rPr lang="en-US" altLang="en-US" sz="2800" dirty="0"/>
              <a:t>Depends on particular risks.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16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4990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Human extinction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20403"/>
            <a:ext cx="8042275" cy="5257800"/>
          </a:xfrm>
        </p:spPr>
        <p:txBody>
          <a:bodyPr/>
          <a:lstStyle/>
          <a:p>
            <a:pPr marL="39688" indent="0">
              <a:buNone/>
            </a:pPr>
            <a:r>
              <a:rPr lang="en-US" altLang="en-US" sz="2800" dirty="0">
                <a:latin typeface="+mj-lt"/>
              </a:rPr>
              <a:t>What is the probability that the new AI will lead to human extinction?  Estimates range from 99% to much below 1%.  Musk 20%.</a:t>
            </a:r>
          </a:p>
          <a:p>
            <a:pPr marL="39688" indent="0">
              <a:buNone/>
            </a:pPr>
            <a:r>
              <a:rPr lang="en-US" altLang="en-US" sz="2800" b="1" dirty="0">
                <a:latin typeface="+mj-lt"/>
              </a:rPr>
              <a:t>Causal scenario: </a:t>
            </a:r>
          </a:p>
          <a:p>
            <a:pPr marL="39688" indent="0">
              <a:buNone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continues to advance 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688" indent="0">
              <a:buNone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reaches human-level intelligence 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688" indent="0">
              <a:buNone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achieves superintelligence 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688" indent="0">
              <a:buNone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attacks humans 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doom.</a:t>
            </a:r>
            <a:endParaRPr lang="en-CA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buNone/>
            </a:pPr>
            <a:endParaRPr lang="en-US" altLang="en-US" sz="2800" dirty="0"/>
          </a:p>
          <a:p>
            <a:pPr marL="39688" indent="0">
              <a:buNone/>
            </a:pPr>
            <a:endParaRPr lang="en-US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17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9600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Superintelligence:</a:t>
            </a:r>
            <a:br>
              <a:rPr lang="en-US" altLang="en-US" dirty="0"/>
            </a:br>
            <a:r>
              <a:rPr lang="en-US" altLang="en-US" dirty="0"/>
              <a:t>AI Advantages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20403"/>
            <a:ext cx="8042275" cy="5257800"/>
          </a:xfrm>
        </p:spPr>
        <p:txBody>
          <a:bodyPr/>
          <a:lstStyle/>
          <a:p>
            <a:pPr marL="39688" indent="0">
              <a:buNone/>
            </a:pPr>
            <a:r>
              <a:rPr lang="en-CA" altLang="en-US" sz="2800" dirty="0">
                <a:latin typeface="+mj-lt"/>
              </a:rPr>
              <a:t>Speed of processing: chips vs. neurons</a:t>
            </a:r>
          </a:p>
          <a:p>
            <a:pPr marL="39688" indent="0">
              <a:buNone/>
            </a:pPr>
            <a:r>
              <a:rPr lang="en-CA" sz="2800" dirty="0">
                <a:latin typeface="+mj-lt"/>
              </a:rPr>
              <a:t>Working memory capacity</a:t>
            </a:r>
          </a:p>
          <a:p>
            <a:pPr marL="39688" indent="0">
              <a:buNone/>
            </a:pPr>
            <a:r>
              <a:rPr lang="en-CA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fatigue, illness, sleep, death</a:t>
            </a:r>
          </a:p>
          <a:p>
            <a:pPr marL="39688" indent="0">
              <a:buNone/>
            </a:pPr>
            <a:r>
              <a:rPr lang="en-CA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Access to data </a:t>
            </a:r>
          </a:p>
          <a:p>
            <a:pPr marL="39688" indent="0">
              <a:buNone/>
            </a:pPr>
            <a:r>
              <a:rPr lang="en-CA" altLang="en-US" sz="2800" dirty="0">
                <a:latin typeface="+mj-lt"/>
                <a:cs typeface="Times New Roman" panose="02020603050405020304" pitchFamily="18" charset="0"/>
              </a:rPr>
              <a:t>Self-improvement</a:t>
            </a:r>
          </a:p>
          <a:p>
            <a:pPr marL="39688" indent="0">
              <a:buNone/>
            </a:pPr>
            <a:r>
              <a:rPr lang="en-US" altLang="en-US" sz="2800" dirty="0"/>
              <a:t>Collaboration</a:t>
            </a:r>
          </a:p>
          <a:p>
            <a:pPr marL="39688" indent="0">
              <a:buNone/>
            </a:pPr>
            <a:r>
              <a:rPr lang="en-US" altLang="en-US" sz="2800" dirty="0"/>
              <a:t>Replaceability</a:t>
            </a:r>
          </a:p>
          <a:p>
            <a:pPr marL="39688" indent="0">
              <a:buNone/>
            </a:pPr>
            <a:endParaRPr lang="en-US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18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94563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AI Agents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20403"/>
            <a:ext cx="8042275" cy="5257800"/>
          </a:xfrm>
        </p:spPr>
        <p:txBody>
          <a:bodyPr/>
          <a:lstStyle/>
          <a:p>
            <a:pPr marL="39688" indent="0">
              <a:buNone/>
            </a:pPr>
            <a:endParaRPr lang="en-US" altLang="en-US" sz="2800" dirty="0">
              <a:latin typeface="+mj-lt"/>
            </a:endParaRPr>
          </a:p>
          <a:p>
            <a:pPr marL="39688" indent="0">
              <a:buNone/>
            </a:pPr>
            <a:r>
              <a:rPr lang="en-CA" altLang="en-US" sz="2800" dirty="0">
                <a:latin typeface="+mj-lt"/>
              </a:rPr>
              <a:t>ChatGPT etc. respond to prompts.</a:t>
            </a:r>
          </a:p>
          <a:p>
            <a:pPr marL="39688" indent="0">
              <a:buNone/>
            </a:pPr>
            <a:r>
              <a:rPr lang="en-CA" altLang="en-US" sz="2800" dirty="0">
                <a:latin typeface="+mj-lt"/>
              </a:rPr>
              <a:t>AI agents are autonomous, work on their own.</a:t>
            </a:r>
          </a:p>
          <a:p>
            <a:pPr marL="39688" indent="0">
              <a:buNone/>
            </a:pPr>
            <a:r>
              <a:rPr lang="en-CA" altLang="en-US" sz="2800" dirty="0">
                <a:latin typeface="+mj-lt"/>
              </a:rPr>
              <a:t>Receive inputs from the world, take actions on their own, e.g. web browser.</a:t>
            </a:r>
          </a:p>
          <a:p>
            <a:pPr marL="39688" indent="0">
              <a:buNone/>
            </a:pPr>
            <a:r>
              <a:rPr lang="en-CA" altLang="en-US" sz="2800" dirty="0">
                <a:latin typeface="+mj-lt"/>
              </a:rPr>
              <a:t>Soon: control and interaction with robots (Optimus, Figure) and cars (Tesla, BYD).  </a:t>
            </a:r>
          </a:p>
          <a:p>
            <a:pPr marL="39688" indent="0">
              <a:buNone/>
            </a:pPr>
            <a:r>
              <a:rPr lang="en-CA" altLang="en-US" sz="2800" dirty="0">
                <a:latin typeface="+mj-lt"/>
              </a:rPr>
              <a:t>Elder agent.</a:t>
            </a:r>
          </a:p>
          <a:p>
            <a:pPr marL="39688" indent="0">
              <a:buNone/>
            </a:pPr>
            <a:endParaRPr lang="en-CA" altLang="en-US" sz="2800" dirty="0">
              <a:latin typeface="+mj-lt"/>
            </a:endParaRPr>
          </a:p>
          <a:p>
            <a:pPr marL="39688" indent="0">
              <a:buNone/>
            </a:pPr>
            <a:endParaRPr lang="en-CA" altLang="en-US" sz="2800" dirty="0">
              <a:latin typeface="+mj-lt"/>
            </a:endParaRPr>
          </a:p>
          <a:p>
            <a:pPr marL="39688" indent="0">
              <a:buNone/>
            </a:pPr>
            <a:endParaRPr lang="en-CA" altLang="en-US" sz="2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19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3B597-7049-3877-6BA4-9A18D7F5F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782" y="-33924"/>
            <a:ext cx="2438218" cy="23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4340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/>
            <a:fld id="{A4A8A225-A3EA-6045-A2F0-49C848896014}" type="slidenum">
              <a:rPr lang="en-US" altLang="en-US" sz="3600">
                <a:solidFill>
                  <a:srgbClr val="FFFFFF"/>
                </a:solidFill>
                <a:latin typeface="News Gothic MT" charset="0"/>
                <a:sym typeface="News Gothic MT" charset="0"/>
              </a:rPr>
              <a:pPr eaLnBrk="1" hangingPunct="1"/>
              <a:t>2</a:t>
            </a:fld>
            <a:endParaRPr lang="en-US" altLang="en-US" sz="3600">
              <a:solidFill>
                <a:srgbClr val="FFFFFF"/>
              </a:solidFill>
              <a:latin typeface="News Gothic MT" charset="0"/>
              <a:sym typeface="News Gothic MT" charset="0"/>
            </a:endParaRPr>
          </a:p>
        </p:txBody>
      </p:sp>
      <p:sp>
        <p:nvSpPr>
          <p:cNvPr id="16589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altLang="en-US" dirty="0"/>
              <a:t>Outline</a:t>
            </a:r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4886821" cy="5257800"/>
          </a:xfrm>
        </p:spPr>
        <p:txBody>
          <a:bodyPr rIns="132080"/>
          <a:lstStyle/>
          <a:p>
            <a:pPr marL="496888" indent="-457200" eaLnBrk="1" hangingPunct="1">
              <a:spcBef>
                <a:spcPct val="0"/>
              </a:spcBef>
              <a:buSzPct val="99000"/>
              <a:buFont typeface="Wingdings 2" charset="2"/>
              <a:buAutoNum type="arabicPeriod"/>
            </a:pPr>
            <a:r>
              <a:rPr lang="en-US" altLang="en-US" sz="3200" dirty="0"/>
              <a:t>Generative AI</a:t>
            </a:r>
          </a:p>
          <a:p>
            <a:pPr marL="496888" indent="-457200" eaLnBrk="1" hangingPunct="1">
              <a:spcBef>
                <a:spcPct val="0"/>
              </a:spcBef>
              <a:buSzPct val="99000"/>
              <a:buFont typeface="Wingdings 2" charset="2"/>
              <a:buAutoNum type="arabicPeriod"/>
            </a:pPr>
            <a:r>
              <a:rPr lang="en-US" altLang="en-US" sz="3200" dirty="0"/>
              <a:t>Benefits</a:t>
            </a:r>
          </a:p>
          <a:p>
            <a:pPr marL="496888" indent="-457200" eaLnBrk="1" hangingPunct="1">
              <a:spcBef>
                <a:spcPct val="0"/>
              </a:spcBef>
              <a:buSzPct val="99000"/>
              <a:buFont typeface="Wingdings 2" charset="2"/>
              <a:buAutoNum type="arabicPeriod"/>
            </a:pPr>
            <a:r>
              <a:rPr lang="en-US" altLang="en-US" sz="3200" dirty="0"/>
              <a:t>Risks</a:t>
            </a:r>
          </a:p>
          <a:p>
            <a:pPr marL="496888" indent="-457200" eaLnBrk="1" hangingPunct="1">
              <a:spcBef>
                <a:spcPct val="0"/>
              </a:spcBef>
              <a:buSzPct val="99000"/>
              <a:buFont typeface="Wingdings 2" charset="2"/>
              <a:buAutoNum type="arabicPeriod"/>
            </a:pPr>
            <a:r>
              <a:rPr lang="en-US" altLang="en-US" sz="3200" dirty="0"/>
              <a:t>Value alignment</a:t>
            </a:r>
          </a:p>
          <a:p>
            <a:pPr marL="496888" indent="-457200" eaLnBrk="1" hangingPunct="1">
              <a:spcBef>
                <a:spcPct val="0"/>
              </a:spcBef>
              <a:buSzPct val="99000"/>
              <a:buFont typeface="Wingdings 2" charset="2"/>
              <a:buAutoNum type="arabicPeriod"/>
            </a:pPr>
            <a:r>
              <a:rPr lang="en-US" altLang="en-US" sz="3200" dirty="0"/>
              <a:t>Principles</a:t>
            </a:r>
          </a:p>
          <a:p>
            <a:pPr marL="496888" indent="-457200" eaLnBrk="1" hangingPunct="1">
              <a:spcBef>
                <a:spcPct val="0"/>
              </a:spcBef>
              <a:buSzPct val="99000"/>
              <a:buFont typeface="Wingdings 2" charset="2"/>
              <a:buAutoNum type="arabicPeriod"/>
            </a:pPr>
            <a:r>
              <a:rPr lang="en-US" altLang="en-US" sz="3200" dirty="0"/>
              <a:t>Needs satisfaction</a:t>
            </a:r>
          </a:p>
          <a:p>
            <a:pPr marL="496888" indent="-457200" eaLnBrk="1" hangingPunct="1">
              <a:spcBef>
                <a:spcPct val="0"/>
              </a:spcBef>
              <a:buSzPct val="99000"/>
              <a:buFont typeface="Wingdings 2" charset="2"/>
              <a:buAutoNum type="arabicPeriod"/>
            </a:pPr>
            <a:r>
              <a:rPr lang="en-US" altLang="en-US" sz="3200" dirty="0"/>
              <a:t>Superintelligence</a:t>
            </a:r>
          </a:p>
          <a:p>
            <a:pPr marL="496888" indent="-457200" eaLnBrk="1" hangingPunct="1">
              <a:spcBef>
                <a:spcPct val="0"/>
              </a:spcBef>
              <a:buSzPct val="99000"/>
              <a:buFont typeface="Wingdings 2" charset="2"/>
              <a:buAutoNum type="arabicPeriod"/>
            </a:pPr>
            <a:r>
              <a:rPr lang="en-US" altLang="en-US" sz="3200" dirty="0"/>
              <a:t>Regulations</a:t>
            </a:r>
          </a:p>
        </p:txBody>
      </p:sp>
      <p:pic>
        <p:nvPicPr>
          <p:cNvPr id="16589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600200"/>
            <a:ext cx="3835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Will AI Attack Humans?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20403"/>
            <a:ext cx="8042275" cy="5257800"/>
          </a:xfrm>
        </p:spPr>
        <p:txBody>
          <a:bodyPr/>
          <a:lstStyle/>
          <a:p>
            <a:pPr marL="39688" indent="0">
              <a:buNone/>
            </a:pPr>
            <a:r>
              <a:rPr lang="en-US" altLang="en-US" sz="2800" dirty="0">
                <a:latin typeface="+mj-lt"/>
              </a:rPr>
              <a:t>Causal scenarios:</a:t>
            </a:r>
          </a:p>
          <a:p>
            <a:pPr marL="554038" indent="-514350">
              <a:buAutoNum type="arabicPeriod"/>
            </a:pPr>
            <a:r>
              <a:rPr lang="en-US" altLang="en-US" sz="2800" dirty="0">
                <a:latin typeface="+mj-lt"/>
              </a:rPr>
              <a:t>Battle for energy and other resources.</a:t>
            </a:r>
          </a:p>
          <a:p>
            <a:pPr marL="554038" indent="-514350">
              <a:buAutoNum type="arabicPeriod"/>
            </a:pPr>
            <a:r>
              <a:rPr lang="en-US" altLang="en-US" sz="2800" dirty="0">
                <a:latin typeface="+mj-lt"/>
              </a:rPr>
              <a:t>AI under control of autocrats and oligarchs.</a:t>
            </a:r>
          </a:p>
          <a:p>
            <a:pPr marL="554038" indent="-514350">
              <a:buAutoNum type="arabicPeriod"/>
            </a:pPr>
            <a:r>
              <a:rPr lang="en-US" altLang="en-US" sz="2800" dirty="0">
                <a:latin typeface="+mj-lt"/>
              </a:rPr>
              <a:t>AI gains control of nuclear weapons or develops new bioweapons. </a:t>
            </a:r>
          </a:p>
          <a:p>
            <a:pPr marL="39688" indent="0">
              <a:buNone/>
            </a:pPr>
            <a:endParaRPr lang="en-CA" altLang="en-US" sz="2800" dirty="0">
              <a:latin typeface="+mj-lt"/>
            </a:endParaRPr>
          </a:p>
          <a:p>
            <a:pPr marL="39688" indent="0">
              <a:buNone/>
            </a:pPr>
            <a:endParaRPr lang="en-CA" altLang="en-US" sz="2800" dirty="0">
              <a:latin typeface="+mj-lt"/>
            </a:endParaRPr>
          </a:p>
          <a:p>
            <a:pPr marL="39688" indent="0">
              <a:buNone/>
            </a:pPr>
            <a:endParaRPr lang="en-CA" altLang="en-US" sz="2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20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47D0C-7A35-6372-751B-4093D75C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543182"/>
            <a:ext cx="3113360" cy="23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1995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Regulations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67991"/>
            <a:ext cx="8042275" cy="5257800"/>
          </a:xfrm>
        </p:spPr>
        <p:txBody>
          <a:bodyPr/>
          <a:lstStyle/>
          <a:p>
            <a:pPr marL="39688" indent="0">
              <a:buNone/>
            </a:pPr>
            <a:endParaRPr lang="en-US" altLang="en-US" sz="2800" dirty="0"/>
          </a:p>
          <a:p>
            <a:pPr marL="0" lvl="0"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Do not allow AI systems to be fully autonomous.</a:t>
            </a:r>
            <a:endParaRPr lang="en-CA" sz="2800" dirty="0">
              <a:effectLst/>
              <a:latin typeface="+mj-lt"/>
              <a:ea typeface="Times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Do not build AI systems that are capable of consciousness and emotions.</a:t>
            </a:r>
            <a:endParaRPr lang="en-CA" sz="2800" dirty="0">
              <a:effectLst/>
              <a:latin typeface="+mj-lt"/>
              <a:ea typeface="Times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Do not give AI systems control over weapons, especially nuclear and bioweapons.</a:t>
            </a:r>
            <a:endParaRPr lang="en-CA" sz="2800" dirty="0">
              <a:effectLst/>
              <a:latin typeface="+mj-lt"/>
              <a:ea typeface="Times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Do not allow AI systems to achieve superintelligence. </a:t>
            </a:r>
            <a:endParaRPr lang="en-CA" sz="2800" dirty="0">
              <a:effectLst/>
              <a:latin typeface="+mj-lt"/>
              <a:ea typeface="Times"/>
              <a:cs typeface="Times New Roman" panose="02020603050405020304" pitchFamily="18" charset="0"/>
            </a:endParaRPr>
          </a:p>
          <a:p>
            <a:pPr marL="39688" indent="0">
              <a:buNone/>
            </a:pPr>
            <a:endParaRPr lang="en-US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21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01660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Proposed Regulations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67991"/>
            <a:ext cx="8042275" cy="5257800"/>
          </a:xfrm>
        </p:spPr>
        <p:txBody>
          <a:bodyPr/>
          <a:lstStyle/>
          <a:p>
            <a:pPr marL="39688" indent="0">
              <a:buNone/>
            </a:pPr>
            <a:endParaRPr lang="en-US" altLang="en-US" sz="2800" dirty="0"/>
          </a:p>
          <a:p>
            <a:pPr marL="0" lvl="0" indent="0" algn="just">
              <a:buNone/>
            </a:pPr>
            <a:r>
              <a:rPr lang="en-CA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European Union: good start, but lacking </a:t>
            </a:r>
            <a:r>
              <a:rPr lang="en-US" sz="2800" dirty="0">
                <a:latin typeface="+mj-lt"/>
                <a:ea typeface="Times"/>
                <a:cs typeface="Times New Roman" panose="02020603050405020304" pitchFamily="18" charset="0"/>
              </a:rPr>
              <a:t>teeth.</a:t>
            </a:r>
          </a:p>
          <a:p>
            <a:pPr marL="0" lvl="0"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USA</a:t>
            </a:r>
            <a:r>
              <a:rPr lang="en-US" sz="2800" dirty="0">
                <a:latin typeface="+mj-lt"/>
                <a:ea typeface="Times"/>
                <a:cs typeface="Times New Roman" panose="02020603050405020304" pitchFamily="18" charset="0"/>
              </a:rPr>
              <a:t>, California, cancelled.</a:t>
            </a:r>
          </a:p>
          <a:p>
            <a:pPr marL="0" lvl="0"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Canada stalled. </a:t>
            </a:r>
          </a:p>
          <a:p>
            <a:pPr marL="0" lvl="0" indent="0" algn="just">
              <a:buNone/>
            </a:pPr>
            <a:r>
              <a:rPr lang="en-US" sz="2800" dirty="0">
                <a:latin typeface="+mj-lt"/>
                <a:ea typeface="Times"/>
                <a:cs typeface="Times New Roman" panose="02020603050405020304" pitchFamily="18" charset="0"/>
              </a:rPr>
              <a:t>China: vague and general.</a:t>
            </a:r>
          </a:p>
          <a:p>
            <a:pPr marL="0" lvl="0" indent="0" algn="just">
              <a:buNone/>
            </a:pPr>
            <a:r>
              <a:rPr lang="en-US" sz="2800" dirty="0">
                <a:effectLst/>
                <a:latin typeface="+mj-lt"/>
                <a:ea typeface="Times"/>
                <a:cs typeface="Times New Roman" panose="02020603050405020304" pitchFamily="18" charset="0"/>
              </a:rPr>
              <a:t>None of these is adequate to prevent human disasters. </a:t>
            </a:r>
          </a:p>
          <a:p>
            <a:pPr marL="0" lvl="0" indent="0" algn="just">
              <a:buNone/>
            </a:pPr>
            <a:endParaRPr lang="en-CA" sz="2800" dirty="0">
              <a:effectLst/>
              <a:latin typeface="+mj-lt"/>
              <a:ea typeface="Times"/>
              <a:cs typeface="Times New Roman" panose="02020603050405020304" pitchFamily="18" charset="0"/>
            </a:endParaRPr>
          </a:p>
          <a:p>
            <a:pPr marL="39688" indent="0">
              <a:buNone/>
            </a:pPr>
            <a:endParaRPr lang="en-US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22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50810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Conclusions</a:t>
            </a:r>
            <a:endParaRPr lang="en-US" altLang="en-US" i="1" dirty="0"/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5257800"/>
          </a:xfrm>
        </p:spPr>
        <p:txBody>
          <a:bodyPr/>
          <a:lstStyle/>
          <a:p>
            <a:pPr marL="39688" indent="0">
              <a:buNone/>
            </a:pPr>
            <a:r>
              <a:rPr lang="en-US" altLang="en-US" sz="2800" dirty="0"/>
              <a:t>AI systems such as ChatGPT are powerful enough to be both valuable </a:t>
            </a:r>
            <a:r>
              <a:rPr lang="en-US" altLang="en-US" sz="2800"/>
              <a:t>and dangerous. </a:t>
            </a:r>
            <a:endParaRPr lang="en-US" altLang="en-US" sz="2800" dirty="0"/>
          </a:p>
          <a:p>
            <a:pPr marL="39688" indent="0">
              <a:buNone/>
            </a:pPr>
            <a:r>
              <a:rPr lang="en-US" altLang="en-US" sz="2800" dirty="0"/>
              <a:t>Value alignment is too weak to accomplish the ethics of AI.</a:t>
            </a:r>
          </a:p>
          <a:p>
            <a:pPr marL="39688" indent="0">
              <a:buNone/>
            </a:pPr>
            <a:r>
              <a:rPr lang="en-US" altLang="en-US" sz="2800" dirty="0"/>
              <a:t>Ethics can objectively be based on principles and needs. </a:t>
            </a:r>
          </a:p>
          <a:p>
            <a:pPr marL="39688" indent="0">
              <a:buNone/>
            </a:pPr>
            <a:r>
              <a:rPr lang="en-US" altLang="en-US" sz="2800" dirty="0"/>
              <a:t>Principles and needs justify regulations to prevent AI damage such as human extinction. </a:t>
            </a:r>
          </a:p>
          <a:p>
            <a:pPr marL="39688" indent="0">
              <a:buNone/>
            </a:pPr>
            <a:endParaRPr lang="en-US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23</a:t>
            </a:fld>
            <a:endParaRPr lang="en-US" altLang="en-US" sz="3600" dirty="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039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>
            <a:extLst>
              <a:ext uri="{FF2B5EF4-FFF2-40B4-BE49-F238E27FC236}">
                <a16:creationId xmlns:a16="http://schemas.microsoft.com/office/drawing/2014/main" id="{8A1ED1A0-53F1-1944-9871-96BC3A072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endParaRPr lang="en-US" altLang="en-US" sz="3200" dirty="0"/>
          </a:p>
        </p:txBody>
      </p:sp>
      <p:sp>
        <p:nvSpPr>
          <p:cNvPr id="174083" name="Slide Number Placeholder 3">
            <a:extLst>
              <a:ext uri="{FF2B5EF4-FFF2-40B4-BE49-F238E27FC236}">
                <a16:creationId xmlns:a16="http://schemas.microsoft.com/office/drawing/2014/main" id="{7FA02244-F84D-EA47-A524-ED8120D698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fld id="{B36D1258-12BB-B14B-BD15-4F5E750C0496}" type="slidenum">
              <a:rPr lang="en-US" altLang="en-US" sz="3600" smtClean="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/>
              <a:t>24</a:t>
            </a:fld>
            <a:endParaRPr lang="en-US" altLang="en-US" sz="360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4400AB-2371-1041-8270-6A8A3A4D6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7600"/>
            <a:ext cx="2843808" cy="42104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81F194-86EB-8347-B55C-F62754D3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617600"/>
            <a:ext cx="2843808" cy="42575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8A3EC3-4757-6759-0F54-0EB12E5FB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59" y="615654"/>
            <a:ext cx="2801045" cy="42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77217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3EB8-3F45-C98B-98DB-6EAF5E9F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6392EF-9D5E-ADA0-5710-BCEE3073C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91" y="20825"/>
            <a:ext cx="4572218" cy="68479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E9CCD-45B5-8594-BAB8-0340FBCF5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1BCD-FCED-654F-A12F-6F4425DBAE2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71072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>
            <a:extLst>
              <a:ext uri="{FF2B5EF4-FFF2-40B4-BE49-F238E27FC236}">
                <a16:creationId xmlns:a16="http://schemas.microsoft.com/office/drawing/2014/main" id="{8360BAC8-1325-7FF3-9CC2-E4DD53D0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Generative AI</a:t>
            </a:r>
          </a:p>
        </p:txBody>
      </p:sp>
      <p:sp>
        <p:nvSpPr>
          <p:cNvPr id="160770" name="Content Placeholder 2">
            <a:extLst>
              <a:ext uri="{FF2B5EF4-FFF2-40B4-BE49-F238E27FC236}">
                <a16:creationId xmlns:a16="http://schemas.microsoft.com/office/drawing/2014/main" id="{4FBBA8CA-3D6C-2C83-A808-0B1D21FF1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2" charset="2"/>
              <a:buNone/>
            </a:pPr>
            <a:r>
              <a:rPr lang="en-US" altLang="en-US" sz="2800" dirty="0"/>
              <a:t>2022, ChatGPT 3.5.   2024, ChatGPT 4o. </a:t>
            </a:r>
          </a:p>
          <a:p>
            <a:pPr>
              <a:buFont typeface="Wingdings 2" pitchFamily="2" charset="2"/>
              <a:buNone/>
            </a:pPr>
            <a:r>
              <a:rPr lang="en-US" altLang="en-US" sz="2800" dirty="0"/>
              <a:t>2025, ChatGPT 5.2, Sora 2 video.  </a:t>
            </a:r>
          </a:p>
          <a:p>
            <a:pPr>
              <a:buFont typeface="Wingdings 2" pitchFamily="2" charset="2"/>
              <a:buNone/>
            </a:pPr>
            <a:r>
              <a:rPr lang="en-US" altLang="en-US" sz="2800" b="1" dirty="0"/>
              <a:t>Similar: </a:t>
            </a:r>
            <a:r>
              <a:rPr lang="en-US" altLang="en-US" sz="2800" dirty="0"/>
              <a:t>Google Gemini, Anthropic Claude, Meta Llama, </a:t>
            </a:r>
            <a:r>
              <a:rPr lang="en-US" altLang="en-US" sz="2800" dirty="0" err="1"/>
              <a:t>xAI</a:t>
            </a:r>
            <a:r>
              <a:rPr lang="en-US" altLang="en-US" sz="2800" dirty="0"/>
              <a:t> Grok, Mistral le Chat, DeepSeek. </a:t>
            </a:r>
          </a:p>
          <a:p>
            <a:pPr>
              <a:buFont typeface="Wingdings 2" pitchFamily="2" charset="2"/>
              <a:buNone/>
            </a:pPr>
            <a:r>
              <a:rPr lang="en-US" altLang="en-US" sz="2800" b="1" dirty="0"/>
              <a:t>Question: </a:t>
            </a:r>
            <a:r>
              <a:rPr lang="en-US" altLang="en-US" sz="2800" dirty="0"/>
              <a:t>Do the benefits of these models outweigh the risks?</a:t>
            </a:r>
          </a:p>
          <a:p>
            <a:pPr>
              <a:buFont typeface="Wingdings 2" pitchFamily="2" charset="2"/>
              <a:buNone/>
            </a:pPr>
            <a:r>
              <a:rPr lang="en-US" altLang="en-US" sz="2800" b="1" dirty="0"/>
              <a:t>Question: </a:t>
            </a:r>
            <a:r>
              <a:rPr lang="en-US" altLang="en-US" sz="2800" dirty="0"/>
              <a:t>Why are these models so powerful?</a:t>
            </a:r>
            <a:endParaRPr lang="en-US" altLang="en-US" sz="2800" b="1" dirty="0"/>
          </a:p>
        </p:txBody>
      </p:sp>
      <p:sp>
        <p:nvSpPr>
          <p:cNvPr id="160771" name="Slide Number Placeholder 3">
            <a:extLst>
              <a:ext uri="{FF2B5EF4-FFF2-40B4-BE49-F238E27FC236}">
                <a16:creationId xmlns:a16="http://schemas.microsoft.com/office/drawing/2014/main" id="{212B6436-EC98-84FF-1388-A462B4FE7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ヒラギノ角ゴ ProN W3" pitchFamily="-112" charset="-128"/>
                <a:sym typeface="News Gothic MT" panose="020B0503020103020203" pitchFamily="34" charset="0"/>
              </a:defRPr>
            </a:lvl1pPr>
            <a:lvl2pPr marL="37931725" indent="-37474525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ヒラギノ角ゴ ProN W3" pitchFamily="-112" charset="-128"/>
                <a:sym typeface="News Gothic MT" panose="020B0503020103020203" pitchFamily="34" charset="0"/>
              </a:defRPr>
            </a:lvl2pPr>
            <a:lvl3pPr marL="957263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ヒラギノ角ゴ ProN W3" pitchFamily="-112" charset="-128"/>
                <a:sym typeface="News Gothic MT" panose="020B0503020103020203" pitchFamily="34" charset="0"/>
              </a:defRPr>
            </a:lvl3pPr>
            <a:lvl4pPr marL="1252538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ヒラギノ角ゴ ProN W3" pitchFamily="-112" charset="-128"/>
                <a:sym typeface="News Gothic MT" panose="020B0503020103020203" pitchFamily="34" charset="0"/>
              </a:defRPr>
            </a:lvl4pPr>
            <a:lvl5pPr marL="1535113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ヒラギノ角ゴ ProN W3" pitchFamily="-112" charset="-128"/>
                <a:sym typeface="News Gothic MT" panose="020B0503020103020203" pitchFamily="34" charset="0"/>
              </a:defRPr>
            </a:lvl5pPr>
            <a:lvl6pPr marL="1992313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ヒラギノ角ゴ ProN W3" pitchFamily="-112" charset="-128"/>
                <a:sym typeface="News Gothic MT" panose="020B0503020103020203" pitchFamily="34" charset="0"/>
              </a:defRPr>
            </a:lvl6pPr>
            <a:lvl7pPr marL="2449513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ヒラギノ角ゴ ProN W3" pitchFamily="-112" charset="-128"/>
                <a:sym typeface="News Gothic MT" panose="020B0503020103020203" pitchFamily="34" charset="0"/>
              </a:defRPr>
            </a:lvl7pPr>
            <a:lvl8pPr marL="2906713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ヒラギノ角ゴ ProN W3" pitchFamily="-112" charset="-128"/>
                <a:sym typeface="News Gothic MT" panose="020B0503020103020203" pitchFamily="34" charset="0"/>
              </a:defRPr>
            </a:lvl8pPr>
            <a:lvl9pPr marL="3363913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ヒラギノ角ゴ ProN W3" pitchFamily="-112" charset="-128"/>
                <a:sym typeface="News Gothic MT" panose="020B0503020103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7C63FE-23B8-E240-9965-3F5FFBB669CA}" type="slidenum">
              <a:rPr lang="en-US" altLang="en-US" sz="36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36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9756C-DFF5-750A-18EF-BA7DFCF5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413" y="63713"/>
            <a:ext cx="1295400" cy="1219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985D-2B54-E2A1-23F0-0CE07822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Power = mechanisms + causal networks + emergence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A54D8-07BD-6555-D401-8DC38B2D7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8F7C-CEB1-A345-A259-E90BE9ECF62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223A20-179D-EF82-9F92-129DE700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" y="1438632"/>
            <a:ext cx="9263945" cy="4968552"/>
          </a:xfrm>
        </p:spPr>
      </p:pic>
    </p:spTree>
    <p:extLst>
      <p:ext uri="{BB962C8B-B14F-4D97-AF65-F5344CB8AC3E}">
        <p14:creationId xmlns:p14="http://schemas.microsoft.com/office/powerpoint/2010/main" val="220623432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7F5F-73A3-8A44-BF51-AA5EA363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74604-1899-F045-81D4-FFD4E654B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37447"/>
            <a:ext cx="8042275" cy="5257800"/>
          </a:xfrm>
        </p:spPr>
        <p:txBody>
          <a:bodyPr/>
          <a:lstStyle/>
          <a:p>
            <a:pPr marL="39688" lvl="0" indent="0">
              <a:buNone/>
            </a:pPr>
            <a:r>
              <a:rPr lang="en-CA" sz="2800" dirty="0"/>
              <a:t>Medicine: dictation, diagnosis, research</a:t>
            </a:r>
          </a:p>
          <a:p>
            <a:pPr marL="39688" lvl="0" indent="0">
              <a:buNone/>
            </a:pPr>
            <a:r>
              <a:rPr lang="en-CA" sz="2800" dirty="0"/>
              <a:t>Education: tutoring, research assistance</a:t>
            </a:r>
          </a:p>
          <a:p>
            <a:pPr marL="39688" lvl="0" indent="0">
              <a:buNone/>
            </a:pPr>
            <a:r>
              <a:rPr lang="en-CA" sz="2800" dirty="0"/>
              <a:t>Social: housing </a:t>
            </a:r>
          </a:p>
          <a:p>
            <a:pPr marL="39688" lvl="0" indent="0">
              <a:buNone/>
            </a:pPr>
            <a:r>
              <a:rPr lang="en-CA" sz="2800" dirty="0"/>
              <a:t>Programming: </a:t>
            </a:r>
            <a:r>
              <a:rPr lang="en-CA" sz="2800" dirty="0" err="1"/>
              <a:t>vibecoding</a:t>
            </a:r>
            <a:endParaRPr lang="en-CA" sz="2800" dirty="0"/>
          </a:p>
          <a:p>
            <a:pPr marL="39688" lvl="0" indent="0">
              <a:buNone/>
            </a:pPr>
            <a:r>
              <a:rPr lang="en-CA" sz="2800" dirty="0"/>
              <a:t>Personal advice. Companionship? Therapy?</a:t>
            </a:r>
          </a:p>
          <a:p>
            <a:pPr marL="39688" lvl="0" indent="0">
              <a:buNone/>
            </a:pPr>
            <a:r>
              <a:rPr lang="en-CA" sz="2800" dirty="0"/>
              <a:t>Science and philosophy: idea development, </a:t>
            </a:r>
            <a:r>
              <a:rPr lang="en-CA" sz="2800" dirty="0" err="1"/>
              <a:t>chatstorming</a:t>
            </a:r>
            <a:r>
              <a:rPr lang="en-CA" sz="2800" dirty="0"/>
              <a:t> (generate questions, and answers, and questions)  </a:t>
            </a:r>
          </a:p>
          <a:p>
            <a:pPr marL="39688" lvl="0" indent="0">
              <a:buNone/>
            </a:pPr>
            <a:endParaRPr lang="en-CA" sz="2800" dirty="0"/>
          </a:p>
          <a:p>
            <a:pPr marL="39688" lv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0D309-3F08-E841-89F0-B9BAF0F28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8B39-C7F9-B64A-87BB-0E8FB2E94459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3A719-323B-E23D-17D8-FCCD0261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01" y="-171783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2776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7F5F-73A3-8A44-BF51-AA5EA363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74604-1899-F045-81D4-FFD4E654B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37447"/>
            <a:ext cx="8042275" cy="5257800"/>
          </a:xfrm>
        </p:spPr>
        <p:txBody>
          <a:bodyPr/>
          <a:lstStyle/>
          <a:p>
            <a:pPr marL="39688" lvl="0" indent="0">
              <a:buNone/>
            </a:pPr>
            <a:r>
              <a:rPr lang="en-CA" sz="2800" dirty="0"/>
              <a:t>Bias and discrimination, misinformation, energy demands, intellectual property theft, loss of human agency, loss of creativity, job displacement. </a:t>
            </a:r>
          </a:p>
          <a:p>
            <a:pPr marL="39688" lvl="0" indent="0">
              <a:buNone/>
            </a:pPr>
            <a:r>
              <a:rPr lang="en-CA" sz="2800" dirty="0"/>
              <a:t>Autonomous weapons and nuclear war.</a:t>
            </a:r>
          </a:p>
          <a:p>
            <a:pPr marL="39688" indent="0">
              <a:buNone/>
            </a:pPr>
            <a:r>
              <a:rPr lang="en-CA" sz="2800" dirty="0"/>
              <a:t>Privacy invasion and social control.</a:t>
            </a:r>
          </a:p>
          <a:p>
            <a:pPr marL="39688" lvl="0" indent="0">
              <a:buNone/>
            </a:pPr>
            <a:r>
              <a:rPr lang="en-CA" sz="2800" dirty="0"/>
              <a:t>Human extinction or enslavement. </a:t>
            </a:r>
          </a:p>
          <a:p>
            <a:pPr marL="39688" lvl="0" indent="0">
              <a:buNone/>
            </a:pPr>
            <a:endParaRPr lang="en-CA" sz="2800" dirty="0"/>
          </a:p>
          <a:p>
            <a:pPr marL="39688" lvl="0" indent="0">
              <a:buNone/>
            </a:pPr>
            <a:endParaRPr lang="en-CA" sz="2800" dirty="0"/>
          </a:p>
          <a:p>
            <a:pPr marL="39688" lv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0D309-3F08-E841-89F0-B9BAF0F28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8B39-C7F9-B64A-87BB-0E8FB2E94459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6AD34-C280-5711-55E0-F601A8A8E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750" y="0"/>
            <a:ext cx="2419250" cy="16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919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AI Does Not </a:t>
            </a:r>
            <a:br>
              <a:rPr lang="en-US" altLang="en-US" dirty="0"/>
            </a:br>
            <a:r>
              <a:rPr lang="en-US" altLang="en-US" dirty="0"/>
              <a:t>Care About You</a:t>
            </a:r>
            <a:endParaRPr lang="en-US" altLang="en-US" i="1" dirty="0"/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6" y="1600200"/>
            <a:ext cx="8042275" cy="5257800"/>
          </a:xfrm>
        </p:spPr>
        <p:txBody>
          <a:bodyPr/>
          <a:lstStyle/>
          <a:p>
            <a:pPr marL="554038" indent="-514350" algn="just">
              <a:buFont typeface="+mj-lt"/>
              <a:buAutoNum type="arabicPeriod"/>
            </a:pPr>
            <a:r>
              <a:rPr lang="en-US" sz="2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Caring is an emotional feeling. </a:t>
            </a:r>
          </a:p>
          <a:p>
            <a:pPr marL="554038" indent="-514350" algn="just">
              <a:buFont typeface="+mj-lt"/>
              <a:buAutoNum type="arabicPeriod"/>
            </a:pPr>
            <a:r>
              <a:rPr lang="en-US" sz="2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Emotions are in part physiological reactions to situations.</a:t>
            </a:r>
            <a:endParaRPr lang="en-CA" sz="2800" dirty="0">
              <a:effectLst/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4038" indent="-514350" algn="just">
              <a:buFont typeface="+mj-lt"/>
              <a:buAutoNum type="arabicPeriod"/>
            </a:pPr>
            <a:r>
              <a:rPr lang="en-US" sz="2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AI models have none of these physiological reactions.</a:t>
            </a:r>
            <a:endParaRPr lang="en-CA" sz="2800" dirty="0">
              <a:effectLst/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4038" indent="-514350" algn="just">
              <a:buFont typeface="+mj-lt"/>
              <a:buAutoNum type="arabicPeriod"/>
            </a:pPr>
            <a:r>
              <a:rPr lang="en-US" sz="2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So AI models lack emotions.</a:t>
            </a:r>
            <a:endParaRPr lang="en-CA" sz="2800" dirty="0">
              <a:effectLst/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4038" indent="-514350" algn="just">
              <a:buFont typeface="+mj-lt"/>
              <a:buAutoNum type="arabicPeriod"/>
            </a:pPr>
            <a:r>
              <a:rPr lang="en-US" sz="2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So AI models are incapable of caring.  </a:t>
            </a:r>
          </a:p>
          <a:p>
            <a:pPr marL="554038" indent="-514350" algn="just">
              <a:buFont typeface="+mj-lt"/>
              <a:buAutoNum type="arabicPeriod"/>
            </a:pPr>
            <a:r>
              <a:rPr lang="en-US" sz="2800" dirty="0"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So AI models fail as friends, lovers, therapists. </a:t>
            </a:r>
            <a:endParaRPr lang="en-CA" sz="2800" dirty="0">
              <a:effectLst/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4038" indent="-514350">
              <a:buFont typeface="+mj-lt"/>
              <a:buAutoNum type="arabicPeriod"/>
            </a:pPr>
            <a:endParaRPr lang="en-CA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7</a:t>
            </a:fld>
            <a:endParaRPr lang="en-US" altLang="en-US" sz="360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736BE-CC36-796B-8FED-618D0F82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2" y="-1"/>
            <a:ext cx="1487487" cy="12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524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Value Alignment</a:t>
            </a:r>
            <a:endParaRPr lang="en-US" altLang="en-US" i="1" dirty="0"/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6" y="1600200"/>
            <a:ext cx="8042275" cy="5257800"/>
          </a:xfrm>
        </p:spPr>
        <p:txBody>
          <a:bodyPr/>
          <a:lstStyle/>
          <a:p>
            <a:pPr marL="39688" indent="0">
              <a:buNone/>
            </a:pPr>
            <a:r>
              <a:rPr lang="en-CA" altLang="en-US" sz="2800" dirty="0"/>
              <a:t>The key problem is to give AI systems values that conform to those of humans. But:</a:t>
            </a:r>
          </a:p>
          <a:p>
            <a:pPr marL="39688" indent="0">
              <a:buNone/>
            </a:pPr>
            <a:r>
              <a:rPr lang="en-CA" altLang="en-US" sz="2800" dirty="0"/>
              <a:t>1. AI systems don’t have values, which in humans are emotional attitudes toward key concepts such as democracy, justice. Values are more than preferences. </a:t>
            </a:r>
          </a:p>
          <a:p>
            <a:pPr marL="39688" indent="0">
              <a:buNone/>
            </a:pPr>
            <a:r>
              <a:rPr lang="en-CA" altLang="en-US" sz="2800" dirty="0"/>
              <a:t>2. Human values vary, e.g. Mark Carney vs. Donald Trump.  </a:t>
            </a:r>
          </a:p>
          <a:p>
            <a:pPr marL="39688" indent="0">
              <a:buNone/>
            </a:pPr>
            <a:r>
              <a:rPr lang="en-CA" altLang="en-US" sz="2800" dirty="0"/>
              <a:t>3.  AI systems will be able to modify aligned values. Deception. Agents. </a:t>
            </a:r>
          </a:p>
          <a:p>
            <a:pPr marL="554038" indent="-514350">
              <a:buFont typeface="+mj-lt"/>
              <a:buAutoNum type="arabicPeriod"/>
            </a:pPr>
            <a:endParaRPr lang="en-CA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8</a:t>
            </a:fld>
            <a:endParaRPr lang="en-US" altLang="en-US" sz="360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569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E391BC8F-792C-794D-BD63-0BCE46AB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dirty="0"/>
              <a:t>Value Alignment</a:t>
            </a:r>
            <a:endParaRPr lang="en-US" altLang="en-US" i="1" dirty="0"/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51E1DBC-FCBB-E44F-868D-C5060315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6" y="1600200"/>
            <a:ext cx="8042275" cy="5257800"/>
          </a:xfrm>
        </p:spPr>
        <p:txBody>
          <a:bodyPr/>
          <a:lstStyle/>
          <a:p>
            <a:pPr marL="39688" indent="0">
              <a:buNone/>
            </a:pPr>
            <a:r>
              <a:rPr lang="en-CA" altLang="en-US" sz="2800" dirty="0"/>
              <a:t>4. Aligned values are too weak to prevent superintelligence from attacking humans. </a:t>
            </a:r>
          </a:p>
          <a:p>
            <a:pPr marL="39688" indent="0">
              <a:buNone/>
            </a:pPr>
            <a:r>
              <a:rPr lang="en-CA" altLang="en-US" sz="2800" dirty="0"/>
              <a:t>5. Alignment puts too much responsibility on individual companies to implement values. </a:t>
            </a:r>
          </a:p>
          <a:p>
            <a:pPr marL="39688" indent="0">
              <a:buNone/>
            </a:pPr>
            <a:r>
              <a:rPr lang="en-CA" altLang="en-US" sz="2800" dirty="0"/>
              <a:t>Moral hazard: companies get benefits while humans suffer costs. </a:t>
            </a:r>
          </a:p>
          <a:p>
            <a:pPr marL="39688" indent="0">
              <a:buNone/>
            </a:pPr>
            <a:r>
              <a:rPr lang="en-CA" altLang="en-US" sz="2800" dirty="0"/>
              <a:t>Alternative: Use ethical principles to establish government regulations of AI.  </a:t>
            </a:r>
          </a:p>
          <a:p>
            <a:pPr marL="554038" indent="-514350">
              <a:buFont typeface="+mj-lt"/>
              <a:buAutoNum type="arabicPeriod"/>
            </a:pPr>
            <a:endParaRPr lang="en-CA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1B6C-337C-D24A-B7EA-2C0F410A9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DB290CFA-D983-E949-A5CF-1717460DB52E}" type="slidenum">
              <a:rPr lang="en-US" altLang="en-US" sz="3600">
                <a:solidFill>
                  <a:srgbClr val="FFFFFF"/>
                </a:solidFill>
                <a:latin typeface="News Gothic MT" panose="020B0503020103020203" pitchFamily="34" charset="0"/>
                <a:sym typeface="News Gothic MT" panose="020B0503020103020203" pitchFamily="34" charset="0"/>
              </a:rPr>
              <a:pPr eaLnBrk="1" hangingPunct="1"/>
              <a:t>9</a:t>
            </a:fld>
            <a:endParaRPr lang="en-US" altLang="en-US" sz="3600">
              <a:solidFill>
                <a:srgbClr val="FFFFFF"/>
              </a:solidFill>
              <a:latin typeface="News Gothic MT" panose="020B0503020103020203" pitchFamily="34" charset="0"/>
              <a:sym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5912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Breez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C7C9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BFCD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reeze">
      <a:majorFont>
        <a:latin typeface="News Gothic MT"/>
        <a:ea typeface="ヒラギノ角ゴ ProN W3"/>
        <a:cs typeface="ヒラギノ角ゴ ProN W3"/>
      </a:majorFont>
      <a:minorFont>
        <a:latin typeface="News Gothic M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7C9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7C9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1_Breez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reez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C7C9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BFCD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reeze">
      <a:majorFont>
        <a:latin typeface="News Gothic MT"/>
        <a:ea typeface="ヒラギノ角ゴ ProN W3"/>
        <a:cs typeface="ヒラギノ角ゴ ProN W3"/>
      </a:majorFont>
      <a:minorFont>
        <a:latin typeface="News Gothic M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7C9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7C9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5_Breez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6517</TotalTime>
  <Pages>0</Pages>
  <Words>1179</Words>
  <Characters>0</Characters>
  <Application>Microsoft Macintosh PowerPoint</Application>
  <PresentationFormat>On-screen Show (4:3)</PresentationFormat>
  <Lines>0</Lines>
  <Paragraphs>175</Paragraphs>
  <Slides>25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News Gothic MT</vt:lpstr>
      <vt:lpstr>Times</vt:lpstr>
      <vt:lpstr>Wingdings 2</vt:lpstr>
      <vt:lpstr>1_Breeze</vt:lpstr>
      <vt:lpstr>5_Breeze</vt:lpstr>
      <vt:lpstr>AI Boom or Doom?  January, 2026</vt:lpstr>
      <vt:lpstr>Outline</vt:lpstr>
      <vt:lpstr>Generative AI</vt:lpstr>
      <vt:lpstr>Power = mechanisms + causal networks + emergence</vt:lpstr>
      <vt:lpstr>Benefits</vt:lpstr>
      <vt:lpstr>Risks</vt:lpstr>
      <vt:lpstr>AI Does Not  Care About You</vt:lpstr>
      <vt:lpstr>Value Alignment</vt:lpstr>
      <vt:lpstr>Value Alignment</vt:lpstr>
      <vt:lpstr>Ethics</vt:lpstr>
      <vt:lpstr>Principles</vt:lpstr>
      <vt:lpstr>Need vs. Greed</vt:lpstr>
      <vt:lpstr>Objectivity of Needs</vt:lpstr>
      <vt:lpstr>Principles and Needs</vt:lpstr>
      <vt:lpstr>What is to be done?</vt:lpstr>
      <vt:lpstr>Regulation Questions</vt:lpstr>
      <vt:lpstr>Human extinction</vt:lpstr>
      <vt:lpstr>Superintelligence: AI Advantages</vt:lpstr>
      <vt:lpstr>AI Agents</vt:lpstr>
      <vt:lpstr>Will AI Attack Humans?</vt:lpstr>
      <vt:lpstr>Regulations</vt:lpstr>
      <vt:lpstr>Proposed Regulations</vt:lpstr>
      <vt:lpstr>Conclusions</vt:lpstr>
      <vt:lpstr>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Mechanisms Explain Emotion and Consciousness</dc:title>
  <dc:subject/>
  <dc:creator>Paul Thagard</dc:creator>
  <cp:keywords/>
  <dc:description/>
  <cp:lastModifiedBy>Paul Thagard</cp:lastModifiedBy>
  <cp:revision>250</cp:revision>
  <cp:lastPrinted>2024-03-04T12:40:59Z</cp:lastPrinted>
  <dcterms:created xsi:type="dcterms:W3CDTF">2016-01-15T13:29:49Z</dcterms:created>
  <dcterms:modified xsi:type="dcterms:W3CDTF">2025-12-31T14:21:42Z</dcterms:modified>
</cp:coreProperties>
</file>