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06" r:id="rId3"/>
    <p:sldId id="331" r:id="rId4"/>
    <p:sldId id="332" r:id="rId5"/>
    <p:sldId id="333" r:id="rId6"/>
    <p:sldId id="338" r:id="rId7"/>
    <p:sldId id="340" r:id="rId8"/>
    <p:sldId id="339" r:id="rId9"/>
    <p:sldId id="342" r:id="rId10"/>
    <p:sldId id="343" r:id="rId11"/>
    <p:sldId id="334" r:id="rId12"/>
    <p:sldId id="335" r:id="rId13"/>
    <p:sldId id="336" r:id="rId14"/>
    <p:sldId id="392" r:id="rId15"/>
    <p:sldId id="337" r:id="rId16"/>
    <p:sldId id="395" r:id="rId17"/>
    <p:sldId id="396" r:id="rId18"/>
    <p:sldId id="393" r:id="rId19"/>
    <p:sldId id="398" r:id="rId20"/>
    <p:sldId id="403" r:id="rId21"/>
    <p:sldId id="405" r:id="rId22"/>
    <p:sldId id="406" r:id="rId23"/>
    <p:sldId id="391" r:id="rId24"/>
    <p:sldId id="389" r:id="rId25"/>
    <p:sldId id="407" r:id="rId26"/>
    <p:sldId id="346" r:id="rId27"/>
    <p:sldId id="414" r:id="rId28"/>
    <p:sldId id="416" r:id="rId29"/>
    <p:sldId id="293" r:id="rId30"/>
    <p:sldId id="420" r:id="rId31"/>
    <p:sldId id="415" r:id="rId32"/>
    <p:sldId id="417" r:id="rId33"/>
    <p:sldId id="418" r:id="rId34"/>
    <p:sldId id="419" r:id="rId35"/>
    <p:sldId id="42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Silk" initials="MS" lastIdx="1" clrIdx="0">
    <p:extLst>
      <p:ext uri="{19B8F6BF-5375-455C-9EA6-DF929625EA0E}">
        <p15:presenceInfo xmlns:p15="http://schemas.microsoft.com/office/powerpoint/2012/main" userId="5eabe39935e60d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7B51-EBB1-447F-A83E-EFBA526E96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02E0A6-C7D7-47DB-BEB6-8776B9776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BC3C9D-A2D6-445C-9308-0FF463BDF109}"/>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5" name="Footer Placeholder 4">
            <a:extLst>
              <a:ext uri="{FF2B5EF4-FFF2-40B4-BE49-F238E27FC236}">
                <a16:creationId xmlns:a16="http://schemas.microsoft.com/office/drawing/2014/main" id="{A6D02F07-5D90-45A5-BAF9-24D8A61D1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0399D-BB8A-4B26-9ED5-182D1CCD511F}"/>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360833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BD37-4719-4967-9C73-02F8C00DB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171B6C-D10D-435B-BCDE-EA26A71C4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9C91E-1995-4ED6-B66E-87EAEFEB0FB3}"/>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5" name="Footer Placeholder 4">
            <a:extLst>
              <a:ext uri="{FF2B5EF4-FFF2-40B4-BE49-F238E27FC236}">
                <a16:creationId xmlns:a16="http://schemas.microsoft.com/office/drawing/2014/main" id="{BC9FBB4D-50C9-4A38-A231-4F0AB7501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9B8F-122E-4C42-9AD8-E87FEB829316}"/>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347455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07FE0-1ABB-4D0E-807F-DC0CED861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7A9FD-28AC-4D2F-BA5C-BE0544945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FBF96-0BC2-43ED-8D44-C3E3B0C8AD8E}"/>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5" name="Footer Placeholder 4">
            <a:extLst>
              <a:ext uri="{FF2B5EF4-FFF2-40B4-BE49-F238E27FC236}">
                <a16:creationId xmlns:a16="http://schemas.microsoft.com/office/drawing/2014/main" id="{ACFD9748-DCD3-467C-9974-73C95F758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7C6B8-9F7F-42B4-8358-A0C02249C220}"/>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154167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1F7-8772-4385-B6FC-04118222E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51C6A-B850-48B5-B5B3-A404F22734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887A8-1DF8-4BAF-8EC0-D1474829CC74}"/>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5" name="Footer Placeholder 4">
            <a:extLst>
              <a:ext uri="{FF2B5EF4-FFF2-40B4-BE49-F238E27FC236}">
                <a16:creationId xmlns:a16="http://schemas.microsoft.com/office/drawing/2014/main" id="{AC62CC4D-3A6B-4754-9E92-0B6008010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DA0B5-284F-40A9-8CE0-E1AE4DA1C085}"/>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96287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C3D9-061C-478B-961E-E8BBA7B909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9E371C-D5F5-47E4-BA6A-381374775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00CFD-3623-4BF1-9590-9CD311F4604E}"/>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5" name="Footer Placeholder 4">
            <a:extLst>
              <a:ext uri="{FF2B5EF4-FFF2-40B4-BE49-F238E27FC236}">
                <a16:creationId xmlns:a16="http://schemas.microsoft.com/office/drawing/2014/main" id="{871BA4EB-B302-44FF-862F-98BA68835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2AC32-E445-4AB5-94C4-945B0DEE8E94}"/>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202497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CC1F-229E-43E3-B5EC-360142050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85CD7-EE24-4C58-8FDB-E0FEB9B640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C2BA6-B9A0-4C70-B689-D08732A3C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11FEA-BE14-4742-BBF4-A8A305A2B16A}"/>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6" name="Footer Placeholder 5">
            <a:extLst>
              <a:ext uri="{FF2B5EF4-FFF2-40B4-BE49-F238E27FC236}">
                <a16:creationId xmlns:a16="http://schemas.microsoft.com/office/drawing/2014/main" id="{BA592AA0-F922-4614-A051-FD48EBB48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17E87-0BBE-4271-88B0-B566E991027F}"/>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41252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A850-9A89-47B1-BCF0-38983F3A76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4D8296-7F00-448B-A5D8-7B75CFE3F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4E728D-80F2-499D-B557-CC6C15725B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14D6DB-6CCC-484E-A2E9-C55AC28A6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03283-80F4-4ED1-8CFE-E3F31F8567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62AD3-6DD9-454F-8D43-14FF46B4D92E}"/>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8" name="Footer Placeholder 7">
            <a:extLst>
              <a:ext uri="{FF2B5EF4-FFF2-40B4-BE49-F238E27FC236}">
                <a16:creationId xmlns:a16="http://schemas.microsoft.com/office/drawing/2014/main" id="{057C8D6A-B1D3-41C2-B58F-C689A2EF74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FA9DD-4032-4F71-AF36-60916C9017FB}"/>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24777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3F86-DA83-4321-BACA-4D204D7DB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7627A-D81E-46BD-B896-6F78C6DF3837}"/>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4" name="Footer Placeholder 3">
            <a:extLst>
              <a:ext uri="{FF2B5EF4-FFF2-40B4-BE49-F238E27FC236}">
                <a16:creationId xmlns:a16="http://schemas.microsoft.com/office/drawing/2014/main" id="{3B22C7DA-8DA4-4433-9714-29355E05C0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3CD2F-ABA2-4BA4-B221-D43C09F8A2DD}"/>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305086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4B284-DDD8-4281-81ED-5A4C1579B368}"/>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3" name="Footer Placeholder 2">
            <a:extLst>
              <a:ext uri="{FF2B5EF4-FFF2-40B4-BE49-F238E27FC236}">
                <a16:creationId xmlns:a16="http://schemas.microsoft.com/office/drawing/2014/main" id="{6E5602E8-9FE5-4F76-AFAF-CC04C7BD83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A42CE-C3D3-4708-BDF3-F1A7606C05DA}"/>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368906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1F95-A9C1-4570-BC09-B220B9CD9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005F5E-76F0-45F6-AC36-99E1EFE0A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13DCC-1164-4728-A8ED-1AE7C4ED0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E0FAE-DEBF-4EDD-A58B-9466F39EACD5}"/>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6" name="Footer Placeholder 5">
            <a:extLst>
              <a:ext uri="{FF2B5EF4-FFF2-40B4-BE49-F238E27FC236}">
                <a16:creationId xmlns:a16="http://schemas.microsoft.com/office/drawing/2014/main" id="{68FB9A3C-04B0-4FDD-B5D7-D31E460B1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E68AF-4569-425F-9293-FDFC374D1CA5}"/>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150552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7A86-3FD9-460F-BF5A-B4444E83E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49250-7136-47DE-B99D-52997232F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A0CF2-D246-45EC-9C3F-E6FFE03FF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332D3-7181-4267-B20B-BF37CB54794E}"/>
              </a:ext>
            </a:extLst>
          </p:cNvPr>
          <p:cNvSpPr>
            <a:spLocks noGrp="1"/>
          </p:cNvSpPr>
          <p:nvPr>
            <p:ph type="dt" sz="half" idx="10"/>
          </p:nvPr>
        </p:nvSpPr>
        <p:spPr/>
        <p:txBody>
          <a:bodyPr/>
          <a:lstStyle/>
          <a:p>
            <a:fld id="{DDFBE9BD-F796-4E98-B88C-E4415F5E4F6C}" type="datetimeFigureOut">
              <a:rPr lang="en-US" smtClean="0"/>
              <a:t>2/24/2026</a:t>
            </a:fld>
            <a:endParaRPr lang="en-US"/>
          </a:p>
        </p:txBody>
      </p:sp>
      <p:sp>
        <p:nvSpPr>
          <p:cNvPr id="6" name="Footer Placeholder 5">
            <a:extLst>
              <a:ext uri="{FF2B5EF4-FFF2-40B4-BE49-F238E27FC236}">
                <a16:creationId xmlns:a16="http://schemas.microsoft.com/office/drawing/2014/main" id="{0C4AB8A8-1F90-4A42-A11E-D3C812C61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3BCE6-A7D5-451D-BE77-EB66FCEBE821}"/>
              </a:ext>
            </a:extLst>
          </p:cNvPr>
          <p:cNvSpPr>
            <a:spLocks noGrp="1"/>
          </p:cNvSpPr>
          <p:nvPr>
            <p:ph type="sldNum" sz="quarter" idx="12"/>
          </p:nvPr>
        </p:nvSpPr>
        <p:spPr/>
        <p:txBody>
          <a:bodyPr/>
          <a:lstStyle/>
          <a:p>
            <a:fld id="{66C8F304-8B74-4BB5-9369-51AD3AF3C7F9}" type="slidenum">
              <a:rPr lang="en-US" smtClean="0"/>
              <a:t>‹#›</a:t>
            </a:fld>
            <a:endParaRPr lang="en-US"/>
          </a:p>
        </p:txBody>
      </p:sp>
    </p:spTree>
    <p:extLst>
      <p:ext uri="{BB962C8B-B14F-4D97-AF65-F5344CB8AC3E}">
        <p14:creationId xmlns:p14="http://schemas.microsoft.com/office/powerpoint/2010/main" val="134652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E349C-D4E3-4DD4-B11F-37FA51007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A9D51-8650-4B02-B699-57E7AA693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F7649-3559-41B8-A4DC-5B54A948F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BE9BD-F796-4E98-B88C-E4415F5E4F6C}" type="datetimeFigureOut">
              <a:rPr lang="en-US" smtClean="0"/>
              <a:t>2/24/2026</a:t>
            </a:fld>
            <a:endParaRPr lang="en-US"/>
          </a:p>
        </p:txBody>
      </p:sp>
      <p:sp>
        <p:nvSpPr>
          <p:cNvPr id="5" name="Footer Placeholder 4">
            <a:extLst>
              <a:ext uri="{FF2B5EF4-FFF2-40B4-BE49-F238E27FC236}">
                <a16:creationId xmlns:a16="http://schemas.microsoft.com/office/drawing/2014/main" id="{D22A0FC8-341D-4E01-BAA1-8BE3903EA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313CAB-D8D5-4693-8B3F-669EA40ED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8F304-8B74-4BB5-9369-51AD3AF3C7F9}" type="slidenum">
              <a:rPr lang="en-US" smtClean="0"/>
              <a:t>‹#›</a:t>
            </a:fld>
            <a:endParaRPr lang="en-US"/>
          </a:p>
        </p:txBody>
      </p:sp>
    </p:spTree>
    <p:extLst>
      <p:ext uri="{BB962C8B-B14F-4D97-AF65-F5344CB8AC3E}">
        <p14:creationId xmlns:p14="http://schemas.microsoft.com/office/powerpoint/2010/main" val="279525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63A3-D71B-4910-B19C-8CF30CF00C44}"/>
              </a:ext>
            </a:extLst>
          </p:cNvPr>
          <p:cNvSpPr>
            <a:spLocks noGrp="1"/>
          </p:cNvSpPr>
          <p:nvPr>
            <p:ph type="ctrTitle"/>
          </p:nvPr>
        </p:nvSpPr>
        <p:spPr>
          <a:xfrm>
            <a:off x="1523999" y="1303020"/>
            <a:ext cx="9485745" cy="1148736"/>
          </a:xfrm>
        </p:spPr>
        <p:txBody>
          <a:bodyPr>
            <a:normAutofit/>
          </a:bodyPr>
          <a:lstStyle/>
          <a:p>
            <a:pPr algn="l"/>
            <a:r>
              <a:rPr lang="en-US" sz="4800" dirty="0">
                <a:solidFill>
                  <a:schemeClr val="bg1"/>
                </a:solidFill>
              </a:rPr>
              <a:t> </a:t>
            </a:r>
          </a:p>
        </p:txBody>
      </p:sp>
      <p:sp>
        <p:nvSpPr>
          <p:cNvPr id="3" name="TextBox 2">
            <a:extLst>
              <a:ext uri="{FF2B5EF4-FFF2-40B4-BE49-F238E27FC236}">
                <a16:creationId xmlns:a16="http://schemas.microsoft.com/office/drawing/2014/main" id="{06FCAF6D-66A5-48EE-9720-1F9F8939E89D}"/>
              </a:ext>
            </a:extLst>
          </p:cNvPr>
          <p:cNvSpPr txBox="1"/>
          <p:nvPr/>
        </p:nvSpPr>
        <p:spPr>
          <a:xfrm>
            <a:off x="1020619" y="834390"/>
            <a:ext cx="7502280" cy="5509200"/>
          </a:xfrm>
          <a:prstGeom prst="rect">
            <a:avLst/>
          </a:prstGeom>
          <a:noFill/>
        </p:spPr>
        <p:txBody>
          <a:bodyPr wrap="square" rtlCol="0">
            <a:spAutoFit/>
          </a:bodyPr>
          <a:lstStyle/>
          <a:p>
            <a:r>
              <a:rPr lang="en-US" sz="6000" b="1" dirty="0">
                <a:solidFill>
                  <a:schemeClr val="bg1"/>
                </a:solidFill>
              </a:rPr>
              <a:t>Ethics of Artificial Intelligence</a:t>
            </a:r>
          </a:p>
          <a:p>
            <a:r>
              <a:rPr lang="en-US" sz="4800" b="1" dirty="0">
                <a:solidFill>
                  <a:schemeClr val="bg1"/>
                </a:solidFill>
              </a:rPr>
              <a:t>COGSCI 600</a:t>
            </a:r>
          </a:p>
          <a:p>
            <a:endParaRPr lang="en-US" sz="4800" b="1" dirty="0">
              <a:solidFill>
                <a:schemeClr val="bg1"/>
              </a:solidFill>
            </a:endParaRPr>
          </a:p>
          <a:p>
            <a:r>
              <a:rPr lang="en-US" sz="3600" dirty="0">
                <a:solidFill>
                  <a:schemeClr val="bg1"/>
                </a:solidFill>
              </a:rPr>
              <a:t>Dr. Matthew Silk (msilk@uwaterloo.ca)</a:t>
            </a:r>
          </a:p>
          <a:p>
            <a:endParaRPr lang="en-US" sz="4000" dirty="0">
              <a:solidFill>
                <a:schemeClr val="bg1"/>
              </a:solidFill>
            </a:endParaRPr>
          </a:p>
          <a:p>
            <a:endParaRPr lang="en-US" sz="6000" b="1" dirty="0">
              <a:solidFill>
                <a:schemeClr val="bg1"/>
              </a:solidFill>
            </a:endParaRPr>
          </a:p>
        </p:txBody>
      </p:sp>
      <p:pic>
        <p:nvPicPr>
          <p:cNvPr id="7" name="Picture 6">
            <a:extLst>
              <a:ext uri="{FF2B5EF4-FFF2-40B4-BE49-F238E27FC236}">
                <a16:creationId xmlns:a16="http://schemas.microsoft.com/office/drawing/2014/main" id="{A96D2DDD-1B6A-B3C9-3AF4-FF033F2F3C2D}"/>
              </a:ext>
            </a:extLst>
          </p:cNvPr>
          <p:cNvPicPr>
            <a:picLocks noChangeAspect="1"/>
          </p:cNvPicPr>
          <p:nvPr/>
        </p:nvPicPr>
        <p:blipFill>
          <a:blip r:embed="rId2"/>
          <a:stretch>
            <a:fillRect/>
          </a:stretch>
        </p:blipFill>
        <p:spPr>
          <a:xfrm>
            <a:off x="8850416" y="834390"/>
            <a:ext cx="1946246" cy="1946246"/>
          </a:xfrm>
          <a:prstGeom prst="rect">
            <a:avLst/>
          </a:prstGeom>
        </p:spPr>
      </p:pic>
    </p:spTree>
    <p:extLst>
      <p:ext uri="{BB962C8B-B14F-4D97-AF65-F5344CB8AC3E}">
        <p14:creationId xmlns:p14="http://schemas.microsoft.com/office/powerpoint/2010/main" val="129635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Theme 2: Ethics and AI</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9" name="TextBox 8">
            <a:extLst>
              <a:ext uri="{FF2B5EF4-FFF2-40B4-BE49-F238E27FC236}">
                <a16:creationId xmlns:a16="http://schemas.microsoft.com/office/drawing/2014/main" id="{18CE3727-A88B-6415-F0EE-1D23C7D07823}"/>
              </a:ext>
            </a:extLst>
          </p:cNvPr>
          <p:cNvSpPr txBox="1"/>
          <p:nvPr/>
        </p:nvSpPr>
        <p:spPr>
          <a:xfrm>
            <a:off x="517236" y="1594843"/>
            <a:ext cx="5707395" cy="4832092"/>
          </a:xfrm>
          <a:prstGeom prst="rect">
            <a:avLst/>
          </a:prstGeom>
          <a:noFill/>
        </p:spPr>
        <p:txBody>
          <a:bodyPr wrap="square" rtlCol="0">
            <a:spAutoFit/>
          </a:bodyPr>
          <a:lstStyle/>
          <a:p>
            <a:r>
              <a:rPr lang="en-US" sz="4400" dirty="0">
                <a:solidFill>
                  <a:schemeClr val="bg1"/>
                </a:solidFill>
              </a:rPr>
              <a:t>Many of the ethical problems associated with artificial intelligence involves either problematic assumptions or problematic data. </a:t>
            </a:r>
            <a:endParaRPr lang="en-US" sz="5400" dirty="0">
              <a:solidFill>
                <a:schemeClr val="bg1"/>
              </a:solidFill>
            </a:endParaRPr>
          </a:p>
        </p:txBody>
      </p:sp>
      <p:sp>
        <p:nvSpPr>
          <p:cNvPr id="2" name="TextBox 1">
            <a:extLst>
              <a:ext uri="{FF2B5EF4-FFF2-40B4-BE49-F238E27FC236}">
                <a16:creationId xmlns:a16="http://schemas.microsoft.com/office/drawing/2014/main" id="{E14B977B-1DF0-B286-1F03-718DDDCC582B}"/>
              </a:ext>
            </a:extLst>
          </p:cNvPr>
          <p:cNvSpPr txBox="1"/>
          <p:nvPr/>
        </p:nvSpPr>
        <p:spPr>
          <a:xfrm>
            <a:off x="7599029" y="1594843"/>
            <a:ext cx="4075735" cy="2862322"/>
          </a:xfrm>
          <a:prstGeom prst="rect">
            <a:avLst/>
          </a:prstGeom>
          <a:noFill/>
        </p:spPr>
        <p:txBody>
          <a:bodyPr wrap="square" rtlCol="0">
            <a:spAutoFit/>
          </a:bodyPr>
          <a:lstStyle/>
          <a:p>
            <a:r>
              <a:rPr lang="en-US" sz="3600" dirty="0">
                <a:solidFill>
                  <a:schemeClr val="bg1"/>
                </a:solidFill>
              </a:rPr>
              <a:t>To what extent are developers and computer scientists responsible for either? </a:t>
            </a:r>
            <a:endParaRPr lang="en-US" sz="4400" dirty="0">
              <a:solidFill>
                <a:schemeClr val="bg1"/>
              </a:solidFill>
            </a:endParaRPr>
          </a:p>
        </p:txBody>
      </p:sp>
    </p:spTree>
    <p:extLst>
      <p:ext uri="{BB962C8B-B14F-4D97-AF65-F5344CB8AC3E}">
        <p14:creationId xmlns:p14="http://schemas.microsoft.com/office/powerpoint/2010/main" val="350760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ownload Speedometer At 55 Mph Stock Photo - iStock">
            <a:extLst>
              <a:ext uri="{FF2B5EF4-FFF2-40B4-BE49-F238E27FC236}">
                <a16:creationId xmlns:a16="http://schemas.microsoft.com/office/drawing/2014/main" id="{93903D8C-CF6A-8810-C9E0-D210A7B02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99" r="3419"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6FCAF6D-66A5-48EE-9720-1F9F8939E89D}"/>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a:solidFill>
                  <a:schemeClr val="bg1"/>
                </a:solidFill>
                <a:latin typeface="+mj-lt"/>
                <a:ea typeface="+mj-ea"/>
                <a:cs typeface="+mj-cs"/>
              </a:rPr>
              <a:t>Evidential Reasoning</a:t>
            </a:r>
            <a:endParaRPr lang="en-US" sz="2800">
              <a:solidFill>
                <a:schemeClr val="bg1"/>
              </a:solidFill>
              <a:latin typeface="+mj-lt"/>
              <a:ea typeface="+mj-ea"/>
              <a:cs typeface="+mj-cs"/>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8CE3727-A88B-6415-F0EE-1D23C7D07823}"/>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b="1" dirty="0">
                <a:solidFill>
                  <a:schemeClr val="bg1"/>
                </a:solidFill>
              </a:rPr>
              <a:t>Imagine a cop pulled you over and claimed that you were exceeding the speed limit. </a:t>
            </a:r>
          </a:p>
          <a:p>
            <a:pPr indent="-228600">
              <a:lnSpc>
                <a:spcPct val="90000"/>
              </a:lnSpc>
              <a:spcAft>
                <a:spcPts val="600"/>
              </a:spcAft>
              <a:buFont typeface="Arial" panose="020B0604020202020204" pitchFamily="34" charset="0"/>
              <a:buChar char="•"/>
            </a:pPr>
            <a:endParaRPr lang="en-US" sz="1700" b="1" dirty="0">
              <a:solidFill>
                <a:schemeClr val="bg1"/>
              </a:solidFill>
            </a:endParaRPr>
          </a:p>
          <a:p>
            <a:pPr indent="-228600">
              <a:lnSpc>
                <a:spcPct val="90000"/>
              </a:lnSpc>
              <a:spcAft>
                <a:spcPts val="600"/>
              </a:spcAft>
              <a:buFont typeface="Arial" panose="020B0604020202020204" pitchFamily="34" charset="0"/>
              <a:buChar char="•"/>
            </a:pPr>
            <a:r>
              <a:rPr lang="en-US" sz="1700" dirty="0">
                <a:solidFill>
                  <a:schemeClr val="bg1"/>
                </a:solidFill>
              </a:rPr>
              <a:t>You do not believe that you were speeding. What evidence might you cite to justify your claim?</a:t>
            </a: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3"/>
          <a:stretch>
            <a:fillRect/>
          </a:stretch>
        </p:blipFill>
        <p:spPr>
          <a:xfrm>
            <a:off x="11009744" y="5717481"/>
            <a:ext cx="930480" cy="930480"/>
          </a:xfrm>
          <a:prstGeom prst="rect">
            <a:avLst/>
          </a:prstGeom>
        </p:spPr>
      </p:pic>
      <p:pic>
        <p:nvPicPr>
          <p:cNvPr id="2050" name="Picture 2" descr="How do speedometers work? - Explain that Stuff">
            <a:extLst>
              <a:ext uri="{FF2B5EF4-FFF2-40B4-BE49-F238E27FC236}">
                <a16:creationId xmlns:a16="http://schemas.microsoft.com/office/drawing/2014/main" id="{3B2871A4-55A8-CC9B-C22C-55C41393F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880" y="3110229"/>
            <a:ext cx="4812815" cy="343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Evidential Reasoning</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83BEC6B8-10BB-7F70-21EB-BD4B9522D0E9}"/>
              </a:ext>
            </a:extLst>
          </p:cNvPr>
          <p:cNvSpPr txBox="1"/>
          <p:nvPr/>
        </p:nvSpPr>
        <p:spPr>
          <a:xfrm>
            <a:off x="582769" y="1556720"/>
            <a:ext cx="5383232" cy="3970318"/>
          </a:xfrm>
          <a:prstGeom prst="rect">
            <a:avLst/>
          </a:prstGeom>
          <a:noFill/>
        </p:spPr>
        <p:txBody>
          <a:bodyPr wrap="square" rtlCol="0">
            <a:spAutoFit/>
          </a:bodyPr>
          <a:lstStyle/>
          <a:p>
            <a:r>
              <a:rPr lang="en-US" sz="3600" dirty="0">
                <a:solidFill>
                  <a:schemeClr val="bg1"/>
                </a:solidFill>
                <a:latin typeface="Century Schoolbook" panose="02040604050505020304" pitchFamily="18" charset="0"/>
              </a:rPr>
              <a:t>“States of affairs, that is, do not carry labels indicating that for which for which they can be taken as evidence.”    </a:t>
            </a:r>
          </a:p>
          <a:p>
            <a:pPr algn="r"/>
            <a:r>
              <a:rPr lang="en-US" sz="3600" dirty="0">
                <a:solidFill>
                  <a:schemeClr val="bg1"/>
                </a:solidFill>
                <a:latin typeface="Century Schoolbook" panose="02040604050505020304" pitchFamily="18" charset="0"/>
              </a:rPr>
              <a:t>	        -Helen Longino</a:t>
            </a:r>
          </a:p>
        </p:txBody>
      </p:sp>
      <p:sp>
        <p:nvSpPr>
          <p:cNvPr id="5" name="TextBox 4">
            <a:extLst>
              <a:ext uri="{FF2B5EF4-FFF2-40B4-BE49-F238E27FC236}">
                <a16:creationId xmlns:a16="http://schemas.microsoft.com/office/drawing/2014/main" id="{EFBE8477-A411-6CFC-616D-121ABD0949CE}"/>
              </a:ext>
            </a:extLst>
          </p:cNvPr>
          <p:cNvSpPr txBox="1"/>
          <p:nvPr/>
        </p:nvSpPr>
        <p:spPr>
          <a:xfrm>
            <a:off x="6648694" y="1720840"/>
            <a:ext cx="5119303" cy="3416320"/>
          </a:xfrm>
          <a:prstGeom prst="rect">
            <a:avLst/>
          </a:prstGeom>
          <a:noFill/>
        </p:spPr>
        <p:txBody>
          <a:bodyPr wrap="square" rtlCol="0">
            <a:spAutoFit/>
          </a:bodyPr>
          <a:lstStyle/>
          <a:p>
            <a:r>
              <a:rPr lang="en-US" sz="3600" dirty="0">
                <a:solidFill>
                  <a:schemeClr val="bg1"/>
                </a:solidFill>
                <a:latin typeface="Century Schoolbook" panose="02040604050505020304" pitchFamily="18" charset="0"/>
              </a:rPr>
              <a:t>“States of affairs are taken as evidence in light of regularities discovered, believed, or assumed to hold.”</a:t>
            </a:r>
          </a:p>
          <a:p>
            <a:pPr algn="r"/>
            <a:r>
              <a:rPr lang="en-US" sz="3600" dirty="0">
                <a:solidFill>
                  <a:schemeClr val="bg1"/>
                </a:solidFill>
                <a:latin typeface="Century Schoolbook" panose="02040604050505020304" pitchFamily="18" charset="0"/>
              </a:rPr>
              <a:t>		-</a:t>
            </a:r>
            <a:r>
              <a:rPr lang="en-US" sz="3600" dirty="0" err="1">
                <a:solidFill>
                  <a:schemeClr val="bg1"/>
                </a:solidFill>
                <a:latin typeface="Century Schoolbook" panose="02040604050505020304" pitchFamily="18" charset="0"/>
              </a:rPr>
              <a:t>Longino</a:t>
            </a:r>
            <a:endParaRPr lang="en-US" sz="20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96442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Background assumptions</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6FE6D21C-6D28-DD5B-1F60-07F07890714E}"/>
              </a:ext>
            </a:extLst>
          </p:cNvPr>
          <p:cNvSpPr txBox="1"/>
          <p:nvPr/>
        </p:nvSpPr>
        <p:spPr>
          <a:xfrm>
            <a:off x="428006" y="5150629"/>
            <a:ext cx="4033559" cy="830997"/>
          </a:xfrm>
          <a:prstGeom prst="rect">
            <a:avLst/>
          </a:prstGeom>
          <a:noFill/>
        </p:spPr>
        <p:txBody>
          <a:bodyPr wrap="square" rtlCol="0">
            <a:spAutoFit/>
          </a:bodyPr>
          <a:lstStyle/>
          <a:p>
            <a:r>
              <a:rPr lang="en-US" sz="2400" dirty="0">
                <a:solidFill>
                  <a:schemeClr val="bg1"/>
                </a:solidFill>
              </a:rPr>
              <a:t>“The grey hat”</a:t>
            </a:r>
          </a:p>
          <a:p>
            <a:r>
              <a:rPr lang="en-US" sz="2400" dirty="0">
                <a:solidFill>
                  <a:schemeClr val="bg1"/>
                </a:solidFill>
              </a:rPr>
              <a:t>“The hat on the stairs”</a:t>
            </a:r>
            <a:endParaRPr lang="en-US" sz="1400" dirty="0">
              <a:solidFill>
                <a:schemeClr val="bg1"/>
              </a:solidFill>
            </a:endParaRPr>
          </a:p>
        </p:txBody>
      </p:sp>
      <p:pic>
        <p:nvPicPr>
          <p:cNvPr id="5" name="Picture 4">
            <a:extLst>
              <a:ext uri="{FF2B5EF4-FFF2-40B4-BE49-F238E27FC236}">
                <a16:creationId xmlns:a16="http://schemas.microsoft.com/office/drawing/2014/main" id="{C378ED9A-4000-E049-FE67-6269B8723199}"/>
              </a:ext>
            </a:extLst>
          </p:cNvPr>
          <p:cNvPicPr>
            <a:picLocks noChangeAspect="1"/>
          </p:cNvPicPr>
          <p:nvPr/>
        </p:nvPicPr>
        <p:blipFill>
          <a:blip r:embed="rId3"/>
          <a:srcRect l="33570" t="22773" r="10107"/>
          <a:stretch>
            <a:fillRect/>
          </a:stretch>
        </p:blipFill>
        <p:spPr>
          <a:xfrm>
            <a:off x="629107" y="1445741"/>
            <a:ext cx="2678203" cy="3610421"/>
          </a:xfrm>
          <a:prstGeom prst="rect">
            <a:avLst/>
          </a:prstGeom>
        </p:spPr>
      </p:pic>
      <p:sp>
        <p:nvSpPr>
          <p:cNvPr id="6" name="TextBox 5">
            <a:extLst>
              <a:ext uri="{FF2B5EF4-FFF2-40B4-BE49-F238E27FC236}">
                <a16:creationId xmlns:a16="http://schemas.microsoft.com/office/drawing/2014/main" id="{7298041E-B5E3-73F9-C793-17B6DB2C4973}"/>
              </a:ext>
            </a:extLst>
          </p:cNvPr>
          <p:cNvSpPr txBox="1"/>
          <p:nvPr/>
        </p:nvSpPr>
        <p:spPr>
          <a:xfrm>
            <a:off x="4831258" y="1737170"/>
            <a:ext cx="6258500" cy="4093428"/>
          </a:xfrm>
          <a:prstGeom prst="rect">
            <a:avLst/>
          </a:prstGeom>
          <a:noFill/>
        </p:spPr>
        <p:txBody>
          <a:bodyPr wrap="square" rtlCol="0">
            <a:spAutoFit/>
          </a:bodyPr>
          <a:lstStyle/>
          <a:p>
            <a:r>
              <a:rPr lang="en-US" sz="2400" dirty="0">
                <a:solidFill>
                  <a:schemeClr val="bg1"/>
                </a:solidFill>
                <a:latin typeface="Century Schoolbook" panose="02040604050505020304" pitchFamily="18" charset="0"/>
              </a:rPr>
              <a:t>“A given item…can be described in different ways depending on the points of view and interests of those describing it…The consequences of emphasizing one aspect of the hat rather than another include the possibility of its receiving under one description an evidential assessment different from that received in a context in which some other aspect is emphasized.”</a:t>
            </a:r>
          </a:p>
          <a:p>
            <a:pPr algn="r"/>
            <a:r>
              <a:rPr lang="en-US" sz="2000" dirty="0">
                <a:solidFill>
                  <a:schemeClr val="bg1"/>
                </a:solidFill>
                <a:latin typeface="Century Schoolbook" panose="02040604050505020304" pitchFamily="18" charset="0"/>
              </a:rPr>
              <a:t>-Helen </a:t>
            </a:r>
            <a:r>
              <a:rPr lang="en-US" sz="2000" dirty="0" err="1">
                <a:solidFill>
                  <a:schemeClr val="bg1"/>
                </a:solidFill>
                <a:latin typeface="Century Schoolbook" panose="02040604050505020304" pitchFamily="18" charset="0"/>
              </a:rPr>
              <a:t>Longino</a:t>
            </a:r>
            <a:r>
              <a:rPr lang="en-US" sz="2000" dirty="0">
                <a:solidFill>
                  <a:schemeClr val="bg1"/>
                </a:solidFill>
                <a:latin typeface="Century Schoolbook" panose="02040604050505020304" pitchFamily="18" charset="0"/>
              </a:rPr>
              <a:t>, Science as Social Knowledge</a:t>
            </a:r>
            <a:endParaRPr lang="en-US" sz="12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06956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69545" y="572431"/>
            <a:ext cx="95881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Confirming Background Assumptions</a:t>
            </a: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9965170E-201F-7BE5-EAAA-77E1341B9747}"/>
              </a:ext>
            </a:extLst>
          </p:cNvPr>
          <p:cNvSpPr txBox="1"/>
          <p:nvPr/>
        </p:nvSpPr>
        <p:spPr>
          <a:xfrm>
            <a:off x="669544" y="1505030"/>
            <a:ext cx="1099113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Longino: We cannot, nor is it prudent, to directly test and verify every background assumption in science</a:t>
            </a:r>
            <a:r>
              <a:rPr lang="en-US" sz="3200" dirty="0">
                <a:solidFill>
                  <a:prstClr val="white"/>
                </a:solidFill>
                <a:latin typeface="Calibri" panose="020F0502020204030204"/>
              </a:rPr>
              <a:t>, so we just </a:t>
            </a:r>
            <a:r>
              <a:rPr lang="en-US" sz="3200" dirty="0">
                <a:solidFill>
                  <a:schemeClr val="accent4"/>
                </a:solidFill>
                <a:latin typeface="Calibri" panose="020F0502020204030204"/>
              </a:rPr>
              <a:t>rely on value judgments</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6C10016-55AB-BD4B-FBF7-06DAE7151E4B}"/>
              </a:ext>
            </a:extLst>
          </p:cNvPr>
          <p:cNvSpPr txBox="1"/>
          <p:nvPr/>
        </p:nvSpPr>
        <p:spPr>
          <a:xfrm>
            <a:off x="531321" y="3293701"/>
            <a:ext cx="5183505"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Impractical/undesirable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Unobservable particles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Non directly measurable things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800881-2027-76CC-10FB-5F3DC847422F}"/>
              </a:ext>
            </a:extLst>
          </p:cNvPr>
          <p:cNvSpPr txBox="1"/>
          <p:nvPr/>
        </p:nvSpPr>
        <p:spPr>
          <a:xfrm>
            <a:off x="5760178" y="3177026"/>
            <a:ext cx="5900499"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“When a theory is being developed, the criterion for inclusion…is </a:t>
            </a:r>
            <a:r>
              <a:rPr kumimoji="0" lang="en-US" sz="2800" b="1" i="0" u="none" strike="noStrike" kern="1200" cap="none" spc="0" normalizeH="0" baseline="0" noProof="0" dirty="0">
                <a:ln>
                  <a:noFill/>
                </a:ln>
                <a:solidFill>
                  <a:srgbClr val="70AD47"/>
                </a:solidFill>
                <a:effectLst/>
                <a:uLnTx/>
                <a:uFillTx/>
                <a:latin typeface="Century Schoolbook" panose="02040604050505020304" pitchFamily="18" charset="0"/>
                <a:ea typeface="+mn-ea"/>
                <a:cs typeface="+mn-cs"/>
              </a:rPr>
              <a:t>not that they are directly confirmed</a:t>
            </a: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…but that they are </a:t>
            </a:r>
            <a:r>
              <a:rPr kumimoji="0" lang="en-US" sz="2800" b="1" i="0" u="none" strike="noStrike" kern="1200" cap="none" spc="0" normalizeH="0" baseline="0" noProof="0" dirty="0">
                <a:ln>
                  <a:noFill/>
                </a:ln>
                <a:solidFill>
                  <a:srgbClr val="FFC000"/>
                </a:solidFill>
                <a:effectLst/>
                <a:uLnTx/>
                <a:uFillTx/>
                <a:latin typeface="Century Schoolbook" panose="02040604050505020304" pitchFamily="18" charset="0"/>
                <a:ea typeface="+mn-ea"/>
                <a:cs typeface="+mn-cs"/>
              </a:rPr>
              <a:t>relevant</a:t>
            </a: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 to the explanation of the phenomena”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			-Longino</a:t>
            </a:r>
          </a:p>
        </p:txBody>
      </p:sp>
    </p:spTree>
    <p:extLst>
      <p:ext uri="{BB962C8B-B14F-4D97-AF65-F5344CB8AC3E}">
        <p14:creationId xmlns:p14="http://schemas.microsoft.com/office/powerpoint/2010/main" val="209704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pic>
        <p:nvPicPr>
          <p:cNvPr id="6" name="Picture 5" descr="A person looking down in a desert&#10;&#10;Description automatically generated">
            <a:extLst>
              <a:ext uri="{FF2B5EF4-FFF2-40B4-BE49-F238E27FC236}">
                <a16:creationId xmlns:a16="http://schemas.microsoft.com/office/drawing/2014/main" id="{3AF79408-46D1-6CBC-2D63-FBF9454F0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547" y="120072"/>
            <a:ext cx="6858000" cy="6858000"/>
          </a:xfrm>
          <a:prstGeom prst="rect">
            <a:avLst/>
          </a:prstGeom>
          <a:effectLst>
            <a:softEdge rad="381000"/>
          </a:effectLst>
        </p:spPr>
      </p:pic>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Case </a:t>
            </a:r>
            <a:r>
              <a:rPr lang="en-US" sz="5400" b="1" dirty="0" err="1">
                <a:solidFill>
                  <a:schemeClr val="bg1"/>
                </a:solidFill>
              </a:rPr>
              <a:t>Study:Clinical</a:t>
            </a:r>
            <a:r>
              <a:rPr lang="en-US" sz="5400" b="1" dirty="0">
                <a:solidFill>
                  <a:schemeClr val="bg1"/>
                </a:solidFill>
              </a:rPr>
              <a:t> Depression</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3"/>
          <a:stretch>
            <a:fillRect/>
          </a:stretch>
        </p:blipFill>
        <p:spPr>
          <a:xfrm>
            <a:off x="11009744" y="5717481"/>
            <a:ext cx="930480" cy="930480"/>
          </a:xfrm>
          <a:prstGeom prst="rect">
            <a:avLst/>
          </a:prstGeom>
        </p:spPr>
      </p:pic>
      <p:sp>
        <p:nvSpPr>
          <p:cNvPr id="5" name="TextBox 4">
            <a:extLst>
              <a:ext uri="{FF2B5EF4-FFF2-40B4-BE49-F238E27FC236}">
                <a16:creationId xmlns:a16="http://schemas.microsoft.com/office/drawing/2014/main" id="{43A3E78A-95C1-9142-B2FB-4C71E53DDA26}"/>
              </a:ext>
            </a:extLst>
          </p:cNvPr>
          <p:cNvSpPr txBox="1"/>
          <p:nvPr/>
        </p:nvSpPr>
        <p:spPr>
          <a:xfrm>
            <a:off x="517236" y="1706948"/>
            <a:ext cx="3902215" cy="3108543"/>
          </a:xfrm>
          <a:prstGeom prst="rect">
            <a:avLst/>
          </a:prstGeom>
          <a:noFill/>
        </p:spPr>
        <p:txBody>
          <a:bodyPr wrap="square" rtlCol="0">
            <a:spAutoFit/>
          </a:bodyPr>
          <a:lstStyle/>
          <a:p>
            <a:r>
              <a:rPr lang="en-US" sz="2800" dirty="0">
                <a:solidFill>
                  <a:schemeClr val="bg1"/>
                </a:solidFill>
              </a:rPr>
              <a:t>Let’s say you wanted to design an algorithm that predicts of someone has clinical depression. What metrics would you use as data to teach it to do this?</a:t>
            </a:r>
          </a:p>
        </p:txBody>
      </p:sp>
    </p:spTree>
    <p:extLst>
      <p:ext uri="{BB962C8B-B14F-4D97-AF65-F5344CB8AC3E}">
        <p14:creationId xmlns:p14="http://schemas.microsoft.com/office/powerpoint/2010/main" val="330096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Case Study: Clinical Depression</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6515462C-A60D-B02B-0242-AC66939490EE}"/>
              </a:ext>
            </a:extLst>
          </p:cNvPr>
          <p:cNvSpPr txBox="1"/>
          <p:nvPr/>
        </p:nvSpPr>
        <p:spPr>
          <a:xfrm>
            <a:off x="687995" y="1607495"/>
            <a:ext cx="10321749" cy="4893647"/>
          </a:xfrm>
          <a:prstGeom prst="rect">
            <a:avLst/>
          </a:prstGeom>
          <a:noFill/>
        </p:spPr>
        <p:txBody>
          <a:bodyPr wrap="square">
            <a:spAutoFit/>
          </a:bodyPr>
          <a:lstStyle/>
          <a:p>
            <a:pPr algn="l"/>
            <a:r>
              <a:rPr lang="en-US" sz="2800" dirty="0">
                <a:solidFill>
                  <a:schemeClr val="bg1"/>
                </a:solidFill>
                <a:latin typeface="Century Schoolbook" panose="02040604050505020304" pitchFamily="18" charset="0"/>
              </a:rPr>
              <a:t>“</a:t>
            </a:r>
            <a:r>
              <a:rPr lang="en-US" sz="2800" dirty="0">
                <a:solidFill>
                  <a:schemeClr val="accent4"/>
                </a:solidFill>
                <a:latin typeface="Century Schoolbook" panose="02040604050505020304" pitchFamily="18" charset="0"/>
              </a:rPr>
              <a:t>There may be no reductive biological explanation </a:t>
            </a:r>
            <a:r>
              <a:rPr lang="en-US" sz="2800" dirty="0">
                <a:solidFill>
                  <a:schemeClr val="bg1"/>
                </a:solidFill>
                <a:latin typeface="Century Schoolbook" panose="02040604050505020304" pitchFamily="18" charset="0"/>
              </a:rPr>
              <a:t>that awaits discovery. This is because, contrary to quite widely shared current opinion, </a:t>
            </a:r>
            <a:r>
              <a:rPr lang="en-US" sz="2800" dirty="0">
                <a:solidFill>
                  <a:schemeClr val="accent4"/>
                </a:solidFill>
                <a:latin typeface="Century Schoolbook" panose="02040604050505020304" pitchFamily="18" charset="0"/>
              </a:rPr>
              <a:t>mental disorders are not brain disorders at all.</a:t>
            </a:r>
            <a:r>
              <a:rPr lang="en-US" sz="2800" dirty="0">
                <a:solidFill>
                  <a:schemeClr val="bg1"/>
                </a:solidFill>
                <a:latin typeface="Century Schoolbook" panose="02040604050505020304" pitchFamily="18" charset="0"/>
              </a:rPr>
              <a:t>”</a:t>
            </a:r>
          </a:p>
          <a:p>
            <a:pPr algn="l"/>
            <a:endParaRPr lang="en-US" sz="2800" dirty="0">
              <a:solidFill>
                <a:schemeClr val="bg1"/>
              </a:solidFill>
              <a:latin typeface="Century Schoolbook" panose="02040604050505020304" pitchFamily="18" charset="0"/>
            </a:endParaRPr>
          </a:p>
          <a:p>
            <a:r>
              <a:rPr lang="en-US" sz="2800" dirty="0">
                <a:solidFill>
                  <a:schemeClr val="bg1"/>
                </a:solidFill>
                <a:latin typeface="Century Schoolbook" panose="02040604050505020304" pitchFamily="18" charset="0"/>
              </a:rPr>
              <a:t>"Psychopathology should be conceptualized in terms of what they call mechanistic property clusters: </a:t>
            </a:r>
            <a:r>
              <a:rPr lang="en-US" sz="2800" dirty="0">
                <a:solidFill>
                  <a:schemeClr val="accent4"/>
                </a:solidFill>
                <a:latin typeface="Century Schoolbook" panose="02040604050505020304" pitchFamily="18" charset="0"/>
              </a:rPr>
              <a:t>constellations of properties than hang together because they are connected by a diverse set of mechanisms</a:t>
            </a:r>
            <a:r>
              <a:rPr lang="en-US" sz="2800" dirty="0">
                <a:solidFill>
                  <a:schemeClr val="bg1"/>
                </a:solidFill>
                <a:latin typeface="Century Schoolbook" panose="02040604050505020304" pitchFamily="18" charset="0"/>
              </a:rPr>
              <a:t>.” </a:t>
            </a:r>
          </a:p>
          <a:p>
            <a:pPr algn="r"/>
            <a:r>
              <a:rPr lang="en-US" sz="2800" dirty="0">
                <a:solidFill>
                  <a:schemeClr val="bg1"/>
                </a:solidFill>
                <a:latin typeface="Century Schoolbook" panose="02040604050505020304" pitchFamily="18" charset="0"/>
              </a:rPr>
              <a:t>		-</a:t>
            </a:r>
            <a:r>
              <a:rPr lang="en-US" sz="2800" dirty="0" err="1">
                <a:solidFill>
                  <a:schemeClr val="bg1"/>
                </a:solidFill>
                <a:latin typeface="Century Schoolbook" panose="02040604050505020304" pitchFamily="18" charset="0"/>
              </a:rPr>
              <a:t>Borsboom</a:t>
            </a:r>
            <a:r>
              <a:rPr lang="en-US" sz="2800" dirty="0">
                <a:solidFill>
                  <a:schemeClr val="bg1"/>
                </a:solidFill>
                <a:latin typeface="Century Schoolbook" panose="02040604050505020304" pitchFamily="18" charset="0"/>
              </a:rPr>
              <a:t> et. Al, </a:t>
            </a:r>
            <a:r>
              <a:rPr lang="en-US" sz="2800" i="1" dirty="0">
                <a:solidFill>
                  <a:schemeClr val="bg1"/>
                </a:solidFill>
                <a:latin typeface="Century Schoolbook" panose="02040604050505020304" pitchFamily="18" charset="0"/>
              </a:rPr>
              <a:t>Behavioral and Brain Sciences</a:t>
            </a:r>
            <a:endParaRPr lang="en-US" sz="2800" dirty="0">
              <a:solidFill>
                <a:schemeClr val="bg1"/>
              </a:solidFill>
              <a:latin typeface="Century Schoolbook" panose="02040604050505020304" pitchFamily="18" charset="0"/>
            </a:endParaRPr>
          </a:p>
          <a:p>
            <a:pPr algn="l"/>
            <a:endParaRPr lang="en-US" sz="1600" dirty="0">
              <a:solidFill>
                <a:schemeClr val="bg1"/>
              </a:solidFill>
            </a:endParaRPr>
          </a:p>
          <a:p>
            <a:pPr algn="l"/>
            <a:endParaRPr lang="en-US" sz="1600" dirty="0">
              <a:solidFill>
                <a:schemeClr val="bg1"/>
              </a:solidFill>
            </a:endParaRPr>
          </a:p>
        </p:txBody>
      </p:sp>
    </p:spTree>
    <p:extLst>
      <p:ext uri="{BB962C8B-B14F-4D97-AF65-F5344CB8AC3E}">
        <p14:creationId xmlns:p14="http://schemas.microsoft.com/office/powerpoint/2010/main" val="300829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494934" y="143727"/>
            <a:ext cx="10150763" cy="923330"/>
          </a:xfrm>
          <a:prstGeom prst="rect">
            <a:avLst/>
          </a:prstGeom>
          <a:noFill/>
        </p:spPr>
        <p:txBody>
          <a:bodyPr wrap="square" rtlCol="0">
            <a:spAutoFit/>
          </a:bodyPr>
          <a:lstStyle/>
          <a:p>
            <a:r>
              <a:rPr lang="en-US" sz="5400" b="1" dirty="0">
                <a:solidFill>
                  <a:schemeClr val="bg1"/>
                </a:solidFill>
              </a:rPr>
              <a:t>Case Study: Clinical Depression</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5" name="Title 1">
            <a:extLst>
              <a:ext uri="{FF2B5EF4-FFF2-40B4-BE49-F238E27FC236}">
                <a16:creationId xmlns:a16="http://schemas.microsoft.com/office/drawing/2014/main" id="{A9746009-00D4-47DE-6B6F-7D5A38ECC550}"/>
              </a:ext>
            </a:extLst>
          </p:cNvPr>
          <p:cNvSpPr txBox="1">
            <a:spLocks/>
          </p:cNvSpPr>
          <p:nvPr/>
        </p:nvSpPr>
        <p:spPr>
          <a:xfrm>
            <a:off x="6512312" y="1237785"/>
            <a:ext cx="5588322" cy="45531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bg1"/>
                </a:solidFill>
                <a:latin typeface="Century Schoolbook" panose="02040604050505020304" pitchFamily="18" charset="0"/>
              </a:rPr>
              <a:t>“If clinical depression is defined in terms of its symptoms, what criteria should be used to distinguish clinical depression from the common blues?”</a:t>
            </a:r>
          </a:p>
          <a:p>
            <a:pPr algn="l"/>
            <a:endParaRPr lang="en-US" sz="2400" dirty="0">
              <a:solidFill>
                <a:schemeClr val="bg1"/>
              </a:solidFill>
              <a:latin typeface="Century Schoolbook" panose="02040604050505020304" pitchFamily="18" charset="0"/>
            </a:endParaRPr>
          </a:p>
          <a:p>
            <a:pPr algn="l"/>
            <a:r>
              <a:rPr lang="en-US" sz="2400" dirty="0">
                <a:solidFill>
                  <a:schemeClr val="bg1"/>
                </a:solidFill>
                <a:latin typeface="Century Schoolbook" panose="02040604050505020304" pitchFamily="18" charset="0"/>
              </a:rPr>
              <a:t>“</a:t>
            </a:r>
            <a:r>
              <a:rPr lang="en-US" sz="2400" dirty="0">
                <a:solidFill>
                  <a:schemeClr val="accent4"/>
                </a:solidFill>
                <a:latin typeface="Century Schoolbook" panose="02040604050505020304" pitchFamily="18" charset="0"/>
              </a:rPr>
              <a:t>These symptoms all </a:t>
            </a:r>
            <a:r>
              <a:rPr lang="en-US" sz="2400" dirty="0">
                <a:solidFill>
                  <a:schemeClr val="bg1"/>
                </a:solidFill>
                <a:latin typeface="Century Schoolbook" panose="02040604050505020304" pitchFamily="18" charset="0"/>
              </a:rPr>
              <a:t>involve feelings of sadness that </a:t>
            </a:r>
            <a:r>
              <a:rPr lang="en-US" sz="2400" dirty="0">
                <a:solidFill>
                  <a:schemeClr val="accent4"/>
                </a:solidFill>
                <a:latin typeface="Century Schoolbook" panose="02040604050505020304" pitchFamily="18" charset="0"/>
              </a:rPr>
              <a:t>impair these vital functions</a:t>
            </a:r>
            <a:r>
              <a:rPr lang="en-US" sz="2400" dirty="0">
                <a:solidFill>
                  <a:schemeClr val="bg1"/>
                </a:solidFill>
                <a:latin typeface="Century Schoolbook" panose="02040604050505020304" pitchFamily="18" charset="0"/>
              </a:rPr>
              <a:t>….determining which functions are </a:t>
            </a:r>
            <a:r>
              <a:rPr lang="en-US" sz="2400" dirty="0">
                <a:solidFill>
                  <a:schemeClr val="accent4"/>
                </a:solidFill>
                <a:latin typeface="Century Schoolbook" panose="02040604050505020304" pitchFamily="18" charset="0"/>
              </a:rPr>
              <a:t>central to human flourishing</a:t>
            </a:r>
            <a:r>
              <a:rPr lang="en-US" sz="2400" dirty="0">
                <a:solidFill>
                  <a:schemeClr val="bg1"/>
                </a:solidFill>
                <a:latin typeface="Century Schoolbook" panose="02040604050505020304" pitchFamily="18" charset="0"/>
              </a:rPr>
              <a:t> involves making </a:t>
            </a:r>
            <a:r>
              <a:rPr lang="en-US" sz="2400" dirty="0">
                <a:solidFill>
                  <a:schemeClr val="accent6"/>
                </a:solidFill>
                <a:latin typeface="Century Schoolbook" panose="02040604050505020304" pitchFamily="18" charset="0"/>
              </a:rPr>
              <a:t>value judgments</a:t>
            </a:r>
            <a:r>
              <a:rPr lang="en-US" sz="2400" dirty="0">
                <a:solidFill>
                  <a:schemeClr val="bg1"/>
                </a:solidFill>
                <a:latin typeface="Century Schoolbook" panose="02040604050505020304" pitchFamily="18" charset="0"/>
              </a:rPr>
              <a:t>”</a:t>
            </a:r>
          </a:p>
          <a:p>
            <a:pPr algn="l"/>
            <a:endParaRPr lang="en-US" sz="2400" dirty="0">
              <a:solidFill>
                <a:schemeClr val="bg1"/>
              </a:solidFill>
              <a:latin typeface="Century Schoolbook" panose="02040604050505020304" pitchFamily="18" charset="0"/>
            </a:endParaRPr>
          </a:p>
          <a:p>
            <a:pPr algn="l"/>
            <a:r>
              <a:rPr lang="en-US" sz="2400" dirty="0">
                <a:solidFill>
                  <a:schemeClr val="bg1"/>
                </a:solidFill>
                <a:latin typeface="Century Schoolbook" panose="02040604050505020304" pitchFamily="18" charset="0"/>
              </a:rPr>
              <a:t>-Kristen Intemann, </a:t>
            </a:r>
            <a:r>
              <a:rPr lang="en-US" sz="2400" i="1" dirty="0">
                <a:solidFill>
                  <a:schemeClr val="bg1"/>
                </a:solidFill>
                <a:latin typeface="Century Schoolbook" panose="02040604050505020304" pitchFamily="18" charset="0"/>
              </a:rPr>
              <a:t>Science and Values</a:t>
            </a:r>
            <a:r>
              <a:rPr lang="en-US" sz="2400" dirty="0">
                <a:solidFill>
                  <a:schemeClr val="bg1"/>
                </a:solidFill>
                <a:latin typeface="Century Schoolbook" panose="02040604050505020304" pitchFamily="18" charset="0"/>
              </a:rPr>
              <a:t>.</a:t>
            </a:r>
            <a:endParaRPr lang="en-US" sz="1800" dirty="0">
              <a:solidFill>
                <a:schemeClr val="bg1"/>
              </a:solidFill>
              <a:latin typeface="Century Schoolbook" panose="02040604050505020304" pitchFamily="18" charset="0"/>
            </a:endParaRPr>
          </a:p>
        </p:txBody>
      </p:sp>
      <p:sp>
        <p:nvSpPr>
          <p:cNvPr id="6" name="TextBox 5">
            <a:extLst>
              <a:ext uri="{FF2B5EF4-FFF2-40B4-BE49-F238E27FC236}">
                <a16:creationId xmlns:a16="http://schemas.microsoft.com/office/drawing/2014/main" id="{5C91566A-C43C-3741-E931-B1857739996F}"/>
              </a:ext>
            </a:extLst>
          </p:cNvPr>
          <p:cNvSpPr txBox="1"/>
          <p:nvPr/>
        </p:nvSpPr>
        <p:spPr>
          <a:xfrm>
            <a:off x="412001" y="1266628"/>
            <a:ext cx="5799229" cy="4524315"/>
          </a:xfrm>
          <a:prstGeom prst="rect">
            <a:avLst/>
          </a:prstGeom>
          <a:noFill/>
        </p:spPr>
        <p:txBody>
          <a:bodyPr wrap="square">
            <a:spAutoFit/>
          </a:bodyPr>
          <a:lstStyle/>
          <a:p>
            <a:pPr marL="514350" indent="-514350" algn="l">
              <a:buFont typeface="+mj-lt"/>
              <a:buAutoNum type="arabicPeriod"/>
            </a:pPr>
            <a:r>
              <a:rPr lang="en-US" sz="2400" dirty="0">
                <a:solidFill>
                  <a:schemeClr val="bg1"/>
                </a:solidFill>
              </a:rPr>
              <a:t>Determining what clinical depression is and what counts as a symptom of it is determined by background assumptions. </a:t>
            </a:r>
          </a:p>
          <a:p>
            <a:pPr marL="514350" indent="-514350" algn="l">
              <a:buFont typeface="+mj-lt"/>
              <a:buAutoNum type="arabicPeriod"/>
            </a:pPr>
            <a:r>
              <a:rPr lang="en-US" sz="2400" dirty="0">
                <a:solidFill>
                  <a:schemeClr val="bg1"/>
                </a:solidFill>
              </a:rPr>
              <a:t>These background assumptions tell us how to measure the concept,  what symptoms there are, and how severe. </a:t>
            </a:r>
          </a:p>
          <a:p>
            <a:pPr marL="514350" indent="-514350" algn="l">
              <a:buFont typeface="+mj-lt"/>
              <a:buAutoNum type="arabicPeriod"/>
            </a:pPr>
            <a:r>
              <a:rPr lang="en-US" sz="2400" dirty="0">
                <a:solidFill>
                  <a:schemeClr val="bg1"/>
                </a:solidFill>
              </a:rPr>
              <a:t>Acceptance of some of these background assumptions will sometimes be based on value judgments.</a:t>
            </a:r>
          </a:p>
          <a:p>
            <a:pPr marL="514350" indent="-514350" algn="l">
              <a:buFont typeface="+mj-lt"/>
              <a:buAutoNum type="arabicPeriod"/>
            </a:pPr>
            <a:r>
              <a:rPr lang="en-US" sz="2400" dirty="0">
                <a:solidFill>
                  <a:schemeClr val="bg1"/>
                </a:solidFill>
              </a:rPr>
              <a:t>Any biases in those assumptions would govern how we understand a successful model. </a:t>
            </a:r>
          </a:p>
        </p:txBody>
      </p:sp>
    </p:spTree>
    <p:extLst>
      <p:ext uri="{BB962C8B-B14F-4D97-AF65-F5344CB8AC3E}">
        <p14:creationId xmlns:p14="http://schemas.microsoft.com/office/powerpoint/2010/main" val="12980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370587" y="0"/>
            <a:ext cx="10150763" cy="923330"/>
          </a:xfrm>
          <a:prstGeom prst="rect">
            <a:avLst/>
          </a:prstGeom>
          <a:noFill/>
        </p:spPr>
        <p:txBody>
          <a:bodyPr wrap="square" rtlCol="0">
            <a:spAutoFit/>
          </a:bodyPr>
          <a:lstStyle/>
          <a:p>
            <a:r>
              <a:rPr lang="en-US" sz="5400" b="1" dirty="0">
                <a:solidFill>
                  <a:schemeClr val="bg1"/>
                </a:solidFill>
              </a:rPr>
              <a:t>Values and AI</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9" name="TextBox 8">
            <a:extLst>
              <a:ext uri="{FF2B5EF4-FFF2-40B4-BE49-F238E27FC236}">
                <a16:creationId xmlns:a16="http://schemas.microsoft.com/office/drawing/2014/main" id="{18CE3727-A88B-6415-F0EE-1D23C7D07823}"/>
              </a:ext>
            </a:extLst>
          </p:cNvPr>
          <p:cNvSpPr txBox="1"/>
          <p:nvPr/>
        </p:nvSpPr>
        <p:spPr>
          <a:xfrm>
            <a:off x="7147230" y="477228"/>
            <a:ext cx="4792994" cy="4524315"/>
          </a:xfrm>
          <a:prstGeom prst="rect">
            <a:avLst/>
          </a:prstGeom>
          <a:noFill/>
        </p:spPr>
        <p:txBody>
          <a:bodyPr wrap="square" rtlCol="0">
            <a:spAutoFit/>
          </a:bodyPr>
          <a:lstStyle/>
          <a:p>
            <a:r>
              <a:rPr lang="en-US" sz="2400" b="1" dirty="0">
                <a:solidFill>
                  <a:schemeClr val="bg1"/>
                </a:solidFill>
              </a:rPr>
              <a:t>Values (how things ought to be) can influence how we understand and define a concept. This can influence: </a:t>
            </a:r>
          </a:p>
          <a:p>
            <a:endParaRPr lang="en-US" sz="2400" b="1" dirty="0">
              <a:solidFill>
                <a:schemeClr val="bg1"/>
              </a:solidFill>
            </a:endParaRPr>
          </a:p>
          <a:p>
            <a:pPr marL="457200" indent="-457200">
              <a:buAutoNum type="arabicPeriod"/>
            </a:pPr>
            <a:r>
              <a:rPr lang="en-US" sz="2400" dirty="0">
                <a:solidFill>
                  <a:schemeClr val="bg1"/>
                </a:solidFill>
              </a:rPr>
              <a:t>How we may ideally think about operationalizing the concept for measurement. </a:t>
            </a:r>
          </a:p>
          <a:p>
            <a:pPr marL="514350" indent="-514350">
              <a:buAutoNum type="arabicPeriod"/>
            </a:pPr>
            <a:r>
              <a:rPr lang="en-US" sz="2400" dirty="0">
                <a:solidFill>
                  <a:schemeClr val="bg1"/>
                </a:solidFill>
              </a:rPr>
              <a:t>What proxies we may decide to use when direct measurements are not available.</a:t>
            </a:r>
          </a:p>
          <a:p>
            <a:pPr marL="514350" indent="-514350">
              <a:buAutoNum type="arabicPeriod"/>
            </a:pPr>
            <a:r>
              <a:rPr lang="en-US" sz="2400" dirty="0">
                <a:solidFill>
                  <a:schemeClr val="bg1"/>
                </a:solidFill>
              </a:rPr>
              <a:t>Whether our model is “successful.” </a:t>
            </a:r>
          </a:p>
        </p:txBody>
      </p:sp>
      <p:pic>
        <p:nvPicPr>
          <p:cNvPr id="2" name="Picture 1">
            <a:extLst>
              <a:ext uri="{FF2B5EF4-FFF2-40B4-BE49-F238E27FC236}">
                <a16:creationId xmlns:a16="http://schemas.microsoft.com/office/drawing/2014/main" id="{4BFFAA05-0F3B-D82E-222E-56AB5C3C9379}"/>
              </a:ext>
            </a:extLst>
          </p:cNvPr>
          <p:cNvPicPr>
            <a:picLocks noChangeAspect="1"/>
          </p:cNvPicPr>
          <p:nvPr/>
        </p:nvPicPr>
        <p:blipFill>
          <a:blip r:embed="rId3"/>
          <a:stretch>
            <a:fillRect/>
          </a:stretch>
        </p:blipFill>
        <p:spPr>
          <a:xfrm>
            <a:off x="370587" y="923330"/>
            <a:ext cx="6351351" cy="4009290"/>
          </a:xfrm>
          <a:prstGeom prst="rect">
            <a:avLst/>
          </a:prstGeom>
        </p:spPr>
      </p:pic>
      <p:sp>
        <p:nvSpPr>
          <p:cNvPr id="6" name="TextBox 5">
            <a:extLst>
              <a:ext uri="{FF2B5EF4-FFF2-40B4-BE49-F238E27FC236}">
                <a16:creationId xmlns:a16="http://schemas.microsoft.com/office/drawing/2014/main" id="{A5DF6F87-FDFB-0A80-392E-77657E5129CC}"/>
              </a:ext>
            </a:extLst>
          </p:cNvPr>
          <p:cNvSpPr txBox="1"/>
          <p:nvPr/>
        </p:nvSpPr>
        <p:spPr>
          <a:xfrm>
            <a:off x="251775" y="5110999"/>
            <a:ext cx="9944647" cy="1384995"/>
          </a:xfrm>
          <a:prstGeom prst="rect">
            <a:avLst/>
          </a:prstGeom>
          <a:noFill/>
        </p:spPr>
        <p:txBody>
          <a:bodyPr wrap="square">
            <a:spAutoFit/>
          </a:bodyPr>
          <a:lstStyle/>
          <a:p>
            <a:r>
              <a:rPr lang="en-US" sz="2800" dirty="0">
                <a:solidFill>
                  <a:schemeClr val="bg1"/>
                </a:solidFill>
              </a:rPr>
              <a:t>The entire world according to an AI is defined by the model and it has no incentive to look beyond a model’s limitations. </a:t>
            </a:r>
            <a:r>
              <a:rPr lang="en-US" sz="2800" dirty="0">
                <a:solidFill>
                  <a:schemeClr val="accent4"/>
                </a:solidFill>
              </a:rPr>
              <a:t>It has no skin in the game</a:t>
            </a:r>
            <a:r>
              <a:rPr lang="en-US" sz="2800" dirty="0">
                <a:solidFill>
                  <a:schemeClr val="bg1"/>
                </a:solidFill>
              </a:rPr>
              <a:t>. Only the developer can fill ethical gaps.</a:t>
            </a:r>
            <a:endParaRPr lang="en-US" sz="3600" dirty="0">
              <a:solidFill>
                <a:schemeClr val="bg1"/>
              </a:solidFill>
            </a:endParaRPr>
          </a:p>
        </p:txBody>
      </p:sp>
    </p:spTree>
    <p:extLst>
      <p:ext uri="{BB962C8B-B14F-4D97-AF65-F5344CB8AC3E}">
        <p14:creationId xmlns:p14="http://schemas.microsoft.com/office/powerpoint/2010/main" val="390838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248530" cy="923330"/>
          </a:xfrm>
          <a:prstGeom prst="rect">
            <a:avLst/>
          </a:prstGeom>
          <a:noFill/>
        </p:spPr>
        <p:txBody>
          <a:bodyPr wrap="square" rtlCol="0">
            <a:spAutoFit/>
          </a:bodyPr>
          <a:lstStyle/>
          <a:p>
            <a:r>
              <a:rPr lang="en-US" sz="5400" b="1" dirty="0">
                <a:solidFill>
                  <a:schemeClr val="bg1"/>
                </a:solidFill>
              </a:rPr>
              <a:t>Theme 3: Responsibility</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706087C9-E614-D82B-2A44-B9E9AE882F5B}"/>
              </a:ext>
            </a:extLst>
          </p:cNvPr>
          <p:cNvSpPr txBox="1"/>
          <p:nvPr/>
        </p:nvSpPr>
        <p:spPr>
          <a:xfrm>
            <a:off x="5346787" y="5045060"/>
            <a:ext cx="5886529" cy="1384995"/>
          </a:xfrm>
          <a:prstGeom prst="rect">
            <a:avLst/>
          </a:prstGeom>
          <a:noFill/>
        </p:spPr>
        <p:txBody>
          <a:bodyPr wrap="square" rtlCol="0">
            <a:spAutoFit/>
          </a:bodyPr>
          <a:lstStyle/>
          <a:p>
            <a:r>
              <a:rPr lang="en-US" sz="2800" dirty="0">
                <a:solidFill>
                  <a:schemeClr val="bg1"/>
                </a:solidFill>
              </a:rPr>
              <a:t>“Expression of Concern: Facial feature discovery for ethnicity recognition” </a:t>
            </a:r>
          </a:p>
          <a:p>
            <a:r>
              <a:rPr lang="en-US" sz="2800" i="1" dirty="0">
                <a:solidFill>
                  <a:schemeClr val="bg1"/>
                </a:solidFill>
              </a:rPr>
              <a:t>Data Mining and Knowledge Discovery</a:t>
            </a:r>
            <a:endParaRPr lang="en-US" sz="3600" i="1" dirty="0">
              <a:solidFill>
                <a:schemeClr val="bg1"/>
              </a:solidFill>
            </a:endParaRPr>
          </a:p>
        </p:txBody>
      </p:sp>
      <p:pic>
        <p:nvPicPr>
          <p:cNvPr id="5" name="Picture 4">
            <a:extLst>
              <a:ext uri="{FF2B5EF4-FFF2-40B4-BE49-F238E27FC236}">
                <a16:creationId xmlns:a16="http://schemas.microsoft.com/office/drawing/2014/main" id="{5766B4B9-13E1-9949-2B83-BE03A2F8612E}"/>
              </a:ext>
            </a:extLst>
          </p:cNvPr>
          <p:cNvPicPr>
            <a:picLocks noChangeAspect="1"/>
          </p:cNvPicPr>
          <p:nvPr/>
        </p:nvPicPr>
        <p:blipFill rotWithShape="1">
          <a:blip r:embed="rId3"/>
          <a:srcRect l="40788"/>
          <a:stretch/>
        </p:blipFill>
        <p:spPr>
          <a:xfrm>
            <a:off x="7644327" y="1599637"/>
            <a:ext cx="3365417" cy="3197060"/>
          </a:xfrm>
          <a:prstGeom prst="rect">
            <a:avLst/>
          </a:prstGeom>
        </p:spPr>
      </p:pic>
      <p:sp>
        <p:nvSpPr>
          <p:cNvPr id="6" name="TextBox 5">
            <a:extLst>
              <a:ext uri="{FF2B5EF4-FFF2-40B4-BE49-F238E27FC236}">
                <a16:creationId xmlns:a16="http://schemas.microsoft.com/office/drawing/2014/main" id="{FC595C74-FF14-D8E4-557D-20B15012763D}"/>
              </a:ext>
            </a:extLst>
          </p:cNvPr>
          <p:cNvSpPr txBox="1"/>
          <p:nvPr/>
        </p:nvSpPr>
        <p:spPr>
          <a:xfrm>
            <a:off x="517236" y="1682059"/>
            <a:ext cx="5072681" cy="3970318"/>
          </a:xfrm>
          <a:prstGeom prst="rect">
            <a:avLst/>
          </a:prstGeom>
          <a:noFill/>
        </p:spPr>
        <p:txBody>
          <a:bodyPr wrap="square" rtlCol="0">
            <a:spAutoFit/>
          </a:bodyPr>
          <a:lstStyle/>
          <a:p>
            <a:r>
              <a:rPr lang="en-US" sz="2800" dirty="0">
                <a:solidFill>
                  <a:schemeClr val="bg1"/>
                </a:solidFill>
                <a:latin typeface="Century Schoolbook" panose="02040604050505020304" pitchFamily="18" charset="0"/>
              </a:rPr>
              <a:t>“We are aware of the persecution of the Uyghur communities [...] However, this article is about a specific technology and not an application of that technology.”</a:t>
            </a:r>
          </a:p>
          <a:p>
            <a:endParaRPr lang="en-US" sz="2800" i="1" dirty="0">
              <a:solidFill>
                <a:schemeClr val="bg1"/>
              </a:solidFill>
              <a:latin typeface="Century Schoolbook" panose="02040604050505020304" pitchFamily="18" charset="0"/>
            </a:endParaRPr>
          </a:p>
          <a:p>
            <a:r>
              <a:rPr lang="en-US" sz="2800" i="1" dirty="0">
                <a:solidFill>
                  <a:schemeClr val="bg1"/>
                </a:solidFill>
                <a:latin typeface="Century Schoolbook" panose="02040604050505020304" pitchFamily="18" charset="0"/>
              </a:rPr>
              <a:t>-Wiley Publishing</a:t>
            </a:r>
            <a:endParaRPr lang="en-US" sz="3600" i="1"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534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63A3-D71B-4910-B19C-8CF30CF00C44}"/>
              </a:ext>
            </a:extLst>
          </p:cNvPr>
          <p:cNvSpPr>
            <a:spLocks noGrp="1"/>
          </p:cNvSpPr>
          <p:nvPr>
            <p:ph type="ctrTitle"/>
          </p:nvPr>
        </p:nvSpPr>
        <p:spPr>
          <a:xfrm>
            <a:off x="1523999" y="1303020"/>
            <a:ext cx="9485745" cy="1148736"/>
          </a:xfrm>
        </p:spPr>
        <p:txBody>
          <a:bodyPr>
            <a:normAutofit/>
          </a:bodyPr>
          <a:lstStyle/>
          <a:p>
            <a:pPr algn="l"/>
            <a:r>
              <a:rPr lang="en-US" sz="4800" dirty="0">
                <a:solidFill>
                  <a:schemeClr val="bg1"/>
                </a:solidFill>
              </a:rPr>
              <a:t> </a:t>
            </a:r>
          </a:p>
        </p:txBody>
      </p:sp>
      <p:sp>
        <p:nvSpPr>
          <p:cNvPr id="3" name="TextBox 2">
            <a:extLst>
              <a:ext uri="{FF2B5EF4-FFF2-40B4-BE49-F238E27FC236}">
                <a16:creationId xmlns:a16="http://schemas.microsoft.com/office/drawing/2014/main" id="{06FCAF6D-66A5-48EE-9720-1F9F8939E89D}"/>
              </a:ext>
            </a:extLst>
          </p:cNvPr>
          <p:cNvSpPr txBox="1"/>
          <p:nvPr/>
        </p:nvSpPr>
        <p:spPr>
          <a:xfrm>
            <a:off x="858981" y="669945"/>
            <a:ext cx="5818910" cy="5447645"/>
          </a:xfrm>
          <a:prstGeom prst="rect">
            <a:avLst/>
          </a:prstGeom>
          <a:noFill/>
        </p:spPr>
        <p:txBody>
          <a:bodyPr wrap="square" rtlCol="0">
            <a:spAutoFit/>
          </a:bodyPr>
          <a:lstStyle/>
          <a:p>
            <a:r>
              <a:rPr lang="en-US" sz="6600" b="1" i="1" dirty="0">
                <a:solidFill>
                  <a:schemeClr val="bg1"/>
                </a:solidFill>
              </a:rPr>
              <a:t>Matthew Silk</a:t>
            </a:r>
          </a:p>
          <a:p>
            <a:endParaRPr lang="en-US" b="1" i="1" dirty="0">
              <a:solidFill>
                <a:schemeClr val="bg1"/>
              </a:solidFill>
            </a:endParaRPr>
          </a:p>
          <a:p>
            <a:r>
              <a:rPr lang="en-US" sz="3200" b="1" i="1" dirty="0">
                <a:solidFill>
                  <a:schemeClr val="bg1"/>
                </a:solidFill>
              </a:rPr>
              <a:t>Ph.D. – Philosophy</a:t>
            </a:r>
          </a:p>
          <a:p>
            <a:r>
              <a:rPr lang="en-US" sz="3200" b="1" i="1" dirty="0">
                <a:solidFill>
                  <a:schemeClr val="bg1"/>
                </a:solidFill>
              </a:rPr>
              <a:t>BA – Political Science &amp; Philosophy</a:t>
            </a:r>
          </a:p>
          <a:p>
            <a:endParaRPr lang="en-US" sz="3200" b="1" i="1" dirty="0">
              <a:solidFill>
                <a:schemeClr val="bg1"/>
              </a:solidFill>
            </a:endParaRPr>
          </a:p>
          <a:p>
            <a:pPr marL="457200" indent="-457200">
              <a:buFont typeface="Wingdings" panose="05000000000000000000" pitchFamily="2" charset="2"/>
              <a:buChar char="§"/>
            </a:pPr>
            <a:r>
              <a:rPr lang="en-US" sz="3200" b="1" i="1" dirty="0">
                <a:solidFill>
                  <a:schemeClr val="bg1"/>
                </a:solidFill>
              </a:rPr>
              <a:t>Philosophy of science</a:t>
            </a:r>
          </a:p>
          <a:p>
            <a:pPr marL="457200" indent="-457200">
              <a:buFont typeface="Wingdings" panose="05000000000000000000" pitchFamily="2" charset="2"/>
              <a:buChar char="§"/>
            </a:pPr>
            <a:r>
              <a:rPr lang="en-US" sz="3200" b="1" i="1" dirty="0">
                <a:solidFill>
                  <a:schemeClr val="bg1"/>
                </a:solidFill>
              </a:rPr>
              <a:t>Value theory</a:t>
            </a:r>
          </a:p>
          <a:p>
            <a:pPr marL="457200" indent="-457200">
              <a:buFont typeface="Wingdings" panose="05000000000000000000" pitchFamily="2" charset="2"/>
              <a:buChar char="§"/>
            </a:pPr>
            <a:r>
              <a:rPr lang="en-US" sz="3200" b="1" i="1" dirty="0">
                <a:solidFill>
                  <a:schemeClr val="bg1"/>
                </a:solidFill>
              </a:rPr>
              <a:t>Ethics of Artificial Intelligence</a:t>
            </a:r>
          </a:p>
          <a:p>
            <a:pPr marL="457200" indent="-457200">
              <a:buFont typeface="Wingdings" panose="05000000000000000000" pitchFamily="2" charset="2"/>
              <a:buChar char="§"/>
            </a:pPr>
            <a:r>
              <a:rPr lang="en-US" sz="3200" b="1" i="1" dirty="0">
                <a:solidFill>
                  <a:schemeClr val="bg1"/>
                </a:solidFill>
              </a:rPr>
              <a:t>Outer Space Ethics</a:t>
            </a:r>
            <a:endParaRPr lang="en-US" sz="40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1026" name="Picture 2">
            <a:extLst>
              <a:ext uri="{FF2B5EF4-FFF2-40B4-BE49-F238E27FC236}">
                <a16:creationId xmlns:a16="http://schemas.microsoft.com/office/drawing/2014/main" id="{E10AB0E3-017F-C4BF-D617-65A56BE7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745" y="1368267"/>
            <a:ext cx="3209636" cy="481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2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Scientific Responsibility</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4781CBCF-94DD-AFF6-66EE-8FF3685A3286}"/>
              </a:ext>
            </a:extLst>
          </p:cNvPr>
          <p:cNvSpPr txBox="1"/>
          <p:nvPr/>
        </p:nvSpPr>
        <p:spPr>
          <a:xfrm>
            <a:off x="1042681" y="1804441"/>
            <a:ext cx="10106637" cy="4031873"/>
          </a:xfrm>
          <a:prstGeom prst="rect">
            <a:avLst/>
          </a:prstGeom>
          <a:noFill/>
        </p:spPr>
        <p:txBody>
          <a:bodyPr wrap="square">
            <a:spAutoFit/>
          </a:bodyPr>
          <a:lstStyle/>
          <a:p>
            <a:r>
              <a:rPr lang="en-CA" sz="3200" dirty="0">
                <a:solidFill>
                  <a:schemeClr val="bg1"/>
                </a:solidFill>
                <a:effectLst/>
                <a:latin typeface="Times New Roman" panose="02020603050405020304" pitchFamily="18" charset="0"/>
                <a:ea typeface="Times New Roman" panose="02020603050405020304" pitchFamily="18" charset="0"/>
              </a:rPr>
              <a:t>“Scientists, with few notable exceptions, are the worst citizens of the Republic … they sneer at politics and politicians … They sell their services to exploiters of human life… They produce powerful mechanisms and proudly proclaim that they ‘do not care how they are used—leave that to the moralists … The ‘pure’ scientist has to be a moral eunuch or a civic hermit.”</a:t>
            </a:r>
          </a:p>
          <a:p>
            <a:r>
              <a:rPr lang="en-CA" sz="3200" dirty="0">
                <a:solidFill>
                  <a:schemeClr val="bg1"/>
                </a:solidFill>
                <a:latin typeface="Times New Roman" panose="02020603050405020304" pitchFamily="18" charset="0"/>
              </a:rPr>
              <a:t>							-Read Bain, 1933</a:t>
            </a:r>
            <a:endParaRPr lang="en-US" sz="3200" dirty="0">
              <a:solidFill>
                <a:schemeClr val="bg1"/>
              </a:solidFill>
            </a:endParaRPr>
          </a:p>
        </p:txBody>
      </p:sp>
    </p:spTree>
    <p:extLst>
      <p:ext uri="{BB962C8B-B14F-4D97-AF65-F5344CB8AC3E}">
        <p14:creationId xmlns:p14="http://schemas.microsoft.com/office/powerpoint/2010/main" val="259895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69546" y="604328"/>
            <a:ext cx="95881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Causal vs Moral Responsibility</a:t>
            </a: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5" name="TextBox 4">
            <a:extLst>
              <a:ext uri="{FF2B5EF4-FFF2-40B4-BE49-F238E27FC236}">
                <a16:creationId xmlns:a16="http://schemas.microsoft.com/office/drawing/2014/main" id="{C8F03331-F136-8498-4352-48A51C8FB47D}"/>
              </a:ext>
            </a:extLst>
          </p:cNvPr>
          <p:cNvSpPr txBox="1"/>
          <p:nvPr/>
        </p:nvSpPr>
        <p:spPr>
          <a:xfrm>
            <a:off x="451134" y="1474619"/>
            <a:ext cx="1102385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a:t>
            </a:r>
            <a:r>
              <a:rPr kumimoji="0" lang="en-US" sz="3200" b="0" i="0" u="none" strike="noStrike" kern="1200" cap="none" spc="0" normalizeH="0" baseline="0" noProof="0" dirty="0">
                <a:ln>
                  <a:noFill/>
                </a:ln>
                <a:solidFill>
                  <a:schemeClr val="accent4"/>
                </a:solidFill>
                <a:effectLst/>
                <a:uLnTx/>
                <a:uFillTx/>
                <a:latin typeface="Century Schoolbook" panose="02040604050505020304" pitchFamily="18" charset="0"/>
                <a:ea typeface="+mn-ea"/>
                <a:cs typeface="+mn-cs"/>
              </a:rPr>
              <a:t>In more common situations individual responsibility is not considered to extend to all the consequences that may be initiated by the act of the individual</a:t>
            </a:r>
            <a:r>
              <a:rPr kumimoji="0" lang="en-US" sz="32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 The miner of iron ore is not expected to see to it that none of the scrap iron…is sold to the Japanese to be used against his country.”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								-Bridgman, 1947</a:t>
            </a:r>
          </a:p>
        </p:txBody>
      </p:sp>
    </p:spTree>
    <p:extLst>
      <p:ext uri="{BB962C8B-B14F-4D97-AF65-F5344CB8AC3E}">
        <p14:creationId xmlns:p14="http://schemas.microsoft.com/office/powerpoint/2010/main" val="301606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69546" y="563193"/>
            <a:ext cx="95881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Causal vs Moral Responsibility</a:t>
            </a: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TextBox 1">
            <a:extLst>
              <a:ext uri="{FF2B5EF4-FFF2-40B4-BE49-F238E27FC236}">
                <a16:creationId xmlns:a16="http://schemas.microsoft.com/office/drawing/2014/main" id="{B6D3D362-005C-D498-2843-86C749733800}"/>
              </a:ext>
            </a:extLst>
          </p:cNvPr>
          <p:cNvSpPr txBox="1"/>
          <p:nvPr/>
        </p:nvSpPr>
        <p:spPr>
          <a:xfrm>
            <a:off x="669546" y="1847435"/>
            <a:ext cx="1034019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Someone is </a:t>
            </a:r>
            <a:r>
              <a:rPr kumimoji="0" lang="en-US" sz="3200" b="0" i="0" u="none" strike="noStrike" kern="1200" cap="none" spc="0" normalizeH="0" baseline="0" noProof="0" dirty="0">
                <a:ln>
                  <a:noFill/>
                </a:ln>
                <a:solidFill>
                  <a:srgbClr val="70AD47"/>
                </a:solidFill>
                <a:effectLst/>
                <a:uLnTx/>
                <a:uFillTx/>
                <a:latin typeface="Calibri" panose="020F0502020204030204"/>
                <a:ea typeface="+mn-ea"/>
                <a:cs typeface="+mn-cs"/>
              </a:rPr>
              <a:t>causally responsible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for something if they directly or indirectly cause something to happen, but we don’t hold them accountable.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Someone is </a:t>
            </a:r>
            <a:r>
              <a:rPr kumimoji="0" lang="en-US" sz="3200" b="0" i="0" u="none" strike="noStrike" kern="1200" cap="none" spc="0" normalizeH="0" baseline="0" noProof="0" dirty="0">
                <a:ln>
                  <a:noFill/>
                </a:ln>
                <a:solidFill>
                  <a:srgbClr val="ED7D31"/>
                </a:solidFill>
                <a:effectLst/>
                <a:uLnTx/>
                <a:uFillTx/>
                <a:latin typeface="Calibri" panose="020F0502020204030204"/>
                <a:ea typeface="+mn-ea"/>
                <a:cs typeface="+mn-cs"/>
              </a:rPr>
              <a:t>morally responsible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when someone causes something to happen, and they are held responsible (praised or blamed) for doing so</a:t>
            </a:r>
            <a:r>
              <a:rPr lang="en-US" sz="3200" dirty="0">
                <a:solidFill>
                  <a:prstClr val="white"/>
                </a:solidFill>
                <a:latin typeface="Calibri" panose="020F0502020204030204"/>
              </a:rPr>
              <a:t>; minimally, if they intended an action.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25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69546" y="604328"/>
            <a:ext cx="103401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Basis of Responsibility</a:t>
            </a:r>
          </a:p>
        </p:txBody>
      </p:sp>
      <p:sp>
        <p:nvSpPr>
          <p:cNvPr id="5" name="TextBox 4">
            <a:extLst>
              <a:ext uri="{FF2B5EF4-FFF2-40B4-BE49-F238E27FC236}">
                <a16:creationId xmlns:a16="http://schemas.microsoft.com/office/drawing/2014/main" id="{621B3C87-AD41-93DC-280F-80C2195A290B}"/>
              </a:ext>
            </a:extLst>
          </p:cNvPr>
          <p:cNvSpPr txBox="1"/>
          <p:nvPr/>
        </p:nvSpPr>
        <p:spPr>
          <a:xfrm>
            <a:off x="669546" y="1858376"/>
            <a:ext cx="11023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Scientists and AI developers are just as responsible as the rest of us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7" name="TextBox 6">
            <a:extLst>
              <a:ext uri="{FF2B5EF4-FFF2-40B4-BE49-F238E27FC236}">
                <a16:creationId xmlns:a16="http://schemas.microsoft.com/office/drawing/2014/main" id="{326DFF8B-1288-23B8-182C-172296D4D75F}"/>
              </a:ext>
            </a:extLst>
          </p:cNvPr>
          <p:cNvSpPr txBox="1"/>
          <p:nvPr/>
        </p:nvSpPr>
        <p:spPr>
          <a:xfrm>
            <a:off x="669546" y="2530156"/>
            <a:ext cx="10518914"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solidFill>
                <a:effectLst/>
                <a:uLnTx/>
                <a:uFillTx/>
                <a:latin typeface="Calibri" panose="020F0502020204030204"/>
                <a:ea typeface="+mn-ea"/>
                <a:cs typeface="+mn-cs"/>
              </a:rPr>
              <a:t>Recklessness</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One is fully aware of the risks they are taking or imposing on others and those risks are unjustified.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2"/>
                </a:solidFill>
                <a:effectLst/>
                <a:uLnTx/>
                <a:uFillTx/>
                <a:latin typeface="Calibri" panose="020F0502020204030204"/>
                <a:ea typeface="+mn-ea"/>
                <a:cs typeface="+mn-cs"/>
              </a:rPr>
              <a:t>Negligence</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One is not aware of the risk of harm they are taking or imposing on others, but they should be. </a:t>
            </a:r>
          </a:p>
        </p:txBody>
      </p:sp>
    </p:spTree>
    <p:extLst>
      <p:ext uri="{BB962C8B-B14F-4D97-AF65-F5344CB8AC3E}">
        <p14:creationId xmlns:p14="http://schemas.microsoft.com/office/powerpoint/2010/main" val="251554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69546" y="604328"/>
            <a:ext cx="103401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Arguments Against Scientific Freedom</a:t>
            </a:r>
          </a:p>
        </p:txBody>
      </p:sp>
      <p:sp>
        <p:nvSpPr>
          <p:cNvPr id="5" name="TextBox 4">
            <a:extLst>
              <a:ext uri="{FF2B5EF4-FFF2-40B4-BE49-F238E27FC236}">
                <a16:creationId xmlns:a16="http://schemas.microsoft.com/office/drawing/2014/main" id="{621B3C87-AD41-93DC-280F-80C2195A290B}"/>
              </a:ext>
            </a:extLst>
          </p:cNvPr>
          <p:cNvSpPr txBox="1"/>
          <p:nvPr/>
        </p:nvSpPr>
        <p:spPr>
          <a:xfrm>
            <a:off x="669546" y="1858376"/>
            <a:ext cx="11023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Inductive Risk</a:t>
            </a:r>
          </a:p>
        </p:txBody>
      </p:sp>
      <p:pic>
        <p:nvPicPr>
          <p:cNvPr id="2" name="Picture 1">
            <a:extLst>
              <a:ext uri="{FF2B5EF4-FFF2-40B4-BE49-F238E27FC236}">
                <a16:creationId xmlns:a16="http://schemas.microsoft.com/office/drawing/2014/main" id="{32773B5C-ABB8-2AC5-9EEF-6CC76B8008AD}"/>
              </a:ext>
            </a:extLst>
          </p:cNvPr>
          <p:cNvPicPr>
            <a:picLocks noChangeAspect="1"/>
          </p:cNvPicPr>
          <p:nvPr/>
        </p:nvPicPr>
        <p:blipFill>
          <a:blip r:embed="rId2"/>
          <a:stretch>
            <a:fillRect/>
          </a:stretch>
        </p:blipFill>
        <p:spPr>
          <a:xfrm>
            <a:off x="6918628" y="2137754"/>
            <a:ext cx="4091116" cy="3579727"/>
          </a:xfrm>
          <a:prstGeom prst="rect">
            <a:avLst/>
          </a:prstGeom>
        </p:spPr>
      </p:pic>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3"/>
          <a:stretch>
            <a:fillRect/>
          </a:stretch>
        </p:blipFill>
        <p:spPr>
          <a:xfrm>
            <a:off x="11009744" y="5717481"/>
            <a:ext cx="930480" cy="930480"/>
          </a:xfrm>
          <a:prstGeom prst="rect">
            <a:avLst/>
          </a:prstGeom>
        </p:spPr>
      </p:pic>
      <p:sp>
        <p:nvSpPr>
          <p:cNvPr id="7" name="TextBox 6">
            <a:extLst>
              <a:ext uri="{FF2B5EF4-FFF2-40B4-BE49-F238E27FC236}">
                <a16:creationId xmlns:a16="http://schemas.microsoft.com/office/drawing/2014/main" id="{326DFF8B-1288-23B8-182C-172296D4D75F}"/>
              </a:ext>
            </a:extLst>
          </p:cNvPr>
          <p:cNvSpPr txBox="1"/>
          <p:nvPr/>
        </p:nvSpPr>
        <p:spPr>
          <a:xfrm>
            <a:off x="669546" y="2471433"/>
            <a:ext cx="6094602" cy="27392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Is science really value-free?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Richard Rudner “</a:t>
            </a:r>
            <a:r>
              <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rPr>
              <a:t>The Scientist Qua Scientist Makes Value Judgments</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Scientists must consider the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of error when deciding how much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evidence is sufficient. </a:t>
            </a:r>
          </a:p>
        </p:txBody>
      </p:sp>
    </p:spTree>
    <p:extLst>
      <p:ext uri="{BB962C8B-B14F-4D97-AF65-F5344CB8AC3E}">
        <p14:creationId xmlns:p14="http://schemas.microsoft.com/office/powerpoint/2010/main" val="279294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00533" y="360249"/>
            <a:ext cx="103401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libri" panose="020F0502020204030204"/>
              </a:rPr>
              <a:t>Inductive Risk</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21B3C87-AD41-93DC-280F-80C2195A290B}"/>
              </a:ext>
            </a:extLst>
          </p:cNvPr>
          <p:cNvSpPr txBox="1"/>
          <p:nvPr/>
        </p:nvSpPr>
        <p:spPr>
          <a:xfrm>
            <a:off x="600533" y="1435325"/>
            <a:ext cx="663702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What are the ethical consequences if I am wrong about my conclusion?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dirty="0">
                <a:solidFill>
                  <a:prstClr val="white"/>
                </a:solidFill>
                <a:latin typeface="Calibri" panose="020F0502020204030204"/>
              </a:rPr>
              <a:t>Should I demand a higher standard of evidence? (greater concern consequences of type I error/false positive)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Should I set a low standard of evidence?  (greater concern consequences of type II error</a:t>
            </a:r>
            <a:r>
              <a:rPr lang="en-US" sz="2800" dirty="0">
                <a:solidFill>
                  <a:prstClr val="white"/>
                </a:solidFill>
                <a:latin typeface="Calibri" panose="020F0502020204030204"/>
              </a:rPr>
              <a:t>/false negative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9" name="Picture 8" descr="A diagram of a diagram&#10;&#10;Description automatically generated with medium confidence">
            <a:extLst>
              <a:ext uri="{FF2B5EF4-FFF2-40B4-BE49-F238E27FC236}">
                <a16:creationId xmlns:a16="http://schemas.microsoft.com/office/drawing/2014/main" id="{CAFD4731-FF26-E313-2069-DFA449679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625" y="875724"/>
            <a:ext cx="4091709" cy="5672261"/>
          </a:xfrm>
          <a:prstGeom prst="rect">
            <a:avLst/>
          </a:prstGeom>
        </p:spPr>
      </p:pic>
    </p:spTree>
    <p:extLst>
      <p:ext uri="{BB962C8B-B14F-4D97-AF65-F5344CB8AC3E}">
        <p14:creationId xmlns:p14="http://schemas.microsoft.com/office/powerpoint/2010/main" val="1000804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4BFD9-C368-52C7-6389-97CC94AD781C}"/>
              </a:ext>
            </a:extLst>
          </p:cNvPr>
          <p:cNvPicPr>
            <a:picLocks noChangeAspect="1"/>
          </p:cNvPicPr>
          <p:nvPr/>
        </p:nvPicPr>
        <p:blipFill>
          <a:blip r:embed="rId2"/>
          <a:stretch>
            <a:fillRect/>
          </a:stretch>
        </p:blipFill>
        <p:spPr>
          <a:xfrm>
            <a:off x="10437090" y="5276423"/>
            <a:ext cx="1522557" cy="1361636"/>
          </a:xfrm>
          <a:prstGeom prst="rect">
            <a:avLst/>
          </a:prstGeom>
        </p:spPr>
      </p:pic>
      <p:sp>
        <p:nvSpPr>
          <p:cNvPr id="3" name="TextBox 2">
            <a:extLst>
              <a:ext uri="{FF2B5EF4-FFF2-40B4-BE49-F238E27FC236}">
                <a16:creationId xmlns:a16="http://schemas.microsoft.com/office/drawing/2014/main" id="{493879BD-4651-EC2F-F6F4-0C2A80CC3DFC}"/>
              </a:ext>
            </a:extLst>
          </p:cNvPr>
          <p:cNvSpPr txBox="1"/>
          <p:nvPr/>
        </p:nvSpPr>
        <p:spPr>
          <a:xfrm>
            <a:off x="189614" y="219941"/>
            <a:ext cx="118127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Cost sensitive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Machine Learning Optimization</a:t>
            </a:r>
          </a:p>
        </p:txBody>
      </p:sp>
      <p:sp>
        <p:nvSpPr>
          <p:cNvPr id="4" name="TextBox 3">
            <a:extLst>
              <a:ext uri="{FF2B5EF4-FFF2-40B4-BE49-F238E27FC236}">
                <a16:creationId xmlns:a16="http://schemas.microsoft.com/office/drawing/2014/main" id="{97484AD9-1E20-1E75-1CE1-2148B8F29247}"/>
              </a:ext>
            </a:extLst>
          </p:cNvPr>
          <p:cNvSpPr txBox="1"/>
          <p:nvPr/>
        </p:nvSpPr>
        <p:spPr>
          <a:xfrm>
            <a:off x="379228" y="2007473"/>
            <a:ext cx="11433544"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Cost insensitive machine learning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Optimization is carried out by using equal costs for different types of training errors.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(aims to maximize predictive accuracy)</a:t>
            </a:r>
          </a:p>
        </p:txBody>
      </p:sp>
      <p:sp>
        <p:nvSpPr>
          <p:cNvPr id="5" name="TextBox 4">
            <a:extLst>
              <a:ext uri="{FF2B5EF4-FFF2-40B4-BE49-F238E27FC236}">
                <a16:creationId xmlns:a16="http://schemas.microsoft.com/office/drawing/2014/main" id="{5F80EFD2-71C1-98E5-A848-D7B07F9FEA47}"/>
              </a:ext>
            </a:extLst>
          </p:cNvPr>
          <p:cNvSpPr txBox="1"/>
          <p:nvPr/>
        </p:nvSpPr>
        <p:spPr>
          <a:xfrm>
            <a:off x="379228" y="3945740"/>
            <a:ext cx="11433544"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Cost sensitive machine learning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Optimization is carried out by using different costs for different errors.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(does not aim to maximize predictive accuracy)</a:t>
            </a:r>
          </a:p>
        </p:txBody>
      </p:sp>
      <p:pic>
        <p:nvPicPr>
          <p:cNvPr id="6" name="Picture 5">
            <a:extLst>
              <a:ext uri="{FF2B5EF4-FFF2-40B4-BE49-F238E27FC236}">
                <a16:creationId xmlns:a16="http://schemas.microsoft.com/office/drawing/2014/main" id="{7D6444A9-64B0-FD35-82F5-792D43541901}"/>
              </a:ext>
            </a:extLst>
          </p:cNvPr>
          <p:cNvPicPr>
            <a:picLocks noChangeAspect="1"/>
          </p:cNvPicPr>
          <p:nvPr/>
        </p:nvPicPr>
        <p:blipFill>
          <a:blip r:embed="rId3"/>
          <a:stretch>
            <a:fillRect/>
          </a:stretch>
        </p:blipFill>
        <p:spPr>
          <a:xfrm>
            <a:off x="151557" y="1654305"/>
            <a:ext cx="11046811" cy="3799540"/>
          </a:xfrm>
          <a:prstGeom prst="rect">
            <a:avLst/>
          </a:prstGeom>
        </p:spPr>
      </p:pic>
    </p:spTree>
    <p:extLst>
      <p:ext uri="{BB962C8B-B14F-4D97-AF65-F5344CB8AC3E}">
        <p14:creationId xmlns:p14="http://schemas.microsoft.com/office/powerpoint/2010/main" val="2840992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a:extLst>
            <a:ext uri="{FF2B5EF4-FFF2-40B4-BE49-F238E27FC236}">
              <a16:creationId xmlns:a16="http://schemas.microsoft.com/office/drawing/2014/main" id="{B2756F64-C148-E1BC-80FA-86ED4562C4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290E28-CA56-94F9-3699-68EB1A5B406B}"/>
              </a:ext>
            </a:extLst>
          </p:cNvPr>
          <p:cNvSpPr txBox="1"/>
          <p:nvPr/>
        </p:nvSpPr>
        <p:spPr>
          <a:xfrm>
            <a:off x="600533" y="360249"/>
            <a:ext cx="103401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libri" panose="020F0502020204030204"/>
              </a:rPr>
              <a:t>AI Opacity</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37C146-8B88-22AA-405E-0CCC7EC95B9E}"/>
              </a:ext>
            </a:extLst>
          </p:cNvPr>
          <p:cNvSpPr txBox="1"/>
          <p:nvPr/>
        </p:nvSpPr>
        <p:spPr>
          <a:xfrm>
            <a:off x="600533" y="1191246"/>
            <a:ext cx="66370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lack of transparency within an algorithmic system</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310FBFF-31FD-FA8E-E14E-C7003E9B70B5}"/>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2" name="Picture 2" descr="THE BLACK BOX PROBLEM – Artificial Intelligence Mania">
            <a:extLst>
              <a:ext uri="{FF2B5EF4-FFF2-40B4-BE49-F238E27FC236}">
                <a16:creationId xmlns:a16="http://schemas.microsoft.com/office/drawing/2014/main" id="{3C06AF91-CE7D-F61D-F595-793FB5B38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465" y="2672567"/>
            <a:ext cx="4644648" cy="2465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55AADF-99C6-D33E-5BC0-329621422B0D}"/>
              </a:ext>
            </a:extLst>
          </p:cNvPr>
          <p:cNvSpPr txBox="1"/>
          <p:nvPr/>
        </p:nvSpPr>
        <p:spPr>
          <a:xfrm>
            <a:off x="600534" y="2672567"/>
            <a:ext cx="4285792" cy="3447098"/>
          </a:xfrm>
          <a:prstGeom prst="rect">
            <a:avLst/>
          </a:prstGeom>
          <a:noFill/>
        </p:spPr>
        <p:txBody>
          <a:bodyPr wrap="square" rtlCol="0">
            <a:spAutoFit/>
          </a:bodyPr>
          <a:lstStyle/>
          <a:p>
            <a:r>
              <a:rPr lang="en-US" sz="2400" dirty="0">
                <a:solidFill>
                  <a:schemeClr val="bg1"/>
                </a:solidFill>
                <a:latin typeface="Century Schoolbook" panose="02040604050505020304" pitchFamily="18" charset="0"/>
              </a:rPr>
              <a:t>“</a:t>
            </a:r>
            <a:r>
              <a:rPr lang="en-US" sz="2400" dirty="0">
                <a:solidFill>
                  <a:srgbClr val="92D050"/>
                </a:solidFill>
                <a:latin typeface="Century Schoolbook" panose="02040604050505020304" pitchFamily="18" charset="0"/>
              </a:rPr>
              <a:t>The designer may have a good understanding of the algorithm that was used to </a:t>
            </a:r>
            <a:r>
              <a:rPr lang="en-US" sz="2400" i="1" dirty="0">
                <a:solidFill>
                  <a:srgbClr val="92D050"/>
                </a:solidFill>
                <a:latin typeface="Century Schoolbook" panose="02040604050505020304" pitchFamily="18" charset="0"/>
              </a:rPr>
              <a:t>find</a:t>
            </a:r>
            <a:r>
              <a:rPr lang="en-US" sz="2400" dirty="0">
                <a:solidFill>
                  <a:srgbClr val="92D050"/>
                </a:solidFill>
                <a:latin typeface="Century Schoolbook" panose="02040604050505020304" pitchFamily="18" charset="0"/>
              </a:rPr>
              <a:t> the decision-making model, but not the model itself</a:t>
            </a:r>
            <a:r>
              <a:rPr lang="en-US" sz="2400" dirty="0">
                <a:solidFill>
                  <a:schemeClr val="bg1"/>
                </a:solidFill>
                <a:latin typeface="Century Schoolbook" panose="02040604050505020304" pitchFamily="18" charset="0"/>
              </a:rPr>
              <a:t>”</a:t>
            </a:r>
          </a:p>
          <a:p>
            <a:r>
              <a:rPr lang="en-US" sz="3200" dirty="0">
                <a:solidFill>
                  <a:schemeClr val="bg1"/>
                </a:solidFill>
                <a:latin typeface="Century Schoolbook" panose="02040604050505020304" pitchFamily="18" charset="0"/>
              </a:rPr>
              <a:t>– </a:t>
            </a:r>
            <a:r>
              <a:rPr lang="en-US" i="1" dirty="0">
                <a:solidFill>
                  <a:schemeClr val="bg1"/>
                </a:solidFill>
                <a:latin typeface="Century Schoolbook" panose="02040604050505020304" pitchFamily="18" charset="0"/>
              </a:rPr>
              <a:t>Kearns and Roth, The Ethical Algorithm</a:t>
            </a:r>
          </a:p>
          <a:p>
            <a:endParaRPr lang="en-US" sz="24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72605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669546" y="483706"/>
            <a:ext cx="95881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Ethical Significance of Opacity?</a:t>
            </a: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6" name="Picture 5" descr="A diagram of a model&#10;&#10;Description automatically generated">
            <a:extLst>
              <a:ext uri="{FF2B5EF4-FFF2-40B4-BE49-F238E27FC236}">
                <a16:creationId xmlns:a16="http://schemas.microsoft.com/office/drawing/2014/main" id="{A4B54BC2-B19A-FDAF-C286-056922019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45" y="1478598"/>
            <a:ext cx="6318483" cy="5120211"/>
          </a:xfrm>
          <a:prstGeom prst="rect">
            <a:avLst/>
          </a:prstGeom>
        </p:spPr>
      </p:pic>
      <p:sp>
        <p:nvSpPr>
          <p:cNvPr id="2" name="Rectangle 1">
            <a:extLst>
              <a:ext uri="{FF2B5EF4-FFF2-40B4-BE49-F238E27FC236}">
                <a16:creationId xmlns:a16="http://schemas.microsoft.com/office/drawing/2014/main" id="{71453338-8A4C-2B23-BB09-593D69A18DDE}"/>
              </a:ext>
            </a:extLst>
          </p:cNvPr>
          <p:cNvSpPr/>
          <p:nvPr/>
        </p:nvSpPr>
        <p:spPr>
          <a:xfrm>
            <a:off x="2466363" y="2843868"/>
            <a:ext cx="1266738" cy="4446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530A095-E8E3-25C4-CDC0-7253FC8E50EF}"/>
              </a:ext>
            </a:extLst>
          </p:cNvPr>
          <p:cNvSpPr/>
          <p:nvPr/>
        </p:nvSpPr>
        <p:spPr>
          <a:xfrm>
            <a:off x="2466363" y="2031534"/>
            <a:ext cx="1266738" cy="4446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9938146-2FD6-3CA3-89C7-BDB24D924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90866" y="2241713"/>
            <a:ext cx="2249251" cy="4299771"/>
          </a:xfrm>
          <a:prstGeom prst="rect">
            <a:avLst/>
          </a:prstGeom>
        </p:spPr>
      </p:pic>
      <p:sp>
        <p:nvSpPr>
          <p:cNvPr id="15" name="TextBox 14">
            <a:extLst>
              <a:ext uri="{FF2B5EF4-FFF2-40B4-BE49-F238E27FC236}">
                <a16:creationId xmlns:a16="http://schemas.microsoft.com/office/drawing/2014/main" id="{5B430D82-2560-245F-A081-5E4A50D75EA2}"/>
              </a:ext>
            </a:extLst>
          </p:cNvPr>
          <p:cNvSpPr txBox="1"/>
          <p:nvPr/>
        </p:nvSpPr>
        <p:spPr>
          <a:xfrm>
            <a:off x="7871664" y="1646824"/>
            <a:ext cx="1632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Developer</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4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63A3-D71B-4910-B19C-8CF30CF00C44}"/>
              </a:ext>
            </a:extLst>
          </p:cNvPr>
          <p:cNvSpPr>
            <a:spLocks noGrp="1"/>
          </p:cNvSpPr>
          <p:nvPr>
            <p:ph type="ctrTitle"/>
          </p:nvPr>
        </p:nvSpPr>
        <p:spPr>
          <a:xfrm>
            <a:off x="1523999" y="1303020"/>
            <a:ext cx="9485745" cy="1148736"/>
          </a:xfrm>
        </p:spPr>
        <p:txBody>
          <a:bodyPr>
            <a:normAutofit/>
          </a:bodyPr>
          <a:lstStyle/>
          <a:p>
            <a:pPr algn="l"/>
            <a:r>
              <a:rPr lang="en-US" sz="4800" dirty="0">
                <a:solidFill>
                  <a:schemeClr val="bg1"/>
                </a:solidFill>
              </a:rPr>
              <a:t> </a:t>
            </a:r>
          </a:p>
        </p:txBody>
      </p:sp>
      <p:pic>
        <p:nvPicPr>
          <p:cNvPr id="8" name="Picture 7">
            <a:extLst>
              <a:ext uri="{FF2B5EF4-FFF2-40B4-BE49-F238E27FC236}">
                <a16:creationId xmlns:a16="http://schemas.microsoft.com/office/drawing/2014/main" id="{E28A6A08-E32B-49D1-18CB-14A60BC55E34}"/>
              </a:ext>
            </a:extLst>
          </p:cNvPr>
          <p:cNvPicPr>
            <a:picLocks noChangeAspect="1"/>
          </p:cNvPicPr>
          <p:nvPr/>
        </p:nvPicPr>
        <p:blipFill>
          <a:blip r:embed="rId2"/>
          <a:stretch>
            <a:fillRect/>
          </a:stretch>
        </p:blipFill>
        <p:spPr>
          <a:xfrm>
            <a:off x="0" y="0"/>
            <a:ext cx="10849829" cy="6858000"/>
          </a:xfrm>
          <a:prstGeom prst="rect">
            <a:avLst/>
          </a:prstGeom>
        </p:spPr>
      </p:pic>
      <p:sp>
        <p:nvSpPr>
          <p:cNvPr id="9" name="Rectangle 8">
            <a:extLst>
              <a:ext uri="{FF2B5EF4-FFF2-40B4-BE49-F238E27FC236}">
                <a16:creationId xmlns:a16="http://schemas.microsoft.com/office/drawing/2014/main" id="{775AC6D1-776D-5D40-5683-9D783A68C436}"/>
              </a:ext>
            </a:extLst>
          </p:cNvPr>
          <p:cNvSpPr/>
          <p:nvPr/>
        </p:nvSpPr>
        <p:spPr>
          <a:xfrm>
            <a:off x="2775098" y="2349795"/>
            <a:ext cx="2381693" cy="8718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4A9639C-BF4B-E9E4-CD3C-058529D03A6E}"/>
              </a:ext>
            </a:extLst>
          </p:cNvPr>
          <p:cNvPicPr>
            <a:picLocks noChangeAspect="1"/>
          </p:cNvPicPr>
          <p:nvPr/>
        </p:nvPicPr>
        <p:blipFill>
          <a:blip r:embed="rId3"/>
          <a:stretch>
            <a:fillRect/>
          </a:stretch>
        </p:blipFill>
        <p:spPr>
          <a:xfrm>
            <a:off x="-3327" y="0"/>
            <a:ext cx="10856481" cy="6858000"/>
          </a:xfrm>
          <a:prstGeom prst="rect">
            <a:avLst/>
          </a:prstGeom>
        </p:spPr>
      </p:pic>
      <p:sp>
        <p:nvSpPr>
          <p:cNvPr id="12" name="TextBox 11">
            <a:extLst>
              <a:ext uri="{FF2B5EF4-FFF2-40B4-BE49-F238E27FC236}">
                <a16:creationId xmlns:a16="http://schemas.microsoft.com/office/drawing/2014/main" id="{36C0EDC2-E224-0EF7-DF9A-3EA2BEC57E73}"/>
              </a:ext>
            </a:extLst>
          </p:cNvPr>
          <p:cNvSpPr txBox="1"/>
          <p:nvPr/>
        </p:nvSpPr>
        <p:spPr>
          <a:xfrm>
            <a:off x="196251" y="694540"/>
            <a:ext cx="521464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“although ‘opacity,’ ‘transparency,’ and ‘explanation’ mean different things to different stakeholders, there is no yet general account of what these terms actually mean for different stakeholders in the ML 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	-Carlos </a:t>
            </a:r>
            <a:r>
              <a:rPr kumimoji="0" lang="en-US" sz="2800" b="0" i="0" u="none" strike="noStrike" kern="1200" cap="none" spc="0" normalizeH="0" baseline="0" noProof="0" dirty="0" err="1">
                <a:ln>
                  <a:noFill/>
                </a:ln>
                <a:solidFill>
                  <a:prstClr val="white"/>
                </a:solidFill>
                <a:effectLst/>
                <a:uLnTx/>
                <a:uFillTx/>
                <a:latin typeface="Century Schoolbook" panose="02040604050505020304" pitchFamily="18" charset="0"/>
                <a:ea typeface="+mn-ea"/>
                <a:cs typeface="+mn-cs"/>
              </a:rPr>
              <a:t>Zednic</a:t>
            </a: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 2019</a:t>
            </a:r>
            <a:endParaRPr kumimoji="0" lang="en-US" sz="20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endParaRPr>
          </a:p>
        </p:txBody>
      </p:sp>
      <p:pic>
        <p:nvPicPr>
          <p:cNvPr id="7" name="Picture 6" descr="A picture containing doll, vector graphics&#10;&#10;Description automatically generated">
            <a:extLst>
              <a:ext uri="{FF2B5EF4-FFF2-40B4-BE49-F238E27FC236}">
                <a16:creationId xmlns:a16="http://schemas.microsoft.com/office/drawing/2014/main" id="{E190D6DA-59A8-2B3D-526B-6A0A1C061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5558" y="2935668"/>
            <a:ext cx="2664885" cy="3817887"/>
          </a:xfrm>
          <a:prstGeom prst="rect">
            <a:avLst/>
          </a:prstGeom>
        </p:spPr>
      </p:pic>
      <p:sp>
        <p:nvSpPr>
          <p:cNvPr id="3" name="TextBox 2">
            <a:extLst>
              <a:ext uri="{FF2B5EF4-FFF2-40B4-BE49-F238E27FC236}">
                <a16:creationId xmlns:a16="http://schemas.microsoft.com/office/drawing/2014/main" id="{F314A994-F049-9EE7-95A2-A767F98094E7}"/>
              </a:ext>
            </a:extLst>
          </p:cNvPr>
          <p:cNvSpPr txBox="1"/>
          <p:nvPr/>
        </p:nvSpPr>
        <p:spPr>
          <a:xfrm>
            <a:off x="9851702" y="2349795"/>
            <a:ext cx="1632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End user</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9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12" name="Picture 11">
            <a:extLst>
              <a:ext uri="{FF2B5EF4-FFF2-40B4-BE49-F238E27FC236}">
                <a16:creationId xmlns:a16="http://schemas.microsoft.com/office/drawing/2014/main" id="{630332F4-801A-7520-B4F9-1BFD9A87C560}"/>
              </a:ext>
            </a:extLst>
          </p:cNvPr>
          <p:cNvPicPr>
            <a:picLocks noChangeAspect="1"/>
          </p:cNvPicPr>
          <p:nvPr/>
        </p:nvPicPr>
        <p:blipFill>
          <a:blip r:embed="rId3"/>
          <a:stretch>
            <a:fillRect/>
          </a:stretch>
        </p:blipFill>
        <p:spPr>
          <a:xfrm>
            <a:off x="1345381" y="337394"/>
            <a:ext cx="8543957" cy="1023415"/>
          </a:xfrm>
          <a:prstGeom prst="rect">
            <a:avLst/>
          </a:prstGeom>
        </p:spPr>
      </p:pic>
      <p:pic>
        <p:nvPicPr>
          <p:cNvPr id="5" name="Picture 4">
            <a:extLst>
              <a:ext uri="{FF2B5EF4-FFF2-40B4-BE49-F238E27FC236}">
                <a16:creationId xmlns:a16="http://schemas.microsoft.com/office/drawing/2014/main" id="{8F526356-37F1-4097-91EF-14554AFB1939}"/>
              </a:ext>
            </a:extLst>
          </p:cNvPr>
          <p:cNvPicPr>
            <a:picLocks noChangeAspect="1"/>
          </p:cNvPicPr>
          <p:nvPr/>
        </p:nvPicPr>
        <p:blipFill>
          <a:blip r:embed="rId4"/>
          <a:stretch>
            <a:fillRect/>
          </a:stretch>
        </p:blipFill>
        <p:spPr>
          <a:xfrm>
            <a:off x="5260998" y="1613596"/>
            <a:ext cx="4969372" cy="4969372"/>
          </a:xfrm>
          <a:prstGeom prst="rect">
            <a:avLst/>
          </a:prstGeom>
        </p:spPr>
      </p:pic>
      <p:pic>
        <p:nvPicPr>
          <p:cNvPr id="1026" name="Picture 2">
            <a:extLst>
              <a:ext uri="{FF2B5EF4-FFF2-40B4-BE49-F238E27FC236}">
                <a16:creationId xmlns:a16="http://schemas.microsoft.com/office/drawing/2014/main" id="{FCEF6BA7-2D67-6F2A-9C21-653F53F91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381" y="1613596"/>
            <a:ext cx="3915617" cy="50343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DA724E2-1828-82EF-9091-7033661DBB72}"/>
              </a:ext>
            </a:extLst>
          </p:cNvPr>
          <p:cNvSpPr txBox="1"/>
          <p:nvPr/>
        </p:nvSpPr>
        <p:spPr>
          <a:xfrm>
            <a:off x="3047071" y="3244334"/>
            <a:ext cx="6094140" cy="369332"/>
          </a:xfrm>
          <a:prstGeom prst="rect">
            <a:avLst/>
          </a:prstGeom>
          <a:noFill/>
        </p:spPr>
        <p:txBody>
          <a:bodyPr wrap="square">
            <a:spAutoFit/>
          </a:bodyPr>
          <a:lstStyle/>
          <a:p>
            <a:r>
              <a:rPr lang="en-US" dirty="0" err="1"/>
              <a:t>ttt</a:t>
            </a:r>
            <a:endParaRPr lang="en-US" dirty="0"/>
          </a:p>
        </p:txBody>
      </p:sp>
    </p:spTree>
    <p:extLst>
      <p:ext uri="{BB962C8B-B14F-4D97-AF65-F5344CB8AC3E}">
        <p14:creationId xmlns:p14="http://schemas.microsoft.com/office/powerpoint/2010/main" val="422261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a:extLst>
            <a:ext uri="{FF2B5EF4-FFF2-40B4-BE49-F238E27FC236}">
              <a16:creationId xmlns:a16="http://schemas.microsoft.com/office/drawing/2014/main" id="{2B7722AE-801B-71AF-E658-C580E45DF4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3E40C9-0F82-3781-7D51-F227F8FB2CBB}"/>
              </a:ext>
            </a:extLst>
          </p:cNvPr>
          <p:cNvSpPr txBox="1"/>
          <p:nvPr/>
        </p:nvSpPr>
        <p:spPr>
          <a:xfrm>
            <a:off x="600533" y="360249"/>
            <a:ext cx="103401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libri" panose="020F0502020204030204"/>
              </a:rPr>
              <a:t>AI Opacity</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79361A9-641F-C218-D24D-FFB24B76E120}"/>
              </a:ext>
            </a:extLst>
          </p:cNvPr>
          <p:cNvSpPr txBox="1"/>
          <p:nvPr/>
        </p:nvSpPr>
        <p:spPr>
          <a:xfrm>
            <a:off x="600533" y="1191246"/>
            <a:ext cx="66370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lack of transparency within an algorithmic system</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EFB5DC5-FDC2-EF55-12CF-2BC188362CB7}"/>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15" name="Picture 14">
            <a:extLst>
              <a:ext uri="{FF2B5EF4-FFF2-40B4-BE49-F238E27FC236}">
                <a16:creationId xmlns:a16="http://schemas.microsoft.com/office/drawing/2014/main" id="{EEA7D2A4-0462-193A-69E8-4FE45E989D20}"/>
              </a:ext>
            </a:extLst>
          </p:cNvPr>
          <p:cNvPicPr>
            <a:picLocks noChangeAspect="1"/>
          </p:cNvPicPr>
          <p:nvPr/>
        </p:nvPicPr>
        <p:blipFill rotWithShape="1">
          <a:blip r:embed="rId3"/>
          <a:srcRect t="26097"/>
          <a:stretch/>
        </p:blipFill>
        <p:spPr>
          <a:xfrm>
            <a:off x="600533" y="2507247"/>
            <a:ext cx="11205267" cy="2769603"/>
          </a:xfrm>
          <a:prstGeom prst="rect">
            <a:avLst/>
          </a:prstGeom>
        </p:spPr>
      </p:pic>
    </p:spTree>
    <p:extLst>
      <p:ext uri="{BB962C8B-B14F-4D97-AF65-F5344CB8AC3E}">
        <p14:creationId xmlns:p14="http://schemas.microsoft.com/office/powerpoint/2010/main" val="369570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a:extLst>
            <a:ext uri="{FF2B5EF4-FFF2-40B4-BE49-F238E27FC236}">
              <a16:creationId xmlns:a16="http://schemas.microsoft.com/office/drawing/2014/main" id="{41820C6A-69EC-09C2-422D-67BFBD3881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B7318B-51E5-9669-8CD2-922CBA55E0B9}"/>
              </a:ext>
            </a:extLst>
          </p:cNvPr>
          <p:cNvSpPr txBox="1"/>
          <p:nvPr/>
        </p:nvSpPr>
        <p:spPr>
          <a:xfrm>
            <a:off x="600533" y="360249"/>
            <a:ext cx="103401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libri" panose="020F0502020204030204"/>
              </a:rPr>
              <a:t>AI Opacity</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4E32C86-5B29-B1BF-619B-C921AB4CB778}"/>
              </a:ext>
            </a:extLst>
          </p:cNvPr>
          <p:cNvSpPr txBox="1"/>
          <p:nvPr/>
        </p:nvSpPr>
        <p:spPr>
          <a:xfrm>
            <a:off x="600533" y="1191246"/>
            <a:ext cx="66370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r>
              <a:rPr lang="en-US" sz="3200" dirty="0">
                <a:solidFill>
                  <a:prstClr val="white"/>
                </a:solidFill>
                <a:latin typeface="Calibri" panose="020F0502020204030204"/>
              </a:rPr>
              <a:t> will mean different things to different stakeholders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4F334F-E386-5DC9-18FB-8C339486E28C}"/>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7" name="TextBox 6">
            <a:extLst>
              <a:ext uri="{FF2B5EF4-FFF2-40B4-BE49-F238E27FC236}">
                <a16:creationId xmlns:a16="http://schemas.microsoft.com/office/drawing/2014/main" id="{D00E5CEF-5FE3-7362-3A7B-126F11718498}"/>
              </a:ext>
            </a:extLst>
          </p:cNvPr>
          <p:cNvSpPr txBox="1"/>
          <p:nvPr/>
        </p:nvSpPr>
        <p:spPr>
          <a:xfrm>
            <a:off x="600533" y="2470329"/>
            <a:ext cx="5499571" cy="3908762"/>
          </a:xfrm>
          <a:prstGeom prst="rect">
            <a:avLst/>
          </a:prstGeom>
          <a:noFill/>
        </p:spPr>
        <p:txBody>
          <a:bodyPr wrap="square" rtlCol="0">
            <a:spAutoFit/>
          </a:bodyPr>
          <a:lstStyle/>
          <a:p>
            <a:r>
              <a:rPr lang="en-US" sz="2000" dirty="0">
                <a:solidFill>
                  <a:schemeClr val="bg1"/>
                </a:solidFill>
                <a:latin typeface="Century Schoolbook" panose="02040604050505020304" pitchFamily="18" charset="0"/>
              </a:rPr>
              <a:t>“Questions about </a:t>
            </a:r>
            <a:r>
              <a:rPr lang="en-US" sz="2000" i="1" dirty="0">
                <a:solidFill>
                  <a:schemeClr val="bg1"/>
                </a:solidFill>
                <a:latin typeface="Century Schoolbook" panose="02040604050505020304" pitchFamily="18" charset="0"/>
              </a:rPr>
              <a:t>why</a:t>
            </a:r>
            <a:r>
              <a:rPr lang="en-US" sz="2000" dirty="0">
                <a:solidFill>
                  <a:schemeClr val="bg1"/>
                </a:solidFill>
                <a:latin typeface="Century Schoolbook" panose="02040604050505020304" pitchFamily="18" charset="0"/>
              </a:rPr>
              <a:t> a system does what it does are questions about that behavior’s “appropriateness” within some particular environment.” </a:t>
            </a:r>
            <a:endParaRPr lang="en-US" sz="1200" dirty="0">
              <a:solidFill>
                <a:schemeClr val="bg1"/>
              </a:solidFill>
              <a:latin typeface="Century Schoolbook" panose="02040604050505020304" pitchFamily="18" charset="0"/>
            </a:endParaRPr>
          </a:p>
          <a:p>
            <a:pPr marL="514350" indent="-514350">
              <a:buAutoNum type="arabicPeriod"/>
            </a:pPr>
            <a:endParaRPr lang="en-US" sz="2800" dirty="0">
              <a:solidFill>
                <a:schemeClr val="bg1"/>
              </a:solidFill>
            </a:endParaRPr>
          </a:p>
          <a:p>
            <a:r>
              <a:rPr lang="en-US" sz="2000" dirty="0">
                <a:solidFill>
                  <a:schemeClr val="bg1"/>
                </a:solidFill>
                <a:latin typeface="Century Schoolbook" panose="02040604050505020304" pitchFamily="18" charset="0"/>
              </a:rPr>
              <a:t>“Whereas why-questions must be answered by ‘looking inside’ at the functional or physical variables, structures, and process that intervene between the system’s inputs and outputs.”</a:t>
            </a:r>
          </a:p>
          <a:p>
            <a:endParaRPr lang="en-US" sz="2000" dirty="0">
              <a:solidFill>
                <a:schemeClr val="bg1"/>
              </a:solidFill>
              <a:latin typeface="Century Schoolbook" panose="02040604050505020304" pitchFamily="18" charset="0"/>
            </a:endParaRPr>
          </a:p>
          <a:p>
            <a:r>
              <a:rPr lang="en-US" sz="2000" dirty="0">
                <a:solidFill>
                  <a:schemeClr val="bg1"/>
                </a:solidFill>
                <a:latin typeface="Century Schoolbook" panose="02040604050505020304" pitchFamily="18" charset="0"/>
              </a:rPr>
              <a:t>-Carlos Zednik</a:t>
            </a:r>
          </a:p>
        </p:txBody>
      </p:sp>
      <p:pic>
        <p:nvPicPr>
          <p:cNvPr id="8" name="Picture 7">
            <a:extLst>
              <a:ext uri="{FF2B5EF4-FFF2-40B4-BE49-F238E27FC236}">
                <a16:creationId xmlns:a16="http://schemas.microsoft.com/office/drawing/2014/main" id="{32830F9E-BB5A-5CDE-5286-68EC049C54BF}"/>
              </a:ext>
            </a:extLst>
          </p:cNvPr>
          <p:cNvPicPr>
            <a:picLocks noChangeAspect="1"/>
          </p:cNvPicPr>
          <p:nvPr/>
        </p:nvPicPr>
        <p:blipFill>
          <a:blip r:embed="rId3"/>
          <a:stretch>
            <a:fillRect/>
          </a:stretch>
        </p:blipFill>
        <p:spPr>
          <a:xfrm>
            <a:off x="6602630" y="2470329"/>
            <a:ext cx="5070560" cy="4177632"/>
          </a:xfrm>
          <a:prstGeom prst="rect">
            <a:avLst/>
          </a:prstGeom>
        </p:spPr>
      </p:pic>
      <p:sp>
        <p:nvSpPr>
          <p:cNvPr id="9" name="TextBox 8">
            <a:extLst>
              <a:ext uri="{FF2B5EF4-FFF2-40B4-BE49-F238E27FC236}">
                <a16:creationId xmlns:a16="http://schemas.microsoft.com/office/drawing/2014/main" id="{BD083B41-A942-883F-FD37-6A58BFFE0770}"/>
              </a:ext>
            </a:extLst>
          </p:cNvPr>
          <p:cNvSpPr txBox="1"/>
          <p:nvPr/>
        </p:nvSpPr>
        <p:spPr>
          <a:xfrm>
            <a:off x="8655305" y="3624435"/>
            <a:ext cx="965209" cy="707886"/>
          </a:xfrm>
          <a:prstGeom prst="rect">
            <a:avLst/>
          </a:prstGeom>
          <a:noFill/>
        </p:spPr>
        <p:txBody>
          <a:bodyPr wrap="square" rtlCol="0">
            <a:spAutoFit/>
          </a:bodyPr>
          <a:lstStyle/>
          <a:p>
            <a:r>
              <a:rPr lang="en-US" sz="2000" b="1" dirty="0"/>
              <a:t>What?</a:t>
            </a:r>
          </a:p>
          <a:p>
            <a:r>
              <a:rPr lang="en-US" sz="2000" b="1" dirty="0"/>
              <a:t>How?</a:t>
            </a:r>
            <a:endParaRPr lang="en-US" sz="2800" b="1" dirty="0"/>
          </a:p>
        </p:txBody>
      </p:sp>
      <p:sp>
        <p:nvSpPr>
          <p:cNvPr id="10" name="TextBox 9">
            <a:extLst>
              <a:ext uri="{FF2B5EF4-FFF2-40B4-BE49-F238E27FC236}">
                <a16:creationId xmlns:a16="http://schemas.microsoft.com/office/drawing/2014/main" id="{21ECCCEC-BA10-6FF3-5998-E451A2170C57}"/>
              </a:ext>
            </a:extLst>
          </p:cNvPr>
          <p:cNvSpPr txBox="1"/>
          <p:nvPr/>
        </p:nvSpPr>
        <p:spPr>
          <a:xfrm>
            <a:off x="9558578" y="3815620"/>
            <a:ext cx="821310" cy="400110"/>
          </a:xfrm>
          <a:prstGeom prst="rect">
            <a:avLst/>
          </a:prstGeom>
          <a:noFill/>
        </p:spPr>
        <p:txBody>
          <a:bodyPr wrap="square" rtlCol="0">
            <a:spAutoFit/>
          </a:bodyPr>
          <a:lstStyle/>
          <a:p>
            <a:r>
              <a:rPr lang="en-US" sz="2000" b="1" dirty="0"/>
              <a:t>Why?</a:t>
            </a:r>
            <a:endParaRPr lang="en-US" sz="2800" b="1" dirty="0"/>
          </a:p>
        </p:txBody>
      </p:sp>
      <p:sp>
        <p:nvSpPr>
          <p:cNvPr id="11" name="TextBox 10">
            <a:extLst>
              <a:ext uri="{FF2B5EF4-FFF2-40B4-BE49-F238E27FC236}">
                <a16:creationId xmlns:a16="http://schemas.microsoft.com/office/drawing/2014/main" id="{68DA65A3-EDCE-454E-0048-D216EBD39670}"/>
              </a:ext>
            </a:extLst>
          </p:cNvPr>
          <p:cNvSpPr txBox="1"/>
          <p:nvPr/>
        </p:nvSpPr>
        <p:spPr>
          <a:xfrm>
            <a:off x="9137910" y="2470329"/>
            <a:ext cx="821310" cy="400110"/>
          </a:xfrm>
          <a:prstGeom prst="rect">
            <a:avLst/>
          </a:prstGeom>
          <a:noFill/>
        </p:spPr>
        <p:txBody>
          <a:bodyPr wrap="square" rtlCol="0">
            <a:spAutoFit/>
          </a:bodyPr>
          <a:lstStyle/>
          <a:p>
            <a:r>
              <a:rPr lang="en-US" sz="2000" b="1" dirty="0"/>
              <a:t>Why?</a:t>
            </a:r>
            <a:endParaRPr lang="en-US" sz="2800" b="1" dirty="0"/>
          </a:p>
        </p:txBody>
      </p:sp>
      <p:sp>
        <p:nvSpPr>
          <p:cNvPr id="12" name="TextBox 11">
            <a:extLst>
              <a:ext uri="{FF2B5EF4-FFF2-40B4-BE49-F238E27FC236}">
                <a16:creationId xmlns:a16="http://schemas.microsoft.com/office/drawing/2014/main" id="{33526F14-4C47-4FF4-1E20-464DC6E07491}"/>
              </a:ext>
            </a:extLst>
          </p:cNvPr>
          <p:cNvSpPr txBox="1"/>
          <p:nvPr/>
        </p:nvSpPr>
        <p:spPr>
          <a:xfrm>
            <a:off x="10658010" y="3815620"/>
            <a:ext cx="821310" cy="400110"/>
          </a:xfrm>
          <a:prstGeom prst="rect">
            <a:avLst/>
          </a:prstGeom>
          <a:noFill/>
        </p:spPr>
        <p:txBody>
          <a:bodyPr wrap="square" rtlCol="0">
            <a:spAutoFit/>
          </a:bodyPr>
          <a:lstStyle/>
          <a:p>
            <a:r>
              <a:rPr lang="en-US" sz="2000" b="1" dirty="0"/>
              <a:t>Why?</a:t>
            </a:r>
            <a:endParaRPr lang="en-US" sz="2800" b="1" dirty="0"/>
          </a:p>
        </p:txBody>
      </p:sp>
      <p:sp>
        <p:nvSpPr>
          <p:cNvPr id="13" name="TextBox 12">
            <a:extLst>
              <a:ext uri="{FF2B5EF4-FFF2-40B4-BE49-F238E27FC236}">
                <a16:creationId xmlns:a16="http://schemas.microsoft.com/office/drawing/2014/main" id="{3440E6A4-A150-237B-DE41-26C7BE6448B1}"/>
              </a:ext>
            </a:extLst>
          </p:cNvPr>
          <p:cNvSpPr txBox="1"/>
          <p:nvPr/>
        </p:nvSpPr>
        <p:spPr>
          <a:xfrm>
            <a:off x="7335496" y="5486428"/>
            <a:ext cx="821310" cy="400110"/>
          </a:xfrm>
          <a:prstGeom prst="rect">
            <a:avLst/>
          </a:prstGeom>
          <a:noFill/>
        </p:spPr>
        <p:txBody>
          <a:bodyPr wrap="square" rtlCol="0">
            <a:spAutoFit/>
          </a:bodyPr>
          <a:lstStyle/>
          <a:p>
            <a:r>
              <a:rPr lang="en-US" sz="2000" b="1" dirty="0"/>
              <a:t>Why?</a:t>
            </a:r>
            <a:endParaRPr lang="en-US" sz="2800" b="1" dirty="0"/>
          </a:p>
        </p:txBody>
      </p:sp>
      <p:sp>
        <p:nvSpPr>
          <p:cNvPr id="14" name="TextBox 13">
            <a:extLst>
              <a:ext uri="{FF2B5EF4-FFF2-40B4-BE49-F238E27FC236}">
                <a16:creationId xmlns:a16="http://schemas.microsoft.com/office/drawing/2014/main" id="{30732032-316C-3F1A-9E21-ED6D3EEDED43}"/>
              </a:ext>
            </a:extLst>
          </p:cNvPr>
          <p:cNvSpPr txBox="1"/>
          <p:nvPr/>
        </p:nvSpPr>
        <p:spPr>
          <a:xfrm>
            <a:off x="7578188" y="2470329"/>
            <a:ext cx="1265115" cy="707886"/>
          </a:xfrm>
          <a:prstGeom prst="rect">
            <a:avLst/>
          </a:prstGeom>
          <a:noFill/>
        </p:spPr>
        <p:txBody>
          <a:bodyPr wrap="square" rtlCol="0">
            <a:spAutoFit/>
          </a:bodyPr>
          <a:lstStyle/>
          <a:p>
            <a:r>
              <a:rPr lang="en-US" sz="2000" b="1" dirty="0"/>
              <a:t>How?</a:t>
            </a:r>
          </a:p>
          <a:p>
            <a:r>
              <a:rPr lang="en-US" sz="2000" b="1" dirty="0"/>
              <a:t>Where?</a:t>
            </a:r>
            <a:endParaRPr lang="en-US" sz="2800" b="1" dirty="0"/>
          </a:p>
        </p:txBody>
      </p:sp>
    </p:spTree>
    <p:extLst>
      <p:ext uri="{BB962C8B-B14F-4D97-AF65-F5344CB8AC3E}">
        <p14:creationId xmlns:p14="http://schemas.microsoft.com/office/powerpoint/2010/main" val="109067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930CC3-1F9A-23F4-D806-2946CF00660D}"/>
              </a:ext>
            </a:extLst>
          </p:cNvPr>
          <p:cNvPicPr>
            <a:picLocks noChangeAspect="1"/>
          </p:cNvPicPr>
          <p:nvPr/>
        </p:nvPicPr>
        <p:blipFill>
          <a:blip r:embed="rId2"/>
          <a:stretch>
            <a:fillRect/>
          </a:stretch>
        </p:blipFill>
        <p:spPr>
          <a:xfrm>
            <a:off x="10437090" y="5276423"/>
            <a:ext cx="1522557" cy="1361636"/>
          </a:xfrm>
          <a:prstGeom prst="rect">
            <a:avLst/>
          </a:prstGeom>
        </p:spPr>
      </p:pic>
      <p:sp>
        <p:nvSpPr>
          <p:cNvPr id="4" name="TextBox 3">
            <a:extLst>
              <a:ext uri="{FF2B5EF4-FFF2-40B4-BE49-F238E27FC236}">
                <a16:creationId xmlns:a16="http://schemas.microsoft.com/office/drawing/2014/main" id="{8B491DB5-6B11-FB18-B1FC-F6C50CD0A334}"/>
              </a:ext>
            </a:extLst>
          </p:cNvPr>
          <p:cNvSpPr txBox="1"/>
          <p:nvPr/>
        </p:nvSpPr>
        <p:spPr>
          <a:xfrm>
            <a:off x="286327" y="294629"/>
            <a:ext cx="11673320" cy="830997"/>
          </a:xfrm>
          <a:prstGeom prst="rect">
            <a:avLst/>
          </a:prstGeom>
          <a:noFill/>
        </p:spPr>
        <p:txBody>
          <a:bodyPr wrap="square" rtlCol="0">
            <a:spAutoFit/>
          </a:bodyPr>
          <a:lstStyle/>
          <a:p>
            <a:r>
              <a:rPr lang="en-US" sz="4800" b="1" dirty="0">
                <a:solidFill>
                  <a:schemeClr val="bg1"/>
                </a:solidFill>
              </a:rPr>
              <a:t>Hidden Reliance on Spurious Correlations</a:t>
            </a:r>
            <a:endParaRPr lang="en-US" sz="6000" dirty="0">
              <a:solidFill>
                <a:schemeClr val="bg1"/>
              </a:solidFill>
            </a:endParaRPr>
          </a:p>
        </p:txBody>
      </p:sp>
      <p:pic>
        <p:nvPicPr>
          <p:cNvPr id="7" name="Picture 6">
            <a:extLst>
              <a:ext uri="{FF2B5EF4-FFF2-40B4-BE49-F238E27FC236}">
                <a16:creationId xmlns:a16="http://schemas.microsoft.com/office/drawing/2014/main" id="{2C795135-A018-68BF-4B94-555ABD0F9093}"/>
              </a:ext>
            </a:extLst>
          </p:cNvPr>
          <p:cNvPicPr>
            <a:picLocks noChangeAspect="1"/>
          </p:cNvPicPr>
          <p:nvPr/>
        </p:nvPicPr>
        <p:blipFill rotWithShape="1">
          <a:blip r:embed="rId3"/>
          <a:srcRect t="29196"/>
          <a:stretch/>
        </p:blipFill>
        <p:spPr>
          <a:xfrm>
            <a:off x="286327" y="1297449"/>
            <a:ext cx="4642305" cy="2286181"/>
          </a:xfrm>
          <a:prstGeom prst="rect">
            <a:avLst/>
          </a:prstGeom>
        </p:spPr>
      </p:pic>
      <p:pic>
        <p:nvPicPr>
          <p:cNvPr id="14" name="Picture 2" descr="Without Adult Supervision AI Can't Tell the Wolves From the Huskies – TLNT">
            <a:extLst>
              <a:ext uri="{FF2B5EF4-FFF2-40B4-BE49-F238E27FC236}">
                <a16:creationId xmlns:a16="http://schemas.microsoft.com/office/drawing/2014/main" id="{1CCCAF98-FB77-23C8-DE21-6B01CDFD8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632" y="1297449"/>
            <a:ext cx="3927940" cy="377144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E0188F3-9C92-DF2A-029B-790963E618AD}"/>
              </a:ext>
            </a:extLst>
          </p:cNvPr>
          <p:cNvSpPr txBox="1"/>
          <p:nvPr/>
        </p:nvSpPr>
        <p:spPr>
          <a:xfrm>
            <a:off x="123645" y="4037846"/>
            <a:ext cx="4379344" cy="1569660"/>
          </a:xfrm>
          <a:prstGeom prst="rect">
            <a:avLst/>
          </a:prstGeom>
          <a:noFill/>
        </p:spPr>
        <p:txBody>
          <a:bodyPr wrap="square">
            <a:spAutoFit/>
          </a:bodyPr>
          <a:lstStyle/>
          <a:p>
            <a:r>
              <a:rPr lang="en-US" sz="2400" dirty="0">
                <a:solidFill>
                  <a:schemeClr val="bg1"/>
                </a:solidFill>
              </a:rPr>
              <a:t>Is a text about Christianity or Atheism? </a:t>
            </a:r>
          </a:p>
          <a:p>
            <a:pPr marL="342900" indent="-342900">
              <a:buFont typeface="Wingdings" panose="05000000000000000000" pitchFamily="2" charset="2"/>
              <a:buChar char="§"/>
            </a:pPr>
            <a:r>
              <a:rPr lang="en-US" sz="2400" dirty="0">
                <a:solidFill>
                  <a:schemeClr val="bg1"/>
                </a:solidFill>
              </a:rPr>
              <a:t>Explanation: “posting,” “host,” “re”</a:t>
            </a:r>
          </a:p>
        </p:txBody>
      </p:sp>
      <p:pic>
        <p:nvPicPr>
          <p:cNvPr id="26" name="Picture 25">
            <a:extLst>
              <a:ext uri="{FF2B5EF4-FFF2-40B4-BE49-F238E27FC236}">
                <a16:creationId xmlns:a16="http://schemas.microsoft.com/office/drawing/2014/main" id="{E0263561-7120-62C8-B08E-E88A6C9D3D5B}"/>
              </a:ext>
            </a:extLst>
          </p:cNvPr>
          <p:cNvPicPr>
            <a:picLocks noChangeAspect="1"/>
          </p:cNvPicPr>
          <p:nvPr/>
        </p:nvPicPr>
        <p:blipFill>
          <a:blip r:embed="rId5"/>
          <a:stretch>
            <a:fillRect/>
          </a:stretch>
        </p:blipFill>
        <p:spPr>
          <a:xfrm>
            <a:off x="8506112" y="1297449"/>
            <a:ext cx="3603090" cy="2707084"/>
          </a:xfrm>
          <a:prstGeom prst="rect">
            <a:avLst/>
          </a:prstGeom>
        </p:spPr>
      </p:pic>
    </p:spTree>
    <p:extLst>
      <p:ext uri="{BB962C8B-B14F-4D97-AF65-F5344CB8AC3E}">
        <p14:creationId xmlns:p14="http://schemas.microsoft.com/office/powerpoint/2010/main" val="1139506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a:extLst>
            <a:ext uri="{FF2B5EF4-FFF2-40B4-BE49-F238E27FC236}">
              <a16:creationId xmlns:a16="http://schemas.microsoft.com/office/drawing/2014/main" id="{E7A3DC9E-A482-53A7-EB28-73DB5F001F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51B5CA-7AD1-0FA0-257D-72E0C84E1515}"/>
              </a:ext>
            </a:extLst>
          </p:cNvPr>
          <p:cNvSpPr txBox="1"/>
          <p:nvPr/>
        </p:nvSpPr>
        <p:spPr>
          <a:xfrm>
            <a:off x="513546" y="419801"/>
            <a:ext cx="108033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New AI Riddle of Induction</a:t>
            </a:r>
          </a:p>
        </p:txBody>
      </p:sp>
      <p:sp>
        <p:nvSpPr>
          <p:cNvPr id="3" name="TextBox 2">
            <a:extLst>
              <a:ext uri="{FF2B5EF4-FFF2-40B4-BE49-F238E27FC236}">
                <a16:creationId xmlns:a16="http://schemas.microsoft.com/office/drawing/2014/main" id="{F4141D09-C750-E9A4-78F8-D2F3C49CA921}"/>
              </a:ext>
            </a:extLst>
          </p:cNvPr>
          <p:cNvSpPr txBox="1"/>
          <p:nvPr/>
        </p:nvSpPr>
        <p:spPr>
          <a:xfrm>
            <a:off x="309979" y="1542473"/>
            <a:ext cx="6496620"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an AI developer is unaware of what correlations are being used</a:t>
            </a:r>
            <a:r>
              <a:rPr lang="en-US" sz="2400" dirty="0">
                <a:solidFill>
                  <a:prstClr val="white"/>
                </a:solidFill>
                <a:latin typeface="Calibri" panose="020F0502020204030204"/>
              </a:rPr>
              <a:t> in the data</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(and their relative importance), they cannot really speak to risks of sampling representativeness.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Can’t say correlations are reliable/future projectable because we don’t know the correlations.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might all seem fine, until it isn’t.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 be able to say one is not overfitting or that the training data isn’t too limited, they would need to say </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that future data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won’t change in ways they can’t anticipate. </a:t>
            </a:r>
          </a:p>
        </p:txBody>
      </p:sp>
      <p:pic>
        <p:nvPicPr>
          <p:cNvPr id="5" name="Picture 4">
            <a:extLst>
              <a:ext uri="{FF2B5EF4-FFF2-40B4-BE49-F238E27FC236}">
                <a16:creationId xmlns:a16="http://schemas.microsoft.com/office/drawing/2014/main" id="{F0ECEB17-159F-BE00-279D-118F4EA3538C}"/>
              </a:ext>
            </a:extLst>
          </p:cNvPr>
          <p:cNvPicPr>
            <a:picLocks noChangeAspect="1"/>
          </p:cNvPicPr>
          <p:nvPr/>
        </p:nvPicPr>
        <p:blipFill>
          <a:blip r:embed="rId2"/>
          <a:stretch>
            <a:fillRect/>
          </a:stretch>
        </p:blipFill>
        <p:spPr>
          <a:xfrm>
            <a:off x="10437090" y="5276423"/>
            <a:ext cx="1522557" cy="1361636"/>
          </a:xfrm>
          <a:prstGeom prst="rect">
            <a:avLst/>
          </a:prstGeom>
        </p:spPr>
      </p:pic>
      <p:pic>
        <p:nvPicPr>
          <p:cNvPr id="6" name="Picture 5" descr="A person standing in the water with a bucket&#10;&#10;Description automatically generated">
            <a:extLst>
              <a:ext uri="{FF2B5EF4-FFF2-40B4-BE49-F238E27FC236}">
                <a16:creationId xmlns:a16="http://schemas.microsoft.com/office/drawing/2014/main" id="{2F5FDAD0-4C3D-6C97-2896-0B76ED969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920" y="1473693"/>
            <a:ext cx="5153048" cy="4376501"/>
          </a:xfrm>
          <a:prstGeom prst="rect">
            <a:avLst/>
          </a:prstGeom>
        </p:spPr>
      </p:pic>
    </p:spTree>
    <p:extLst>
      <p:ext uri="{BB962C8B-B14F-4D97-AF65-F5344CB8AC3E}">
        <p14:creationId xmlns:p14="http://schemas.microsoft.com/office/powerpoint/2010/main" val="342977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0D8DC-9387-7D21-C838-F68A8D091021}"/>
              </a:ext>
            </a:extLst>
          </p:cNvPr>
          <p:cNvSpPr txBox="1"/>
          <p:nvPr/>
        </p:nvSpPr>
        <p:spPr>
          <a:xfrm>
            <a:off x="513546" y="419801"/>
            <a:ext cx="108033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Standards of Negligence</a:t>
            </a:r>
          </a:p>
        </p:txBody>
      </p:sp>
      <p:pic>
        <p:nvPicPr>
          <p:cNvPr id="5" name="Picture 4">
            <a:extLst>
              <a:ext uri="{FF2B5EF4-FFF2-40B4-BE49-F238E27FC236}">
                <a16:creationId xmlns:a16="http://schemas.microsoft.com/office/drawing/2014/main" id="{91930CC3-1F9A-23F4-D806-2946CF00660D}"/>
              </a:ext>
            </a:extLst>
          </p:cNvPr>
          <p:cNvPicPr>
            <a:picLocks noChangeAspect="1"/>
          </p:cNvPicPr>
          <p:nvPr/>
        </p:nvPicPr>
        <p:blipFill>
          <a:blip r:embed="rId2"/>
          <a:stretch>
            <a:fillRect/>
          </a:stretch>
        </p:blipFill>
        <p:spPr>
          <a:xfrm>
            <a:off x="10437090" y="5276423"/>
            <a:ext cx="1522557" cy="1361636"/>
          </a:xfrm>
          <a:prstGeom prst="rect">
            <a:avLst/>
          </a:prstGeom>
        </p:spPr>
      </p:pic>
      <p:sp>
        <p:nvSpPr>
          <p:cNvPr id="6" name="TextBox 5">
            <a:extLst>
              <a:ext uri="{FF2B5EF4-FFF2-40B4-BE49-F238E27FC236}">
                <a16:creationId xmlns:a16="http://schemas.microsoft.com/office/drawing/2014/main" id="{3C75E233-E331-5A07-6BF4-FCC85DEA5A3A}"/>
              </a:ext>
            </a:extLst>
          </p:cNvPr>
          <p:cNvSpPr txBox="1"/>
          <p:nvPr/>
        </p:nvSpPr>
        <p:spPr>
          <a:xfrm>
            <a:off x="513546" y="1516580"/>
            <a:ext cx="5385183" cy="4524315"/>
          </a:xfrm>
          <a:prstGeom prst="rect">
            <a:avLst/>
          </a:prstGeom>
          <a:noFill/>
        </p:spPr>
        <p:txBody>
          <a:bodyPr wrap="square" rtlCol="0">
            <a:spAutoFit/>
          </a:bodyPr>
          <a:lstStyle/>
          <a:p>
            <a:pPr marL="342900" indent="-342900">
              <a:buFont typeface="Wingdings" panose="05000000000000000000" pitchFamily="2" charset="2"/>
              <a:buChar char="§"/>
            </a:pPr>
            <a:r>
              <a:rPr lang="en-US" sz="3600" dirty="0">
                <a:solidFill>
                  <a:schemeClr val="bg1"/>
                </a:solidFill>
              </a:rPr>
              <a:t>Reasonable Standard</a:t>
            </a:r>
          </a:p>
          <a:p>
            <a:pPr marL="342900" indent="-342900">
              <a:buFont typeface="Wingdings" panose="05000000000000000000" pitchFamily="2" charset="2"/>
              <a:buChar char="§"/>
            </a:pPr>
            <a:r>
              <a:rPr lang="en-US" sz="3600" dirty="0">
                <a:solidFill>
                  <a:schemeClr val="bg1"/>
                </a:solidFill>
              </a:rPr>
              <a:t>Duty of care</a:t>
            </a:r>
          </a:p>
          <a:p>
            <a:pPr marL="342900" indent="-342900">
              <a:buFont typeface="Wingdings" panose="05000000000000000000" pitchFamily="2" charset="2"/>
              <a:buChar char="§"/>
            </a:pPr>
            <a:r>
              <a:rPr lang="en-US" sz="3600" dirty="0">
                <a:solidFill>
                  <a:schemeClr val="bg1"/>
                </a:solidFill>
              </a:rPr>
              <a:t>Foreseeability </a:t>
            </a:r>
          </a:p>
          <a:p>
            <a:pPr marL="342900" indent="-342900">
              <a:buFont typeface="Wingdings" panose="05000000000000000000" pitchFamily="2" charset="2"/>
              <a:buChar char="§"/>
            </a:pPr>
            <a:r>
              <a:rPr lang="en-US" sz="3600" dirty="0">
                <a:solidFill>
                  <a:schemeClr val="bg1"/>
                </a:solidFill>
              </a:rPr>
              <a:t>Proximate cause</a:t>
            </a:r>
          </a:p>
          <a:p>
            <a:pPr marL="342900" indent="-342900">
              <a:buFont typeface="Wingdings" panose="05000000000000000000" pitchFamily="2" charset="2"/>
              <a:buChar char="§"/>
            </a:pPr>
            <a:r>
              <a:rPr lang="en-US" sz="3600" dirty="0">
                <a:solidFill>
                  <a:schemeClr val="bg1"/>
                </a:solidFill>
              </a:rPr>
              <a:t>Corporate negligence</a:t>
            </a:r>
          </a:p>
          <a:p>
            <a:pPr marL="342900" indent="-342900">
              <a:buFont typeface="Wingdings" panose="05000000000000000000" pitchFamily="2" charset="2"/>
              <a:buChar char="§"/>
            </a:pPr>
            <a:r>
              <a:rPr lang="en-US" sz="3600" dirty="0">
                <a:solidFill>
                  <a:schemeClr val="bg1"/>
                </a:solidFill>
              </a:rPr>
              <a:t>Contributive negligence</a:t>
            </a:r>
          </a:p>
          <a:p>
            <a:pPr marL="342900" indent="-342900">
              <a:buFont typeface="Wingdings" panose="05000000000000000000" pitchFamily="2" charset="2"/>
              <a:buChar char="§"/>
            </a:pPr>
            <a:r>
              <a:rPr lang="en-US" sz="3600" dirty="0">
                <a:solidFill>
                  <a:schemeClr val="bg1"/>
                </a:solidFill>
              </a:rPr>
              <a:t>Gross negligence</a:t>
            </a:r>
          </a:p>
          <a:p>
            <a:pPr marL="342900" indent="-342900">
              <a:buFont typeface="Wingdings" panose="05000000000000000000" pitchFamily="2" charset="2"/>
              <a:buChar char="§"/>
            </a:pPr>
            <a:r>
              <a:rPr lang="en-US" sz="3600" dirty="0">
                <a:solidFill>
                  <a:schemeClr val="bg1"/>
                </a:solidFill>
              </a:rPr>
              <a:t>Per Se negligence</a:t>
            </a:r>
          </a:p>
        </p:txBody>
      </p:sp>
      <p:sp>
        <p:nvSpPr>
          <p:cNvPr id="7" name="TextBox 6">
            <a:extLst>
              <a:ext uri="{FF2B5EF4-FFF2-40B4-BE49-F238E27FC236}">
                <a16:creationId xmlns:a16="http://schemas.microsoft.com/office/drawing/2014/main" id="{C516BBC0-A72C-6538-2A7B-D7242B67C111}"/>
              </a:ext>
            </a:extLst>
          </p:cNvPr>
          <p:cNvSpPr txBox="1"/>
          <p:nvPr/>
        </p:nvSpPr>
        <p:spPr>
          <a:xfrm>
            <a:off x="6543750" y="1790583"/>
            <a:ext cx="4470400" cy="4360168"/>
          </a:xfrm>
          <a:prstGeom prst="rect">
            <a:avLst/>
          </a:prstGeom>
          <a:noFill/>
        </p:spPr>
        <p:txBody>
          <a:bodyPr wrap="square" rtlCol="0">
            <a:spAutoFit/>
          </a:bodyPr>
          <a:lstStyle/>
          <a:p>
            <a:pPr>
              <a:spcAft>
                <a:spcPts val="1600"/>
              </a:spcAft>
            </a:pPr>
            <a:r>
              <a:rPr lang="en-US" sz="2400" dirty="0">
                <a:solidFill>
                  <a:schemeClr val="bg1"/>
                </a:solidFill>
                <a:latin typeface="Century Schoolbook" panose="02040604050505020304" pitchFamily="18" charset="0"/>
              </a:rPr>
              <a:t>“How much foresight and careful deliberation should we expect the individual to have? Often, this question is answered through an examination of </a:t>
            </a:r>
            <a:r>
              <a:rPr lang="en-US" sz="2400" dirty="0">
                <a:solidFill>
                  <a:schemeClr val="accent4"/>
                </a:solidFill>
                <a:latin typeface="Century Schoolbook" panose="02040604050505020304" pitchFamily="18" charset="0"/>
              </a:rPr>
              <a:t>community standards</a:t>
            </a:r>
            <a:r>
              <a:rPr lang="en-US" sz="2400" dirty="0">
                <a:solidFill>
                  <a:schemeClr val="bg1"/>
                </a:solidFill>
                <a:latin typeface="Century Schoolbook" panose="02040604050505020304" pitchFamily="18" charset="0"/>
              </a:rPr>
              <a:t>, couched in terms of what </a:t>
            </a:r>
            <a:r>
              <a:rPr lang="en-US" sz="2400" dirty="0">
                <a:solidFill>
                  <a:schemeClr val="accent4"/>
                </a:solidFill>
                <a:latin typeface="Century Schoolbook" panose="02040604050505020304" pitchFamily="18" charset="0"/>
              </a:rPr>
              <a:t>a </a:t>
            </a:r>
            <a:r>
              <a:rPr lang="en-US" sz="2400" i="1" dirty="0">
                <a:solidFill>
                  <a:schemeClr val="accent4"/>
                </a:solidFill>
                <a:latin typeface="Century Schoolbook" panose="02040604050505020304" pitchFamily="18" charset="0"/>
              </a:rPr>
              <a:t>reasonable person </a:t>
            </a:r>
            <a:r>
              <a:rPr lang="en-US" sz="2400" dirty="0">
                <a:solidFill>
                  <a:schemeClr val="bg1"/>
                </a:solidFill>
                <a:latin typeface="Century Schoolbook" panose="02040604050505020304" pitchFamily="18" charset="0"/>
              </a:rPr>
              <a:t>would have done in like circumstances.”</a:t>
            </a:r>
          </a:p>
          <a:p>
            <a:pPr algn="r">
              <a:spcAft>
                <a:spcPts val="1600"/>
              </a:spcAft>
            </a:pPr>
            <a:r>
              <a:rPr lang="en-US" sz="2400" dirty="0">
                <a:solidFill>
                  <a:schemeClr val="bg1"/>
                </a:solidFill>
                <a:latin typeface="Century Schoolbook" panose="02040604050505020304" pitchFamily="18" charset="0"/>
              </a:rPr>
              <a:t>-Douglas</a:t>
            </a:r>
          </a:p>
        </p:txBody>
      </p:sp>
    </p:spTree>
    <p:extLst>
      <p:ext uri="{BB962C8B-B14F-4D97-AF65-F5344CB8AC3E}">
        <p14:creationId xmlns:p14="http://schemas.microsoft.com/office/powerpoint/2010/main" val="406226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a:extLst>
            <a:ext uri="{FF2B5EF4-FFF2-40B4-BE49-F238E27FC236}">
              <a16:creationId xmlns:a16="http://schemas.microsoft.com/office/drawing/2014/main" id="{EA2FC2B0-0352-8B62-E551-E1D1DFCE7B6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5E175D-D531-9F01-990E-F9E89ACF3AEF}"/>
              </a:ext>
            </a:extLst>
          </p:cNvPr>
          <p:cNvPicPr>
            <a:picLocks noChangeAspect="1"/>
          </p:cNvPicPr>
          <p:nvPr/>
        </p:nvPicPr>
        <p:blipFill>
          <a:blip r:embed="rId2"/>
          <a:stretch>
            <a:fillRect/>
          </a:stretch>
        </p:blipFill>
        <p:spPr>
          <a:xfrm>
            <a:off x="10437090" y="5276423"/>
            <a:ext cx="1522557" cy="1361636"/>
          </a:xfrm>
          <a:prstGeom prst="rect">
            <a:avLst/>
          </a:prstGeom>
        </p:spPr>
      </p:pic>
      <p:sp>
        <p:nvSpPr>
          <p:cNvPr id="3" name="TextBox 2">
            <a:extLst>
              <a:ext uri="{FF2B5EF4-FFF2-40B4-BE49-F238E27FC236}">
                <a16:creationId xmlns:a16="http://schemas.microsoft.com/office/drawing/2014/main" id="{949697FA-2E30-4B80-57F1-A72B01ADEBC9}"/>
              </a:ext>
            </a:extLst>
          </p:cNvPr>
          <p:cNvSpPr txBox="1"/>
          <p:nvPr/>
        </p:nvSpPr>
        <p:spPr>
          <a:xfrm>
            <a:off x="6236898" y="1012954"/>
            <a:ext cx="5442356" cy="4832092"/>
          </a:xfrm>
          <a:prstGeom prst="rect">
            <a:avLst/>
          </a:prstGeom>
          <a:noFill/>
        </p:spPr>
        <p:txBody>
          <a:bodyPr wrap="square" rtlCol="0">
            <a:spAutoFit/>
          </a:bodyPr>
          <a:lstStyle/>
          <a:p>
            <a:r>
              <a:rPr lang="en-US" sz="2800" dirty="0">
                <a:solidFill>
                  <a:schemeClr val="bg1"/>
                </a:solidFill>
                <a:latin typeface="Century Schoolbook" panose="02040604050505020304" pitchFamily="18" charset="0"/>
              </a:rPr>
              <a:t>“For certain high-stakes decisions, no black box should be deployed when there exists an interpretable model with the same level of performance…If we do not succeed at these efforts, it is possible that black box models will continue to be permitted when it is not safe to use them.”</a:t>
            </a:r>
          </a:p>
          <a:p>
            <a:r>
              <a:rPr lang="en-US" sz="2800" dirty="0">
                <a:solidFill>
                  <a:schemeClr val="bg1"/>
                </a:solidFill>
                <a:latin typeface="Century Schoolbook" panose="02040604050505020304" pitchFamily="18" charset="0"/>
              </a:rPr>
              <a:t>-Cynthia Rudin 2019</a:t>
            </a:r>
          </a:p>
        </p:txBody>
      </p:sp>
      <p:sp>
        <p:nvSpPr>
          <p:cNvPr id="4" name="TextBox 3">
            <a:extLst>
              <a:ext uri="{FF2B5EF4-FFF2-40B4-BE49-F238E27FC236}">
                <a16:creationId xmlns:a16="http://schemas.microsoft.com/office/drawing/2014/main" id="{9A4B7B61-C05F-A3F9-4C9C-B225F62E633F}"/>
              </a:ext>
            </a:extLst>
          </p:cNvPr>
          <p:cNvSpPr txBox="1"/>
          <p:nvPr/>
        </p:nvSpPr>
        <p:spPr>
          <a:xfrm>
            <a:off x="512746" y="912731"/>
            <a:ext cx="5385183" cy="5078313"/>
          </a:xfrm>
          <a:prstGeom prst="rect">
            <a:avLst/>
          </a:prstGeom>
          <a:noFill/>
        </p:spPr>
        <p:txBody>
          <a:bodyPr wrap="square" rtlCol="0">
            <a:spAutoFit/>
          </a:bodyPr>
          <a:lstStyle/>
          <a:p>
            <a:r>
              <a:rPr lang="en-US" sz="3600" dirty="0">
                <a:solidFill>
                  <a:schemeClr val="bg1"/>
                </a:solidFill>
              </a:rPr>
              <a:t>Once again, AI has no incentive to care about real world error. Correct predictions for the wrong reasons still count as a “win.” Unless the AI developer considers the risks and acts accordingly, no one else will. </a:t>
            </a:r>
          </a:p>
        </p:txBody>
      </p:sp>
    </p:spTree>
    <p:extLst>
      <p:ext uri="{BB962C8B-B14F-4D97-AF65-F5344CB8AC3E}">
        <p14:creationId xmlns:p14="http://schemas.microsoft.com/office/powerpoint/2010/main" val="315270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Theme 1: Ethics</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9" name="TextBox 8">
            <a:extLst>
              <a:ext uri="{FF2B5EF4-FFF2-40B4-BE49-F238E27FC236}">
                <a16:creationId xmlns:a16="http://schemas.microsoft.com/office/drawing/2014/main" id="{18CE3727-A88B-6415-F0EE-1D23C7D07823}"/>
              </a:ext>
            </a:extLst>
          </p:cNvPr>
          <p:cNvSpPr txBox="1"/>
          <p:nvPr/>
        </p:nvSpPr>
        <p:spPr>
          <a:xfrm>
            <a:off x="517236" y="1569400"/>
            <a:ext cx="10556232" cy="584775"/>
          </a:xfrm>
          <a:prstGeom prst="rect">
            <a:avLst/>
          </a:prstGeom>
          <a:noFill/>
        </p:spPr>
        <p:txBody>
          <a:bodyPr wrap="square" rtlCol="0">
            <a:spAutoFit/>
          </a:bodyPr>
          <a:lstStyle/>
          <a:p>
            <a:r>
              <a:rPr lang="en-US" sz="3200" b="1" dirty="0">
                <a:solidFill>
                  <a:schemeClr val="bg1"/>
                </a:solidFill>
              </a:rPr>
              <a:t>How do you know you are dealing with an ethical situation? </a:t>
            </a:r>
            <a:endParaRPr lang="en-US" sz="4000" dirty="0">
              <a:solidFill>
                <a:schemeClr val="bg1"/>
              </a:solidFill>
            </a:endParaRPr>
          </a:p>
        </p:txBody>
      </p:sp>
      <p:sp>
        <p:nvSpPr>
          <p:cNvPr id="2" name="TextBox 1">
            <a:extLst>
              <a:ext uri="{FF2B5EF4-FFF2-40B4-BE49-F238E27FC236}">
                <a16:creationId xmlns:a16="http://schemas.microsoft.com/office/drawing/2014/main" id="{1EE3AB4A-8AD6-A4EE-6264-FB7368E452AA}"/>
              </a:ext>
            </a:extLst>
          </p:cNvPr>
          <p:cNvSpPr txBox="1"/>
          <p:nvPr/>
        </p:nvSpPr>
        <p:spPr>
          <a:xfrm>
            <a:off x="584348" y="2412148"/>
            <a:ext cx="5094999"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cs typeface="Times New Roman" panose="02020603050405020304" pitchFamily="18" charset="0"/>
              </a:rPr>
              <a:t>Reflective</a:t>
            </a:r>
            <a:r>
              <a:rPr kumimoji="0" lang="en-US" sz="2800" b="0" i="0" u="none" strike="noStrike" kern="1200" cap="none" spc="0" normalizeH="0" noProof="0" dirty="0">
                <a:ln>
                  <a:noFill/>
                </a:ln>
                <a:solidFill>
                  <a:prstClr val="white"/>
                </a:solidFill>
                <a:effectLst/>
                <a:uLnTx/>
                <a:uFillTx/>
                <a:latin typeface="Century Schoolbook" panose="02040604050505020304" pitchFamily="18" charset="0"/>
                <a:cs typeface="Times New Roman" panose="02020603050405020304" pitchFamily="18" charset="0"/>
              </a:rPr>
              <a:t> moral thought</a:t>
            </a:r>
            <a:r>
              <a:rPr kumimoji="0" lang="en-US" sz="2800" b="0" i="0" u="none" strike="noStrike" kern="1200" cap="none" spc="0" normalizeH="0" baseline="0" noProof="0" dirty="0">
                <a:ln>
                  <a:noFill/>
                </a:ln>
                <a:solidFill>
                  <a:prstClr val="white"/>
                </a:solidFill>
                <a:effectLst/>
                <a:uLnTx/>
                <a:uFillTx/>
                <a:latin typeface="Century Schoolbook" panose="02040604050505020304" pitchFamily="18" charset="0"/>
                <a:cs typeface="Times New Roman" panose="02020603050405020304" pitchFamily="18" charset="0"/>
              </a:rPr>
              <a:t> emerges when w</a:t>
            </a:r>
            <a:r>
              <a:rPr lang="en-US" sz="2800" dirty="0">
                <a:solidFill>
                  <a:prstClr val="white"/>
                </a:solidFill>
                <a:latin typeface="Century Schoolbook" panose="02040604050505020304" pitchFamily="18" charset="0"/>
                <a:cs typeface="Times New Roman" panose="02020603050405020304" pitchFamily="18" charset="0"/>
              </a:rPr>
              <a:t>e are</a:t>
            </a:r>
            <a:r>
              <a:rPr kumimoji="0" lang="en-US" sz="2800" b="0" i="0" u="none" strike="noStrike" kern="1200" cap="none" spc="0" normalizeH="0" noProof="0" dirty="0">
                <a:ln>
                  <a:noFill/>
                </a:ln>
                <a:solidFill>
                  <a:prstClr val="white"/>
                </a:solidFill>
                <a:effectLst/>
                <a:uLnTx/>
                <a:uFillTx/>
                <a:latin typeface="Century Schoolbook" panose="02040604050505020304" pitchFamily="18" charset="0"/>
                <a:cs typeface="Times New Roman" panose="02020603050405020304" pitchFamily="18" charset="0"/>
              </a:rPr>
              <a:t> “confronted with situations in which different desires promise opposed goods in which incompatible courses of action seem to be morally justified.”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solidFill>
                  <a:prstClr val="white"/>
                </a:solidFill>
                <a:latin typeface="Century Schoolbook" panose="02040604050505020304" pitchFamily="18" charset="0"/>
                <a:cs typeface="Times New Roman" panose="02020603050405020304" pitchFamily="18" charset="0"/>
              </a:rPr>
              <a:t>-John Dewey,</a:t>
            </a:r>
            <a:r>
              <a:rPr lang="en-US" sz="2800" dirty="0">
                <a:solidFill>
                  <a:prstClr val="white"/>
                </a:solidFill>
                <a:latin typeface="Century Schoolbook" panose="02040604050505020304" pitchFamily="18" charset="0"/>
                <a:cs typeface="Times New Roman" panose="02020603050405020304" pitchFamily="18" charset="0"/>
              </a:rPr>
              <a:t> Ethics</a:t>
            </a:r>
            <a:endParaRPr kumimoji="0" lang="en-US" sz="20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468DDED-1145-1F4D-5116-731A9AFDA1BE}"/>
              </a:ext>
            </a:extLst>
          </p:cNvPr>
          <p:cNvSpPr txBox="1"/>
          <p:nvPr/>
        </p:nvSpPr>
        <p:spPr>
          <a:xfrm>
            <a:off x="6086613" y="2443869"/>
            <a:ext cx="4923131"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Times New Roman" panose="02020603050405020304" pitchFamily="18" charset="0"/>
              </a:rPr>
              <a:t>“the only force of appeal to us … is found in the ‘everlasting ruby vaults’ of our own human hearts.”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Times New Roman" panose="02020603050405020304" pitchFamily="18" charset="0"/>
              </a:rPr>
              <a:t>- William James, The Moral Philosopher</a:t>
            </a:r>
            <a:r>
              <a:rPr kumimoji="0" lang="en-US" sz="2400" b="0" i="0" u="none" strike="noStrike" kern="1200" cap="none" spc="0" normalizeH="0" noProof="0" dirty="0">
                <a:ln>
                  <a:noFill/>
                </a:ln>
                <a:solidFill>
                  <a:prstClr val="white"/>
                </a:solidFill>
                <a:effectLst/>
                <a:uLnTx/>
                <a:uFillTx/>
                <a:latin typeface="Century Schoolbook" panose="02040604050505020304" pitchFamily="18" charset="0"/>
                <a:ea typeface="+mn-ea"/>
                <a:cs typeface="Times New Roman" panose="02020603050405020304" pitchFamily="18" charset="0"/>
              </a:rPr>
              <a:t> and the Moral Life</a:t>
            </a:r>
            <a:endParaRPr kumimoji="0" lang="en-US" sz="2400" b="0" i="0" u="none" strike="noStrike" kern="1200" cap="none" spc="0" normalizeH="0" baseline="0" noProof="0" dirty="0">
              <a:ln>
                <a:noFill/>
              </a:ln>
              <a:solidFill>
                <a:prstClr val="white"/>
              </a:solidFill>
              <a:effectLst/>
              <a:uLnTx/>
              <a:uFillTx/>
              <a:latin typeface="Century Schoolbook" panose="020406040505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754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Value Judgments</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9" name="TextBox 8">
            <a:extLst>
              <a:ext uri="{FF2B5EF4-FFF2-40B4-BE49-F238E27FC236}">
                <a16:creationId xmlns:a16="http://schemas.microsoft.com/office/drawing/2014/main" id="{18CE3727-A88B-6415-F0EE-1D23C7D07823}"/>
              </a:ext>
            </a:extLst>
          </p:cNvPr>
          <p:cNvSpPr txBox="1"/>
          <p:nvPr/>
        </p:nvSpPr>
        <p:spPr>
          <a:xfrm>
            <a:off x="517236" y="1586176"/>
            <a:ext cx="5292596" cy="3970318"/>
          </a:xfrm>
          <a:prstGeom prst="rect">
            <a:avLst/>
          </a:prstGeom>
          <a:noFill/>
        </p:spPr>
        <p:txBody>
          <a:bodyPr wrap="square" rtlCol="0">
            <a:spAutoFit/>
          </a:bodyPr>
          <a:lstStyle/>
          <a:p>
            <a:r>
              <a:rPr lang="en-US" sz="2800" dirty="0">
                <a:solidFill>
                  <a:schemeClr val="bg1"/>
                </a:solidFill>
              </a:rPr>
              <a:t>If ethics is about determining what we ought to given incompatible goods, then ethics is fundamentally about value judgments. </a:t>
            </a:r>
          </a:p>
          <a:p>
            <a:endParaRPr lang="en-US" sz="2800" dirty="0">
              <a:solidFill>
                <a:schemeClr val="bg1"/>
              </a:solidFill>
            </a:endParaRPr>
          </a:p>
          <a:p>
            <a:pPr marL="457200" indent="-457200">
              <a:buFont typeface="Wingdings" panose="05000000000000000000" pitchFamily="2" charset="2"/>
              <a:buChar char="§"/>
            </a:pPr>
            <a:r>
              <a:rPr lang="en-US" sz="2800" b="1" dirty="0">
                <a:solidFill>
                  <a:schemeClr val="accent2"/>
                </a:solidFill>
              </a:rPr>
              <a:t>End</a:t>
            </a:r>
            <a:r>
              <a:rPr lang="en-US" sz="2800" dirty="0">
                <a:solidFill>
                  <a:schemeClr val="bg1"/>
                </a:solidFill>
              </a:rPr>
              <a:t>: A goal or objective.</a:t>
            </a:r>
          </a:p>
          <a:p>
            <a:pPr marL="457200" indent="-457200">
              <a:buFont typeface="Wingdings" panose="05000000000000000000" pitchFamily="2" charset="2"/>
              <a:buChar char="§"/>
            </a:pPr>
            <a:r>
              <a:rPr lang="en-US" sz="2800" dirty="0">
                <a:solidFill>
                  <a:schemeClr val="accent6"/>
                </a:solidFill>
              </a:rPr>
              <a:t>Means</a:t>
            </a:r>
            <a:r>
              <a:rPr lang="en-US" sz="2800" dirty="0">
                <a:solidFill>
                  <a:schemeClr val="bg1"/>
                </a:solidFill>
              </a:rPr>
              <a:t>: The resources/steps required to obtain an end.</a:t>
            </a:r>
            <a:endParaRPr lang="en-US" sz="3600" dirty="0">
              <a:solidFill>
                <a:schemeClr val="bg1"/>
              </a:solidFill>
            </a:endParaRPr>
          </a:p>
        </p:txBody>
      </p:sp>
      <p:sp>
        <p:nvSpPr>
          <p:cNvPr id="12" name="Rectangle: Rounded Corners 11">
            <a:extLst>
              <a:ext uri="{FF2B5EF4-FFF2-40B4-BE49-F238E27FC236}">
                <a16:creationId xmlns:a16="http://schemas.microsoft.com/office/drawing/2014/main" id="{4C6873BB-8E54-067F-B4D6-30F42936B1BD}"/>
              </a:ext>
            </a:extLst>
          </p:cNvPr>
          <p:cNvSpPr/>
          <p:nvPr/>
        </p:nvSpPr>
        <p:spPr>
          <a:xfrm>
            <a:off x="9348652" y="1953797"/>
            <a:ext cx="1945619" cy="7355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Go on vacation.</a:t>
            </a:r>
          </a:p>
        </p:txBody>
      </p:sp>
      <p:sp>
        <p:nvSpPr>
          <p:cNvPr id="13" name="Rectangle: Rounded Corners 12">
            <a:extLst>
              <a:ext uri="{FF2B5EF4-FFF2-40B4-BE49-F238E27FC236}">
                <a16:creationId xmlns:a16="http://schemas.microsoft.com/office/drawing/2014/main" id="{48665982-1354-D7AD-4A6B-4F53F118DFA3}"/>
              </a:ext>
            </a:extLst>
          </p:cNvPr>
          <p:cNvSpPr/>
          <p:nvPr/>
        </p:nvSpPr>
        <p:spPr>
          <a:xfrm>
            <a:off x="9276947" y="3980911"/>
            <a:ext cx="2089028" cy="861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Help cousin.</a:t>
            </a:r>
          </a:p>
        </p:txBody>
      </p:sp>
      <p:sp>
        <p:nvSpPr>
          <p:cNvPr id="14" name="Rectangle: Rounded Corners 13">
            <a:extLst>
              <a:ext uri="{FF2B5EF4-FFF2-40B4-BE49-F238E27FC236}">
                <a16:creationId xmlns:a16="http://schemas.microsoft.com/office/drawing/2014/main" id="{51F8CFD7-3C59-02B6-3717-D1DF6520EAA8}"/>
              </a:ext>
            </a:extLst>
          </p:cNvPr>
          <p:cNvSpPr/>
          <p:nvPr/>
        </p:nvSpPr>
        <p:spPr>
          <a:xfrm>
            <a:off x="6382169" y="1953797"/>
            <a:ext cx="1541720" cy="7355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Plane ticket</a:t>
            </a:r>
          </a:p>
        </p:txBody>
      </p:sp>
      <p:sp>
        <p:nvSpPr>
          <p:cNvPr id="15" name="Rectangle: Rounded Corners 14">
            <a:extLst>
              <a:ext uri="{FF2B5EF4-FFF2-40B4-BE49-F238E27FC236}">
                <a16:creationId xmlns:a16="http://schemas.microsoft.com/office/drawing/2014/main" id="{CB1F72A9-D91C-DCD7-1448-0ADF4ECD5888}"/>
              </a:ext>
            </a:extLst>
          </p:cNvPr>
          <p:cNvSpPr/>
          <p:nvPr/>
        </p:nvSpPr>
        <p:spPr>
          <a:xfrm>
            <a:off x="6233314" y="3550045"/>
            <a:ext cx="1541720" cy="7355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Hire movers</a:t>
            </a:r>
          </a:p>
        </p:txBody>
      </p:sp>
      <p:sp>
        <p:nvSpPr>
          <p:cNvPr id="16" name="Rectangle: Rounded Corners 15">
            <a:extLst>
              <a:ext uri="{FF2B5EF4-FFF2-40B4-BE49-F238E27FC236}">
                <a16:creationId xmlns:a16="http://schemas.microsoft.com/office/drawing/2014/main" id="{72F6CFF4-DECD-CED5-397C-6AD4744339BF}"/>
              </a:ext>
            </a:extLst>
          </p:cNvPr>
          <p:cNvSpPr/>
          <p:nvPr/>
        </p:nvSpPr>
        <p:spPr>
          <a:xfrm>
            <a:off x="6233314" y="4600896"/>
            <a:ext cx="1541720" cy="7355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Rent truck</a:t>
            </a:r>
          </a:p>
        </p:txBody>
      </p:sp>
      <p:sp>
        <p:nvSpPr>
          <p:cNvPr id="17" name="Arrow: Right 16">
            <a:extLst>
              <a:ext uri="{FF2B5EF4-FFF2-40B4-BE49-F238E27FC236}">
                <a16:creationId xmlns:a16="http://schemas.microsoft.com/office/drawing/2014/main" id="{4C8BAB1E-C43C-E3A6-B060-7CC642064763}"/>
              </a:ext>
            </a:extLst>
          </p:cNvPr>
          <p:cNvSpPr/>
          <p:nvPr/>
        </p:nvSpPr>
        <p:spPr>
          <a:xfrm rot="20537102">
            <a:off x="8201639" y="4731806"/>
            <a:ext cx="1034072" cy="3944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6B7EC3B1-3E8B-1A22-1A43-CC95F4B5BFC3}"/>
              </a:ext>
            </a:extLst>
          </p:cNvPr>
          <p:cNvSpPr/>
          <p:nvPr/>
        </p:nvSpPr>
        <p:spPr>
          <a:xfrm rot="439997">
            <a:off x="8245145" y="3974289"/>
            <a:ext cx="1034072" cy="3944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637024A-D9C2-ABA5-0D4B-3D6992902582}"/>
              </a:ext>
            </a:extLst>
          </p:cNvPr>
          <p:cNvSpPr/>
          <p:nvPr/>
        </p:nvSpPr>
        <p:spPr>
          <a:xfrm>
            <a:off x="8224197" y="2124332"/>
            <a:ext cx="723014" cy="3944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25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Car Insurance Algorithm </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Rectangle: Rounded Corners 1">
            <a:extLst>
              <a:ext uri="{FF2B5EF4-FFF2-40B4-BE49-F238E27FC236}">
                <a16:creationId xmlns:a16="http://schemas.microsoft.com/office/drawing/2014/main" id="{48133EC4-4441-81BE-8712-6E80A978C763}"/>
              </a:ext>
            </a:extLst>
          </p:cNvPr>
          <p:cNvSpPr/>
          <p:nvPr/>
        </p:nvSpPr>
        <p:spPr>
          <a:xfrm>
            <a:off x="8237165" y="2918804"/>
            <a:ext cx="2358313" cy="10203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Calculate risk for each driver</a:t>
            </a:r>
          </a:p>
          <a:p>
            <a:pPr algn="ctr"/>
            <a:r>
              <a:rPr lang="en-US" sz="1400" dirty="0"/>
              <a:t>and determine appropriate premium. </a:t>
            </a:r>
          </a:p>
        </p:txBody>
      </p:sp>
      <p:sp>
        <p:nvSpPr>
          <p:cNvPr id="5" name="Rectangle: Rounded Corners 4">
            <a:extLst>
              <a:ext uri="{FF2B5EF4-FFF2-40B4-BE49-F238E27FC236}">
                <a16:creationId xmlns:a16="http://schemas.microsoft.com/office/drawing/2014/main" id="{6161BB2B-8AD0-E9FB-E5CC-EE9722CFBFE4}"/>
              </a:ext>
            </a:extLst>
          </p:cNvPr>
          <p:cNvSpPr/>
          <p:nvPr/>
        </p:nvSpPr>
        <p:spPr>
          <a:xfrm>
            <a:off x="6030952" y="3011167"/>
            <a:ext cx="1430060" cy="835665"/>
          </a:xfrm>
          <a:prstGeom prst="round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Build model</a:t>
            </a:r>
          </a:p>
        </p:txBody>
      </p:sp>
      <p:sp>
        <p:nvSpPr>
          <p:cNvPr id="6" name="Rectangle: Rounded Corners 5">
            <a:extLst>
              <a:ext uri="{FF2B5EF4-FFF2-40B4-BE49-F238E27FC236}">
                <a16:creationId xmlns:a16="http://schemas.microsoft.com/office/drawing/2014/main" id="{57BF37E4-BEC5-D586-3AA2-54C795D9CE52}"/>
              </a:ext>
            </a:extLst>
          </p:cNvPr>
          <p:cNvSpPr/>
          <p:nvPr/>
        </p:nvSpPr>
        <p:spPr>
          <a:xfrm>
            <a:off x="4080595" y="2083139"/>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Biometric Data</a:t>
            </a:r>
          </a:p>
          <a:p>
            <a:pPr algn="ctr"/>
            <a:r>
              <a:rPr lang="en-US" sz="1400" dirty="0"/>
              <a:t>(AC)</a:t>
            </a:r>
          </a:p>
        </p:txBody>
      </p:sp>
      <p:sp>
        <p:nvSpPr>
          <p:cNvPr id="7" name="Rectangle: Rounded Corners 6">
            <a:extLst>
              <a:ext uri="{FF2B5EF4-FFF2-40B4-BE49-F238E27FC236}">
                <a16:creationId xmlns:a16="http://schemas.microsoft.com/office/drawing/2014/main" id="{0FAE9089-5FD1-7CEF-3EAC-6B993C6147D1}"/>
              </a:ext>
            </a:extLst>
          </p:cNvPr>
          <p:cNvSpPr/>
          <p:nvPr/>
        </p:nvSpPr>
        <p:spPr>
          <a:xfrm>
            <a:off x="4084275" y="3163793"/>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Past driving experience</a:t>
            </a:r>
          </a:p>
        </p:txBody>
      </p:sp>
      <p:sp>
        <p:nvSpPr>
          <p:cNvPr id="8" name="Rectangle: Rounded Corners 7">
            <a:extLst>
              <a:ext uri="{FF2B5EF4-FFF2-40B4-BE49-F238E27FC236}">
                <a16:creationId xmlns:a16="http://schemas.microsoft.com/office/drawing/2014/main" id="{95D10EF7-9BD7-483F-DDD3-301A5A9B2195}"/>
              </a:ext>
            </a:extLst>
          </p:cNvPr>
          <p:cNvSpPr/>
          <p:nvPr/>
        </p:nvSpPr>
        <p:spPr>
          <a:xfrm>
            <a:off x="4075038" y="4313721"/>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Credit rating</a:t>
            </a:r>
          </a:p>
        </p:txBody>
      </p:sp>
      <p:cxnSp>
        <p:nvCxnSpPr>
          <p:cNvPr id="10" name="Straight Arrow Connector 9">
            <a:extLst>
              <a:ext uri="{FF2B5EF4-FFF2-40B4-BE49-F238E27FC236}">
                <a16:creationId xmlns:a16="http://schemas.microsoft.com/office/drawing/2014/main" id="{031F7684-77F5-60C3-4972-679676A637D7}"/>
              </a:ext>
            </a:extLst>
          </p:cNvPr>
          <p:cNvCxnSpPr>
            <a:cxnSpLocks/>
          </p:cNvCxnSpPr>
          <p:nvPr/>
        </p:nvCxnSpPr>
        <p:spPr>
          <a:xfrm>
            <a:off x="5617079" y="2500971"/>
            <a:ext cx="485723" cy="348559"/>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C66C245F-5DAF-BAAC-9159-FB70A1EA3FA5}"/>
              </a:ext>
            </a:extLst>
          </p:cNvPr>
          <p:cNvCxnSpPr>
            <a:cxnSpLocks/>
          </p:cNvCxnSpPr>
          <p:nvPr/>
        </p:nvCxnSpPr>
        <p:spPr>
          <a:xfrm flipV="1">
            <a:off x="5659550" y="4105451"/>
            <a:ext cx="443252" cy="62610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66F8FE66-C70C-9614-BF2E-7ECED00BA58A}"/>
              </a:ext>
            </a:extLst>
          </p:cNvPr>
          <p:cNvCxnSpPr>
            <a:cxnSpLocks/>
          </p:cNvCxnSpPr>
          <p:nvPr/>
        </p:nvCxnSpPr>
        <p:spPr>
          <a:xfrm>
            <a:off x="5617079" y="3413174"/>
            <a:ext cx="332509" cy="15825"/>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9EA4DA9B-26A4-BE6A-2712-F0A4B469721A}"/>
              </a:ext>
            </a:extLst>
          </p:cNvPr>
          <p:cNvCxnSpPr>
            <a:cxnSpLocks/>
          </p:cNvCxnSpPr>
          <p:nvPr/>
        </p:nvCxnSpPr>
        <p:spPr>
          <a:xfrm>
            <a:off x="7645120" y="3428999"/>
            <a:ext cx="475013"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4" name="TextBox 13">
            <a:extLst>
              <a:ext uri="{FF2B5EF4-FFF2-40B4-BE49-F238E27FC236}">
                <a16:creationId xmlns:a16="http://schemas.microsoft.com/office/drawing/2014/main" id="{C44CAF5D-2936-A161-9EFC-069F55FBB153}"/>
              </a:ext>
            </a:extLst>
          </p:cNvPr>
          <p:cNvSpPr txBox="1"/>
          <p:nvPr/>
        </p:nvSpPr>
        <p:spPr>
          <a:xfrm>
            <a:off x="8237165" y="1285583"/>
            <a:ext cx="1994700" cy="584775"/>
          </a:xfrm>
          <a:prstGeom prst="rect">
            <a:avLst/>
          </a:prstGeom>
          <a:noFill/>
        </p:spPr>
        <p:txBody>
          <a:bodyPr wrap="square" rtlCol="0">
            <a:spAutoFit/>
          </a:bodyPr>
          <a:lstStyle/>
          <a:p>
            <a:r>
              <a:rPr lang="en-US" sz="3200" b="1" dirty="0">
                <a:solidFill>
                  <a:schemeClr val="accent2"/>
                </a:solidFill>
              </a:rPr>
              <a:t>End</a:t>
            </a:r>
          </a:p>
        </p:txBody>
      </p:sp>
      <p:sp>
        <p:nvSpPr>
          <p:cNvPr id="15" name="TextBox 14">
            <a:extLst>
              <a:ext uri="{FF2B5EF4-FFF2-40B4-BE49-F238E27FC236}">
                <a16:creationId xmlns:a16="http://schemas.microsoft.com/office/drawing/2014/main" id="{4DB84CA2-4EA5-F113-DCD6-B74F7DF2B041}"/>
              </a:ext>
            </a:extLst>
          </p:cNvPr>
          <p:cNvSpPr txBox="1"/>
          <p:nvPr/>
        </p:nvSpPr>
        <p:spPr>
          <a:xfrm>
            <a:off x="5505098" y="1285583"/>
            <a:ext cx="1748765" cy="584775"/>
          </a:xfrm>
          <a:prstGeom prst="rect">
            <a:avLst/>
          </a:prstGeom>
          <a:noFill/>
        </p:spPr>
        <p:txBody>
          <a:bodyPr wrap="square" rtlCol="0">
            <a:spAutoFit/>
          </a:bodyPr>
          <a:lstStyle/>
          <a:p>
            <a:r>
              <a:rPr lang="en-US" sz="3200" b="1" dirty="0">
                <a:solidFill>
                  <a:schemeClr val="accent6"/>
                </a:solidFill>
              </a:rPr>
              <a:t>Means</a:t>
            </a:r>
          </a:p>
        </p:txBody>
      </p:sp>
      <p:pic>
        <p:nvPicPr>
          <p:cNvPr id="16" name="Picture 15" descr="A person with the hand on the face&#10;&#10;Description automatically generated with low confidence">
            <a:extLst>
              <a:ext uri="{FF2B5EF4-FFF2-40B4-BE49-F238E27FC236}">
                <a16:creationId xmlns:a16="http://schemas.microsoft.com/office/drawing/2014/main" id="{9F6CDDBA-4DA1-2D20-93F5-106DC7F4A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15" y="2355160"/>
            <a:ext cx="2358312" cy="2841339"/>
          </a:xfrm>
          <a:prstGeom prst="rect">
            <a:avLst/>
          </a:prstGeom>
        </p:spPr>
      </p:pic>
    </p:spTree>
    <p:extLst>
      <p:ext uri="{BB962C8B-B14F-4D97-AF65-F5344CB8AC3E}">
        <p14:creationId xmlns:p14="http://schemas.microsoft.com/office/powerpoint/2010/main" val="16769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517236" y="427945"/>
            <a:ext cx="10150763" cy="923330"/>
          </a:xfrm>
          <a:prstGeom prst="rect">
            <a:avLst/>
          </a:prstGeom>
          <a:noFill/>
        </p:spPr>
        <p:txBody>
          <a:bodyPr wrap="square" rtlCol="0">
            <a:spAutoFit/>
          </a:bodyPr>
          <a:lstStyle/>
          <a:p>
            <a:r>
              <a:rPr lang="en-US" sz="5400" b="1" dirty="0">
                <a:solidFill>
                  <a:schemeClr val="bg1"/>
                </a:solidFill>
              </a:rPr>
              <a:t>Car Insurance Algorithm </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2" name="Rectangle: Rounded Corners 1">
            <a:extLst>
              <a:ext uri="{FF2B5EF4-FFF2-40B4-BE49-F238E27FC236}">
                <a16:creationId xmlns:a16="http://schemas.microsoft.com/office/drawing/2014/main" id="{48133EC4-4441-81BE-8712-6E80A978C763}"/>
              </a:ext>
            </a:extLst>
          </p:cNvPr>
          <p:cNvSpPr/>
          <p:nvPr/>
        </p:nvSpPr>
        <p:spPr>
          <a:xfrm>
            <a:off x="6575919" y="2984496"/>
            <a:ext cx="2358313" cy="10203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Calculate risk for each driver</a:t>
            </a:r>
          </a:p>
          <a:p>
            <a:pPr algn="ctr"/>
            <a:r>
              <a:rPr lang="en-US" sz="1400" dirty="0"/>
              <a:t>and determine appropriate premium. </a:t>
            </a:r>
          </a:p>
        </p:txBody>
      </p:sp>
      <p:sp>
        <p:nvSpPr>
          <p:cNvPr id="5" name="Rectangle: Rounded Corners 4">
            <a:extLst>
              <a:ext uri="{FF2B5EF4-FFF2-40B4-BE49-F238E27FC236}">
                <a16:creationId xmlns:a16="http://schemas.microsoft.com/office/drawing/2014/main" id="{6161BB2B-8AD0-E9FB-E5CC-EE9722CFBFE4}"/>
              </a:ext>
            </a:extLst>
          </p:cNvPr>
          <p:cNvSpPr/>
          <p:nvPr/>
        </p:nvSpPr>
        <p:spPr>
          <a:xfrm>
            <a:off x="4369706" y="3076859"/>
            <a:ext cx="1430060" cy="835665"/>
          </a:xfrm>
          <a:prstGeom prst="round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Build model</a:t>
            </a:r>
          </a:p>
        </p:txBody>
      </p:sp>
      <p:sp>
        <p:nvSpPr>
          <p:cNvPr id="6" name="Rectangle: Rounded Corners 5">
            <a:extLst>
              <a:ext uri="{FF2B5EF4-FFF2-40B4-BE49-F238E27FC236}">
                <a16:creationId xmlns:a16="http://schemas.microsoft.com/office/drawing/2014/main" id="{57BF37E4-BEC5-D586-3AA2-54C795D9CE52}"/>
              </a:ext>
            </a:extLst>
          </p:cNvPr>
          <p:cNvSpPr/>
          <p:nvPr/>
        </p:nvSpPr>
        <p:spPr>
          <a:xfrm>
            <a:off x="2419349" y="2148831"/>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Biometric Data</a:t>
            </a:r>
          </a:p>
          <a:p>
            <a:pPr algn="ctr"/>
            <a:r>
              <a:rPr lang="en-US" sz="1400" dirty="0"/>
              <a:t>(AC)</a:t>
            </a:r>
          </a:p>
        </p:txBody>
      </p:sp>
      <p:sp>
        <p:nvSpPr>
          <p:cNvPr id="7" name="Rectangle: Rounded Corners 6">
            <a:extLst>
              <a:ext uri="{FF2B5EF4-FFF2-40B4-BE49-F238E27FC236}">
                <a16:creationId xmlns:a16="http://schemas.microsoft.com/office/drawing/2014/main" id="{0FAE9089-5FD1-7CEF-3EAC-6B993C6147D1}"/>
              </a:ext>
            </a:extLst>
          </p:cNvPr>
          <p:cNvSpPr/>
          <p:nvPr/>
        </p:nvSpPr>
        <p:spPr>
          <a:xfrm>
            <a:off x="2423029" y="3229485"/>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Past driving experience</a:t>
            </a:r>
          </a:p>
        </p:txBody>
      </p:sp>
      <p:sp>
        <p:nvSpPr>
          <p:cNvPr id="8" name="Rectangle: Rounded Corners 7">
            <a:extLst>
              <a:ext uri="{FF2B5EF4-FFF2-40B4-BE49-F238E27FC236}">
                <a16:creationId xmlns:a16="http://schemas.microsoft.com/office/drawing/2014/main" id="{95D10EF7-9BD7-483F-DDD3-301A5A9B2195}"/>
              </a:ext>
            </a:extLst>
          </p:cNvPr>
          <p:cNvSpPr/>
          <p:nvPr/>
        </p:nvSpPr>
        <p:spPr>
          <a:xfrm>
            <a:off x="2413792" y="4379413"/>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Credit rating</a:t>
            </a:r>
          </a:p>
        </p:txBody>
      </p:sp>
      <p:cxnSp>
        <p:nvCxnSpPr>
          <p:cNvPr id="10" name="Straight Arrow Connector 9">
            <a:extLst>
              <a:ext uri="{FF2B5EF4-FFF2-40B4-BE49-F238E27FC236}">
                <a16:creationId xmlns:a16="http://schemas.microsoft.com/office/drawing/2014/main" id="{031F7684-77F5-60C3-4972-679676A637D7}"/>
              </a:ext>
            </a:extLst>
          </p:cNvPr>
          <p:cNvCxnSpPr>
            <a:cxnSpLocks/>
          </p:cNvCxnSpPr>
          <p:nvPr/>
        </p:nvCxnSpPr>
        <p:spPr>
          <a:xfrm>
            <a:off x="3955833" y="2566663"/>
            <a:ext cx="485723" cy="348559"/>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C66C245F-5DAF-BAAC-9159-FB70A1EA3FA5}"/>
              </a:ext>
            </a:extLst>
          </p:cNvPr>
          <p:cNvCxnSpPr>
            <a:cxnSpLocks/>
          </p:cNvCxnSpPr>
          <p:nvPr/>
        </p:nvCxnSpPr>
        <p:spPr>
          <a:xfrm flipV="1">
            <a:off x="3998304" y="4171143"/>
            <a:ext cx="443252" cy="62610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66F8FE66-C70C-9614-BF2E-7ECED00BA58A}"/>
              </a:ext>
            </a:extLst>
          </p:cNvPr>
          <p:cNvCxnSpPr>
            <a:cxnSpLocks/>
          </p:cNvCxnSpPr>
          <p:nvPr/>
        </p:nvCxnSpPr>
        <p:spPr>
          <a:xfrm>
            <a:off x="3955833" y="3478866"/>
            <a:ext cx="332509" cy="15825"/>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9EA4DA9B-26A4-BE6A-2712-F0A4B469721A}"/>
              </a:ext>
            </a:extLst>
          </p:cNvPr>
          <p:cNvCxnSpPr>
            <a:cxnSpLocks/>
          </p:cNvCxnSpPr>
          <p:nvPr/>
        </p:nvCxnSpPr>
        <p:spPr>
          <a:xfrm>
            <a:off x="5983874" y="3494691"/>
            <a:ext cx="475013"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4" name="TextBox 13">
            <a:extLst>
              <a:ext uri="{FF2B5EF4-FFF2-40B4-BE49-F238E27FC236}">
                <a16:creationId xmlns:a16="http://schemas.microsoft.com/office/drawing/2014/main" id="{C44CAF5D-2936-A161-9EFC-069F55FBB153}"/>
              </a:ext>
            </a:extLst>
          </p:cNvPr>
          <p:cNvSpPr txBox="1"/>
          <p:nvPr/>
        </p:nvSpPr>
        <p:spPr>
          <a:xfrm>
            <a:off x="6575919" y="1351275"/>
            <a:ext cx="1994700" cy="584775"/>
          </a:xfrm>
          <a:prstGeom prst="rect">
            <a:avLst/>
          </a:prstGeom>
          <a:noFill/>
        </p:spPr>
        <p:txBody>
          <a:bodyPr wrap="square" rtlCol="0">
            <a:spAutoFit/>
          </a:bodyPr>
          <a:lstStyle/>
          <a:p>
            <a:r>
              <a:rPr lang="en-US" sz="3200" b="1" dirty="0">
                <a:solidFill>
                  <a:schemeClr val="accent2"/>
                </a:solidFill>
              </a:rPr>
              <a:t>End</a:t>
            </a:r>
          </a:p>
        </p:txBody>
      </p:sp>
      <p:sp>
        <p:nvSpPr>
          <p:cNvPr id="15" name="TextBox 14">
            <a:extLst>
              <a:ext uri="{FF2B5EF4-FFF2-40B4-BE49-F238E27FC236}">
                <a16:creationId xmlns:a16="http://schemas.microsoft.com/office/drawing/2014/main" id="{4DB84CA2-4EA5-F113-DCD6-B74F7DF2B041}"/>
              </a:ext>
            </a:extLst>
          </p:cNvPr>
          <p:cNvSpPr txBox="1"/>
          <p:nvPr/>
        </p:nvSpPr>
        <p:spPr>
          <a:xfrm>
            <a:off x="3843852" y="1351275"/>
            <a:ext cx="1748765" cy="584775"/>
          </a:xfrm>
          <a:prstGeom prst="rect">
            <a:avLst/>
          </a:prstGeom>
          <a:noFill/>
        </p:spPr>
        <p:txBody>
          <a:bodyPr wrap="square" rtlCol="0">
            <a:spAutoFit/>
          </a:bodyPr>
          <a:lstStyle/>
          <a:p>
            <a:r>
              <a:rPr lang="en-US" sz="3200" b="1" dirty="0">
                <a:solidFill>
                  <a:schemeClr val="accent6"/>
                </a:solidFill>
              </a:rPr>
              <a:t>Means</a:t>
            </a:r>
          </a:p>
        </p:txBody>
      </p:sp>
      <p:pic>
        <p:nvPicPr>
          <p:cNvPr id="16" name="Picture 15" descr="A person with the hand on the face&#10;&#10;Description automatically generated with low confidence">
            <a:extLst>
              <a:ext uri="{FF2B5EF4-FFF2-40B4-BE49-F238E27FC236}">
                <a16:creationId xmlns:a16="http://schemas.microsoft.com/office/drawing/2014/main" id="{9F6CDDBA-4DA1-2D20-93F5-106DC7F4A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89" y="2334245"/>
            <a:ext cx="1728572" cy="2082616"/>
          </a:xfrm>
          <a:prstGeom prst="rect">
            <a:avLst/>
          </a:prstGeom>
        </p:spPr>
      </p:pic>
      <p:sp>
        <p:nvSpPr>
          <p:cNvPr id="9" name="Rectangle: Rounded Corners 8">
            <a:extLst>
              <a:ext uri="{FF2B5EF4-FFF2-40B4-BE49-F238E27FC236}">
                <a16:creationId xmlns:a16="http://schemas.microsoft.com/office/drawing/2014/main" id="{15AB2D80-5ACD-BA47-DFB6-0BDE9EC9B804}"/>
              </a:ext>
            </a:extLst>
          </p:cNvPr>
          <p:cNvSpPr/>
          <p:nvPr/>
        </p:nvSpPr>
        <p:spPr>
          <a:xfrm>
            <a:off x="10014444" y="2804738"/>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Bias against the poor</a:t>
            </a:r>
          </a:p>
        </p:txBody>
      </p:sp>
      <p:sp>
        <p:nvSpPr>
          <p:cNvPr id="17" name="Rectangle: Rounded Corners 16">
            <a:extLst>
              <a:ext uri="{FF2B5EF4-FFF2-40B4-BE49-F238E27FC236}">
                <a16:creationId xmlns:a16="http://schemas.microsoft.com/office/drawing/2014/main" id="{3DE263F5-75A8-BE1E-229C-18274D46CC30}"/>
              </a:ext>
            </a:extLst>
          </p:cNvPr>
          <p:cNvSpPr/>
          <p:nvPr/>
        </p:nvSpPr>
        <p:spPr>
          <a:xfrm>
            <a:off x="10014444" y="3731244"/>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More anxious drivers</a:t>
            </a:r>
          </a:p>
        </p:txBody>
      </p:sp>
      <p:sp>
        <p:nvSpPr>
          <p:cNvPr id="18" name="Rectangle: Rounded Corners 17">
            <a:extLst>
              <a:ext uri="{FF2B5EF4-FFF2-40B4-BE49-F238E27FC236}">
                <a16:creationId xmlns:a16="http://schemas.microsoft.com/office/drawing/2014/main" id="{CEECAF4C-EC55-76F1-31D0-AAAD05DD5759}"/>
              </a:ext>
            </a:extLst>
          </p:cNvPr>
          <p:cNvSpPr/>
          <p:nvPr/>
        </p:nvSpPr>
        <p:spPr>
          <a:xfrm>
            <a:off x="10014444" y="4691306"/>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Feedback loops</a:t>
            </a:r>
          </a:p>
        </p:txBody>
      </p:sp>
      <p:cxnSp>
        <p:nvCxnSpPr>
          <p:cNvPr id="19" name="Straight Arrow Connector 18">
            <a:extLst>
              <a:ext uri="{FF2B5EF4-FFF2-40B4-BE49-F238E27FC236}">
                <a16:creationId xmlns:a16="http://schemas.microsoft.com/office/drawing/2014/main" id="{0BD73C76-F776-2170-2729-8CB9D2A8B0B5}"/>
              </a:ext>
            </a:extLst>
          </p:cNvPr>
          <p:cNvCxnSpPr>
            <a:cxnSpLocks/>
          </p:cNvCxnSpPr>
          <p:nvPr/>
        </p:nvCxnSpPr>
        <p:spPr>
          <a:xfrm>
            <a:off x="9162101" y="3493664"/>
            <a:ext cx="677698"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20" name="TextBox 19">
            <a:extLst>
              <a:ext uri="{FF2B5EF4-FFF2-40B4-BE49-F238E27FC236}">
                <a16:creationId xmlns:a16="http://schemas.microsoft.com/office/drawing/2014/main" id="{2774E045-D4A7-7CB2-1109-74A3F0FEE0D0}"/>
              </a:ext>
            </a:extLst>
          </p:cNvPr>
          <p:cNvSpPr txBox="1"/>
          <p:nvPr/>
        </p:nvSpPr>
        <p:spPr>
          <a:xfrm>
            <a:off x="9251197" y="1307176"/>
            <a:ext cx="3281955" cy="584775"/>
          </a:xfrm>
          <a:prstGeom prst="rect">
            <a:avLst/>
          </a:prstGeom>
          <a:noFill/>
        </p:spPr>
        <p:txBody>
          <a:bodyPr wrap="square" rtlCol="0">
            <a:spAutoFit/>
          </a:bodyPr>
          <a:lstStyle/>
          <a:p>
            <a:r>
              <a:rPr lang="en-US" sz="3200" b="1" dirty="0">
                <a:solidFill>
                  <a:srgbClr val="FF0000"/>
                </a:solidFill>
              </a:rPr>
              <a:t>Consequences</a:t>
            </a:r>
          </a:p>
        </p:txBody>
      </p:sp>
      <p:sp>
        <p:nvSpPr>
          <p:cNvPr id="21" name="Rectangle: Rounded Corners 20">
            <a:extLst>
              <a:ext uri="{FF2B5EF4-FFF2-40B4-BE49-F238E27FC236}">
                <a16:creationId xmlns:a16="http://schemas.microsoft.com/office/drawing/2014/main" id="{294981E2-7567-6EE3-D4C8-0F858FED1E61}"/>
              </a:ext>
            </a:extLst>
          </p:cNvPr>
          <p:cNvSpPr/>
          <p:nvPr/>
        </p:nvSpPr>
        <p:spPr>
          <a:xfrm>
            <a:off x="10014444" y="1847960"/>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Better crash detection</a:t>
            </a:r>
          </a:p>
        </p:txBody>
      </p:sp>
    </p:spTree>
    <p:extLst>
      <p:ext uri="{BB962C8B-B14F-4D97-AF65-F5344CB8AC3E}">
        <p14:creationId xmlns:p14="http://schemas.microsoft.com/office/powerpoint/2010/main" val="313042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sp>
        <p:nvSpPr>
          <p:cNvPr id="9" name="TextBox 8">
            <a:extLst>
              <a:ext uri="{FF2B5EF4-FFF2-40B4-BE49-F238E27FC236}">
                <a16:creationId xmlns:a16="http://schemas.microsoft.com/office/drawing/2014/main" id="{18CE3727-A88B-6415-F0EE-1D23C7D07823}"/>
              </a:ext>
            </a:extLst>
          </p:cNvPr>
          <p:cNvSpPr txBox="1"/>
          <p:nvPr/>
        </p:nvSpPr>
        <p:spPr>
          <a:xfrm>
            <a:off x="208007" y="242384"/>
            <a:ext cx="10345109" cy="1384995"/>
          </a:xfrm>
          <a:prstGeom prst="rect">
            <a:avLst/>
          </a:prstGeom>
          <a:noFill/>
        </p:spPr>
        <p:txBody>
          <a:bodyPr wrap="square" rtlCol="0">
            <a:spAutoFit/>
          </a:bodyPr>
          <a:lstStyle/>
          <a:p>
            <a:r>
              <a:rPr lang="en-US" sz="2800" b="1" dirty="0">
                <a:solidFill>
                  <a:schemeClr val="bg1"/>
                </a:solidFill>
              </a:rPr>
              <a:t>An end goal considered in terms of the means (resources, steps) required and the consequences produced from achieving in the end in the way. </a:t>
            </a:r>
            <a:endParaRPr lang="en-US" sz="3600" dirty="0">
              <a:solidFill>
                <a:schemeClr val="bg1"/>
              </a:solidFill>
            </a:endParaRPr>
          </a:p>
        </p:txBody>
      </p:sp>
      <p:sp>
        <p:nvSpPr>
          <p:cNvPr id="2" name="Rectangle: Rounded Corners 1">
            <a:extLst>
              <a:ext uri="{FF2B5EF4-FFF2-40B4-BE49-F238E27FC236}">
                <a16:creationId xmlns:a16="http://schemas.microsoft.com/office/drawing/2014/main" id="{D08D2BC7-451B-F151-1E9B-CE1DAA16982C}"/>
              </a:ext>
            </a:extLst>
          </p:cNvPr>
          <p:cNvSpPr/>
          <p:nvPr/>
        </p:nvSpPr>
        <p:spPr>
          <a:xfrm>
            <a:off x="6771527" y="2980623"/>
            <a:ext cx="2358313" cy="102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Calculate risk for each driver</a:t>
            </a:r>
          </a:p>
          <a:p>
            <a:pPr algn="ctr"/>
            <a:r>
              <a:rPr lang="en-US" sz="1400" dirty="0"/>
              <a:t>and determine appropriate premium. </a:t>
            </a:r>
          </a:p>
        </p:txBody>
      </p:sp>
      <p:sp>
        <p:nvSpPr>
          <p:cNvPr id="5" name="Rectangle: Rounded Corners 4">
            <a:extLst>
              <a:ext uri="{FF2B5EF4-FFF2-40B4-BE49-F238E27FC236}">
                <a16:creationId xmlns:a16="http://schemas.microsoft.com/office/drawing/2014/main" id="{6AD4C690-2204-B606-8EE7-0BA64EFAC581}"/>
              </a:ext>
            </a:extLst>
          </p:cNvPr>
          <p:cNvSpPr/>
          <p:nvPr/>
        </p:nvSpPr>
        <p:spPr>
          <a:xfrm>
            <a:off x="4565314" y="3072986"/>
            <a:ext cx="1430060" cy="835665"/>
          </a:xfrm>
          <a:prstGeom prst="round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Build model</a:t>
            </a:r>
          </a:p>
        </p:txBody>
      </p:sp>
      <p:sp>
        <p:nvSpPr>
          <p:cNvPr id="6" name="Rectangle: Rounded Corners 5">
            <a:extLst>
              <a:ext uri="{FF2B5EF4-FFF2-40B4-BE49-F238E27FC236}">
                <a16:creationId xmlns:a16="http://schemas.microsoft.com/office/drawing/2014/main" id="{A8CBAA3B-F12C-9307-70DC-D66070FAB521}"/>
              </a:ext>
            </a:extLst>
          </p:cNvPr>
          <p:cNvSpPr/>
          <p:nvPr/>
        </p:nvSpPr>
        <p:spPr>
          <a:xfrm>
            <a:off x="2614957" y="2144958"/>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Car model</a:t>
            </a:r>
          </a:p>
        </p:txBody>
      </p:sp>
      <p:sp>
        <p:nvSpPr>
          <p:cNvPr id="7" name="Rectangle: Rounded Corners 6">
            <a:extLst>
              <a:ext uri="{FF2B5EF4-FFF2-40B4-BE49-F238E27FC236}">
                <a16:creationId xmlns:a16="http://schemas.microsoft.com/office/drawing/2014/main" id="{2FFDEE6E-DE05-0BE1-8722-7B7E3B7B5B53}"/>
              </a:ext>
            </a:extLst>
          </p:cNvPr>
          <p:cNvSpPr/>
          <p:nvPr/>
        </p:nvSpPr>
        <p:spPr>
          <a:xfrm>
            <a:off x="2618637" y="3225612"/>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Past driving experience</a:t>
            </a:r>
          </a:p>
        </p:txBody>
      </p:sp>
      <p:sp>
        <p:nvSpPr>
          <p:cNvPr id="8" name="Rectangle: Rounded Corners 7">
            <a:extLst>
              <a:ext uri="{FF2B5EF4-FFF2-40B4-BE49-F238E27FC236}">
                <a16:creationId xmlns:a16="http://schemas.microsoft.com/office/drawing/2014/main" id="{55B0F66D-3913-0E3C-5D56-B562F7DED3CC}"/>
              </a:ext>
            </a:extLst>
          </p:cNvPr>
          <p:cNvSpPr/>
          <p:nvPr/>
        </p:nvSpPr>
        <p:spPr>
          <a:xfrm>
            <a:off x="2609400" y="4375540"/>
            <a:ext cx="1430060" cy="83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Credit rating</a:t>
            </a:r>
          </a:p>
        </p:txBody>
      </p:sp>
      <p:cxnSp>
        <p:nvCxnSpPr>
          <p:cNvPr id="10" name="Straight Arrow Connector 9">
            <a:extLst>
              <a:ext uri="{FF2B5EF4-FFF2-40B4-BE49-F238E27FC236}">
                <a16:creationId xmlns:a16="http://schemas.microsoft.com/office/drawing/2014/main" id="{78152976-0D3A-3705-E9FD-D1B40E462349}"/>
              </a:ext>
            </a:extLst>
          </p:cNvPr>
          <p:cNvCxnSpPr>
            <a:cxnSpLocks/>
          </p:cNvCxnSpPr>
          <p:nvPr/>
        </p:nvCxnSpPr>
        <p:spPr>
          <a:xfrm>
            <a:off x="4151441" y="2562790"/>
            <a:ext cx="485723" cy="348559"/>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F6ABDF96-616C-BA6A-54CE-49FBD4F384A0}"/>
              </a:ext>
            </a:extLst>
          </p:cNvPr>
          <p:cNvCxnSpPr>
            <a:cxnSpLocks/>
          </p:cNvCxnSpPr>
          <p:nvPr/>
        </p:nvCxnSpPr>
        <p:spPr>
          <a:xfrm flipV="1">
            <a:off x="4193912" y="4167270"/>
            <a:ext cx="443252" cy="62610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CBD7934F-9088-2C42-28F5-3175669ED850}"/>
              </a:ext>
            </a:extLst>
          </p:cNvPr>
          <p:cNvCxnSpPr>
            <a:cxnSpLocks/>
          </p:cNvCxnSpPr>
          <p:nvPr/>
        </p:nvCxnSpPr>
        <p:spPr>
          <a:xfrm>
            <a:off x="4151441" y="3474993"/>
            <a:ext cx="332509" cy="15825"/>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759EC7DC-B7E7-0315-60D9-4680CD40FC46}"/>
              </a:ext>
            </a:extLst>
          </p:cNvPr>
          <p:cNvCxnSpPr>
            <a:cxnSpLocks/>
          </p:cNvCxnSpPr>
          <p:nvPr/>
        </p:nvCxnSpPr>
        <p:spPr>
          <a:xfrm>
            <a:off x="6179482" y="3490818"/>
            <a:ext cx="475013"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4" name="TextBox 13">
            <a:extLst>
              <a:ext uri="{FF2B5EF4-FFF2-40B4-BE49-F238E27FC236}">
                <a16:creationId xmlns:a16="http://schemas.microsoft.com/office/drawing/2014/main" id="{34655DFD-A0E7-E34E-3B44-C67B9936FE28}"/>
              </a:ext>
            </a:extLst>
          </p:cNvPr>
          <p:cNvSpPr txBox="1"/>
          <p:nvPr/>
        </p:nvSpPr>
        <p:spPr>
          <a:xfrm>
            <a:off x="7588388" y="2455689"/>
            <a:ext cx="562398" cy="369332"/>
          </a:xfrm>
          <a:prstGeom prst="rect">
            <a:avLst/>
          </a:prstGeom>
          <a:noFill/>
        </p:spPr>
        <p:txBody>
          <a:bodyPr wrap="square" rtlCol="0">
            <a:spAutoFit/>
          </a:bodyPr>
          <a:lstStyle/>
          <a:p>
            <a:r>
              <a:rPr lang="en-US" dirty="0">
                <a:solidFill>
                  <a:schemeClr val="bg1"/>
                </a:solidFill>
              </a:rPr>
              <a:t>End</a:t>
            </a:r>
          </a:p>
        </p:txBody>
      </p:sp>
      <p:sp>
        <p:nvSpPr>
          <p:cNvPr id="15" name="TextBox 14">
            <a:extLst>
              <a:ext uri="{FF2B5EF4-FFF2-40B4-BE49-F238E27FC236}">
                <a16:creationId xmlns:a16="http://schemas.microsoft.com/office/drawing/2014/main" id="{29E9E603-C301-B6FF-A5A7-F5EFA60028D6}"/>
              </a:ext>
            </a:extLst>
          </p:cNvPr>
          <p:cNvSpPr txBox="1"/>
          <p:nvPr/>
        </p:nvSpPr>
        <p:spPr>
          <a:xfrm>
            <a:off x="4905730" y="2460654"/>
            <a:ext cx="949665" cy="369332"/>
          </a:xfrm>
          <a:prstGeom prst="rect">
            <a:avLst/>
          </a:prstGeom>
          <a:noFill/>
        </p:spPr>
        <p:txBody>
          <a:bodyPr wrap="square" rtlCol="0">
            <a:spAutoFit/>
          </a:bodyPr>
          <a:lstStyle/>
          <a:p>
            <a:r>
              <a:rPr lang="en-US" dirty="0">
                <a:solidFill>
                  <a:schemeClr val="bg1"/>
                </a:solidFill>
              </a:rPr>
              <a:t>Means</a:t>
            </a:r>
          </a:p>
        </p:txBody>
      </p:sp>
      <p:sp>
        <p:nvSpPr>
          <p:cNvPr id="16" name="Rectangle: Rounded Corners 15">
            <a:extLst>
              <a:ext uri="{FF2B5EF4-FFF2-40B4-BE49-F238E27FC236}">
                <a16:creationId xmlns:a16="http://schemas.microsoft.com/office/drawing/2014/main" id="{DE3DA18B-5012-D946-6832-667BEDA730C0}"/>
              </a:ext>
            </a:extLst>
          </p:cNvPr>
          <p:cNvSpPr/>
          <p:nvPr/>
        </p:nvSpPr>
        <p:spPr>
          <a:xfrm>
            <a:off x="10040796" y="2222522"/>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Bias against the poor</a:t>
            </a:r>
          </a:p>
        </p:txBody>
      </p:sp>
      <p:sp>
        <p:nvSpPr>
          <p:cNvPr id="17" name="Rectangle: Rounded Corners 16">
            <a:extLst>
              <a:ext uri="{FF2B5EF4-FFF2-40B4-BE49-F238E27FC236}">
                <a16:creationId xmlns:a16="http://schemas.microsoft.com/office/drawing/2014/main" id="{A139481D-ACEE-6AD6-BFBA-0A3D7F4900EE}"/>
              </a:ext>
            </a:extLst>
          </p:cNvPr>
          <p:cNvSpPr/>
          <p:nvPr/>
        </p:nvSpPr>
        <p:spPr>
          <a:xfrm>
            <a:off x="10040796" y="3182584"/>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Bias against racial minorities</a:t>
            </a:r>
          </a:p>
        </p:txBody>
      </p:sp>
      <p:sp>
        <p:nvSpPr>
          <p:cNvPr id="18" name="Rectangle: Rounded Corners 17">
            <a:extLst>
              <a:ext uri="{FF2B5EF4-FFF2-40B4-BE49-F238E27FC236}">
                <a16:creationId xmlns:a16="http://schemas.microsoft.com/office/drawing/2014/main" id="{B74A1920-A66D-5817-FDFD-651471F33F82}"/>
              </a:ext>
            </a:extLst>
          </p:cNvPr>
          <p:cNvSpPr/>
          <p:nvPr/>
        </p:nvSpPr>
        <p:spPr>
          <a:xfrm>
            <a:off x="10040796" y="4142646"/>
            <a:ext cx="1430060" cy="83566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Feedback loops</a:t>
            </a:r>
          </a:p>
        </p:txBody>
      </p:sp>
      <p:sp>
        <p:nvSpPr>
          <p:cNvPr id="19" name="TextBox 18">
            <a:extLst>
              <a:ext uri="{FF2B5EF4-FFF2-40B4-BE49-F238E27FC236}">
                <a16:creationId xmlns:a16="http://schemas.microsoft.com/office/drawing/2014/main" id="{46856ABF-8589-6C16-2CC2-EBCD1E05C309}"/>
              </a:ext>
            </a:extLst>
          </p:cNvPr>
          <p:cNvSpPr txBox="1"/>
          <p:nvPr/>
        </p:nvSpPr>
        <p:spPr>
          <a:xfrm>
            <a:off x="10040796" y="1859833"/>
            <a:ext cx="1700634" cy="369332"/>
          </a:xfrm>
          <a:prstGeom prst="rect">
            <a:avLst/>
          </a:prstGeom>
          <a:noFill/>
        </p:spPr>
        <p:txBody>
          <a:bodyPr wrap="square" rtlCol="0">
            <a:spAutoFit/>
          </a:bodyPr>
          <a:lstStyle/>
          <a:p>
            <a:r>
              <a:rPr lang="en-US" dirty="0">
                <a:solidFill>
                  <a:schemeClr val="bg1"/>
                </a:solidFill>
              </a:rPr>
              <a:t>Consequences</a:t>
            </a:r>
          </a:p>
        </p:txBody>
      </p:sp>
      <p:sp>
        <p:nvSpPr>
          <p:cNvPr id="20" name="Rectangle: Rounded Corners 19">
            <a:extLst>
              <a:ext uri="{FF2B5EF4-FFF2-40B4-BE49-F238E27FC236}">
                <a16:creationId xmlns:a16="http://schemas.microsoft.com/office/drawing/2014/main" id="{1EE36FDA-5D37-505A-1E3A-1A5BF86CB2E8}"/>
              </a:ext>
            </a:extLst>
          </p:cNvPr>
          <p:cNvSpPr/>
          <p:nvPr/>
        </p:nvSpPr>
        <p:spPr>
          <a:xfrm>
            <a:off x="2387295" y="1859833"/>
            <a:ext cx="9354135" cy="3722251"/>
          </a:xfrm>
          <a:prstGeom prst="round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D2CB32E-B853-9C6F-938F-8E404A3398AA}"/>
              </a:ext>
            </a:extLst>
          </p:cNvPr>
          <p:cNvSpPr txBox="1"/>
          <p:nvPr/>
        </p:nvSpPr>
        <p:spPr>
          <a:xfrm>
            <a:off x="9575892" y="1413496"/>
            <a:ext cx="1504178" cy="369332"/>
          </a:xfrm>
          <a:prstGeom prst="rect">
            <a:avLst/>
          </a:prstGeom>
          <a:noFill/>
        </p:spPr>
        <p:txBody>
          <a:bodyPr wrap="square" rtlCol="0">
            <a:spAutoFit/>
          </a:bodyPr>
          <a:lstStyle/>
          <a:p>
            <a:r>
              <a:rPr lang="en-US" dirty="0">
                <a:solidFill>
                  <a:schemeClr val="bg1"/>
                </a:solidFill>
              </a:rPr>
              <a:t>End-in-View</a:t>
            </a:r>
          </a:p>
        </p:txBody>
      </p:sp>
      <p:sp>
        <p:nvSpPr>
          <p:cNvPr id="22" name="Rectangle: Rounded Corners 21">
            <a:extLst>
              <a:ext uri="{FF2B5EF4-FFF2-40B4-BE49-F238E27FC236}">
                <a16:creationId xmlns:a16="http://schemas.microsoft.com/office/drawing/2014/main" id="{759ED112-333B-68E0-F137-5498B7DA26BE}"/>
              </a:ext>
            </a:extLst>
          </p:cNvPr>
          <p:cNvSpPr/>
          <p:nvPr/>
        </p:nvSpPr>
        <p:spPr>
          <a:xfrm>
            <a:off x="6784728" y="5717481"/>
            <a:ext cx="2358313" cy="102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Don’t exacerbate income inequality. </a:t>
            </a:r>
          </a:p>
        </p:txBody>
      </p:sp>
      <p:cxnSp>
        <p:nvCxnSpPr>
          <p:cNvPr id="23" name="Straight Arrow Connector 22">
            <a:extLst>
              <a:ext uri="{FF2B5EF4-FFF2-40B4-BE49-F238E27FC236}">
                <a16:creationId xmlns:a16="http://schemas.microsoft.com/office/drawing/2014/main" id="{494F196C-94D7-0798-C289-DEE0D6FA0A93}"/>
              </a:ext>
            </a:extLst>
          </p:cNvPr>
          <p:cNvCxnSpPr>
            <a:cxnSpLocks/>
          </p:cNvCxnSpPr>
          <p:nvPr/>
        </p:nvCxnSpPr>
        <p:spPr>
          <a:xfrm flipH="1">
            <a:off x="9246469" y="5150967"/>
            <a:ext cx="1379684" cy="1154933"/>
          </a:xfrm>
          <a:prstGeom prst="straightConnector1">
            <a:avLst/>
          </a:prstGeom>
          <a:ln w="57150">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A79743B8-12CA-1156-6CEC-EE9477A115AF}"/>
              </a:ext>
            </a:extLst>
          </p:cNvPr>
          <p:cNvCxnSpPr>
            <a:cxnSpLocks/>
          </p:cNvCxnSpPr>
          <p:nvPr/>
        </p:nvCxnSpPr>
        <p:spPr>
          <a:xfrm>
            <a:off x="4165453" y="4962911"/>
            <a:ext cx="2379200" cy="1219810"/>
          </a:xfrm>
          <a:prstGeom prst="straightConnector1">
            <a:avLst/>
          </a:prstGeom>
          <a:ln w="57150">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25" name="Straight Arrow Connector 24">
            <a:extLst>
              <a:ext uri="{FF2B5EF4-FFF2-40B4-BE49-F238E27FC236}">
                <a16:creationId xmlns:a16="http://schemas.microsoft.com/office/drawing/2014/main" id="{95389DBF-635D-1338-9499-B01B8FE5BD3E}"/>
              </a:ext>
            </a:extLst>
          </p:cNvPr>
          <p:cNvCxnSpPr>
            <a:cxnSpLocks/>
          </p:cNvCxnSpPr>
          <p:nvPr/>
        </p:nvCxnSpPr>
        <p:spPr>
          <a:xfrm>
            <a:off x="9338385" y="3469000"/>
            <a:ext cx="475013"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610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F2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CAF6D-66A5-48EE-9720-1F9F8939E89D}"/>
              </a:ext>
            </a:extLst>
          </p:cNvPr>
          <p:cNvSpPr txBox="1"/>
          <p:nvPr/>
        </p:nvSpPr>
        <p:spPr>
          <a:xfrm>
            <a:off x="366234" y="87424"/>
            <a:ext cx="10150763" cy="923330"/>
          </a:xfrm>
          <a:prstGeom prst="rect">
            <a:avLst/>
          </a:prstGeom>
          <a:noFill/>
        </p:spPr>
        <p:txBody>
          <a:bodyPr wrap="square" rtlCol="0">
            <a:spAutoFit/>
          </a:bodyPr>
          <a:lstStyle/>
          <a:p>
            <a:r>
              <a:rPr lang="en-US" sz="5400" b="1" dirty="0">
                <a:solidFill>
                  <a:schemeClr val="bg1"/>
                </a:solidFill>
              </a:rPr>
              <a:t>Moral Inquiry</a:t>
            </a:r>
            <a:endParaRPr lang="en-US" sz="6600" dirty="0">
              <a:solidFill>
                <a:schemeClr val="bg1"/>
              </a:solidFill>
            </a:endParaRPr>
          </a:p>
        </p:txBody>
      </p:sp>
      <p:pic>
        <p:nvPicPr>
          <p:cNvPr id="4" name="Picture 3">
            <a:extLst>
              <a:ext uri="{FF2B5EF4-FFF2-40B4-BE49-F238E27FC236}">
                <a16:creationId xmlns:a16="http://schemas.microsoft.com/office/drawing/2014/main" id="{CD8D2413-8D4C-97ED-8144-EB01FFFE2BE0}"/>
              </a:ext>
            </a:extLst>
          </p:cNvPr>
          <p:cNvPicPr>
            <a:picLocks noChangeAspect="1"/>
          </p:cNvPicPr>
          <p:nvPr/>
        </p:nvPicPr>
        <p:blipFill>
          <a:blip r:embed="rId2"/>
          <a:stretch>
            <a:fillRect/>
          </a:stretch>
        </p:blipFill>
        <p:spPr>
          <a:xfrm>
            <a:off x="11009744" y="5717481"/>
            <a:ext cx="930480" cy="930480"/>
          </a:xfrm>
          <a:prstGeom prst="rect">
            <a:avLst/>
          </a:prstGeom>
        </p:spPr>
      </p:pic>
      <p:pic>
        <p:nvPicPr>
          <p:cNvPr id="2" name="Picture 1">
            <a:extLst>
              <a:ext uri="{FF2B5EF4-FFF2-40B4-BE49-F238E27FC236}">
                <a16:creationId xmlns:a16="http://schemas.microsoft.com/office/drawing/2014/main" id="{788BD451-3C0D-50EA-0274-60DA0CA65B1A}"/>
              </a:ext>
            </a:extLst>
          </p:cNvPr>
          <p:cNvPicPr>
            <a:picLocks noChangeAspect="1"/>
          </p:cNvPicPr>
          <p:nvPr/>
        </p:nvPicPr>
        <p:blipFill>
          <a:blip r:embed="rId3"/>
          <a:stretch>
            <a:fillRect/>
          </a:stretch>
        </p:blipFill>
        <p:spPr>
          <a:xfrm>
            <a:off x="251776" y="1482042"/>
            <a:ext cx="6382511" cy="3564411"/>
          </a:xfrm>
          <a:prstGeom prst="rect">
            <a:avLst/>
          </a:prstGeom>
        </p:spPr>
      </p:pic>
      <p:sp>
        <p:nvSpPr>
          <p:cNvPr id="5" name="TextBox 4">
            <a:extLst>
              <a:ext uri="{FF2B5EF4-FFF2-40B4-BE49-F238E27FC236}">
                <a16:creationId xmlns:a16="http://schemas.microsoft.com/office/drawing/2014/main" id="{41765175-0763-F993-A0B6-FF2C8CF74395}"/>
              </a:ext>
            </a:extLst>
          </p:cNvPr>
          <p:cNvSpPr txBox="1"/>
          <p:nvPr/>
        </p:nvSpPr>
        <p:spPr>
          <a:xfrm>
            <a:off x="7415257" y="1482042"/>
            <a:ext cx="4410508" cy="4154984"/>
          </a:xfrm>
          <a:prstGeom prst="rect">
            <a:avLst/>
          </a:prstGeom>
          <a:noFill/>
        </p:spPr>
        <p:txBody>
          <a:bodyPr wrap="square">
            <a:spAutoFit/>
          </a:bodyPr>
          <a:lstStyle/>
          <a:p>
            <a:r>
              <a:rPr lang="en-US" sz="4000" b="1" dirty="0">
                <a:solidFill>
                  <a:schemeClr val="bg1"/>
                </a:solidFill>
              </a:rPr>
              <a:t>Pattern of Inquiry</a:t>
            </a:r>
          </a:p>
          <a:p>
            <a:pPr marL="285750" indent="-285750">
              <a:buFont typeface="Wingdings" panose="05000000000000000000" pitchFamily="2" charset="2"/>
              <a:buChar char="§"/>
            </a:pPr>
            <a:r>
              <a:rPr lang="en-US" sz="3200" dirty="0">
                <a:solidFill>
                  <a:schemeClr val="bg1"/>
                </a:solidFill>
              </a:rPr>
              <a:t>A felt difficulty</a:t>
            </a:r>
          </a:p>
          <a:p>
            <a:pPr marL="285750" indent="-285750">
              <a:buFont typeface="Wingdings" panose="05000000000000000000" pitchFamily="2" charset="2"/>
              <a:buChar char="§"/>
            </a:pPr>
            <a:r>
              <a:rPr lang="en-US" sz="3200" dirty="0">
                <a:solidFill>
                  <a:schemeClr val="bg1"/>
                </a:solidFill>
              </a:rPr>
              <a:t>Definition of the problem</a:t>
            </a:r>
          </a:p>
          <a:p>
            <a:pPr marL="285750" indent="-285750">
              <a:buFont typeface="Wingdings" panose="05000000000000000000" pitchFamily="2" charset="2"/>
              <a:buChar char="§"/>
            </a:pPr>
            <a:r>
              <a:rPr lang="en-US" sz="3200" dirty="0">
                <a:solidFill>
                  <a:schemeClr val="bg1"/>
                </a:solidFill>
              </a:rPr>
              <a:t>Solution suggestion</a:t>
            </a:r>
          </a:p>
          <a:p>
            <a:pPr marL="285750" indent="-285750">
              <a:buFont typeface="Wingdings" panose="05000000000000000000" pitchFamily="2" charset="2"/>
              <a:buChar char="§"/>
            </a:pPr>
            <a:r>
              <a:rPr lang="en-US" sz="3200" dirty="0">
                <a:solidFill>
                  <a:schemeClr val="bg1"/>
                </a:solidFill>
              </a:rPr>
              <a:t>Reasoning</a:t>
            </a:r>
          </a:p>
          <a:p>
            <a:pPr marL="285750" indent="-285750">
              <a:buFont typeface="Wingdings" panose="05000000000000000000" pitchFamily="2" charset="2"/>
              <a:buChar char="§"/>
            </a:pPr>
            <a:r>
              <a:rPr lang="en-US" sz="3200" dirty="0">
                <a:solidFill>
                  <a:schemeClr val="bg1"/>
                </a:solidFill>
              </a:rPr>
              <a:t>Experiment</a:t>
            </a:r>
          </a:p>
          <a:p>
            <a:pPr marL="285750" indent="-285750">
              <a:buFont typeface="Wingdings" panose="05000000000000000000" pitchFamily="2" charset="2"/>
              <a:buChar char="§"/>
            </a:pPr>
            <a:r>
              <a:rPr lang="en-US" sz="3200" dirty="0">
                <a:solidFill>
                  <a:schemeClr val="bg1"/>
                </a:solidFill>
              </a:rPr>
              <a:t>Judgment</a:t>
            </a:r>
          </a:p>
        </p:txBody>
      </p:sp>
      <p:sp>
        <p:nvSpPr>
          <p:cNvPr id="6" name="TextBox 5">
            <a:extLst>
              <a:ext uri="{FF2B5EF4-FFF2-40B4-BE49-F238E27FC236}">
                <a16:creationId xmlns:a16="http://schemas.microsoft.com/office/drawing/2014/main" id="{A1F2E661-BF71-D72E-B4CA-31220C2C7217}"/>
              </a:ext>
            </a:extLst>
          </p:cNvPr>
          <p:cNvSpPr txBox="1"/>
          <p:nvPr/>
        </p:nvSpPr>
        <p:spPr>
          <a:xfrm>
            <a:off x="366235" y="5354261"/>
            <a:ext cx="6741932" cy="954107"/>
          </a:xfrm>
          <a:prstGeom prst="rect">
            <a:avLst/>
          </a:prstGeom>
          <a:noFill/>
        </p:spPr>
        <p:txBody>
          <a:bodyPr wrap="square">
            <a:spAutoFit/>
          </a:bodyPr>
          <a:lstStyle/>
          <a:p>
            <a:r>
              <a:rPr lang="en-US" sz="2800" dirty="0">
                <a:solidFill>
                  <a:schemeClr val="bg1"/>
                </a:solidFill>
              </a:rPr>
              <a:t>Experiment will lead to judgment that end our doubts in stable and lasting ways.</a:t>
            </a:r>
          </a:p>
        </p:txBody>
      </p:sp>
    </p:spTree>
    <p:extLst>
      <p:ext uri="{BB962C8B-B14F-4D97-AF65-F5344CB8AC3E}">
        <p14:creationId xmlns:p14="http://schemas.microsoft.com/office/powerpoint/2010/main" val="2170445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25186</TotalTime>
  <Words>1966</Words>
  <Application>Microsoft Office PowerPoint</Application>
  <PresentationFormat>Widescreen</PresentationFormat>
  <Paragraphs>222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Century Schoolbook</vt:lpstr>
      <vt:lpstr>Times New Roman</vt:lpstr>
      <vt:lpstr>Wingdings</vt:lpstr>
      <vt:lpstr>Office Theme</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alone cannot guarantee ethical AI</dc:title>
  <dc:creator>Matt Silk</dc:creator>
  <cp:lastModifiedBy>Matthew Steven William Silk</cp:lastModifiedBy>
  <cp:revision>95</cp:revision>
  <dcterms:created xsi:type="dcterms:W3CDTF">2022-01-12T16:39:08Z</dcterms:created>
  <dcterms:modified xsi:type="dcterms:W3CDTF">2026-02-24T14:19:00Z</dcterms:modified>
</cp:coreProperties>
</file>