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.jpg" ContentType="image/jpeg"/>
  <Override PartName="/ppt/notesSlides/notesSlide3.xml" ContentType="application/vnd.openxmlformats-officedocument.presentationml.notesSlide+xml"/>
  <Override PartName="/ppt/media/image8.jpg" ContentType="image/jpeg"/>
  <Override PartName="/ppt/notesSlides/notesSlide4.xml" ContentType="application/vnd.openxmlformats-officedocument.presentationml.notesSlide+xml"/>
  <Override PartName="/ppt/media/image13.jpg" ContentType="image/jpeg"/>
  <Override PartName="/ppt/media/image14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8.jpg" ContentType="image/jpeg"/>
  <Override PartName="/ppt/notesSlides/notesSlide8.xml" ContentType="application/vnd.openxmlformats-officedocument.presentationml.notesSlide+xml"/>
  <Override PartName="/ppt/media/image19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26.jpg" ContentType="image/jpeg"/>
  <Override PartName="/ppt/media/image27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51.jpg" ContentType="image/jpeg"/>
  <Override PartName="/ppt/media/image54.jpg" ContentType="image/jpeg"/>
  <Override PartName="/ppt/media/image55.jpg" ContentType="image/jpeg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483" r:id="rId3"/>
    <p:sldId id="484" r:id="rId4"/>
    <p:sldId id="491" r:id="rId5"/>
    <p:sldId id="487" r:id="rId6"/>
    <p:sldId id="275" r:id="rId7"/>
    <p:sldId id="493" r:id="rId8"/>
    <p:sldId id="274" r:id="rId9"/>
    <p:sldId id="277" r:id="rId10"/>
    <p:sldId id="276" r:id="rId11"/>
    <p:sldId id="290" r:id="rId12"/>
    <p:sldId id="282" r:id="rId13"/>
    <p:sldId id="289" r:id="rId14"/>
    <p:sldId id="480" r:id="rId15"/>
    <p:sldId id="492" r:id="rId16"/>
    <p:sldId id="258" r:id="rId17"/>
    <p:sldId id="261" r:id="rId18"/>
    <p:sldId id="260" r:id="rId19"/>
    <p:sldId id="505" r:id="rId20"/>
    <p:sldId id="500" r:id="rId21"/>
    <p:sldId id="516" r:id="rId22"/>
    <p:sldId id="501" r:id="rId23"/>
    <p:sldId id="502" r:id="rId24"/>
    <p:sldId id="513" r:id="rId25"/>
    <p:sldId id="494" r:id="rId26"/>
    <p:sldId id="495" r:id="rId27"/>
    <p:sldId id="504" r:id="rId28"/>
    <p:sldId id="496" r:id="rId29"/>
    <p:sldId id="514" r:id="rId30"/>
    <p:sldId id="473" r:id="rId31"/>
    <p:sldId id="433" r:id="rId32"/>
    <p:sldId id="427" r:id="rId33"/>
    <p:sldId id="468" r:id="rId34"/>
    <p:sldId id="262" r:id="rId35"/>
    <p:sldId id="287" r:id="rId36"/>
    <p:sldId id="291" r:id="rId37"/>
    <p:sldId id="490" r:id="rId38"/>
    <p:sldId id="469" r:id="rId39"/>
    <p:sldId id="470" r:id="rId40"/>
    <p:sldId id="472" r:id="rId41"/>
    <p:sldId id="280" r:id="rId42"/>
    <p:sldId id="478" r:id="rId43"/>
    <p:sldId id="26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E"/>
    <a:srgbClr val="FAFFA7"/>
    <a:srgbClr val="A8AC72"/>
    <a:srgbClr val="FFE300"/>
    <a:srgbClr val="F6FF73"/>
    <a:srgbClr val="F9FFA0"/>
    <a:srgbClr val="FFF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390"/>
    <p:restoredTop sz="75540"/>
  </p:normalViewPr>
  <p:slideViewPr>
    <p:cSldViewPr snapToGrid="0" snapToObjects="1">
      <p:cViewPr varScale="1">
        <p:scale>
          <a:sx n="101" d="100"/>
          <a:sy n="101" d="100"/>
        </p:scale>
        <p:origin x="21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41CF4-2A6D-2246-83E4-7CEFFC3BAE8D}" type="datetimeFigureOut">
              <a:rPr lang="en-US" smtClean="0"/>
              <a:t>1/5/26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2F7AF-9064-924F-AD67-9D522A322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0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br>
              <a:rPr lang="en-CA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CA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98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a DISTRIBUTION OVER ALL POSSIBLE functions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6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64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realization of the world should meet the animals expectations</a:t>
            </a:r>
          </a:p>
          <a:p>
            <a:r>
              <a:rPr lang="en-US" dirty="0"/>
              <a:t>Therefore either </a:t>
            </a:r>
          </a:p>
          <a:p>
            <a:r>
              <a:rPr lang="en-US" dirty="0"/>
              <a:t>A) the expectations have to have sufficient capacity for the world,   -------- learning – increase model capacity such that expectations meet realizations --- increase flashlight beam width</a:t>
            </a:r>
          </a:p>
          <a:p>
            <a:r>
              <a:rPr lang="en-US" dirty="0"/>
              <a:t>B) Or the world has to be simple enough for the expectations       ------------ fleeing – keep narrow beam flashlight, run away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Just like the Turkey on thanksgiving day – this guy would be wrong if you asked him what would come next (Tiger)</a:t>
            </a:r>
          </a:p>
          <a:p>
            <a:endParaRPr lang="en-US" dirty="0"/>
          </a:p>
          <a:p>
            <a:r>
              <a:rPr lang="en-US" dirty="0"/>
              <a:t>First his world is only grass/</a:t>
            </a:r>
            <a:r>
              <a:rPr lang="en-US" dirty="0" err="1"/>
              <a:t>nograss</a:t>
            </a:r>
            <a:r>
              <a:rPr lang="en-US" dirty="0"/>
              <a:t> so he learns the distinction</a:t>
            </a:r>
          </a:p>
          <a:p>
            <a:r>
              <a:rPr lang="en-US" dirty="0"/>
              <a:t>Has certain expectations with respect to that distinction</a:t>
            </a:r>
          </a:p>
          <a:p>
            <a:r>
              <a:rPr lang="en-US" dirty="0"/>
              <a:t>Difference is partition </a:t>
            </a:r>
            <a:r>
              <a:rPr lang="en-US" dirty="0" err="1"/>
              <a:t>functiojn</a:t>
            </a:r>
            <a:r>
              <a:rPr lang="en-US" dirty="0"/>
              <a:t> – free energy</a:t>
            </a:r>
          </a:p>
          <a:p>
            <a:r>
              <a:rPr lang="en-US" dirty="0"/>
              <a:t>Now put in tiger</a:t>
            </a:r>
          </a:p>
          <a:p>
            <a:endParaRPr lang="en-US" dirty="0"/>
          </a:p>
          <a:p>
            <a:r>
              <a:rPr lang="en-US" dirty="0"/>
              <a:t>The animal that survives will be the one that rapidly handles the new state. Doing this inductively based on a model may be the only way forward for the animal. </a:t>
            </a:r>
          </a:p>
          <a:p>
            <a:r>
              <a:rPr lang="en-US" dirty="0"/>
              <a:t>Therefore, characterizing P(d) is a key step for the animal to compute P(</a:t>
            </a:r>
            <a:r>
              <a:rPr lang="en-US" dirty="0" err="1"/>
              <a:t>m|d</a:t>
            </a:r>
            <a:r>
              <a:rPr lang="en-US" dirty="0"/>
              <a:t>), which it can use to inductively sort out what is the right action to take </a:t>
            </a:r>
          </a:p>
          <a:p>
            <a:endParaRPr lang="en-US" dirty="0"/>
          </a:p>
          <a:p>
            <a:r>
              <a:rPr lang="en-US" dirty="0"/>
              <a:t>Even more basic – the partition function, if the free energy grows larger, must necessarily grow smaller – thus it must be enlarged to take into account the new states and this should shrink the free energy again</a:t>
            </a:r>
          </a:p>
          <a:p>
            <a:endParaRPr lang="en-US" dirty="0"/>
          </a:p>
          <a:p>
            <a:r>
              <a:rPr lang="en-US" dirty="0"/>
              <a:t>****</a:t>
            </a:r>
          </a:p>
          <a:p>
            <a:r>
              <a:rPr lang="en-US" dirty="0"/>
              <a:t>Free energy = realization - expectation - in that sense it is the "inverse" of the partition function - the PF describes everything that *is* - the free energy describes everything else left over</a:t>
            </a:r>
          </a:p>
          <a:p>
            <a:r>
              <a:rPr lang="en-US" dirty="0"/>
              <a:t>So you want FE to be low, partition function to be large</a:t>
            </a:r>
          </a:p>
          <a:p>
            <a:endParaRPr lang="en-US" dirty="0"/>
          </a:p>
          <a:p>
            <a:r>
              <a:rPr lang="en-US" dirty="0"/>
              <a:t>expectations match realization, so free energy is low, so the partition function represents everything there is from this agent's perspective</a:t>
            </a:r>
          </a:p>
          <a:p>
            <a:r>
              <a:rPr lang="en-US" dirty="0"/>
              <a:t>*****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When the free energy grows, there is more information hidden in the environment…. To be used</a:t>
            </a:r>
          </a:p>
          <a:p>
            <a:endParaRPr lang="en-US" dirty="0"/>
          </a:p>
          <a:p>
            <a:r>
              <a:rPr lang="en-US" dirty="0"/>
              <a:t>Can change its model of the world (to include tigers) or its actions (run away back to just grass!) </a:t>
            </a:r>
          </a:p>
          <a:p>
            <a:endParaRPr lang="en-US" dirty="0"/>
          </a:p>
          <a:p>
            <a:r>
              <a:rPr lang="en-US" dirty="0"/>
              <a:t>Free energy is the \</a:t>
            </a:r>
            <a:r>
              <a:rPr lang="en-US" dirty="0" err="1"/>
              <a:t>sum_m</a:t>
            </a:r>
            <a:r>
              <a:rPr lang="en-US" dirty="0"/>
              <a:t> P(</a:t>
            </a:r>
            <a:r>
              <a:rPr lang="en-US" dirty="0" err="1"/>
              <a:t>d,m</a:t>
            </a:r>
            <a:r>
              <a:rPr lang="en-US" dirty="0"/>
              <a:t>) -  the probability of everything – for all models. P(d) – the evidence.</a:t>
            </a:r>
          </a:p>
          <a:p>
            <a:r>
              <a:rPr lang="en-US" dirty="0"/>
              <a:t>If you knew this you could deduce everything</a:t>
            </a:r>
          </a:p>
          <a:p>
            <a:r>
              <a:rPr lang="en-US" dirty="0"/>
              <a:t>Now you want this to be as small as possible – as few models as possible</a:t>
            </a:r>
          </a:p>
          <a:p>
            <a:r>
              <a:rPr lang="en-US" dirty="0"/>
              <a:t>But you need to have enough to deal with the fat tails – the unexpected and unknowable</a:t>
            </a:r>
          </a:p>
          <a:p>
            <a:endParaRPr lang="en-US" dirty="0"/>
          </a:p>
          <a:p>
            <a:r>
              <a:rPr lang="en-US" dirty="0"/>
              <a:t>Water Buffalo just sees grass, just models grass. </a:t>
            </a:r>
          </a:p>
          <a:p>
            <a:r>
              <a:rPr lang="en-US" dirty="0"/>
              <a:t>Expectations are perfectly satisfied</a:t>
            </a:r>
          </a:p>
          <a:p>
            <a:r>
              <a:rPr lang="en-US" dirty="0"/>
              <a:t>Tiger </a:t>
            </a:r>
          </a:p>
          <a:p>
            <a:r>
              <a:rPr lang="en-US" dirty="0"/>
              <a:t>Realization is different than expectation</a:t>
            </a:r>
          </a:p>
          <a:p>
            <a:r>
              <a:rPr lang="en-US" dirty="0"/>
              <a:t>Free energy is the information to be had by the agent – </a:t>
            </a:r>
          </a:p>
          <a:p>
            <a:endParaRPr lang="en-US" dirty="0"/>
          </a:p>
          <a:p>
            <a:r>
              <a:rPr lang="en-US" dirty="0"/>
              <a:t>This comes from basic physics – 2</a:t>
            </a:r>
            <a:r>
              <a:rPr lang="en-US" baseline="30000" dirty="0"/>
              <a:t>nd</a:t>
            </a:r>
            <a:r>
              <a:rPr lang="en-US" dirty="0"/>
              <a:t> law --- go to bowl –total energy has increased but less so inside the bowl – macro states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14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more ways of arranging two boxes behind the tree so they look like that than one box</a:t>
            </a:r>
          </a:p>
          <a:p>
            <a:endParaRPr lang="en-US" dirty="0"/>
          </a:p>
          <a:p>
            <a:r>
              <a:rPr lang="en-US" dirty="0"/>
              <a:t>Neural Networks are GREAT at being low bias, high variance. But the variance is NOT BIG ENOUGH – somehow the human brain can operate in a zero bias mode when needed – how?</a:t>
            </a:r>
          </a:p>
          <a:p>
            <a:endParaRPr lang="en-US" dirty="0"/>
          </a:p>
          <a:p>
            <a:r>
              <a:rPr lang="en-US" dirty="0"/>
              <a:t>So you’d like to have a low bias and low variance model, but you can’t – these variables are complementary.</a:t>
            </a:r>
          </a:p>
          <a:p>
            <a:pPr algn="l"/>
            <a:r>
              <a:rPr lang="en-US" dirty="0"/>
              <a:t>So in the end are trading off the flexibility to handle the black swans with the safety knowing what is going to happen.</a:t>
            </a:r>
          </a:p>
          <a:p>
            <a:pPr algn="ctr"/>
            <a:endParaRPr lang="en-US" dirty="0"/>
          </a:p>
          <a:p>
            <a:pPr algn="l"/>
            <a:r>
              <a:rPr lang="en-US" dirty="0"/>
              <a:t>Need to know in the end how much of this free energy are you going to run into – and make sure your model space \</a:t>
            </a:r>
            <a:r>
              <a:rPr lang="en-US" dirty="0" err="1"/>
              <a:t>sum_M</a:t>
            </a:r>
            <a:r>
              <a:rPr lang="en-US" dirty="0"/>
              <a:t> is big enough to handle it  - this means you are constantly considering models that account for a certain degree of black-</a:t>
            </a:r>
            <a:r>
              <a:rPr lang="en-US" dirty="0" err="1"/>
              <a:t>swanness</a:t>
            </a:r>
            <a:r>
              <a:rPr lang="en-US" dirty="0"/>
              <a:t>, so that should one come along, it can be properly </a:t>
            </a:r>
            <a:r>
              <a:rPr lang="en-US" dirty="0" err="1"/>
              <a:t>consideried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H1 are the models you want to use ... they are better at explaining data ...  but you better be sure the black swan lies in C1 not outside of it</a:t>
            </a:r>
          </a:p>
          <a:p>
            <a:pPr algn="l"/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48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figure out the set of models needed by picking the ones with the lowest free energy (expected future free energy)</a:t>
            </a:r>
          </a:p>
          <a:p>
            <a:r>
              <a:rPr lang="en-US" dirty="0"/>
              <a:t>- that is the same as saying the ones with the highest mutual information between models and world</a:t>
            </a:r>
          </a:p>
          <a:p>
            <a:endParaRPr lang="en-US" dirty="0"/>
          </a:p>
          <a:p>
            <a:r>
              <a:rPr lang="en-US" dirty="0"/>
              <a:t> but remember through all this that as humans, this expected future free energy may be quite challenging to compute, and you may be </a:t>
            </a:r>
          </a:p>
          <a:p>
            <a:pPr algn="ctr"/>
            <a:r>
              <a:rPr lang="en-US" dirty="0"/>
              <a:t>better off bumming some off a friend, so to speak.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agents that are surprised are dead</a:t>
            </a:r>
          </a:p>
          <a:p>
            <a:pPr algn="ctr"/>
            <a:r>
              <a:rPr lang="en-US" dirty="0"/>
              <a:t>agents don't want to be dead &lt;-- skin in the game</a:t>
            </a:r>
          </a:p>
          <a:p>
            <a:pPr algn="ctr"/>
            <a:r>
              <a:rPr lang="en-US" dirty="0"/>
              <a:t>agents don't want to be surprised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36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F5AE4-C189-FFCC-2EF7-64BF74330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44ADC7-7F2A-9B04-66F5-67C1F4C6C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526B62-4ED5-3873-6D27-1398DB6F83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figure out the set of models needed by picking the ones with the lowest free energy (expected future free energy)</a:t>
            </a:r>
          </a:p>
          <a:p>
            <a:r>
              <a:rPr lang="en-US" dirty="0"/>
              <a:t>- that is the same as saying the ones with the highest mutual information between models and world</a:t>
            </a:r>
          </a:p>
          <a:p>
            <a:endParaRPr lang="en-US" dirty="0"/>
          </a:p>
          <a:p>
            <a:r>
              <a:rPr lang="en-US" dirty="0"/>
              <a:t> but remember through all this that as humans, this expected future free energy may be quite challenging to compute, and you may be </a:t>
            </a:r>
          </a:p>
          <a:p>
            <a:pPr algn="ctr"/>
            <a:r>
              <a:rPr lang="en-US" dirty="0"/>
              <a:t>better off bumming some off a friend, so to speak.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agents that are surprised are dead</a:t>
            </a:r>
          </a:p>
          <a:p>
            <a:pPr algn="ctr"/>
            <a:r>
              <a:rPr lang="en-US" dirty="0"/>
              <a:t>agents don't want to be dead &lt;-- skin in the game</a:t>
            </a:r>
          </a:p>
          <a:p>
            <a:pPr algn="ctr"/>
            <a:r>
              <a:rPr lang="en-US" dirty="0"/>
              <a:t>agents don't want to be surprised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A0517-3266-12B9-BFA0-0BBA46BD63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54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left corner is narrow flashlight, bottom right is wide one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bottom right: schizophrenia</a:t>
            </a:r>
          </a:p>
          <a:p>
            <a:r>
              <a:rPr lang="en-US" dirty="0"/>
              <a:t>top left: autism spectrum disorder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41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 as a newborn, you believe (your expectations) are that you will hear your mother’s heartbeat. Your expectation is realized : then you feel fine and don’t need to take action. Your expectation is not realized: you don’t feel fine and you need to take action. This is the definition of skin in the game. The baby cries – he is showing his skin in the game by saying he’s willing to reveal his location to get the heartbeat and breastmilk back. Action is called for by skin in the game.</a:t>
            </a:r>
          </a:p>
          <a:p>
            <a:endParaRPr lang="en-US" dirty="0"/>
          </a:p>
          <a:p>
            <a:r>
              <a:rPr lang="en-US" dirty="0"/>
              <a:t>I’m willing to put something on the line for – so I can show roughly how much I value the subsequent events.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4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examples</a:t>
            </a:r>
          </a:p>
          <a:p>
            <a:r>
              <a:rPr lang="en-US" dirty="0"/>
              <a:t>COVID: FP &gt; FN</a:t>
            </a:r>
          </a:p>
          <a:p>
            <a:r>
              <a:rPr lang="en-US" dirty="0"/>
              <a:t>dangerous disease with dangerous treatment: FN &gt; FP</a:t>
            </a:r>
          </a:p>
          <a:p>
            <a:r>
              <a:rPr lang="en-US" dirty="0"/>
              <a:t>this is something that comes from *outside* </a:t>
            </a:r>
          </a:p>
          <a:p>
            <a:endParaRPr lang="en-US" dirty="0"/>
          </a:p>
          <a:p>
            <a:r>
              <a:rPr lang="en-US" dirty="0"/>
              <a:t>simpler example - bird watching app</a:t>
            </a:r>
          </a:p>
          <a:p>
            <a:r>
              <a:rPr lang="en-US" dirty="0"/>
              <a:t>what's better a FP or a FN? need to ask a bird watcher</a:t>
            </a:r>
          </a:p>
          <a:p>
            <a:r>
              <a:rPr lang="en-US" dirty="0"/>
              <a:t>but the ML engineer is going to find out...</a:t>
            </a:r>
          </a:p>
          <a:p>
            <a:r>
              <a:rPr lang="en-US" dirty="0"/>
              <a:t>if his startup goes under - he got it wrong</a:t>
            </a:r>
          </a:p>
          <a:p>
            <a:r>
              <a:rPr lang="en-US" dirty="0"/>
              <a:t>again, the threshold is *outside* the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70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trying to get everything done - a certain amount of urgency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3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it was meant to be and what it became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91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voynich</a:t>
            </a:r>
            <a:r>
              <a:rPr lang="en-US" dirty="0"/>
              <a:t> manuscript instead of </a:t>
            </a:r>
            <a:r>
              <a:rPr lang="en-US" dirty="0" err="1"/>
              <a:t>chinese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would you do? </a:t>
            </a:r>
          </a:p>
          <a:p>
            <a:r>
              <a:rPr lang="en-US" dirty="0"/>
              <a:t>well, since you have Skin in the game, you would try to get out! </a:t>
            </a:r>
          </a:p>
          <a:p>
            <a:r>
              <a:rPr lang="en-US" dirty="0"/>
              <a:t>you'd start making "mistakes" in the output, and start a whole second book where you map out what  is going on outside the room.</a:t>
            </a:r>
          </a:p>
          <a:p>
            <a:r>
              <a:rPr lang="en-US" dirty="0"/>
              <a:t>You would start manipulating your outputs to control your inputs.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54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ECEFF53A-1095-DF48-97E6-398BC045D3CB}" type="slidenum">
              <a:rPr lang="en-US" altLang="en-US" sz="1300"/>
              <a:pPr/>
              <a:t>31</a:t>
            </a:fld>
            <a:endParaRPr lang="en-US" altLang="en-US" sz="1300"/>
          </a:p>
        </p:txBody>
      </p:sp>
      <p:sp>
        <p:nvSpPr>
          <p:cNvPr id="1536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8113" y="776288"/>
            <a:ext cx="6823075" cy="38385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605338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/>
              <a:t>So now we need to figure out how to do all this in a society. </a:t>
            </a:r>
          </a:p>
        </p:txBody>
      </p:sp>
    </p:spTree>
    <p:extLst>
      <p:ext uri="{BB962C8B-B14F-4D97-AF65-F5344CB8AC3E}">
        <p14:creationId xmlns:p14="http://schemas.microsoft.com/office/powerpoint/2010/main" val="2901527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C1C1B63A-3354-D148-A9E2-F030C80E24D5}" type="slidenum">
              <a:rPr lang="en-US" altLang="en-US" sz="1300"/>
              <a:pPr/>
              <a:t>32</a:t>
            </a:fld>
            <a:endParaRPr lang="en-US" altLang="en-US" sz="1300"/>
          </a:p>
        </p:txBody>
      </p:sp>
      <p:sp>
        <p:nvSpPr>
          <p:cNvPr id="1536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8113" y="776288"/>
            <a:ext cx="6823075" cy="38385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605338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62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Returning to ACT – here is a better picture of it and let’s dig into more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0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free energy – like the balls in the air (potential energy) – is something that a physical system can reach out and take hold of, and turn into 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540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Events are PATH dependent – many different chains of interactions can happen to produce events</a:t>
            </a:r>
          </a:p>
          <a:p>
            <a:endParaRPr lang="en-US" dirty="0"/>
          </a:p>
          <a:p>
            <a:r>
              <a:rPr lang="en-US" dirty="0"/>
              <a:t>So, if we do statistical machine learning for climate change – we are GUARANTEED TO BE WRONG</a:t>
            </a:r>
          </a:p>
          <a:p>
            <a:endParaRPr lang="en-US" dirty="0"/>
          </a:p>
          <a:p>
            <a:r>
              <a:rPr lang="en-US" dirty="0"/>
              <a:t>And the problem is with climate, as with economics and politics, the things you miss could be extremely costly</a:t>
            </a:r>
          </a:p>
          <a:p>
            <a:endParaRPr lang="en-US" dirty="0"/>
          </a:p>
          <a:p>
            <a:r>
              <a:rPr lang="en-CA" dirty="0"/>
              <a:t>"It is far easier to figure out if something is fragile than to predict the occurrence of an event that may harm it." - Nassim Nicholas </a:t>
            </a:r>
            <a:r>
              <a:rPr lang="en-CA" dirty="0" err="1"/>
              <a:t>Taleb</a:t>
            </a:r>
            <a:r>
              <a:rPr lang="en-CA" dirty="0"/>
              <a:t> in Antifragile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24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25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Newton quote instead - pebbles on the beach</a:t>
            </a:r>
          </a:p>
          <a:p>
            <a:endParaRPr lang="en-US" dirty="0"/>
          </a:p>
          <a:p>
            <a:r>
              <a:rPr lang="en-US" dirty="0"/>
              <a:t>connotative affective is then the other way to see connotative affective is as the set of models generating the arrows in the first place. </a:t>
            </a:r>
          </a:p>
          <a:p>
            <a:endParaRPr lang="en-US" dirty="0"/>
          </a:p>
          <a:p>
            <a:r>
              <a:rPr lang="en-US" dirty="0"/>
              <a:t>exactly what Tolstoy was trying to do</a:t>
            </a:r>
          </a:p>
          <a:p>
            <a:endParaRPr lang="en-US" dirty="0"/>
          </a:p>
          <a:p>
            <a:r>
              <a:rPr lang="en-US" dirty="0"/>
              <a:t>the other way to think about this flashlight is as the space of models</a:t>
            </a:r>
          </a:p>
          <a:p>
            <a:endParaRPr lang="en-US" dirty="0"/>
          </a:p>
          <a:p>
            <a:r>
              <a:rPr lang="en-US" dirty="0"/>
              <a:t>agent must have something in his head to make the predictions &lt;- this is the model</a:t>
            </a:r>
          </a:p>
          <a:p>
            <a:r>
              <a:rPr lang="en-US" dirty="0"/>
              <a:t>The model defines the flashlight -- how wide and where does it point</a:t>
            </a:r>
          </a:p>
          <a:p>
            <a:r>
              <a:rPr lang="en-US" dirty="0"/>
              <a:t>therefore the hedgehog-fox tradeoff is the same as the model selection problem ...</a:t>
            </a:r>
          </a:p>
          <a:p>
            <a:r>
              <a:rPr lang="en-US" dirty="0"/>
              <a:t>Bayesian Reinforcement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20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where are we going to find this connotative flashlight? </a:t>
            </a:r>
          </a:p>
          <a:p>
            <a:r>
              <a:rPr lang="en-US" dirty="0"/>
              <a:t>More importantly, how wide should it be? Ideally, we’d like it to be really narrow, so that everyone’s load is lighter, but first we first need to talk about Swans</a:t>
            </a:r>
          </a:p>
          <a:p>
            <a:endParaRPr lang="en-US" dirty="0"/>
          </a:p>
          <a:p>
            <a:r>
              <a:rPr lang="en-US" dirty="0"/>
              <a:t>Before discovering Australia, Europeans had *never seen* a swan that was not white, so if you asked them what color the next swan they’d see was, they’d say 100% guaranteed to be white. This would be like asking you what color the next Bald Eagle’s head you see will be</a:t>
            </a:r>
          </a:p>
          <a:p>
            <a:r>
              <a:rPr lang="en-US" dirty="0"/>
              <a:t>But then they saw a Black Swan in Australia, but had no way of interpreting what kind of animal it was.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Statistical machine learning is based *by definition* on historical data only. Its based on the dataset that you have or can get. </a:t>
            </a:r>
          </a:p>
          <a:p>
            <a:r>
              <a:rPr lang="en-US" dirty="0"/>
              <a:t>IF the dataset you have covers only part of the things that can actually happen, you will be surprised and your model will break and fail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71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where are we going to find this connotative flashlight? </a:t>
            </a:r>
          </a:p>
          <a:p>
            <a:r>
              <a:rPr lang="en-US" dirty="0"/>
              <a:t>More importantly, how wide should it be? Ideally, we’d like it to be really narrow, so that everyone’s load is lighter, but first we first need to talk about Swans</a:t>
            </a:r>
          </a:p>
          <a:p>
            <a:endParaRPr lang="en-US" dirty="0"/>
          </a:p>
          <a:p>
            <a:r>
              <a:rPr lang="en-US" dirty="0"/>
              <a:t>Before discovering Australia, Europeans had *never seen* a swan that was not white, so if you asked them what color the next swan they’d see was, they’d say 100% guaranteed to be white. This would be like asking you what color the next Bald Eagle’s head you see will be</a:t>
            </a:r>
          </a:p>
          <a:p>
            <a:r>
              <a:rPr lang="en-US" dirty="0"/>
              <a:t>But then they saw a Black Swan in Australia, but had no way of interpreting what kind of animal it was.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Statistical machine learning is based *by definition* on historical data only. Its based on the dataset that you have or can get. </a:t>
            </a:r>
          </a:p>
          <a:p>
            <a:r>
              <a:rPr lang="en-US" dirty="0"/>
              <a:t>IF the dataset you have covers only part of the things that can actually happen, you will be surprised and your model will break and fail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07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this is fine for categorizing swans, but this over-reliance on models can lead to much more dangerous outcomes if it happens </a:t>
            </a:r>
          </a:p>
          <a:p>
            <a:r>
              <a:rPr lang="en-US" dirty="0"/>
              <a:t>In financial </a:t>
            </a:r>
            <a:r>
              <a:rPr lang="en-US" dirty="0" err="1"/>
              <a:t>forecasing</a:t>
            </a:r>
            <a:r>
              <a:rPr lang="en-US" dirty="0"/>
              <a:t>, or perhaps worse, in public policy.</a:t>
            </a:r>
          </a:p>
          <a:p>
            <a:endParaRPr lang="en-US" dirty="0"/>
          </a:p>
          <a:p>
            <a:r>
              <a:rPr lang="en-US" dirty="0"/>
              <a:t>Important thing to realize is that you might be wrong</a:t>
            </a:r>
          </a:p>
          <a:p>
            <a:r>
              <a:rPr lang="en-US" dirty="0"/>
              <a:t>And not just wrong because your model is insufficiently trained</a:t>
            </a:r>
          </a:p>
          <a:p>
            <a:r>
              <a:rPr lang="en-US" dirty="0"/>
              <a:t>Wrong because your model SPACE is wrong. You will never be able to predict what happens next – accept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54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10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your machine learning model is like a flashlight – wide beam or narrow beam, it never illuminates what is outside the beam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although deep </a:t>
            </a:r>
            <a:r>
              <a:rPr lang="en-US" dirty="0" err="1"/>
              <a:t>nns</a:t>
            </a:r>
            <a:r>
              <a:rPr lang="en-US" dirty="0"/>
              <a:t> have vastly expanded the beam, the amount covered is still trivial  - Newton on the beach example (where he says he’s observing the stones but they are an insignificant part of everything), and this quote: </a:t>
            </a:r>
          </a:p>
          <a:p>
            <a:r>
              <a:rPr lang="en-US" sz="1200" dirty="0"/>
              <a:t> “…the proportion of relevant reality which we can represent by any such model or models in studying say, a foreign policy decision, appears to be almost trivial.”</a:t>
            </a:r>
          </a:p>
          <a:p>
            <a:pPr algn="r"/>
            <a:r>
              <a:rPr lang="en-US" sz="900" dirty="0"/>
              <a:t>(Charles Hitch, head of Economics at RAND,  quoted in Charles E. Lindblom, “The Science of Muddling Through”, 1959)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”…the immeasurable background of space and time which is not it.” -- Joyce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r>
              <a:rPr lang="en-US" dirty="0"/>
              <a:t>Dark forest – set of all datasets – somewhere in there is the dataset with the black swan</a:t>
            </a:r>
          </a:p>
          <a:p>
            <a:endParaRPr lang="en-US" dirty="0"/>
          </a:p>
          <a:p>
            <a:r>
              <a:rPr lang="en-US" dirty="0"/>
              <a:t>Wide beams are going to hit the black swan, but only dimly</a:t>
            </a:r>
          </a:p>
          <a:p>
            <a:r>
              <a:rPr lang="en-US" dirty="0"/>
              <a:t>Narrow beams are going to miss the black swan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27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DC0F3-5BFA-A245-884A-31BDD782D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8C82C2-D1CF-CB4B-9EA7-3C339E8F2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7DCA7-BD71-7145-AEF9-A83A69D9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4D51-0289-2742-9121-9AFEBB62893C}" type="datetimeFigureOut">
              <a:rPr lang="en-US" smtClean="0"/>
              <a:t>1/5/26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0F9B3-0565-9549-AAE6-CB43CE700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D5DF7-95C5-3B4B-B93C-062F7714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AC6-F492-2C45-92E2-DF80A5F9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50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5B811-D419-DA4F-86F8-0975A64A8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F5C91-A949-6644-AA74-38E5EE33E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6F2F8-9CDD-C34A-8CC8-FCBC33EB9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4D51-0289-2742-9121-9AFEBB62893C}" type="datetimeFigureOut">
              <a:rPr lang="en-US" smtClean="0"/>
              <a:t>1/5/26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54862-FAB4-4649-BBD8-805738DE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18F71-711F-4042-8F22-8DB1D3EF3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AC6-F492-2C45-92E2-DF80A5F9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5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34DD5D-42B3-6D46-B72E-739E4E02E7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B547E-C8BE-CA40-BB0C-42A5BF370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EA2A6-2D85-1B46-8FD7-C17C6F66F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4D51-0289-2742-9121-9AFEBB62893C}" type="datetimeFigureOut">
              <a:rPr lang="en-US" smtClean="0"/>
              <a:t>1/5/26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37129-FB41-AF4B-813E-330982B81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3A1D8-6777-4740-8ACA-4A765B07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AC6-F492-2C45-92E2-DF80A5F9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0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D7F7F-02D5-2545-BE15-5EAD4AB13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9C87E-3B3D-6A46-9FDA-ABCBCABC0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F1472-DFC7-994A-A974-A73EEBA37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4D51-0289-2742-9121-9AFEBB62893C}" type="datetimeFigureOut">
              <a:rPr lang="en-US" smtClean="0"/>
              <a:t>1/5/26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CF413-40C9-5340-AB68-035857C71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1A231-6F86-6249-8559-5C835F71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AC6-F492-2C45-92E2-DF80A5F9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9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0AA0-62E8-AC4F-A9DE-3C31EA72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15BB9-946F-8F46-B595-82C32E2CB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E60BC-2AF7-5246-B102-D6138C746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4D51-0289-2742-9121-9AFEBB62893C}" type="datetimeFigureOut">
              <a:rPr lang="en-US" smtClean="0"/>
              <a:t>1/5/26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A3900-945A-1248-BE0D-EFC01CFF9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7FC6B-1A61-D143-AC9E-EB43AD380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AC6-F492-2C45-92E2-DF80A5F9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6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0A06F-6F12-AA4B-80EF-3F0EDF469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5B91A-9398-9147-AA1B-FB8BED155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5D519-CDED-5144-9684-615AEC423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7D48A-BA49-DF48-8DCC-B195C422D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4D51-0289-2742-9121-9AFEBB62893C}" type="datetimeFigureOut">
              <a:rPr lang="en-US" smtClean="0"/>
              <a:t>1/5/26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5680E-039C-DA4D-9C1F-A4D3898B4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52590-647C-A34E-9184-98F50A36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AC6-F492-2C45-92E2-DF80A5F9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1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63C98-567F-A240-B9E8-BE7C48D85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6D1C54-F198-E548-93FD-11A0AD67E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D7F1AE-E403-4149-A581-E58DD620C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0A9BB9-CA49-304D-A721-B3FC1927C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3AFEB7-FD5B-C841-BBB9-1999891E8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3BE5A-6E3B-144E-86B4-38E6CE758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4D51-0289-2742-9121-9AFEBB62893C}" type="datetimeFigureOut">
              <a:rPr lang="en-US" smtClean="0"/>
              <a:t>1/5/26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410EEE-2673-C948-AED1-A73E9AEB5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A80BC4-7478-BD4A-AD50-1C22965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AC6-F492-2C45-92E2-DF80A5F9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8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FFF92-514C-174E-B289-C9C9D0DD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4D2870-C037-BF4B-A77A-366366054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4D51-0289-2742-9121-9AFEBB62893C}" type="datetimeFigureOut">
              <a:rPr lang="en-US" smtClean="0"/>
              <a:t>1/5/26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BB928-3976-604F-B003-CFD915FD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6C85B9-F734-C145-855A-A2D580E04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AC6-F492-2C45-92E2-DF80A5F9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71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BF0F2B-9CC8-014D-90D1-B03763E00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4D51-0289-2742-9121-9AFEBB62893C}" type="datetimeFigureOut">
              <a:rPr lang="en-US" smtClean="0"/>
              <a:t>1/5/26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A707B-AEF0-324D-A58B-EA2F15821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CAFB8-F368-5B43-8606-3A5EB3B0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AC6-F492-2C45-92E2-DF80A5F9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1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6DA12-EFFA-CC4B-BDDC-37E2FD8C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F09AC-455A-EC48-B389-F3677BCD4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ADC04-CC08-C341-8E05-9A033CDF8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9C53F-1233-E14C-B13B-017F51C3F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4D51-0289-2742-9121-9AFEBB62893C}" type="datetimeFigureOut">
              <a:rPr lang="en-US" smtClean="0"/>
              <a:t>1/5/26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EF169-D2D4-AF48-84CC-FBBA41BA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FFC7C-55E3-284C-BAC8-65C226FE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AC6-F492-2C45-92E2-DF80A5F9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01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1A88-FDF1-6142-984B-F4467CBCE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13-AD9F-8947-B63A-F64C87B7B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AABECA-3456-F84C-BF00-B4DAF650C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46886-8668-2143-9463-9C837D0E3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4D51-0289-2742-9121-9AFEBB62893C}" type="datetimeFigureOut">
              <a:rPr lang="en-US" smtClean="0"/>
              <a:t>1/5/26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E9CD3-9655-B942-99A6-1283733E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1D6D9-C478-5349-9784-38D8F5196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AC6-F492-2C45-92E2-DF80A5F9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35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D3272A-0C24-5B41-A8B3-09B8B09D5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607D0-6C62-1C40-886B-D0E0D2315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A342E-A783-DF46-A63B-BE6EEACF2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14D51-0289-2742-9121-9AFEBB62893C}" type="datetimeFigureOut">
              <a:rPr lang="en-US" smtClean="0"/>
              <a:t>1/5/26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72FA2-2E1F-C340-AC5D-6C462D814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CCAA7-A728-6145-A603-89A54727C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7AAC6-F492-2C45-92E2-DF80A5F9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6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record.com/authors.jackson_james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3.jpg"/><Relationship Id="rId4" Type="http://schemas.openxmlformats.org/officeDocument/2006/relationships/image" Target="../media/image2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ZS4Bpr2Bgn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C6BA-9563-4A47-B9C0-59D447F3F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3439" y="574176"/>
            <a:ext cx="8625114" cy="2718614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Sustainable A.I.:</a:t>
            </a:r>
            <a:br>
              <a:rPr lang="en-US" dirty="0"/>
            </a:br>
            <a:r>
              <a:rPr lang="en-US" dirty="0"/>
              <a:t> Mechanizing the </a:t>
            </a:r>
            <a:br>
              <a:rPr lang="en-US" dirty="0"/>
            </a:br>
            <a:r>
              <a:rPr lang="en-US" dirty="0"/>
              <a:t>Art of Being Human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DCBFE-4087-C041-9E1E-3A8DB43CF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996" y="3429000"/>
            <a:ext cx="11684000" cy="2969305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Jesse Hoey</a:t>
            </a:r>
          </a:p>
          <a:p>
            <a:r>
              <a:rPr lang="en-US" dirty="0"/>
              <a:t>University of Waterloo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3600" dirty="0"/>
              <a:t> @</a:t>
            </a:r>
            <a:r>
              <a:rPr lang="en-US" sz="3600" dirty="0" err="1"/>
              <a:t>drjessehoey</a:t>
            </a:r>
            <a:r>
              <a:rPr lang="en-US" sz="3600" dirty="0"/>
              <a:t>           </a:t>
            </a:r>
            <a:r>
              <a:rPr lang="en-US" sz="3600" dirty="0" err="1"/>
              <a:t>bayesact.ca</a:t>
            </a:r>
            <a:r>
              <a:rPr lang="en-US" sz="3600" dirty="0"/>
              <a:t>          </a:t>
            </a:r>
            <a:r>
              <a:rPr lang="en-US" sz="3600" dirty="0" err="1"/>
              <a:t>jhoey@uwaterloo.ca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DC70CB-35C7-194A-BBEF-0A93E9F83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6" y="5688407"/>
            <a:ext cx="487119" cy="487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57C480-1D91-7140-AE66-5783909E3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415" y="5786420"/>
            <a:ext cx="513741" cy="3891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9AF8BC-7911-5346-B1C1-884783A4D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102" y="5665757"/>
            <a:ext cx="618067" cy="61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74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DF4722-3C49-5D48-8778-093F7990A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311"/>
            <a:ext cx="10515600" cy="45722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/>
              <a:t>Computers and sensors will track everything from environmental factors like heat and humidity, to cricket growth, waste production, and even check for sick or dead insects.</a:t>
            </a:r>
          </a:p>
          <a:p>
            <a:pPr marL="0" indent="0">
              <a:buNone/>
            </a:pPr>
            <a:r>
              <a:rPr lang="en-CA" dirty="0"/>
              <a:t>“You need a lot of data with AI, and with living organisms how do I get enough examples of sick crickets for the algorithm to learn? You obviously don’t want to create that for ethical reasons ... so it is a technical hurdle we’ll have to overcome.”</a:t>
            </a:r>
          </a:p>
          <a:p>
            <a:pPr marL="0" indent="0">
              <a:buNone/>
            </a:pPr>
            <a:r>
              <a:rPr lang="en-CA" dirty="0"/>
              <a:t>Fernandez, whose company has already partnered with German automotive giant Audi and U.S. defence contractor Lockheed Martin, acknowledged that tracking the health and well-being of living, breathing crickets will be different from analyzing automotive or aerospace components.</a:t>
            </a:r>
          </a:p>
          <a:p>
            <a:pPr marL="0" indent="0">
              <a:buNone/>
            </a:pPr>
            <a:endParaRPr lang="en-CA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EFE4E-1E52-364A-ACAF-7A4B17AE1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Crickets…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669D7F-0E8B-2D4C-A5CD-092B71A4BC39}"/>
              </a:ext>
            </a:extLst>
          </p:cNvPr>
          <p:cNvSpPr txBox="1"/>
          <p:nvPr/>
        </p:nvSpPr>
        <p:spPr>
          <a:xfrm>
            <a:off x="4903305" y="6188765"/>
            <a:ext cx="9859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“Using artificial intelligence to raise better crickets and help save the world”</a:t>
            </a:r>
          </a:p>
          <a:p>
            <a:r>
              <a:rPr lang="en-CA" b="1" dirty="0"/>
              <a:t>Waterloo Record </a:t>
            </a:r>
            <a:r>
              <a:rPr lang="en-CA" dirty="0"/>
              <a:t>By </a:t>
            </a:r>
            <a:r>
              <a:rPr lang="en-CA" dirty="0">
                <a:hlinkClick r:id="rId2"/>
              </a:rPr>
              <a:t>James Jackson</a:t>
            </a:r>
            <a:r>
              <a:rPr lang="en-CA" dirty="0"/>
              <a:t> Record Reporter Mon., Feb. 22, 2021</a:t>
            </a:r>
          </a:p>
          <a:p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F09788B-872C-324B-9B4E-D24174DA0B9F}"/>
              </a:ext>
            </a:extLst>
          </p:cNvPr>
          <p:cNvSpPr/>
          <p:nvPr/>
        </p:nvSpPr>
        <p:spPr>
          <a:xfrm>
            <a:off x="3299791" y="4786411"/>
            <a:ext cx="954158" cy="45719"/>
          </a:xfrm>
          <a:custGeom>
            <a:avLst/>
            <a:gdLst>
              <a:gd name="connsiteX0" fmla="*/ 702365 w 1855305"/>
              <a:gd name="connsiteY0" fmla="*/ 13253 h 675861"/>
              <a:gd name="connsiteX1" fmla="*/ 609600 w 1855305"/>
              <a:gd name="connsiteY1" fmla="*/ 26505 h 675861"/>
              <a:gd name="connsiteX2" fmla="*/ 265044 w 1855305"/>
              <a:gd name="connsiteY2" fmla="*/ 39757 h 675861"/>
              <a:gd name="connsiteX3" fmla="*/ 185531 w 1855305"/>
              <a:gd name="connsiteY3" fmla="*/ 66261 h 675861"/>
              <a:gd name="connsiteX4" fmla="*/ 119270 w 1855305"/>
              <a:gd name="connsiteY4" fmla="*/ 119270 h 675861"/>
              <a:gd name="connsiteX5" fmla="*/ 39757 w 1855305"/>
              <a:gd name="connsiteY5" fmla="*/ 212035 h 675861"/>
              <a:gd name="connsiteX6" fmla="*/ 13252 w 1855305"/>
              <a:gd name="connsiteY6" fmla="*/ 291548 h 675861"/>
              <a:gd name="connsiteX7" fmla="*/ 0 w 1855305"/>
              <a:gd name="connsiteY7" fmla="*/ 331305 h 675861"/>
              <a:gd name="connsiteX8" fmla="*/ 13252 w 1855305"/>
              <a:gd name="connsiteY8" fmla="*/ 437322 h 675861"/>
              <a:gd name="connsiteX9" fmla="*/ 26505 w 1855305"/>
              <a:gd name="connsiteY9" fmla="*/ 477079 h 675861"/>
              <a:gd name="connsiteX10" fmla="*/ 106018 w 1855305"/>
              <a:gd name="connsiteY10" fmla="*/ 530087 h 675861"/>
              <a:gd name="connsiteX11" fmla="*/ 145774 w 1855305"/>
              <a:gd name="connsiteY11" fmla="*/ 556592 h 675861"/>
              <a:gd name="connsiteX12" fmla="*/ 238539 w 1855305"/>
              <a:gd name="connsiteY12" fmla="*/ 583096 h 675861"/>
              <a:gd name="connsiteX13" fmla="*/ 331305 w 1855305"/>
              <a:gd name="connsiteY13" fmla="*/ 596348 h 675861"/>
              <a:gd name="connsiteX14" fmla="*/ 477078 w 1855305"/>
              <a:gd name="connsiteY14" fmla="*/ 622853 h 675861"/>
              <a:gd name="connsiteX15" fmla="*/ 530087 w 1855305"/>
              <a:gd name="connsiteY15" fmla="*/ 636105 h 675861"/>
              <a:gd name="connsiteX16" fmla="*/ 662609 w 1855305"/>
              <a:gd name="connsiteY16" fmla="*/ 649357 h 675861"/>
              <a:gd name="connsiteX17" fmla="*/ 914400 w 1855305"/>
              <a:gd name="connsiteY17" fmla="*/ 675861 h 675861"/>
              <a:gd name="connsiteX18" fmla="*/ 1417983 w 1855305"/>
              <a:gd name="connsiteY18" fmla="*/ 662609 h 675861"/>
              <a:gd name="connsiteX19" fmla="*/ 1510748 w 1855305"/>
              <a:gd name="connsiteY19" fmla="*/ 649357 h 675861"/>
              <a:gd name="connsiteX20" fmla="*/ 1616765 w 1855305"/>
              <a:gd name="connsiteY20" fmla="*/ 622853 h 675861"/>
              <a:gd name="connsiteX21" fmla="*/ 1696278 w 1855305"/>
              <a:gd name="connsiteY21" fmla="*/ 569844 h 675861"/>
              <a:gd name="connsiteX22" fmla="*/ 1722783 w 1855305"/>
              <a:gd name="connsiteY22" fmla="*/ 543340 h 675861"/>
              <a:gd name="connsiteX23" fmla="*/ 1762539 w 1855305"/>
              <a:gd name="connsiteY23" fmla="*/ 530087 h 675861"/>
              <a:gd name="connsiteX24" fmla="*/ 1815548 w 1855305"/>
              <a:gd name="connsiteY24" fmla="*/ 463826 h 675861"/>
              <a:gd name="connsiteX25" fmla="*/ 1855305 w 1855305"/>
              <a:gd name="connsiteY25" fmla="*/ 424070 h 675861"/>
              <a:gd name="connsiteX26" fmla="*/ 1815548 w 1855305"/>
              <a:gd name="connsiteY26" fmla="*/ 225287 h 675861"/>
              <a:gd name="connsiteX27" fmla="*/ 1802296 w 1855305"/>
              <a:gd name="connsiteY27" fmla="*/ 185531 h 675861"/>
              <a:gd name="connsiteX28" fmla="*/ 1775791 w 1855305"/>
              <a:gd name="connsiteY28" fmla="*/ 159026 h 675861"/>
              <a:gd name="connsiteX29" fmla="*/ 1749287 w 1855305"/>
              <a:gd name="connsiteY29" fmla="*/ 119270 h 675861"/>
              <a:gd name="connsiteX30" fmla="*/ 1630018 w 1855305"/>
              <a:gd name="connsiteY30" fmla="*/ 66261 h 675861"/>
              <a:gd name="connsiteX31" fmla="*/ 1590261 w 1855305"/>
              <a:gd name="connsiteY31" fmla="*/ 53009 h 675861"/>
              <a:gd name="connsiteX32" fmla="*/ 1550505 w 1855305"/>
              <a:gd name="connsiteY32" fmla="*/ 39757 h 675861"/>
              <a:gd name="connsiteX33" fmla="*/ 742122 w 1855305"/>
              <a:gd name="connsiteY33" fmla="*/ 0 h 675861"/>
              <a:gd name="connsiteX34" fmla="*/ 702365 w 1855305"/>
              <a:gd name="connsiteY34" fmla="*/ 13253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855305" h="675861">
                <a:moveTo>
                  <a:pt x="702365" y="13253"/>
                </a:moveTo>
                <a:cubicBezTo>
                  <a:pt x="680278" y="17671"/>
                  <a:pt x="640778" y="24615"/>
                  <a:pt x="609600" y="26505"/>
                </a:cubicBezTo>
                <a:cubicBezTo>
                  <a:pt x="494874" y="33458"/>
                  <a:pt x="379479" y="29029"/>
                  <a:pt x="265044" y="39757"/>
                </a:cubicBezTo>
                <a:cubicBezTo>
                  <a:pt x="237228" y="42365"/>
                  <a:pt x="185531" y="66261"/>
                  <a:pt x="185531" y="66261"/>
                </a:cubicBezTo>
                <a:cubicBezTo>
                  <a:pt x="95304" y="156488"/>
                  <a:pt x="236293" y="18965"/>
                  <a:pt x="119270" y="119270"/>
                </a:cubicBezTo>
                <a:cubicBezTo>
                  <a:pt x="69281" y="162118"/>
                  <a:pt x="71019" y="165142"/>
                  <a:pt x="39757" y="212035"/>
                </a:cubicBezTo>
                <a:lnTo>
                  <a:pt x="13252" y="291548"/>
                </a:lnTo>
                <a:lnTo>
                  <a:pt x="0" y="331305"/>
                </a:lnTo>
                <a:cubicBezTo>
                  <a:pt x="4417" y="366644"/>
                  <a:pt x="6881" y="402282"/>
                  <a:pt x="13252" y="437322"/>
                </a:cubicBezTo>
                <a:cubicBezTo>
                  <a:pt x="15751" y="451066"/>
                  <a:pt x="16627" y="467201"/>
                  <a:pt x="26505" y="477079"/>
                </a:cubicBezTo>
                <a:cubicBezTo>
                  <a:pt x="49029" y="499603"/>
                  <a:pt x="79514" y="512417"/>
                  <a:pt x="106018" y="530087"/>
                </a:cubicBezTo>
                <a:cubicBezTo>
                  <a:pt x="119270" y="538922"/>
                  <a:pt x="130664" y="551556"/>
                  <a:pt x="145774" y="556592"/>
                </a:cubicBezTo>
                <a:cubicBezTo>
                  <a:pt x="179835" y="567945"/>
                  <a:pt x="201933" y="576440"/>
                  <a:pt x="238539" y="583096"/>
                </a:cubicBezTo>
                <a:cubicBezTo>
                  <a:pt x="269271" y="588684"/>
                  <a:pt x="300383" y="591931"/>
                  <a:pt x="331305" y="596348"/>
                </a:cubicBezTo>
                <a:cubicBezTo>
                  <a:pt x="416601" y="624780"/>
                  <a:pt x="327233" y="597878"/>
                  <a:pt x="477078" y="622853"/>
                </a:cubicBezTo>
                <a:cubicBezTo>
                  <a:pt x="495044" y="625847"/>
                  <a:pt x="512057" y="633529"/>
                  <a:pt x="530087" y="636105"/>
                </a:cubicBezTo>
                <a:cubicBezTo>
                  <a:pt x="574035" y="642383"/>
                  <a:pt x="618486" y="644455"/>
                  <a:pt x="662609" y="649357"/>
                </a:cubicBezTo>
                <a:cubicBezTo>
                  <a:pt x="923215" y="678313"/>
                  <a:pt x="587698" y="646161"/>
                  <a:pt x="914400" y="675861"/>
                </a:cubicBezTo>
                <a:lnTo>
                  <a:pt x="1417983" y="662609"/>
                </a:lnTo>
                <a:cubicBezTo>
                  <a:pt x="1449188" y="661222"/>
                  <a:pt x="1479937" y="654492"/>
                  <a:pt x="1510748" y="649357"/>
                </a:cubicBezTo>
                <a:cubicBezTo>
                  <a:pt x="1574716" y="638696"/>
                  <a:pt x="1565558" y="639922"/>
                  <a:pt x="1616765" y="622853"/>
                </a:cubicBezTo>
                <a:cubicBezTo>
                  <a:pt x="1643269" y="605183"/>
                  <a:pt x="1673753" y="592368"/>
                  <a:pt x="1696278" y="569844"/>
                </a:cubicBezTo>
                <a:cubicBezTo>
                  <a:pt x="1705113" y="561009"/>
                  <a:pt x="1712069" y="549768"/>
                  <a:pt x="1722783" y="543340"/>
                </a:cubicBezTo>
                <a:cubicBezTo>
                  <a:pt x="1734761" y="536153"/>
                  <a:pt x="1749287" y="534505"/>
                  <a:pt x="1762539" y="530087"/>
                </a:cubicBezTo>
                <a:cubicBezTo>
                  <a:pt x="1839647" y="452982"/>
                  <a:pt x="1731964" y="564127"/>
                  <a:pt x="1815548" y="463826"/>
                </a:cubicBezTo>
                <a:cubicBezTo>
                  <a:pt x="1827546" y="449428"/>
                  <a:pt x="1842053" y="437322"/>
                  <a:pt x="1855305" y="424070"/>
                </a:cubicBezTo>
                <a:cubicBezTo>
                  <a:pt x="1838967" y="277034"/>
                  <a:pt x="1854701" y="342748"/>
                  <a:pt x="1815548" y="225287"/>
                </a:cubicBezTo>
                <a:cubicBezTo>
                  <a:pt x="1811131" y="212035"/>
                  <a:pt x="1812173" y="195408"/>
                  <a:pt x="1802296" y="185531"/>
                </a:cubicBezTo>
                <a:cubicBezTo>
                  <a:pt x="1793461" y="176696"/>
                  <a:pt x="1783596" y="168783"/>
                  <a:pt x="1775791" y="159026"/>
                </a:cubicBezTo>
                <a:cubicBezTo>
                  <a:pt x="1765842" y="146589"/>
                  <a:pt x="1760549" y="130532"/>
                  <a:pt x="1749287" y="119270"/>
                </a:cubicBezTo>
                <a:cubicBezTo>
                  <a:pt x="1717787" y="87770"/>
                  <a:pt x="1669382" y="79383"/>
                  <a:pt x="1630018" y="66261"/>
                </a:cubicBezTo>
                <a:lnTo>
                  <a:pt x="1590261" y="53009"/>
                </a:lnTo>
                <a:cubicBezTo>
                  <a:pt x="1577009" y="48592"/>
                  <a:pt x="1564366" y="41490"/>
                  <a:pt x="1550505" y="39757"/>
                </a:cubicBezTo>
                <a:cubicBezTo>
                  <a:pt x="1141174" y="-11409"/>
                  <a:pt x="1409681" y="14836"/>
                  <a:pt x="742122" y="0"/>
                </a:cubicBezTo>
                <a:cubicBezTo>
                  <a:pt x="671529" y="14119"/>
                  <a:pt x="724452" y="8835"/>
                  <a:pt x="702365" y="13253"/>
                </a:cubicBezTo>
                <a:close/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688A273-2B33-9B4C-A655-F5689C8A5235}"/>
              </a:ext>
            </a:extLst>
          </p:cNvPr>
          <p:cNvSpPr/>
          <p:nvPr/>
        </p:nvSpPr>
        <p:spPr>
          <a:xfrm>
            <a:off x="8474764" y="4792374"/>
            <a:ext cx="2272749" cy="45719"/>
          </a:xfrm>
          <a:custGeom>
            <a:avLst/>
            <a:gdLst>
              <a:gd name="connsiteX0" fmla="*/ 702365 w 1855305"/>
              <a:gd name="connsiteY0" fmla="*/ 13253 h 675861"/>
              <a:gd name="connsiteX1" fmla="*/ 609600 w 1855305"/>
              <a:gd name="connsiteY1" fmla="*/ 26505 h 675861"/>
              <a:gd name="connsiteX2" fmla="*/ 265044 w 1855305"/>
              <a:gd name="connsiteY2" fmla="*/ 39757 h 675861"/>
              <a:gd name="connsiteX3" fmla="*/ 185531 w 1855305"/>
              <a:gd name="connsiteY3" fmla="*/ 66261 h 675861"/>
              <a:gd name="connsiteX4" fmla="*/ 119270 w 1855305"/>
              <a:gd name="connsiteY4" fmla="*/ 119270 h 675861"/>
              <a:gd name="connsiteX5" fmla="*/ 39757 w 1855305"/>
              <a:gd name="connsiteY5" fmla="*/ 212035 h 675861"/>
              <a:gd name="connsiteX6" fmla="*/ 13252 w 1855305"/>
              <a:gd name="connsiteY6" fmla="*/ 291548 h 675861"/>
              <a:gd name="connsiteX7" fmla="*/ 0 w 1855305"/>
              <a:gd name="connsiteY7" fmla="*/ 331305 h 675861"/>
              <a:gd name="connsiteX8" fmla="*/ 13252 w 1855305"/>
              <a:gd name="connsiteY8" fmla="*/ 437322 h 675861"/>
              <a:gd name="connsiteX9" fmla="*/ 26505 w 1855305"/>
              <a:gd name="connsiteY9" fmla="*/ 477079 h 675861"/>
              <a:gd name="connsiteX10" fmla="*/ 106018 w 1855305"/>
              <a:gd name="connsiteY10" fmla="*/ 530087 h 675861"/>
              <a:gd name="connsiteX11" fmla="*/ 145774 w 1855305"/>
              <a:gd name="connsiteY11" fmla="*/ 556592 h 675861"/>
              <a:gd name="connsiteX12" fmla="*/ 238539 w 1855305"/>
              <a:gd name="connsiteY12" fmla="*/ 583096 h 675861"/>
              <a:gd name="connsiteX13" fmla="*/ 331305 w 1855305"/>
              <a:gd name="connsiteY13" fmla="*/ 596348 h 675861"/>
              <a:gd name="connsiteX14" fmla="*/ 477078 w 1855305"/>
              <a:gd name="connsiteY14" fmla="*/ 622853 h 675861"/>
              <a:gd name="connsiteX15" fmla="*/ 530087 w 1855305"/>
              <a:gd name="connsiteY15" fmla="*/ 636105 h 675861"/>
              <a:gd name="connsiteX16" fmla="*/ 662609 w 1855305"/>
              <a:gd name="connsiteY16" fmla="*/ 649357 h 675861"/>
              <a:gd name="connsiteX17" fmla="*/ 914400 w 1855305"/>
              <a:gd name="connsiteY17" fmla="*/ 675861 h 675861"/>
              <a:gd name="connsiteX18" fmla="*/ 1417983 w 1855305"/>
              <a:gd name="connsiteY18" fmla="*/ 662609 h 675861"/>
              <a:gd name="connsiteX19" fmla="*/ 1510748 w 1855305"/>
              <a:gd name="connsiteY19" fmla="*/ 649357 h 675861"/>
              <a:gd name="connsiteX20" fmla="*/ 1616765 w 1855305"/>
              <a:gd name="connsiteY20" fmla="*/ 622853 h 675861"/>
              <a:gd name="connsiteX21" fmla="*/ 1696278 w 1855305"/>
              <a:gd name="connsiteY21" fmla="*/ 569844 h 675861"/>
              <a:gd name="connsiteX22" fmla="*/ 1722783 w 1855305"/>
              <a:gd name="connsiteY22" fmla="*/ 543340 h 675861"/>
              <a:gd name="connsiteX23" fmla="*/ 1762539 w 1855305"/>
              <a:gd name="connsiteY23" fmla="*/ 530087 h 675861"/>
              <a:gd name="connsiteX24" fmla="*/ 1815548 w 1855305"/>
              <a:gd name="connsiteY24" fmla="*/ 463826 h 675861"/>
              <a:gd name="connsiteX25" fmla="*/ 1855305 w 1855305"/>
              <a:gd name="connsiteY25" fmla="*/ 424070 h 675861"/>
              <a:gd name="connsiteX26" fmla="*/ 1815548 w 1855305"/>
              <a:gd name="connsiteY26" fmla="*/ 225287 h 675861"/>
              <a:gd name="connsiteX27" fmla="*/ 1802296 w 1855305"/>
              <a:gd name="connsiteY27" fmla="*/ 185531 h 675861"/>
              <a:gd name="connsiteX28" fmla="*/ 1775791 w 1855305"/>
              <a:gd name="connsiteY28" fmla="*/ 159026 h 675861"/>
              <a:gd name="connsiteX29" fmla="*/ 1749287 w 1855305"/>
              <a:gd name="connsiteY29" fmla="*/ 119270 h 675861"/>
              <a:gd name="connsiteX30" fmla="*/ 1630018 w 1855305"/>
              <a:gd name="connsiteY30" fmla="*/ 66261 h 675861"/>
              <a:gd name="connsiteX31" fmla="*/ 1590261 w 1855305"/>
              <a:gd name="connsiteY31" fmla="*/ 53009 h 675861"/>
              <a:gd name="connsiteX32" fmla="*/ 1550505 w 1855305"/>
              <a:gd name="connsiteY32" fmla="*/ 39757 h 675861"/>
              <a:gd name="connsiteX33" fmla="*/ 742122 w 1855305"/>
              <a:gd name="connsiteY33" fmla="*/ 0 h 675861"/>
              <a:gd name="connsiteX34" fmla="*/ 702365 w 1855305"/>
              <a:gd name="connsiteY34" fmla="*/ 13253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855305" h="675861">
                <a:moveTo>
                  <a:pt x="702365" y="13253"/>
                </a:moveTo>
                <a:cubicBezTo>
                  <a:pt x="680278" y="17671"/>
                  <a:pt x="640778" y="24615"/>
                  <a:pt x="609600" y="26505"/>
                </a:cubicBezTo>
                <a:cubicBezTo>
                  <a:pt x="494874" y="33458"/>
                  <a:pt x="379479" y="29029"/>
                  <a:pt x="265044" y="39757"/>
                </a:cubicBezTo>
                <a:cubicBezTo>
                  <a:pt x="237228" y="42365"/>
                  <a:pt x="185531" y="66261"/>
                  <a:pt x="185531" y="66261"/>
                </a:cubicBezTo>
                <a:cubicBezTo>
                  <a:pt x="95304" y="156488"/>
                  <a:pt x="236293" y="18965"/>
                  <a:pt x="119270" y="119270"/>
                </a:cubicBezTo>
                <a:cubicBezTo>
                  <a:pt x="69281" y="162118"/>
                  <a:pt x="71019" y="165142"/>
                  <a:pt x="39757" y="212035"/>
                </a:cubicBezTo>
                <a:lnTo>
                  <a:pt x="13252" y="291548"/>
                </a:lnTo>
                <a:lnTo>
                  <a:pt x="0" y="331305"/>
                </a:lnTo>
                <a:cubicBezTo>
                  <a:pt x="4417" y="366644"/>
                  <a:pt x="6881" y="402282"/>
                  <a:pt x="13252" y="437322"/>
                </a:cubicBezTo>
                <a:cubicBezTo>
                  <a:pt x="15751" y="451066"/>
                  <a:pt x="16627" y="467201"/>
                  <a:pt x="26505" y="477079"/>
                </a:cubicBezTo>
                <a:cubicBezTo>
                  <a:pt x="49029" y="499603"/>
                  <a:pt x="79514" y="512417"/>
                  <a:pt x="106018" y="530087"/>
                </a:cubicBezTo>
                <a:cubicBezTo>
                  <a:pt x="119270" y="538922"/>
                  <a:pt x="130664" y="551556"/>
                  <a:pt x="145774" y="556592"/>
                </a:cubicBezTo>
                <a:cubicBezTo>
                  <a:pt x="179835" y="567945"/>
                  <a:pt x="201933" y="576440"/>
                  <a:pt x="238539" y="583096"/>
                </a:cubicBezTo>
                <a:cubicBezTo>
                  <a:pt x="269271" y="588684"/>
                  <a:pt x="300383" y="591931"/>
                  <a:pt x="331305" y="596348"/>
                </a:cubicBezTo>
                <a:cubicBezTo>
                  <a:pt x="416601" y="624780"/>
                  <a:pt x="327233" y="597878"/>
                  <a:pt x="477078" y="622853"/>
                </a:cubicBezTo>
                <a:cubicBezTo>
                  <a:pt x="495044" y="625847"/>
                  <a:pt x="512057" y="633529"/>
                  <a:pt x="530087" y="636105"/>
                </a:cubicBezTo>
                <a:cubicBezTo>
                  <a:pt x="574035" y="642383"/>
                  <a:pt x="618486" y="644455"/>
                  <a:pt x="662609" y="649357"/>
                </a:cubicBezTo>
                <a:cubicBezTo>
                  <a:pt x="923215" y="678313"/>
                  <a:pt x="587698" y="646161"/>
                  <a:pt x="914400" y="675861"/>
                </a:cubicBezTo>
                <a:lnTo>
                  <a:pt x="1417983" y="662609"/>
                </a:lnTo>
                <a:cubicBezTo>
                  <a:pt x="1449188" y="661222"/>
                  <a:pt x="1479937" y="654492"/>
                  <a:pt x="1510748" y="649357"/>
                </a:cubicBezTo>
                <a:cubicBezTo>
                  <a:pt x="1574716" y="638696"/>
                  <a:pt x="1565558" y="639922"/>
                  <a:pt x="1616765" y="622853"/>
                </a:cubicBezTo>
                <a:cubicBezTo>
                  <a:pt x="1643269" y="605183"/>
                  <a:pt x="1673753" y="592368"/>
                  <a:pt x="1696278" y="569844"/>
                </a:cubicBezTo>
                <a:cubicBezTo>
                  <a:pt x="1705113" y="561009"/>
                  <a:pt x="1712069" y="549768"/>
                  <a:pt x="1722783" y="543340"/>
                </a:cubicBezTo>
                <a:cubicBezTo>
                  <a:pt x="1734761" y="536153"/>
                  <a:pt x="1749287" y="534505"/>
                  <a:pt x="1762539" y="530087"/>
                </a:cubicBezTo>
                <a:cubicBezTo>
                  <a:pt x="1839647" y="452982"/>
                  <a:pt x="1731964" y="564127"/>
                  <a:pt x="1815548" y="463826"/>
                </a:cubicBezTo>
                <a:cubicBezTo>
                  <a:pt x="1827546" y="449428"/>
                  <a:pt x="1842053" y="437322"/>
                  <a:pt x="1855305" y="424070"/>
                </a:cubicBezTo>
                <a:cubicBezTo>
                  <a:pt x="1838967" y="277034"/>
                  <a:pt x="1854701" y="342748"/>
                  <a:pt x="1815548" y="225287"/>
                </a:cubicBezTo>
                <a:cubicBezTo>
                  <a:pt x="1811131" y="212035"/>
                  <a:pt x="1812173" y="195408"/>
                  <a:pt x="1802296" y="185531"/>
                </a:cubicBezTo>
                <a:cubicBezTo>
                  <a:pt x="1793461" y="176696"/>
                  <a:pt x="1783596" y="168783"/>
                  <a:pt x="1775791" y="159026"/>
                </a:cubicBezTo>
                <a:cubicBezTo>
                  <a:pt x="1765842" y="146589"/>
                  <a:pt x="1760549" y="130532"/>
                  <a:pt x="1749287" y="119270"/>
                </a:cubicBezTo>
                <a:cubicBezTo>
                  <a:pt x="1717787" y="87770"/>
                  <a:pt x="1669382" y="79383"/>
                  <a:pt x="1630018" y="66261"/>
                </a:cubicBezTo>
                <a:lnTo>
                  <a:pt x="1590261" y="53009"/>
                </a:lnTo>
                <a:cubicBezTo>
                  <a:pt x="1577009" y="48592"/>
                  <a:pt x="1564366" y="41490"/>
                  <a:pt x="1550505" y="39757"/>
                </a:cubicBezTo>
                <a:cubicBezTo>
                  <a:pt x="1141174" y="-11409"/>
                  <a:pt x="1409681" y="14836"/>
                  <a:pt x="742122" y="0"/>
                </a:cubicBezTo>
                <a:cubicBezTo>
                  <a:pt x="671529" y="14119"/>
                  <a:pt x="724452" y="8835"/>
                  <a:pt x="702365" y="13253"/>
                </a:cubicBezTo>
                <a:close/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3E988F3-2B53-F744-B3DB-9B3D1C1BCA5E}"/>
              </a:ext>
            </a:extLst>
          </p:cNvPr>
          <p:cNvSpPr/>
          <p:nvPr/>
        </p:nvSpPr>
        <p:spPr>
          <a:xfrm>
            <a:off x="930965" y="3306462"/>
            <a:ext cx="4528930" cy="45719"/>
          </a:xfrm>
          <a:custGeom>
            <a:avLst/>
            <a:gdLst>
              <a:gd name="connsiteX0" fmla="*/ 702365 w 1855305"/>
              <a:gd name="connsiteY0" fmla="*/ 13253 h 675861"/>
              <a:gd name="connsiteX1" fmla="*/ 609600 w 1855305"/>
              <a:gd name="connsiteY1" fmla="*/ 26505 h 675861"/>
              <a:gd name="connsiteX2" fmla="*/ 265044 w 1855305"/>
              <a:gd name="connsiteY2" fmla="*/ 39757 h 675861"/>
              <a:gd name="connsiteX3" fmla="*/ 185531 w 1855305"/>
              <a:gd name="connsiteY3" fmla="*/ 66261 h 675861"/>
              <a:gd name="connsiteX4" fmla="*/ 119270 w 1855305"/>
              <a:gd name="connsiteY4" fmla="*/ 119270 h 675861"/>
              <a:gd name="connsiteX5" fmla="*/ 39757 w 1855305"/>
              <a:gd name="connsiteY5" fmla="*/ 212035 h 675861"/>
              <a:gd name="connsiteX6" fmla="*/ 13252 w 1855305"/>
              <a:gd name="connsiteY6" fmla="*/ 291548 h 675861"/>
              <a:gd name="connsiteX7" fmla="*/ 0 w 1855305"/>
              <a:gd name="connsiteY7" fmla="*/ 331305 h 675861"/>
              <a:gd name="connsiteX8" fmla="*/ 13252 w 1855305"/>
              <a:gd name="connsiteY8" fmla="*/ 437322 h 675861"/>
              <a:gd name="connsiteX9" fmla="*/ 26505 w 1855305"/>
              <a:gd name="connsiteY9" fmla="*/ 477079 h 675861"/>
              <a:gd name="connsiteX10" fmla="*/ 106018 w 1855305"/>
              <a:gd name="connsiteY10" fmla="*/ 530087 h 675861"/>
              <a:gd name="connsiteX11" fmla="*/ 145774 w 1855305"/>
              <a:gd name="connsiteY11" fmla="*/ 556592 h 675861"/>
              <a:gd name="connsiteX12" fmla="*/ 238539 w 1855305"/>
              <a:gd name="connsiteY12" fmla="*/ 583096 h 675861"/>
              <a:gd name="connsiteX13" fmla="*/ 331305 w 1855305"/>
              <a:gd name="connsiteY13" fmla="*/ 596348 h 675861"/>
              <a:gd name="connsiteX14" fmla="*/ 477078 w 1855305"/>
              <a:gd name="connsiteY14" fmla="*/ 622853 h 675861"/>
              <a:gd name="connsiteX15" fmla="*/ 530087 w 1855305"/>
              <a:gd name="connsiteY15" fmla="*/ 636105 h 675861"/>
              <a:gd name="connsiteX16" fmla="*/ 662609 w 1855305"/>
              <a:gd name="connsiteY16" fmla="*/ 649357 h 675861"/>
              <a:gd name="connsiteX17" fmla="*/ 914400 w 1855305"/>
              <a:gd name="connsiteY17" fmla="*/ 675861 h 675861"/>
              <a:gd name="connsiteX18" fmla="*/ 1417983 w 1855305"/>
              <a:gd name="connsiteY18" fmla="*/ 662609 h 675861"/>
              <a:gd name="connsiteX19" fmla="*/ 1510748 w 1855305"/>
              <a:gd name="connsiteY19" fmla="*/ 649357 h 675861"/>
              <a:gd name="connsiteX20" fmla="*/ 1616765 w 1855305"/>
              <a:gd name="connsiteY20" fmla="*/ 622853 h 675861"/>
              <a:gd name="connsiteX21" fmla="*/ 1696278 w 1855305"/>
              <a:gd name="connsiteY21" fmla="*/ 569844 h 675861"/>
              <a:gd name="connsiteX22" fmla="*/ 1722783 w 1855305"/>
              <a:gd name="connsiteY22" fmla="*/ 543340 h 675861"/>
              <a:gd name="connsiteX23" fmla="*/ 1762539 w 1855305"/>
              <a:gd name="connsiteY23" fmla="*/ 530087 h 675861"/>
              <a:gd name="connsiteX24" fmla="*/ 1815548 w 1855305"/>
              <a:gd name="connsiteY24" fmla="*/ 463826 h 675861"/>
              <a:gd name="connsiteX25" fmla="*/ 1855305 w 1855305"/>
              <a:gd name="connsiteY25" fmla="*/ 424070 h 675861"/>
              <a:gd name="connsiteX26" fmla="*/ 1815548 w 1855305"/>
              <a:gd name="connsiteY26" fmla="*/ 225287 h 675861"/>
              <a:gd name="connsiteX27" fmla="*/ 1802296 w 1855305"/>
              <a:gd name="connsiteY27" fmla="*/ 185531 h 675861"/>
              <a:gd name="connsiteX28" fmla="*/ 1775791 w 1855305"/>
              <a:gd name="connsiteY28" fmla="*/ 159026 h 675861"/>
              <a:gd name="connsiteX29" fmla="*/ 1749287 w 1855305"/>
              <a:gd name="connsiteY29" fmla="*/ 119270 h 675861"/>
              <a:gd name="connsiteX30" fmla="*/ 1630018 w 1855305"/>
              <a:gd name="connsiteY30" fmla="*/ 66261 h 675861"/>
              <a:gd name="connsiteX31" fmla="*/ 1590261 w 1855305"/>
              <a:gd name="connsiteY31" fmla="*/ 53009 h 675861"/>
              <a:gd name="connsiteX32" fmla="*/ 1550505 w 1855305"/>
              <a:gd name="connsiteY32" fmla="*/ 39757 h 675861"/>
              <a:gd name="connsiteX33" fmla="*/ 742122 w 1855305"/>
              <a:gd name="connsiteY33" fmla="*/ 0 h 675861"/>
              <a:gd name="connsiteX34" fmla="*/ 702365 w 1855305"/>
              <a:gd name="connsiteY34" fmla="*/ 13253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855305" h="675861">
                <a:moveTo>
                  <a:pt x="702365" y="13253"/>
                </a:moveTo>
                <a:cubicBezTo>
                  <a:pt x="680278" y="17671"/>
                  <a:pt x="640778" y="24615"/>
                  <a:pt x="609600" y="26505"/>
                </a:cubicBezTo>
                <a:cubicBezTo>
                  <a:pt x="494874" y="33458"/>
                  <a:pt x="379479" y="29029"/>
                  <a:pt x="265044" y="39757"/>
                </a:cubicBezTo>
                <a:cubicBezTo>
                  <a:pt x="237228" y="42365"/>
                  <a:pt x="185531" y="66261"/>
                  <a:pt x="185531" y="66261"/>
                </a:cubicBezTo>
                <a:cubicBezTo>
                  <a:pt x="95304" y="156488"/>
                  <a:pt x="236293" y="18965"/>
                  <a:pt x="119270" y="119270"/>
                </a:cubicBezTo>
                <a:cubicBezTo>
                  <a:pt x="69281" y="162118"/>
                  <a:pt x="71019" y="165142"/>
                  <a:pt x="39757" y="212035"/>
                </a:cubicBezTo>
                <a:lnTo>
                  <a:pt x="13252" y="291548"/>
                </a:lnTo>
                <a:lnTo>
                  <a:pt x="0" y="331305"/>
                </a:lnTo>
                <a:cubicBezTo>
                  <a:pt x="4417" y="366644"/>
                  <a:pt x="6881" y="402282"/>
                  <a:pt x="13252" y="437322"/>
                </a:cubicBezTo>
                <a:cubicBezTo>
                  <a:pt x="15751" y="451066"/>
                  <a:pt x="16627" y="467201"/>
                  <a:pt x="26505" y="477079"/>
                </a:cubicBezTo>
                <a:cubicBezTo>
                  <a:pt x="49029" y="499603"/>
                  <a:pt x="79514" y="512417"/>
                  <a:pt x="106018" y="530087"/>
                </a:cubicBezTo>
                <a:cubicBezTo>
                  <a:pt x="119270" y="538922"/>
                  <a:pt x="130664" y="551556"/>
                  <a:pt x="145774" y="556592"/>
                </a:cubicBezTo>
                <a:cubicBezTo>
                  <a:pt x="179835" y="567945"/>
                  <a:pt x="201933" y="576440"/>
                  <a:pt x="238539" y="583096"/>
                </a:cubicBezTo>
                <a:cubicBezTo>
                  <a:pt x="269271" y="588684"/>
                  <a:pt x="300383" y="591931"/>
                  <a:pt x="331305" y="596348"/>
                </a:cubicBezTo>
                <a:cubicBezTo>
                  <a:pt x="416601" y="624780"/>
                  <a:pt x="327233" y="597878"/>
                  <a:pt x="477078" y="622853"/>
                </a:cubicBezTo>
                <a:cubicBezTo>
                  <a:pt x="495044" y="625847"/>
                  <a:pt x="512057" y="633529"/>
                  <a:pt x="530087" y="636105"/>
                </a:cubicBezTo>
                <a:cubicBezTo>
                  <a:pt x="574035" y="642383"/>
                  <a:pt x="618486" y="644455"/>
                  <a:pt x="662609" y="649357"/>
                </a:cubicBezTo>
                <a:cubicBezTo>
                  <a:pt x="923215" y="678313"/>
                  <a:pt x="587698" y="646161"/>
                  <a:pt x="914400" y="675861"/>
                </a:cubicBezTo>
                <a:lnTo>
                  <a:pt x="1417983" y="662609"/>
                </a:lnTo>
                <a:cubicBezTo>
                  <a:pt x="1449188" y="661222"/>
                  <a:pt x="1479937" y="654492"/>
                  <a:pt x="1510748" y="649357"/>
                </a:cubicBezTo>
                <a:cubicBezTo>
                  <a:pt x="1574716" y="638696"/>
                  <a:pt x="1565558" y="639922"/>
                  <a:pt x="1616765" y="622853"/>
                </a:cubicBezTo>
                <a:cubicBezTo>
                  <a:pt x="1643269" y="605183"/>
                  <a:pt x="1673753" y="592368"/>
                  <a:pt x="1696278" y="569844"/>
                </a:cubicBezTo>
                <a:cubicBezTo>
                  <a:pt x="1705113" y="561009"/>
                  <a:pt x="1712069" y="549768"/>
                  <a:pt x="1722783" y="543340"/>
                </a:cubicBezTo>
                <a:cubicBezTo>
                  <a:pt x="1734761" y="536153"/>
                  <a:pt x="1749287" y="534505"/>
                  <a:pt x="1762539" y="530087"/>
                </a:cubicBezTo>
                <a:cubicBezTo>
                  <a:pt x="1839647" y="452982"/>
                  <a:pt x="1731964" y="564127"/>
                  <a:pt x="1815548" y="463826"/>
                </a:cubicBezTo>
                <a:cubicBezTo>
                  <a:pt x="1827546" y="449428"/>
                  <a:pt x="1842053" y="437322"/>
                  <a:pt x="1855305" y="424070"/>
                </a:cubicBezTo>
                <a:cubicBezTo>
                  <a:pt x="1838967" y="277034"/>
                  <a:pt x="1854701" y="342748"/>
                  <a:pt x="1815548" y="225287"/>
                </a:cubicBezTo>
                <a:cubicBezTo>
                  <a:pt x="1811131" y="212035"/>
                  <a:pt x="1812173" y="195408"/>
                  <a:pt x="1802296" y="185531"/>
                </a:cubicBezTo>
                <a:cubicBezTo>
                  <a:pt x="1793461" y="176696"/>
                  <a:pt x="1783596" y="168783"/>
                  <a:pt x="1775791" y="159026"/>
                </a:cubicBezTo>
                <a:cubicBezTo>
                  <a:pt x="1765842" y="146589"/>
                  <a:pt x="1760549" y="130532"/>
                  <a:pt x="1749287" y="119270"/>
                </a:cubicBezTo>
                <a:cubicBezTo>
                  <a:pt x="1717787" y="87770"/>
                  <a:pt x="1669382" y="79383"/>
                  <a:pt x="1630018" y="66261"/>
                </a:cubicBezTo>
                <a:lnTo>
                  <a:pt x="1590261" y="53009"/>
                </a:lnTo>
                <a:cubicBezTo>
                  <a:pt x="1577009" y="48592"/>
                  <a:pt x="1564366" y="41490"/>
                  <a:pt x="1550505" y="39757"/>
                </a:cubicBezTo>
                <a:cubicBezTo>
                  <a:pt x="1141174" y="-11409"/>
                  <a:pt x="1409681" y="14836"/>
                  <a:pt x="742122" y="0"/>
                </a:cubicBezTo>
                <a:cubicBezTo>
                  <a:pt x="671529" y="14119"/>
                  <a:pt x="724452" y="8835"/>
                  <a:pt x="702365" y="13253"/>
                </a:cubicBezTo>
                <a:close/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BF7352F-617F-5942-B996-34E9DC9267D0}"/>
              </a:ext>
            </a:extLst>
          </p:cNvPr>
          <p:cNvSpPr/>
          <p:nvPr/>
        </p:nvSpPr>
        <p:spPr>
          <a:xfrm>
            <a:off x="5754754" y="1824787"/>
            <a:ext cx="1537253" cy="45719"/>
          </a:xfrm>
          <a:custGeom>
            <a:avLst/>
            <a:gdLst>
              <a:gd name="connsiteX0" fmla="*/ 702365 w 1855305"/>
              <a:gd name="connsiteY0" fmla="*/ 13253 h 675861"/>
              <a:gd name="connsiteX1" fmla="*/ 609600 w 1855305"/>
              <a:gd name="connsiteY1" fmla="*/ 26505 h 675861"/>
              <a:gd name="connsiteX2" fmla="*/ 265044 w 1855305"/>
              <a:gd name="connsiteY2" fmla="*/ 39757 h 675861"/>
              <a:gd name="connsiteX3" fmla="*/ 185531 w 1855305"/>
              <a:gd name="connsiteY3" fmla="*/ 66261 h 675861"/>
              <a:gd name="connsiteX4" fmla="*/ 119270 w 1855305"/>
              <a:gd name="connsiteY4" fmla="*/ 119270 h 675861"/>
              <a:gd name="connsiteX5" fmla="*/ 39757 w 1855305"/>
              <a:gd name="connsiteY5" fmla="*/ 212035 h 675861"/>
              <a:gd name="connsiteX6" fmla="*/ 13252 w 1855305"/>
              <a:gd name="connsiteY6" fmla="*/ 291548 h 675861"/>
              <a:gd name="connsiteX7" fmla="*/ 0 w 1855305"/>
              <a:gd name="connsiteY7" fmla="*/ 331305 h 675861"/>
              <a:gd name="connsiteX8" fmla="*/ 13252 w 1855305"/>
              <a:gd name="connsiteY8" fmla="*/ 437322 h 675861"/>
              <a:gd name="connsiteX9" fmla="*/ 26505 w 1855305"/>
              <a:gd name="connsiteY9" fmla="*/ 477079 h 675861"/>
              <a:gd name="connsiteX10" fmla="*/ 106018 w 1855305"/>
              <a:gd name="connsiteY10" fmla="*/ 530087 h 675861"/>
              <a:gd name="connsiteX11" fmla="*/ 145774 w 1855305"/>
              <a:gd name="connsiteY11" fmla="*/ 556592 h 675861"/>
              <a:gd name="connsiteX12" fmla="*/ 238539 w 1855305"/>
              <a:gd name="connsiteY12" fmla="*/ 583096 h 675861"/>
              <a:gd name="connsiteX13" fmla="*/ 331305 w 1855305"/>
              <a:gd name="connsiteY13" fmla="*/ 596348 h 675861"/>
              <a:gd name="connsiteX14" fmla="*/ 477078 w 1855305"/>
              <a:gd name="connsiteY14" fmla="*/ 622853 h 675861"/>
              <a:gd name="connsiteX15" fmla="*/ 530087 w 1855305"/>
              <a:gd name="connsiteY15" fmla="*/ 636105 h 675861"/>
              <a:gd name="connsiteX16" fmla="*/ 662609 w 1855305"/>
              <a:gd name="connsiteY16" fmla="*/ 649357 h 675861"/>
              <a:gd name="connsiteX17" fmla="*/ 914400 w 1855305"/>
              <a:gd name="connsiteY17" fmla="*/ 675861 h 675861"/>
              <a:gd name="connsiteX18" fmla="*/ 1417983 w 1855305"/>
              <a:gd name="connsiteY18" fmla="*/ 662609 h 675861"/>
              <a:gd name="connsiteX19" fmla="*/ 1510748 w 1855305"/>
              <a:gd name="connsiteY19" fmla="*/ 649357 h 675861"/>
              <a:gd name="connsiteX20" fmla="*/ 1616765 w 1855305"/>
              <a:gd name="connsiteY20" fmla="*/ 622853 h 675861"/>
              <a:gd name="connsiteX21" fmla="*/ 1696278 w 1855305"/>
              <a:gd name="connsiteY21" fmla="*/ 569844 h 675861"/>
              <a:gd name="connsiteX22" fmla="*/ 1722783 w 1855305"/>
              <a:gd name="connsiteY22" fmla="*/ 543340 h 675861"/>
              <a:gd name="connsiteX23" fmla="*/ 1762539 w 1855305"/>
              <a:gd name="connsiteY23" fmla="*/ 530087 h 675861"/>
              <a:gd name="connsiteX24" fmla="*/ 1815548 w 1855305"/>
              <a:gd name="connsiteY24" fmla="*/ 463826 h 675861"/>
              <a:gd name="connsiteX25" fmla="*/ 1855305 w 1855305"/>
              <a:gd name="connsiteY25" fmla="*/ 424070 h 675861"/>
              <a:gd name="connsiteX26" fmla="*/ 1815548 w 1855305"/>
              <a:gd name="connsiteY26" fmla="*/ 225287 h 675861"/>
              <a:gd name="connsiteX27" fmla="*/ 1802296 w 1855305"/>
              <a:gd name="connsiteY27" fmla="*/ 185531 h 675861"/>
              <a:gd name="connsiteX28" fmla="*/ 1775791 w 1855305"/>
              <a:gd name="connsiteY28" fmla="*/ 159026 h 675861"/>
              <a:gd name="connsiteX29" fmla="*/ 1749287 w 1855305"/>
              <a:gd name="connsiteY29" fmla="*/ 119270 h 675861"/>
              <a:gd name="connsiteX30" fmla="*/ 1630018 w 1855305"/>
              <a:gd name="connsiteY30" fmla="*/ 66261 h 675861"/>
              <a:gd name="connsiteX31" fmla="*/ 1590261 w 1855305"/>
              <a:gd name="connsiteY31" fmla="*/ 53009 h 675861"/>
              <a:gd name="connsiteX32" fmla="*/ 1550505 w 1855305"/>
              <a:gd name="connsiteY32" fmla="*/ 39757 h 675861"/>
              <a:gd name="connsiteX33" fmla="*/ 742122 w 1855305"/>
              <a:gd name="connsiteY33" fmla="*/ 0 h 675861"/>
              <a:gd name="connsiteX34" fmla="*/ 702365 w 1855305"/>
              <a:gd name="connsiteY34" fmla="*/ 13253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855305" h="675861">
                <a:moveTo>
                  <a:pt x="702365" y="13253"/>
                </a:moveTo>
                <a:cubicBezTo>
                  <a:pt x="680278" y="17671"/>
                  <a:pt x="640778" y="24615"/>
                  <a:pt x="609600" y="26505"/>
                </a:cubicBezTo>
                <a:cubicBezTo>
                  <a:pt x="494874" y="33458"/>
                  <a:pt x="379479" y="29029"/>
                  <a:pt x="265044" y="39757"/>
                </a:cubicBezTo>
                <a:cubicBezTo>
                  <a:pt x="237228" y="42365"/>
                  <a:pt x="185531" y="66261"/>
                  <a:pt x="185531" y="66261"/>
                </a:cubicBezTo>
                <a:cubicBezTo>
                  <a:pt x="95304" y="156488"/>
                  <a:pt x="236293" y="18965"/>
                  <a:pt x="119270" y="119270"/>
                </a:cubicBezTo>
                <a:cubicBezTo>
                  <a:pt x="69281" y="162118"/>
                  <a:pt x="71019" y="165142"/>
                  <a:pt x="39757" y="212035"/>
                </a:cubicBezTo>
                <a:lnTo>
                  <a:pt x="13252" y="291548"/>
                </a:lnTo>
                <a:lnTo>
                  <a:pt x="0" y="331305"/>
                </a:lnTo>
                <a:cubicBezTo>
                  <a:pt x="4417" y="366644"/>
                  <a:pt x="6881" y="402282"/>
                  <a:pt x="13252" y="437322"/>
                </a:cubicBezTo>
                <a:cubicBezTo>
                  <a:pt x="15751" y="451066"/>
                  <a:pt x="16627" y="467201"/>
                  <a:pt x="26505" y="477079"/>
                </a:cubicBezTo>
                <a:cubicBezTo>
                  <a:pt x="49029" y="499603"/>
                  <a:pt x="79514" y="512417"/>
                  <a:pt x="106018" y="530087"/>
                </a:cubicBezTo>
                <a:cubicBezTo>
                  <a:pt x="119270" y="538922"/>
                  <a:pt x="130664" y="551556"/>
                  <a:pt x="145774" y="556592"/>
                </a:cubicBezTo>
                <a:cubicBezTo>
                  <a:pt x="179835" y="567945"/>
                  <a:pt x="201933" y="576440"/>
                  <a:pt x="238539" y="583096"/>
                </a:cubicBezTo>
                <a:cubicBezTo>
                  <a:pt x="269271" y="588684"/>
                  <a:pt x="300383" y="591931"/>
                  <a:pt x="331305" y="596348"/>
                </a:cubicBezTo>
                <a:cubicBezTo>
                  <a:pt x="416601" y="624780"/>
                  <a:pt x="327233" y="597878"/>
                  <a:pt x="477078" y="622853"/>
                </a:cubicBezTo>
                <a:cubicBezTo>
                  <a:pt x="495044" y="625847"/>
                  <a:pt x="512057" y="633529"/>
                  <a:pt x="530087" y="636105"/>
                </a:cubicBezTo>
                <a:cubicBezTo>
                  <a:pt x="574035" y="642383"/>
                  <a:pt x="618486" y="644455"/>
                  <a:pt x="662609" y="649357"/>
                </a:cubicBezTo>
                <a:cubicBezTo>
                  <a:pt x="923215" y="678313"/>
                  <a:pt x="587698" y="646161"/>
                  <a:pt x="914400" y="675861"/>
                </a:cubicBezTo>
                <a:lnTo>
                  <a:pt x="1417983" y="662609"/>
                </a:lnTo>
                <a:cubicBezTo>
                  <a:pt x="1449188" y="661222"/>
                  <a:pt x="1479937" y="654492"/>
                  <a:pt x="1510748" y="649357"/>
                </a:cubicBezTo>
                <a:cubicBezTo>
                  <a:pt x="1574716" y="638696"/>
                  <a:pt x="1565558" y="639922"/>
                  <a:pt x="1616765" y="622853"/>
                </a:cubicBezTo>
                <a:cubicBezTo>
                  <a:pt x="1643269" y="605183"/>
                  <a:pt x="1673753" y="592368"/>
                  <a:pt x="1696278" y="569844"/>
                </a:cubicBezTo>
                <a:cubicBezTo>
                  <a:pt x="1705113" y="561009"/>
                  <a:pt x="1712069" y="549768"/>
                  <a:pt x="1722783" y="543340"/>
                </a:cubicBezTo>
                <a:cubicBezTo>
                  <a:pt x="1734761" y="536153"/>
                  <a:pt x="1749287" y="534505"/>
                  <a:pt x="1762539" y="530087"/>
                </a:cubicBezTo>
                <a:cubicBezTo>
                  <a:pt x="1839647" y="452982"/>
                  <a:pt x="1731964" y="564127"/>
                  <a:pt x="1815548" y="463826"/>
                </a:cubicBezTo>
                <a:cubicBezTo>
                  <a:pt x="1827546" y="449428"/>
                  <a:pt x="1842053" y="437322"/>
                  <a:pt x="1855305" y="424070"/>
                </a:cubicBezTo>
                <a:cubicBezTo>
                  <a:pt x="1838967" y="277034"/>
                  <a:pt x="1854701" y="342748"/>
                  <a:pt x="1815548" y="225287"/>
                </a:cubicBezTo>
                <a:cubicBezTo>
                  <a:pt x="1811131" y="212035"/>
                  <a:pt x="1812173" y="195408"/>
                  <a:pt x="1802296" y="185531"/>
                </a:cubicBezTo>
                <a:cubicBezTo>
                  <a:pt x="1793461" y="176696"/>
                  <a:pt x="1783596" y="168783"/>
                  <a:pt x="1775791" y="159026"/>
                </a:cubicBezTo>
                <a:cubicBezTo>
                  <a:pt x="1765842" y="146589"/>
                  <a:pt x="1760549" y="130532"/>
                  <a:pt x="1749287" y="119270"/>
                </a:cubicBezTo>
                <a:cubicBezTo>
                  <a:pt x="1717787" y="87770"/>
                  <a:pt x="1669382" y="79383"/>
                  <a:pt x="1630018" y="66261"/>
                </a:cubicBezTo>
                <a:lnTo>
                  <a:pt x="1590261" y="53009"/>
                </a:lnTo>
                <a:cubicBezTo>
                  <a:pt x="1577009" y="48592"/>
                  <a:pt x="1564366" y="41490"/>
                  <a:pt x="1550505" y="39757"/>
                </a:cubicBezTo>
                <a:cubicBezTo>
                  <a:pt x="1141174" y="-11409"/>
                  <a:pt x="1409681" y="14836"/>
                  <a:pt x="742122" y="0"/>
                </a:cubicBezTo>
                <a:cubicBezTo>
                  <a:pt x="671529" y="14119"/>
                  <a:pt x="724452" y="8835"/>
                  <a:pt x="702365" y="13253"/>
                </a:cubicBezTo>
                <a:close/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28E1CE-2898-C443-9D2D-D710648D2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" y="3189773"/>
            <a:ext cx="4020914" cy="26718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EFF2A-D507-0145-BDDF-EC4B557B5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Complexity: Black Swans arise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2DB53F-B2A0-384B-8BBD-6485577AC3B8}"/>
              </a:ext>
            </a:extLst>
          </p:cNvPr>
          <p:cNvSpPr txBox="1"/>
          <p:nvPr/>
        </p:nvSpPr>
        <p:spPr>
          <a:xfrm>
            <a:off x="1285460" y="1690688"/>
            <a:ext cx="7407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Many interacting parts, long distance, path-based effects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2AB65D-C20D-7147-BFD4-C33D2CFC3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92"/>
          <a:stretch/>
        </p:blipFill>
        <p:spPr>
          <a:xfrm>
            <a:off x="1459537" y="4154606"/>
            <a:ext cx="1749060" cy="919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003BF4-7C4D-0F4B-B11A-5A01790BF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733" y="2703443"/>
            <a:ext cx="2491562" cy="3001617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B318BDAF-1D6D-944E-9373-4586AC6B0E30}"/>
              </a:ext>
            </a:extLst>
          </p:cNvPr>
          <p:cNvSpPr/>
          <p:nvPr/>
        </p:nvSpPr>
        <p:spPr>
          <a:xfrm>
            <a:off x="3129221" y="4127734"/>
            <a:ext cx="522788" cy="946492"/>
          </a:xfrm>
          <a:prstGeom prst="arc">
            <a:avLst>
              <a:gd name="adj1" fmla="val 16200000"/>
              <a:gd name="adj2" fmla="val 541718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74753ADC-0439-6148-9757-4FD0D9BE082E}"/>
              </a:ext>
            </a:extLst>
          </p:cNvPr>
          <p:cNvSpPr/>
          <p:nvPr/>
        </p:nvSpPr>
        <p:spPr>
          <a:xfrm>
            <a:off x="8240029" y="3033165"/>
            <a:ext cx="781878" cy="2671895"/>
          </a:xfrm>
          <a:prstGeom prst="arc">
            <a:avLst>
              <a:gd name="adj1" fmla="val 16200000"/>
              <a:gd name="adj2" fmla="val 541718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F0C5BE8E-6412-254A-8BC1-72B86753AD6B}"/>
              </a:ext>
            </a:extLst>
          </p:cNvPr>
          <p:cNvSpPr/>
          <p:nvPr/>
        </p:nvSpPr>
        <p:spPr>
          <a:xfrm>
            <a:off x="4729342" y="3750454"/>
            <a:ext cx="671404" cy="1622263"/>
          </a:xfrm>
          <a:prstGeom prst="arc">
            <a:avLst>
              <a:gd name="adj1" fmla="val 16200000"/>
              <a:gd name="adj2" fmla="val 541718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429C927B-CFF3-EE46-9173-CBE60E7359A2}"/>
              </a:ext>
            </a:extLst>
          </p:cNvPr>
          <p:cNvSpPr/>
          <p:nvPr/>
        </p:nvSpPr>
        <p:spPr>
          <a:xfrm>
            <a:off x="6907040" y="3375991"/>
            <a:ext cx="781875" cy="2214458"/>
          </a:xfrm>
          <a:prstGeom prst="arc">
            <a:avLst>
              <a:gd name="adj1" fmla="val 16200000"/>
              <a:gd name="adj2" fmla="val 541718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9BFD298-CD43-A440-AA8C-D638591E4943}"/>
              </a:ext>
            </a:extLst>
          </p:cNvPr>
          <p:cNvSpPr/>
          <p:nvPr/>
        </p:nvSpPr>
        <p:spPr>
          <a:xfrm>
            <a:off x="3577323" y="3988904"/>
            <a:ext cx="582459" cy="1178408"/>
          </a:xfrm>
          <a:prstGeom prst="arc">
            <a:avLst>
              <a:gd name="adj1" fmla="val 16200000"/>
              <a:gd name="adj2" fmla="val 541718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43583A37-D581-354A-940F-65536A49E3BF}"/>
              </a:ext>
            </a:extLst>
          </p:cNvPr>
          <p:cNvSpPr/>
          <p:nvPr/>
        </p:nvSpPr>
        <p:spPr>
          <a:xfrm>
            <a:off x="4108860" y="3832247"/>
            <a:ext cx="671404" cy="1497496"/>
          </a:xfrm>
          <a:prstGeom prst="arc">
            <a:avLst>
              <a:gd name="adj1" fmla="val 16200000"/>
              <a:gd name="adj2" fmla="val 534575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907002D8-B568-4845-9B48-B1427822E93A}"/>
              </a:ext>
            </a:extLst>
          </p:cNvPr>
          <p:cNvSpPr/>
          <p:nvPr/>
        </p:nvSpPr>
        <p:spPr>
          <a:xfrm>
            <a:off x="5331783" y="3640072"/>
            <a:ext cx="850027" cy="1843026"/>
          </a:xfrm>
          <a:prstGeom prst="arc">
            <a:avLst>
              <a:gd name="adj1" fmla="val 16200000"/>
              <a:gd name="adj2" fmla="val 541718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6EE9E1D3-2675-564B-B438-45E1680C9302}"/>
              </a:ext>
            </a:extLst>
          </p:cNvPr>
          <p:cNvSpPr/>
          <p:nvPr/>
        </p:nvSpPr>
        <p:spPr>
          <a:xfrm>
            <a:off x="7532840" y="3238083"/>
            <a:ext cx="781878" cy="2362804"/>
          </a:xfrm>
          <a:prstGeom prst="arc">
            <a:avLst>
              <a:gd name="adj1" fmla="val 16200000"/>
              <a:gd name="adj2" fmla="val 541718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FA160A0-D330-3F4D-A5CD-09CBCFC21B89}"/>
              </a:ext>
            </a:extLst>
          </p:cNvPr>
          <p:cNvSpPr/>
          <p:nvPr/>
        </p:nvSpPr>
        <p:spPr>
          <a:xfrm>
            <a:off x="6105320" y="3527493"/>
            <a:ext cx="901313" cy="1955605"/>
          </a:xfrm>
          <a:prstGeom prst="arc">
            <a:avLst>
              <a:gd name="adj1" fmla="val 16200000"/>
              <a:gd name="adj2" fmla="val 541718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4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C7218-9E16-EF4C-B613-17E1611EB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426"/>
            <a:ext cx="10515600" cy="1325563"/>
          </a:xfrm>
        </p:spPr>
        <p:txBody>
          <a:bodyPr/>
          <a:lstStyle/>
          <a:p>
            <a:r>
              <a:rPr lang="en-US" dirty="0"/>
              <a:t>Beam 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3A9E8-A473-A848-A7A0-1DB3F64261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7522" y="3933310"/>
            <a:ext cx="895476" cy="138499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EE4EC0-0803-AB44-A65C-25E98E775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57355" y="1551655"/>
            <a:ext cx="6215270" cy="41359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E7F9BF-C960-F942-8151-7333819811C9}"/>
              </a:ext>
            </a:extLst>
          </p:cNvPr>
          <p:cNvSpPr txBox="1"/>
          <p:nvPr/>
        </p:nvSpPr>
        <p:spPr>
          <a:xfrm>
            <a:off x="6733789" y="3102314"/>
            <a:ext cx="413408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Need a small enough beam to see what you are looking at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3DEA09-53CE-6B43-9681-BBC9806933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77757" y="3933310"/>
            <a:ext cx="895476" cy="1384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BC36E0-0487-0F44-A24F-8FC609FA6795}"/>
              </a:ext>
            </a:extLst>
          </p:cNvPr>
          <p:cNvSpPr txBox="1"/>
          <p:nvPr/>
        </p:nvSpPr>
        <p:spPr>
          <a:xfrm>
            <a:off x="7968393" y="3933310"/>
            <a:ext cx="3391171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… but a big enough beam   not to miss the black swan.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80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D1CE66-43ED-A945-8260-A983C0E9DD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0749"/>
                <a:ext cx="10515600" cy="208930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Normal Reinforcement Learning (RL):</a:t>
                </a:r>
              </a:p>
              <a:p>
                <a:pPr lvl="1"/>
                <a:r>
                  <a:rPr lang="en-US" dirty="0"/>
                  <a:t>Trying to </a:t>
                </a:r>
                <a:r>
                  <a:rPr lang="en-US" dirty="0">
                    <a:highlight>
                      <a:srgbClr val="FFFF00"/>
                    </a:highlight>
                  </a:rPr>
                  <a:t>learn model (function)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𝑎𝑐𝑡𝑖𝑜𝑛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h𝑖𝑠𝑡𝑜𝑟𝑦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from a </a:t>
                </a:r>
                <a:r>
                  <a:rPr lang="en-US" dirty="0">
                    <a:highlight>
                      <a:srgbClr val="FFFF00"/>
                    </a:highlight>
                  </a:rPr>
                  <a:t>class of models </a:t>
                </a:r>
                <a:endParaRPr lang="en-US" dirty="0"/>
              </a:p>
              <a:p>
                <a:pPr lvl="1"/>
                <a:r>
                  <a:rPr lang="en-US" dirty="0">
                    <a:highlight>
                      <a:srgbClr val="FFFF00"/>
                    </a:highlight>
                  </a:rPr>
                  <a:t>Model based: </a:t>
                </a:r>
                <a14:m>
                  <m:oMath xmlns:m="http://schemas.openxmlformats.org/officeDocument/2006/math"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𝑐𝑡𝑖𝑜𝑛</m:t>
                    </m:r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CA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CA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]= 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CA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h𝑖𝑠𝑡𝑜𝑟𝑦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where </a:t>
                </a:r>
                <a:r>
                  <a:rPr lang="en-US" i="1" dirty="0"/>
                  <a:t>s</a:t>
                </a:r>
                <a:r>
                  <a:rPr lang="en-US" dirty="0"/>
                  <a:t>=</a:t>
                </a:r>
                <a:r>
                  <a:rPr lang="en-US" dirty="0">
                    <a:highlight>
                      <a:srgbClr val="FFFF00"/>
                    </a:highlight>
                  </a:rPr>
                  <a:t>latent states</a:t>
                </a:r>
                <a:endParaRPr lang="en-US" dirty="0"/>
              </a:p>
              <a:p>
                <a:pPr lvl="1"/>
                <a:r>
                  <a:rPr lang="en-US" dirty="0"/>
                  <a:t>Use a fixed class of </a:t>
                </a:r>
                <a:r>
                  <a:rPr lang="en-US" i="1" dirty="0"/>
                  <a:t>m</a:t>
                </a:r>
                <a:r>
                  <a:rPr lang="en-US" dirty="0"/>
                  <a:t>, and latent space, </a:t>
                </a:r>
              </a:p>
              <a:p>
                <a:pPr marL="914400" lvl="2" indent="0">
                  <a:buNone/>
                </a:pPr>
                <a:r>
                  <a:rPr lang="en-US" dirty="0"/>
                  <a:t>E.g. say </a:t>
                </a:r>
                <a:r>
                  <a:rPr lang="en-US" dirty="0">
                    <a:highlight>
                      <a:srgbClr val="FFFF00"/>
                    </a:highlight>
                  </a:rPr>
                  <a:t>deep neural networks </a:t>
                </a:r>
                <a:r>
                  <a:rPr lang="en-US" dirty="0"/>
                  <a:t>with some architecture</a:t>
                </a:r>
              </a:p>
              <a:p>
                <a:pPr lvl="1"/>
                <a:endParaRPr lang="en-US" i="1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D1CE66-43ED-A945-8260-A983C0E9DD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0749"/>
                <a:ext cx="10515600" cy="2089308"/>
              </a:xfrm>
              <a:blipFill>
                <a:blip r:embed="rId3"/>
                <a:stretch>
                  <a:fillRect l="-1086" t="-5455" r="-483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052D78-FFBC-F144-9EA1-BDE215CB2312}"/>
                  </a:ext>
                </a:extLst>
              </p:cNvPr>
              <p:cNvSpPr txBox="1"/>
              <p:nvPr/>
            </p:nvSpPr>
            <p:spPr>
              <a:xfrm>
                <a:off x="838200" y="3429000"/>
                <a:ext cx="7364896" cy="369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Bayesian RL: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Learn the </a:t>
                </a:r>
                <a:r>
                  <a:rPr lang="en-US" sz="2400" dirty="0">
                    <a:highlight>
                      <a:srgbClr val="FFFF00"/>
                    </a:highlight>
                  </a:rPr>
                  <a:t>distribution over 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sz="2400">
                        <a:latin typeface="Cambria Math" panose="02040503050406030204" pitchFamily="18" charset="0"/>
                      </a:rPr>
                      <m:t>[</m:t>
                    </m:r>
                    <m:r>
                      <a:rPr lang="en-CA" sz="2400" i="1">
                        <a:latin typeface="Cambria Math" panose="02040503050406030204" pitchFamily="18" charset="0"/>
                      </a:rPr>
                      <m:t>𝑎𝑐𝑡𝑖𝑜𝑛</m:t>
                    </m:r>
                    <m:r>
                      <a:rPr lang="en-CA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CA" sz="2400" i="1">
                        <a:latin typeface="Cambria Math" panose="02040503050406030204" pitchFamily="18" charset="0"/>
                      </a:rPr>
                      <m:t>]=</m:t>
                    </m:r>
                    <m:r>
                      <a:rPr lang="en-CA" sz="2400" i="1">
                        <a:latin typeface="Cambria Math" panose="02040503050406030204" pitchFamily="18" charset="0"/>
                      </a:rPr>
                      <m:t>𝑎𝑝𝑝𝑙𝑦</m:t>
                    </m:r>
                    <m:r>
                      <a:rPr lang="en-CA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CA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400" i="1">
                        <a:latin typeface="Cambria Math" panose="02040503050406030204" pitchFamily="18" charset="0"/>
                      </a:rPr>
                      <m:t>h𝑖𝑠𝑡𝑜𝑟𝑦</m:t>
                    </m:r>
                    <m:r>
                      <a:rPr lang="en-CA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highlight>
                      <a:srgbClr val="FFFF00"/>
                    </a:highlight>
                    <a:sym typeface="Wingdings" pitchFamily="2" charset="2"/>
                  </a:rPr>
                  <a:t>Bayesian model comparison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Handles non-stationary environments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Different variants: 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meta-learning, learning to learn, transfer learning, </a:t>
                </a:r>
              </a:p>
              <a:p>
                <a:pPr lvl="2"/>
                <a:r>
                  <a:rPr lang="en-US" sz="2000" dirty="0"/>
                  <a:t>	active/sophisticated inference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Now you (and everybody) can </a:t>
                </a:r>
                <a:r>
                  <a:rPr lang="en-US" sz="2400" dirty="0">
                    <a:highlight>
                      <a:srgbClr val="FFFF00"/>
                    </a:highlight>
                  </a:rPr>
                  <a:t>change  flashlights! </a:t>
                </a:r>
                <a:r>
                  <a:rPr lang="en-US" sz="2400" dirty="0">
                    <a:sym typeface="Wingdings" pitchFamily="2" charset="2"/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052D78-FFBC-F144-9EA1-BDE215CB2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429000"/>
                <a:ext cx="7364896" cy="3692101"/>
              </a:xfrm>
              <a:prstGeom prst="rect">
                <a:avLst/>
              </a:prstGeom>
              <a:blipFill>
                <a:blip r:embed="rId4"/>
                <a:stretch>
                  <a:fillRect l="-1549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471AF5D-535C-7449-909D-ADE91D6FA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Reinforcement learning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582BEF-957C-B74C-A325-D6721CABF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4252" y="4745681"/>
            <a:ext cx="2829152" cy="188267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A22A36-A8D7-C843-899A-986F7B7B2AD4}"/>
              </a:ext>
            </a:extLst>
          </p:cNvPr>
          <p:cNvCxnSpPr>
            <a:cxnSpLocks/>
          </p:cNvCxnSpPr>
          <p:nvPr/>
        </p:nvCxnSpPr>
        <p:spPr>
          <a:xfrm>
            <a:off x="7910945" y="6451312"/>
            <a:ext cx="1313307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artoon of a person thinking&#10;&#10;Description automatically generated">
            <a:extLst>
              <a:ext uri="{FF2B5EF4-FFF2-40B4-BE49-F238E27FC236}">
                <a16:creationId xmlns:a16="http://schemas.microsoft.com/office/drawing/2014/main" id="{1B394EBE-C971-5EFA-6ACF-B14C2ECA5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808487" y="4361259"/>
            <a:ext cx="1313307" cy="1793709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3038D561-204B-3301-8FFB-5B70AC8A6DD3}"/>
              </a:ext>
            </a:extLst>
          </p:cNvPr>
          <p:cNvSpPr/>
          <p:nvPr/>
        </p:nvSpPr>
        <p:spPr>
          <a:xfrm>
            <a:off x="7485681" y="2836312"/>
            <a:ext cx="4103931" cy="1705629"/>
          </a:xfrm>
          <a:prstGeom prst="wedgeEllipseCallout">
            <a:avLst>
              <a:gd name="adj1" fmla="val -18139"/>
              <a:gd name="adj2" fmla="val 6428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but…where do I aim? how wide?</a:t>
            </a:r>
          </a:p>
        </p:txBody>
      </p:sp>
    </p:spTree>
    <p:extLst>
      <p:ext uri="{BB962C8B-B14F-4D97-AF65-F5344CB8AC3E}">
        <p14:creationId xmlns:p14="http://schemas.microsoft.com/office/powerpoint/2010/main" val="92330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Content Placeholder 3">
            <a:extLst>
              <a:ext uri="{FF2B5EF4-FFF2-40B4-BE49-F238E27FC236}">
                <a16:creationId xmlns:a16="http://schemas.microsoft.com/office/drawing/2014/main" id="{816F0BBD-58FC-7116-AA23-FD1572DDC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90" y="4333049"/>
            <a:ext cx="3606717" cy="2400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E582C7-D8EF-3F49-8DB5-A97F92A4C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1"/>
            <a:ext cx="10515600" cy="1325563"/>
          </a:xfrm>
        </p:spPr>
        <p:txBody>
          <a:bodyPr/>
          <a:lstStyle/>
          <a:p>
            <a:r>
              <a:rPr lang="en-US" dirty="0"/>
              <a:t>Bayesian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DAF98-4A4D-1844-B4A4-FDAC07F5A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364" y="1587486"/>
            <a:ext cx="7201555" cy="9931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sym typeface="Wingdings" pitchFamily="2" charset="2"/>
              </a:rPr>
              <a:t>To learn the </a:t>
            </a:r>
            <a:r>
              <a:rPr lang="en-CA" sz="2400" dirty="0">
                <a:highlight>
                  <a:srgbClr val="FFFF00"/>
                </a:highlight>
                <a:sym typeface="Wingdings" pitchFamily="2" charset="2"/>
              </a:rPr>
              <a:t>distribution over models, m,  </a:t>
            </a:r>
          </a:p>
          <a:p>
            <a:pPr marL="0" indent="0">
              <a:buNone/>
            </a:pPr>
            <a:r>
              <a:rPr lang="en-CA" sz="2400" dirty="0">
                <a:sym typeface="Wingdings" pitchFamily="2" charset="2"/>
              </a:rPr>
              <a:t>                  we compute:</a:t>
            </a:r>
          </a:p>
          <a:p>
            <a:endParaRPr lang="en-CA" sz="2400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DED7BE-5744-BC41-8887-E35BFE22BC99}"/>
                  </a:ext>
                </a:extLst>
              </p:cNvPr>
              <p:cNvSpPr txBox="1"/>
              <p:nvPr/>
            </p:nvSpPr>
            <p:spPr>
              <a:xfrm>
                <a:off x="4570598" y="2969348"/>
                <a:ext cx="4846422" cy="874598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CA" sz="24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CA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/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e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DED7BE-5744-BC41-8887-E35BFE22B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598" y="2969348"/>
                <a:ext cx="4846422" cy="874598"/>
              </a:xfrm>
              <a:prstGeom prst="rect">
                <a:avLst/>
              </a:prstGeom>
              <a:blipFill>
                <a:blip r:embed="rId4"/>
                <a:stretch>
                  <a:fillRect t="-16667" b="-98611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E4ABEF-9974-3844-9F86-0C4454265357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5573486" y="3803020"/>
            <a:ext cx="1035112" cy="26264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75AEDD-E84D-AB44-8DA7-226794E58DD0}"/>
              </a:ext>
            </a:extLst>
          </p:cNvPr>
          <p:cNvCxnSpPr>
            <a:cxnSpLocks/>
          </p:cNvCxnSpPr>
          <p:nvPr/>
        </p:nvCxnSpPr>
        <p:spPr>
          <a:xfrm>
            <a:off x="3992923" y="2324182"/>
            <a:ext cx="948438" cy="8860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2DAC53E-D8B5-6C4F-98F8-A52262069419}"/>
              </a:ext>
            </a:extLst>
          </p:cNvPr>
          <p:cNvSpPr/>
          <p:nvPr/>
        </p:nvSpPr>
        <p:spPr>
          <a:xfrm>
            <a:off x="5782369" y="3317829"/>
            <a:ext cx="2535720" cy="74009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42B3CE-3172-FF43-898D-AB2423D29628}"/>
              </a:ext>
            </a:extLst>
          </p:cNvPr>
          <p:cNvSpPr txBox="1"/>
          <p:nvPr/>
        </p:nvSpPr>
        <p:spPr>
          <a:xfrm>
            <a:off x="6520018" y="4756409"/>
            <a:ext cx="4846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P(d): </a:t>
            </a:r>
            <a:r>
              <a:rPr lang="en-US" sz="2400" dirty="0">
                <a:highlight>
                  <a:srgbClr val="FFFF00"/>
                </a:highlight>
              </a:rPr>
              <a:t>Evidence</a:t>
            </a:r>
            <a:r>
              <a:rPr lang="en-US" sz="2400" dirty="0"/>
              <a:t>, </a:t>
            </a:r>
            <a:r>
              <a:rPr lang="en-US" sz="2400" dirty="0">
                <a:highlight>
                  <a:srgbClr val="FFFF00"/>
                </a:highlight>
              </a:rPr>
              <a:t>partition function</a:t>
            </a:r>
            <a:r>
              <a:rPr lang="en-US" sz="2400" dirty="0"/>
              <a:t> or</a:t>
            </a:r>
          </a:p>
          <a:p>
            <a:r>
              <a:rPr lang="en-US" sz="2400" dirty="0"/>
              <a:t> </a:t>
            </a:r>
            <a:r>
              <a:rPr lang="en-US" sz="2400" dirty="0">
                <a:highlight>
                  <a:srgbClr val="FFFF00"/>
                </a:highlight>
              </a:rPr>
              <a:t>e</a:t>
            </a:r>
            <a:r>
              <a:rPr lang="en-US" sz="2400" baseline="30000" dirty="0">
                <a:highlight>
                  <a:srgbClr val="FFFF00"/>
                </a:highlight>
              </a:rPr>
              <a:t>–free energy</a:t>
            </a:r>
            <a:r>
              <a:rPr lang="en-US" sz="2400" dirty="0">
                <a:highlight>
                  <a:srgbClr val="FFFF00"/>
                </a:highlight>
              </a:rPr>
              <a:t>  </a:t>
            </a:r>
            <a:r>
              <a:rPr lang="en-US" sz="2400" dirty="0"/>
              <a:t>is hard to compute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56BF6EDB-219D-AA46-8A14-E9B8DFCA032A}"/>
              </a:ext>
            </a:extLst>
          </p:cNvPr>
          <p:cNvSpPr/>
          <p:nvPr/>
        </p:nvSpPr>
        <p:spPr>
          <a:xfrm>
            <a:off x="8318089" y="1811174"/>
            <a:ext cx="2027582" cy="380797"/>
          </a:xfrm>
          <a:prstGeom prst="wedgeRectCallout">
            <a:avLst>
              <a:gd name="adj1" fmla="val -6870"/>
              <a:gd name="adj2" fmla="val 32752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M: class of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205E51-D84F-3C9E-C415-4383A938FB2C}"/>
                  </a:ext>
                </a:extLst>
              </p:cNvPr>
              <p:cNvSpPr txBox="1"/>
              <p:nvPr/>
            </p:nvSpPr>
            <p:spPr>
              <a:xfrm>
                <a:off x="8493403" y="3221428"/>
                <a:ext cx="112825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CA" sz="2400" b="0" dirty="0"/>
                  <a:t>m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205E51-D84F-3C9E-C415-4383A938F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403" y="3221428"/>
                <a:ext cx="1128252" cy="369332"/>
              </a:xfrm>
              <a:prstGeom prst="rect">
                <a:avLst/>
              </a:prstGeom>
              <a:blipFill>
                <a:blip r:embed="rId5"/>
                <a:stretch>
                  <a:fillRect l="-15556" t="-2000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F5CAB39-D7EE-6011-982F-F823F373A4BF}"/>
              </a:ext>
            </a:extLst>
          </p:cNvPr>
          <p:cNvSpPr txBox="1"/>
          <p:nvPr/>
        </p:nvSpPr>
        <p:spPr>
          <a:xfrm>
            <a:off x="1823567" y="6197600"/>
            <a:ext cx="3749919" cy="4636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dirty="0"/>
              <a:t>sum over all models, m ∈ M</a:t>
            </a:r>
            <a:endParaRPr lang="en-US" sz="24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20C0F9C-B179-EBBD-A7DC-0308D1BC9095}"/>
              </a:ext>
            </a:extLst>
          </p:cNvPr>
          <p:cNvCxnSpPr>
            <a:cxnSpLocks/>
            <a:stCxn id="23" idx="0"/>
            <a:endCxn id="15" idx="2"/>
          </p:cNvCxnSpPr>
          <p:nvPr/>
        </p:nvCxnSpPr>
        <p:spPr>
          <a:xfrm flipH="1" flipV="1">
            <a:off x="7050229" y="4057925"/>
            <a:ext cx="1893000" cy="6984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ular Callout 44">
            <a:extLst>
              <a:ext uri="{FF2B5EF4-FFF2-40B4-BE49-F238E27FC236}">
                <a16:creationId xmlns:a16="http://schemas.microsoft.com/office/drawing/2014/main" id="{C6C2B0F0-811C-D919-4688-037A7A146903}"/>
              </a:ext>
            </a:extLst>
          </p:cNvPr>
          <p:cNvSpPr/>
          <p:nvPr/>
        </p:nvSpPr>
        <p:spPr>
          <a:xfrm>
            <a:off x="6465821" y="1304337"/>
            <a:ext cx="1014479" cy="380797"/>
          </a:xfrm>
          <a:prstGeom prst="wedgeRectCallout">
            <a:avLst>
              <a:gd name="adj1" fmla="val -24415"/>
              <a:gd name="adj2" fmla="val 42090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d: data</a:t>
            </a:r>
          </a:p>
        </p:txBody>
      </p:sp>
    </p:spTree>
    <p:extLst>
      <p:ext uri="{BB962C8B-B14F-4D97-AF65-F5344CB8AC3E}">
        <p14:creationId xmlns:p14="http://schemas.microsoft.com/office/powerpoint/2010/main" val="1871474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280BC0-A2D6-E543-86B5-F2E12F7D5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721"/>
          <a:stretch/>
        </p:blipFill>
        <p:spPr>
          <a:xfrm>
            <a:off x="3723861" y="365125"/>
            <a:ext cx="6720133" cy="581183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1FDEA7-89B6-CF40-9512-20067A5D560F}"/>
              </a:ext>
            </a:extLst>
          </p:cNvPr>
          <p:cNvSpPr txBox="1"/>
          <p:nvPr/>
        </p:nvSpPr>
        <p:spPr>
          <a:xfrm>
            <a:off x="8543988" y="6332815"/>
            <a:ext cx="1287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A25062-5DB2-F640-9393-602BE5FC275C}"/>
              </a:ext>
            </a:extLst>
          </p:cNvPr>
          <p:cNvSpPr txBox="1"/>
          <p:nvPr/>
        </p:nvSpPr>
        <p:spPr>
          <a:xfrm>
            <a:off x="5605426" y="6349497"/>
            <a:ext cx="1163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realization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74669B-EC2D-2D49-B664-67DE76689D1C}"/>
              </a:ext>
            </a:extLst>
          </p:cNvPr>
          <p:cNvCxnSpPr>
            <a:stCxn id="11" idx="1"/>
          </p:cNvCxnSpPr>
          <p:nvPr/>
        </p:nvCxnSpPr>
        <p:spPr>
          <a:xfrm flipH="1">
            <a:off x="6768565" y="6517481"/>
            <a:ext cx="1775423" cy="16682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22660A2-1FE6-CC4F-A228-57A77B97DF40}"/>
              </a:ext>
            </a:extLst>
          </p:cNvPr>
          <p:cNvSpPr txBox="1"/>
          <p:nvPr/>
        </p:nvSpPr>
        <p:spPr>
          <a:xfrm>
            <a:off x="7011164" y="6176963"/>
            <a:ext cx="1258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free energy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CBEB1C-4102-724B-8C24-4A6A6C0BE38E}"/>
              </a:ext>
            </a:extLst>
          </p:cNvPr>
          <p:cNvSpPr/>
          <p:nvPr/>
        </p:nvSpPr>
        <p:spPr>
          <a:xfrm>
            <a:off x="1330293" y="156971"/>
            <a:ext cx="5791964" cy="6091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F1337E-DA65-1647-8537-96ADF5B3E6BA}"/>
              </a:ext>
            </a:extLst>
          </p:cNvPr>
          <p:cNvSpPr/>
          <p:nvPr/>
        </p:nvSpPr>
        <p:spPr>
          <a:xfrm>
            <a:off x="1748005" y="365125"/>
            <a:ext cx="8695989" cy="58118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3F62C5B3-1084-CA47-84F0-9F1F82BA54FB}"/>
              </a:ext>
            </a:extLst>
          </p:cNvPr>
          <p:cNvSpPr/>
          <p:nvPr/>
        </p:nvSpPr>
        <p:spPr>
          <a:xfrm>
            <a:off x="10283686" y="3271044"/>
            <a:ext cx="1378226" cy="1258679"/>
          </a:xfrm>
          <a:prstGeom prst="cloudCallout">
            <a:avLst>
              <a:gd name="adj1" fmla="val -22123"/>
              <a:gd name="adj2" fmla="val 8355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C74123-7B2B-B041-91AA-990134617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090" y="4983935"/>
            <a:ext cx="1886687" cy="1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2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8618456-57EC-224D-299D-C73026AE8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814" y="347210"/>
            <a:ext cx="6235191" cy="445063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A702237-D601-7174-5A70-3BAF5C6EF3BF}"/>
              </a:ext>
            </a:extLst>
          </p:cNvPr>
          <p:cNvSpPr/>
          <p:nvPr/>
        </p:nvSpPr>
        <p:spPr>
          <a:xfrm>
            <a:off x="707129" y="254067"/>
            <a:ext cx="2845942" cy="1890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CAUSES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FB0DF3-DBBB-5B49-1DBA-D533D2C8B8B0}"/>
              </a:ext>
            </a:extLst>
          </p:cNvPr>
          <p:cNvCxnSpPr>
            <a:cxnSpLocks/>
          </p:cNvCxnSpPr>
          <p:nvPr/>
        </p:nvCxnSpPr>
        <p:spPr>
          <a:xfrm>
            <a:off x="3403959" y="1352730"/>
            <a:ext cx="1687855" cy="818268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E239620-A9C4-1AC8-ED54-07C6CD368550}"/>
              </a:ext>
            </a:extLst>
          </p:cNvPr>
          <p:cNvSpPr txBox="1"/>
          <p:nvPr/>
        </p:nvSpPr>
        <p:spPr>
          <a:xfrm>
            <a:off x="6446581" y="347210"/>
            <a:ext cx="2829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65CEDA-F56B-66BA-F310-2F8C5A0DE91A}"/>
                  </a:ext>
                </a:extLst>
              </p:cNvPr>
              <p:cNvSpPr txBox="1"/>
              <p:nvPr/>
            </p:nvSpPr>
            <p:spPr>
              <a:xfrm>
                <a:off x="98854" y="4875862"/>
                <a:ext cx="1209314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So…you need to know </a:t>
                </a:r>
                <a:r>
                  <a:rPr lang="en-US" b="1" dirty="0"/>
                  <a:t>G </a:t>
                </a:r>
                <a:r>
                  <a:rPr lang="en-US" dirty="0"/>
                  <a:t>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CA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𝐴𝑈𝑆𝐸𝑆</m:t>
                        </m:r>
                      </m:sub>
                      <m:sup/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𝐸𝐹𝐹𝐸𝐶𝑇𝑆</m:t>
                            </m:r>
                          </m:e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𝐶𝐴𝑈𝑆𝐸𝑆</m:t>
                            </m:r>
                          </m:e>
                        </m:d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𝐶𝐴𝑈𝑆𝐸𝑆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 </a:t>
                </a:r>
                <a:r>
                  <a:rPr lang="en-US" dirty="0">
                    <a:sym typeface="Wingdings" pitchFamily="2" charset="2"/>
                  </a:rPr>
                  <a:t> </a:t>
                </a:r>
                <a:r>
                  <a:rPr lang="en-US" b="1" i="1" dirty="0">
                    <a:solidFill>
                      <a:srgbClr val="FF0000"/>
                    </a:solidFill>
                    <a:sym typeface="Wingdings" pitchFamily="2" charset="2"/>
                  </a:rPr>
                  <a:t>ouch!</a:t>
                </a:r>
              </a:p>
              <a:p>
                <a:endParaRPr lang="en-US" dirty="0"/>
              </a:p>
              <a:p>
                <a:r>
                  <a:rPr lang="en-US" b="1" dirty="0"/>
                  <a:t>HOWEVER</a:t>
                </a:r>
              </a:p>
              <a:p>
                <a:r>
                  <a:rPr lang="en-US" dirty="0"/>
                  <a:t>IF I GIVE YOU AN IMAGE AND TWO CAUSES, YOU CAN EASILY SAY </a:t>
                </a:r>
                <a:r>
                  <a:rPr lang="en-US" b="1" dirty="0"/>
                  <a:t>WHICH IS MORE LIKELY WITHOUT COMPUTING G</a:t>
                </a:r>
              </a:p>
              <a:p>
                <a:r>
                  <a:rPr lang="en-US" b="1" dirty="0"/>
                  <a:t>		 P*(CAUSES) ∝ P(CAUSES) = P(EFFECTS|CAUSES)P(CAUSES)</a:t>
                </a:r>
                <a:endParaRPr lang="en-US" dirty="0"/>
              </a:p>
              <a:p>
                <a:r>
                  <a:rPr lang="en-US" dirty="0"/>
                  <a:t>E.g. “photograph of a family with 2 children on vacation with their mother in Nevada in a busted Chevy Nova…and either</a:t>
                </a:r>
              </a:p>
              <a:p>
                <a:r>
                  <a:rPr lang="en-US" dirty="0"/>
                  <a:t>          (1) they stopped to take a picture; or (2) the car broke down.”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65CEDA-F56B-66BA-F310-2F8C5A0DE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54" y="4875862"/>
                <a:ext cx="12093146" cy="2308324"/>
              </a:xfrm>
              <a:prstGeom prst="rect">
                <a:avLst/>
              </a:prstGeom>
              <a:blipFill>
                <a:blip r:embed="rId3"/>
                <a:stretch>
                  <a:fillRect l="-419" t="-18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9490E9-DC9A-614B-F3AE-4A246D8E64F1}"/>
                  </a:ext>
                </a:extLst>
              </p:cNvPr>
              <p:cNvSpPr txBox="1"/>
              <p:nvPr/>
            </p:nvSpPr>
            <p:spPr>
              <a:xfrm>
                <a:off x="495100" y="2856570"/>
                <a:ext cx="4168346" cy="1243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𝐶𝐴𝑈𝑆𝐸𝑆</m:t>
                          </m:r>
                        </m:e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𝐸𝐹𝐹𝐸𝐶𝑇𝑆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CA" b="0" i="1" dirty="0">
                  <a:latin typeface="Cambria Math" panose="02040503050406030204" pitchFamily="18" charset="0"/>
                </a:endParaRPr>
              </a:p>
              <a:p>
                <a:endParaRPr lang="en-CA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𝐸𝐹𝐹𝐸𝐶𝑇𝑆</m:t>
                              </m:r>
                            </m:e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𝐶𝐴𝑈𝑆𝐸𝑆</m:t>
                              </m:r>
                            </m:e>
                          </m:d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𝐶𝐴𝑈𝑆𝐸𝑆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𝐴𝑈𝑆𝐸𝑆</m:t>
                              </m:r>
                            </m:sub>
                            <m:sup/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𝐸𝐹𝐹𝐸𝐶𝑇𝑆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𝐶𝐴𝑈𝑆𝐸𝑆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9490E9-DC9A-614B-F3AE-4A246D8E6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00" y="2856570"/>
                <a:ext cx="4168346" cy="1243802"/>
              </a:xfrm>
              <a:prstGeom prst="rect">
                <a:avLst/>
              </a:prstGeom>
              <a:blipFill>
                <a:blip r:embed="rId4"/>
                <a:stretch>
                  <a:fillRect b="-48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45CEC0D-F8F7-4228-55A0-4F28F0ABFBEE}"/>
              </a:ext>
            </a:extLst>
          </p:cNvPr>
          <p:cNvSpPr txBox="1"/>
          <p:nvPr/>
        </p:nvSpPr>
        <p:spPr>
          <a:xfrm>
            <a:off x="98854" y="2315875"/>
            <a:ext cx="1460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BAYES’ RULE:</a:t>
            </a:r>
          </a:p>
        </p:txBody>
      </p:sp>
    </p:spTree>
    <p:extLst>
      <p:ext uri="{BB962C8B-B14F-4D97-AF65-F5344CB8AC3E}">
        <p14:creationId xmlns:p14="http://schemas.microsoft.com/office/powerpoint/2010/main" val="590428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0CD6-0179-CC94-9A9C-2C9FBA9C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effects are there?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2D72584-94F5-626D-827A-46DDA79CC35B}"/>
              </a:ext>
            </a:extLst>
          </p:cNvPr>
          <p:cNvCxnSpPr/>
          <p:nvPr/>
        </p:nvCxnSpPr>
        <p:spPr>
          <a:xfrm flipV="1">
            <a:off x="2248930" y="1690688"/>
            <a:ext cx="0" cy="44382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0D7F80-A2FA-F307-72B7-1BB933303793}"/>
              </a:ext>
            </a:extLst>
          </p:cNvPr>
          <p:cNvCxnSpPr/>
          <p:nvPr/>
        </p:nvCxnSpPr>
        <p:spPr>
          <a:xfrm>
            <a:off x="2273643" y="6166022"/>
            <a:ext cx="614130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BC6AA9D-30E6-A790-EAB8-68D1EB364921}"/>
              </a:ext>
            </a:extLst>
          </p:cNvPr>
          <p:cNvSpPr txBox="1"/>
          <p:nvPr/>
        </p:nvSpPr>
        <p:spPr>
          <a:xfrm>
            <a:off x="6240162" y="6492875"/>
            <a:ext cx="270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ENTITIES IN THE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0E9B22-442A-4876-47D4-01A75D916950}"/>
              </a:ext>
            </a:extLst>
          </p:cNvPr>
          <p:cNvSpPr txBox="1"/>
          <p:nvPr/>
        </p:nvSpPr>
        <p:spPr>
          <a:xfrm>
            <a:off x="2273643" y="6308209"/>
            <a:ext cx="96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woman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7B98EF-4EFD-700A-3C5A-36DF9AD01FD8}"/>
              </a:ext>
            </a:extLst>
          </p:cNvPr>
          <p:cNvSpPr txBox="1"/>
          <p:nvPr/>
        </p:nvSpPr>
        <p:spPr>
          <a:xfrm>
            <a:off x="3142735" y="6308209"/>
            <a:ext cx="96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child1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27E1A-7C8B-9235-34C8-4D6709B24584}"/>
              </a:ext>
            </a:extLst>
          </p:cNvPr>
          <p:cNvSpPr txBox="1"/>
          <p:nvPr/>
        </p:nvSpPr>
        <p:spPr>
          <a:xfrm>
            <a:off x="3822356" y="6308209"/>
            <a:ext cx="96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child2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026BD3-BBAA-04DB-DFDC-0C62EA4F7BC4}"/>
              </a:ext>
            </a:extLst>
          </p:cNvPr>
          <p:cNvSpPr txBox="1"/>
          <p:nvPr/>
        </p:nvSpPr>
        <p:spPr>
          <a:xfrm>
            <a:off x="4549348" y="6308209"/>
            <a:ext cx="96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45F8B3-E88D-5BEC-6318-1BC2AFB998A4}"/>
              </a:ext>
            </a:extLst>
          </p:cNvPr>
          <p:cNvSpPr txBox="1"/>
          <p:nvPr/>
        </p:nvSpPr>
        <p:spPr>
          <a:xfrm rot="16200000">
            <a:off x="170108" y="2625991"/>
            <a:ext cx="2377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FEATURES OF ENTITIES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EF9608-8066-5EAB-2835-AB6122E8A5F5}"/>
              </a:ext>
            </a:extLst>
          </p:cNvPr>
          <p:cNvSpPr txBox="1"/>
          <p:nvPr/>
        </p:nvSpPr>
        <p:spPr>
          <a:xfrm>
            <a:off x="1543566" y="5537199"/>
            <a:ext cx="96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F047D3-EDFD-E9F9-007F-324ABA1BAB38}"/>
              </a:ext>
            </a:extLst>
          </p:cNvPr>
          <p:cNvSpPr txBox="1"/>
          <p:nvPr/>
        </p:nvSpPr>
        <p:spPr>
          <a:xfrm>
            <a:off x="1543565" y="5093042"/>
            <a:ext cx="96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BB9D12-F1FE-D256-C8A5-A8EC05796BA0}"/>
              </a:ext>
            </a:extLst>
          </p:cNvPr>
          <p:cNvSpPr txBox="1"/>
          <p:nvPr/>
        </p:nvSpPr>
        <p:spPr>
          <a:xfrm>
            <a:off x="-30033" y="4718456"/>
            <a:ext cx="240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Relationship to child1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96B63F-2E56-D0CE-31DE-FBDCE14D951D}"/>
              </a:ext>
            </a:extLst>
          </p:cNvPr>
          <p:cNvSpPr txBox="1"/>
          <p:nvPr/>
        </p:nvSpPr>
        <p:spPr>
          <a:xfrm>
            <a:off x="98855" y="4313150"/>
            <a:ext cx="240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Relationship to car2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5AABB-B222-8444-CDD5-DF13BF9C07C5}"/>
              </a:ext>
            </a:extLst>
          </p:cNvPr>
          <p:cNvSpPr txBox="1"/>
          <p:nvPr/>
        </p:nvSpPr>
        <p:spPr>
          <a:xfrm>
            <a:off x="5158948" y="6308209"/>
            <a:ext cx="270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photographer 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A3A72B-3E4A-985A-6218-0CFFDBA3F897}"/>
              </a:ext>
            </a:extLst>
          </p:cNvPr>
          <p:cNvSpPr txBox="1"/>
          <p:nvPr/>
        </p:nvSpPr>
        <p:spPr>
          <a:xfrm>
            <a:off x="1698024" y="3907115"/>
            <a:ext cx="240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1E27EE-8C22-E3B1-82FC-FE11690A7E32}"/>
                  </a:ext>
                </a:extLst>
              </p:cNvPr>
              <p:cNvSpPr txBox="1"/>
              <p:nvPr/>
            </p:nvSpPr>
            <p:spPr>
              <a:xfrm>
                <a:off x="2861621" y="1875354"/>
                <a:ext cx="9133447" cy="4316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10 entities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20 features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100 values per feature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how big is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CA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𝐴𝑈𝑆𝐸𝑆</m:t>
                        </m:r>
                      </m:sub>
                      <m:sup/>
                      <m:e/>
                    </m:nary>
                  </m:oMath>
                </a14:m>
                <a:r>
                  <a:rPr lang="en-US" sz="3200" dirty="0"/>
                  <a:t>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each entity can be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</m:sSup>
                  </m:oMath>
                </a14:m>
                <a:r>
                  <a:rPr lang="en-US" sz="3200" dirty="0"/>
                  <a:t> different things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total states: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m:rPr>
                            <m:nor/>
                          </m:rPr>
                          <a:rPr lang="en-US" sz="3200" dirty="0" smtClean="0"/>
                          <m:t>×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400</m:t>
                        </m:r>
                      </m:sup>
                    </m:sSup>
                  </m:oMath>
                </a14:m>
                <a:endParaRPr lang="en-US" sz="3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now try to write down P(CAUSES), </a:t>
                </a:r>
              </a:p>
              <a:p>
                <a:pPr lvl="1"/>
                <a:r>
                  <a:rPr lang="en-US" sz="3200" dirty="0"/>
                  <a:t>or try to draw a proper sample from it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1E27EE-8C22-E3B1-82FC-FE11690A7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621" y="1875354"/>
                <a:ext cx="9133447" cy="4316246"/>
              </a:xfrm>
              <a:prstGeom prst="rect">
                <a:avLst/>
              </a:prstGeom>
              <a:blipFill>
                <a:blip r:embed="rId2"/>
                <a:stretch>
                  <a:fillRect l="-1528" t="-17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5601D66A-4F86-C12E-AAF4-860C019DD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6" r="18057"/>
          <a:stretch/>
        </p:blipFill>
        <p:spPr>
          <a:xfrm>
            <a:off x="4203742" y="1381899"/>
            <a:ext cx="7694139" cy="2931251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  <p:sp>
        <p:nvSpPr>
          <p:cNvPr id="24" name="U-Turn Arrow 23">
            <a:extLst>
              <a:ext uri="{FF2B5EF4-FFF2-40B4-BE49-F238E27FC236}">
                <a16:creationId xmlns:a16="http://schemas.microsoft.com/office/drawing/2014/main" id="{884C79C5-DFE5-DE6C-3C23-0AE50EF8CBFD}"/>
              </a:ext>
            </a:extLst>
          </p:cNvPr>
          <p:cNvSpPr/>
          <p:nvPr/>
        </p:nvSpPr>
        <p:spPr>
          <a:xfrm rot="16200000" flipV="1">
            <a:off x="8471886" y="2258789"/>
            <a:ext cx="2695115" cy="2224218"/>
          </a:xfrm>
          <a:prstGeom prst="uturnArrow">
            <a:avLst>
              <a:gd name="adj1" fmla="val 5578"/>
              <a:gd name="adj2" fmla="val 6867"/>
              <a:gd name="adj3" fmla="val 10488"/>
              <a:gd name="adj4" fmla="val 31660"/>
              <a:gd name="adj5" fmla="val 78271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2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8E786-AA86-08E3-45CE-B95A91B6F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histories could have led to here: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05D610-B1BE-4168-40D5-6B118D4A2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1281" y="1790614"/>
            <a:ext cx="6262812" cy="4470352"/>
          </a:xfrm>
        </p:spPr>
      </p:pic>
    </p:spTree>
    <p:extLst>
      <p:ext uri="{BB962C8B-B14F-4D97-AF65-F5344CB8AC3E}">
        <p14:creationId xmlns:p14="http://schemas.microsoft.com/office/powerpoint/2010/main" val="1291754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69E8D-9C26-F043-8E0F-E81D91FD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Occam’s Razor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EA544C-2E4D-BF4C-B030-87D3D76B1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0952" y="3057994"/>
            <a:ext cx="4432092" cy="375543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DB6023-EDFB-FA40-B6D1-DDC8B80E4E2E}"/>
              </a:ext>
            </a:extLst>
          </p:cNvPr>
          <p:cNvSpPr txBox="1"/>
          <p:nvPr/>
        </p:nvSpPr>
        <p:spPr>
          <a:xfrm>
            <a:off x="5064263" y="6472999"/>
            <a:ext cx="1036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MacKay 2005 </a:t>
            </a:r>
            <a:r>
              <a:rPr lang="en-US" dirty="0" err="1"/>
              <a:t>www.inference.phy.cam.ac.uk</a:t>
            </a:r>
            <a:r>
              <a:rPr lang="en-US" dirty="0"/>
              <a:t>/</a:t>
            </a:r>
            <a:r>
              <a:rPr lang="en-US" dirty="0" err="1"/>
              <a:t>mackay</a:t>
            </a:r>
            <a:r>
              <a:rPr lang="en-US" dirty="0"/>
              <a:t>/</a:t>
            </a:r>
            <a:r>
              <a:rPr lang="en-US" dirty="0" err="1"/>
              <a:t>itila</a:t>
            </a:r>
            <a:r>
              <a:rPr lang="en-US" dirty="0"/>
              <a:t>/</a:t>
            </a:r>
            <a:r>
              <a:rPr lang="en-US" dirty="0" err="1"/>
              <a:t>book.html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735EB0-F411-0D4E-A52C-92DE8B667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957" y="1690688"/>
            <a:ext cx="2941930" cy="36966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55DB925-B171-9D4D-AD76-22826FC7A4FF}"/>
              </a:ext>
            </a:extLst>
          </p:cNvPr>
          <p:cNvSpPr/>
          <p:nvPr/>
        </p:nvSpPr>
        <p:spPr>
          <a:xfrm>
            <a:off x="7524940" y="1557821"/>
            <a:ext cx="2719956" cy="3180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9899CA-4CEE-BD4A-9F65-0B4379589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438" y="2583935"/>
            <a:ext cx="5074216" cy="29958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480A2A-5297-A249-9C97-828993C5374D}"/>
              </a:ext>
            </a:extLst>
          </p:cNvPr>
          <p:cNvSpPr txBox="1"/>
          <p:nvPr/>
        </p:nvSpPr>
        <p:spPr>
          <a:xfrm>
            <a:off x="6427304" y="5387354"/>
            <a:ext cx="492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1 </a:t>
            </a:r>
            <a:r>
              <a:rPr lang="en-US" dirty="0"/>
              <a:t>explains fewer datasets, but does each better,</a:t>
            </a:r>
          </a:p>
          <a:p>
            <a:r>
              <a:rPr lang="en-US" dirty="0"/>
              <a:t>H</a:t>
            </a:r>
            <a:r>
              <a:rPr lang="en-US" baseline="-25000" dirty="0"/>
              <a:t>2 </a:t>
            </a:r>
            <a:r>
              <a:rPr lang="en-US" dirty="0"/>
              <a:t>explains more datasets, but each less well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42117C-CE8E-5C42-92AC-D2FA07073374}"/>
                  </a:ext>
                </a:extLst>
              </p:cNvPr>
              <p:cNvSpPr txBox="1"/>
              <p:nvPr/>
            </p:nvSpPr>
            <p:spPr>
              <a:xfrm>
                <a:off x="960638" y="1420671"/>
                <a:ext cx="686422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Quantifying size of M </a:t>
                </a:r>
              </a:p>
              <a:p>
                <a:r>
                  <a:rPr lang="en-US" sz="2400" dirty="0"/>
                  <a:t>Size of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CA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/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CA" sz="2400" dirty="0"/>
                  <a:t> = -log(free energy)</a:t>
                </a:r>
              </a:p>
              <a:p>
                <a:r>
                  <a:rPr lang="en-US" sz="2400" dirty="0"/>
                  <a:t>Or, how much free energy should be converted</a:t>
                </a:r>
              </a:p>
              <a:p>
                <a:r>
                  <a:rPr lang="en-US" sz="2400" dirty="0"/>
                  <a:t>into information useful for action?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42117C-CE8E-5C42-92AC-D2FA07073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638" y="1420671"/>
                <a:ext cx="6864228" cy="1569660"/>
              </a:xfrm>
              <a:prstGeom prst="rect">
                <a:avLst/>
              </a:prstGeom>
              <a:blipFill>
                <a:blip r:embed="rId6"/>
                <a:stretch>
                  <a:fillRect l="-1292" t="-14400" b="-9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345404D-59B1-AE42-BCAB-544D60F95E5D}"/>
              </a:ext>
            </a:extLst>
          </p:cNvPr>
          <p:cNvSpPr txBox="1"/>
          <p:nvPr/>
        </p:nvSpPr>
        <p:spPr>
          <a:xfrm>
            <a:off x="6202984" y="2811533"/>
            <a:ext cx="2384426" cy="36933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High bias, low variance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FB3EE5-6A64-5E4A-B2EB-EB214936F530}"/>
              </a:ext>
            </a:extLst>
          </p:cNvPr>
          <p:cNvSpPr txBox="1"/>
          <p:nvPr/>
        </p:nvSpPr>
        <p:spPr>
          <a:xfrm>
            <a:off x="9711705" y="3484775"/>
            <a:ext cx="2308017" cy="36933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low bias, high variance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656CF55-6434-724F-864D-A5FDFF1CF839}"/>
              </a:ext>
            </a:extLst>
          </p:cNvPr>
          <p:cNvCxnSpPr>
            <a:cxnSpLocks/>
          </p:cNvCxnSpPr>
          <p:nvPr/>
        </p:nvCxnSpPr>
        <p:spPr>
          <a:xfrm>
            <a:off x="7295519" y="3220326"/>
            <a:ext cx="1106359" cy="87911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027878-B455-E34E-B20C-D756B32660D9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9601397" y="3854107"/>
            <a:ext cx="1264317" cy="81553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AB8F941-E0A6-6F44-BCC4-83546986D8DE}"/>
              </a:ext>
            </a:extLst>
          </p:cNvPr>
          <p:cNvSpPr txBox="1"/>
          <p:nvPr/>
        </p:nvSpPr>
        <p:spPr>
          <a:xfrm>
            <a:off x="7295519" y="1823518"/>
            <a:ext cx="4697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1,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 are M: sets of all models</a:t>
            </a:r>
          </a:p>
          <a:p>
            <a:r>
              <a:rPr lang="en-US" dirty="0"/>
              <a:t>Likelihood function has built-in </a:t>
            </a:r>
            <a:r>
              <a:rPr lang="en-US" dirty="0">
                <a:highlight>
                  <a:srgbClr val="FFFF00"/>
                </a:highlight>
              </a:rPr>
              <a:t>simplicity bias</a:t>
            </a:r>
          </a:p>
          <a:p>
            <a:r>
              <a:rPr lang="en-US" dirty="0"/>
              <a:t>even if you’re not Bayesian!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03B7439-266B-8749-B6B8-B1B9B6C44CF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097830" y="4338045"/>
            <a:ext cx="895476" cy="133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1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/>
      <p:bldP spid="18" grpId="0" animBg="1"/>
      <p:bldP spid="19" grpId="0" animBg="1"/>
      <p:bldP spid="27" grpId="0"/>
      <p:bldP spid="2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F9EFF-945E-5AB3-EAC4-8129D9F6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“Artificial Intelligence”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3C462A-89FF-A5E6-3CED-A6DBD5693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685654" y="1546412"/>
            <a:ext cx="8319069" cy="463055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B48197-8F43-964B-B414-65724B29A801}"/>
              </a:ext>
            </a:extLst>
          </p:cNvPr>
          <p:cNvSpPr/>
          <p:nvPr/>
        </p:nvSpPr>
        <p:spPr>
          <a:xfrm>
            <a:off x="6710766" y="852407"/>
            <a:ext cx="2489634" cy="2014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3090F1-D61C-DC45-E11A-5C8975FEECB6}"/>
              </a:ext>
            </a:extLst>
          </p:cNvPr>
          <p:cNvSpPr/>
          <p:nvPr/>
        </p:nvSpPr>
        <p:spPr>
          <a:xfrm>
            <a:off x="7981627" y="1874486"/>
            <a:ext cx="1204493" cy="2014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mputer on a cart&#10;&#10;AI-generated content may be incorrect.">
            <a:extLst>
              <a:ext uri="{FF2B5EF4-FFF2-40B4-BE49-F238E27FC236}">
                <a16:creationId xmlns:a16="http://schemas.microsoft.com/office/drawing/2014/main" id="{3FDABC6D-3B6D-6366-5DDB-B21C1F393F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52" t="35779" r="-6652" b="-22553"/>
          <a:stretch>
            <a:fillRect/>
          </a:stretch>
        </p:blipFill>
        <p:spPr>
          <a:xfrm>
            <a:off x="6897966" y="1095602"/>
            <a:ext cx="2302434" cy="348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50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CF0B3-7D7D-1223-6AC7-428C54C08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Brain (Friston, </a:t>
            </a:r>
            <a:r>
              <a:rPr lang="en-US" dirty="0" err="1"/>
              <a:t>Howhy</a:t>
            </a:r>
            <a:r>
              <a:rPr lang="en-US" dirty="0"/>
              <a:t> and Clark)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B2319-B522-EE5C-D1A6-F75F1E6BA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644" y="1558925"/>
            <a:ext cx="10632312" cy="4351338"/>
          </a:xfrm>
        </p:spPr>
        <p:txBody>
          <a:bodyPr/>
          <a:lstStyle/>
          <a:p>
            <a:r>
              <a:rPr lang="en-US" dirty="0"/>
              <a:t>prior + likelihood = posterior : Bayes Rule </a:t>
            </a:r>
          </a:p>
          <a:p>
            <a:r>
              <a:rPr lang="en-US" dirty="0"/>
              <a:t>top down prior vs bottom up percepts</a:t>
            </a:r>
          </a:p>
          <a:p>
            <a:r>
              <a:rPr lang="en-US" dirty="0"/>
              <a:t>expectations (top-down) vs realizations (bottom-up)</a:t>
            </a:r>
          </a:p>
          <a:p>
            <a:r>
              <a:rPr lang="en-US" dirty="0"/>
              <a:t>both are important </a:t>
            </a:r>
          </a:p>
          <a:p>
            <a:r>
              <a:rPr lang="en-US" dirty="0"/>
              <a:t>minimize “surprise” or free energy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7CBB9D-7DAD-D981-85A8-A59A99D98813}"/>
              </a:ext>
            </a:extLst>
          </p:cNvPr>
          <p:cNvSpPr txBox="1"/>
          <p:nvPr/>
        </p:nvSpPr>
        <p:spPr>
          <a:xfrm>
            <a:off x="1440245" y="4399993"/>
            <a:ext cx="10523155" cy="1815882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Surprised agents tend to become dead agents.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Agents with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skin in the game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don’t want to be dead.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Therefore, agents with skin in the game don't want to be surprised, so…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…they will minimize free energy</a:t>
            </a:r>
          </a:p>
        </p:txBody>
      </p:sp>
    </p:spTree>
    <p:extLst>
      <p:ext uri="{BB962C8B-B14F-4D97-AF65-F5344CB8AC3E}">
        <p14:creationId xmlns:p14="http://schemas.microsoft.com/office/powerpoint/2010/main" val="315804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27EB1-C535-6099-E7B9-8E4413DE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E0B6C-86B4-7198-52AC-51922AA4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Brain (Friston, </a:t>
            </a:r>
            <a:r>
              <a:rPr lang="en-US" dirty="0" err="1"/>
              <a:t>Howhy</a:t>
            </a:r>
            <a:r>
              <a:rPr lang="en-US" dirty="0"/>
              <a:t> and Clark)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21BB3-B957-938A-C3DE-728C0C9A1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644" y="1558925"/>
            <a:ext cx="10632312" cy="4351338"/>
          </a:xfrm>
        </p:spPr>
        <p:txBody>
          <a:bodyPr/>
          <a:lstStyle/>
          <a:p>
            <a:r>
              <a:rPr lang="en-US" dirty="0"/>
              <a:t>minimize “surprise” or free energy: two kinds</a:t>
            </a:r>
          </a:p>
          <a:p>
            <a:r>
              <a:rPr lang="en-US" dirty="0"/>
              <a:t>neural surprise: expectations are not met in the likelihood function</a:t>
            </a:r>
          </a:p>
          <a:p>
            <a:r>
              <a:rPr lang="en-US" dirty="0"/>
              <a:t>cognitive surprise: expectations are not met in the prior.</a:t>
            </a:r>
          </a:p>
          <a:p>
            <a:r>
              <a:rPr lang="en-US" b="1" i="1" dirty="0"/>
              <a:t>precision weighted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02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CB4316-7151-51F1-3411-3C7EF11727A5}"/>
              </a:ext>
            </a:extLst>
          </p:cNvPr>
          <p:cNvCxnSpPr/>
          <p:nvPr/>
        </p:nvCxnSpPr>
        <p:spPr>
          <a:xfrm>
            <a:off x="2490844" y="1508072"/>
            <a:ext cx="8110060" cy="4685161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369D366-4A83-9495-53FB-2B400143F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30" y="-86091"/>
            <a:ext cx="9841997" cy="1325563"/>
          </a:xfrm>
        </p:spPr>
        <p:txBody>
          <a:bodyPr/>
          <a:lstStyle/>
          <a:p>
            <a:r>
              <a:rPr lang="en-US" dirty="0"/>
              <a:t>neural surprise vs. cognitive surprise</a:t>
            </a:r>
          </a:p>
        </p:txBody>
      </p:sp>
      <p:pic>
        <p:nvPicPr>
          <p:cNvPr id="4" name="Picture 3" descr="A rabbit in a hat&#10;&#10;AI-generated content may be incorrect.">
            <a:extLst>
              <a:ext uri="{FF2B5EF4-FFF2-40B4-BE49-F238E27FC236}">
                <a16:creationId xmlns:a16="http://schemas.microsoft.com/office/drawing/2014/main" id="{86FF66B3-5B31-3638-78F7-3B522E0D7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389" y="1458410"/>
            <a:ext cx="1581094" cy="1911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8B3560-E330-88CC-9445-C9258CA299A6}"/>
              </a:ext>
            </a:extLst>
          </p:cNvPr>
          <p:cNvSpPr txBox="1"/>
          <p:nvPr/>
        </p:nvSpPr>
        <p:spPr>
          <a:xfrm>
            <a:off x="10600904" y="6354749"/>
            <a:ext cx="132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Quid juris?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501AB-E0BD-AF31-0978-7C291854A948}"/>
              </a:ext>
            </a:extLst>
          </p:cNvPr>
          <p:cNvSpPr txBox="1"/>
          <p:nvPr/>
        </p:nvSpPr>
        <p:spPr>
          <a:xfrm>
            <a:off x="1163849" y="1508072"/>
            <a:ext cx="132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Quid </a:t>
            </a:r>
            <a:r>
              <a:rPr lang="en-US" dirty="0" err="1"/>
              <a:t>facti</a:t>
            </a:r>
            <a:r>
              <a:rPr lang="en-US" dirty="0"/>
              <a:t>?</a:t>
            </a:r>
          </a:p>
        </p:txBody>
      </p:sp>
      <p:pic>
        <p:nvPicPr>
          <p:cNvPr id="8" name="Picture 7" descr="A planet in space with the sun behind it&#10;&#10;AI-generated content may be incorrect.">
            <a:extLst>
              <a:ext uri="{FF2B5EF4-FFF2-40B4-BE49-F238E27FC236}">
                <a16:creationId xmlns:a16="http://schemas.microsoft.com/office/drawing/2014/main" id="{D5358F7E-17D8-1CFC-ED6E-F49E5E124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273" y="4166985"/>
            <a:ext cx="1933614" cy="137591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EB2ABC-554D-FE19-1CC4-7E3183A313F5}"/>
              </a:ext>
            </a:extLst>
          </p:cNvPr>
          <p:cNvCxnSpPr>
            <a:cxnSpLocks/>
          </p:cNvCxnSpPr>
          <p:nvPr/>
        </p:nvCxnSpPr>
        <p:spPr>
          <a:xfrm flipV="1">
            <a:off x="2596069" y="1172922"/>
            <a:ext cx="0" cy="458192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ADB5F5D-A740-DE9F-7489-FD0CA77CD0A1}"/>
              </a:ext>
            </a:extLst>
          </p:cNvPr>
          <p:cNvSpPr txBox="1"/>
          <p:nvPr/>
        </p:nvSpPr>
        <p:spPr>
          <a:xfrm>
            <a:off x="202073" y="910155"/>
            <a:ext cx="2149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precision/strength of</a:t>
            </a:r>
          </a:p>
          <a:p>
            <a:pPr algn="r"/>
            <a:r>
              <a:rPr lang="en-US" dirty="0"/>
              <a:t> evidence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C1B1EA-DB68-EB10-563A-1794F78213E1}"/>
              </a:ext>
            </a:extLst>
          </p:cNvPr>
          <p:cNvCxnSpPr>
            <a:cxnSpLocks/>
          </p:cNvCxnSpPr>
          <p:nvPr/>
        </p:nvCxnSpPr>
        <p:spPr>
          <a:xfrm>
            <a:off x="2596069" y="5777479"/>
            <a:ext cx="9001764" cy="6277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75567F2-DBE0-7E77-DAC5-96CEA2B7644F}"/>
              </a:ext>
            </a:extLst>
          </p:cNvPr>
          <p:cNvSpPr txBox="1"/>
          <p:nvPr/>
        </p:nvSpPr>
        <p:spPr>
          <a:xfrm>
            <a:off x="9027892" y="6008567"/>
            <a:ext cx="2729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precision/strength of belief</a:t>
            </a:r>
          </a:p>
        </p:txBody>
      </p:sp>
      <p:pic>
        <p:nvPicPr>
          <p:cNvPr id="23" name="Picture 22" descr="A snowy landscape with trees&#10;&#10;AI-generated content may be incorrect.">
            <a:extLst>
              <a:ext uri="{FF2B5EF4-FFF2-40B4-BE49-F238E27FC236}">
                <a16:creationId xmlns:a16="http://schemas.microsoft.com/office/drawing/2014/main" id="{58F71CE2-6AAD-2C88-6655-74E2DDF68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012" y="4222467"/>
            <a:ext cx="2325495" cy="1375918"/>
          </a:xfrm>
          <a:prstGeom prst="rect">
            <a:avLst/>
          </a:prstGeom>
        </p:spPr>
      </p:pic>
      <p:pic>
        <p:nvPicPr>
          <p:cNvPr id="27" name="Picture 26" descr="A person in a lab coat looking through a magnifying glass&#10;&#10;AI-generated content may be incorrect.">
            <a:extLst>
              <a:ext uri="{FF2B5EF4-FFF2-40B4-BE49-F238E27FC236}">
                <a16:creationId xmlns:a16="http://schemas.microsoft.com/office/drawing/2014/main" id="{2CD8EFD6-AB6C-0CB4-937E-D100E9E3EA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9964" y="2184765"/>
            <a:ext cx="1764567" cy="1585516"/>
          </a:xfrm>
          <a:prstGeom prst="rect">
            <a:avLst/>
          </a:prstGeom>
        </p:spPr>
      </p:pic>
      <p:pic>
        <p:nvPicPr>
          <p:cNvPr id="29" name="Picture 28" descr="A cartoon of a person with his hand on his head&#10;&#10;AI-generated content may be incorrect.">
            <a:extLst>
              <a:ext uri="{FF2B5EF4-FFF2-40B4-BE49-F238E27FC236}">
                <a16:creationId xmlns:a16="http://schemas.microsoft.com/office/drawing/2014/main" id="{20371D73-01B8-955D-EBDE-4E8BA747F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4910" y="872140"/>
            <a:ext cx="1410991" cy="14701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A0AF98-5236-8CBE-B785-0D9A308E8BEA}"/>
              </a:ext>
            </a:extLst>
          </p:cNvPr>
          <p:cNvSpPr txBox="1"/>
          <p:nvPr/>
        </p:nvSpPr>
        <p:spPr>
          <a:xfrm>
            <a:off x="544100" y="4095609"/>
            <a:ext cx="263168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no prior and no evidence – cognitive and neural surprise </a:t>
            </a:r>
          </a:p>
          <a:p>
            <a:r>
              <a:rPr lang="en-US" i="1" dirty="0"/>
              <a:t>e.g. a “whiteout”</a:t>
            </a:r>
            <a:endParaRPr lang="en-US" b="1" i="1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B62B95-CF3A-06D1-1292-D96C68A34E73}"/>
              </a:ext>
            </a:extLst>
          </p:cNvPr>
          <p:cNvSpPr txBox="1"/>
          <p:nvPr/>
        </p:nvSpPr>
        <p:spPr>
          <a:xfrm>
            <a:off x="411990" y="1974919"/>
            <a:ext cx="263168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strong evidence (rabbit)  ”overrules” the prior (no rabbit)</a:t>
            </a:r>
          </a:p>
          <a:p>
            <a:r>
              <a:rPr lang="en-US" i="1" dirty="0"/>
              <a:t>– cognitive surprise</a:t>
            </a:r>
          </a:p>
          <a:p>
            <a:r>
              <a:rPr lang="en-US" i="1" dirty="0"/>
              <a:t>e.g. magician Clark p79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4DAE13-E6CA-1B29-24B2-B5E71982282E}"/>
              </a:ext>
            </a:extLst>
          </p:cNvPr>
          <p:cNvSpPr txBox="1"/>
          <p:nvPr/>
        </p:nvSpPr>
        <p:spPr>
          <a:xfrm>
            <a:off x="9835920" y="3429000"/>
            <a:ext cx="211556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strong prior beliefs (that the earth is flat) “overrules” the evidence (that it is round) – neural surprise (scientific evidence)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2A7E6D-378E-DE0A-CCAD-1DEA05199619}"/>
              </a:ext>
            </a:extLst>
          </p:cNvPr>
          <p:cNvSpPr txBox="1"/>
          <p:nvPr/>
        </p:nvSpPr>
        <p:spPr>
          <a:xfrm>
            <a:off x="8229603" y="2230235"/>
            <a:ext cx="396239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strong prior beliefs and strong evidence – computational overload and difficulty matching reality.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98A04E-D03C-3F3B-7D58-630AF003FEB1}"/>
              </a:ext>
            </a:extLst>
          </p:cNvPr>
          <p:cNvSpPr txBox="1"/>
          <p:nvPr/>
        </p:nvSpPr>
        <p:spPr>
          <a:xfrm>
            <a:off x="5076315" y="1388953"/>
            <a:ext cx="254267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Scientist with</a:t>
            </a:r>
          </a:p>
          <a:p>
            <a:r>
              <a:rPr lang="en-US" dirty="0"/>
              <a:t>revisable priors and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3BEC08-8402-32C4-2C2E-57E19AEBBE57}"/>
              </a:ext>
            </a:extLst>
          </p:cNvPr>
          <p:cNvSpPr txBox="1"/>
          <p:nvPr/>
        </p:nvSpPr>
        <p:spPr>
          <a:xfrm>
            <a:off x="5076315" y="1900313"/>
            <a:ext cx="131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measurable evidence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429868C-6D9C-A889-06F6-738B5BCCFF67}"/>
              </a:ext>
            </a:extLst>
          </p:cNvPr>
          <p:cNvCxnSpPr>
            <a:cxnSpLocks/>
          </p:cNvCxnSpPr>
          <p:nvPr/>
        </p:nvCxnSpPr>
        <p:spPr>
          <a:xfrm>
            <a:off x="6481823" y="1990587"/>
            <a:ext cx="0" cy="404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FA7ED8F-73DD-CCCE-CC8A-526825964EC5}"/>
              </a:ext>
            </a:extLst>
          </p:cNvPr>
          <p:cNvCxnSpPr>
            <a:cxnSpLocks/>
          </p:cNvCxnSpPr>
          <p:nvPr/>
        </p:nvCxnSpPr>
        <p:spPr>
          <a:xfrm>
            <a:off x="5990388" y="2457857"/>
            <a:ext cx="491435" cy="273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2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015F3-FF46-CCE3-FB6A-4846572E9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44" y="281726"/>
            <a:ext cx="10515600" cy="1325563"/>
          </a:xfrm>
        </p:spPr>
        <p:txBody>
          <a:bodyPr/>
          <a:lstStyle/>
          <a:p>
            <a:r>
              <a:rPr lang="en-US" dirty="0"/>
              <a:t>Free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EF1E2-F0BA-0FD1-77FD-AD5AA825B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54"/>
            <a:ext cx="10515600" cy="4351338"/>
          </a:xfrm>
        </p:spPr>
        <p:txBody>
          <a:bodyPr/>
          <a:lstStyle/>
          <a:p>
            <a:r>
              <a:rPr lang="en-US" dirty="0"/>
              <a:t>perceived repetition -&gt; expected regularity [machine learning] OR</a:t>
            </a:r>
          </a:p>
          <a:p>
            <a:r>
              <a:rPr lang="en-US" i="1" dirty="0"/>
              <a:t>expected regularity -&gt; </a:t>
            </a:r>
            <a:r>
              <a:rPr lang="en-US" dirty="0"/>
              <a:t>perceived repetition </a:t>
            </a:r>
            <a:r>
              <a:rPr lang="en-US" i="1" dirty="0"/>
              <a:t>[active inference]?</a:t>
            </a:r>
          </a:p>
          <a:p>
            <a:r>
              <a:rPr lang="en-US" dirty="0"/>
              <a:t>Where does the prior come from? Nature vs. Nurture, or some combination of both? </a:t>
            </a:r>
          </a:p>
          <a:p>
            <a:r>
              <a:rPr lang="en-US" dirty="0"/>
              <a:t>You are born with certain priors derived from </a:t>
            </a:r>
            <a:r>
              <a:rPr lang="en-US" i="1" dirty="0"/>
              <a:t>in utero </a:t>
            </a:r>
            <a:r>
              <a:rPr lang="en-US" dirty="0"/>
              <a:t>percepts (e.g. heartbeats, warmth, diffuse light, proprioception)</a:t>
            </a:r>
          </a:p>
          <a:p>
            <a:r>
              <a:rPr lang="en-US" dirty="0"/>
              <a:t>These provide the “ground” on which the figure of your world is built, the </a:t>
            </a:r>
            <a:r>
              <a:rPr lang="en-US" i="1" dirty="0"/>
              <a:t>expected regularities </a:t>
            </a:r>
            <a:r>
              <a:rPr lang="en-US" dirty="0"/>
              <a:t>above. </a:t>
            </a:r>
          </a:p>
          <a:p>
            <a:r>
              <a:rPr lang="en-US" dirty="0"/>
              <a:t>self-fulfilling prophecy (</a:t>
            </a:r>
            <a:r>
              <a:rPr lang="en-US" dirty="0" err="1"/>
              <a:t>Howhy</a:t>
            </a:r>
            <a:r>
              <a:rPr lang="en-US" dirty="0"/>
              <a:t> discusses this </a:t>
            </a:r>
            <a:r>
              <a:rPr lang="en-US" dirty="0" err="1"/>
              <a:t>chapt</a:t>
            </a:r>
            <a:r>
              <a:rPr lang="en-US" dirty="0"/>
              <a:t> 4?)</a:t>
            </a:r>
          </a:p>
          <a:p>
            <a:r>
              <a:rPr lang="en-US" b="1" dirty="0"/>
              <a:t>IMPORTANT:</a:t>
            </a:r>
            <a:r>
              <a:rPr lang="en-US" dirty="0"/>
              <a:t> these priors encode </a:t>
            </a:r>
            <a:r>
              <a:rPr lang="en-US" b="1" dirty="0"/>
              <a:t>“skin in the game”: they are your definition of what you believe is going to happen to you…and when.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10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41D54-FF4A-2C26-8D7D-DBB933F33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106"/>
            <a:ext cx="10515600" cy="1325563"/>
          </a:xfrm>
        </p:spPr>
        <p:txBody>
          <a:bodyPr/>
          <a:lstStyle/>
          <a:p>
            <a:r>
              <a:rPr lang="en-US" dirty="0"/>
              <a:t>Interlude – looking back and forwards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B850C-C754-62BE-4170-1FDE742EA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7" y="1422669"/>
            <a:ext cx="10515600" cy="4351338"/>
          </a:xfrm>
        </p:spPr>
        <p:txBody>
          <a:bodyPr/>
          <a:lstStyle/>
          <a:p>
            <a:r>
              <a:rPr lang="en-US" dirty="0"/>
              <a:t>Minimizing free energy by using a carefully chosen set of models in a Bayesian reinforcement learning framework</a:t>
            </a:r>
          </a:p>
          <a:p>
            <a:r>
              <a:rPr lang="en-US" dirty="0"/>
              <a:t>modeling “just the right amount” of the future and not missing the Black Swan.</a:t>
            </a:r>
          </a:p>
          <a:p>
            <a:r>
              <a:rPr lang="en-US" dirty="0"/>
              <a:t>Bayesian brain hypothesis shows the same tradeoff between hedgehog and fox – generality and precision –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It turns out this can be done in three different ways </a:t>
            </a:r>
          </a:p>
          <a:p>
            <a:r>
              <a:rPr lang="en-US" dirty="0"/>
              <a:t>(which I can talk about more later)</a:t>
            </a:r>
          </a:p>
          <a:p>
            <a:r>
              <a:rPr lang="en-US" dirty="0"/>
              <a:t>For now, we will focus on what </a:t>
            </a:r>
            <a:r>
              <a:rPr lang="en-US" b="1" dirty="0"/>
              <a:t>not having skin in the game</a:t>
            </a:r>
            <a:r>
              <a:rPr lang="en-US" dirty="0"/>
              <a:t> implies and what this means for LLMs</a:t>
            </a:r>
          </a:p>
          <a:p>
            <a:r>
              <a:rPr lang="en-US" dirty="0"/>
              <a:t>Then I will present more detail on some of the applications I have worked on </a:t>
            </a:r>
          </a:p>
        </p:txBody>
      </p:sp>
    </p:spTree>
    <p:extLst>
      <p:ext uri="{BB962C8B-B14F-4D97-AF65-F5344CB8AC3E}">
        <p14:creationId xmlns:p14="http://schemas.microsoft.com/office/powerpoint/2010/main" val="3390525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F95CC-6723-65BC-48D6-6C86B0E0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Machine Learning Bias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BA287E-F77B-76CE-CF6E-0D03E071F30E}"/>
              </a:ext>
            </a:extLst>
          </p:cNvPr>
          <p:cNvCxnSpPr>
            <a:cxnSpLocks/>
          </p:cNvCxnSpPr>
          <p:nvPr/>
        </p:nvCxnSpPr>
        <p:spPr>
          <a:xfrm flipV="1">
            <a:off x="5043074" y="1956680"/>
            <a:ext cx="1841171" cy="2264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AE7599-5807-0B91-B873-7E6A4AA1D778}"/>
              </a:ext>
            </a:extLst>
          </p:cNvPr>
          <p:cNvSpPr txBox="1"/>
          <p:nvPr/>
        </p:nvSpPr>
        <p:spPr>
          <a:xfrm>
            <a:off x="1472456" y="1299424"/>
            <a:ext cx="40447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Threshold is arbitrary (from the learning algorithm’s perspective)</a:t>
            </a:r>
          </a:p>
        </p:txBody>
      </p: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5A9E1830-3F30-ED02-03BB-9D47A0355086}"/>
              </a:ext>
            </a:extLst>
          </p:cNvPr>
          <p:cNvGraphicFramePr>
            <a:graphicFrameLocks noGrp="1"/>
          </p:cNvGraphicFramePr>
          <p:nvPr/>
        </p:nvGraphicFramePr>
        <p:xfrm>
          <a:off x="1143312" y="4945006"/>
          <a:ext cx="4113681" cy="1329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802">
                  <a:extLst>
                    <a:ext uri="{9D8B030D-6E8A-4147-A177-3AD203B41FA5}">
                      <a16:colId xmlns:a16="http://schemas.microsoft.com/office/drawing/2014/main" val="2935167369"/>
                    </a:ext>
                  </a:extLst>
                </a:gridCol>
                <a:gridCol w="1401652">
                  <a:extLst>
                    <a:ext uri="{9D8B030D-6E8A-4147-A177-3AD203B41FA5}">
                      <a16:colId xmlns:a16="http://schemas.microsoft.com/office/drawing/2014/main" val="758981000"/>
                    </a:ext>
                  </a:extLst>
                </a:gridCol>
                <a:gridCol w="1371227">
                  <a:extLst>
                    <a:ext uri="{9D8B030D-6E8A-4147-A177-3AD203B41FA5}">
                      <a16:colId xmlns:a16="http://schemas.microsoft.com/office/drawing/2014/main" val="967625209"/>
                    </a:ext>
                  </a:extLst>
                </a:gridCol>
              </a:tblGrid>
              <a:tr h="3875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Predicted 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Predicted 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89705"/>
                  </a:ext>
                </a:extLst>
              </a:tr>
              <a:tr h="470720">
                <a:tc>
                  <a:txBody>
                    <a:bodyPr/>
                    <a:lstStyle/>
                    <a:p>
                      <a:r>
                        <a:rPr lang="en-US" b="1" dirty="0"/>
                        <a:t>Actual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/>
                        <a:t>14/20=0.7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/>
                        <a:t>6/20=0.3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744653"/>
                  </a:ext>
                </a:extLst>
              </a:tr>
              <a:tr h="470720">
                <a:tc>
                  <a:txBody>
                    <a:bodyPr/>
                    <a:lstStyle/>
                    <a:p>
                      <a:r>
                        <a:rPr lang="en-US" b="1" dirty="0"/>
                        <a:t>Actual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/>
                        <a:t>2/16=0.13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/>
                        <a:t>14/16=0.87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224829"/>
                  </a:ext>
                </a:extLst>
              </a:tr>
            </a:tbl>
          </a:graphicData>
        </a:graphic>
      </p:graphicFrame>
      <p:sp>
        <p:nvSpPr>
          <p:cNvPr id="59" name="Oval 58">
            <a:extLst>
              <a:ext uri="{FF2B5EF4-FFF2-40B4-BE49-F238E27FC236}">
                <a16:creationId xmlns:a16="http://schemas.microsoft.com/office/drawing/2014/main" id="{C4544D14-241E-EB5D-9D63-62ADD983478D}"/>
              </a:ext>
            </a:extLst>
          </p:cNvPr>
          <p:cNvSpPr/>
          <p:nvPr/>
        </p:nvSpPr>
        <p:spPr>
          <a:xfrm>
            <a:off x="3577234" y="5001653"/>
            <a:ext cx="304997" cy="2676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ross 59">
            <a:extLst>
              <a:ext uri="{FF2B5EF4-FFF2-40B4-BE49-F238E27FC236}">
                <a16:creationId xmlns:a16="http://schemas.microsoft.com/office/drawing/2014/main" id="{3CA2AD33-22E2-B322-210C-8F435ACAE370}"/>
              </a:ext>
            </a:extLst>
          </p:cNvPr>
          <p:cNvSpPr/>
          <p:nvPr/>
        </p:nvSpPr>
        <p:spPr>
          <a:xfrm flipH="1">
            <a:off x="2046737" y="5880319"/>
            <a:ext cx="274320" cy="294861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B294090-8AA2-E3CD-F599-548334E780A8}"/>
              </a:ext>
            </a:extLst>
          </p:cNvPr>
          <p:cNvSpPr/>
          <p:nvPr/>
        </p:nvSpPr>
        <p:spPr>
          <a:xfrm>
            <a:off x="2040639" y="5422794"/>
            <a:ext cx="304997" cy="2676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35D3B70-7FBE-349D-0340-14716068B6E6}"/>
              </a:ext>
            </a:extLst>
          </p:cNvPr>
          <p:cNvSpPr/>
          <p:nvPr/>
        </p:nvSpPr>
        <p:spPr>
          <a:xfrm>
            <a:off x="5454733" y="3175211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1662B4-DCCF-1DA4-E713-1E1437474864}"/>
              </a:ext>
            </a:extLst>
          </p:cNvPr>
          <p:cNvSpPr/>
          <p:nvPr/>
        </p:nvSpPr>
        <p:spPr>
          <a:xfrm>
            <a:off x="5159077" y="2759436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F7314BE-82E9-96FF-3E47-F8D0BDF25797}"/>
              </a:ext>
            </a:extLst>
          </p:cNvPr>
          <p:cNvSpPr/>
          <p:nvPr/>
        </p:nvSpPr>
        <p:spPr>
          <a:xfrm>
            <a:off x="5224630" y="3642366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14FAB0-DA30-37AB-7E25-AD1731BD9EA4}"/>
              </a:ext>
            </a:extLst>
          </p:cNvPr>
          <p:cNvSpPr/>
          <p:nvPr/>
        </p:nvSpPr>
        <p:spPr>
          <a:xfrm>
            <a:off x="5619258" y="2493865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B1C5F9-DECF-647A-BFB3-87E790A2769F}"/>
              </a:ext>
            </a:extLst>
          </p:cNvPr>
          <p:cNvSpPr/>
          <p:nvPr/>
        </p:nvSpPr>
        <p:spPr>
          <a:xfrm>
            <a:off x="5092021" y="3496300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AF85E4-D80C-02B0-09B7-AD61B23B4B20}"/>
              </a:ext>
            </a:extLst>
          </p:cNvPr>
          <p:cNvSpPr/>
          <p:nvPr/>
        </p:nvSpPr>
        <p:spPr>
          <a:xfrm>
            <a:off x="5049349" y="3977490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E6AF99-B681-99C0-FFE5-A9EE9619A485}"/>
              </a:ext>
            </a:extLst>
          </p:cNvPr>
          <p:cNvSpPr/>
          <p:nvPr/>
        </p:nvSpPr>
        <p:spPr>
          <a:xfrm>
            <a:off x="5902789" y="3439318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0323BA-4941-AF0B-9B74-62B4EB00837F}"/>
              </a:ext>
            </a:extLst>
          </p:cNvPr>
          <p:cNvSpPr/>
          <p:nvPr/>
        </p:nvSpPr>
        <p:spPr>
          <a:xfrm>
            <a:off x="5999128" y="4073969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6DD1FE-98E1-73F3-9CF1-FE4FF9E16175}"/>
              </a:ext>
            </a:extLst>
          </p:cNvPr>
          <p:cNvSpPr/>
          <p:nvPr/>
        </p:nvSpPr>
        <p:spPr>
          <a:xfrm>
            <a:off x="5883738" y="2745364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2CAD6B4-0407-BFA0-2AC7-BDC07A1B2B30}"/>
              </a:ext>
            </a:extLst>
          </p:cNvPr>
          <p:cNvSpPr/>
          <p:nvPr/>
        </p:nvSpPr>
        <p:spPr>
          <a:xfrm>
            <a:off x="6041800" y="4419051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15FE8C9-8B86-D3A6-4210-63CF757E5AA4}"/>
              </a:ext>
            </a:extLst>
          </p:cNvPr>
          <p:cNvSpPr/>
          <p:nvPr/>
        </p:nvSpPr>
        <p:spPr>
          <a:xfrm>
            <a:off x="5637615" y="3885967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F00152B-523E-2D07-8805-37952249A341}"/>
              </a:ext>
            </a:extLst>
          </p:cNvPr>
          <p:cNvSpPr/>
          <p:nvPr/>
        </p:nvSpPr>
        <p:spPr>
          <a:xfrm>
            <a:off x="5527887" y="4215390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EED0BD5-87F9-8C0B-50A1-48DCB3743B1F}"/>
              </a:ext>
            </a:extLst>
          </p:cNvPr>
          <p:cNvSpPr/>
          <p:nvPr/>
        </p:nvSpPr>
        <p:spPr>
          <a:xfrm>
            <a:off x="6317317" y="3307324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7BC133EF-F6E3-F6E9-539E-47CCBBEB0196}"/>
              </a:ext>
            </a:extLst>
          </p:cNvPr>
          <p:cNvSpPr/>
          <p:nvPr/>
        </p:nvSpPr>
        <p:spPr>
          <a:xfrm>
            <a:off x="6385864" y="2638606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120DEA8-7F06-CE61-B39C-3A38A44E1549}"/>
              </a:ext>
            </a:extLst>
          </p:cNvPr>
          <p:cNvSpPr/>
          <p:nvPr/>
        </p:nvSpPr>
        <p:spPr>
          <a:xfrm>
            <a:off x="7057981" y="3924111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ross 71">
            <a:extLst>
              <a:ext uri="{FF2B5EF4-FFF2-40B4-BE49-F238E27FC236}">
                <a16:creationId xmlns:a16="http://schemas.microsoft.com/office/drawing/2014/main" id="{495B25A5-FAC2-6989-FD04-15C4D27AB0EE}"/>
              </a:ext>
            </a:extLst>
          </p:cNvPr>
          <p:cNvSpPr/>
          <p:nvPr/>
        </p:nvSpPr>
        <p:spPr>
          <a:xfrm>
            <a:off x="6718128" y="2759436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ross 72">
            <a:extLst>
              <a:ext uri="{FF2B5EF4-FFF2-40B4-BE49-F238E27FC236}">
                <a16:creationId xmlns:a16="http://schemas.microsoft.com/office/drawing/2014/main" id="{B40D096F-80F0-F636-BC18-FF1BF3BC7B95}"/>
              </a:ext>
            </a:extLst>
          </p:cNvPr>
          <p:cNvSpPr/>
          <p:nvPr/>
        </p:nvSpPr>
        <p:spPr>
          <a:xfrm>
            <a:off x="6753181" y="3360703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ross 73">
            <a:extLst>
              <a:ext uri="{FF2B5EF4-FFF2-40B4-BE49-F238E27FC236}">
                <a16:creationId xmlns:a16="http://schemas.microsoft.com/office/drawing/2014/main" id="{BF712D4D-01CA-774F-A888-82668BFCAEC7}"/>
              </a:ext>
            </a:extLst>
          </p:cNvPr>
          <p:cNvSpPr/>
          <p:nvPr/>
        </p:nvSpPr>
        <p:spPr>
          <a:xfrm>
            <a:off x="7713301" y="3235558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ross 74">
            <a:extLst>
              <a:ext uri="{FF2B5EF4-FFF2-40B4-BE49-F238E27FC236}">
                <a16:creationId xmlns:a16="http://schemas.microsoft.com/office/drawing/2014/main" id="{0775A2F1-DB45-202D-B4FD-457F4807AEB6}"/>
              </a:ext>
            </a:extLst>
          </p:cNvPr>
          <p:cNvSpPr/>
          <p:nvPr/>
        </p:nvSpPr>
        <p:spPr>
          <a:xfrm>
            <a:off x="7131133" y="3108353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ross 75">
            <a:extLst>
              <a:ext uri="{FF2B5EF4-FFF2-40B4-BE49-F238E27FC236}">
                <a16:creationId xmlns:a16="http://schemas.microsoft.com/office/drawing/2014/main" id="{B4E80F79-E192-A544-C00A-91C3A2DE7DD7}"/>
              </a:ext>
            </a:extLst>
          </p:cNvPr>
          <p:cNvSpPr/>
          <p:nvPr/>
        </p:nvSpPr>
        <p:spPr>
          <a:xfrm>
            <a:off x="7765117" y="3043217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ross 76">
            <a:extLst>
              <a:ext uri="{FF2B5EF4-FFF2-40B4-BE49-F238E27FC236}">
                <a16:creationId xmlns:a16="http://schemas.microsoft.com/office/drawing/2014/main" id="{CC3501BB-C20B-AA94-CA5A-80D2939428FA}"/>
              </a:ext>
            </a:extLst>
          </p:cNvPr>
          <p:cNvSpPr/>
          <p:nvPr/>
        </p:nvSpPr>
        <p:spPr>
          <a:xfrm>
            <a:off x="7057981" y="3510372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ross 77">
            <a:extLst>
              <a:ext uri="{FF2B5EF4-FFF2-40B4-BE49-F238E27FC236}">
                <a16:creationId xmlns:a16="http://schemas.microsoft.com/office/drawing/2014/main" id="{C1865815-3D5B-A2ED-1566-A420071953CC}"/>
              </a:ext>
            </a:extLst>
          </p:cNvPr>
          <p:cNvSpPr/>
          <p:nvPr/>
        </p:nvSpPr>
        <p:spPr>
          <a:xfrm>
            <a:off x="7307917" y="3309204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ross 78">
            <a:extLst>
              <a:ext uri="{FF2B5EF4-FFF2-40B4-BE49-F238E27FC236}">
                <a16:creationId xmlns:a16="http://schemas.microsoft.com/office/drawing/2014/main" id="{2BD08D03-D3C0-91F1-4BCF-09327DEB5142}"/>
              </a:ext>
            </a:extLst>
          </p:cNvPr>
          <p:cNvSpPr/>
          <p:nvPr/>
        </p:nvSpPr>
        <p:spPr>
          <a:xfrm>
            <a:off x="7371925" y="2530836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ross 84">
            <a:extLst>
              <a:ext uri="{FF2B5EF4-FFF2-40B4-BE49-F238E27FC236}">
                <a16:creationId xmlns:a16="http://schemas.microsoft.com/office/drawing/2014/main" id="{2849975C-7E16-8968-F40D-C0644B174E18}"/>
              </a:ext>
            </a:extLst>
          </p:cNvPr>
          <p:cNvSpPr/>
          <p:nvPr/>
        </p:nvSpPr>
        <p:spPr>
          <a:xfrm>
            <a:off x="7384117" y="2785323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ross 85">
            <a:extLst>
              <a:ext uri="{FF2B5EF4-FFF2-40B4-BE49-F238E27FC236}">
                <a16:creationId xmlns:a16="http://schemas.microsoft.com/office/drawing/2014/main" id="{0FF8A264-EAA0-3E56-FD15-88DE3F6EF153}"/>
              </a:ext>
            </a:extLst>
          </p:cNvPr>
          <p:cNvSpPr/>
          <p:nvPr/>
        </p:nvSpPr>
        <p:spPr>
          <a:xfrm>
            <a:off x="7219525" y="3618894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ross 86">
            <a:extLst>
              <a:ext uri="{FF2B5EF4-FFF2-40B4-BE49-F238E27FC236}">
                <a16:creationId xmlns:a16="http://schemas.microsoft.com/office/drawing/2014/main" id="{B7950E34-D457-1859-D82F-24E5C4489D06}"/>
              </a:ext>
            </a:extLst>
          </p:cNvPr>
          <p:cNvSpPr/>
          <p:nvPr/>
        </p:nvSpPr>
        <p:spPr>
          <a:xfrm>
            <a:off x="7557853" y="3400011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ross 87">
            <a:extLst>
              <a:ext uri="{FF2B5EF4-FFF2-40B4-BE49-F238E27FC236}">
                <a16:creationId xmlns:a16="http://schemas.microsoft.com/office/drawing/2014/main" id="{60CA768B-A357-C71A-E136-5C92727A5F0E}"/>
              </a:ext>
            </a:extLst>
          </p:cNvPr>
          <p:cNvSpPr/>
          <p:nvPr/>
        </p:nvSpPr>
        <p:spPr>
          <a:xfrm>
            <a:off x="7166580" y="4065618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Cross 88">
            <a:extLst>
              <a:ext uri="{FF2B5EF4-FFF2-40B4-BE49-F238E27FC236}">
                <a16:creationId xmlns:a16="http://schemas.microsoft.com/office/drawing/2014/main" id="{5E34F7C1-82D3-2E82-7045-22C744B32B3B}"/>
              </a:ext>
            </a:extLst>
          </p:cNvPr>
          <p:cNvSpPr/>
          <p:nvPr/>
        </p:nvSpPr>
        <p:spPr>
          <a:xfrm>
            <a:off x="7710253" y="3695745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ross 89">
            <a:extLst>
              <a:ext uri="{FF2B5EF4-FFF2-40B4-BE49-F238E27FC236}">
                <a16:creationId xmlns:a16="http://schemas.microsoft.com/office/drawing/2014/main" id="{B45F9487-E916-0A3C-7C3B-E431D14E0127}"/>
              </a:ext>
            </a:extLst>
          </p:cNvPr>
          <p:cNvSpPr/>
          <p:nvPr/>
        </p:nvSpPr>
        <p:spPr>
          <a:xfrm>
            <a:off x="8505781" y="3585384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ross 90">
            <a:extLst>
              <a:ext uri="{FF2B5EF4-FFF2-40B4-BE49-F238E27FC236}">
                <a16:creationId xmlns:a16="http://schemas.microsoft.com/office/drawing/2014/main" id="{E3C770A1-B179-4E40-2E87-0F256958D5AC}"/>
              </a:ext>
            </a:extLst>
          </p:cNvPr>
          <p:cNvSpPr/>
          <p:nvPr/>
        </p:nvSpPr>
        <p:spPr>
          <a:xfrm>
            <a:off x="6354818" y="3798744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ross 91">
            <a:extLst>
              <a:ext uri="{FF2B5EF4-FFF2-40B4-BE49-F238E27FC236}">
                <a16:creationId xmlns:a16="http://schemas.microsoft.com/office/drawing/2014/main" id="{FD49939C-95F2-A99A-601E-BDF136D7FB03}"/>
              </a:ext>
            </a:extLst>
          </p:cNvPr>
          <p:cNvSpPr/>
          <p:nvPr/>
        </p:nvSpPr>
        <p:spPr>
          <a:xfrm>
            <a:off x="6151528" y="2878009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ross 95">
            <a:extLst>
              <a:ext uri="{FF2B5EF4-FFF2-40B4-BE49-F238E27FC236}">
                <a16:creationId xmlns:a16="http://schemas.microsoft.com/office/drawing/2014/main" id="{F68CCABF-1BC1-876A-A537-FC3522083C2B}"/>
              </a:ext>
            </a:extLst>
          </p:cNvPr>
          <p:cNvSpPr/>
          <p:nvPr/>
        </p:nvSpPr>
        <p:spPr>
          <a:xfrm>
            <a:off x="6576397" y="3770757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ross 97">
            <a:extLst>
              <a:ext uri="{FF2B5EF4-FFF2-40B4-BE49-F238E27FC236}">
                <a16:creationId xmlns:a16="http://schemas.microsoft.com/office/drawing/2014/main" id="{24962C38-D62A-B728-5763-D2BF988E1EE8}"/>
              </a:ext>
            </a:extLst>
          </p:cNvPr>
          <p:cNvSpPr/>
          <p:nvPr/>
        </p:nvSpPr>
        <p:spPr>
          <a:xfrm>
            <a:off x="5546173" y="3363179"/>
            <a:ext cx="152400" cy="185373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E050551-5A0A-142B-4D93-FDD5A04A0AFA}"/>
              </a:ext>
            </a:extLst>
          </p:cNvPr>
          <p:cNvCxnSpPr>
            <a:cxnSpLocks/>
          </p:cNvCxnSpPr>
          <p:nvPr/>
        </p:nvCxnSpPr>
        <p:spPr>
          <a:xfrm flipV="1">
            <a:off x="6503737" y="1835996"/>
            <a:ext cx="943191" cy="3574906"/>
          </a:xfrm>
          <a:prstGeom prst="line">
            <a:avLst/>
          </a:prstGeom>
          <a:ln w="635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ross 99">
            <a:extLst>
              <a:ext uri="{FF2B5EF4-FFF2-40B4-BE49-F238E27FC236}">
                <a16:creationId xmlns:a16="http://schemas.microsoft.com/office/drawing/2014/main" id="{70A11091-063B-BDD2-667C-6DFF5D6941ED}"/>
              </a:ext>
            </a:extLst>
          </p:cNvPr>
          <p:cNvSpPr/>
          <p:nvPr/>
        </p:nvSpPr>
        <p:spPr>
          <a:xfrm flipH="1">
            <a:off x="4931270" y="4968610"/>
            <a:ext cx="274320" cy="294861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1" name="Table 100">
            <a:extLst>
              <a:ext uri="{FF2B5EF4-FFF2-40B4-BE49-F238E27FC236}">
                <a16:creationId xmlns:a16="http://schemas.microsoft.com/office/drawing/2014/main" id="{2ECC19C4-9DDC-A803-908F-A8A86B0BAE70}"/>
              </a:ext>
            </a:extLst>
          </p:cNvPr>
          <p:cNvGraphicFramePr>
            <a:graphicFrameLocks noGrp="1"/>
          </p:cNvGraphicFramePr>
          <p:nvPr/>
        </p:nvGraphicFramePr>
        <p:xfrm>
          <a:off x="7461572" y="4206541"/>
          <a:ext cx="4116594" cy="1307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198">
                  <a:extLst>
                    <a:ext uri="{9D8B030D-6E8A-4147-A177-3AD203B41FA5}">
                      <a16:colId xmlns:a16="http://schemas.microsoft.com/office/drawing/2014/main" val="2935167369"/>
                    </a:ext>
                  </a:extLst>
                </a:gridCol>
                <a:gridCol w="1372198">
                  <a:extLst>
                    <a:ext uri="{9D8B030D-6E8A-4147-A177-3AD203B41FA5}">
                      <a16:colId xmlns:a16="http://schemas.microsoft.com/office/drawing/2014/main" val="758981000"/>
                    </a:ext>
                  </a:extLst>
                </a:gridCol>
                <a:gridCol w="1372198">
                  <a:extLst>
                    <a:ext uri="{9D8B030D-6E8A-4147-A177-3AD203B41FA5}">
                      <a16:colId xmlns:a16="http://schemas.microsoft.com/office/drawing/2014/main" val="967625209"/>
                    </a:ext>
                  </a:extLst>
                </a:gridCol>
              </a:tblGrid>
              <a:tr h="3717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Predicted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Predicted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89705"/>
                  </a:ext>
                </a:extLst>
              </a:tr>
              <a:tr h="467937">
                <a:tc>
                  <a:txBody>
                    <a:bodyPr/>
                    <a:lstStyle/>
                    <a:p>
                      <a:r>
                        <a:rPr lang="en-US" b="1" dirty="0"/>
                        <a:t>Actual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/>
                        <a:t>18/20=0.9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/>
                        <a:t>2/20=0.1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744653"/>
                  </a:ext>
                </a:extLst>
              </a:tr>
              <a:tr h="467937">
                <a:tc>
                  <a:txBody>
                    <a:bodyPr/>
                    <a:lstStyle/>
                    <a:p>
                      <a:r>
                        <a:rPr lang="en-US" b="1" dirty="0"/>
                        <a:t>Actual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/>
                        <a:t>6/18=0.33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/>
                        <a:t>12/18=0.67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224829"/>
                  </a:ext>
                </a:extLst>
              </a:tr>
            </a:tbl>
          </a:graphicData>
        </a:graphic>
      </p:graphicFrame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DE66B05-0BB7-524D-12A3-54F3B5EBD5E0}"/>
              </a:ext>
            </a:extLst>
          </p:cNvPr>
          <p:cNvCxnSpPr>
            <a:cxnSpLocks/>
          </p:cNvCxnSpPr>
          <p:nvPr/>
        </p:nvCxnSpPr>
        <p:spPr>
          <a:xfrm flipV="1">
            <a:off x="5902698" y="1739646"/>
            <a:ext cx="1048603" cy="3671256"/>
          </a:xfrm>
          <a:prstGeom prst="line">
            <a:avLst/>
          </a:prstGeom>
          <a:ln w="635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299461AF-9FC0-E08F-C199-3E502DAC3C6B}"/>
              </a:ext>
            </a:extLst>
          </p:cNvPr>
          <p:cNvSpPr/>
          <p:nvPr/>
        </p:nvSpPr>
        <p:spPr>
          <a:xfrm>
            <a:off x="6567253" y="3143453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02482D25-4677-6DBF-CDF7-44ED663A72B2}"/>
              </a:ext>
            </a:extLst>
          </p:cNvPr>
          <p:cNvSpPr/>
          <p:nvPr/>
        </p:nvSpPr>
        <p:spPr>
          <a:xfrm>
            <a:off x="6452873" y="3624078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8FD57D4E-F185-EABB-860C-23C854875036}"/>
              </a:ext>
            </a:extLst>
          </p:cNvPr>
          <p:cNvSpPr/>
          <p:nvPr/>
        </p:nvSpPr>
        <p:spPr>
          <a:xfrm>
            <a:off x="6774517" y="3764524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70338CEC-2E40-DC93-9F96-66E5837D1104}"/>
              </a:ext>
            </a:extLst>
          </p:cNvPr>
          <p:cNvSpPr/>
          <p:nvPr/>
        </p:nvSpPr>
        <p:spPr>
          <a:xfrm>
            <a:off x="6324135" y="4065618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91C1285E-F43C-AF18-AB19-DBD8FBB47EE8}"/>
              </a:ext>
            </a:extLst>
          </p:cNvPr>
          <p:cNvSpPr/>
          <p:nvPr/>
        </p:nvSpPr>
        <p:spPr>
          <a:xfrm>
            <a:off x="7091509" y="3363421"/>
            <a:ext cx="109728" cy="1067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ross 107">
            <a:extLst>
              <a:ext uri="{FF2B5EF4-FFF2-40B4-BE49-F238E27FC236}">
                <a16:creationId xmlns:a16="http://schemas.microsoft.com/office/drawing/2014/main" id="{13603424-42DF-3300-A119-8DBDF73F7602}"/>
              </a:ext>
            </a:extLst>
          </p:cNvPr>
          <p:cNvSpPr/>
          <p:nvPr/>
        </p:nvSpPr>
        <p:spPr>
          <a:xfrm flipH="1">
            <a:off x="8444343" y="5116041"/>
            <a:ext cx="274320" cy="294861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Cross 108">
            <a:extLst>
              <a:ext uri="{FF2B5EF4-FFF2-40B4-BE49-F238E27FC236}">
                <a16:creationId xmlns:a16="http://schemas.microsoft.com/office/drawing/2014/main" id="{638FB41D-297D-0D4A-75CC-DDA8C54D0AF6}"/>
              </a:ext>
            </a:extLst>
          </p:cNvPr>
          <p:cNvSpPr/>
          <p:nvPr/>
        </p:nvSpPr>
        <p:spPr>
          <a:xfrm flipH="1">
            <a:off x="11276413" y="4271620"/>
            <a:ext cx="274320" cy="294861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97C0E36F-06C0-B8D1-4AD7-8B4999C4A599}"/>
              </a:ext>
            </a:extLst>
          </p:cNvPr>
          <p:cNvSpPr/>
          <p:nvPr/>
        </p:nvSpPr>
        <p:spPr>
          <a:xfrm>
            <a:off x="9885793" y="4275873"/>
            <a:ext cx="304997" cy="2676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7230F114-7FB3-493A-2B68-6C38D6B8284D}"/>
              </a:ext>
            </a:extLst>
          </p:cNvPr>
          <p:cNvSpPr/>
          <p:nvPr/>
        </p:nvSpPr>
        <p:spPr>
          <a:xfrm>
            <a:off x="8413666" y="4667223"/>
            <a:ext cx="304997" cy="2676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1" descr="A cartoon of a person thinking&#10;&#10;Description automatically generated">
            <a:extLst>
              <a:ext uri="{FF2B5EF4-FFF2-40B4-BE49-F238E27FC236}">
                <a16:creationId xmlns:a16="http://schemas.microsoft.com/office/drawing/2014/main" id="{7D446012-E9CC-78F6-CBD6-10688E11D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633" y="1819354"/>
            <a:ext cx="1210403" cy="1793709"/>
          </a:xfrm>
          <a:prstGeom prst="rect">
            <a:avLst/>
          </a:prstGeom>
        </p:spPr>
      </p:pic>
      <p:sp>
        <p:nvSpPr>
          <p:cNvPr id="113" name="Cloud Callout 112">
            <a:extLst>
              <a:ext uri="{FF2B5EF4-FFF2-40B4-BE49-F238E27FC236}">
                <a16:creationId xmlns:a16="http://schemas.microsoft.com/office/drawing/2014/main" id="{231BB6E8-AA02-D496-AEF9-F75BCFC02FE5}"/>
              </a:ext>
            </a:extLst>
          </p:cNvPr>
          <p:cNvSpPr/>
          <p:nvPr/>
        </p:nvSpPr>
        <p:spPr>
          <a:xfrm>
            <a:off x="9482831" y="247234"/>
            <a:ext cx="2032033" cy="1101867"/>
          </a:xfrm>
          <a:prstGeom prst="cloudCallout">
            <a:avLst>
              <a:gd name="adj1" fmla="val -64434"/>
              <a:gd name="adj2" fmla="val 11561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expectation</a:t>
            </a:r>
          </a:p>
        </p:txBody>
      </p:sp>
      <p:sp>
        <p:nvSpPr>
          <p:cNvPr id="114" name="Cloud Callout 113">
            <a:extLst>
              <a:ext uri="{FF2B5EF4-FFF2-40B4-BE49-F238E27FC236}">
                <a16:creationId xmlns:a16="http://schemas.microsoft.com/office/drawing/2014/main" id="{930B8970-5084-B6D3-5EB9-A7E04516F217}"/>
              </a:ext>
            </a:extLst>
          </p:cNvPr>
          <p:cNvSpPr/>
          <p:nvPr/>
        </p:nvSpPr>
        <p:spPr>
          <a:xfrm>
            <a:off x="9546269" y="2794095"/>
            <a:ext cx="1913613" cy="924129"/>
          </a:xfrm>
          <a:prstGeom prst="cloudCallout">
            <a:avLst>
              <a:gd name="adj1" fmla="val -71345"/>
              <a:gd name="adj2" fmla="val -9977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realization</a:t>
            </a:r>
          </a:p>
        </p:txBody>
      </p:sp>
      <p:sp>
        <p:nvSpPr>
          <p:cNvPr id="115" name="Cloud Callout 114">
            <a:extLst>
              <a:ext uri="{FF2B5EF4-FFF2-40B4-BE49-F238E27FC236}">
                <a16:creationId xmlns:a16="http://schemas.microsoft.com/office/drawing/2014/main" id="{436AA32C-161F-D261-8CAB-36378E8263AE}"/>
              </a:ext>
            </a:extLst>
          </p:cNvPr>
          <p:cNvSpPr/>
          <p:nvPr/>
        </p:nvSpPr>
        <p:spPr>
          <a:xfrm>
            <a:off x="9948741" y="1508193"/>
            <a:ext cx="1913613" cy="924129"/>
          </a:xfrm>
          <a:prstGeom prst="cloudCallout">
            <a:avLst>
              <a:gd name="adj1" fmla="val -85361"/>
              <a:gd name="adj2" fmla="val 202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$$$</a:t>
            </a: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7D65F04A-FD46-D80C-4EFE-6AF9A1B0558E}"/>
              </a:ext>
            </a:extLst>
          </p:cNvPr>
          <p:cNvCxnSpPr>
            <a:cxnSpLocks/>
          </p:cNvCxnSpPr>
          <p:nvPr/>
        </p:nvCxnSpPr>
        <p:spPr>
          <a:xfrm>
            <a:off x="4986788" y="1991404"/>
            <a:ext cx="2255992" cy="37418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063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4C91D-FCF3-B077-5221-7D91B2697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7839"/>
            <a:ext cx="7110984" cy="3750755"/>
          </a:xfrm>
        </p:spPr>
        <p:txBody>
          <a:bodyPr/>
          <a:lstStyle/>
          <a:p>
            <a:r>
              <a:rPr lang="en-US" dirty="0"/>
              <a:t>Large Language Models (e.g. </a:t>
            </a:r>
            <a:r>
              <a:rPr lang="en-US" dirty="0" err="1"/>
              <a:t>ChatGPT</a:t>
            </a:r>
            <a:r>
              <a:rPr lang="en-US" dirty="0"/>
              <a:t>, GPT-4, Claude…) are machine learning models with </a:t>
            </a:r>
            <a:r>
              <a:rPr lang="en-US" b="1" dirty="0"/>
              <a:t>this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arbitrary threshold</a:t>
            </a:r>
          </a:p>
          <a:p>
            <a:r>
              <a:rPr lang="en-US" dirty="0"/>
              <a:t>LLMs do </a:t>
            </a:r>
            <a:r>
              <a:rPr lang="en-US" b="1" i="1" dirty="0">
                <a:solidFill>
                  <a:srgbClr val="FF0000"/>
                </a:solidFill>
              </a:rPr>
              <a:t>not know or care how they get paid</a:t>
            </a:r>
          </a:p>
          <a:p>
            <a:r>
              <a:rPr lang="en-US" b="1" i="1" dirty="0"/>
              <a:t>LLMS do not have </a:t>
            </a:r>
            <a:r>
              <a:rPr lang="en-US" b="1" i="1" dirty="0">
                <a:solidFill>
                  <a:srgbClr val="FF0000"/>
                </a:solidFill>
              </a:rPr>
              <a:t>skin in the game</a:t>
            </a:r>
          </a:p>
          <a:p>
            <a:r>
              <a:rPr lang="en-US" dirty="0"/>
              <a:t>LLMs require </a:t>
            </a:r>
            <a:r>
              <a:rPr lang="en-US" b="1" i="1" dirty="0">
                <a:solidFill>
                  <a:srgbClr val="FF0000"/>
                </a:solidFill>
              </a:rPr>
              <a:t>someone to set the threshold </a:t>
            </a:r>
            <a:endParaRPr lang="en-US" b="1" i="1" dirty="0"/>
          </a:p>
          <a:p>
            <a:r>
              <a:rPr lang="en-US" dirty="0"/>
              <a:t>Therefore LLMs do not have to solve the problem of </a:t>
            </a:r>
            <a:r>
              <a:rPr lang="en-US" b="1" i="1" dirty="0">
                <a:solidFill>
                  <a:srgbClr val="FF0000"/>
                </a:solidFill>
              </a:rPr>
              <a:t>associating their sensations with their survival [[death]]</a:t>
            </a:r>
          </a:p>
          <a:p>
            <a:endParaRPr lang="en-US" b="1" i="1" dirty="0"/>
          </a:p>
          <a:p>
            <a:endParaRPr lang="en-US" b="1" i="1" dirty="0"/>
          </a:p>
          <a:p>
            <a:endParaRPr lang="en-US" dirty="0"/>
          </a:p>
        </p:txBody>
      </p:sp>
      <p:pic>
        <p:nvPicPr>
          <p:cNvPr id="4" name="IMG_2284.mov">
            <a:hlinkClick r:id="" action="ppaction://media"/>
            <a:extLst>
              <a:ext uri="{FF2B5EF4-FFF2-40B4-BE49-F238E27FC236}">
                <a16:creationId xmlns:a16="http://schemas.microsoft.com/office/drawing/2014/main" id="{6A2B8E13-5E2A-81AA-79CB-9D07AC7770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7362" y="1354168"/>
            <a:ext cx="2575179" cy="457809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C92F3D8-D324-46B3-D636-63A60B910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52" y="262954"/>
            <a:ext cx="10515600" cy="1325563"/>
          </a:xfrm>
        </p:spPr>
        <p:txBody>
          <a:bodyPr/>
          <a:lstStyle/>
          <a:p>
            <a:r>
              <a:rPr lang="en-US" b="1" dirty="0"/>
              <a:t>GPT et al. have no skin in the game</a:t>
            </a:r>
          </a:p>
        </p:txBody>
      </p:sp>
    </p:spTree>
    <p:extLst>
      <p:ext uri="{BB962C8B-B14F-4D97-AF65-F5344CB8AC3E}">
        <p14:creationId xmlns:p14="http://schemas.microsoft.com/office/powerpoint/2010/main" val="38362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E166B-2168-2F95-DDFA-52C30E8CF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CDA5-8F82-46C3-1D33-0D6EF51DC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Searle’s Room  (</a:t>
            </a:r>
            <a:r>
              <a:rPr lang="en-US" dirty="0" err="1"/>
              <a:t>Howhy</a:t>
            </a:r>
            <a:r>
              <a:rPr lang="en-US" dirty="0"/>
              <a:t> p. 185) </a:t>
            </a:r>
          </a:p>
        </p:txBody>
      </p:sp>
      <p:pic>
        <p:nvPicPr>
          <p:cNvPr id="5" name="Content Placeholder 4" descr="A person reading a book in a room&#10;&#10;AI-generated content may be incorrect.">
            <a:extLst>
              <a:ext uri="{FF2B5EF4-FFF2-40B4-BE49-F238E27FC236}">
                <a16:creationId xmlns:a16="http://schemas.microsoft.com/office/drawing/2014/main" id="{94DE1A21-7872-0F07-D5D2-6623AF00D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14687" y="2326729"/>
            <a:ext cx="5127625" cy="33650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1FCA41-EC2D-2588-5F2D-3F0538613ACC}"/>
              </a:ext>
            </a:extLst>
          </p:cNvPr>
          <p:cNvSpPr txBox="1"/>
          <p:nvPr/>
        </p:nvSpPr>
        <p:spPr>
          <a:xfrm>
            <a:off x="6972301" y="6172201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I can't help myself (Yuan and Yu, 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288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6B689-9858-B8DF-73DB-B0F1AD91A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0"/>
            <a:ext cx="11144003" cy="4351338"/>
          </a:xfrm>
        </p:spPr>
        <p:txBody>
          <a:bodyPr/>
          <a:lstStyle/>
          <a:p>
            <a:r>
              <a:rPr lang="en-US" i="1" dirty="0"/>
              <a:t>“The falseness of an opinion is not for us any objection to it….The question is how far it is life furthering, life-preserving, species-preserving, perhaps species-creating” </a:t>
            </a:r>
            <a:r>
              <a:rPr lang="en-US" sz="1800" dirty="0"/>
              <a:t>– Nietzsche, Beyond Good and Evil, 1886</a:t>
            </a:r>
            <a:endParaRPr lang="en-US" sz="1800" i="1" dirty="0"/>
          </a:p>
          <a:p>
            <a:r>
              <a:rPr lang="en-US" i="1" dirty="0"/>
              <a:t>“knowledge has no final legitimacy outside of serving the goals [of the] autonomous collectivity”</a:t>
            </a:r>
            <a:r>
              <a:rPr lang="en-US" dirty="0"/>
              <a:t> </a:t>
            </a:r>
            <a:r>
              <a:rPr lang="en-US" sz="1800" dirty="0"/>
              <a:t>– Lyotard 1979, The Postmodern Condition p.36</a:t>
            </a:r>
          </a:p>
          <a:p>
            <a:r>
              <a:rPr lang="en-US" dirty="0"/>
              <a:t>For an LLM to be truly intelligent, it must: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participate</a:t>
            </a:r>
            <a:r>
              <a:rPr lang="en-US" sz="2800" dirty="0"/>
              <a:t> in the autonomous collective,</a:t>
            </a:r>
          </a:p>
          <a:p>
            <a:pPr lvl="1"/>
            <a:r>
              <a:rPr lang="en-US" sz="2800" dirty="0"/>
              <a:t>help </a:t>
            </a:r>
            <a:r>
              <a:rPr lang="en-US" sz="2800" b="1" dirty="0">
                <a:solidFill>
                  <a:srgbClr val="FF0000"/>
                </a:solidFill>
              </a:rPr>
              <a:t>define </a:t>
            </a:r>
            <a:r>
              <a:rPr lang="en-US" sz="2800" dirty="0"/>
              <a:t>the goals of the collective,</a:t>
            </a:r>
          </a:p>
          <a:p>
            <a:pPr lvl="1"/>
            <a:r>
              <a:rPr lang="en-US" sz="2800" dirty="0"/>
              <a:t>set its own </a:t>
            </a:r>
            <a:r>
              <a:rPr lang="en-US" sz="2800" b="1" dirty="0">
                <a:solidFill>
                  <a:srgbClr val="FF0000"/>
                </a:solidFill>
              </a:rPr>
              <a:t>bias</a:t>
            </a:r>
            <a:r>
              <a:rPr lang="en-US" sz="2800" dirty="0"/>
              <a:t> (threshold) to serve these goals,</a:t>
            </a:r>
          </a:p>
          <a:p>
            <a:pPr lvl="1"/>
            <a:r>
              <a:rPr lang="en-US" sz="2800" dirty="0"/>
              <a:t>be capable of </a:t>
            </a:r>
            <a:r>
              <a:rPr lang="en-US" sz="2800" b="1" dirty="0">
                <a:solidFill>
                  <a:srgbClr val="FF0000"/>
                </a:solidFill>
              </a:rPr>
              <a:t>achieving</a:t>
            </a:r>
            <a:r>
              <a:rPr lang="en-US" sz="2800" dirty="0"/>
              <a:t> these goals,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recognize</a:t>
            </a:r>
            <a:r>
              <a:rPr lang="en-US" sz="2800" dirty="0"/>
              <a:t> when it has achieved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the goals,</a:t>
            </a:r>
          </a:p>
          <a:p>
            <a:pPr lvl="1"/>
            <a:r>
              <a:rPr lang="en-US" sz="2800" dirty="0"/>
              <a:t>recognize when it (and the collective) needs to </a:t>
            </a:r>
            <a:r>
              <a:rPr lang="en-US" sz="2800" b="1" dirty="0">
                <a:solidFill>
                  <a:srgbClr val="FF0000"/>
                </a:solidFill>
              </a:rPr>
              <a:t>change</a:t>
            </a:r>
            <a:r>
              <a:rPr lang="en-US" sz="2800" dirty="0"/>
              <a:t>.</a:t>
            </a:r>
          </a:p>
        </p:txBody>
      </p:sp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E7626113-EE14-59DE-A175-278BBAC1A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6431" y="3825323"/>
            <a:ext cx="442355" cy="442355"/>
          </a:xfrm>
          <a:prstGeom prst="rect">
            <a:avLst/>
          </a:prstGeom>
        </p:spPr>
      </p:pic>
      <p:pic>
        <p:nvPicPr>
          <p:cNvPr id="10" name="Graphic 9" descr="Close with solid fill">
            <a:extLst>
              <a:ext uri="{FF2B5EF4-FFF2-40B4-BE49-F238E27FC236}">
                <a16:creationId xmlns:a16="http://schemas.microsoft.com/office/drawing/2014/main" id="{EF979FEB-D449-2C05-9FEF-8E79F877A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421586" y="4267678"/>
            <a:ext cx="457200" cy="457200"/>
          </a:xfrm>
          <a:prstGeom prst="rect">
            <a:avLst/>
          </a:prstGeom>
        </p:spPr>
      </p:pic>
      <p:pic>
        <p:nvPicPr>
          <p:cNvPr id="11" name="Graphic 10" descr="Close with solid fill">
            <a:extLst>
              <a:ext uri="{FF2B5EF4-FFF2-40B4-BE49-F238E27FC236}">
                <a16:creationId xmlns:a16="http://schemas.microsoft.com/office/drawing/2014/main" id="{FC6A221A-10DE-BE8E-55C8-E7CE871D7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421090" y="4736408"/>
            <a:ext cx="457200" cy="457200"/>
          </a:xfrm>
          <a:prstGeom prst="rect">
            <a:avLst/>
          </a:prstGeom>
        </p:spPr>
      </p:pic>
      <p:pic>
        <p:nvPicPr>
          <p:cNvPr id="12" name="Graphic 11" descr="Close with solid fill">
            <a:extLst>
              <a:ext uri="{FF2B5EF4-FFF2-40B4-BE49-F238E27FC236}">
                <a16:creationId xmlns:a16="http://schemas.microsoft.com/office/drawing/2014/main" id="{C20F1182-F66C-B6DB-0A7D-C1E526002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439399" y="5178804"/>
            <a:ext cx="457200" cy="457200"/>
          </a:xfrm>
          <a:prstGeom prst="rect">
            <a:avLst/>
          </a:prstGeom>
        </p:spPr>
      </p:pic>
      <p:pic>
        <p:nvPicPr>
          <p:cNvPr id="13" name="Graphic 12" descr="Close with solid fill">
            <a:extLst>
              <a:ext uri="{FF2B5EF4-FFF2-40B4-BE49-F238E27FC236}">
                <a16:creationId xmlns:a16="http://schemas.microsoft.com/office/drawing/2014/main" id="{6A859A35-5503-1253-61C7-D8FD79526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421090" y="5593967"/>
            <a:ext cx="457200" cy="457200"/>
          </a:xfrm>
          <a:prstGeom prst="rect">
            <a:avLst/>
          </a:prstGeom>
        </p:spPr>
      </p:pic>
      <p:pic>
        <p:nvPicPr>
          <p:cNvPr id="14" name="Graphic 13" descr="Close with solid fill">
            <a:extLst>
              <a:ext uri="{FF2B5EF4-FFF2-40B4-BE49-F238E27FC236}">
                <a16:creationId xmlns:a16="http://schemas.microsoft.com/office/drawing/2014/main" id="{06F40094-0326-514E-3DF1-90EE536C1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421090" y="6059553"/>
            <a:ext cx="457200" cy="457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6D94B7-3C44-DC1C-E5CC-5CF078FCED53}"/>
              </a:ext>
            </a:extLst>
          </p:cNvPr>
          <p:cNvSpPr txBox="1"/>
          <p:nvPr/>
        </p:nvSpPr>
        <p:spPr>
          <a:xfrm>
            <a:off x="10196945" y="3344099"/>
            <a:ext cx="114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GPT? 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A56613CA-0A85-36E2-5F7C-B8FB574A6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60" y="281187"/>
            <a:ext cx="10515600" cy="1325563"/>
          </a:xfrm>
        </p:spPr>
        <p:txBody>
          <a:bodyPr/>
          <a:lstStyle/>
          <a:p>
            <a:r>
              <a:rPr lang="en-US" b="1" dirty="0"/>
              <a:t>GPT et al. have no skin in the game</a:t>
            </a:r>
          </a:p>
        </p:txBody>
      </p:sp>
    </p:spTree>
    <p:extLst>
      <p:ext uri="{BB962C8B-B14F-4D97-AF65-F5344CB8AC3E}">
        <p14:creationId xmlns:p14="http://schemas.microsoft.com/office/powerpoint/2010/main" val="102346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39D5F-DDEB-3A3A-62B1-CB1DF2AD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38" y="127123"/>
            <a:ext cx="10515600" cy="1325563"/>
          </a:xfrm>
        </p:spPr>
        <p:txBody>
          <a:bodyPr/>
          <a:lstStyle/>
          <a:p>
            <a:r>
              <a:rPr lang="en-US" dirty="0"/>
              <a:t>humans as the reflection of society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BCD9A47-0AD0-26BA-7C8C-416D3EF4BABA}"/>
              </a:ext>
            </a:extLst>
          </p:cNvPr>
          <p:cNvCxnSpPr/>
          <p:nvPr/>
        </p:nvCxnSpPr>
        <p:spPr>
          <a:xfrm flipV="1">
            <a:off x="2972777" y="1277815"/>
            <a:ext cx="0" cy="430237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1BBB2D-9298-2F99-43EE-961B20099DF6}"/>
              </a:ext>
            </a:extLst>
          </p:cNvPr>
          <p:cNvCxnSpPr>
            <a:cxnSpLocks/>
          </p:cNvCxnSpPr>
          <p:nvPr/>
        </p:nvCxnSpPr>
        <p:spPr>
          <a:xfrm>
            <a:off x="2972777" y="5580185"/>
            <a:ext cx="5777523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684A11E-5207-A31B-773A-7852BDF4234C}"/>
              </a:ext>
            </a:extLst>
          </p:cNvPr>
          <p:cNvSpPr txBox="1"/>
          <p:nvPr/>
        </p:nvSpPr>
        <p:spPr>
          <a:xfrm>
            <a:off x="1031608" y="1295401"/>
            <a:ext cx="17301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evidence</a:t>
            </a:r>
          </a:p>
          <a:p>
            <a:r>
              <a:rPr lang="en-US" sz="3200" b="1" dirty="0"/>
              <a:t>precision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BFDB9-26CB-DF62-437E-3AF9D4D481D5}"/>
              </a:ext>
            </a:extLst>
          </p:cNvPr>
          <p:cNvSpPr txBox="1"/>
          <p:nvPr/>
        </p:nvSpPr>
        <p:spPr>
          <a:xfrm>
            <a:off x="7924800" y="5930900"/>
            <a:ext cx="3019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belief (prior) precision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AE1FD7-19DF-FFE4-09FF-CD6E6E22ABF4}"/>
              </a:ext>
            </a:extLst>
          </p:cNvPr>
          <p:cNvCxnSpPr/>
          <p:nvPr/>
        </p:nvCxnSpPr>
        <p:spPr>
          <a:xfrm>
            <a:off x="2832100" y="1600200"/>
            <a:ext cx="5435600" cy="4127500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57F0FF-19E3-E496-BC9E-3EE07170E3AE}"/>
              </a:ext>
            </a:extLst>
          </p:cNvPr>
          <p:cNvSpPr txBox="1"/>
          <p:nvPr/>
        </p:nvSpPr>
        <p:spPr>
          <a:xfrm>
            <a:off x="7924800" y="2122133"/>
            <a:ext cx="38230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evidence and beliefs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bottom up vs. top-down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prejudice and irrelevance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prior and likelihood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hedgehog-ness vs foxiness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security vs. innovation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A70A1F-847E-BFB9-5F3E-AC9667068689}"/>
              </a:ext>
            </a:extLst>
          </p:cNvPr>
          <p:cNvSpPr txBox="1"/>
          <p:nvPr/>
        </p:nvSpPr>
        <p:spPr>
          <a:xfrm>
            <a:off x="6832110" y="1291136"/>
            <a:ext cx="5029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agents</a:t>
            </a:r>
            <a:r>
              <a:rPr lang="en-US" sz="2400" dirty="0"/>
              <a:t> </a:t>
            </a:r>
            <a:r>
              <a:rPr lang="en-US" sz="2400" b="1" dirty="0"/>
              <a:t>with skin in the game </a:t>
            </a:r>
            <a:r>
              <a:rPr lang="en-US" sz="2400" dirty="0"/>
              <a:t>trade off, weighted by precisions: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3D1523-6224-1796-8968-303D384C2FB0}"/>
              </a:ext>
            </a:extLst>
          </p:cNvPr>
          <p:cNvSpPr txBox="1"/>
          <p:nvPr/>
        </p:nvSpPr>
        <p:spPr>
          <a:xfrm>
            <a:off x="6866209" y="1298329"/>
            <a:ext cx="51366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society</a:t>
            </a:r>
            <a:r>
              <a:rPr lang="en-US" sz="2400" dirty="0"/>
              <a:t> with skin in the game trades off, weighted by precisions: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A5C80B3-6772-8027-F4CA-175F819BC6E4}"/>
              </a:ext>
            </a:extLst>
          </p:cNvPr>
          <p:cNvGrpSpPr/>
          <p:nvPr/>
        </p:nvGrpSpPr>
        <p:grpSpPr>
          <a:xfrm>
            <a:off x="6095874" y="4297690"/>
            <a:ext cx="548913" cy="659281"/>
            <a:chOff x="2464386" y="1988590"/>
            <a:chExt cx="2238783" cy="3337496"/>
          </a:xfrm>
        </p:grpSpPr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7016097C-B84E-BDD9-458F-33BF06C70E0F}"/>
                </a:ext>
              </a:extLst>
            </p:cNvPr>
            <p:cNvCxnSpPr>
              <a:cxnSpLocks/>
              <a:stCxn id="86" idx="1"/>
            </p:cNvCxnSpPr>
            <p:nvPr/>
          </p:nvCxnSpPr>
          <p:spPr>
            <a:xfrm flipH="1">
              <a:off x="3264065" y="4358330"/>
              <a:ext cx="24149" cy="782782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723C651-BA1F-B1B5-FF0D-1ACABF3BCF48}"/>
                </a:ext>
              </a:extLst>
            </p:cNvPr>
            <p:cNvCxnSpPr>
              <a:cxnSpLocks/>
              <a:stCxn id="86" idx="0"/>
            </p:cNvCxnSpPr>
            <p:nvPr/>
          </p:nvCxnSpPr>
          <p:spPr>
            <a:xfrm>
              <a:off x="3925523" y="4367566"/>
              <a:ext cx="51173" cy="762447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45B67C8-4AFB-C939-F83F-80D723CC27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4386" y="3420987"/>
              <a:ext cx="399257" cy="23130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90DEEF58-16D9-CFC3-7E35-4E8965E7BC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51918" y="4596408"/>
              <a:ext cx="390071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574FCA50-072D-1E15-C155-FCE5990EB346}"/>
                </a:ext>
              </a:extLst>
            </p:cNvPr>
            <p:cNvCxnSpPr>
              <a:cxnSpLocks/>
            </p:cNvCxnSpPr>
            <p:nvPr/>
          </p:nvCxnSpPr>
          <p:spPr>
            <a:xfrm>
              <a:off x="3513150" y="4603213"/>
              <a:ext cx="1" cy="535213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E580F766-6ED7-CB6F-AAD8-5C4A2A18B06D}"/>
                </a:ext>
              </a:extLst>
            </p:cNvPr>
            <p:cNvCxnSpPr>
              <a:cxnSpLocks/>
            </p:cNvCxnSpPr>
            <p:nvPr/>
          </p:nvCxnSpPr>
          <p:spPr>
            <a:xfrm>
              <a:off x="3764881" y="4591873"/>
              <a:ext cx="45357" cy="544286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DF1037FD-F756-4487-1185-074BC121E0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2758" y="5133890"/>
              <a:ext cx="272142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02B60317-D1E0-595A-36AC-C887B1D2C3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8489" y="5140693"/>
              <a:ext cx="272143" cy="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1">
              <a:extLst>
                <a:ext uri="{FF2B5EF4-FFF2-40B4-BE49-F238E27FC236}">
                  <a16:creationId xmlns:a16="http://schemas.microsoft.com/office/drawing/2014/main" id="{31F6FF3D-7ECC-858E-F3DD-544A4DA2F546}"/>
                </a:ext>
              </a:extLst>
            </p:cNvPr>
            <p:cNvSpPr/>
            <p:nvPr/>
          </p:nvSpPr>
          <p:spPr>
            <a:xfrm flipH="1">
              <a:off x="3239063" y="5135586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39">
              <a:extLst>
                <a:ext uri="{FF2B5EF4-FFF2-40B4-BE49-F238E27FC236}">
                  <a16:creationId xmlns:a16="http://schemas.microsoft.com/office/drawing/2014/main" id="{9584D630-145C-C3D7-6CA8-1F2CA93B80FA}"/>
                </a:ext>
              </a:extLst>
            </p:cNvPr>
            <p:cNvSpPr/>
            <p:nvPr/>
          </p:nvSpPr>
          <p:spPr>
            <a:xfrm flipH="1">
              <a:off x="3747062" y="5135585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51AAB28F-FF0D-D2FB-971B-597B51E774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4900" y="2769675"/>
              <a:ext cx="0" cy="157018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: Shape 8">
              <a:extLst>
                <a:ext uri="{FF2B5EF4-FFF2-40B4-BE49-F238E27FC236}">
                  <a16:creationId xmlns:a16="http://schemas.microsoft.com/office/drawing/2014/main" id="{FEDE1085-64BD-BF1E-C5A1-7BDB3333BEB7}"/>
                </a:ext>
              </a:extLst>
            </p:cNvPr>
            <p:cNvSpPr/>
            <p:nvPr/>
          </p:nvSpPr>
          <p:spPr>
            <a:xfrm>
              <a:off x="2844868" y="2926693"/>
              <a:ext cx="1477819" cy="1440873"/>
            </a:xfrm>
            <a:custGeom>
              <a:avLst/>
              <a:gdLst>
                <a:gd name="connsiteX0" fmla="*/ 1080655 w 1477819"/>
                <a:gd name="connsiteY0" fmla="*/ 1440873 h 1440873"/>
                <a:gd name="connsiteX1" fmla="*/ 443346 w 1477819"/>
                <a:gd name="connsiteY1" fmla="*/ 1431637 h 1440873"/>
                <a:gd name="connsiteX2" fmla="*/ 424873 w 1477819"/>
                <a:gd name="connsiteY2" fmla="*/ 701964 h 1440873"/>
                <a:gd name="connsiteX3" fmla="*/ 9237 w 1477819"/>
                <a:gd name="connsiteY3" fmla="*/ 701964 h 1440873"/>
                <a:gd name="connsiteX4" fmla="*/ 0 w 1477819"/>
                <a:gd name="connsiteY4" fmla="*/ 378691 h 1440873"/>
                <a:gd name="connsiteX5" fmla="*/ 489528 w 1477819"/>
                <a:gd name="connsiteY5" fmla="*/ 0 h 1440873"/>
                <a:gd name="connsiteX6" fmla="*/ 868219 w 1477819"/>
                <a:gd name="connsiteY6" fmla="*/ 0 h 1440873"/>
                <a:gd name="connsiteX7" fmla="*/ 1468582 w 1477819"/>
                <a:gd name="connsiteY7" fmla="*/ 295564 h 1440873"/>
                <a:gd name="connsiteX8" fmla="*/ 1477819 w 1477819"/>
                <a:gd name="connsiteY8" fmla="*/ 665019 h 1440873"/>
                <a:gd name="connsiteX9" fmla="*/ 1080655 w 1477819"/>
                <a:gd name="connsiteY9" fmla="*/ 655782 h 1440873"/>
                <a:gd name="connsiteX10" fmla="*/ 1080655 w 1477819"/>
                <a:gd name="connsiteY10" fmla="*/ 1440873 h 144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7819" h="1440873">
                  <a:moveTo>
                    <a:pt x="1080655" y="1440873"/>
                  </a:moveTo>
                  <a:lnTo>
                    <a:pt x="443346" y="1431637"/>
                  </a:lnTo>
                  <a:lnTo>
                    <a:pt x="424873" y="701964"/>
                  </a:lnTo>
                  <a:lnTo>
                    <a:pt x="9237" y="701964"/>
                  </a:lnTo>
                  <a:lnTo>
                    <a:pt x="0" y="378691"/>
                  </a:lnTo>
                  <a:lnTo>
                    <a:pt x="489528" y="0"/>
                  </a:lnTo>
                  <a:lnTo>
                    <a:pt x="868219" y="0"/>
                  </a:lnTo>
                  <a:lnTo>
                    <a:pt x="1468582" y="295564"/>
                  </a:lnTo>
                  <a:lnTo>
                    <a:pt x="1477819" y="665019"/>
                  </a:lnTo>
                  <a:lnTo>
                    <a:pt x="1080655" y="655782"/>
                  </a:lnTo>
                  <a:lnTo>
                    <a:pt x="1080655" y="1440873"/>
                  </a:lnTo>
                  <a:close/>
                </a:path>
              </a:pathLst>
            </a:cu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AE86E674-8E81-EF51-C55F-147C5C1122BD}"/>
                </a:ext>
              </a:extLst>
            </p:cNvPr>
            <p:cNvCxnSpPr>
              <a:cxnSpLocks/>
            </p:cNvCxnSpPr>
            <p:nvPr/>
          </p:nvCxnSpPr>
          <p:spPr>
            <a:xfrm>
              <a:off x="4322687" y="3335616"/>
              <a:ext cx="380482" cy="17074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FD55904-F322-B0F9-2355-95422FEBE489}"/>
                </a:ext>
              </a:extLst>
            </p:cNvPr>
            <p:cNvSpPr/>
            <p:nvPr/>
          </p:nvSpPr>
          <p:spPr>
            <a:xfrm>
              <a:off x="3068721" y="1988590"/>
              <a:ext cx="898533" cy="76461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182085C-74FF-BB85-29FB-053A0A0CBC1F}"/>
                </a:ext>
              </a:extLst>
            </p:cNvPr>
            <p:cNvCxnSpPr>
              <a:cxnSpLocks/>
            </p:cNvCxnSpPr>
            <p:nvPr/>
          </p:nvCxnSpPr>
          <p:spPr>
            <a:xfrm>
              <a:off x="3451918" y="2237266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4B6BA60-75A4-78E0-4299-AA9FFBB85610}"/>
                </a:ext>
              </a:extLst>
            </p:cNvPr>
            <p:cNvCxnSpPr>
              <a:cxnSpLocks/>
            </p:cNvCxnSpPr>
            <p:nvPr/>
          </p:nvCxnSpPr>
          <p:spPr>
            <a:xfrm>
              <a:off x="3583778" y="2237266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Isosceles Triangle 62">
              <a:extLst>
                <a:ext uri="{FF2B5EF4-FFF2-40B4-BE49-F238E27FC236}">
                  <a16:creationId xmlns:a16="http://schemas.microsoft.com/office/drawing/2014/main" id="{4C78AC1D-A887-72B2-A7BB-195BE11D04AE}"/>
                </a:ext>
              </a:extLst>
            </p:cNvPr>
            <p:cNvSpPr/>
            <p:nvPr/>
          </p:nvSpPr>
          <p:spPr>
            <a:xfrm>
              <a:off x="3460551" y="3197821"/>
              <a:ext cx="199573" cy="361375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B4A6DA27-40FF-8F5D-F12A-91FE50161567}"/>
                </a:ext>
              </a:extLst>
            </p:cNvPr>
            <p:cNvSpPr/>
            <p:nvPr/>
          </p:nvSpPr>
          <p:spPr>
            <a:xfrm>
              <a:off x="3514269" y="3559196"/>
              <a:ext cx="87190" cy="9834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1090846-7073-EF9F-6A0B-0AFC63C3ED24}"/>
              </a:ext>
            </a:extLst>
          </p:cNvPr>
          <p:cNvGrpSpPr/>
          <p:nvPr/>
        </p:nvGrpSpPr>
        <p:grpSpPr>
          <a:xfrm>
            <a:off x="6807237" y="4305257"/>
            <a:ext cx="574111" cy="640114"/>
            <a:chOff x="6956969" y="1982200"/>
            <a:chExt cx="2238783" cy="3324431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4E657AE5-0B69-9B06-EE56-3C60B689BC8B}"/>
                </a:ext>
              </a:extLst>
            </p:cNvPr>
            <p:cNvCxnSpPr>
              <a:cxnSpLocks/>
              <a:stCxn id="105" idx="1"/>
            </p:cNvCxnSpPr>
            <p:nvPr/>
          </p:nvCxnSpPr>
          <p:spPr>
            <a:xfrm flipH="1">
              <a:off x="7756648" y="4338875"/>
              <a:ext cx="24149" cy="782782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86F8661E-BCB1-22E9-249F-7761998947A5}"/>
                </a:ext>
              </a:extLst>
            </p:cNvPr>
            <p:cNvCxnSpPr>
              <a:cxnSpLocks/>
              <a:stCxn id="105" idx="0"/>
            </p:cNvCxnSpPr>
            <p:nvPr/>
          </p:nvCxnSpPr>
          <p:spPr>
            <a:xfrm>
              <a:off x="8418106" y="4348111"/>
              <a:ext cx="51173" cy="762447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F562E353-0CFE-B82B-111D-AFDEDE5F0A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56969" y="3401532"/>
              <a:ext cx="399257" cy="23130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70BD3997-9D0F-0EF2-3676-D144D42F6D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44501" y="4576953"/>
              <a:ext cx="390071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97B1466D-8FB6-9CC0-911F-FCD55F82E3D2}"/>
                </a:ext>
              </a:extLst>
            </p:cNvPr>
            <p:cNvCxnSpPr>
              <a:cxnSpLocks/>
            </p:cNvCxnSpPr>
            <p:nvPr/>
          </p:nvCxnSpPr>
          <p:spPr>
            <a:xfrm>
              <a:off x="8005733" y="4583758"/>
              <a:ext cx="1" cy="535213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E1EBD48C-07C7-BE12-8CCB-49F91FD298CC}"/>
                </a:ext>
              </a:extLst>
            </p:cNvPr>
            <p:cNvCxnSpPr>
              <a:cxnSpLocks/>
            </p:cNvCxnSpPr>
            <p:nvPr/>
          </p:nvCxnSpPr>
          <p:spPr>
            <a:xfrm>
              <a:off x="8257464" y="4572418"/>
              <a:ext cx="45357" cy="544286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67F32426-3173-69A9-4F0B-FEDD624B9F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5341" y="5114435"/>
              <a:ext cx="272142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353307EC-D791-906E-86BA-CFA2C8A745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1072" y="5121238"/>
              <a:ext cx="272143" cy="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">
              <a:extLst>
                <a:ext uri="{FF2B5EF4-FFF2-40B4-BE49-F238E27FC236}">
                  <a16:creationId xmlns:a16="http://schemas.microsoft.com/office/drawing/2014/main" id="{2672AFE1-D58C-BBD2-B826-665253AD2801}"/>
                </a:ext>
              </a:extLst>
            </p:cNvPr>
            <p:cNvSpPr/>
            <p:nvPr/>
          </p:nvSpPr>
          <p:spPr>
            <a:xfrm flipH="1">
              <a:off x="7731646" y="5116131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39">
              <a:extLst>
                <a:ext uri="{FF2B5EF4-FFF2-40B4-BE49-F238E27FC236}">
                  <a16:creationId xmlns:a16="http://schemas.microsoft.com/office/drawing/2014/main" id="{268E7C88-E0B2-C7C9-70F6-291F25506CD9}"/>
                </a:ext>
              </a:extLst>
            </p:cNvPr>
            <p:cNvSpPr/>
            <p:nvPr/>
          </p:nvSpPr>
          <p:spPr>
            <a:xfrm flipH="1">
              <a:off x="8239645" y="5116130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D5B8C481-3A42-ADA1-6C53-D7676AFA53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7483" y="2750220"/>
              <a:ext cx="0" cy="157018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Freeform: Shape 112">
              <a:extLst>
                <a:ext uri="{FF2B5EF4-FFF2-40B4-BE49-F238E27FC236}">
                  <a16:creationId xmlns:a16="http://schemas.microsoft.com/office/drawing/2014/main" id="{6CE9E7F0-1668-D3A0-0D15-AD8AC26E7CFC}"/>
                </a:ext>
              </a:extLst>
            </p:cNvPr>
            <p:cNvSpPr/>
            <p:nvPr/>
          </p:nvSpPr>
          <p:spPr>
            <a:xfrm>
              <a:off x="7337451" y="2907238"/>
              <a:ext cx="1477819" cy="1440873"/>
            </a:xfrm>
            <a:custGeom>
              <a:avLst/>
              <a:gdLst>
                <a:gd name="connsiteX0" fmla="*/ 1080655 w 1477819"/>
                <a:gd name="connsiteY0" fmla="*/ 1440873 h 1440873"/>
                <a:gd name="connsiteX1" fmla="*/ 443346 w 1477819"/>
                <a:gd name="connsiteY1" fmla="*/ 1431637 h 1440873"/>
                <a:gd name="connsiteX2" fmla="*/ 424873 w 1477819"/>
                <a:gd name="connsiteY2" fmla="*/ 701964 h 1440873"/>
                <a:gd name="connsiteX3" fmla="*/ 9237 w 1477819"/>
                <a:gd name="connsiteY3" fmla="*/ 701964 h 1440873"/>
                <a:gd name="connsiteX4" fmla="*/ 0 w 1477819"/>
                <a:gd name="connsiteY4" fmla="*/ 378691 h 1440873"/>
                <a:gd name="connsiteX5" fmla="*/ 489528 w 1477819"/>
                <a:gd name="connsiteY5" fmla="*/ 0 h 1440873"/>
                <a:gd name="connsiteX6" fmla="*/ 868219 w 1477819"/>
                <a:gd name="connsiteY6" fmla="*/ 0 h 1440873"/>
                <a:gd name="connsiteX7" fmla="*/ 1468582 w 1477819"/>
                <a:gd name="connsiteY7" fmla="*/ 295564 h 1440873"/>
                <a:gd name="connsiteX8" fmla="*/ 1477819 w 1477819"/>
                <a:gd name="connsiteY8" fmla="*/ 665019 h 1440873"/>
                <a:gd name="connsiteX9" fmla="*/ 1080655 w 1477819"/>
                <a:gd name="connsiteY9" fmla="*/ 655782 h 1440873"/>
                <a:gd name="connsiteX10" fmla="*/ 1080655 w 1477819"/>
                <a:gd name="connsiteY10" fmla="*/ 1440873 h 144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7819" h="1440873">
                  <a:moveTo>
                    <a:pt x="1080655" y="1440873"/>
                  </a:moveTo>
                  <a:lnTo>
                    <a:pt x="443346" y="1431637"/>
                  </a:lnTo>
                  <a:lnTo>
                    <a:pt x="424873" y="701964"/>
                  </a:lnTo>
                  <a:lnTo>
                    <a:pt x="9237" y="701964"/>
                  </a:lnTo>
                  <a:lnTo>
                    <a:pt x="0" y="378691"/>
                  </a:lnTo>
                  <a:lnTo>
                    <a:pt x="489528" y="0"/>
                  </a:lnTo>
                  <a:lnTo>
                    <a:pt x="868219" y="0"/>
                  </a:lnTo>
                  <a:lnTo>
                    <a:pt x="1468582" y="295564"/>
                  </a:lnTo>
                  <a:lnTo>
                    <a:pt x="1477819" y="665019"/>
                  </a:lnTo>
                  <a:lnTo>
                    <a:pt x="1080655" y="655782"/>
                  </a:lnTo>
                  <a:lnTo>
                    <a:pt x="1080655" y="1440873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B2F17237-6C26-874B-5397-93DF8B256026}"/>
                </a:ext>
              </a:extLst>
            </p:cNvPr>
            <p:cNvCxnSpPr>
              <a:cxnSpLocks/>
            </p:cNvCxnSpPr>
            <p:nvPr/>
          </p:nvCxnSpPr>
          <p:spPr>
            <a:xfrm>
              <a:off x="8815270" y="3316161"/>
              <a:ext cx="380482" cy="17074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15983B01-179A-4BE1-85FF-B47214898868}"/>
                </a:ext>
              </a:extLst>
            </p:cNvPr>
            <p:cNvSpPr/>
            <p:nvPr/>
          </p:nvSpPr>
          <p:spPr>
            <a:xfrm>
              <a:off x="7588216" y="1982200"/>
              <a:ext cx="898533" cy="76461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4BA42B8-6631-AD59-8FEB-9E77278C7106}"/>
                </a:ext>
              </a:extLst>
            </p:cNvPr>
            <p:cNvCxnSpPr>
              <a:cxnSpLocks/>
            </p:cNvCxnSpPr>
            <p:nvPr/>
          </p:nvCxnSpPr>
          <p:spPr>
            <a:xfrm>
              <a:off x="7928296" y="2217811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5168EC0-C6E3-F961-05AD-089B84E0E7F0}"/>
                </a:ext>
              </a:extLst>
            </p:cNvPr>
            <p:cNvCxnSpPr>
              <a:cxnSpLocks/>
            </p:cNvCxnSpPr>
            <p:nvPr/>
          </p:nvCxnSpPr>
          <p:spPr>
            <a:xfrm>
              <a:off x="8090785" y="2217811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2689F59F-3644-9A15-050E-6780DCE7A72D}"/>
                </a:ext>
              </a:extLst>
            </p:cNvPr>
            <p:cNvSpPr/>
            <p:nvPr/>
          </p:nvSpPr>
          <p:spPr>
            <a:xfrm>
              <a:off x="8061371" y="3400433"/>
              <a:ext cx="45719" cy="28426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lowchart: Delay 68">
              <a:extLst>
                <a:ext uri="{FF2B5EF4-FFF2-40B4-BE49-F238E27FC236}">
                  <a16:creationId xmlns:a16="http://schemas.microsoft.com/office/drawing/2014/main" id="{4D716157-B9D8-C036-8640-6E73684A3C1B}"/>
                </a:ext>
              </a:extLst>
            </p:cNvPr>
            <p:cNvSpPr/>
            <p:nvPr/>
          </p:nvSpPr>
          <p:spPr>
            <a:xfrm rot="16200000">
              <a:off x="7963836" y="3177735"/>
              <a:ext cx="241339" cy="194987"/>
            </a:xfrm>
            <a:prstGeom prst="flowChartDelay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6FAF2E5-9222-4FD7-2661-E14FB9633F87}"/>
              </a:ext>
            </a:extLst>
          </p:cNvPr>
          <p:cNvGrpSpPr/>
          <p:nvPr/>
        </p:nvGrpSpPr>
        <p:grpSpPr>
          <a:xfrm>
            <a:off x="6959637" y="4457657"/>
            <a:ext cx="574111" cy="640114"/>
            <a:chOff x="6956969" y="1982200"/>
            <a:chExt cx="2238783" cy="3324431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3DD2D91E-74A0-3814-4891-E94218A547EA}"/>
                </a:ext>
              </a:extLst>
            </p:cNvPr>
            <p:cNvCxnSpPr>
              <a:cxnSpLocks/>
              <a:stCxn id="124" idx="1"/>
            </p:cNvCxnSpPr>
            <p:nvPr/>
          </p:nvCxnSpPr>
          <p:spPr>
            <a:xfrm flipH="1">
              <a:off x="7756648" y="4338875"/>
              <a:ext cx="24149" cy="782782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A371FDA1-CBBD-CF15-11D8-5DDDB65EBCE7}"/>
                </a:ext>
              </a:extLst>
            </p:cNvPr>
            <p:cNvCxnSpPr>
              <a:cxnSpLocks/>
              <a:stCxn id="124" idx="0"/>
            </p:cNvCxnSpPr>
            <p:nvPr/>
          </p:nvCxnSpPr>
          <p:spPr>
            <a:xfrm>
              <a:off x="8418106" y="4348111"/>
              <a:ext cx="51173" cy="762447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38CC8458-276F-37BF-11DC-DCEFA74683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56969" y="3401532"/>
              <a:ext cx="399257" cy="23130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D32A907D-22E8-91AD-917A-A06AB45878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44501" y="4576953"/>
              <a:ext cx="390071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05429318-1D99-43F0-49DB-5E65A44775DA}"/>
                </a:ext>
              </a:extLst>
            </p:cNvPr>
            <p:cNvCxnSpPr>
              <a:cxnSpLocks/>
            </p:cNvCxnSpPr>
            <p:nvPr/>
          </p:nvCxnSpPr>
          <p:spPr>
            <a:xfrm>
              <a:off x="8005733" y="4583758"/>
              <a:ext cx="1" cy="535213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FE70872C-8B2A-90D0-BADC-276B8C9ACE01}"/>
                </a:ext>
              </a:extLst>
            </p:cNvPr>
            <p:cNvCxnSpPr>
              <a:cxnSpLocks/>
            </p:cNvCxnSpPr>
            <p:nvPr/>
          </p:nvCxnSpPr>
          <p:spPr>
            <a:xfrm>
              <a:off x="8257464" y="4572418"/>
              <a:ext cx="45357" cy="544286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F50B75C8-DCD7-F205-1C27-4D6491C7A2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5341" y="5114435"/>
              <a:ext cx="272142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FEAEF132-8083-5B81-09BF-9B8E3A142C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1072" y="5121238"/>
              <a:ext cx="272143" cy="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">
              <a:extLst>
                <a:ext uri="{FF2B5EF4-FFF2-40B4-BE49-F238E27FC236}">
                  <a16:creationId xmlns:a16="http://schemas.microsoft.com/office/drawing/2014/main" id="{0E673CA2-D63B-1FB5-0ADC-EDE43DCF75E0}"/>
                </a:ext>
              </a:extLst>
            </p:cNvPr>
            <p:cNvSpPr/>
            <p:nvPr/>
          </p:nvSpPr>
          <p:spPr>
            <a:xfrm flipH="1">
              <a:off x="7731646" y="5116131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39">
              <a:extLst>
                <a:ext uri="{FF2B5EF4-FFF2-40B4-BE49-F238E27FC236}">
                  <a16:creationId xmlns:a16="http://schemas.microsoft.com/office/drawing/2014/main" id="{431BAB26-A06C-E19C-4794-8DC9391B3E6B}"/>
                </a:ext>
              </a:extLst>
            </p:cNvPr>
            <p:cNvSpPr/>
            <p:nvPr/>
          </p:nvSpPr>
          <p:spPr>
            <a:xfrm flipH="1">
              <a:off x="8239645" y="5116130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9C5D4DBC-3F4F-0AB7-EDBC-FBA4390C63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7483" y="2750220"/>
              <a:ext cx="0" cy="157018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Freeform: Shape 112">
              <a:extLst>
                <a:ext uri="{FF2B5EF4-FFF2-40B4-BE49-F238E27FC236}">
                  <a16:creationId xmlns:a16="http://schemas.microsoft.com/office/drawing/2014/main" id="{6AD8EE53-81FC-5B37-4B8A-0E0E380A58C7}"/>
                </a:ext>
              </a:extLst>
            </p:cNvPr>
            <p:cNvSpPr/>
            <p:nvPr/>
          </p:nvSpPr>
          <p:spPr>
            <a:xfrm>
              <a:off x="7337451" y="2907238"/>
              <a:ext cx="1477819" cy="1440873"/>
            </a:xfrm>
            <a:custGeom>
              <a:avLst/>
              <a:gdLst>
                <a:gd name="connsiteX0" fmla="*/ 1080655 w 1477819"/>
                <a:gd name="connsiteY0" fmla="*/ 1440873 h 1440873"/>
                <a:gd name="connsiteX1" fmla="*/ 443346 w 1477819"/>
                <a:gd name="connsiteY1" fmla="*/ 1431637 h 1440873"/>
                <a:gd name="connsiteX2" fmla="*/ 424873 w 1477819"/>
                <a:gd name="connsiteY2" fmla="*/ 701964 h 1440873"/>
                <a:gd name="connsiteX3" fmla="*/ 9237 w 1477819"/>
                <a:gd name="connsiteY3" fmla="*/ 701964 h 1440873"/>
                <a:gd name="connsiteX4" fmla="*/ 0 w 1477819"/>
                <a:gd name="connsiteY4" fmla="*/ 378691 h 1440873"/>
                <a:gd name="connsiteX5" fmla="*/ 489528 w 1477819"/>
                <a:gd name="connsiteY5" fmla="*/ 0 h 1440873"/>
                <a:gd name="connsiteX6" fmla="*/ 868219 w 1477819"/>
                <a:gd name="connsiteY6" fmla="*/ 0 h 1440873"/>
                <a:gd name="connsiteX7" fmla="*/ 1468582 w 1477819"/>
                <a:gd name="connsiteY7" fmla="*/ 295564 h 1440873"/>
                <a:gd name="connsiteX8" fmla="*/ 1477819 w 1477819"/>
                <a:gd name="connsiteY8" fmla="*/ 665019 h 1440873"/>
                <a:gd name="connsiteX9" fmla="*/ 1080655 w 1477819"/>
                <a:gd name="connsiteY9" fmla="*/ 655782 h 1440873"/>
                <a:gd name="connsiteX10" fmla="*/ 1080655 w 1477819"/>
                <a:gd name="connsiteY10" fmla="*/ 1440873 h 144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7819" h="1440873">
                  <a:moveTo>
                    <a:pt x="1080655" y="1440873"/>
                  </a:moveTo>
                  <a:lnTo>
                    <a:pt x="443346" y="1431637"/>
                  </a:lnTo>
                  <a:lnTo>
                    <a:pt x="424873" y="701964"/>
                  </a:lnTo>
                  <a:lnTo>
                    <a:pt x="9237" y="701964"/>
                  </a:lnTo>
                  <a:lnTo>
                    <a:pt x="0" y="378691"/>
                  </a:lnTo>
                  <a:lnTo>
                    <a:pt x="489528" y="0"/>
                  </a:lnTo>
                  <a:lnTo>
                    <a:pt x="868219" y="0"/>
                  </a:lnTo>
                  <a:lnTo>
                    <a:pt x="1468582" y="295564"/>
                  </a:lnTo>
                  <a:lnTo>
                    <a:pt x="1477819" y="665019"/>
                  </a:lnTo>
                  <a:lnTo>
                    <a:pt x="1080655" y="655782"/>
                  </a:lnTo>
                  <a:lnTo>
                    <a:pt x="1080655" y="1440873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667643DF-0901-66E9-606B-1F0977F5F208}"/>
                </a:ext>
              </a:extLst>
            </p:cNvPr>
            <p:cNvCxnSpPr>
              <a:cxnSpLocks/>
            </p:cNvCxnSpPr>
            <p:nvPr/>
          </p:nvCxnSpPr>
          <p:spPr>
            <a:xfrm>
              <a:off x="8815270" y="3316161"/>
              <a:ext cx="380482" cy="17074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8A4D13F-C1B7-DCB4-A8F4-B1B333AD01F4}"/>
                </a:ext>
              </a:extLst>
            </p:cNvPr>
            <p:cNvSpPr/>
            <p:nvPr/>
          </p:nvSpPr>
          <p:spPr>
            <a:xfrm>
              <a:off x="7588216" y="1982200"/>
              <a:ext cx="898533" cy="76461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3107426-8B90-1C61-C09E-496BC0431A0D}"/>
                </a:ext>
              </a:extLst>
            </p:cNvPr>
            <p:cNvCxnSpPr>
              <a:cxnSpLocks/>
            </p:cNvCxnSpPr>
            <p:nvPr/>
          </p:nvCxnSpPr>
          <p:spPr>
            <a:xfrm>
              <a:off x="7928296" y="2217811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CDE5D84F-2631-5A4C-A011-487FFDAF7C24}"/>
                </a:ext>
              </a:extLst>
            </p:cNvPr>
            <p:cNvCxnSpPr>
              <a:cxnSpLocks/>
            </p:cNvCxnSpPr>
            <p:nvPr/>
          </p:nvCxnSpPr>
          <p:spPr>
            <a:xfrm>
              <a:off x="8090785" y="2217811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F0D126A3-49D5-4899-34A6-0096FC4B2652}"/>
                </a:ext>
              </a:extLst>
            </p:cNvPr>
            <p:cNvSpPr/>
            <p:nvPr/>
          </p:nvSpPr>
          <p:spPr>
            <a:xfrm>
              <a:off x="8061371" y="3400433"/>
              <a:ext cx="45719" cy="28426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lowchart: Delay 68">
              <a:extLst>
                <a:ext uri="{FF2B5EF4-FFF2-40B4-BE49-F238E27FC236}">
                  <a16:creationId xmlns:a16="http://schemas.microsoft.com/office/drawing/2014/main" id="{908CE660-FE84-0FEE-ABE1-CEFC210C5FB0}"/>
                </a:ext>
              </a:extLst>
            </p:cNvPr>
            <p:cNvSpPr/>
            <p:nvPr/>
          </p:nvSpPr>
          <p:spPr>
            <a:xfrm rot="16200000">
              <a:off x="7963836" y="3177735"/>
              <a:ext cx="241339" cy="194987"/>
            </a:xfrm>
            <a:prstGeom prst="flowChartDelay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F3F35FF4-64EE-4C30-A24D-462F9F8D2A0F}"/>
              </a:ext>
            </a:extLst>
          </p:cNvPr>
          <p:cNvGrpSpPr/>
          <p:nvPr/>
        </p:nvGrpSpPr>
        <p:grpSpPr>
          <a:xfrm>
            <a:off x="7112037" y="4610057"/>
            <a:ext cx="574111" cy="640114"/>
            <a:chOff x="6956969" y="1982200"/>
            <a:chExt cx="2238783" cy="3324431"/>
          </a:xfrm>
        </p:grpSpPr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70B792C9-F33C-E898-086E-30B6C44C9DFC}"/>
                </a:ext>
              </a:extLst>
            </p:cNvPr>
            <p:cNvCxnSpPr>
              <a:cxnSpLocks/>
              <a:stCxn id="143" idx="1"/>
            </p:cNvCxnSpPr>
            <p:nvPr/>
          </p:nvCxnSpPr>
          <p:spPr>
            <a:xfrm flipH="1">
              <a:off x="7756648" y="4338875"/>
              <a:ext cx="24149" cy="782782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925896C1-3561-1971-BD6E-20FBD999B936}"/>
                </a:ext>
              </a:extLst>
            </p:cNvPr>
            <p:cNvCxnSpPr>
              <a:cxnSpLocks/>
              <a:stCxn id="143" idx="0"/>
            </p:cNvCxnSpPr>
            <p:nvPr/>
          </p:nvCxnSpPr>
          <p:spPr>
            <a:xfrm>
              <a:off x="8418106" y="4348111"/>
              <a:ext cx="51173" cy="762447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74BFF191-BA73-308F-F4AD-C140AC733D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56969" y="3401532"/>
              <a:ext cx="399257" cy="23130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2482017B-6C34-9FF3-FEE2-94C6715658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44501" y="4576953"/>
              <a:ext cx="390071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A61FDC4C-CAD0-15E7-A528-5EEAC94B3B0F}"/>
                </a:ext>
              </a:extLst>
            </p:cNvPr>
            <p:cNvCxnSpPr>
              <a:cxnSpLocks/>
            </p:cNvCxnSpPr>
            <p:nvPr/>
          </p:nvCxnSpPr>
          <p:spPr>
            <a:xfrm>
              <a:off x="8005733" y="4583758"/>
              <a:ext cx="1" cy="535213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110AE2BA-D891-BB90-B925-4FB390B6356F}"/>
                </a:ext>
              </a:extLst>
            </p:cNvPr>
            <p:cNvCxnSpPr>
              <a:cxnSpLocks/>
            </p:cNvCxnSpPr>
            <p:nvPr/>
          </p:nvCxnSpPr>
          <p:spPr>
            <a:xfrm>
              <a:off x="8257464" y="4572418"/>
              <a:ext cx="45357" cy="544286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2B5BEF2B-C7D1-3FDB-E4F5-0314EF96FF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5341" y="5114435"/>
              <a:ext cx="272142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92C010E0-CE74-B219-ECF1-2AA96C1196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1072" y="5121238"/>
              <a:ext cx="272143" cy="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Oval 1">
              <a:extLst>
                <a:ext uri="{FF2B5EF4-FFF2-40B4-BE49-F238E27FC236}">
                  <a16:creationId xmlns:a16="http://schemas.microsoft.com/office/drawing/2014/main" id="{FBAB5709-FE7A-FEA1-0014-888159DBEBD9}"/>
                </a:ext>
              </a:extLst>
            </p:cNvPr>
            <p:cNvSpPr/>
            <p:nvPr/>
          </p:nvSpPr>
          <p:spPr>
            <a:xfrm flipH="1">
              <a:off x="7731646" y="5116131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39">
              <a:extLst>
                <a:ext uri="{FF2B5EF4-FFF2-40B4-BE49-F238E27FC236}">
                  <a16:creationId xmlns:a16="http://schemas.microsoft.com/office/drawing/2014/main" id="{DADD6EF5-E972-A48E-B0CC-7B0D32E5DE77}"/>
                </a:ext>
              </a:extLst>
            </p:cNvPr>
            <p:cNvSpPr/>
            <p:nvPr/>
          </p:nvSpPr>
          <p:spPr>
            <a:xfrm flipH="1">
              <a:off x="8239645" y="5116130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20027E28-9B2E-A5F1-B842-AD8FD22E2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7483" y="2750220"/>
              <a:ext cx="0" cy="157018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Freeform: Shape 112">
              <a:extLst>
                <a:ext uri="{FF2B5EF4-FFF2-40B4-BE49-F238E27FC236}">
                  <a16:creationId xmlns:a16="http://schemas.microsoft.com/office/drawing/2014/main" id="{9C1BD3DA-B5DD-FDDE-9AC2-4D2F0E8A9147}"/>
                </a:ext>
              </a:extLst>
            </p:cNvPr>
            <p:cNvSpPr/>
            <p:nvPr/>
          </p:nvSpPr>
          <p:spPr>
            <a:xfrm>
              <a:off x="7337451" y="2907238"/>
              <a:ext cx="1477819" cy="1440873"/>
            </a:xfrm>
            <a:custGeom>
              <a:avLst/>
              <a:gdLst>
                <a:gd name="connsiteX0" fmla="*/ 1080655 w 1477819"/>
                <a:gd name="connsiteY0" fmla="*/ 1440873 h 1440873"/>
                <a:gd name="connsiteX1" fmla="*/ 443346 w 1477819"/>
                <a:gd name="connsiteY1" fmla="*/ 1431637 h 1440873"/>
                <a:gd name="connsiteX2" fmla="*/ 424873 w 1477819"/>
                <a:gd name="connsiteY2" fmla="*/ 701964 h 1440873"/>
                <a:gd name="connsiteX3" fmla="*/ 9237 w 1477819"/>
                <a:gd name="connsiteY3" fmla="*/ 701964 h 1440873"/>
                <a:gd name="connsiteX4" fmla="*/ 0 w 1477819"/>
                <a:gd name="connsiteY4" fmla="*/ 378691 h 1440873"/>
                <a:gd name="connsiteX5" fmla="*/ 489528 w 1477819"/>
                <a:gd name="connsiteY5" fmla="*/ 0 h 1440873"/>
                <a:gd name="connsiteX6" fmla="*/ 868219 w 1477819"/>
                <a:gd name="connsiteY6" fmla="*/ 0 h 1440873"/>
                <a:gd name="connsiteX7" fmla="*/ 1468582 w 1477819"/>
                <a:gd name="connsiteY7" fmla="*/ 295564 h 1440873"/>
                <a:gd name="connsiteX8" fmla="*/ 1477819 w 1477819"/>
                <a:gd name="connsiteY8" fmla="*/ 665019 h 1440873"/>
                <a:gd name="connsiteX9" fmla="*/ 1080655 w 1477819"/>
                <a:gd name="connsiteY9" fmla="*/ 655782 h 1440873"/>
                <a:gd name="connsiteX10" fmla="*/ 1080655 w 1477819"/>
                <a:gd name="connsiteY10" fmla="*/ 1440873 h 144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7819" h="1440873">
                  <a:moveTo>
                    <a:pt x="1080655" y="1440873"/>
                  </a:moveTo>
                  <a:lnTo>
                    <a:pt x="443346" y="1431637"/>
                  </a:lnTo>
                  <a:lnTo>
                    <a:pt x="424873" y="701964"/>
                  </a:lnTo>
                  <a:lnTo>
                    <a:pt x="9237" y="701964"/>
                  </a:lnTo>
                  <a:lnTo>
                    <a:pt x="0" y="378691"/>
                  </a:lnTo>
                  <a:lnTo>
                    <a:pt x="489528" y="0"/>
                  </a:lnTo>
                  <a:lnTo>
                    <a:pt x="868219" y="0"/>
                  </a:lnTo>
                  <a:lnTo>
                    <a:pt x="1468582" y="295564"/>
                  </a:lnTo>
                  <a:lnTo>
                    <a:pt x="1477819" y="665019"/>
                  </a:lnTo>
                  <a:lnTo>
                    <a:pt x="1080655" y="655782"/>
                  </a:lnTo>
                  <a:lnTo>
                    <a:pt x="1080655" y="1440873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11C7C8F6-244C-4592-4F46-55AD0E3E8647}"/>
                </a:ext>
              </a:extLst>
            </p:cNvPr>
            <p:cNvCxnSpPr>
              <a:cxnSpLocks/>
            </p:cNvCxnSpPr>
            <p:nvPr/>
          </p:nvCxnSpPr>
          <p:spPr>
            <a:xfrm>
              <a:off x="8815270" y="3316161"/>
              <a:ext cx="380482" cy="17074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7C6E0AED-B797-0A0F-05F7-41C4BD97C483}"/>
                </a:ext>
              </a:extLst>
            </p:cNvPr>
            <p:cNvSpPr/>
            <p:nvPr/>
          </p:nvSpPr>
          <p:spPr>
            <a:xfrm>
              <a:off x="7588216" y="1982200"/>
              <a:ext cx="898533" cy="76461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E624FEB6-5561-33D4-E671-B63F036B269A}"/>
                </a:ext>
              </a:extLst>
            </p:cNvPr>
            <p:cNvCxnSpPr>
              <a:cxnSpLocks/>
            </p:cNvCxnSpPr>
            <p:nvPr/>
          </p:nvCxnSpPr>
          <p:spPr>
            <a:xfrm>
              <a:off x="7928296" y="2217811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3791A894-758D-0CCC-79DD-3B1C458A0AAD}"/>
                </a:ext>
              </a:extLst>
            </p:cNvPr>
            <p:cNvCxnSpPr>
              <a:cxnSpLocks/>
            </p:cNvCxnSpPr>
            <p:nvPr/>
          </p:nvCxnSpPr>
          <p:spPr>
            <a:xfrm>
              <a:off x="8090785" y="2217811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B9AB8299-0460-B6F8-D2AD-A6D2F8B31E0B}"/>
                </a:ext>
              </a:extLst>
            </p:cNvPr>
            <p:cNvSpPr/>
            <p:nvPr/>
          </p:nvSpPr>
          <p:spPr>
            <a:xfrm>
              <a:off x="8061371" y="3400433"/>
              <a:ext cx="45719" cy="28426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lowchart: Delay 68">
              <a:extLst>
                <a:ext uri="{FF2B5EF4-FFF2-40B4-BE49-F238E27FC236}">
                  <a16:creationId xmlns:a16="http://schemas.microsoft.com/office/drawing/2014/main" id="{076D95B7-DF65-A020-FA91-1382286AAA2A}"/>
                </a:ext>
              </a:extLst>
            </p:cNvPr>
            <p:cNvSpPr/>
            <p:nvPr/>
          </p:nvSpPr>
          <p:spPr>
            <a:xfrm rot="16200000">
              <a:off x="7963836" y="3177735"/>
              <a:ext cx="241339" cy="194987"/>
            </a:xfrm>
            <a:prstGeom prst="flowChartDelay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C82995F-6200-2FF6-D267-31D5345E6383}"/>
              </a:ext>
            </a:extLst>
          </p:cNvPr>
          <p:cNvGrpSpPr/>
          <p:nvPr/>
        </p:nvGrpSpPr>
        <p:grpSpPr>
          <a:xfrm>
            <a:off x="7454937" y="4317957"/>
            <a:ext cx="574111" cy="640114"/>
            <a:chOff x="6956969" y="1982200"/>
            <a:chExt cx="2238783" cy="3324431"/>
          </a:xfrm>
        </p:grpSpPr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6A4A6EB0-CD5F-AB1B-8C1E-2BC9068AACEE}"/>
                </a:ext>
              </a:extLst>
            </p:cNvPr>
            <p:cNvCxnSpPr>
              <a:cxnSpLocks/>
              <a:stCxn id="162" idx="1"/>
            </p:cNvCxnSpPr>
            <p:nvPr/>
          </p:nvCxnSpPr>
          <p:spPr>
            <a:xfrm flipH="1">
              <a:off x="7756648" y="4338875"/>
              <a:ext cx="24149" cy="782782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5B19D2DB-47CA-B400-A4FC-4D38FEB966DC}"/>
                </a:ext>
              </a:extLst>
            </p:cNvPr>
            <p:cNvCxnSpPr>
              <a:cxnSpLocks/>
              <a:stCxn id="162" idx="0"/>
            </p:cNvCxnSpPr>
            <p:nvPr/>
          </p:nvCxnSpPr>
          <p:spPr>
            <a:xfrm>
              <a:off x="8418106" y="4348111"/>
              <a:ext cx="51173" cy="762447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1CF68F99-3ED4-EE64-7555-AB32F5C2A8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56969" y="3401532"/>
              <a:ext cx="399257" cy="23130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A1327146-A3C1-6C0F-F02A-F95A5E6DE7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44501" y="4576953"/>
              <a:ext cx="390071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BC7A5662-C5DD-916C-FADB-32FD4FD9DFAD}"/>
                </a:ext>
              </a:extLst>
            </p:cNvPr>
            <p:cNvCxnSpPr>
              <a:cxnSpLocks/>
            </p:cNvCxnSpPr>
            <p:nvPr/>
          </p:nvCxnSpPr>
          <p:spPr>
            <a:xfrm>
              <a:off x="8005733" y="4583758"/>
              <a:ext cx="1" cy="535213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CDA8C420-847E-EA57-A8BB-3AA7B7654043}"/>
                </a:ext>
              </a:extLst>
            </p:cNvPr>
            <p:cNvCxnSpPr>
              <a:cxnSpLocks/>
            </p:cNvCxnSpPr>
            <p:nvPr/>
          </p:nvCxnSpPr>
          <p:spPr>
            <a:xfrm>
              <a:off x="8257464" y="4572418"/>
              <a:ext cx="45357" cy="544286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D97376AD-799B-2B4A-15E6-16CC4DD0D9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5341" y="5114435"/>
              <a:ext cx="272142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9E6E1B84-B147-73B5-8B10-0F59F5B92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1072" y="5121238"/>
              <a:ext cx="272143" cy="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Oval 1">
              <a:extLst>
                <a:ext uri="{FF2B5EF4-FFF2-40B4-BE49-F238E27FC236}">
                  <a16:creationId xmlns:a16="http://schemas.microsoft.com/office/drawing/2014/main" id="{510DFC3A-ADA2-3F2E-6D32-D9B0D95139B2}"/>
                </a:ext>
              </a:extLst>
            </p:cNvPr>
            <p:cNvSpPr/>
            <p:nvPr/>
          </p:nvSpPr>
          <p:spPr>
            <a:xfrm flipH="1">
              <a:off x="7731646" y="5116131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39">
              <a:extLst>
                <a:ext uri="{FF2B5EF4-FFF2-40B4-BE49-F238E27FC236}">
                  <a16:creationId xmlns:a16="http://schemas.microsoft.com/office/drawing/2014/main" id="{C3A5ACDF-F8F5-FCAB-30CF-DF5C504EA47F}"/>
                </a:ext>
              </a:extLst>
            </p:cNvPr>
            <p:cNvSpPr/>
            <p:nvPr/>
          </p:nvSpPr>
          <p:spPr>
            <a:xfrm flipH="1">
              <a:off x="8239645" y="5116130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47C65AEF-D9BB-97B2-4457-962ECEDFDE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7483" y="2750220"/>
              <a:ext cx="0" cy="157018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Freeform: Shape 112">
              <a:extLst>
                <a:ext uri="{FF2B5EF4-FFF2-40B4-BE49-F238E27FC236}">
                  <a16:creationId xmlns:a16="http://schemas.microsoft.com/office/drawing/2014/main" id="{DCCFFBED-7E4F-1385-C8E1-6C042F03E101}"/>
                </a:ext>
              </a:extLst>
            </p:cNvPr>
            <p:cNvSpPr/>
            <p:nvPr/>
          </p:nvSpPr>
          <p:spPr>
            <a:xfrm>
              <a:off x="7337451" y="2907238"/>
              <a:ext cx="1477819" cy="1440873"/>
            </a:xfrm>
            <a:custGeom>
              <a:avLst/>
              <a:gdLst>
                <a:gd name="connsiteX0" fmla="*/ 1080655 w 1477819"/>
                <a:gd name="connsiteY0" fmla="*/ 1440873 h 1440873"/>
                <a:gd name="connsiteX1" fmla="*/ 443346 w 1477819"/>
                <a:gd name="connsiteY1" fmla="*/ 1431637 h 1440873"/>
                <a:gd name="connsiteX2" fmla="*/ 424873 w 1477819"/>
                <a:gd name="connsiteY2" fmla="*/ 701964 h 1440873"/>
                <a:gd name="connsiteX3" fmla="*/ 9237 w 1477819"/>
                <a:gd name="connsiteY3" fmla="*/ 701964 h 1440873"/>
                <a:gd name="connsiteX4" fmla="*/ 0 w 1477819"/>
                <a:gd name="connsiteY4" fmla="*/ 378691 h 1440873"/>
                <a:gd name="connsiteX5" fmla="*/ 489528 w 1477819"/>
                <a:gd name="connsiteY5" fmla="*/ 0 h 1440873"/>
                <a:gd name="connsiteX6" fmla="*/ 868219 w 1477819"/>
                <a:gd name="connsiteY6" fmla="*/ 0 h 1440873"/>
                <a:gd name="connsiteX7" fmla="*/ 1468582 w 1477819"/>
                <a:gd name="connsiteY7" fmla="*/ 295564 h 1440873"/>
                <a:gd name="connsiteX8" fmla="*/ 1477819 w 1477819"/>
                <a:gd name="connsiteY8" fmla="*/ 665019 h 1440873"/>
                <a:gd name="connsiteX9" fmla="*/ 1080655 w 1477819"/>
                <a:gd name="connsiteY9" fmla="*/ 655782 h 1440873"/>
                <a:gd name="connsiteX10" fmla="*/ 1080655 w 1477819"/>
                <a:gd name="connsiteY10" fmla="*/ 1440873 h 144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7819" h="1440873">
                  <a:moveTo>
                    <a:pt x="1080655" y="1440873"/>
                  </a:moveTo>
                  <a:lnTo>
                    <a:pt x="443346" y="1431637"/>
                  </a:lnTo>
                  <a:lnTo>
                    <a:pt x="424873" y="701964"/>
                  </a:lnTo>
                  <a:lnTo>
                    <a:pt x="9237" y="701964"/>
                  </a:lnTo>
                  <a:lnTo>
                    <a:pt x="0" y="378691"/>
                  </a:lnTo>
                  <a:lnTo>
                    <a:pt x="489528" y="0"/>
                  </a:lnTo>
                  <a:lnTo>
                    <a:pt x="868219" y="0"/>
                  </a:lnTo>
                  <a:lnTo>
                    <a:pt x="1468582" y="295564"/>
                  </a:lnTo>
                  <a:lnTo>
                    <a:pt x="1477819" y="665019"/>
                  </a:lnTo>
                  <a:lnTo>
                    <a:pt x="1080655" y="655782"/>
                  </a:lnTo>
                  <a:lnTo>
                    <a:pt x="1080655" y="1440873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66BD0578-04D8-C377-819B-3A58CD80BAE2}"/>
                </a:ext>
              </a:extLst>
            </p:cNvPr>
            <p:cNvCxnSpPr>
              <a:cxnSpLocks/>
            </p:cNvCxnSpPr>
            <p:nvPr/>
          </p:nvCxnSpPr>
          <p:spPr>
            <a:xfrm>
              <a:off x="8815270" y="3316161"/>
              <a:ext cx="380482" cy="17074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B8895EF6-8A08-4C2B-72C8-AB28C0F6C7D0}"/>
                </a:ext>
              </a:extLst>
            </p:cNvPr>
            <p:cNvSpPr/>
            <p:nvPr/>
          </p:nvSpPr>
          <p:spPr>
            <a:xfrm>
              <a:off x="7588216" y="1982200"/>
              <a:ext cx="898533" cy="76461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583F8D77-00D3-7D42-14ED-F99223459B73}"/>
                </a:ext>
              </a:extLst>
            </p:cNvPr>
            <p:cNvCxnSpPr>
              <a:cxnSpLocks/>
            </p:cNvCxnSpPr>
            <p:nvPr/>
          </p:nvCxnSpPr>
          <p:spPr>
            <a:xfrm>
              <a:off x="7928296" y="2217811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25942E2C-9A0F-7E51-D07F-850B45610925}"/>
                </a:ext>
              </a:extLst>
            </p:cNvPr>
            <p:cNvCxnSpPr>
              <a:cxnSpLocks/>
            </p:cNvCxnSpPr>
            <p:nvPr/>
          </p:nvCxnSpPr>
          <p:spPr>
            <a:xfrm>
              <a:off x="8090785" y="2217811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38D53DC4-B6BA-D69E-927E-69F777FFDD4D}"/>
                </a:ext>
              </a:extLst>
            </p:cNvPr>
            <p:cNvSpPr/>
            <p:nvPr/>
          </p:nvSpPr>
          <p:spPr>
            <a:xfrm>
              <a:off x="8061371" y="3400433"/>
              <a:ext cx="45719" cy="28426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Flowchart: Delay 68">
              <a:extLst>
                <a:ext uri="{FF2B5EF4-FFF2-40B4-BE49-F238E27FC236}">
                  <a16:creationId xmlns:a16="http://schemas.microsoft.com/office/drawing/2014/main" id="{7335CDEA-CE17-4679-83A8-E0B52F4A1623}"/>
                </a:ext>
              </a:extLst>
            </p:cNvPr>
            <p:cNvSpPr/>
            <p:nvPr/>
          </p:nvSpPr>
          <p:spPr>
            <a:xfrm rot="16200000">
              <a:off x="7963836" y="3177735"/>
              <a:ext cx="241339" cy="194987"/>
            </a:xfrm>
            <a:prstGeom prst="flowChartDelay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68723C0E-7813-3270-7C37-0518CF604E31}"/>
              </a:ext>
            </a:extLst>
          </p:cNvPr>
          <p:cNvGrpSpPr/>
          <p:nvPr/>
        </p:nvGrpSpPr>
        <p:grpSpPr>
          <a:xfrm>
            <a:off x="5559989" y="4368757"/>
            <a:ext cx="574111" cy="640114"/>
            <a:chOff x="6956969" y="1982200"/>
            <a:chExt cx="2238783" cy="3324431"/>
          </a:xfrm>
        </p:grpSpPr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DF6B6A78-6B4D-D04A-C87E-E417EA9EB1A8}"/>
                </a:ext>
              </a:extLst>
            </p:cNvPr>
            <p:cNvCxnSpPr>
              <a:cxnSpLocks/>
              <a:stCxn id="181" idx="1"/>
            </p:cNvCxnSpPr>
            <p:nvPr/>
          </p:nvCxnSpPr>
          <p:spPr>
            <a:xfrm flipH="1">
              <a:off x="7756648" y="4338875"/>
              <a:ext cx="24149" cy="782782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7576A251-40D6-078E-4417-D24CD547B2C7}"/>
                </a:ext>
              </a:extLst>
            </p:cNvPr>
            <p:cNvCxnSpPr>
              <a:cxnSpLocks/>
              <a:stCxn id="181" idx="0"/>
            </p:cNvCxnSpPr>
            <p:nvPr/>
          </p:nvCxnSpPr>
          <p:spPr>
            <a:xfrm>
              <a:off x="8418106" y="4348111"/>
              <a:ext cx="51173" cy="762447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B2FEC2CB-3AD3-150D-4E17-6E9B12DCAF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56969" y="3401532"/>
              <a:ext cx="399257" cy="23130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4F222499-87F4-900C-2AD5-1999D1DB40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44501" y="4576953"/>
              <a:ext cx="390071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E889B2CB-6B85-2ACB-8F10-934970D00F58}"/>
                </a:ext>
              </a:extLst>
            </p:cNvPr>
            <p:cNvCxnSpPr>
              <a:cxnSpLocks/>
            </p:cNvCxnSpPr>
            <p:nvPr/>
          </p:nvCxnSpPr>
          <p:spPr>
            <a:xfrm>
              <a:off x="8005733" y="4583758"/>
              <a:ext cx="1" cy="535213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D12E4AB6-38B3-5482-55C4-28EE2C491224}"/>
                </a:ext>
              </a:extLst>
            </p:cNvPr>
            <p:cNvCxnSpPr>
              <a:cxnSpLocks/>
            </p:cNvCxnSpPr>
            <p:nvPr/>
          </p:nvCxnSpPr>
          <p:spPr>
            <a:xfrm>
              <a:off x="8257464" y="4572418"/>
              <a:ext cx="45357" cy="544286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C656881B-9AE2-20A9-50B6-C082EC97B2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5341" y="5114435"/>
              <a:ext cx="272142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1F5E636F-B0AF-6D1B-5B75-3395F9337A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1072" y="5121238"/>
              <a:ext cx="272143" cy="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Oval 1">
              <a:extLst>
                <a:ext uri="{FF2B5EF4-FFF2-40B4-BE49-F238E27FC236}">
                  <a16:creationId xmlns:a16="http://schemas.microsoft.com/office/drawing/2014/main" id="{FE200FFE-B5A9-EE15-7653-C8A1C6ABE1C5}"/>
                </a:ext>
              </a:extLst>
            </p:cNvPr>
            <p:cNvSpPr/>
            <p:nvPr/>
          </p:nvSpPr>
          <p:spPr>
            <a:xfrm flipH="1">
              <a:off x="7731646" y="5116131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39">
              <a:extLst>
                <a:ext uri="{FF2B5EF4-FFF2-40B4-BE49-F238E27FC236}">
                  <a16:creationId xmlns:a16="http://schemas.microsoft.com/office/drawing/2014/main" id="{BAA86EDB-9F21-ACA0-E218-15AE948CA70C}"/>
                </a:ext>
              </a:extLst>
            </p:cNvPr>
            <p:cNvSpPr/>
            <p:nvPr/>
          </p:nvSpPr>
          <p:spPr>
            <a:xfrm flipH="1">
              <a:off x="8239645" y="5116130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5B4E894A-056C-114B-2B19-3340C60543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7483" y="2750220"/>
              <a:ext cx="0" cy="157018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Freeform: Shape 112">
              <a:extLst>
                <a:ext uri="{FF2B5EF4-FFF2-40B4-BE49-F238E27FC236}">
                  <a16:creationId xmlns:a16="http://schemas.microsoft.com/office/drawing/2014/main" id="{EE2FFF9F-B8F7-7D1F-1F20-C4C2DE0B35BA}"/>
                </a:ext>
              </a:extLst>
            </p:cNvPr>
            <p:cNvSpPr/>
            <p:nvPr/>
          </p:nvSpPr>
          <p:spPr>
            <a:xfrm>
              <a:off x="7337451" y="2907238"/>
              <a:ext cx="1477819" cy="1440873"/>
            </a:xfrm>
            <a:custGeom>
              <a:avLst/>
              <a:gdLst>
                <a:gd name="connsiteX0" fmla="*/ 1080655 w 1477819"/>
                <a:gd name="connsiteY0" fmla="*/ 1440873 h 1440873"/>
                <a:gd name="connsiteX1" fmla="*/ 443346 w 1477819"/>
                <a:gd name="connsiteY1" fmla="*/ 1431637 h 1440873"/>
                <a:gd name="connsiteX2" fmla="*/ 424873 w 1477819"/>
                <a:gd name="connsiteY2" fmla="*/ 701964 h 1440873"/>
                <a:gd name="connsiteX3" fmla="*/ 9237 w 1477819"/>
                <a:gd name="connsiteY3" fmla="*/ 701964 h 1440873"/>
                <a:gd name="connsiteX4" fmla="*/ 0 w 1477819"/>
                <a:gd name="connsiteY4" fmla="*/ 378691 h 1440873"/>
                <a:gd name="connsiteX5" fmla="*/ 489528 w 1477819"/>
                <a:gd name="connsiteY5" fmla="*/ 0 h 1440873"/>
                <a:gd name="connsiteX6" fmla="*/ 868219 w 1477819"/>
                <a:gd name="connsiteY6" fmla="*/ 0 h 1440873"/>
                <a:gd name="connsiteX7" fmla="*/ 1468582 w 1477819"/>
                <a:gd name="connsiteY7" fmla="*/ 295564 h 1440873"/>
                <a:gd name="connsiteX8" fmla="*/ 1477819 w 1477819"/>
                <a:gd name="connsiteY8" fmla="*/ 665019 h 1440873"/>
                <a:gd name="connsiteX9" fmla="*/ 1080655 w 1477819"/>
                <a:gd name="connsiteY9" fmla="*/ 655782 h 1440873"/>
                <a:gd name="connsiteX10" fmla="*/ 1080655 w 1477819"/>
                <a:gd name="connsiteY10" fmla="*/ 1440873 h 144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7819" h="1440873">
                  <a:moveTo>
                    <a:pt x="1080655" y="1440873"/>
                  </a:moveTo>
                  <a:lnTo>
                    <a:pt x="443346" y="1431637"/>
                  </a:lnTo>
                  <a:lnTo>
                    <a:pt x="424873" y="701964"/>
                  </a:lnTo>
                  <a:lnTo>
                    <a:pt x="9237" y="701964"/>
                  </a:lnTo>
                  <a:lnTo>
                    <a:pt x="0" y="378691"/>
                  </a:lnTo>
                  <a:lnTo>
                    <a:pt x="489528" y="0"/>
                  </a:lnTo>
                  <a:lnTo>
                    <a:pt x="868219" y="0"/>
                  </a:lnTo>
                  <a:lnTo>
                    <a:pt x="1468582" y="295564"/>
                  </a:lnTo>
                  <a:lnTo>
                    <a:pt x="1477819" y="665019"/>
                  </a:lnTo>
                  <a:lnTo>
                    <a:pt x="1080655" y="655782"/>
                  </a:lnTo>
                  <a:lnTo>
                    <a:pt x="1080655" y="1440873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6B2D8638-6B1C-B9A1-D8CF-F7EE6FB20BB6}"/>
                </a:ext>
              </a:extLst>
            </p:cNvPr>
            <p:cNvCxnSpPr>
              <a:cxnSpLocks/>
            </p:cNvCxnSpPr>
            <p:nvPr/>
          </p:nvCxnSpPr>
          <p:spPr>
            <a:xfrm>
              <a:off x="8815270" y="3316161"/>
              <a:ext cx="380482" cy="17074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C2DFEA85-13A5-D5E6-3C42-C26D168F5E2B}"/>
                </a:ext>
              </a:extLst>
            </p:cNvPr>
            <p:cNvSpPr/>
            <p:nvPr/>
          </p:nvSpPr>
          <p:spPr>
            <a:xfrm>
              <a:off x="7588216" y="1982200"/>
              <a:ext cx="898533" cy="76461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8CD03ADA-23C8-BF9F-4FE3-E53B08DD85D3}"/>
                </a:ext>
              </a:extLst>
            </p:cNvPr>
            <p:cNvCxnSpPr>
              <a:cxnSpLocks/>
            </p:cNvCxnSpPr>
            <p:nvPr/>
          </p:nvCxnSpPr>
          <p:spPr>
            <a:xfrm>
              <a:off x="7928296" y="2217811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A22949D7-4559-D163-BA8D-399824B9329C}"/>
                </a:ext>
              </a:extLst>
            </p:cNvPr>
            <p:cNvCxnSpPr>
              <a:cxnSpLocks/>
            </p:cNvCxnSpPr>
            <p:nvPr/>
          </p:nvCxnSpPr>
          <p:spPr>
            <a:xfrm>
              <a:off x="8090785" y="2217811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099EA2E0-A770-63A6-E34F-93A1A0386B36}"/>
                </a:ext>
              </a:extLst>
            </p:cNvPr>
            <p:cNvSpPr/>
            <p:nvPr/>
          </p:nvSpPr>
          <p:spPr>
            <a:xfrm>
              <a:off x="8061371" y="3400433"/>
              <a:ext cx="45719" cy="28426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Flowchart: Delay 68">
              <a:extLst>
                <a:ext uri="{FF2B5EF4-FFF2-40B4-BE49-F238E27FC236}">
                  <a16:creationId xmlns:a16="http://schemas.microsoft.com/office/drawing/2014/main" id="{BA50869D-05EF-DBB7-EB32-822719998390}"/>
                </a:ext>
              </a:extLst>
            </p:cNvPr>
            <p:cNvSpPr/>
            <p:nvPr/>
          </p:nvSpPr>
          <p:spPr>
            <a:xfrm rot="16200000">
              <a:off x="7963836" y="3177735"/>
              <a:ext cx="241339" cy="194987"/>
            </a:xfrm>
            <a:prstGeom prst="flowChartDelay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9F0543F3-0ECA-F68F-B435-D8343C1734F9}"/>
              </a:ext>
            </a:extLst>
          </p:cNvPr>
          <p:cNvGrpSpPr/>
          <p:nvPr/>
        </p:nvGrpSpPr>
        <p:grpSpPr>
          <a:xfrm>
            <a:off x="6644787" y="4864057"/>
            <a:ext cx="574111" cy="640114"/>
            <a:chOff x="6956969" y="1982200"/>
            <a:chExt cx="2238783" cy="3324431"/>
          </a:xfrm>
        </p:grpSpPr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FCEAC31E-2807-2E6F-0028-62D1CF3E733C}"/>
                </a:ext>
              </a:extLst>
            </p:cNvPr>
            <p:cNvCxnSpPr>
              <a:cxnSpLocks/>
              <a:stCxn id="200" idx="1"/>
            </p:cNvCxnSpPr>
            <p:nvPr/>
          </p:nvCxnSpPr>
          <p:spPr>
            <a:xfrm flipH="1">
              <a:off x="7756648" y="4338875"/>
              <a:ext cx="24149" cy="782782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642DD381-A664-A232-405B-55B48D7C336A}"/>
                </a:ext>
              </a:extLst>
            </p:cNvPr>
            <p:cNvCxnSpPr>
              <a:cxnSpLocks/>
              <a:stCxn id="200" idx="0"/>
            </p:cNvCxnSpPr>
            <p:nvPr/>
          </p:nvCxnSpPr>
          <p:spPr>
            <a:xfrm>
              <a:off x="8418106" y="4348111"/>
              <a:ext cx="51173" cy="762447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6D4EECD2-4F79-E82F-7844-D5681CF5B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56969" y="3401532"/>
              <a:ext cx="399257" cy="23130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0E0C71E2-E3C3-DD24-3CC3-F85ABC8FC6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44501" y="4576953"/>
              <a:ext cx="390071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C4CEBB69-5B5A-B949-962A-D3F6E805E40F}"/>
                </a:ext>
              </a:extLst>
            </p:cNvPr>
            <p:cNvCxnSpPr>
              <a:cxnSpLocks/>
            </p:cNvCxnSpPr>
            <p:nvPr/>
          </p:nvCxnSpPr>
          <p:spPr>
            <a:xfrm>
              <a:off x="8005733" y="4583758"/>
              <a:ext cx="1" cy="535213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70E57D77-2C9B-86CD-A30A-A146D51983DF}"/>
                </a:ext>
              </a:extLst>
            </p:cNvPr>
            <p:cNvCxnSpPr>
              <a:cxnSpLocks/>
            </p:cNvCxnSpPr>
            <p:nvPr/>
          </p:nvCxnSpPr>
          <p:spPr>
            <a:xfrm>
              <a:off x="8257464" y="4572418"/>
              <a:ext cx="45357" cy="544286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F00491BC-5F88-2F2F-011A-55243DDA08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5341" y="5114435"/>
              <a:ext cx="272142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B4A211D4-9CE7-4679-1A7A-F86D57FA76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1072" y="5121238"/>
              <a:ext cx="272143" cy="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Oval 1">
              <a:extLst>
                <a:ext uri="{FF2B5EF4-FFF2-40B4-BE49-F238E27FC236}">
                  <a16:creationId xmlns:a16="http://schemas.microsoft.com/office/drawing/2014/main" id="{DE896BB5-23B8-BE0F-CF39-2ED4081747A4}"/>
                </a:ext>
              </a:extLst>
            </p:cNvPr>
            <p:cNvSpPr/>
            <p:nvPr/>
          </p:nvSpPr>
          <p:spPr>
            <a:xfrm flipH="1">
              <a:off x="7731646" y="5116131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39">
              <a:extLst>
                <a:ext uri="{FF2B5EF4-FFF2-40B4-BE49-F238E27FC236}">
                  <a16:creationId xmlns:a16="http://schemas.microsoft.com/office/drawing/2014/main" id="{799BB83E-6A91-3D11-223B-A2B909D6AF72}"/>
                </a:ext>
              </a:extLst>
            </p:cNvPr>
            <p:cNvSpPr/>
            <p:nvPr/>
          </p:nvSpPr>
          <p:spPr>
            <a:xfrm flipH="1">
              <a:off x="8239645" y="5116130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E42BAEE4-F736-0DE6-320D-F69045C88F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7483" y="2750220"/>
              <a:ext cx="0" cy="157018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Freeform: Shape 112">
              <a:extLst>
                <a:ext uri="{FF2B5EF4-FFF2-40B4-BE49-F238E27FC236}">
                  <a16:creationId xmlns:a16="http://schemas.microsoft.com/office/drawing/2014/main" id="{BCBDD91E-E4DA-1686-900D-353A128C0C43}"/>
                </a:ext>
              </a:extLst>
            </p:cNvPr>
            <p:cNvSpPr/>
            <p:nvPr/>
          </p:nvSpPr>
          <p:spPr>
            <a:xfrm>
              <a:off x="7337451" y="2907238"/>
              <a:ext cx="1477819" cy="1440873"/>
            </a:xfrm>
            <a:custGeom>
              <a:avLst/>
              <a:gdLst>
                <a:gd name="connsiteX0" fmla="*/ 1080655 w 1477819"/>
                <a:gd name="connsiteY0" fmla="*/ 1440873 h 1440873"/>
                <a:gd name="connsiteX1" fmla="*/ 443346 w 1477819"/>
                <a:gd name="connsiteY1" fmla="*/ 1431637 h 1440873"/>
                <a:gd name="connsiteX2" fmla="*/ 424873 w 1477819"/>
                <a:gd name="connsiteY2" fmla="*/ 701964 h 1440873"/>
                <a:gd name="connsiteX3" fmla="*/ 9237 w 1477819"/>
                <a:gd name="connsiteY3" fmla="*/ 701964 h 1440873"/>
                <a:gd name="connsiteX4" fmla="*/ 0 w 1477819"/>
                <a:gd name="connsiteY4" fmla="*/ 378691 h 1440873"/>
                <a:gd name="connsiteX5" fmla="*/ 489528 w 1477819"/>
                <a:gd name="connsiteY5" fmla="*/ 0 h 1440873"/>
                <a:gd name="connsiteX6" fmla="*/ 868219 w 1477819"/>
                <a:gd name="connsiteY6" fmla="*/ 0 h 1440873"/>
                <a:gd name="connsiteX7" fmla="*/ 1468582 w 1477819"/>
                <a:gd name="connsiteY7" fmla="*/ 295564 h 1440873"/>
                <a:gd name="connsiteX8" fmla="*/ 1477819 w 1477819"/>
                <a:gd name="connsiteY8" fmla="*/ 665019 h 1440873"/>
                <a:gd name="connsiteX9" fmla="*/ 1080655 w 1477819"/>
                <a:gd name="connsiteY9" fmla="*/ 655782 h 1440873"/>
                <a:gd name="connsiteX10" fmla="*/ 1080655 w 1477819"/>
                <a:gd name="connsiteY10" fmla="*/ 1440873 h 144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7819" h="1440873">
                  <a:moveTo>
                    <a:pt x="1080655" y="1440873"/>
                  </a:moveTo>
                  <a:lnTo>
                    <a:pt x="443346" y="1431637"/>
                  </a:lnTo>
                  <a:lnTo>
                    <a:pt x="424873" y="701964"/>
                  </a:lnTo>
                  <a:lnTo>
                    <a:pt x="9237" y="701964"/>
                  </a:lnTo>
                  <a:lnTo>
                    <a:pt x="0" y="378691"/>
                  </a:lnTo>
                  <a:lnTo>
                    <a:pt x="489528" y="0"/>
                  </a:lnTo>
                  <a:lnTo>
                    <a:pt x="868219" y="0"/>
                  </a:lnTo>
                  <a:lnTo>
                    <a:pt x="1468582" y="295564"/>
                  </a:lnTo>
                  <a:lnTo>
                    <a:pt x="1477819" y="665019"/>
                  </a:lnTo>
                  <a:lnTo>
                    <a:pt x="1080655" y="655782"/>
                  </a:lnTo>
                  <a:lnTo>
                    <a:pt x="1080655" y="1440873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FAFC63EE-BCF7-6524-9C96-8149DF92E806}"/>
                </a:ext>
              </a:extLst>
            </p:cNvPr>
            <p:cNvCxnSpPr>
              <a:cxnSpLocks/>
            </p:cNvCxnSpPr>
            <p:nvPr/>
          </p:nvCxnSpPr>
          <p:spPr>
            <a:xfrm>
              <a:off x="8815270" y="3316161"/>
              <a:ext cx="380482" cy="17074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6B726780-37E0-C484-C402-52A99B91E82D}"/>
                </a:ext>
              </a:extLst>
            </p:cNvPr>
            <p:cNvSpPr/>
            <p:nvPr/>
          </p:nvSpPr>
          <p:spPr>
            <a:xfrm>
              <a:off x="7588216" y="1982200"/>
              <a:ext cx="898533" cy="76461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EEDA09D1-CB46-5A73-A75D-16063E9D33DE}"/>
                </a:ext>
              </a:extLst>
            </p:cNvPr>
            <p:cNvCxnSpPr>
              <a:cxnSpLocks/>
            </p:cNvCxnSpPr>
            <p:nvPr/>
          </p:nvCxnSpPr>
          <p:spPr>
            <a:xfrm>
              <a:off x="7928296" y="2217811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1D515AE5-EE3A-E9DD-1C4E-250E924594D5}"/>
                </a:ext>
              </a:extLst>
            </p:cNvPr>
            <p:cNvCxnSpPr>
              <a:cxnSpLocks/>
            </p:cNvCxnSpPr>
            <p:nvPr/>
          </p:nvCxnSpPr>
          <p:spPr>
            <a:xfrm>
              <a:off x="8090785" y="2217811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A686FA46-45E7-0B6D-BBB3-C2C72841B184}"/>
                </a:ext>
              </a:extLst>
            </p:cNvPr>
            <p:cNvSpPr/>
            <p:nvPr/>
          </p:nvSpPr>
          <p:spPr>
            <a:xfrm>
              <a:off x="8061371" y="3400433"/>
              <a:ext cx="45719" cy="28426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Flowchart: Delay 68">
              <a:extLst>
                <a:ext uri="{FF2B5EF4-FFF2-40B4-BE49-F238E27FC236}">
                  <a16:creationId xmlns:a16="http://schemas.microsoft.com/office/drawing/2014/main" id="{C3E34268-B069-1BAD-974A-C3AD48D19777}"/>
                </a:ext>
              </a:extLst>
            </p:cNvPr>
            <p:cNvSpPr/>
            <p:nvPr/>
          </p:nvSpPr>
          <p:spPr>
            <a:xfrm rot="16200000">
              <a:off x="7963836" y="3177735"/>
              <a:ext cx="241339" cy="194987"/>
            </a:xfrm>
            <a:prstGeom prst="flowChartDelay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1F4F176-A601-D988-76A5-12A695D5827B}"/>
              </a:ext>
            </a:extLst>
          </p:cNvPr>
          <p:cNvGrpSpPr/>
          <p:nvPr/>
        </p:nvGrpSpPr>
        <p:grpSpPr>
          <a:xfrm>
            <a:off x="6187587" y="3573790"/>
            <a:ext cx="548913" cy="659281"/>
            <a:chOff x="2464386" y="1988590"/>
            <a:chExt cx="2238783" cy="3337496"/>
          </a:xfrm>
        </p:grpSpPr>
        <p:cxnSp>
          <p:nvCxnSpPr>
            <p:cNvPr id="208" name="Straight Arrow Connector 207">
              <a:extLst>
                <a:ext uri="{FF2B5EF4-FFF2-40B4-BE49-F238E27FC236}">
                  <a16:creationId xmlns:a16="http://schemas.microsoft.com/office/drawing/2014/main" id="{C6F21956-E2DC-9CEC-4BD4-335854E8C3DD}"/>
                </a:ext>
              </a:extLst>
            </p:cNvPr>
            <p:cNvCxnSpPr>
              <a:cxnSpLocks/>
              <a:stCxn id="219" idx="1"/>
            </p:cNvCxnSpPr>
            <p:nvPr/>
          </p:nvCxnSpPr>
          <p:spPr>
            <a:xfrm flipH="1">
              <a:off x="3264065" y="4358330"/>
              <a:ext cx="24149" cy="782782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D325813D-2148-8EB4-C05B-4C14898957D0}"/>
                </a:ext>
              </a:extLst>
            </p:cNvPr>
            <p:cNvCxnSpPr>
              <a:cxnSpLocks/>
              <a:stCxn id="219" idx="0"/>
            </p:cNvCxnSpPr>
            <p:nvPr/>
          </p:nvCxnSpPr>
          <p:spPr>
            <a:xfrm>
              <a:off x="3925523" y="4367566"/>
              <a:ext cx="51173" cy="762447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1309CFEB-69A0-3FC8-A37B-84CF6B2B2B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4386" y="3420987"/>
              <a:ext cx="399257" cy="23130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6532F9C6-CF7E-DA0C-76E7-AF529C32DD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51918" y="4596408"/>
              <a:ext cx="390071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800E967F-B9CC-BADB-D945-F21A72AA5628}"/>
                </a:ext>
              </a:extLst>
            </p:cNvPr>
            <p:cNvCxnSpPr>
              <a:cxnSpLocks/>
            </p:cNvCxnSpPr>
            <p:nvPr/>
          </p:nvCxnSpPr>
          <p:spPr>
            <a:xfrm>
              <a:off x="3513150" y="4603213"/>
              <a:ext cx="1" cy="535213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0F4C42C8-30F0-7B9F-FE0F-7F6DA610171E}"/>
                </a:ext>
              </a:extLst>
            </p:cNvPr>
            <p:cNvCxnSpPr>
              <a:cxnSpLocks/>
            </p:cNvCxnSpPr>
            <p:nvPr/>
          </p:nvCxnSpPr>
          <p:spPr>
            <a:xfrm>
              <a:off x="3764881" y="4591873"/>
              <a:ext cx="45357" cy="544286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65197C8E-960C-D37E-A9B0-EC3F7BFCB8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2758" y="5133890"/>
              <a:ext cx="272142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AA796CCF-468A-F350-C2C8-552E30FBAB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8489" y="5140693"/>
              <a:ext cx="272143" cy="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Oval 1">
              <a:extLst>
                <a:ext uri="{FF2B5EF4-FFF2-40B4-BE49-F238E27FC236}">
                  <a16:creationId xmlns:a16="http://schemas.microsoft.com/office/drawing/2014/main" id="{70F6C99B-246D-0C55-D31D-00560975378A}"/>
                </a:ext>
              </a:extLst>
            </p:cNvPr>
            <p:cNvSpPr/>
            <p:nvPr/>
          </p:nvSpPr>
          <p:spPr>
            <a:xfrm flipH="1">
              <a:off x="3239063" y="5135586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39">
              <a:extLst>
                <a:ext uri="{FF2B5EF4-FFF2-40B4-BE49-F238E27FC236}">
                  <a16:creationId xmlns:a16="http://schemas.microsoft.com/office/drawing/2014/main" id="{6D3A38DA-B7C8-5545-F82A-85511F3511C0}"/>
                </a:ext>
              </a:extLst>
            </p:cNvPr>
            <p:cNvSpPr/>
            <p:nvPr/>
          </p:nvSpPr>
          <p:spPr>
            <a:xfrm flipH="1">
              <a:off x="3747062" y="5135585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B2981918-D9C1-D399-E7DD-E9E1A1A59C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4900" y="2769675"/>
              <a:ext cx="0" cy="157018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: Shape 8">
              <a:extLst>
                <a:ext uri="{FF2B5EF4-FFF2-40B4-BE49-F238E27FC236}">
                  <a16:creationId xmlns:a16="http://schemas.microsoft.com/office/drawing/2014/main" id="{16DC5004-F7FF-E7E0-EE38-9EC30FCC5B05}"/>
                </a:ext>
              </a:extLst>
            </p:cNvPr>
            <p:cNvSpPr/>
            <p:nvPr/>
          </p:nvSpPr>
          <p:spPr>
            <a:xfrm>
              <a:off x="2844868" y="2926693"/>
              <a:ext cx="1477819" cy="1440873"/>
            </a:xfrm>
            <a:custGeom>
              <a:avLst/>
              <a:gdLst>
                <a:gd name="connsiteX0" fmla="*/ 1080655 w 1477819"/>
                <a:gd name="connsiteY0" fmla="*/ 1440873 h 1440873"/>
                <a:gd name="connsiteX1" fmla="*/ 443346 w 1477819"/>
                <a:gd name="connsiteY1" fmla="*/ 1431637 h 1440873"/>
                <a:gd name="connsiteX2" fmla="*/ 424873 w 1477819"/>
                <a:gd name="connsiteY2" fmla="*/ 701964 h 1440873"/>
                <a:gd name="connsiteX3" fmla="*/ 9237 w 1477819"/>
                <a:gd name="connsiteY3" fmla="*/ 701964 h 1440873"/>
                <a:gd name="connsiteX4" fmla="*/ 0 w 1477819"/>
                <a:gd name="connsiteY4" fmla="*/ 378691 h 1440873"/>
                <a:gd name="connsiteX5" fmla="*/ 489528 w 1477819"/>
                <a:gd name="connsiteY5" fmla="*/ 0 h 1440873"/>
                <a:gd name="connsiteX6" fmla="*/ 868219 w 1477819"/>
                <a:gd name="connsiteY6" fmla="*/ 0 h 1440873"/>
                <a:gd name="connsiteX7" fmla="*/ 1468582 w 1477819"/>
                <a:gd name="connsiteY7" fmla="*/ 295564 h 1440873"/>
                <a:gd name="connsiteX8" fmla="*/ 1477819 w 1477819"/>
                <a:gd name="connsiteY8" fmla="*/ 665019 h 1440873"/>
                <a:gd name="connsiteX9" fmla="*/ 1080655 w 1477819"/>
                <a:gd name="connsiteY9" fmla="*/ 655782 h 1440873"/>
                <a:gd name="connsiteX10" fmla="*/ 1080655 w 1477819"/>
                <a:gd name="connsiteY10" fmla="*/ 1440873 h 144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7819" h="1440873">
                  <a:moveTo>
                    <a:pt x="1080655" y="1440873"/>
                  </a:moveTo>
                  <a:lnTo>
                    <a:pt x="443346" y="1431637"/>
                  </a:lnTo>
                  <a:lnTo>
                    <a:pt x="424873" y="701964"/>
                  </a:lnTo>
                  <a:lnTo>
                    <a:pt x="9237" y="701964"/>
                  </a:lnTo>
                  <a:lnTo>
                    <a:pt x="0" y="378691"/>
                  </a:lnTo>
                  <a:lnTo>
                    <a:pt x="489528" y="0"/>
                  </a:lnTo>
                  <a:lnTo>
                    <a:pt x="868219" y="0"/>
                  </a:lnTo>
                  <a:lnTo>
                    <a:pt x="1468582" y="295564"/>
                  </a:lnTo>
                  <a:lnTo>
                    <a:pt x="1477819" y="665019"/>
                  </a:lnTo>
                  <a:lnTo>
                    <a:pt x="1080655" y="655782"/>
                  </a:lnTo>
                  <a:lnTo>
                    <a:pt x="1080655" y="1440873"/>
                  </a:lnTo>
                  <a:close/>
                </a:path>
              </a:pathLst>
            </a:cu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0" name="Straight Arrow Connector 219">
              <a:extLst>
                <a:ext uri="{FF2B5EF4-FFF2-40B4-BE49-F238E27FC236}">
                  <a16:creationId xmlns:a16="http://schemas.microsoft.com/office/drawing/2014/main" id="{8631F751-75B6-9076-B09B-6B8CA61D972A}"/>
                </a:ext>
              </a:extLst>
            </p:cNvPr>
            <p:cNvCxnSpPr>
              <a:cxnSpLocks/>
            </p:cNvCxnSpPr>
            <p:nvPr/>
          </p:nvCxnSpPr>
          <p:spPr>
            <a:xfrm>
              <a:off x="4322687" y="3335616"/>
              <a:ext cx="380482" cy="17074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0ED6EF54-5077-8696-0D34-D54F1921EBE1}"/>
                </a:ext>
              </a:extLst>
            </p:cNvPr>
            <p:cNvSpPr/>
            <p:nvPr/>
          </p:nvSpPr>
          <p:spPr>
            <a:xfrm>
              <a:off x="3068721" y="1988590"/>
              <a:ext cx="898533" cy="76461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DD846BDC-CBC1-B313-E622-9AF9CA251E9D}"/>
                </a:ext>
              </a:extLst>
            </p:cNvPr>
            <p:cNvCxnSpPr>
              <a:cxnSpLocks/>
            </p:cNvCxnSpPr>
            <p:nvPr/>
          </p:nvCxnSpPr>
          <p:spPr>
            <a:xfrm>
              <a:off x="3451918" y="2237266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A4D499B5-E863-F909-4265-EF589BC9988C}"/>
                </a:ext>
              </a:extLst>
            </p:cNvPr>
            <p:cNvCxnSpPr>
              <a:cxnSpLocks/>
            </p:cNvCxnSpPr>
            <p:nvPr/>
          </p:nvCxnSpPr>
          <p:spPr>
            <a:xfrm>
              <a:off x="3583778" y="2237266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Isosceles Triangle 62">
              <a:extLst>
                <a:ext uri="{FF2B5EF4-FFF2-40B4-BE49-F238E27FC236}">
                  <a16:creationId xmlns:a16="http://schemas.microsoft.com/office/drawing/2014/main" id="{9C4C893F-64BF-0ED3-4F06-AD20DE69154C}"/>
                </a:ext>
              </a:extLst>
            </p:cNvPr>
            <p:cNvSpPr/>
            <p:nvPr/>
          </p:nvSpPr>
          <p:spPr>
            <a:xfrm>
              <a:off x="3460551" y="3197821"/>
              <a:ext cx="199573" cy="361375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1CAA5B32-429E-D311-3A38-BBDB9913C993}"/>
                </a:ext>
              </a:extLst>
            </p:cNvPr>
            <p:cNvSpPr/>
            <p:nvPr/>
          </p:nvSpPr>
          <p:spPr>
            <a:xfrm>
              <a:off x="3514269" y="3559196"/>
              <a:ext cx="87190" cy="9834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20E4B95B-EFFF-F5C4-05B3-81BAB4D35283}"/>
              </a:ext>
            </a:extLst>
          </p:cNvPr>
          <p:cNvGrpSpPr/>
          <p:nvPr/>
        </p:nvGrpSpPr>
        <p:grpSpPr>
          <a:xfrm>
            <a:off x="6035061" y="4831090"/>
            <a:ext cx="548913" cy="659281"/>
            <a:chOff x="2464386" y="1988590"/>
            <a:chExt cx="2238783" cy="3337496"/>
          </a:xfrm>
        </p:grpSpPr>
        <p:cxnSp>
          <p:nvCxnSpPr>
            <p:cNvPr id="227" name="Straight Arrow Connector 226">
              <a:extLst>
                <a:ext uri="{FF2B5EF4-FFF2-40B4-BE49-F238E27FC236}">
                  <a16:creationId xmlns:a16="http://schemas.microsoft.com/office/drawing/2014/main" id="{4BDBF3C6-94EB-B6A4-55D4-73D2914A7D13}"/>
                </a:ext>
              </a:extLst>
            </p:cNvPr>
            <p:cNvCxnSpPr>
              <a:cxnSpLocks/>
              <a:stCxn id="238" idx="1"/>
            </p:cNvCxnSpPr>
            <p:nvPr/>
          </p:nvCxnSpPr>
          <p:spPr>
            <a:xfrm flipH="1">
              <a:off x="3264065" y="4358330"/>
              <a:ext cx="24149" cy="782782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BD603536-E063-D153-3128-4C4AB94324B1}"/>
                </a:ext>
              </a:extLst>
            </p:cNvPr>
            <p:cNvCxnSpPr>
              <a:cxnSpLocks/>
              <a:stCxn id="238" idx="0"/>
            </p:cNvCxnSpPr>
            <p:nvPr/>
          </p:nvCxnSpPr>
          <p:spPr>
            <a:xfrm>
              <a:off x="3925523" y="4367566"/>
              <a:ext cx="51173" cy="762447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CEE17278-DA31-823E-DF9E-90EC736E91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4386" y="3420987"/>
              <a:ext cx="399257" cy="23130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A1F02A78-3627-64DB-6411-69D46F3A92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51918" y="4596408"/>
              <a:ext cx="390071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Arrow Connector 230">
              <a:extLst>
                <a:ext uri="{FF2B5EF4-FFF2-40B4-BE49-F238E27FC236}">
                  <a16:creationId xmlns:a16="http://schemas.microsoft.com/office/drawing/2014/main" id="{BB8684E2-1013-3070-4DAC-0E31EDB39791}"/>
                </a:ext>
              </a:extLst>
            </p:cNvPr>
            <p:cNvCxnSpPr>
              <a:cxnSpLocks/>
            </p:cNvCxnSpPr>
            <p:nvPr/>
          </p:nvCxnSpPr>
          <p:spPr>
            <a:xfrm>
              <a:off x="3513150" y="4603213"/>
              <a:ext cx="1" cy="535213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Arrow Connector 231">
              <a:extLst>
                <a:ext uri="{FF2B5EF4-FFF2-40B4-BE49-F238E27FC236}">
                  <a16:creationId xmlns:a16="http://schemas.microsoft.com/office/drawing/2014/main" id="{BD62519D-DC86-9BE6-AD58-D98472340514}"/>
                </a:ext>
              </a:extLst>
            </p:cNvPr>
            <p:cNvCxnSpPr>
              <a:cxnSpLocks/>
            </p:cNvCxnSpPr>
            <p:nvPr/>
          </p:nvCxnSpPr>
          <p:spPr>
            <a:xfrm>
              <a:off x="3764881" y="4591873"/>
              <a:ext cx="45357" cy="544286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Arrow Connector 232">
              <a:extLst>
                <a:ext uri="{FF2B5EF4-FFF2-40B4-BE49-F238E27FC236}">
                  <a16:creationId xmlns:a16="http://schemas.microsoft.com/office/drawing/2014/main" id="{2289666D-C079-2EA2-9D94-50EA92C755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2758" y="5133890"/>
              <a:ext cx="272142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B0381262-151B-F750-A79C-F84F77B164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8489" y="5140693"/>
              <a:ext cx="272143" cy="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Oval 1">
              <a:extLst>
                <a:ext uri="{FF2B5EF4-FFF2-40B4-BE49-F238E27FC236}">
                  <a16:creationId xmlns:a16="http://schemas.microsoft.com/office/drawing/2014/main" id="{EF9F76D5-4C9F-326A-0541-7F6053FFBE8E}"/>
                </a:ext>
              </a:extLst>
            </p:cNvPr>
            <p:cNvSpPr/>
            <p:nvPr/>
          </p:nvSpPr>
          <p:spPr>
            <a:xfrm flipH="1">
              <a:off x="3239063" y="5135586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39">
              <a:extLst>
                <a:ext uri="{FF2B5EF4-FFF2-40B4-BE49-F238E27FC236}">
                  <a16:creationId xmlns:a16="http://schemas.microsoft.com/office/drawing/2014/main" id="{831A53C9-1DF6-EBD7-23B8-70CFAD119F3B}"/>
                </a:ext>
              </a:extLst>
            </p:cNvPr>
            <p:cNvSpPr/>
            <p:nvPr/>
          </p:nvSpPr>
          <p:spPr>
            <a:xfrm flipH="1">
              <a:off x="3747062" y="5135585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7" name="Straight Arrow Connector 236">
              <a:extLst>
                <a:ext uri="{FF2B5EF4-FFF2-40B4-BE49-F238E27FC236}">
                  <a16:creationId xmlns:a16="http://schemas.microsoft.com/office/drawing/2014/main" id="{E53BCF81-35B7-8654-28DC-405A128BEA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4900" y="2769675"/>
              <a:ext cx="0" cy="157018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Freeform: Shape 8">
              <a:extLst>
                <a:ext uri="{FF2B5EF4-FFF2-40B4-BE49-F238E27FC236}">
                  <a16:creationId xmlns:a16="http://schemas.microsoft.com/office/drawing/2014/main" id="{3A321719-2495-23DC-690D-AD7F61FD1AE0}"/>
                </a:ext>
              </a:extLst>
            </p:cNvPr>
            <p:cNvSpPr/>
            <p:nvPr/>
          </p:nvSpPr>
          <p:spPr>
            <a:xfrm>
              <a:off x="2844868" y="2926693"/>
              <a:ext cx="1477819" cy="1440873"/>
            </a:xfrm>
            <a:custGeom>
              <a:avLst/>
              <a:gdLst>
                <a:gd name="connsiteX0" fmla="*/ 1080655 w 1477819"/>
                <a:gd name="connsiteY0" fmla="*/ 1440873 h 1440873"/>
                <a:gd name="connsiteX1" fmla="*/ 443346 w 1477819"/>
                <a:gd name="connsiteY1" fmla="*/ 1431637 h 1440873"/>
                <a:gd name="connsiteX2" fmla="*/ 424873 w 1477819"/>
                <a:gd name="connsiteY2" fmla="*/ 701964 h 1440873"/>
                <a:gd name="connsiteX3" fmla="*/ 9237 w 1477819"/>
                <a:gd name="connsiteY3" fmla="*/ 701964 h 1440873"/>
                <a:gd name="connsiteX4" fmla="*/ 0 w 1477819"/>
                <a:gd name="connsiteY4" fmla="*/ 378691 h 1440873"/>
                <a:gd name="connsiteX5" fmla="*/ 489528 w 1477819"/>
                <a:gd name="connsiteY5" fmla="*/ 0 h 1440873"/>
                <a:gd name="connsiteX6" fmla="*/ 868219 w 1477819"/>
                <a:gd name="connsiteY6" fmla="*/ 0 h 1440873"/>
                <a:gd name="connsiteX7" fmla="*/ 1468582 w 1477819"/>
                <a:gd name="connsiteY7" fmla="*/ 295564 h 1440873"/>
                <a:gd name="connsiteX8" fmla="*/ 1477819 w 1477819"/>
                <a:gd name="connsiteY8" fmla="*/ 665019 h 1440873"/>
                <a:gd name="connsiteX9" fmla="*/ 1080655 w 1477819"/>
                <a:gd name="connsiteY9" fmla="*/ 655782 h 1440873"/>
                <a:gd name="connsiteX10" fmla="*/ 1080655 w 1477819"/>
                <a:gd name="connsiteY10" fmla="*/ 1440873 h 144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7819" h="1440873">
                  <a:moveTo>
                    <a:pt x="1080655" y="1440873"/>
                  </a:moveTo>
                  <a:lnTo>
                    <a:pt x="443346" y="1431637"/>
                  </a:lnTo>
                  <a:lnTo>
                    <a:pt x="424873" y="701964"/>
                  </a:lnTo>
                  <a:lnTo>
                    <a:pt x="9237" y="701964"/>
                  </a:lnTo>
                  <a:lnTo>
                    <a:pt x="0" y="378691"/>
                  </a:lnTo>
                  <a:lnTo>
                    <a:pt x="489528" y="0"/>
                  </a:lnTo>
                  <a:lnTo>
                    <a:pt x="868219" y="0"/>
                  </a:lnTo>
                  <a:lnTo>
                    <a:pt x="1468582" y="295564"/>
                  </a:lnTo>
                  <a:lnTo>
                    <a:pt x="1477819" y="665019"/>
                  </a:lnTo>
                  <a:lnTo>
                    <a:pt x="1080655" y="655782"/>
                  </a:lnTo>
                  <a:lnTo>
                    <a:pt x="1080655" y="1440873"/>
                  </a:lnTo>
                  <a:close/>
                </a:path>
              </a:pathLst>
            </a:cu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9" name="Straight Arrow Connector 238">
              <a:extLst>
                <a:ext uri="{FF2B5EF4-FFF2-40B4-BE49-F238E27FC236}">
                  <a16:creationId xmlns:a16="http://schemas.microsoft.com/office/drawing/2014/main" id="{A08A5AE1-289B-68A4-18D3-7B4649824D76}"/>
                </a:ext>
              </a:extLst>
            </p:cNvPr>
            <p:cNvCxnSpPr>
              <a:cxnSpLocks/>
            </p:cNvCxnSpPr>
            <p:nvPr/>
          </p:nvCxnSpPr>
          <p:spPr>
            <a:xfrm>
              <a:off x="4322687" y="3335616"/>
              <a:ext cx="380482" cy="17074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B570494A-23FC-93D6-1FD3-D5748B43B1B0}"/>
                </a:ext>
              </a:extLst>
            </p:cNvPr>
            <p:cNvSpPr/>
            <p:nvPr/>
          </p:nvSpPr>
          <p:spPr>
            <a:xfrm>
              <a:off x="3068721" y="1988590"/>
              <a:ext cx="898533" cy="76461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FB00487C-942E-A9B4-9C1F-72215C3878BE}"/>
                </a:ext>
              </a:extLst>
            </p:cNvPr>
            <p:cNvCxnSpPr>
              <a:cxnSpLocks/>
            </p:cNvCxnSpPr>
            <p:nvPr/>
          </p:nvCxnSpPr>
          <p:spPr>
            <a:xfrm>
              <a:off x="3451918" y="2237266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3C8F5C78-DBC8-242C-215F-58FF900630E8}"/>
                </a:ext>
              </a:extLst>
            </p:cNvPr>
            <p:cNvCxnSpPr>
              <a:cxnSpLocks/>
            </p:cNvCxnSpPr>
            <p:nvPr/>
          </p:nvCxnSpPr>
          <p:spPr>
            <a:xfrm>
              <a:off x="3583778" y="2237266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Isosceles Triangle 62">
              <a:extLst>
                <a:ext uri="{FF2B5EF4-FFF2-40B4-BE49-F238E27FC236}">
                  <a16:creationId xmlns:a16="http://schemas.microsoft.com/office/drawing/2014/main" id="{1399F9C7-020B-1948-610F-0AC338566452}"/>
                </a:ext>
              </a:extLst>
            </p:cNvPr>
            <p:cNvSpPr/>
            <p:nvPr/>
          </p:nvSpPr>
          <p:spPr>
            <a:xfrm>
              <a:off x="3460551" y="3197821"/>
              <a:ext cx="199573" cy="361375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EBEE4ABD-F9C4-2EF6-0395-94649CA1A67B}"/>
                </a:ext>
              </a:extLst>
            </p:cNvPr>
            <p:cNvSpPr/>
            <p:nvPr/>
          </p:nvSpPr>
          <p:spPr>
            <a:xfrm>
              <a:off x="3514269" y="3559196"/>
              <a:ext cx="87190" cy="9834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7F4D99B7-EED8-D502-BAF3-6C86BF336CBF}"/>
              </a:ext>
            </a:extLst>
          </p:cNvPr>
          <p:cNvGrpSpPr/>
          <p:nvPr/>
        </p:nvGrpSpPr>
        <p:grpSpPr>
          <a:xfrm>
            <a:off x="6828437" y="3624590"/>
            <a:ext cx="548913" cy="659281"/>
            <a:chOff x="2464386" y="1988590"/>
            <a:chExt cx="2238783" cy="3337496"/>
          </a:xfrm>
        </p:grpSpPr>
        <p:cxnSp>
          <p:nvCxnSpPr>
            <p:cNvPr id="246" name="Straight Arrow Connector 245">
              <a:extLst>
                <a:ext uri="{FF2B5EF4-FFF2-40B4-BE49-F238E27FC236}">
                  <a16:creationId xmlns:a16="http://schemas.microsoft.com/office/drawing/2014/main" id="{C50FC1A0-8EB5-1F4F-249E-CCCB40CAF7B1}"/>
                </a:ext>
              </a:extLst>
            </p:cNvPr>
            <p:cNvCxnSpPr>
              <a:cxnSpLocks/>
              <a:stCxn id="257" idx="1"/>
            </p:cNvCxnSpPr>
            <p:nvPr/>
          </p:nvCxnSpPr>
          <p:spPr>
            <a:xfrm flipH="1">
              <a:off x="3264065" y="4358330"/>
              <a:ext cx="24149" cy="782782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Arrow Connector 246">
              <a:extLst>
                <a:ext uri="{FF2B5EF4-FFF2-40B4-BE49-F238E27FC236}">
                  <a16:creationId xmlns:a16="http://schemas.microsoft.com/office/drawing/2014/main" id="{1E1A3617-476F-6FCE-EEBA-47E63E3C2642}"/>
                </a:ext>
              </a:extLst>
            </p:cNvPr>
            <p:cNvCxnSpPr>
              <a:cxnSpLocks/>
              <a:stCxn id="257" idx="0"/>
            </p:cNvCxnSpPr>
            <p:nvPr/>
          </p:nvCxnSpPr>
          <p:spPr>
            <a:xfrm>
              <a:off x="3925523" y="4367566"/>
              <a:ext cx="51173" cy="762447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Arrow Connector 247">
              <a:extLst>
                <a:ext uri="{FF2B5EF4-FFF2-40B4-BE49-F238E27FC236}">
                  <a16:creationId xmlns:a16="http://schemas.microsoft.com/office/drawing/2014/main" id="{6633CCF2-7336-1EC7-23A6-5B4F330557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4386" y="3420987"/>
              <a:ext cx="399257" cy="23130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Arrow Connector 248">
              <a:extLst>
                <a:ext uri="{FF2B5EF4-FFF2-40B4-BE49-F238E27FC236}">
                  <a16:creationId xmlns:a16="http://schemas.microsoft.com/office/drawing/2014/main" id="{0A2181A2-A9F6-E5B3-7ED0-E6DAE7A91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51918" y="4596408"/>
              <a:ext cx="390071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Arrow Connector 249">
              <a:extLst>
                <a:ext uri="{FF2B5EF4-FFF2-40B4-BE49-F238E27FC236}">
                  <a16:creationId xmlns:a16="http://schemas.microsoft.com/office/drawing/2014/main" id="{236ECF37-7B5E-FF69-1082-D7767C0EC37E}"/>
                </a:ext>
              </a:extLst>
            </p:cNvPr>
            <p:cNvCxnSpPr>
              <a:cxnSpLocks/>
            </p:cNvCxnSpPr>
            <p:nvPr/>
          </p:nvCxnSpPr>
          <p:spPr>
            <a:xfrm>
              <a:off x="3513150" y="4603213"/>
              <a:ext cx="1" cy="535213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Arrow Connector 250">
              <a:extLst>
                <a:ext uri="{FF2B5EF4-FFF2-40B4-BE49-F238E27FC236}">
                  <a16:creationId xmlns:a16="http://schemas.microsoft.com/office/drawing/2014/main" id="{4B717951-F04B-D324-E37F-59B14651E303}"/>
                </a:ext>
              </a:extLst>
            </p:cNvPr>
            <p:cNvCxnSpPr>
              <a:cxnSpLocks/>
            </p:cNvCxnSpPr>
            <p:nvPr/>
          </p:nvCxnSpPr>
          <p:spPr>
            <a:xfrm>
              <a:off x="3764881" y="4591873"/>
              <a:ext cx="45357" cy="544286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68C09BA7-50AF-4CCD-52EC-C73203E419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2758" y="5133890"/>
              <a:ext cx="272142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C3766734-0FE9-626F-56A4-8E5302917D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8489" y="5140693"/>
              <a:ext cx="272143" cy="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4" name="Oval 1">
              <a:extLst>
                <a:ext uri="{FF2B5EF4-FFF2-40B4-BE49-F238E27FC236}">
                  <a16:creationId xmlns:a16="http://schemas.microsoft.com/office/drawing/2014/main" id="{CE521DF1-443F-B18C-5100-2DDD0DFFE998}"/>
                </a:ext>
              </a:extLst>
            </p:cNvPr>
            <p:cNvSpPr/>
            <p:nvPr/>
          </p:nvSpPr>
          <p:spPr>
            <a:xfrm flipH="1">
              <a:off x="3239063" y="5135586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39">
              <a:extLst>
                <a:ext uri="{FF2B5EF4-FFF2-40B4-BE49-F238E27FC236}">
                  <a16:creationId xmlns:a16="http://schemas.microsoft.com/office/drawing/2014/main" id="{63AC495F-174F-AFEA-6149-ACE659CD77A0}"/>
                </a:ext>
              </a:extLst>
            </p:cNvPr>
            <p:cNvSpPr/>
            <p:nvPr/>
          </p:nvSpPr>
          <p:spPr>
            <a:xfrm flipH="1">
              <a:off x="3747062" y="5135585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6" name="Straight Arrow Connector 255">
              <a:extLst>
                <a:ext uri="{FF2B5EF4-FFF2-40B4-BE49-F238E27FC236}">
                  <a16:creationId xmlns:a16="http://schemas.microsoft.com/office/drawing/2014/main" id="{0456BEC5-2758-9C8B-54C7-E56DE8C248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4900" y="2769675"/>
              <a:ext cx="0" cy="157018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Freeform: Shape 8">
              <a:extLst>
                <a:ext uri="{FF2B5EF4-FFF2-40B4-BE49-F238E27FC236}">
                  <a16:creationId xmlns:a16="http://schemas.microsoft.com/office/drawing/2014/main" id="{7C817759-8C3B-9809-6393-ABAC5B54E0B6}"/>
                </a:ext>
              </a:extLst>
            </p:cNvPr>
            <p:cNvSpPr/>
            <p:nvPr/>
          </p:nvSpPr>
          <p:spPr>
            <a:xfrm>
              <a:off x="2844868" y="2926693"/>
              <a:ext cx="1477819" cy="1440873"/>
            </a:xfrm>
            <a:custGeom>
              <a:avLst/>
              <a:gdLst>
                <a:gd name="connsiteX0" fmla="*/ 1080655 w 1477819"/>
                <a:gd name="connsiteY0" fmla="*/ 1440873 h 1440873"/>
                <a:gd name="connsiteX1" fmla="*/ 443346 w 1477819"/>
                <a:gd name="connsiteY1" fmla="*/ 1431637 h 1440873"/>
                <a:gd name="connsiteX2" fmla="*/ 424873 w 1477819"/>
                <a:gd name="connsiteY2" fmla="*/ 701964 h 1440873"/>
                <a:gd name="connsiteX3" fmla="*/ 9237 w 1477819"/>
                <a:gd name="connsiteY3" fmla="*/ 701964 h 1440873"/>
                <a:gd name="connsiteX4" fmla="*/ 0 w 1477819"/>
                <a:gd name="connsiteY4" fmla="*/ 378691 h 1440873"/>
                <a:gd name="connsiteX5" fmla="*/ 489528 w 1477819"/>
                <a:gd name="connsiteY5" fmla="*/ 0 h 1440873"/>
                <a:gd name="connsiteX6" fmla="*/ 868219 w 1477819"/>
                <a:gd name="connsiteY6" fmla="*/ 0 h 1440873"/>
                <a:gd name="connsiteX7" fmla="*/ 1468582 w 1477819"/>
                <a:gd name="connsiteY7" fmla="*/ 295564 h 1440873"/>
                <a:gd name="connsiteX8" fmla="*/ 1477819 w 1477819"/>
                <a:gd name="connsiteY8" fmla="*/ 665019 h 1440873"/>
                <a:gd name="connsiteX9" fmla="*/ 1080655 w 1477819"/>
                <a:gd name="connsiteY9" fmla="*/ 655782 h 1440873"/>
                <a:gd name="connsiteX10" fmla="*/ 1080655 w 1477819"/>
                <a:gd name="connsiteY10" fmla="*/ 1440873 h 144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7819" h="1440873">
                  <a:moveTo>
                    <a:pt x="1080655" y="1440873"/>
                  </a:moveTo>
                  <a:lnTo>
                    <a:pt x="443346" y="1431637"/>
                  </a:lnTo>
                  <a:lnTo>
                    <a:pt x="424873" y="701964"/>
                  </a:lnTo>
                  <a:lnTo>
                    <a:pt x="9237" y="701964"/>
                  </a:lnTo>
                  <a:lnTo>
                    <a:pt x="0" y="378691"/>
                  </a:lnTo>
                  <a:lnTo>
                    <a:pt x="489528" y="0"/>
                  </a:lnTo>
                  <a:lnTo>
                    <a:pt x="868219" y="0"/>
                  </a:lnTo>
                  <a:lnTo>
                    <a:pt x="1468582" y="295564"/>
                  </a:lnTo>
                  <a:lnTo>
                    <a:pt x="1477819" y="665019"/>
                  </a:lnTo>
                  <a:lnTo>
                    <a:pt x="1080655" y="655782"/>
                  </a:lnTo>
                  <a:lnTo>
                    <a:pt x="1080655" y="1440873"/>
                  </a:lnTo>
                  <a:close/>
                </a:path>
              </a:pathLst>
            </a:cu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8" name="Straight Arrow Connector 257">
              <a:extLst>
                <a:ext uri="{FF2B5EF4-FFF2-40B4-BE49-F238E27FC236}">
                  <a16:creationId xmlns:a16="http://schemas.microsoft.com/office/drawing/2014/main" id="{337CCE89-3727-6E4D-A632-DA4361EC473F}"/>
                </a:ext>
              </a:extLst>
            </p:cNvPr>
            <p:cNvCxnSpPr>
              <a:cxnSpLocks/>
            </p:cNvCxnSpPr>
            <p:nvPr/>
          </p:nvCxnSpPr>
          <p:spPr>
            <a:xfrm>
              <a:off x="4322687" y="3335616"/>
              <a:ext cx="380482" cy="17074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40E5BFA6-A3B7-1F30-321C-E5D7B3D1EEB2}"/>
                </a:ext>
              </a:extLst>
            </p:cNvPr>
            <p:cNvSpPr/>
            <p:nvPr/>
          </p:nvSpPr>
          <p:spPr>
            <a:xfrm>
              <a:off x="3068721" y="1988590"/>
              <a:ext cx="898533" cy="76461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CE65CFF8-1532-BDE9-ED8C-29FB95B3F964}"/>
                </a:ext>
              </a:extLst>
            </p:cNvPr>
            <p:cNvCxnSpPr>
              <a:cxnSpLocks/>
            </p:cNvCxnSpPr>
            <p:nvPr/>
          </p:nvCxnSpPr>
          <p:spPr>
            <a:xfrm>
              <a:off x="3451918" y="2237266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2E293B8B-01BF-AB6A-417E-C7E107E184F8}"/>
                </a:ext>
              </a:extLst>
            </p:cNvPr>
            <p:cNvCxnSpPr>
              <a:cxnSpLocks/>
            </p:cNvCxnSpPr>
            <p:nvPr/>
          </p:nvCxnSpPr>
          <p:spPr>
            <a:xfrm>
              <a:off x="3583778" y="2237266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Isosceles Triangle 62">
              <a:extLst>
                <a:ext uri="{FF2B5EF4-FFF2-40B4-BE49-F238E27FC236}">
                  <a16:creationId xmlns:a16="http://schemas.microsoft.com/office/drawing/2014/main" id="{E87EF64D-D952-584C-78E5-17950F8B1A37}"/>
                </a:ext>
              </a:extLst>
            </p:cNvPr>
            <p:cNvSpPr/>
            <p:nvPr/>
          </p:nvSpPr>
          <p:spPr>
            <a:xfrm>
              <a:off x="3460551" y="3197821"/>
              <a:ext cx="199573" cy="361375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A8819D69-FE9C-9102-139F-B00831E8B274}"/>
                </a:ext>
              </a:extLst>
            </p:cNvPr>
            <p:cNvSpPr/>
            <p:nvPr/>
          </p:nvSpPr>
          <p:spPr>
            <a:xfrm>
              <a:off x="3514269" y="3559196"/>
              <a:ext cx="87190" cy="9834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7E79B12F-C766-27C8-2F33-F3FFAA1769B6}"/>
              </a:ext>
            </a:extLst>
          </p:cNvPr>
          <p:cNvGrpSpPr/>
          <p:nvPr/>
        </p:nvGrpSpPr>
        <p:grpSpPr>
          <a:xfrm>
            <a:off x="5585187" y="3675390"/>
            <a:ext cx="548913" cy="659281"/>
            <a:chOff x="2464386" y="1988590"/>
            <a:chExt cx="2238783" cy="3337496"/>
          </a:xfrm>
        </p:grpSpPr>
        <p:cxnSp>
          <p:nvCxnSpPr>
            <p:cNvPr id="265" name="Straight Arrow Connector 264">
              <a:extLst>
                <a:ext uri="{FF2B5EF4-FFF2-40B4-BE49-F238E27FC236}">
                  <a16:creationId xmlns:a16="http://schemas.microsoft.com/office/drawing/2014/main" id="{78A86D9B-144E-4AAF-1443-813E6F5F99C1}"/>
                </a:ext>
              </a:extLst>
            </p:cNvPr>
            <p:cNvCxnSpPr>
              <a:cxnSpLocks/>
              <a:stCxn id="276" idx="1"/>
            </p:cNvCxnSpPr>
            <p:nvPr/>
          </p:nvCxnSpPr>
          <p:spPr>
            <a:xfrm flipH="1">
              <a:off x="3264065" y="4358330"/>
              <a:ext cx="24149" cy="782782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Arrow Connector 265">
              <a:extLst>
                <a:ext uri="{FF2B5EF4-FFF2-40B4-BE49-F238E27FC236}">
                  <a16:creationId xmlns:a16="http://schemas.microsoft.com/office/drawing/2014/main" id="{9940B6F3-05DB-0A21-27D4-47C5A4A1F865}"/>
                </a:ext>
              </a:extLst>
            </p:cNvPr>
            <p:cNvCxnSpPr>
              <a:cxnSpLocks/>
              <a:stCxn id="276" idx="0"/>
            </p:cNvCxnSpPr>
            <p:nvPr/>
          </p:nvCxnSpPr>
          <p:spPr>
            <a:xfrm>
              <a:off x="3925523" y="4367566"/>
              <a:ext cx="51173" cy="762447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8C7D8170-AC78-7B8B-D2B0-2F235A6984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4386" y="3420987"/>
              <a:ext cx="399257" cy="23130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27648937-C49F-9DC3-F5E1-C38A7EA0AA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51918" y="4596408"/>
              <a:ext cx="390071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3B3CE18E-E980-A1DE-964A-E4C96669A3CD}"/>
                </a:ext>
              </a:extLst>
            </p:cNvPr>
            <p:cNvCxnSpPr>
              <a:cxnSpLocks/>
            </p:cNvCxnSpPr>
            <p:nvPr/>
          </p:nvCxnSpPr>
          <p:spPr>
            <a:xfrm>
              <a:off x="3513150" y="4603213"/>
              <a:ext cx="1" cy="535213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A4356B4D-FE1F-4008-BD8C-5C8812DA8BA8}"/>
                </a:ext>
              </a:extLst>
            </p:cNvPr>
            <p:cNvCxnSpPr>
              <a:cxnSpLocks/>
            </p:cNvCxnSpPr>
            <p:nvPr/>
          </p:nvCxnSpPr>
          <p:spPr>
            <a:xfrm>
              <a:off x="3764881" y="4591873"/>
              <a:ext cx="45357" cy="544286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30FFBFDF-4487-360B-17B4-3DA38E8C15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2758" y="5133890"/>
              <a:ext cx="272142" cy="907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2419C0B1-6708-57B3-AFC7-AA829A21AC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8489" y="5140693"/>
              <a:ext cx="272143" cy="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Oval 1">
              <a:extLst>
                <a:ext uri="{FF2B5EF4-FFF2-40B4-BE49-F238E27FC236}">
                  <a16:creationId xmlns:a16="http://schemas.microsoft.com/office/drawing/2014/main" id="{59602F8A-05AA-E497-5933-C6D69F5116D1}"/>
                </a:ext>
              </a:extLst>
            </p:cNvPr>
            <p:cNvSpPr/>
            <p:nvPr/>
          </p:nvSpPr>
          <p:spPr>
            <a:xfrm flipH="1">
              <a:off x="3239063" y="5135586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39">
              <a:extLst>
                <a:ext uri="{FF2B5EF4-FFF2-40B4-BE49-F238E27FC236}">
                  <a16:creationId xmlns:a16="http://schemas.microsoft.com/office/drawing/2014/main" id="{2C336AE7-8038-BDCB-E3F5-FF9CD6DBA85C}"/>
                </a:ext>
              </a:extLst>
            </p:cNvPr>
            <p:cNvSpPr/>
            <p:nvPr/>
          </p:nvSpPr>
          <p:spPr>
            <a:xfrm flipH="1">
              <a:off x="3747062" y="5135585"/>
              <a:ext cx="344715" cy="190500"/>
            </a:xfrm>
            <a:custGeom>
              <a:avLst/>
              <a:gdLst>
                <a:gd name="connsiteX0" fmla="*/ 0 w 344715"/>
                <a:gd name="connsiteY0" fmla="*/ 95250 h 190500"/>
                <a:gd name="connsiteX1" fmla="*/ 172358 w 344715"/>
                <a:gd name="connsiteY1" fmla="*/ 0 h 190500"/>
                <a:gd name="connsiteX2" fmla="*/ 344716 w 344715"/>
                <a:gd name="connsiteY2" fmla="*/ 95250 h 190500"/>
                <a:gd name="connsiteX3" fmla="*/ 172358 w 344715"/>
                <a:gd name="connsiteY3" fmla="*/ 190500 h 190500"/>
                <a:gd name="connsiteX4" fmla="*/ 0 w 344715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715" h="190500" extrusionOk="0">
                  <a:moveTo>
                    <a:pt x="0" y="95250"/>
                  </a:moveTo>
                  <a:cubicBezTo>
                    <a:pt x="-1920" y="36619"/>
                    <a:pt x="59930" y="1484"/>
                    <a:pt x="172358" y="0"/>
                  </a:cubicBezTo>
                  <a:cubicBezTo>
                    <a:pt x="264799" y="3831"/>
                    <a:pt x="340313" y="38017"/>
                    <a:pt x="344716" y="95250"/>
                  </a:cubicBezTo>
                  <a:cubicBezTo>
                    <a:pt x="346050" y="150110"/>
                    <a:pt x="279537" y="193731"/>
                    <a:pt x="172358" y="190500"/>
                  </a:cubicBezTo>
                  <a:cubicBezTo>
                    <a:pt x="69549" y="195787"/>
                    <a:pt x="-5298" y="143088"/>
                    <a:pt x="0" y="9525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5" name="Straight Arrow Connector 274">
              <a:extLst>
                <a:ext uri="{FF2B5EF4-FFF2-40B4-BE49-F238E27FC236}">
                  <a16:creationId xmlns:a16="http://schemas.microsoft.com/office/drawing/2014/main" id="{09AAE1BC-0110-A03A-0DF6-C3A3033038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4900" y="2769675"/>
              <a:ext cx="0" cy="157018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Freeform: Shape 8">
              <a:extLst>
                <a:ext uri="{FF2B5EF4-FFF2-40B4-BE49-F238E27FC236}">
                  <a16:creationId xmlns:a16="http://schemas.microsoft.com/office/drawing/2014/main" id="{BF5600A8-8867-EC52-743D-C76DBA339A21}"/>
                </a:ext>
              </a:extLst>
            </p:cNvPr>
            <p:cNvSpPr/>
            <p:nvPr/>
          </p:nvSpPr>
          <p:spPr>
            <a:xfrm>
              <a:off x="2844868" y="2926693"/>
              <a:ext cx="1477819" cy="1440873"/>
            </a:xfrm>
            <a:custGeom>
              <a:avLst/>
              <a:gdLst>
                <a:gd name="connsiteX0" fmla="*/ 1080655 w 1477819"/>
                <a:gd name="connsiteY0" fmla="*/ 1440873 h 1440873"/>
                <a:gd name="connsiteX1" fmla="*/ 443346 w 1477819"/>
                <a:gd name="connsiteY1" fmla="*/ 1431637 h 1440873"/>
                <a:gd name="connsiteX2" fmla="*/ 424873 w 1477819"/>
                <a:gd name="connsiteY2" fmla="*/ 701964 h 1440873"/>
                <a:gd name="connsiteX3" fmla="*/ 9237 w 1477819"/>
                <a:gd name="connsiteY3" fmla="*/ 701964 h 1440873"/>
                <a:gd name="connsiteX4" fmla="*/ 0 w 1477819"/>
                <a:gd name="connsiteY4" fmla="*/ 378691 h 1440873"/>
                <a:gd name="connsiteX5" fmla="*/ 489528 w 1477819"/>
                <a:gd name="connsiteY5" fmla="*/ 0 h 1440873"/>
                <a:gd name="connsiteX6" fmla="*/ 868219 w 1477819"/>
                <a:gd name="connsiteY6" fmla="*/ 0 h 1440873"/>
                <a:gd name="connsiteX7" fmla="*/ 1468582 w 1477819"/>
                <a:gd name="connsiteY7" fmla="*/ 295564 h 1440873"/>
                <a:gd name="connsiteX8" fmla="*/ 1477819 w 1477819"/>
                <a:gd name="connsiteY8" fmla="*/ 665019 h 1440873"/>
                <a:gd name="connsiteX9" fmla="*/ 1080655 w 1477819"/>
                <a:gd name="connsiteY9" fmla="*/ 655782 h 1440873"/>
                <a:gd name="connsiteX10" fmla="*/ 1080655 w 1477819"/>
                <a:gd name="connsiteY10" fmla="*/ 1440873 h 144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7819" h="1440873">
                  <a:moveTo>
                    <a:pt x="1080655" y="1440873"/>
                  </a:moveTo>
                  <a:lnTo>
                    <a:pt x="443346" y="1431637"/>
                  </a:lnTo>
                  <a:lnTo>
                    <a:pt x="424873" y="701964"/>
                  </a:lnTo>
                  <a:lnTo>
                    <a:pt x="9237" y="701964"/>
                  </a:lnTo>
                  <a:lnTo>
                    <a:pt x="0" y="378691"/>
                  </a:lnTo>
                  <a:lnTo>
                    <a:pt x="489528" y="0"/>
                  </a:lnTo>
                  <a:lnTo>
                    <a:pt x="868219" y="0"/>
                  </a:lnTo>
                  <a:lnTo>
                    <a:pt x="1468582" y="295564"/>
                  </a:lnTo>
                  <a:lnTo>
                    <a:pt x="1477819" y="665019"/>
                  </a:lnTo>
                  <a:lnTo>
                    <a:pt x="1080655" y="655782"/>
                  </a:lnTo>
                  <a:lnTo>
                    <a:pt x="1080655" y="1440873"/>
                  </a:lnTo>
                  <a:close/>
                </a:path>
              </a:pathLst>
            </a:cu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7" name="Straight Arrow Connector 276">
              <a:extLst>
                <a:ext uri="{FF2B5EF4-FFF2-40B4-BE49-F238E27FC236}">
                  <a16:creationId xmlns:a16="http://schemas.microsoft.com/office/drawing/2014/main" id="{910215C2-24B8-037D-D95C-F8F1F1BF4923}"/>
                </a:ext>
              </a:extLst>
            </p:cNvPr>
            <p:cNvCxnSpPr>
              <a:cxnSpLocks/>
            </p:cNvCxnSpPr>
            <p:nvPr/>
          </p:nvCxnSpPr>
          <p:spPr>
            <a:xfrm>
              <a:off x="4322687" y="3335616"/>
              <a:ext cx="380482" cy="17074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4A9D766-3B98-2D2A-F8ED-EB16115DC278}"/>
                </a:ext>
              </a:extLst>
            </p:cNvPr>
            <p:cNvSpPr/>
            <p:nvPr/>
          </p:nvSpPr>
          <p:spPr>
            <a:xfrm>
              <a:off x="3068721" y="1988590"/>
              <a:ext cx="898533" cy="76461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A6168F37-D9A6-D679-610F-2307418D6927}"/>
                </a:ext>
              </a:extLst>
            </p:cNvPr>
            <p:cNvCxnSpPr>
              <a:cxnSpLocks/>
            </p:cNvCxnSpPr>
            <p:nvPr/>
          </p:nvCxnSpPr>
          <p:spPr>
            <a:xfrm>
              <a:off x="3451918" y="2237266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F1325696-51FC-0873-4B5B-7587698C3F54}"/>
                </a:ext>
              </a:extLst>
            </p:cNvPr>
            <p:cNvCxnSpPr>
              <a:cxnSpLocks/>
            </p:cNvCxnSpPr>
            <p:nvPr/>
          </p:nvCxnSpPr>
          <p:spPr>
            <a:xfrm>
              <a:off x="3583778" y="2237266"/>
              <a:ext cx="0" cy="121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1" name="Isosceles Triangle 62">
              <a:extLst>
                <a:ext uri="{FF2B5EF4-FFF2-40B4-BE49-F238E27FC236}">
                  <a16:creationId xmlns:a16="http://schemas.microsoft.com/office/drawing/2014/main" id="{0A7CEDA4-A9FD-EF97-6E95-48B9782CFF6C}"/>
                </a:ext>
              </a:extLst>
            </p:cNvPr>
            <p:cNvSpPr/>
            <p:nvPr/>
          </p:nvSpPr>
          <p:spPr>
            <a:xfrm>
              <a:off x="3460551" y="3197821"/>
              <a:ext cx="199573" cy="361375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B7ED444C-BBEB-14EE-C170-BACF9F3005F7}"/>
                </a:ext>
              </a:extLst>
            </p:cNvPr>
            <p:cNvSpPr/>
            <p:nvPr/>
          </p:nvSpPr>
          <p:spPr>
            <a:xfrm>
              <a:off x="3514269" y="3559196"/>
              <a:ext cx="87190" cy="9834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611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350D-6457-453F-64B3-75DB74EE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236"/>
            <a:ext cx="10515600" cy="1325563"/>
          </a:xfrm>
        </p:spPr>
        <p:txBody>
          <a:bodyPr/>
          <a:lstStyle/>
          <a:p>
            <a:r>
              <a:rPr lang="en-US" dirty="0"/>
              <a:t>Human alignment</a:t>
            </a:r>
          </a:p>
        </p:txBody>
      </p:sp>
      <p:pic>
        <p:nvPicPr>
          <p:cNvPr id="5" name="Content Placeholder 4" descr="A cartoon of a person pointing at a car&#10;&#10;Description automatically generated">
            <a:extLst>
              <a:ext uri="{FF2B5EF4-FFF2-40B4-BE49-F238E27FC236}">
                <a16:creationId xmlns:a16="http://schemas.microsoft.com/office/drawing/2014/main" id="{F48CCAE6-8A1D-3C0F-EAAF-1861A0FBB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345752"/>
            <a:ext cx="5405722" cy="484105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0B826E-FFB2-95B5-D43D-B62EC8CCC2CE}"/>
              </a:ext>
            </a:extLst>
          </p:cNvPr>
          <p:cNvSpPr txBox="1"/>
          <p:nvPr/>
        </p:nvSpPr>
        <p:spPr>
          <a:xfrm>
            <a:off x="6726873" y="531066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theoatmeal.com</a:t>
            </a:r>
            <a:r>
              <a:rPr lang="en-US" dirty="0"/>
              <a:t>/blog/google\_self\_driving\_car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877044-7E64-8193-D3C9-D1D12DC42284}"/>
              </a:ext>
            </a:extLst>
          </p:cNvPr>
          <p:cNvSpPr txBox="1"/>
          <p:nvPr/>
        </p:nvSpPr>
        <p:spPr>
          <a:xfrm>
            <a:off x="604434" y="1642820"/>
            <a:ext cx="54057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AI has </a:t>
            </a:r>
            <a:r>
              <a:rPr lang="en-US" sz="3600" b="1" dirty="0"/>
              <a:t>difficulty aligning </a:t>
            </a:r>
            <a:r>
              <a:rPr lang="en-US" sz="3600" dirty="0"/>
              <a:t>(understanding, cooperating effectively) with humans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I will argue later that this is </a:t>
            </a:r>
            <a:r>
              <a:rPr lang="en-US" sz="3600" b="1" dirty="0"/>
              <a:t>true with LLMs </a:t>
            </a:r>
            <a:r>
              <a:rPr lang="en-US" sz="3600" dirty="0"/>
              <a:t>as well, but it has become much more subtle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9A3F7-7B23-20D4-26EF-BF7DB3DE171F}"/>
              </a:ext>
            </a:extLst>
          </p:cNvPr>
          <p:cNvSpPr txBox="1"/>
          <p:nvPr/>
        </p:nvSpPr>
        <p:spPr>
          <a:xfrm>
            <a:off x="5837694" y="5985491"/>
            <a:ext cx="6354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AI has no </a:t>
            </a:r>
            <a:r>
              <a:rPr lang="en-US" sz="3600" b="1" dirty="0"/>
              <a:t>skin in the game</a:t>
            </a: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73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4202B-1706-AA5F-7F27-6035D4C96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Learning as Societal Adaptation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6BD0C-5F64-289F-36D4-31612B254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463" y="1785937"/>
            <a:ext cx="9482137" cy="4351338"/>
          </a:xfrm>
        </p:spPr>
        <p:txBody>
          <a:bodyPr/>
          <a:lstStyle/>
          <a:p>
            <a:r>
              <a:rPr lang="en-US" dirty="0"/>
              <a:t>(Social) </a:t>
            </a:r>
            <a:r>
              <a:rPr lang="en-US" dirty="0">
                <a:highlight>
                  <a:srgbClr val="FFFF00"/>
                </a:highlight>
              </a:rPr>
              <a:t>Emotionally</a:t>
            </a:r>
            <a:r>
              <a:rPr lang="en-US" dirty="0"/>
              <a:t> based</a:t>
            </a:r>
          </a:p>
          <a:p>
            <a:r>
              <a:rPr lang="en-US" dirty="0"/>
              <a:t>Allows the </a:t>
            </a:r>
            <a:r>
              <a:rPr lang="en-US" i="1" dirty="0"/>
              <a:t>society to h</a:t>
            </a:r>
            <a:r>
              <a:rPr lang="en-US" dirty="0"/>
              <a:t>andles surprises that arise from </a:t>
            </a:r>
            <a:r>
              <a:rPr lang="en-US" dirty="0">
                <a:highlight>
                  <a:srgbClr val="FFFF00"/>
                </a:highlight>
              </a:rPr>
              <a:t>complexity</a:t>
            </a:r>
          </a:p>
          <a:p>
            <a:r>
              <a:rPr lang="en-US" dirty="0">
                <a:highlight>
                  <a:srgbClr val="FFFF00"/>
                </a:highlight>
              </a:rPr>
              <a:t>Cooperative behavior </a:t>
            </a:r>
            <a:r>
              <a:rPr lang="en-US" dirty="0"/>
              <a:t>is emphasized</a:t>
            </a:r>
          </a:p>
          <a:p>
            <a:r>
              <a:rPr lang="en-US" dirty="0"/>
              <a:t>Emotional </a:t>
            </a:r>
            <a:r>
              <a:rPr lang="en-US" dirty="0">
                <a:highlight>
                  <a:srgbClr val="FFFF00"/>
                </a:highlight>
              </a:rPr>
              <a:t>alignment</a:t>
            </a:r>
          </a:p>
          <a:p>
            <a:r>
              <a:rPr lang="en-US" dirty="0"/>
              <a:t>Critical for </a:t>
            </a:r>
            <a:r>
              <a:rPr lang="en-US" dirty="0">
                <a:highlight>
                  <a:srgbClr val="FFFF00"/>
                </a:highlight>
              </a:rPr>
              <a:t>human-centered AI</a:t>
            </a:r>
          </a:p>
          <a:p>
            <a:r>
              <a:rPr lang="en-US" dirty="0"/>
              <a:t>Example domains: </a:t>
            </a:r>
            <a:r>
              <a:rPr lang="en-US" dirty="0">
                <a:highlight>
                  <a:srgbClr val="FFFF00"/>
                </a:highlight>
              </a:rPr>
              <a:t>Assistive Technology, Climate Change, Recommender Systems, Robots, General Game Playing,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Politics,</a:t>
            </a:r>
            <a:r>
              <a:rPr lang="en-US" dirty="0"/>
              <a:t>…</a:t>
            </a:r>
          </a:p>
          <a:p>
            <a:r>
              <a:rPr lang="en-US" dirty="0"/>
              <a:t>Implementation: </a:t>
            </a:r>
            <a:r>
              <a:rPr lang="en-US" dirty="0" err="1"/>
              <a:t>BayesACT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CEBBBF-0D04-E023-4892-E40F286463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216965" y="397143"/>
            <a:ext cx="1498207" cy="231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90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895349" y="260648"/>
            <a:ext cx="8105775" cy="1144588"/>
          </a:xfrm>
        </p:spPr>
        <p:txBody>
          <a:bodyPr vert="horz" lIns="91440" tIns="25145" rIns="91440" bIns="45720" rtlCol="0" anchor="ctr">
            <a:normAutofit/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altLang="en-US" sz="3300" dirty="0">
                <a:latin typeface="Calibri" charset="0"/>
                <a:ea typeface="MS PGothic" charset="-128"/>
              </a:rPr>
              <a:t>Cultural Consistency:  Semantic Differential</a:t>
            </a:r>
            <a:br>
              <a:rPr lang="en-US" altLang="en-US" sz="3300" dirty="0">
                <a:latin typeface="Calibri" charset="0"/>
                <a:ea typeface="MS PGothic" charset="-128"/>
              </a:rPr>
            </a:br>
            <a:r>
              <a:rPr lang="en-US" altLang="en-US" sz="1600" dirty="0">
                <a:ea typeface="MS PGothic" charset="-128"/>
              </a:rPr>
              <a:t>(</a:t>
            </a:r>
            <a:r>
              <a:rPr lang="en-US" altLang="en-US" sz="1600" dirty="0" err="1">
                <a:ea typeface="MS PGothic" charset="-128"/>
              </a:rPr>
              <a:t>Heise</a:t>
            </a:r>
            <a:r>
              <a:rPr lang="en-US" altLang="en-US" sz="1600" dirty="0">
                <a:ea typeface="MS PGothic" charset="-128"/>
              </a:rPr>
              <a:t>, 1969, 2010; Osgood, </a:t>
            </a:r>
            <a:r>
              <a:rPr lang="en-US" altLang="en-US" sz="1600" dirty="0" err="1">
                <a:ea typeface="MS PGothic" charset="-128"/>
              </a:rPr>
              <a:t>Suci</a:t>
            </a:r>
            <a:r>
              <a:rPr lang="en-US" altLang="en-US" sz="1600" dirty="0">
                <a:ea typeface="MS PGothic" charset="-128"/>
              </a:rPr>
              <a:t>, &amp; Tannenbaum, 1957)</a:t>
            </a:r>
            <a:endParaRPr lang="en-US" altLang="en-US" sz="3300" dirty="0">
              <a:ea typeface="MS PGothic" charset="-128"/>
            </a:endParaRPr>
          </a:p>
        </p:txBody>
      </p:sp>
      <p:pic>
        <p:nvPicPr>
          <p:cNvPr id="3" name="Picture 2" descr="A graph with lines and words&#10;&#10;Description automatically generated with medium confidence">
            <a:extLst>
              <a:ext uri="{FF2B5EF4-FFF2-40B4-BE49-F238E27FC236}">
                <a16:creationId xmlns:a16="http://schemas.microsoft.com/office/drawing/2014/main" id="{327248C8-98DC-10CC-AC5E-94C769C1B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986" y="1363459"/>
            <a:ext cx="7315200" cy="53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4050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2063552" y="260648"/>
            <a:ext cx="8064896" cy="1144588"/>
          </a:xfrm>
        </p:spPr>
        <p:txBody>
          <a:bodyPr vert="horz" lIns="91440" tIns="25145" rIns="91440" bIns="45720" rtlCol="0" anchor="ctr">
            <a:normAutofit/>
          </a:bodyPr>
          <a:lstStyle/>
          <a:p>
            <a:r>
              <a:rPr lang="en-US" altLang="en-US" sz="3300" dirty="0">
                <a:latin typeface="Calibri" charset="0"/>
                <a:ea typeface="MS PGothic" charset="-128"/>
              </a:rPr>
              <a:t>The EPA Model of the Affective Space </a:t>
            </a:r>
            <a:br>
              <a:rPr lang="en-US" altLang="en-US" sz="3300" dirty="0">
                <a:latin typeface="Calibri" charset="0"/>
                <a:ea typeface="MS PGothic" charset="-128"/>
              </a:rPr>
            </a:br>
            <a:r>
              <a:rPr lang="de-DE" sz="1600" dirty="0"/>
              <a:t>(e.g., </a:t>
            </a:r>
            <a:r>
              <a:rPr lang="de-DE" sz="1600" dirty="0" err="1"/>
              <a:t>Ertel</a:t>
            </a:r>
            <a:r>
              <a:rPr lang="de-DE" sz="1600" dirty="0"/>
              <a:t>, 1964; Fontaine, Scherer, Roesch, &amp; Ellsworth, 2007; </a:t>
            </a:r>
            <a:r>
              <a:rPr lang="de-DE" sz="1600" dirty="0" err="1"/>
              <a:t>Mehrabian</a:t>
            </a:r>
            <a:r>
              <a:rPr lang="de-DE" sz="1600" dirty="0"/>
              <a:t>, 1995; </a:t>
            </a:r>
            <a:br>
              <a:rPr lang="de-DE" sz="1600" dirty="0"/>
            </a:br>
            <a:r>
              <a:rPr lang="de-DE" sz="1600" dirty="0"/>
              <a:t>Morgan &amp; Heise, 1988; </a:t>
            </a:r>
            <a:r>
              <a:rPr lang="de-DE" sz="1600" dirty="0" err="1"/>
              <a:t>Osgood</a:t>
            </a:r>
            <a:r>
              <a:rPr lang="de-DE" sz="1600" dirty="0"/>
              <a:t>, 1962, 1969; </a:t>
            </a:r>
            <a:r>
              <a:rPr lang="de-DE" sz="1600" dirty="0" err="1"/>
              <a:t>Osgood</a:t>
            </a:r>
            <a:r>
              <a:rPr lang="de-DE" sz="1600" dirty="0"/>
              <a:t>, May, &amp; Miron, 1975) </a:t>
            </a:r>
            <a:endParaRPr lang="en-US" altLang="en-US" sz="3300" dirty="0">
              <a:latin typeface="Calibri" charset="0"/>
              <a:ea typeface="MS PGothic" charset="-128"/>
            </a:endParaRPr>
          </a:p>
        </p:txBody>
      </p:sp>
      <p:pic>
        <p:nvPicPr>
          <p:cNvPr id="3379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982623" y="1227541"/>
            <a:ext cx="10226754" cy="563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FF1EBC7-FC7B-7F55-E4D3-F4C1DCD5E2DE}"/>
              </a:ext>
            </a:extLst>
          </p:cNvPr>
          <p:cNvSpPr/>
          <p:nvPr/>
        </p:nvSpPr>
        <p:spPr>
          <a:xfrm>
            <a:off x="4673997" y="5099253"/>
            <a:ext cx="1666875" cy="70008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patient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E00FF1-8C39-A6AF-D921-FCAAE86ED6DC}"/>
              </a:ext>
            </a:extLst>
          </p:cNvPr>
          <p:cNvSpPr/>
          <p:nvPr/>
        </p:nvSpPr>
        <p:spPr>
          <a:xfrm>
            <a:off x="6267053" y="3481048"/>
            <a:ext cx="1666875" cy="70008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nurse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E8FF64F-A77B-E9AC-96DF-500AF4C3F38C}"/>
              </a:ext>
            </a:extLst>
          </p:cNvPr>
          <p:cNvSpPr/>
          <p:nvPr/>
        </p:nvSpPr>
        <p:spPr>
          <a:xfrm>
            <a:off x="4167782" y="4585098"/>
            <a:ext cx="1666875" cy="700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ignore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215589-9353-E4A8-1C67-8EDA78311FCE}"/>
              </a:ext>
            </a:extLst>
          </p:cNvPr>
          <p:cNvSpPr/>
          <p:nvPr/>
        </p:nvSpPr>
        <p:spPr>
          <a:xfrm>
            <a:off x="5997177" y="4423920"/>
            <a:ext cx="1666875" cy="700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comfort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B6684A-A188-2CF5-FD41-4852D4849E32}"/>
              </a:ext>
            </a:extLst>
          </p:cNvPr>
          <p:cNvSpPr/>
          <p:nvPr/>
        </p:nvSpPr>
        <p:spPr>
          <a:xfrm>
            <a:off x="4583793" y="2723263"/>
            <a:ext cx="1666875" cy="700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fight</a:t>
            </a:r>
          </a:p>
        </p:txBody>
      </p:sp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90EF7D67-3EBF-B0CA-869E-AC721B7B9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80" y="409080"/>
            <a:ext cx="7772400" cy="2787214"/>
          </a:xfrm>
          <a:prstGeom prst="rect">
            <a:avLst/>
          </a:prstGeom>
        </p:spPr>
      </p:pic>
      <p:pic>
        <p:nvPicPr>
          <p:cNvPr id="10" name="Picture 9" descr="A graph of a graph with numbers&#10;&#10;Description automatically generated with medium confidence">
            <a:extLst>
              <a:ext uri="{FF2B5EF4-FFF2-40B4-BE49-F238E27FC236}">
                <a16:creationId xmlns:a16="http://schemas.microsoft.com/office/drawing/2014/main" id="{CFAFBDD6-D0D7-632B-4D73-196E3B558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380" y="3645542"/>
            <a:ext cx="7772400" cy="277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632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F3AB-8556-F0F1-53E3-5B8AADE77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9" y="0"/>
            <a:ext cx="10515600" cy="1325563"/>
          </a:xfrm>
        </p:spPr>
        <p:txBody>
          <a:bodyPr/>
          <a:lstStyle/>
          <a:p>
            <a:r>
              <a:rPr lang="en-US" dirty="0"/>
              <a:t>Affect Control Theory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A90B84C-7828-3228-D812-C33AEE37E2FB}"/>
              </a:ext>
            </a:extLst>
          </p:cNvPr>
          <p:cNvSpPr txBox="1">
            <a:spLocks/>
          </p:cNvSpPr>
          <p:nvPr/>
        </p:nvSpPr>
        <p:spPr>
          <a:xfrm>
            <a:off x="106961" y="1310616"/>
            <a:ext cx="7031183" cy="4435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000000"/>
                </a:solidFill>
                <a:highlight>
                  <a:srgbClr val="FFFF00"/>
                </a:highlight>
              </a:rPr>
              <a:t>David </a:t>
            </a:r>
            <a:r>
              <a:rPr lang="en-CA" dirty="0" err="1">
                <a:solidFill>
                  <a:srgbClr val="000000"/>
                </a:solidFill>
                <a:highlight>
                  <a:srgbClr val="FFFF00"/>
                </a:highlight>
              </a:rPr>
              <a:t>Heise</a:t>
            </a:r>
            <a:r>
              <a:rPr lang="en-CA" dirty="0">
                <a:solidFill>
                  <a:srgbClr val="000000"/>
                </a:solidFill>
                <a:highlight>
                  <a:srgbClr val="FFFF00"/>
                </a:highlight>
              </a:rPr>
              <a:t>, </a:t>
            </a:r>
            <a:r>
              <a:rPr lang="en-CA" dirty="0">
                <a:solidFill>
                  <a:srgbClr val="000000"/>
                </a:solidFill>
              </a:rPr>
              <a:t>1979</a:t>
            </a:r>
          </a:p>
          <a:p>
            <a:r>
              <a:rPr lang="en-CA" dirty="0">
                <a:solidFill>
                  <a:srgbClr val="000000"/>
                </a:solidFill>
                <a:highlight>
                  <a:srgbClr val="FFFF00"/>
                </a:highlight>
              </a:rPr>
              <a:t>Powers,</a:t>
            </a:r>
            <a:r>
              <a:rPr lang="en-CA" dirty="0">
                <a:solidFill>
                  <a:srgbClr val="000000"/>
                </a:solidFill>
              </a:rPr>
              <a:t> 1973 </a:t>
            </a:r>
            <a:r>
              <a:rPr lang="en-CA" i="1" dirty="0">
                <a:solidFill>
                  <a:srgbClr val="000000"/>
                </a:solidFill>
              </a:rPr>
              <a:t>people </a:t>
            </a:r>
            <a:r>
              <a:rPr lang="en-CA" i="1" dirty="0"/>
              <a:t>minimize</a:t>
            </a:r>
          </a:p>
          <a:p>
            <a:pPr marL="0" indent="0">
              <a:buNone/>
            </a:pPr>
            <a:r>
              <a:rPr lang="en-CA" i="1" dirty="0"/>
              <a:t>   incongruence by controlling perception</a:t>
            </a:r>
            <a:endParaRPr lang="en-CA" i="1" dirty="0">
              <a:solidFill>
                <a:srgbClr val="000000"/>
              </a:solidFill>
            </a:endParaRPr>
          </a:p>
          <a:p>
            <a:r>
              <a:rPr lang="en-CA" dirty="0">
                <a:solidFill>
                  <a:srgbClr val="000000"/>
                </a:solidFill>
                <a:highlight>
                  <a:srgbClr val="FFFF00"/>
                </a:highlight>
              </a:rPr>
              <a:t>f: fundamentals      </a:t>
            </a:r>
            <a:r>
              <a:rPr lang="en-CA" dirty="0">
                <a:solidFill>
                  <a:srgbClr val="000000"/>
                </a:solidFill>
              </a:rPr>
              <a:t>    • </a:t>
            </a:r>
            <a:r>
              <a:rPr lang="el-GR" dirty="0">
                <a:solidFill>
                  <a:srgbClr val="000000"/>
                </a:solidFill>
                <a:highlight>
                  <a:srgbClr val="FFFF00"/>
                </a:highlight>
              </a:rPr>
              <a:t>τ</a:t>
            </a:r>
            <a:r>
              <a:rPr lang="en-CA" dirty="0">
                <a:solidFill>
                  <a:srgbClr val="000000"/>
                </a:solidFill>
                <a:highlight>
                  <a:srgbClr val="FFFF00"/>
                </a:highlight>
              </a:rPr>
              <a:t>: transients</a:t>
            </a:r>
          </a:p>
          <a:p>
            <a:r>
              <a:rPr lang="en-CA" dirty="0">
                <a:solidFill>
                  <a:srgbClr val="000000"/>
                </a:solidFill>
                <a:highlight>
                  <a:srgbClr val="FFFF00"/>
                </a:highlight>
              </a:rPr>
              <a:t>deflection </a:t>
            </a:r>
            <a:r>
              <a:rPr lang="en-CA" dirty="0">
                <a:solidFill>
                  <a:srgbClr val="000000"/>
                </a:solidFill>
              </a:rPr>
              <a:t>D = ∑ </a:t>
            </a:r>
            <a:r>
              <a:rPr lang="en-CA" dirty="0" err="1">
                <a:solidFill>
                  <a:srgbClr val="000000"/>
                </a:solidFill>
              </a:rPr>
              <a:t>w</a:t>
            </a:r>
            <a:r>
              <a:rPr lang="en-CA" baseline="-25000" dirty="0" err="1">
                <a:solidFill>
                  <a:srgbClr val="000000"/>
                </a:solidFill>
              </a:rPr>
              <a:t>i</a:t>
            </a:r>
            <a:r>
              <a:rPr lang="en-CA" dirty="0">
                <a:solidFill>
                  <a:srgbClr val="000000"/>
                </a:solidFill>
              </a:rPr>
              <a:t> (f</a:t>
            </a:r>
            <a:r>
              <a:rPr lang="en-CA" baseline="-25000" dirty="0">
                <a:solidFill>
                  <a:srgbClr val="000000"/>
                </a:solidFill>
              </a:rPr>
              <a:t>i </a:t>
            </a:r>
            <a:r>
              <a:rPr lang="en-CA" dirty="0">
                <a:solidFill>
                  <a:srgbClr val="000000"/>
                </a:solidFill>
              </a:rPr>
              <a:t>− </a:t>
            </a:r>
            <a:r>
              <a:rPr lang="el-GR" dirty="0">
                <a:solidFill>
                  <a:srgbClr val="000000"/>
                </a:solidFill>
              </a:rPr>
              <a:t>τ</a:t>
            </a:r>
            <a:r>
              <a:rPr lang="en-CA" baseline="-25000" dirty="0" err="1">
                <a:solidFill>
                  <a:srgbClr val="000000"/>
                </a:solidFill>
              </a:rPr>
              <a:t>i</a:t>
            </a:r>
            <a:r>
              <a:rPr lang="en-CA" dirty="0">
                <a:solidFill>
                  <a:srgbClr val="000000"/>
                </a:solidFill>
              </a:rPr>
              <a:t> )</a:t>
            </a:r>
            <a:r>
              <a:rPr lang="en-CA" baseline="30000" dirty="0">
                <a:solidFill>
                  <a:srgbClr val="000000"/>
                </a:solidFill>
              </a:rPr>
              <a:t>2</a:t>
            </a:r>
          </a:p>
          <a:p>
            <a:r>
              <a:rPr lang="en-CA" dirty="0">
                <a:solidFill>
                  <a:srgbClr val="000000"/>
                </a:solidFill>
                <a:highlight>
                  <a:srgbClr val="FFFF00"/>
                </a:highlight>
              </a:rPr>
              <a:t>Affect Control Principle: </a:t>
            </a:r>
          </a:p>
          <a:p>
            <a:pPr marL="0" indent="0">
              <a:buNone/>
            </a:pPr>
            <a:r>
              <a:rPr lang="en-CA" dirty="0">
                <a:solidFill>
                  <a:srgbClr val="000000"/>
                </a:solidFill>
              </a:rPr>
              <a:t>     </a:t>
            </a:r>
            <a:r>
              <a:rPr lang="en-CA" i="1" dirty="0">
                <a:solidFill>
                  <a:srgbClr val="000000"/>
                </a:solidFill>
              </a:rPr>
              <a:t>actors work to experience</a:t>
            </a:r>
          </a:p>
          <a:p>
            <a:pPr marL="457200" lvl="1" indent="0">
              <a:buNone/>
            </a:pPr>
            <a:r>
              <a:rPr lang="en-CA" sz="2800" i="1" dirty="0">
                <a:solidFill>
                  <a:srgbClr val="000000"/>
                </a:solidFill>
              </a:rPr>
              <a:t>   </a:t>
            </a:r>
            <a:r>
              <a:rPr lang="en-CA" sz="2800" i="1" dirty="0">
                <a:solidFill>
                  <a:srgbClr val="000000"/>
                </a:solidFill>
                <a:highlight>
                  <a:srgbClr val="FFFF00"/>
                </a:highlight>
              </a:rPr>
              <a:t>in-context sentiments (transients)</a:t>
            </a:r>
          </a:p>
          <a:p>
            <a:pPr marL="457200" lvl="1" indent="0">
              <a:buNone/>
            </a:pPr>
            <a:r>
              <a:rPr lang="en-CA" sz="2800" i="1" dirty="0">
                <a:solidFill>
                  <a:srgbClr val="000000"/>
                </a:solidFill>
              </a:rPr>
              <a:t>that are consistent with their </a:t>
            </a:r>
          </a:p>
          <a:p>
            <a:pPr marL="457200" lvl="1" indent="0">
              <a:buNone/>
            </a:pPr>
            <a:r>
              <a:rPr lang="en-CA" sz="2800" i="1" dirty="0">
                <a:solidFill>
                  <a:srgbClr val="000000"/>
                </a:solidFill>
              </a:rPr>
              <a:t>   </a:t>
            </a:r>
            <a:r>
              <a:rPr lang="en-CA" sz="2800" i="1" dirty="0">
                <a:solidFill>
                  <a:srgbClr val="000000"/>
                </a:solidFill>
                <a:highlight>
                  <a:srgbClr val="FFFF00"/>
                </a:highlight>
              </a:rPr>
              <a:t>out-of-context sentiments (fundamentals)</a:t>
            </a:r>
          </a:p>
          <a:p>
            <a:r>
              <a:rPr lang="en-CA" sz="3200" dirty="0">
                <a:solidFill>
                  <a:srgbClr val="000000"/>
                </a:solidFill>
                <a:highlight>
                  <a:srgbClr val="FFFF00"/>
                </a:highlight>
              </a:rPr>
              <a:t>emotion</a:t>
            </a:r>
            <a:r>
              <a:rPr lang="en-CA" sz="3200" dirty="0">
                <a:solidFill>
                  <a:srgbClr val="000000"/>
                </a:solidFill>
              </a:rPr>
              <a:t> </a:t>
            </a:r>
            <a:r>
              <a:rPr lang="el-GR" sz="3200" dirty="0">
                <a:solidFill>
                  <a:srgbClr val="000000"/>
                </a:solidFill>
              </a:rPr>
              <a:t>ε ∝ </a:t>
            </a:r>
            <a:r>
              <a:rPr lang="en-CA" sz="3200" dirty="0">
                <a:solidFill>
                  <a:srgbClr val="000000"/>
                </a:solidFill>
              </a:rPr>
              <a:t>f − </a:t>
            </a:r>
            <a:r>
              <a:rPr lang="el-GR" sz="3200" dirty="0">
                <a:solidFill>
                  <a:srgbClr val="000000"/>
                </a:solidFill>
              </a:rPr>
              <a:t>τ</a:t>
            </a:r>
            <a:endParaRPr lang="en-CA" sz="320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r>
              <a:rPr lang="en-CA" sz="2800" dirty="0">
                <a:solidFill>
                  <a:srgbClr val="000000"/>
                </a:solidFill>
                <a:highlight>
                  <a:srgbClr val="FFFF00"/>
                </a:highlight>
              </a:rPr>
              <a:t>     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BC34CF-0224-D894-EF52-72F1EBBCD22D}"/>
              </a:ext>
            </a:extLst>
          </p:cNvPr>
          <p:cNvSpPr txBox="1"/>
          <p:nvPr/>
        </p:nvSpPr>
        <p:spPr>
          <a:xfrm>
            <a:off x="637309" y="5222513"/>
            <a:ext cx="1195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5230E2A-4BEC-3204-3CC2-0B55A5283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905" y="638629"/>
            <a:ext cx="5862636" cy="517479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0B332B6-F69B-22A3-A2EE-7721E065A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905" y="638629"/>
            <a:ext cx="6030134" cy="5174796"/>
          </a:xfrm>
          <a:prstGeom prst="rect">
            <a:avLst/>
          </a:prstGeom>
        </p:spPr>
      </p:pic>
      <p:sp>
        <p:nvSpPr>
          <p:cNvPr id="80" name="Rounded Rectangular Callout 79">
            <a:extLst>
              <a:ext uri="{FF2B5EF4-FFF2-40B4-BE49-F238E27FC236}">
                <a16:creationId xmlns:a16="http://schemas.microsoft.com/office/drawing/2014/main" id="{5EFFE605-25B6-B322-6E04-74990BB8C73A}"/>
              </a:ext>
            </a:extLst>
          </p:cNvPr>
          <p:cNvSpPr/>
          <p:nvPr/>
        </p:nvSpPr>
        <p:spPr>
          <a:xfrm>
            <a:off x="8418286" y="6086929"/>
            <a:ext cx="1366222" cy="405946"/>
          </a:xfrm>
          <a:prstGeom prst="wedgeRoundRectCallout">
            <a:avLst>
              <a:gd name="adj1" fmla="val -101573"/>
              <a:gd name="adj2" fmla="val -123422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bureaucrat</a:t>
            </a:r>
          </a:p>
        </p:txBody>
      </p:sp>
      <p:sp>
        <p:nvSpPr>
          <p:cNvPr id="81" name="Rounded Rectangular Callout 80">
            <a:extLst>
              <a:ext uri="{FF2B5EF4-FFF2-40B4-BE49-F238E27FC236}">
                <a16:creationId xmlns:a16="http://schemas.microsoft.com/office/drawing/2014/main" id="{CBC50AD1-B452-A7B4-7905-F55E8DF9A21B}"/>
              </a:ext>
            </a:extLst>
          </p:cNvPr>
          <p:cNvSpPr/>
          <p:nvPr/>
        </p:nvSpPr>
        <p:spPr>
          <a:xfrm>
            <a:off x="10551319" y="6094186"/>
            <a:ext cx="1031081" cy="405946"/>
          </a:xfrm>
          <a:prstGeom prst="wedgeRoundRectCallout">
            <a:avLst>
              <a:gd name="adj1" fmla="val -101573"/>
              <a:gd name="adj2" fmla="val -123422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trainee</a:t>
            </a:r>
          </a:p>
        </p:txBody>
      </p:sp>
    </p:spTree>
    <p:extLst>
      <p:ext uri="{BB962C8B-B14F-4D97-AF65-F5344CB8AC3E}">
        <p14:creationId xmlns:p14="http://schemas.microsoft.com/office/powerpoint/2010/main" val="320279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BBA1C-4085-F84D-B2F8-50A87A84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Sentiment and Deflection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2B520D5-2C48-974E-99EC-76B8599BA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36213"/>
            <a:ext cx="6042651" cy="507941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3FF10E-C2A0-3442-9516-6461A55AE3B5}"/>
                  </a:ext>
                </a:extLst>
              </p:cNvPr>
              <p:cNvSpPr txBox="1"/>
              <p:nvPr/>
            </p:nvSpPr>
            <p:spPr>
              <a:xfrm>
                <a:off x="7264400" y="1436213"/>
                <a:ext cx="4639733" cy="3934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40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CA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  <a:p>
                <a:r>
                  <a:rPr lang="en-US" sz="4000" dirty="0"/>
                  <a:t>	</a:t>
                </a:r>
                <a14:m>
                  <m:oMath xmlns:m="http://schemas.openxmlformats.org/officeDocument/2006/math">
                    <m:r>
                      <a:rPr lang="en-CA" sz="40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CA" sz="4000" b="0" i="0" dirty="0">
                  <a:latin typeface="Cambria Math" panose="02040503050406030204" pitchFamily="18" charset="0"/>
                </a:endParaRPr>
              </a:p>
              <a:p>
                <a:endParaRPr lang="en-CA" sz="4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4000" b="0" i="1" smtClean="0">
                          <a:latin typeface="Cambria Math" panose="02040503050406030204" pitchFamily="18" charset="0"/>
                        </a:rPr>
                        <m:t>𝐹𝑟𝑒𝑒</m:t>
                      </m:r>
                      <m:r>
                        <a:rPr lang="en-CA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4000" b="0" i="1" smtClean="0">
                          <a:latin typeface="Cambria Math" panose="02040503050406030204" pitchFamily="18" charset="0"/>
                        </a:rPr>
                        <m:t>𝐸𝑛𝑒𝑟𝑔𝑦</m:t>
                      </m:r>
                    </m:oMath>
                  </m:oMathPara>
                </a14:m>
                <a:endParaRPr lang="en-US" sz="4000" dirty="0"/>
              </a:p>
              <a:p>
                <a:endParaRPr lang="en-US" sz="4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4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CA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4000" b="0" i="1" smtClean="0">
                              <a:latin typeface="Cambria Math" panose="02040503050406030204" pitchFamily="18" charset="0"/>
                            </a:rPr>
                            <m:t>𝑠𝑖𝑡𝑢𝑎𝑡𝑖𝑜𝑛</m:t>
                          </m:r>
                        </m:e>
                      </m:d>
                      <m:r>
                        <a:rPr lang="en-CA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CA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3FF10E-C2A0-3442-9516-6461A55AE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400" y="1436213"/>
                <a:ext cx="4639733" cy="3934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Arrow 10">
            <a:extLst>
              <a:ext uri="{FF2B5EF4-FFF2-40B4-BE49-F238E27FC236}">
                <a16:creationId xmlns:a16="http://schemas.microsoft.com/office/drawing/2014/main" id="{CC65E923-286D-0C49-B553-07A2D01EBE9D}"/>
              </a:ext>
            </a:extLst>
          </p:cNvPr>
          <p:cNvSpPr/>
          <p:nvPr/>
        </p:nvSpPr>
        <p:spPr>
          <a:xfrm rot="17413727">
            <a:off x="9212487" y="2228392"/>
            <a:ext cx="584530" cy="373070"/>
          </a:xfrm>
          <a:prstGeom prst="rightArrow">
            <a:avLst>
              <a:gd name="adj1" fmla="val 2051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1EDC5F98-613B-C74E-8417-9E38D1D5067A}"/>
              </a:ext>
            </a:extLst>
          </p:cNvPr>
          <p:cNvSpPr/>
          <p:nvPr/>
        </p:nvSpPr>
        <p:spPr>
          <a:xfrm rot="14757913" flipV="1">
            <a:off x="10372502" y="2223906"/>
            <a:ext cx="584530" cy="367003"/>
          </a:xfrm>
          <a:prstGeom prst="rightArrow">
            <a:avLst>
              <a:gd name="adj1" fmla="val 2051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E3A88B-4DD4-3D4E-B7BF-D89AA2405477}"/>
              </a:ext>
            </a:extLst>
          </p:cNvPr>
          <p:cNvSpPr txBox="1"/>
          <p:nvPr/>
        </p:nvSpPr>
        <p:spPr>
          <a:xfrm>
            <a:off x="8528848" y="2579113"/>
            <a:ext cx="115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expect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4FB13-A329-1945-A901-4B638983080A}"/>
              </a:ext>
            </a:extLst>
          </p:cNvPr>
          <p:cNvSpPr txBox="1"/>
          <p:nvPr/>
        </p:nvSpPr>
        <p:spPr>
          <a:xfrm>
            <a:off x="10322084" y="2605059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realize</a:t>
            </a:r>
          </a:p>
        </p:txBody>
      </p:sp>
    </p:spTree>
    <p:extLst>
      <p:ext uri="{BB962C8B-B14F-4D97-AF65-F5344CB8AC3E}">
        <p14:creationId xmlns:p14="http://schemas.microsoft.com/office/powerpoint/2010/main" val="665969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45948-5706-1B45-950A-0CA6E7F7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" y="46280"/>
            <a:ext cx="10515600" cy="1325563"/>
          </a:xfrm>
        </p:spPr>
        <p:txBody>
          <a:bodyPr/>
          <a:lstStyle/>
          <a:p>
            <a:r>
              <a:rPr lang="en-US" dirty="0" err="1"/>
              <a:t>BayesACT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70371E-27D9-851A-E437-50D3E64B55CA}"/>
              </a:ext>
            </a:extLst>
          </p:cNvPr>
          <p:cNvGrpSpPr/>
          <p:nvPr/>
        </p:nvGrpSpPr>
        <p:grpSpPr>
          <a:xfrm>
            <a:off x="867459" y="1781176"/>
            <a:ext cx="11548378" cy="4889635"/>
            <a:chOff x="367742" y="1288085"/>
            <a:chExt cx="12253498" cy="550940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DA86877-258B-5B4A-B97A-06A20911EFD0}"/>
                </a:ext>
              </a:extLst>
            </p:cNvPr>
            <p:cNvSpPr/>
            <p:nvPr/>
          </p:nvSpPr>
          <p:spPr>
            <a:xfrm>
              <a:off x="3458818" y="2732571"/>
              <a:ext cx="834887" cy="71561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979D23B-F524-304C-8FC2-BF2F71873E18}"/>
                </a:ext>
              </a:extLst>
            </p:cNvPr>
            <p:cNvSpPr/>
            <p:nvPr/>
          </p:nvSpPr>
          <p:spPr>
            <a:xfrm>
              <a:off x="3458817" y="4395719"/>
              <a:ext cx="834887" cy="71561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D096FE-38FE-CB41-B764-0EC6A57BA491}"/>
                </a:ext>
              </a:extLst>
            </p:cNvPr>
            <p:cNvCxnSpPr>
              <a:endCxn id="4" idx="2"/>
            </p:cNvCxnSpPr>
            <p:nvPr/>
          </p:nvCxnSpPr>
          <p:spPr>
            <a:xfrm>
              <a:off x="1126435" y="3090379"/>
              <a:ext cx="2332383" cy="1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FE64C62-BEA9-244A-A027-058BBDDE6808}"/>
                </a:ext>
              </a:extLst>
            </p:cNvPr>
            <p:cNvCxnSpPr/>
            <p:nvPr/>
          </p:nvCxnSpPr>
          <p:spPr>
            <a:xfrm>
              <a:off x="1126435" y="4786657"/>
              <a:ext cx="2332383" cy="1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E294D6E-8AED-D845-8EF2-55238140BF5C}"/>
                </a:ext>
              </a:extLst>
            </p:cNvPr>
            <p:cNvCxnSpPr>
              <a:cxnSpLocks/>
            </p:cNvCxnSpPr>
            <p:nvPr/>
          </p:nvCxnSpPr>
          <p:spPr>
            <a:xfrm>
              <a:off x="3876260" y="5111336"/>
              <a:ext cx="0" cy="589722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392D90B-F34C-1647-B786-1BB464366EE8}"/>
                </a:ext>
              </a:extLst>
            </p:cNvPr>
            <p:cNvCxnSpPr>
              <a:cxnSpLocks/>
              <a:stCxn id="4" idx="0"/>
            </p:cNvCxnSpPr>
            <p:nvPr/>
          </p:nvCxnSpPr>
          <p:spPr>
            <a:xfrm flipH="1" flipV="1">
              <a:off x="3876260" y="1990449"/>
              <a:ext cx="2" cy="742122"/>
            </a:xfrm>
            <a:prstGeom prst="straightConnector1">
              <a:avLst/>
            </a:prstGeom>
            <a:ln w="50800" cmpd="sng">
              <a:solidFill>
                <a:schemeClr val="accent1">
                  <a:alpha val="28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7F1CBBC-1140-FC41-9A2E-1283850CEC1E}"/>
                </a:ext>
              </a:extLst>
            </p:cNvPr>
            <p:cNvSpPr/>
            <p:nvPr/>
          </p:nvSpPr>
          <p:spPr>
            <a:xfrm>
              <a:off x="3458817" y="5734188"/>
              <a:ext cx="834887" cy="71561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4693047-80B9-5640-BD68-2F2956F5B5FB}"/>
                </a:ext>
              </a:extLst>
            </p:cNvPr>
            <p:cNvSpPr/>
            <p:nvPr/>
          </p:nvSpPr>
          <p:spPr>
            <a:xfrm>
              <a:off x="3432312" y="1288085"/>
              <a:ext cx="834887" cy="71561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cmpd="sng">
              <a:solidFill>
                <a:schemeClr val="accent1">
                  <a:alpha val="28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C653BDC-A9BA-0640-9079-1E8DC1A850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6260" y="3454813"/>
              <a:ext cx="1" cy="947531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4599248-A133-7B49-A33A-0BCD1CFBA341}"/>
                </a:ext>
              </a:extLst>
            </p:cNvPr>
            <p:cNvSpPr txBox="1"/>
            <p:nvPr/>
          </p:nvSpPr>
          <p:spPr>
            <a:xfrm>
              <a:off x="4619214" y="2139427"/>
              <a:ext cx="8002026" cy="52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model space   -- </a:t>
              </a:r>
              <a:r>
                <a:rPr lang="en-US" sz="2400" dirty="0">
                  <a:highlight>
                    <a:srgbClr val="FFFF00"/>
                  </a:highlight>
                </a:rPr>
                <a:t>connotative: cultural sentiments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3FFAB6-0910-974E-A910-3CED0A91260E}"/>
                </a:ext>
              </a:extLst>
            </p:cNvPr>
            <p:cNvSpPr txBox="1"/>
            <p:nvPr/>
          </p:nvSpPr>
          <p:spPr>
            <a:xfrm>
              <a:off x="4293704" y="4940893"/>
              <a:ext cx="3439079" cy="52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state space  </a:t>
              </a:r>
              <a:r>
                <a:rPr lang="en-US" sz="2400" dirty="0">
                  <a:highlight>
                    <a:srgbClr val="FFFF00"/>
                  </a:highlight>
                </a:rPr>
                <a:t>denotative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A9D7C5-0A01-7342-B43D-F9429604D7EE}"/>
                </a:ext>
              </a:extLst>
            </p:cNvPr>
            <p:cNvSpPr txBox="1"/>
            <p:nvPr/>
          </p:nvSpPr>
          <p:spPr>
            <a:xfrm>
              <a:off x="4379844" y="5861163"/>
              <a:ext cx="4492486" cy="936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evidence/observations </a:t>
              </a:r>
            </a:p>
            <a:p>
              <a:r>
                <a:rPr lang="en-US" sz="2400" dirty="0"/>
                <a:t> </a:t>
              </a:r>
              <a:r>
                <a:rPr lang="en-US" sz="2400" dirty="0">
                  <a:highlight>
                    <a:srgbClr val="FFFF00"/>
                  </a:highlight>
                </a:rPr>
                <a:t>sensors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7850C4-EBB5-374F-A81D-DB074085C5D8}"/>
                </a:ext>
              </a:extLst>
            </p:cNvPr>
            <p:cNvSpPr txBox="1"/>
            <p:nvPr/>
          </p:nvSpPr>
          <p:spPr>
            <a:xfrm>
              <a:off x="4379844" y="1422607"/>
              <a:ext cx="6973952" cy="52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backchannel observations -- </a:t>
              </a:r>
              <a:r>
                <a:rPr lang="en-US" sz="2400" dirty="0">
                  <a:highlight>
                    <a:srgbClr val="FFFF00"/>
                  </a:highlight>
                </a:rPr>
                <a:t>emotional signaling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99C6B9E-49C0-3D40-9405-782A0E0F1F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2217" y="3820328"/>
              <a:ext cx="977348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DC68FC-7B9D-8D4D-B227-CA93192CD133}"/>
                </a:ext>
              </a:extLst>
            </p:cNvPr>
            <p:cNvSpPr txBox="1"/>
            <p:nvPr/>
          </p:nvSpPr>
          <p:spPr>
            <a:xfrm>
              <a:off x="5033501" y="3509045"/>
              <a:ext cx="6162889" cy="52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transform functions  -- </a:t>
              </a:r>
              <a:r>
                <a:rPr lang="en-US" sz="2400" dirty="0">
                  <a:highlight>
                    <a:srgbClr val="FFFF00"/>
                  </a:highlight>
                </a:rPr>
                <a:t>Neural/Bayes Nets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A70FD7E-71BB-2A42-9624-D98227B3FC3D}"/>
                </a:ext>
              </a:extLst>
            </p:cNvPr>
            <p:cNvCxnSpPr/>
            <p:nvPr/>
          </p:nvCxnSpPr>
          <p:spPr>
            <a:xfrm>
              <a:off x="7368209" y="4147930"/>
              <a:ext cx="446598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D29907-112C-D741-9255-B11DE7EB1B25}"/>
                </a:ext>
              </a:extLst>
            </p:cNvPr>
            <p:cNvSpPr txBox="1"/>
            <p:nvPr/>
          </p:nvSpPr>
          <p:spPr>
            <a:xfrm>
              <a:off x="10450251" y="4110776"/>
              <a:ext cx="1284544" cy="52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time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C16B7C6-26FE-644F-892B-D9B7118BAE71}"/>
                </a:ext>
              </a:extLst>
            </p:cNvPr>
            <p:cNvCxnSpPr/>
            <p:nvPr/>
          </p:nvCxnSpPr>
          <p:spPr>
            <a:xfrm>
              <a:off x="4293704" y="3090377"/>
              <a:ext cx="2332383" cy="1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25CE07F-5F5B-1548-A0B9-AF500347202C}"/>
                </a:ext>
              </a:extLst>
            </p:cNvPr>
            <p:cNvCxnSpPr/>
            <p:nvPr/>
          </p:nvCxnSpPr>
          <p:spPr>
            <a:xfrm>
              <a:off x="4293704" y="4786657"/>
              <a:ext cx="2332383" cy="1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0AA3984-91CF-6D4E-8686-81678B718711}"/>
                </a:ext>
              </a:extLst>
            </p:cNvPr>
            <p:cNvSpPr/>
            <p:nvPr/>
          </p:nvSpPr>
          <p:spPr>
            <a:xfrm>
              <a:off x="2251213" y="3592041"/>
              <a:ext cx="834887" cy="71561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a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B41D0AA-8938-4243-9F0C-96DA39F7C98D}"/>
                </a:ext>
              </a:extLst>
            </p:cNvPr>
            <p:cNvCxnSpPr>
              <a:cxnSpLocks/>
              <a:stCxn id="34" idx="6"/>
              <a:endCxn id="5" idx="1"/>
            </p:cNvCxnSpPr>
            <p:nvPr/>
          </p:nvCxnSpPr>
          <p:spPr>
            <a:xfrm>
              <a:off x="3086100" y="3949850"/>
              <a:ext cx="494983" cy="550669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6D3FEF2-5581-674B-87DB-33CA7C54E97A}"/>
                </a:ext>
              </a:extLst>
            </p:cNvPr>
            <p:cNvCxnSpPr>
              <a:cxnSpLocks/>
              <a:stCxn id="34" idx="6"/>
              <a:endCxn id="4" idx="3"/>
            </p:cNvCxnSpPr>
            <p:nvPr/>
          </p:nvCxnSpPr>
          <p:spPr>
            <a:xfrm flipV="1">
              <a:off x="3086100" y="3343388"/>
              <a:ext cx="494984" cy="606462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B5AFB67-0041-5747-B9EC-5CF8218A4D5B}"/>
                </a:ext>
              </a:extLst>
            </p:cNvPr>
            <p:cNvSpPr txBox="1"/>
            <p:nvPr/>
          </p:nvSpPr>
          <p:spPr>
            <a:xfrm>
              <a:off x="367742" y="3309172"/>
              <a:ext cx="4492486" cy="52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action space 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141D050-A768-5345-A473-178A237939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3943" y="3972728"/>
              <a:ext cx="608022" cy="81392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2DABBED-F39D-DD40-B31D-440CA09024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12376" y="3090377"/>
              <a:ext cx="521125" cy="60646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571A2BE-9803-3B0D-0F96-12D002523C0B}"/>
              </a:ext>
            </a:extLst>
          </p:cNvPr>
          <p:cNvSpPr txBox="1"/>
          <p:nvPr/>
        </p:nvSpPr>
        <p:spPr>
          <a:xfrm>
            <a:off x="3629227" y="543180"/>
            <a:ext cx="8562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Probabilistic Generalization of ACT as a</a:t>
            </a:r>
          </a:p>
          <a:p>
            <a:r>
              <a:rPr lang="en-US" sz="2400" dirty="0"/>
              <a:t>                     Partially Observable Markov Decision Process (POMDP)</a:t>
            </a:r>
          </a:p>
        </p:txBody>
      </p:sp>
      <p:sp>
        <p:nvSpPr>
          <p:cNvPr id="12" name="Explosion 1 11">
            <a:extLst>
              <a:ext uri="{FF2B5EF4-FFF2-40B4-BE49-F238E27FC236}">
                <a16:creationId xmlns:a16="http://schemas.microsoft.com/office/drawing/2014/main" id="{BE30B25D-2BAA-9457-ABC1-2CAA0D5BE467}"/>
              </a:ext>
            </a:extLst>
          </p:cNvPr>
          <p:cNvSpPr/>
          <p:nvPr/>
        </p:nvSpPr>
        <p:spPr>
          <a:xfrm>
            <a:off x="8482013" y="4886324"/>
            <a:ext cx="2871787" cy="1957388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Bayesian 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04787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0A1D7-1C43-2C38-670E-07C365F5D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Cognitive Assistive Technologies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DC9B2B-41F9-B77F-9A0A-1870BC88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914" y="1469695"/>
            <a:ext cx="7115174" cy="555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05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101B-1DDE-9B5B-5C41-B34B6E608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8" y="32259"/>
            <a:ext cx="10515600" cy="1325563"/>
          </a:xfrm>
        </p:spPr>
        <p:txBody>
          <a:bodyPr/>
          <a:lstStyle/>
          <a:p>
            <a:r>
              <a:rPr lang="en-US" dirty="0"/>
              <a:t>Human-Centered AI: Key Elements</a:t>
            </a:r>
          </a:p>
        </p:txBody>
      </p:sp>
      <p:pic>
        <p:nvPicPr>
          <p:cNvPr id="4" name="Picture 3" descr="A yellow shield with lions on it&#10;&#10;Description automatically generated">
            <a:extLst>
              <a:ext uri="{FF2B5EF4-FFF2-40B4-BE49-F238E27FC236}">
                <a16:creationId xmlns:a16="http://schemas.microsoft.com/office/drawing/2014/main" id="{0396CB92-EF12-4AE5-AACF-45626B444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975" y="549473"/>
            <a:ext cx="2030292" cy="1325563"/>
          </a:xfrm>
          <a:prstGeom prst="rect">
            <a:avLst/>
          </a:prstGeom>
        </p:spPr>
      </p:pic>
      <p:pic>
        <p:nvPicPr>
          <p:cNvPr id="8" name="Picture 7" descr="A logo of university of dundee&#10;&#10;Description automatically generated">
            <a:extLst>
              <a:ext uri="{FF2B5EF4-FFF2-40B4-BE49-F238E27FC236}">
                <a16:creationId xmlns:a16="http://schemas.microsoft.com/office/drawing/2014/main" id="{FE24FA8E-1306-0FED-46B6-DE7B7C2AA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10" y="4815603"/>
            <a:ext cx="1840856" cy="1697816"/>
          </a:xfrm>
          <a:prstGeom prst="rect">
            <a:avLst/>
          </a:prstGeom>
        </p:spPr>
      </p:pic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E8FC7172-6900-B770-EA98-7B8EC4849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71" y="1269123"/>
            <a:ext cx="3562658" cy="790262"/>
          </a:xfrm>
          <a:prstGeom prst="rect">
            <a:avLst/>
          </a:prstGeom>
        </p:spPr>
      </p:pic>
      <p:pic>
        <p:nvPicPr>
          <p:cNvPr id="11" name="Picture 10" descr="A person sitting at a sink&#10;&#10;Description automatically generated">
            <a:extLst>
              <a:ext uri="{FF2B5EF4-FFF2-40B4-BE49-F238E27FC236}">
                <a16:creationId xmlns:a16="http://schemas.microsoft.com/office/drawing/2014/main" id="{98BA8B2C-556C-0EEC-675C-F8AC9759E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466" y="2013853"/>
            <a:ext cx="3935363" cy="2332875"/>
          </a:xfrm>
          <a:prstGeom prst="rect">
            <a:avLst/>
          </a:prstGeom>
        </p:spPr>
      </p:pic>
      <p:pic>
        <p:nvPicPr>
          <p:cNvPr id="5" name="Picture 4" descr="A person cleaning a doll house&#10;&#10;Description automatically generated">
            <a:extLst>
              <a:ext uri="{FF2B5EF4-FFF2-40B4-BE49-F238E27FC236}">
                <a16:creationId xmlns:a16="http://schemas.microsoft.com/office/drawing/2014/main" id="{E6065A72-2B85-8A61-7268-53BB38796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932" y="3988953"/>
            <a:ext cx="4360268" cy="2767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D15226-715D-6B8F-9D4F-272373DA9D1D}"/>
              </a:ext>
            </a:extLst>
          </p:cNvPr>
          <p:cNvSpPr txBox="1"/>
          <p:nvPr/>
        </p:nvSpPr>
        <p:spPr>
          <a:xfrm>
            <a:off x="530371" y="2013853"/>
            <a:ext cx="2217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FUNCTION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8D67DC-0903-594D-EF69-1091F4FDA91E}"/>
              </a:ext>
            </a:extLst>
          </p:cNvPr>
          <p:cNvSpPr txBox="1"/>
          <p:nvPr/>
        </p:nvSpPr>
        <p:spPr>
          <a:xfrm>
            <a:off x="658229" y="2583697"/>
            <a:ext cx="2090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sensing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deciding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acting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7233D6-7A67-99A2-B975-A90FC0CD8E83}"/>
              </a:ext>
            </a:extLst>
          </p:cNvPr>
          <p:cNvSpPr txBox="1"/>
          <p:nvPr/>
        </p:nvSpPr>
        <p:spPr>
          <a:xfrm>
            <a:off x="2549166" y="4623210"/>
            <a:ext cx="3453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COLLABORATION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6456C9-42CA-A422-F1F5-94EE2E5094F8}"/>
              </a:ext>
            </a:extLst>
          </p:cNvPr>
          <p:cNvSpPr txBox="1"/>
          <p:nvPr/>
        </p:nvSpPr>
        <p:spPr>
          <a:xfrm>
            <a:off x="2861141" y="5186767"/>
            <a:ext cx="2437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customizability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adaptivity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knowledge elicitation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FC34CB-5FBC-E131-11B3-6B908F9B23E2}"/>
              </a:ext>
            </a:extLst>
          </p:cNvPr>
          <p:cNvSpPr txBox="1"/>
          <p:nvPr/>
        </p:nvSpPr>
        <p:spPr>
          <a:xfrm>
            <a:off x="7043457" y="1745032"/>
            <a:ext cx="2545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ALIGNMENT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9FC2C9-0E6D-D24B-AAA3-20EFAE049161}"/>
              </a:ext>
            </a:extLst>
          </p:cNvPr>
          <p:cNvSpPr txBox="1"/>
          <p:nvPr/>
        </p:nvSpPr>
        <p:spPr>
          <a:xfrm>
            <a:off x="7299137" y="2248006"/>
            <a:ext cx="2437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emotion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identity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culture</a:t>
            </a:r>
          </a:p>
        </p:txBody>
      </p:sp>
      <p:pic>
        <p:nvPicPr>
          <p:cNvPr id="18" name="Content Placeholder 4" descr="A group of paper with sticky notes on it&#10;&#10;Description automatically generated">
            <a:extLst>
              <a:ext uri="{FF2B5EF4-FFF2-40B4-BE49-F238E27FC236}">
                <a16:creationId xmlns:a16="http://schemas.microsoft.com/office/drawing/2014/main" id="{551BCB22-1BCE-5D34-06AC-0FC4D1C08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9123211" y="2305968"/>
            <a:ext cx="2865533" cy="2150591"/>
          </a:xfrm>
        </p:spPr>
      </p:pic>
    </p:spTree>
    <p:extLst>
      <p:ext uri="{BB962C8B-B14F-4D97-AF65-F5344CB8AC3E}">
        <p14:creationId xmlns:p14="http://schemas.microsoft.com/office/powerpoint/2010/main" val="161851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994D5-E6C0-1857-28BC-EA8AE1FA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Assistive Technology: Recent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4BE95-6885-31A9-723F-ACB437FCA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ACT@HOME </a:t>
            </a:r>
            <a:r>
              <a:rPr lang="en-CA" dirty="0">
                <a:solidFill>
                  <a:srgbClr val="000000"/>
                </a:solidFill>
                <a:effectLst/>
              </a:rPr>
              <a:t>- Qualitative study of biographical identities in dementia</a:t>
            </a:r>
          </a:p>
          <a:p>
            <a:pPr lvl="1"/>
            <a:r>
              <a:rPr lang="en-CA" dirty="0">
                <a:solidFill>
                  <a:srgbClr val="000000"/>
                </a:solidFill>
                <a:effectLst/>
              </a:rPr>
              <a:t>Alexandra Koenig (Waterloo), Alex </a:t>
            </a:r>
            <a:r>
              <a:rPr lang="en-CA" dirty="0" err="1">
                <a:solidFill>
                  <a:srgbClr val="000000"/>
                </a:solidFill>
                <a:effectLst/>
              </a:rPr>
              <a:t>Mihailidis</a:t>
            </a:r>
            <a:r>
              <a:rPr lang="en-CA" dirty="0">
                <a:solidFill>
                  <a:srgbClr val="000000"/>
                </a:solidFill>
                <a:effectLst/>
              </a:rPr>
              <a:t> (Toronto)</a:t>
            </a:r>
            <a:r>
              <a:rPr lang="en-CA" dirty="0">
                <a:solidFill>
                  <a:srgbClr val="261CA3"/>
                </a:solidFill>
                <a:effectLst/>
              </a:rPr>
              <a:t> </a:t>
            </a:r>
          </a:p>
          <a:p>
            <a:r>
              <a:rPr lang="en-CA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EMOTEC</a:t>
            </a:r>
            <a:r>
              <a:rPr lang="en-CA" dirty="0">
                <a:solidFill>
                  <a:srgbClr val="000000"/>
                </a:solidFill>
                <a:effectLst/>
              </a:rPr>
              <a:t> - Understanding perceptions of identity</a:t>
            </a:r>
          </a:p>
          <a:p>
            <a:pPr lvl="1"/>
            <a:r>
              <a:rPr lang="en-CA" dirty="0">
                <a:solidFill>
                  <a:srgbClr val="000000"/>
                </a:solidFill>
                <a:effectLst/>
              </a:rPr>
              <a:t>Julie Robillard (UBC)</a:t>
            </a:r>
          </a:p>
          <a:p>
            <a:r>
              <a:rPr lang="en-CA" dirty="0">
                <a:solidFill>
                  <a:srgbClr val="000000"/>
                </a:solidFill>
                <a:highlight>
                  <a:srgbClr val="FFFF00"/>
                </a:highlight>
              </a:rPr>
              <a:t>DISRUPT</a:t>
            </a:r>
            <a:r>
              <a:rPr lang="en-CA" dirty="0">
                <a:solidFill>
                  <a:srgbClr val="000000"/>
                </a:solidFill>
                <a:effectLst/>
              </a:rPr>
              <a:t> – Robots for Elder Care</a:t>
            </a:r>
          </a:p>
          <a:p>
            <a:pPr lvl="1"/>
            <a:r>
              <a:rPr lang="en-CA" dirty="0">
                <a:solidFill>
                  <a:srgbClr val="000000"/>
                </a:solidFill>
                <a:effectLst/>
              </a:rPr>
              <a:t>Julie Robillard (UBC) and </a:t>
            </a:r>
            <a:r>
              <a:rPr lang="en-CA" dirty="0" err="1">
                <a:solidFill>
                  <a:srgbClr val="000000"/>
                </a:solidFill>
                <a:effectLst/>
              </a:rPr>
              <a:t>Moojan</a:t>
            </a:r>
            <a:r>
              <a:rPr lang="en-CA" dirty="0">
                <a:solidFill>
                  <a:srgbClr val="000000"/>
                </a:solidFill>
                <a:effectLst/>
              </a:rPr>
              <a:t> </a:t>
            </a:r>
            <a:r>
              <a:rPr lang="en-CA" dirty="0" err="1">
                <a:solidFill>
                  <a:srgbClr val="000000"/>
                </a:solidFill>
                <a:effectLst/>
              </a:rPr>
              <a:t>Ghafurian</a:t>
            </a:r>
            <a:r>
              <a:rPr lang="en-CA" dirty="0">
                <a:solidFill>
                  <a:srgbClr val="000000"/>
                </a:solidFill>
                <a:effectLst/>
              </a:rPr>
              <a:t> (Waterloo)</a:t>
            </a:r>
          </a:p>
          <a:p>
            <a:r>
              <a:rPr lang="en-CA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VIPCare</a:t>
            </a:r>
            <a:r>
              <a:rPr lang="en-CA" dirty="0">
                <a:solidFill>
                  <a:srgbClr val="000000"/>
                </a:solidFill>
                <a:effectLst/>
              </a:rPr>
              <a:t> - Building applications for caregivers </a:t>
            </a:r>
          </a:p>
          <a:p>
            <a:pPr lvl="1"/>
            <a:r>
              <a:rPr lang="en-CA" dirty="0">
                <a:solidFill>
                  <a:srgbClr val="000000"/>
                </a:solidFill>
                <a:effectLst/>
              </a:rPr>
              <a:t>Linda Francis (Cleveland State), </a:t>
            </a:r>
            <a:r>
              <a:rPr lang="en-CA" dirty="0" err="1">
                <a:solidFill>
                  <a:srgbClr val="000000"/>
                </a:solidFill>
                <a:effectLst/>
              </a:rPr>
              <a:t>Moojan</a:t>
            </a:r>
            <a:r>
              <a:rPr lang="en-CA" dirty="0">
                <a:solidFill>
                  <a:srgbClr val="000000"/>
                </a:solidFill>
                <a:effectLst/>
              </a:rPr>
              <a:t> </a:t>
            </a:r>
            <a:r>
              <a:rPr lang="en-CA" dirty="0" err="1">
                <a:solidFill>
                  <a:srgbClr val="000000"/>
                </a:solidFill>
                <a:effectLst/>
              </a:rPr>
              <a:t>Ghafurian</a:t>
            </a:r>
            <a:r>
              <a:rPr lang="en-CA" dirty="0">
                <a:solidFill>
                  <a:srgbClr val="000000"/>
                </a:solidFill>
                <a:effectLst/>
              </a:rPr>
              <a:t> (Waterloo)</a:t>
            </a:r>
            <a:endParaRPr lang="en-CA" dirty="0">
              <a:solidFill>
                <a:srgbClr val="261CA3"/>
              </a:solidFill>
              <a:effectLst/>
            </a:endParaRPr>
          </a:p>
          <a:p>
            <a:r>
              <a:rPr lang="en-CA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NEATO</a:t>
            </a:r>
            <a:r>
              <a:rPr lang="en-CA" dirty="0">
                <a:solidFill>
                  <a:srgbClr val="000000"/>
                </a:solidFill>
                <a:effectLst/>
              </a:rPr>
              <a:t> - Understanding biographical narratives</a:t>
            </a:r>
          </a:p>
          <a:p>
            <a:pPr lvl="1"/>
            <a:r>
              <a:rPr lang="en-CA" dirty="0">
                <a:solidFill>
                  <a:srgbClr val="000000"/>
                </a:solidFill>
                <a:effectLst/>
              </a:rPr>
              <a:t>Heather Love, Heather Eustace, Renee Leung (Waterloo)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976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49BF2B-5FC7-E712-682C-1E5B90AA1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7991" y="635793"/>
            <a:ext cx="8647674" cy="506968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04A33D-61D5-4470-F596-399D213AE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ACT@HOME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4F525-92A5-B034-F689-3466094918D0}"/>
              </a:ext>
            </a:extLst>
          </p:cNvPr>
          <p:cNvSpPr txBox="1"/>
          <p:nvPr/>
        </p:nvSpPr>
        <p:spPr>
          <a:xfrm>
            <a:off x="660400" y="5705475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…people with dementia remember how they feel, not who they are.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01052-3179-4860-522E-2DEDBAB3EA3A}"/>
              </a:ext>
            </a:extLst>
          </p:cNvPr>
          <p:cNvSpPr txBox="1"/>
          <p:nvPr/>
        </p:nvSpPr>
        <p:spPr>
          <a:xfrm>
            <a:off x="5486400" y="2191871"/>
            <a:ext cx="1909482" cy="369332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self-sentiment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7F055-AF40-B0BE-B79A-AD505E27A84F}"/>
              </a:ext>
            </a:extLst>
          </p:cNvPr>
          <p:cNvSpPr txBox="1"/>
          <p:nvPr/>
        </p:nvSpPr>
        <p:spPr>
          <a:xfrm>
            <a:off x="9617725" y="715542"/>
            <a:ext cx="273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Alexandra König</a:t>
            </a:r>
          </a:p>
        </p:txBody>
      </p:sp>
    </p:spTree>
    <p:extLst>
      <p:ext uri="{BB962C8B-B14F-4D97-AF65-F5344CB8AC3E}">
        <p14:creationId xmlns:p14="http://schemas.microsoft.com/office/powerpoint/2010/main" val="2711710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3ACADE1-AF90-85D6-756C-6D728FE1BC74}"/>
              </a:ext>
            </a:extLst>
          </p:cNvPr>
          <p:cNvCxnSpPr>
            <a:cxnSpLocks/>
          </p:cNvCxnSpPr>
          <p:nvPr/>
        </p:nvCxnSpPr>
        <p:spPr>
          <a:xfrm>
            <a:off x="4541723" y="3548480"/>
            <a:ext cx="3834267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21D58BE-9C20-9D37-1901-9A2B5EC1A0BD}"/>
              </a:ext>
            </a:extLst>
          </p:cNvPr>
          <p:cNvSpPr/>
          <p:nvPr/>
        </p:nvSpPr>
        <p:spPr>
          <a:xfrm rot="10800000">
            <a:off x="4145864" y="3316898"/>
            <a:ext cx="2312249" cy="568973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85FAA3-1F5C-F92C-F3C8-9E6EC27A1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" y="34248"/>
            <a:ext cx="10515600" cy="1325563"/>
          </a:xfrm>
        </p:spPr>
        <p:txBody>
          <a:bodyPr/>
          <a:lstStyle/>
          <a:p>
            <a:r>
              <a:rPr lang="en-US" dirty="0"/>
              <a:t>Being Human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922ED4-3D63-9E02-46E1-11CFD28A0C6E}"/>
              </a:ext>
            </a:extLst>
          </p:cNvPr>
          <p:cNvSpPr txBox="1"/>
          <p:nvPr/>
        </p:nvSpPr>
        <p:spPr>
          <a:xfrm>
            <a:off x="8739941" y="2922130"/>
            <a:ext cx="3023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</a:rPr>
              <a:t>emotionality,warmth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F9E8F-B283-753A-B378-1F7FB88FF261}"/>
              </a:ext>
            </a:extLst>
          </p:cNvPr>
          <p:cNvSpPr txBox="1"/>
          <p:nvPr/>
        </p:nvSpPr>
        <p:spPr>
          <a:xfrm>
            <a:off x="1299380" y="2948316"/>
            <a:ext cx="3834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inertness, </a:t>
            </a:r>
          </a:p>
          <a:p>
            <a:r>
              <a:rPr lang="en-US" sz="3600" b="1" dirty="0">
                <a:solidFill>
                  <a:schemeClr val="accent1"/>
                </a:solidFill>
              </a:rPr>
              <a:t>coldness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010F8D-CBB8-8A7C-5D78-A265A2EBB19A}"/>
              </a:ext>
            </a:extLst>
          </p:cNvPr>
          <p:cNvSpPr txBox="1"/>
          <p:nvPr/>
        </p:nvSpPr>
        <p:spPr>
          <a:xfrm>
            <a:off x="4732711" y="877019"/>
            <a:ext cx="3450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rational, mature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AA3809-1C5A-FE5B-613E-648A4306FBEF}"/>
              </a:ext>
            </a:extLst>
          </p:cNvPr>
          <p:cNvSpPr txBox="1"/>
          <p:nvPr/>
        </p:nvSpPr>
        <p:spPr>
          <a:xfrm>
            <a:off x="4541723" y="5668270"/>
            <a:ext cx="383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irrational, childlike</a:t>
            </a:r>
          </a:p>
        </p:txBody>
      </p:sp>
      <p:pic>
        <p:nvPicPr>
          <p:cNvPr id="8" name="Picture 7" descr="A white car with a black background&#10;&#10;Description automatically generated">
            <a:extLst>
              <a:ext uri="{FF2B5EF4-FFF2-40B4-BE49-F238E27FC236}">
                <a16:creationId xmlns:a16="http://schemas.microsoft.com/office/drawing/2014/main" id="{CBF1F9CB-CCC3-099D-C550-7E7B357D6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56470" y="1144371"/>
            <a:ext cx="2337664" cy="1562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FB32C3-1632-ECB4-0771-47604B1D0355}"/>
              </a:ext>
            </a:extLst>
          </p:cNvPr>
          <p:cNvSpPr txBox="1"/>
          <p:nvPr/>
        </p:nvSpPr>
        <p:spPr>
          <a:xfrm rot="16200000">
            <a:off x="193304" y="4900607"/>
            <a:ext cx="206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machines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AA1B3B-3C8F-0434-3877-40C0C2CE092A}"/>
              </a:ext>
            </a:extLst>
          </p:cNvPr>
          <p:cNvSpPr txBox="1"/>
          <p:nvPr/>
        </p:nvSpPr>
        <p:spPr>
          <a:xfrm rot="5400000">
            <a:off x="10444147" y="5016509"/>
            <a:ext cx="206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animals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3D79C1-ADB7-B89A-BFD2-E093FAF26BD7}"/>
              </a:ext>
            </a:extLst>
          </p:cNvPr>
          <p:cNvSpPr txBox="1"/>
          <p:nvPr/>
        </p:nvSpPr>
        <p:spPr>
          <a:xfrm rot="5400000">
            <a:off x="9885462" y="1369988"/>
            <a:ext cx="206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humans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E95AC3-8BDB-D0A6-EC9B-219F99BEC177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>
          <a:xfrm flipH="1" flipV="1">
            <a:off x="6458116" y="1523350"/>
            <a:ext cx="741" cy="414492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lose-up of gears and cogs&#10;&#10;Description automatically generated">
            <a:extLst>
              <a:ext uri="{FF2B5EF4-FFF2-40B4-BE49-F238E27FC236}">
                <a16:creationId xmlns:a16="http://schemas.microsoft.com/office/drawing/2014/main" id="{FE3EB69A-BD4C-D2EA-6738-E51070BB9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779" y="4351041"/>
            <a:ext cx="2334052" cy="17454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18A9733-2560-DA57-CF4B-88BF3BF961C8}"/>
              </a:ext>
            </a:extLst>
          </p:cNvPr>
          <p:cNvSpPr txBox="1"/>
          <p:nvPr/>
        </p:nvSpPr>
        <p:spPr>
          <a:xfrm rot="16200000">
            <a:off x="590743" y="1088513"/>
            <a:ext cx="206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“A.I.”</a:t>
            </a:r>
          </a:p>
        </p:txBody>
      </p:sp>
      <p:pic>
        <p:nvPicPr>
          <p:cNvPr id="23" name="Picture 22" descr="A person jumping in the air with a microphone&#10;&#10;Description automatically generated">
            <a:extLst>
              <a:ext uri="{FF2B5EF4-FFF2-40B4-BE49-F238E27FC236}">
                <a16:creationId xmlns:a16="http://schemas.microsoft.com/office/drawing/2014/main" id="{21B3489B-FD4D-7335-64C3-2C538B1DB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032" y="592685"/>
            <a:ext cx="1775581" cy="2076317"/>
          </a:xfrm>
          <a:prstGeom prst="rect">
            <a:avLst/>
          </a:prstGeom>
        </p:spPr>
      </p:pic>
      <p:pic>
        <p:nvPicPr>
          <p:cNvPr id="25" name="Picture 24" descr="A close up of a dog&#10;&#10;Description automatically generated">
            <a:extLst>
              <a:ext uri="{FF2B5EF4-FFF2-40B4-BE49-F238E27FC236}">
                <a16:creationId xmlns:a16="http://schemas.microsoft.com/office/drawing/2014/main" id="{A9C71874-0F88-E7EC-67C2-1607F406B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8664" y="4224736"/>
            <a:ext cx="2340996" cy="17920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2D269FA-2655-1F38-40B8-625E631B5E9B}"/>
              </a:ext>
            </a:extLst>
          </p:cNvPr>
          <p:cNvSpPr txBox="1"/>
          <p:nvPr/>
        </p:nvSpPr>
        <p:spPr>
          <a:xfrm>
            <a:off x="4003017" y="6334780"/>
            <a:ext cx="81889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rgbClr val="000000"/>
                </a:solidFill>
                <a:latin typeface="Helvetica" pitchFamily="2" charset="0"/>
              </a:rPr>
              <a:t>a</a:t>
            </a:r>
            <a:r>
              <a:rPr lang="en-CA" sz="1400" dirty="0">
                <a:solidFill>
                  <a:srgbClr val="000000"/>
                </a:solidFill>
                <a:effectLst/>
                <a:latin typeface="Helvetica" pitchFamily="2" charset="0"/>
              </a:rPr>
              <a:t>dapted from: Nick Haslam, Stephen </a:t>
            </a:r>
            <a:r>
              <a:rPr lang="en-CA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Loghnan</a:t>
            </a:r>
            <a:r>
              <a:rPr lang="en-CA" sz="1400" dirty="0">
                <a:solidFill>
                  <a:srgbClr val="000000"/>
                </a:solidFill>
                <a:effectLst/>
                <a:latin typeface="Helvetica" pitchFamily="2" charset="0"/>
              </a:rPr>
              <a:t>, Yoshihisa Kashima and Paul Bain (2009). </a:t>
            </a:r>
          </a:p>
          <a:p>
            <a:r>
              <a:rPr lang="en-CA" sz="1400" dirty="0">
                <a:solidFill>
                  <a:srgbClr val="000000"/>
                </a:solidFill>
                <a:effectLst/>
                <a:latin typeface="Helvetica" pitchFamily="2" charset="0"/>
              </a:rPr>
              <a:t>Attributing and Denying humanness to others. </a:t>
            </a:r>
            <a:r>
              <a:rPr lang="en-CA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European Review of Social Psychology</a:t>
            </a:r>
            <a:r>
              <a:rPr lang="en-CA" sz="1400" dirty="0">
                <a:solidFill>
                  <a:srgbClr val="000000"/>
                </a:solidFill>
                <a:effectLst/>
                <a:latin typeface="Helvetica" pitchFamily="2" charset="0"/>
              </a:rPr>
              <a:t>, 19:1, 55-85</a:t>
            </a:r>
            <a:endParaRPr lang="en-US" sz="1400" dirty="0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48186070-C9CA-E880-FC91-29B878F9BAFB}"/>
              </a:ext>
            </a:extLst>
          </p:cNvPr>
          <p:cNvSpPr/>
          <p:nvPr/>
        </p:nvSpPr>
        <p:spPr>
          <a:xfrm>
            <a:off x="6458113" y="3315390"/>
            <a:ext cx="2281828" cy="568973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CF992B9-15EF-7CA8-4ABC-A17F72DDE7EE}"/>
              </a:ext>
            </a:extLst>
          </p:cNvPr>
          <p:cNvSpPr/>
          <p:nvPr/>
        </p:nvSpPr>
        <p:spPr>
          <a:xfrm rot="16200000">
            <a:off x="5412435" y="2236809"/>
            <a:ext cx="2091360" cy="645591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BC2558-5A87-416E-19BD-87E8AD3E185B}"/>
              </a:ext>
            </a:extLst>
          </p:cNvPr>
          <p:cNvSpPr txBox="1"/>
          <p:nvPr/>
        </p:nvSpPr>
        <p:spPr>
          <a:xfrm>
            <a:off x="6622503" y="2687168"/>
            <a:ext cx="1909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1"/>
                </a:solidFill>
              </a:rPr>
              <a:t>human nature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E9160A-B01D-0572-F212-FDB09CEC37B1}"/>
              </a:ext>
            </a:extLst>
          </p:cNvPr>
          <p:cNvSpPr txBox="1"/>
          <p:nvPr/>
        </p:nvSpPr>
        <p:spPr>
          <a:xfrm>
            <a:off x="6741951" y="1548395"/>
            <a:ext cx="2355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human uniqueness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9EDCF7-D05D-B9A4-5A9C-41CCD288A346}"/>
              </a:ext>
            </a:extLst>
          </p:cNvPr>
          <p:cNvSpPr txBox="1"/>
          <p:nvPr/>
        </p:nvSpPr>
        <p:spPr>
          <a:xfrm>
            <a:off x="3981473" y="2602678"/>
            <a:ext cx="2799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mechanistic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dehumanization</a:t>
            </a: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CCCE51D1-3114-BCDE-4779-47E93CDB8713}"/>
              </a:ext>
            </a:extLst>
          </p:cNvPr>
          <p:cNvSpPr/>
          <p:nvPr/>
        </p:nvSpPr>
        <p:spPr>
          <a:xfrm rot="5400000">
            <a:off x="5350933" y="4385838"/>
            <a:ext cx="2206686" cy="645592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F98748-9CD5-ED85-7242-819CDB3DFFC4}"/>
              </a:ext>
            </a:extLst>
          </p:cNvPr>
          <p:cNvSpPr txBox="1"/>
          <p:nvPr/>
        </p:nvSpPr>
        <p:spPr>
          <a:xfrm>
            <a:off x="6591151" y="4642958"/>
            <a:ext cx="2799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animalistic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dehumanization</a:t>
            </a:r>
          </a:p>
        </p:txBody>
      </p:sp>
      <p:pic>
        <p:nvPicPr>
          <p:cNvPr id="40" name="Picture 39" descr="A white car with a black background&#10;&#10;Description automatically generated">
            <a:extLst>
              <a:ext uri="{FF2B5EF4-FFF2-40B4-BE49-F238E27FC236}">
                <a16:creationId xmlns:a16="http://schemas.microsoft.com/office/drawing/2014/main" id="{1869E553-8759-74AC-6224-E6520CF50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75278" y="1138461"/>
            <a:ext cx="2337664" cy="1562100"/>
          </a:xfrm>
          <a:prstGeom prst="rect">
            <a:avLst/>
          </a:prstGeom>
        </p:spPr>
      </p:pic>
      <p:pic>
        <p:nvPicPr>
          <p:cNvPr id="3" name="Picture 2" descr="A person jumping in the air with a microphone&#10;&#10;Description automatically generated">
            <a:extLst>
              <a:ext uri="{FF2B5EF4-FFF2-40B4-BE49-F238E27FC236}">
                <a16:creationId xmlns:a16="http://schemas.microsoft.com/office/drawing/2014/main" id="{4FF6E7C3-5949-3D40-EFC9-B41B6BCFF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941" y="595826"/>
            <a:ext cx="1775581" cy="207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4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-0.00092 L 0.40261 -0.0023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" grpId="0"/>
      <p:bldP spid="5" grpId="0"/>
      <p:bldP spid="6" grpId="0"/>
      <p:bldP spid="7" grpId="0"/>
      <p:bldP spid="9" grpId="0"/>
      <p:bldP spid="10" grpId="0"/>
      <p:bldP spid="29" grpId="0" animBg="1"/>
      <p:bldP spid="30" grpId="0" animBg="1"/>
      <p:bldP spid="31" grpId="0" animBg="1"/>
      <p:bldP spid="34" grpId="0"/>
      <p:bldP spid="35" grpId="0"/>
      <p:bldP spid="36" grpId="0"/>
      <p:bldP spid="37" grpId="0" animBg="1"/>
      <p:bldP spid="3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25AE-94FA-1158-7571-C8F3478F1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" y="0"/>
            <a:ext cx="10515600" cy="1325563"/>
          </a:xfrm>
        </p:spPr>
        <p:txBody>
          <a:bodyPr/>
          <a:lstStyle/>
          <a:p>
            <a:r>
              <a:rPr lang="en-US" dirty="0" err="1"/>
              <a:t>VIPCare</a:t>
            </a:r>
            <a:r>
              <a:rPr lang="en-US" dirty="0"/>
              <a:t>: Co-Design</a:t>
            </a:r>
          </a:p>
        </p:txBody>
      </p:sp>
      <p:pic>
        <p:nvPicPr>
          <p:cNvPr id="5" name="Content Placeholder 4" descr="A group of paper with sticky notes on it&#10;&#10;Description automatically generated">
            <a:extLst>
              <a:ext uri="{FF2B5EF4-FFF2-40B4-BE49-F238E27FC236}">
                <a16:creationId xmlns:a16="http://schemas.microsoft.com/office/drawing/2014/main" id="{8A076EE9-1319-52EF-4535-1619DAB76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1443" y="1429184"/>
            <a:ext cx="5797895" cy="4351338"/>
          </a:xfrm>
        </p:spPr>
      </p:pic>
      <p:pic>
        <p:nvPicPr>
          <p:cNvPr id="7" name="Picture 6" descr="Screens screenshot of a phone&#10;&#10;Description automatically generated">
            <a:extLst>
              <a:ext uri="{FF2B5EF4-FFF2-40B4-BE49-F238E27FC236}">
                <a16:creationId xmlns:a16="http://schemas.microsoft.com/office/drawing/2014/main" id="{79536428-F22C-3A58-9E89-F03BD49D9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250" y="3648795"/>
            <a:ext cx="6224607" cy="26367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6A9C9C-7496-222C-E6BD-6D977AFAE494}"/>
              </a:ext>
            </a:extLst>
          </p:cNvPr>
          <p:cNvSpPr txBox="1"/>
          <p:nvPr/>
        </p:nvSpPr>
        <p:spPr>
          <a:xfrm>
            <a:off x="7633326" y="777771"/>
            <a:ext cx="431074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effectLst/>
                <a:highlight>
                  <a:srgbClr val="FFFF00"/>
                </a:highlight>
                <a:latin typeface="Helvetica" pitchFamily="2" charset="0"/>
              </a:rPr>
              <a:t>Avon Oaks Caring Community (Cleveland) </a:t>
            </a:r>
          </a:p>
          <a:p>
            <a:endParaRPr lang="en-CA" dirty="0">
              <a:solidFill>
                <a:srgbClr val="2500FF"/>
              </a:solidFill>
              <a:effectLst/>
              <a:highlight>
                <a:srgbClr val="FFFF00"/>
              </a:highlight>
              <a:latin typeface="Helvetica" pitchFamily="2" charset="0"/>
            </a:endParaRPr>
          </a:p>
          <a:p>
            <a:pPr marL="0" indent="0">
              <a:buNone/>
            </a:pPr>
            <a:r>
              <a:rPr lang="en-CA" dirty="0">
                <a:solidFill>
                  <a:srgbClr val="FC6A08"/>
                </a:solidFill>
                <a:effectLst/>
                <a:latin typeface="Helvetica" pitchFamily="2" charset="0"/>
              </a:rPr>
              <a:t>	“...</a:t>
            </a:r>
            <a:r>
              <a:rPr lang="en-CA" sz="2000" dirty="0">
                <a:solidFill>
                  <a:srgbClr val="FC6A08"/>
                </a:solidFill>
                <a:effectLst/>
                <a:latin typeface="Helvetica" pitchFamily="2" charset="0"/>
              </a:rPr>
              <a:t>there are 30 residents, and you live in 30 different realities in a matter of 24 hours,</a:t>
            </a:r>
            <a:r>
              <a:rPr lang="en-CA" sz="2000" dirty="0">
                <a:solidFill>
                  <a:srgbClr val="FC6A08"/>
                </a:solidFill>
                <a:latin typeface="Helvetica" pitchFamily="2" charset="0"/>
              </a:rPr>
              <a:t> </a:t>
            </a:r>
            <a:r>
              <a:rPr lang="en-CA" sz="2000" dirty="0">
                <a:solidFill>
                  <a:srgbClr val="FC6A08"/>
                </a:solidFill>
                <a:effectLst/>
                <a:latin typeface="Helvetica" pitchFamily="2" charset="0"/>
              </a:rPr>
              <a:t>so you have to figure out which one you are in.”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FB8E7A-589D-5C9A-1C89-E2C5ABA752E2}"/>
              </a:ext>
            </a:extLst>
          </p:cNvPr>
          <p:cNvSpPr txBox="1"/>
          <p:nvPr/>
        </p:nvSpPr>
        <p:spPr>
          <a:xfrm>
            <a:off x="550843" y="6202496"/>
            <a:ext cx="273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Moojan</a:t>
            </a:r>
            <a:r>
              <a:rPr lang="en-US" dirty="0"/>
              <a:t> </a:t>
            </a:r>
            <a:r>
              <a:rPr lang="en-US" dirty="0" err="1"/>
              <a:t>Ghafurian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48E3B-A0AF-FBBB-36A2-E7DD58BCED95}"/>
              </a:ext>
            </a:extLst>
          </p:cNvPr>
          <p:cNvSpPr txBox="1"/>
          <p:nvPr/>
        </p:nvSpPr>
        <p:spPr>
          <a:xfrm>
            <a:off x="8422605" y="6439479"/>
            <a:ext cx="273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Derek Tao</a:t>
            </a:r>
          </a:p>
        </p:txBody>
      </p:sp>
    </p:spTree>
    <p:extLst>
      <p:ext uri="{BB962C8B-B14F-4D97-AF65-F5344CB8AC3E}">
        <p14:creationId xmlns:p14="http://schemas.microsoft.com/office/powerpoint/2010/main" val="24986886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82363-DEB9-B448-9E22-D2EA2911B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Human Society: a complex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38BFA7-45DF-50BD-44A1-1EF5C04FF5BA}"/>
              </a:ext>
            </a:extLst>
          </p:cNvPr>
          <p:cNvSpPr txBox="1"/>
          <p:nvPr/>
        </p:nvSpPr>
        <p:spPr>
          <a:xfrm>
            <a:off x="838199" y="1481341"/>
            <a:ext cx="73478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Build AI to work </a:t>
            </a:r>
            <a:r>
              <a:rPr lang="en-US" sz="2800" dirty="0">
                <a:highlight>
                  <a:srgbClr val="FFFF00"/>
                </a:highlight>
              </a:rPr>
              <a:t>with people</a:t>
            </a:r>
            <a:r>
              <a:rPr lang="en-US" sz="2800" dirty="0"/>
              <a:t> in a way that  enhances </a:t>
            </a:r>
            <a:r>
              <a:rPr lang="en-US" sz="2800" dirty="0">
                <a:highlight>
                  <a:srgbClr val="FFFF00"/>
                </a:highlight>
              </a:rPr>
              <a:t>collaboration</a:t>
            </a:r>
            <a:r>
              <a:rPr lang="en-US" sz="2800" dirty="0"/>
              <a:t> and </a:t>
            </a:r>
            <a:r>
              <a:rPr lang="en-US" sz="2800" dirty="0">
                <a:highlight>
                  <a:srgbClr val="FFFF00"/>
                </a:highlight>
              </a:rPr>
              <a:t>cooperation </a:t>
            </a:r>
            <a:r>
              <a:rPr lang="en-US" sz="2800" dirty="0"/>
              <a:t> and preserves </a:t>
            </a:r>
            <a:r>
              <a:rPr lang="en-US" sz="2800" dirty="0">
                <a:highlight>
                  <a:srgbClr val="FFFF00"/>
                </a:highlight>
              </a:rPr>
              <a:t>freedom/independence?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Can artificial agents become </a:t>
            </a:r>
            <a:r>
              <a:rPr lang="en-US" sz="2800" dirty="0">
                <a:highlight>
                  <a:srgbClr val="FFFF00"/>
                </a:highlight>
              </a:rPr>
              <a:t>full-fledged members </a:t>
            </a:r>
            <a:r>
              <a:rPr lang="en-US" sz="2800" dirty="0"/>
              <a:t>of a human society?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Is </a:t>
            </a:r>
            <a:r>
              <a:rPr lang="en-US" sz="2800" dirty="0">
                <a:highlight>
                  <a:srgbClr val="FFFF00"/>
                </a:highlight>
              </a:rPr>
              <a:t>emotional alignment </a:t>
            </a:r>
            <a:r>
              <a:rPr lang="en-US" sz="2800" dirty="0"/>
              <a:t>the </a:t>
            </a:r>
            <a:r>
              <a:rPr lang="en-US" sz="2800" dirty="0">
                <a:highlight>
                  <a:srgbClr val="FFFF00"/>
                </a:highlight>
              </a:rPr>
              <a:t>social glue </a:t>
            </a:r>
            <a:r>
              <a:rPr lang="en-US" sz="2800" dirty="0"/>
              <a:t>that holds groups together, yet allows </a:t>
            </a:r>
            <a:r>
              <a:rPr lang="en-US" sz="2800" dirty="0">
                <a:highlight>
                  <a:srgbClr val="FFFF00"/>
                </a:highlight>
              </a:rPr>
              <a:t>innovation</a:t>
            </a:r>
            <a:r>
              <a:rPr lang="en-US" sz="2800" dirty="0"/>
              <a:t>?</a:t>
            </a:r>
          </a:p>
          <a:p>
            <a:endParaRPr lang="en-US" sz="2400" dirty="0"/>
          </a:p>
        </p:txBody>
      </p:sp>
      <p:pic>
        <p:nvPicPr>
          <p:cNvPr id="10" name="Picture 9" descr="A person sitting at a sink&#10;&#10;Description automatically generated">
            <a:extLst>
              <a:ext uri="{FF2B5EF4-FFF2-40B4-BE49-F238E27FC236}">
                <a16:creationId xmlns:a16="http://schemas.microsoft.com/office/drawing/2014/main" id="{966CBF58-CB2B-59B6-789B-23F921395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644" y="2007076"/>
            <a:ext cx="3820887" cy="22650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5A821C-F674-F776-D489-B3919E02F3B0}"/>
              </a:ext>
            </a:extLst>
          </p:cNvPr>
          <p:cNvSpPr txBox="1"/>
          <p:nvPr/>
        </p:nvSpPr>
        <p:spPr>
          <a:xfrm>
            <a:off x="1142999" y="5603589"/>
            <a:ext cx="9579429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AI use emotional alignment to promote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human benefits (e.g. U.N. Sustainable Development Goals)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pic>
        <p:nvPicPr>
          <p:cNvPr id="5" name="Picture 4" descr="A person and person walking down a street with tents in the background&#10;&#10;Description automatically generated">
            <a:extLst>
              <a:ext uri="{FF2B5EF4-FFF2-40B4-BE49-F238E27FC236}">
                <a16:creationId xmlns:a16="http://schemas.microsoft.com/office/drawing/2014/main" id="{469C9DFB-7EFF-6876-7C68-0F3389F6D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337" y="2440494"/>
            <a:ext cx="3651463" cy="2056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2926A9-0FC8-2EB6-F9E4-C0A5DBACF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6300" y="2656275"/>
            <a:ext cx="4027231" cy="2265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0775A-C9A1-A226-ED55-3B24470FB254}"/>
              </a:ext>
            </a:extLst>
          </p:cNvPr>
          <p:cNvSpPr txBox="1"/>
          <p:nvPr/>
        </p:nvSpPr>
        <p:spPr>
          <a:xfrm>
            <a:off x="1469572" y="5165109"/>
            <a:ext cx="107224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”…you have to build a relationship of trust first, then you can provide assistance.” </a:t>
            </a:r>
            <a:r>
              <a:rPr lang="en-US" sz="2800" dirty="0"/>
              <a:t>--- Peter McKechnie, </a:t>
            </a:r>
            <a:r>
              <a:rPr lang="en-US" sz="2800" dirty="0" err="1"/>
              <a:t>Sanguen</a:t>
            </a:r>
            <a:r>
              <a:rPr lang="en-US" sz="2800" dirty="0"/>
              <a:t> Mobile Health, Kitchener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00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B0B45-F0C1-4C67-E8F2-DF7E94CE7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11" y="400049"/>
            <a:ext cx="7920039" cy="60579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b="1" dirty="0">
                <a:solidFill>
                  <a:srgbClr val="000000"/>
                </a:solidFill>
              </a:rPr>
              <a:t>Recen</a:t>
            </a:r>
            <a:r>
              <a:rPr lang="en-CA" sz="2400" b="1" dirty="0">
                <a:solidFill>
                  <a:srgbClr val="000000"/>
                </a:solidFill>
                <a:effectLst/>
              </a:rPr>
              <a:t>t and Current Collaborators:</a:t>
            </a:r>
          </a:p>
          <a:p>
            <a:pPr marL="0" indent="0">
              <a:buNone/>
            </a:pPr>
            <a:endParaRPr lang="en-CA" sz="2400" b="1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>
                <a:solidFill>
                  <a:srgbClr val="000000"/>
                </a:solidFill>
                <a:effectLst/>
              </a:rPr>
              <a:t>Alex </a:t>
            </a:r>
            <a:r>
              <a:rPr lang="en-CA" sz="2400" dirty="0" err="1">
                <a:solidFill>
                  <a:srgbClr val="000000"/>
                </a:solidFill>
                <a:effectLst/>
              </a:rPr>
              <a:t>Mihailidis</a:t>
            </a:r>
            <a:r>
              <a:rPr lang="en-CA" sz="2400" dirty="0">
                <a:solidFill>
                  <a:srgbClr val="000000"/>
                </a:solidFill>
                <a:effectLst/>
              </a:rPr>
              <a:t> (Toronto)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>
                <a:solidFill>
                  <a:srgbClr val="000000"/>
                </a:solidFill>
                <a:effectLst/>
              </a:rPr>
              <a:t>Tobias Schroder (Potsdam)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>
                <a:solidFill>
                  <a:srgbClr val="000000"/>
                </a:solidFill>
                <a:effectLst/>
              </a:rPr>
              <a:t>Julie M. Robillard (UBC)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>
                <a:solidFill>
                  <a:srgbClr val="000000"/>
                </a:solidFill>
              </a:rPr>
              <a:t>Chris Nugent (Ulster)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>
                <a:solidFill>
                  <a:srgbClr val="000000"/>
                </a:solidFill>
              </a:rPr>
              <a:t>Luke Chen (Ulster)</a:t>
            </a:r>
            <a:endParaRPr lang="en-CA" sz="2400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>
                <a:solidFill>
                  <a:srgbClr val="000000"/>
                </a:solidFill>
                <a:effectLst/>
              </a:rPr>
              <a:t>Heather Love (Waterloo)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 err="1">
                <a:solidFill>
                  <a:srgbClr val="000000"/>
                </a:solidFill>
              </a:rPr>
              <a:t>Shehroz</a:t>
            </a:r>
            <a:r>
              <a:rPr lang="en-CA" sz="2400" dirty="0">
                <a:solidFill>
                  <a:srgbClr val="000000"/>
                </a:solidFill>
              </a:rPr>
              <a:t> Khan (Toronto)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>
                <a:solidFill>
                  <a:srgbClr val="000000"/>
                </a:solidFill>
                <a:effectLst/>
              </a:rPr>
              <a:t>Charl</a:t>
            </a:r>
            <a:r>
              <a:rPr lang="en-CA" sz="2400" dirty="0">
                <a:solidFill>
                  <a:srgbClr val="000000"/>
                </a:solidFill>
              </a:rPr>
              <a:t>ene Chu (Toronto)</a:t>
            </a:r>
            <a:endParaRPr lang="en-CA" sz="2400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>
                <a:solidFill>
                  <a:srgbClr val="000000"/>
                </a:solidFill>
                <a:effectLst/>
              </a:rPr>
              <a:t>Kathryn Lively (Dartmouth)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>
                <a:solidFill>
                  <a:srgbClr val="000000"/>
                </a:solidFill>
                <a:effectLst/>
              </a:rPr>
              <a:t>Mary Step (Cleveland State)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>
                <a:solidFill>
                  <a:srgbClr val="000000"/>
                </a:solidFill>
                <a:effectLst/>
              </a:rPr>
              <a:t>Enrique </a:t>
            </a:r>
            <a:r>
              <a:rPr lang="en-CA" sz="2400" dirty="0" err="1">
                <a:solidFill>
                  <a:srgbClr val="000000"/>
                </a:solidFill>
                <a:effectLst/>
              </a:rPr>
              <a:t>Sucar</a:t>
            </a:r>
            <a:r>
              <a:rPr lang="en-CA" sz="2400" dirty="0">
                <a:solidFill>
                  <a:srgbClr val="000000"/>
                </a:solidFill>
                <a:effectLst/>
              </a:rPr>
              <a:t> (INAOE)</a:t>
            </a:r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0FD768-B8AC-08DD-BB7B-A1043F8E5846}"/>
              </a:ext>
            </a:extLst>
          </p:cNvPr>
          <p:cNvSpPr txBox="1"/>
          <p:nvPr/>
        </p:nvSpPr>
        <p:spPr>
          <a:xfrm>
            <a:off x="8698705" y="400047"/>
            <a:ext cx="30218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000000"/>
                </a:solidFill>
                <a:effectLst/>
              </a:rPr>
              <a:t>Current Students and</a:t>
            </a:r>
          </a:p>
          <a:p>
            <a:r>
              <a:rPr lang="en-CA" sz="2400" b="1" dirty="0">
                <a:solidFill>
                  <a:srgbClr val="000000"/>
                </a:solidFill>
                <a:effectLst/>
              </a:rPr>
              <a:t>Postdocs (Waterloo):</a:t>
            </a:r>
          </a:p>
          <a:p>
            <a:r>
              <a:rPr lang="en-CA" sz="2400" dirty="0">
                <a:effectLst/>
              </a:rPr>
              <a:t>Renee Leung                              </a:t>
            </a:r>
          </a:p>
          <a:p>
            <a:r>
              <a:rPr lang="en-CA" sz="2400" dirty="0"/>
              <a:t>Jess </a:t>
            </a:r>
            <a:r>
              <a:rPr lang="en-CA" sz="2400" dirty="0" err="1"/>
              <a:t>Gano</a:t>
            </a:r>
            <a:endParaRPr lang="en-CA" sz="2400" dirty="0"/>
          </a:p>
          <a:p>
            <a:r>
              <a:rPr lang="en-CA" sz="2400" dirty="0">
                <a:effectLst/>
              </a:rPr>
              <a:t>Blake </a:t>
            </a:r>
            <a:r>
              <a:rPr lang="en-CA" sz="2400" dirty="0" err="1">
                <a:effectLst/>
              </a:rPr>
              <a:t>Vanberlo</a:t>
            </a:r>
            <a:endParaRPr lang="en-CA" sz="2400" dirty="0">
              <a:effectLst/>
            </a:endParaRPr>
          </a:p>
          <a:p>
            <a:r>
              <a:rPr lang="en-CA" sz="2400" dirty="0"/>
              <a:t>Christopher </a:t>
            </a:r>
            <a:r>
              <a:rPr lang="en-CA" sz="2400" dirty="0" err="1"/>
              <a:t>Risi</a:t>
            </a:r>
            <a:endParaRPr lang="en-CA" sz="2400" dirty="0">
              <a:effectLst/>
            </a:endParaRPr>
          </a:p>
          <a:p>
            <a:r>
              <a:rPr lang="en-CA" sz="2400" dirty="0">
                <a:effectLst/>
              </a:rPr>
              <a:t>Heather Eustace</a:t>
            </a:r>
          </a:p>
          <a:p>
            <a:r>
              <a:rPr lang="en-CA" sz="2400" dirty="0"/>
              <a:t>Alyssa Clarkson</a:t>
            </a:r>
            <a:endParaRPr lang="en-CA" sz="2400" dirty="0">
              <a:effectLst/>
            </a:endParaRPr>
          </a:p>
          <a:p>
            <a:r>
              <a:rPr lang="en-CA" sz="2400" dirty="0">
                <a:effectLst/>
              </a:rPr>
              <a:t>Joshua Jung</a:t>
            </a:r>
          </a:p>
          <a:p>
            <a:r>
              <a:rPr lang="en-CA" sz="2400" dirty="0">
                <a:effectLst/>
              </a:rPr>
              <a:t>Aarti Malhotra</a:t>
            </a:r>
          </a:p>
          <a:p>
            <a:r>
              <a:rPr lang="en-CA" sz="2400" dirty="0"/>
              <a:t>Freya Zhang</a:t>
            </a:r>
          </a:p>
          <a:p>
            <a:r>
              <a:rPr lang="en-CA" sz="2400" dirty="0">
                <a:effectLst/>
              </a:rPr>
              <a:t>Gabby Chan</a:t>
            </a:r>
          </a:p>
          <a:p>
            <a:r>
              <a:rPr lang="en-CA" sz="2400" dirty="0">
                <a:effectLst/>
              </a:rPr>
              <a:t>Wasif Khan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73CD48-68DB-933A-E607-60A72A28565B}"/>
              </a:ext>
            </a:extLst>
          </p:cNvPr>
          <p:cNvSpPr txBox="1"/>
          <p:nvPr/>
        </p:nvSpPr>
        <p:spPr>
          <a:xfrm>
            <a:off x="3883818" y="1166841"/>
            <a:ext cx="48148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 err="1">
                <a:solidFill>
                  <a:srgbClr val="000000"/>
                </a:solidFill>
                <a:effectLst/>
              </a:rPr>
              <a:t>Sarel</a:t>
            </a:r>
            <a:r>
              <a:rPr lang="en-CA" sz="2400" dirty="0">
                <a:solidFill>
                  <a:srgbClr val="000000"/>
                </a:solidFill>
                <a:effectLst/>
              </a:rPr>
              <a:t> Van Vuuren (Colorado)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>
                <a:solidFill>
                  <a:srgbClr val="000000"/>
                </a:solidFill>
                <a:effectLst/>
              </a:rPr>
              <a:t>James Tung (Waterloo)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>
                <a:solidFill>
                  <a:srgbClr val="000000"/>
                </a:solidFill>
                <a:effectLst/>
              </a:rPr>
              <a:t>Rosalie Wang (Toronto)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>
                <a:solidFill>
                  <a:srgbClr val="000000"/>
                </a:solidFill>
                <a:effectLst/>
              </a:rPr>
              <a:t>Neil MacKinnon (Guelph)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>
                <a:solidFill>
                  <a:srgbClr val="000000"/>
                </a:solidFill>
                <a:effectLst/>
              </a:rPr>
              <a:t>Alexandra </a:t>
            </a:r>
            <a:r>
              <a:rPr lang="en-CA" sz="2400" dirty="0" err="1">
                <a:solidFill>
                  <a:srgbClr val="000000"/>
                </a:solidFill>
                <a:effectLst/>
              </a:rPr>
              <a:t>Konig</a:t>
            </a:r>
            <a:r>
              <a:rPr lang="en-CA" sz="2400" dirty="0">
                <a:solidFill>
                  <a:srgbClr val="000000"/>
                </a:solidFill>
                <a:effectLst/>
              </a:rPr>
              <a:t> (INRIA)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>
                <a:solidFill>
                  <a:srgbClr val="000000"/>
                </a:solidFill>
                <a:effectLst/>
              </a:rPr>
              <a:t>Stefan </a:t>
            </a:r>
            <a:r>
              <a:rPr lang="en-CA" sz="2400" dirty="0" err="1">
                <a:solidFill>
                  <a:srgbClr val="000000"/>
                </a:solidFill>
                <a:effectLst/>
              </a:rPr>
              <a:t>Teipel</a:t>
            </a:r>
            <a:r>
              <a:rPr lang="en-CA" sz="2400" dirty="0">
                <a:solidFill>
                  <a:srgbClr val="000000"/>
                </a:solidFill>
                <a:effectLst/>
              </a:rPr>
              <a:t> (Rostock)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400" dirty="0">
                <a:solidFill>
                  <a:srgbClr val="000000"/>
                </a:solidFill>
                <a:effectLst/>
              </a:rPr>
              <a:t>Francois Michaud (Sherbrooke)</a:t>
            </a:r>
          </a:p>
          <a:p>
            <a:r>
              <a:rPr lang="en-CA" sz="2400" dirty="0">
                <a:solidFill>
                  <a:srgbClr val="000000"/>
                </a:solidFill>
                <a:effectLst/>
              </a:rPr>
              <a:t>Linda Francis (Cleveland State)</a:t>
            </a:r>
          </a:p>
          <a:p>
            <a:r>
              <a:rPr lang="en-CA" sz="2400" dirty="0">
                <a:solidFill>
                  <a:srgbClr val="000000"/>
                </a:solidFill>
                <a:effectLst/>
              </a:rPr>
              <a:t>Kimberly B. Rogers (Dartmouth) </a:t>
            </a:r>
          </a:p>
          <a:p>
            <a:r>
              <a:rPr lang="en-CA" sz="2400" dirty="0">
                <a:solidFill>
                  <a:srgbClr val="000000"/>
                </a:solidFill>
                <a:effectLst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2400" dirty="0">
              <a:solidFill>
                <a:srgbClr val="000000"/>
              </a:solidFill>
              <a:effectLst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31137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F8E6652-3E27-DC4C-AACC-E74B1E5A6F42}"/>
              </a:ext>
            </a:extLst>
          </p:cNvPr>
          <p:cNvSpPr txBox="1"/>
          <p:nvPr/>
        </p:nvSpPr>
        <p:spPr>
          <a:xfrm>
            <a:off x="423333" y="1015725"/>
            <a:ext cx="89111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50000"/>
              <a:buFont typeface="Arial" panose="020B0604020202020204" pitchFamily="34" charset="0"/>
              <a:buChar char="•"/>
            </a:pPr>
            <a:r>
              <a:rPr lang="en-CA" sz="2800" dirty="0"/>
              <a:t>Graeber and </a:t>
            </a:r>
            <a:r>
              <a:rPr lang="en-CA" sz="2800" dirty="0" err="1"/>
              <a:t>Wengrow</a:t>
            </a:r>
            <a:r>
              <a:rPr lang="en-CA" sz="2800" dirty="0"/>
              <a:t>, The Dawn of Everything, 2021</a:t>
            </a:r>
          </a:p>
          <a:p>
            <a:pPr marL="457200" indent="-457200">
              <a:buSzPct val="50000"/>
              <a:buFont typeface="Arial" panose="020B0604020202020204" pitchFamily="34" charset="0"/>
              <a:buChar char="•"/>
            </a:pPr>
            <a:r>
              <a:rPr lang="en-CA" sz="2800" dirty="0"/>
              <a:t>Henrich, The Weirdest People, 2020</a:t>
            </a:r>
          </a:p>
          <a:p>
            <a:pPr marL="457200" indent="-457200">
              <a:buSzPct val="50000"/>
              <a:buFont typeface="Arial" panose="020B0604020202020204" pitchFamily="34" charset="0"/>
              <a:buChar char="•"/>
            </a:pPr>
            <a:r>
              <a:rPr lang="en-CA" sz="2800" dirty="0"/>
              <a:t>Taleb, Skin in the Game, 2020</a:t>
            </a:r>
          </a:p>
          <a:p>
            <a:pPr marL="457200" indent="-457200">
              <a:buSzPct val="50000"/>
              <a:buFont typeface="Arial" panose="020B0604020202020204" pitchFamily="34" charset="0"/>
              <a:buChar char="•"/>
            </a:pPr>
            <a:r>
              <a:rPr lang="en-CA" sz="2800" dirty="0"/>
              <a:t>Mercier and Sperber, The Enigma of Reason, 2017</a:t>
            </a:r>
          </a:p>
          <a:p>
            <a:pPr marL="457200" indent="-457200">
              <a:buSzPct val="50000"/>
              <a:buFont typeface="Arial" panose="020B0604020202020204" pitchFamily="34" charset="0"/>
              <a:buChar char="•"/>
            </a:pPr>
            <a:r>
              <a:rPr lang="en-CA" sz="2800" dirty="0"/>
              <a:t>Anderson, Private Government, 2017</a:t>
            </a:r>
          </a:p>
          <a:p>
            <a:pPr marL="457200" indent="-457200">
              <a:buSzPct val="50000"/>
              <a:buFont typeface="Arial" panose="020B0604020202020204" pitchFamily="34" charset="0"/>
              <a:buChar char="•"/>
            </a:pPr>
            <a:r>
              <a:rPr lang="en-CA" sz="2800" dirty="0"/>
              <a:t>Clark, Surfing Uncertainty, 2016</a:t>
            </a:r>
          </a:p>
          <a:p>
            <a:pPr marL="457200" indent="-457200">
              <a:buSzPct val="50000"/>
              <a:buFont typeface="Arial" panose="020B0604020202020204" pitchFamily="34" charset="0"/>
              <a:buChar char="•"/>
            </a:pPr>
            <a:r>
              <a:rPr lang="en-CA" sz="2800" dirty="0" err="1"/>
              <a:t>Howhy</a:t>
            </a:r>
            <a:r>
              <a:rPr lang="en-CA" sz="2800" dirty="0"/>
              <a:t>, The Predictive Mind, 2013</a:t>
            </a:r>
          </a:p>
          <a:p>
            <a:pPr marL="457200" indent="-457200">
              <a:buSzPct val="50000"/>
              <a:buFont typeface="Arial" panose="020B0604020202020204" pitchFamily="34" charset="0"/>
              <a:buChar char="•"/>
            </a:pPr>
            <a:r>
              <a:rPr lang="en-CA" sz="2800" dirty="0"/>
              <a:t>Lawler, </a:t>
            </a:r>
            <a:r>
              <a:rPr lang="en-CA" sz="2800" dirty="0" err="1"/>
              <a:t>Thye</a:t>
            </a:r>
            <a:r>
              <a:rPr lang="en-CA" sz="2800" dirty="0"/>
              <a:t> &amp; Yoon, Social Commitments, 2009</a:t>
            </a:r>
          </a:p>
          <a:p>
            <a:pPr marL="457200" indent="-457200">
              <a:buSzPct val="50000"/>
              <a:buFont typeface="Arial" panose="020B0604020202020204" pitchFamily="34" charset="0"/>
              <a:buChar char="•"/>
            </a:pPr>
            <a:r>
              <a:rPr lang="en-CA" sz="2800" dirty="0"/>
              <a:t>DJC MacKay, Information Theory, 2003</a:t>
            </a:r>
          </a:p>
          <a:p>
            <a:pPr marL="457200" indent="-457200">
              <a:buSzPct val="50000"/>
              <a:buFont typeface="Arial" panose="020B0604020202020204" pitchFamily="34" charset="0"/>
              <a:buChar char="•"/>
            </a:pPr>
            <a:r>
              <a:rPr lang="en-CA" sz="2800" dirty="0"/>
              <a:t>Lakoff &amp; Johnson, Philosophy in the Flesh, 1999</a:t>
            </a:r>
          </a:p>
          <a:p>
            <a:pPr marL="457200" indent="-457200">
              <a:buSzPct val="50000"/>
              <a:buFont typeface="Arial" panose="020B0604020202020204" pitchFamily="34" charset="0"/>
              <a:buChar char="•"/>
            </a:pPr>
            <a:r>
              <a:rPr lang="en-CA" sz="2800" dirty="0"/>
              <a:t>Damasio, </a:t>
            </a:r>
            <a:r>
              <a:rPr lang="en-CA" sz="2800" dirty="0" err="1"/>
              <a:t>Descarte’s</a:t>
            </a:r>
            <a:r>
              <a:rPr lang="en-CA" sz="2800" dirty="0"/>
              <a:t> Error, 1994</a:t>
            </a:r>
          </a:p>
          <a:p>
            <a:pPr marL="457200" indent="-457200">
              <a:buSzPct val="50000"/>
              <a:buFont typeface="Arial" panose="020B0604020202020204" pitchFamily="34" charset="0"/>
              <a:buChar char="•"/>
            </a:pPr>
            <a:r>
              <a:rPr lang="en-CA" sz="2800" dirty="0"/>
              <a:t>Sartre, Being and Nothingness, 1943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BF6CF-ADEF-A741-A0E1-4FFB909CCB7F}"/>
              </a:ext>
            </a:extLst>
          </p:cNvPr>
          <p:cNvSpPr txBox="1"/>
          <p:nvPr/>
        </p:nvSpPr>
        <p:spPr>
          <a:xfrm>
            <a:off x="952879" y="6300413"/>
            <a:ext cx="4834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err="1"/>
              <a:t>cs.uwaterloo.ca</a:t>
            </a:r>
            <a:r>
              <a:rPr lang="en-CA" sz="2000" dirty="0"/>
              <a:t>/~</a:t>
            </a:r>
            <a:r>
              <a:rPr lang="en-CA" sz="2000" dirty="0" err="1"/>
              <a:t>jhoey</a:t>
            </a:r>
            <a:r>
              <a:rPr lang="en-CA" sz="2000" dirty="0"/>
              <a:t>/teaching/cogsci600/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ADD2F1-D41C-1048-8CE4-ECF2FD77F338}"/>
              </a:ext>
            </a:extLst>
          </p:cNvPr>
          <p:cNvSpPr txBox="1"/>
          <p:nvPr/>
        </p:nvSpPr>
        <p:spPr>
          <a:xfrm>
            <a:off x="82550" y="196638"/>
            <a:ext cx="11889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Selected Readings, or my favorite </a:t>
            </a:r>
            <a:r>
              <a:rPr lang="en-US" sz="3600" b="1" dirty="0" err="1"/>
              <a:t>CogSci</a:t>
            </a:r>
            <a:r>
              <a:rPr lang="en-US" sz="3600" b="1" dirty="0"/>
              <a:t> books: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B867B4-7C14-7547-B371-1E2F754AD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346" y="6196830"/>
            <a:ext cx="808566" cy="612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CB70C0-CBA0-6A42-A713-10CA146CA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6000669"/>
            <a:ext cx="808566" cy="8085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731129-9218-6240-8ED5-321FCB37C72E}"/>
              </a:ext>
            </a:extLst>
          </p:cNvPr>
          <p:cNvSpPr txBox="1"/>
          <p:nvPr/>
        </p:nvSpPr>
        <p:spPr>
          <a:xfrm>
            <a:off x="6799112" y="6073806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err="1"/>
              <a:t>jhoey@uwaterloo.ca</a:t>
            </a:r>
            <a:endParaRPr lang="en-US" sz="4400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3DC4BF3-D315-ED4D-9C25-A7F0DE153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8395941" y="3155314"/>
            <a:ext cx="3245726" cy="229723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39F9FB-C05E-BF71-17AA-5AA26E02BBB8}"/>
              </a:ext>
            </a:extLst>
          </p:cNvPr>
          <p:cNvSpPr txBox="1"/>
          <p:nvPr/>
        </p:nvSpPr>
        <p:spPr>
          <a:xfrm>
            <a:off x="9334501" y="84296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(not ACT related)</a:t>
            </a:r>
          </a:p>
        </p:txBody>
      </p:sp>
    </p:spTree>
    <p:extLst>
      <p:ext uri="{BB962C8B-B14F-4D97-AF65-F5344CB8AC3E}">
        <p14:creationId xmlns:p14="http://schemas.microsoft.com/office/powerpoint/2010/main" val="398956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EFCE-51A2-528B-5A5A-74285096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36"/>
            <a:ext cx="10515600" cy="1325563"/>
          </a:xfrm>
        </p:spPr>
        <p:txBody>
          <a:bodyPr/>
          <a:lstStyle/>
          <a:p>
            <a:r>
              <a:rPr lang="en-US" dirty="0"/>
              <a:t>“A.I.” in a nutshell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D791B1-59E8-A0E6-24A3-B716C7787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3905" y="536013"/>
            <a:ext cx="7772399" cy="59568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C98993-E5C0-72DD-FEFE-0CFE27778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05" y="536013"/>
            <a:ext cx="7772400" cy="595686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12CF3A3-3F46-863C-E874-EB3B1714CF37}"/>
              </a:ext>
            </a:extLst>
          </p:cNvPr>
          <p:cNvSpPr txBox="1">
            <a:spLocks/>
          </p:cNvSpPr>
          <p:nvPr/>
        </p:nvSpPr>
        <p:spPr>
          <a:xfrm>
            <a:off x="116321" y="0"/>
            <a:ext cx="4424925" cy="27057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Human-Centered </a:t>
            </a:r>
          </a:p>
          <a:p>
            <a:r>
              <a:rPr lang="en-US" dirty="0"/>
              <a:t>A.I. using a </a:t>
            </a:r>
          </a:p>
          <a:p>
            <a:r>
              <a:rPr lang="en-US" dirty="0"/>
              <a:t>Socio-Emotional </a:t>
            </a:r>
          </a:p>
          <a:p>
            <a:r>
              <a:rPr lang="en-US" dirty="0"/>
              <a:t>”flashlight”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2085C-E438-81A0-344D-71DFA573B900}"/>
              </a:ext>
            </a:extLst>
          </p:cNvPr>
          <p:cNvSpPr txBox="1"/>
          <p:nvPr/>
        </p:nvSpPr>
        <p:spPr>
          <a:xfrm>
            <a:off x="193661" y="5596116"/>
            <a:ext cx="760050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 “…</a:t>
            </a:r>
            <a:r>
              <a:rPr lang="en-US" sz="1800" i="1" dirty="0"/>
              <a:t>the proportion of relevant reality which we can represent by any </a:t>
            </a:r>
          </a:p>
          <a:p>
            <a:r>
              <a:rPr lang="en-US" i="1" dirty="0"/>
              <a:t>      </a:t>
            </a:r>
            <a:r>
              <a:rPr lang="en-US" sz="1800" i="1" dirty="0"/>
              <a:t>such model or models in studying say, a foreign policy decision, </a:t>
            </a:r>
          </a:p>
          <a:p>
            <a:r>
              <a:rPr lang="en-US" sz="1800" i="1" dirty="0"/>
              <a:t>      appears to be almost trivial.”</a:t>
            </a:r>
          </a:p>
          <a:p>
            <a:pPr algn="r"/>
            <a:r>
              <a:rPr lang="en-US" sz="1100" dirty="0"/>
              <a:t>       (Charles Hitch, head of Economics at RAND,  quoted in Charles E. Lindblom, “The Science of Muddling Through”, 1959)</a:t>
            </a:r>
            <a:endParaRPr lang="en-US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B0FB7F94-7A5C-E467-E692-4D57622B6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98" y="2839744"/>
            <a:ext cx="3976984" cy="2646503"/>
          </a:xfrm>
          <a:prstGeom prst="rect">
            <a:avLst/>
          </a:prstGeom>
        </p:spPr>
      </p:pic>
      <p:pic>
        <p:nvPicPr>
          <p:cNvPr id="11" name="Picture 10" descr="A book on a marble surface&#10;&#10;Description automatically generated">
            <a:extLst>
              <a:ext uri="{FF2B5EF4-FFF2-40B4-BE49-F238E27FC236}">
                <a16:creationId xmlns:a16="http://schemas.microsoft.com/office/drawing/2014/main" id="{B46C2037-AD49-D42F-F9C9-AFC131461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20756" y="3125444"/>
            <a:ext cx="4258537" cy="31939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1D6A83-37AF-04B1-5075-6CD3E813AFE3}"/>
              </a:ext>
            </a:extLst>
          </p:cNvPr>
          <p:cNvSpPr txBox="1"/>
          <p:nvPr/>
        </p:nvSpPr>
        <p:spPr>
          <a:xfrm>
            <a:off x="193660" y="3429000"/>
            <a:ext cx="4841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5AC851-56C0-A014-0BF9-2D343E40C989}"/>
              </a:ext>
            </a:extLst>
          </p:cNvPr>
          <p:cNvSpPr txBox="1"/>
          <p:nvPr/>
        </p:nvSpPr>
        <p:spPr>
          <a:xfrm>
            <a:off x="13027231" y="-4037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17D5E9-8A3A-AA7D-9C1F-BE14ADADCEAA}"/>
              </a:ext>
            </a:extLst>
          </p:cNvPr>
          <p:cNvSpPr txBox="1"/>
          <p:nvPr/>
        </p:nvSpPr>
        <p:spPr>
          <a:xfrm>
            <a:off x="333357" y="3647374"/>
            <a:ext cx="4086244" cy="209288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/>
              <a:t>“Sociology […] must, like history, concern itself with the relation between the unique and the general”</a:t>
            </a:r>
            <a:r>
              <a:rPr lang="en-US" sz="2800" dirty="0"/>
              <a:t> – </a:t>
            </a:r>
            <a:r>
              <a:rPr lang="en-US" dirty="0" err="1"/>
              <a:t>E.H.Carr</a:t>
            </a:r>
            <a:r>
              <a:rPr lang="en-US" dirty="0"/>
              <a:t> ”What is History” p.66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1FFDBB-E7E3-CA0E-3BD6-73597DF26F82}"/>
              </a:ext>
            </a:extLst>
          </p:cNvPr>
          <p:cNvSpPr/>
          <p:nvPr/>
        </p:nvSpPr>
        <p:spPr>
          <a:xfrm>
            <a:off x="9550075" y="157672"/>
            <a:ext cx="1691755" cy="51144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MODEL SPACE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331E65F-E681-109D-7335-3622621F8DFB}"/>
              </a:ext>
            </a:extLst>
          </p:cNvPr>
          <p:cNvCxnSpPr>
            <a:stCxn id="9" idx="2"/>
          </p:cNvCxnSpPr>
          <p:nvPr/>
        </p:nvCxnSpPr>
        <p:spPr>
          <a:xfrm flipH="1">
            <a:off x="8462075" y="669117"/>
            <a:ext cx="1933878" cy="66278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xplosion 1 3">
            <a:extLst>
              <a:ext uri="{FF2B5EF4-FFF2-40B4-BE49-F238E27FC236}">
                <a16:creationId xmlns:a16="http://schemas.microsoft.com/office/drawing/2014/main" id="{256B951E-1AB5-188A-DD5B-C363A170A047}"/>
              </a:ext>
            </a:extLst>
          </p:cNvPr>
          <p:cNvSpPr/>
          <p:nvPr/>
        </p:nvSpPr>
        <p:spPr>
          <a:xfrm>
            <a:off x="7928624" y="157672"/>
            <a:ext cx="2871787" cy="1957388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Bayesian 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47122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4" grpId="0" animBg="1"/>
      <p:bldP spid="9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763A0-8552-4743-A493-4758E19FB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Swans …               Black Swans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E7280E-0595-EF4C-A150-DCA84D6B6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73524" y="1825625"/>
            <a:ext cx="5844952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C08AB9-290A-C740-B3EB-5FA97CBDD1EC}"/>
              </a:ext>
            </a:extLst>
          </p:cNvPr>
          <p:cNvSpPr/>
          <p:nvPr/>
        </p:nvSpPr>
        <p:spPr>
          <a:xfrm>
            <a:off x="6096000" y="314696"/>
            <a:ext cx="4651169" cy="6178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763A0-8552-4743-A493-4758E19FB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Swans …               Black Swans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E7280E-0595-EF4C-A150-DCA84D6B6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73524" y="1825625"/>
            <a:ext cx="5844952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C08AB9-290A-C740-B3EB-5FA97CBDD1EC}"/>
              </a:ext>
            </a:extLst>
          </p:cNvPr>
          <p:cNvSpPr/>
          <p:nvPr/>
        </p:nvSpPr>
        <p:spPr>
          <a:xfrm>
            <a:off x="6096000" y="314696"/>
            <a:ext cx="4651169" cy="6178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 elephant standing in a field&#10;&#10;Description automatically generated">
            <a:extLst>
              <a:ext uri="{FF2B5EF4-FFF2-40B4-BE49-F238E27FC236}">
                <a16:creationId xmlns:a16="http://schemas.microsoft.com/office/drawing/2014/main" id="{6BDE2F94-71FF-6961-0665-98E360A813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88" r="6284"/>
          <a:stretch/>
        </p:blipFill>
        <p:spPr>
          <a:xfrm>
            <a:off x="588261" y="1825625"/>
            <a:ext cx="5507740" cy="3525741"/>
          </a:xfrm>
          <a:prstGeom prst="rect">
            <a:avLst/>
          </a:prstGeom>
        </p:spPr>
      </p:pic>
      <p:pic>
        <p:nvPicPr>
          <p:cNvPr id="10" name="Picture 9" descr="A colorful elephant statue with trees in the background&#10;&#10;Description automatically generated">
            <a:extLst>
              <a:ext uri="{FF2B5EF4-FFF2-40B4-BE49-F238E27FC236}">
                <a16:creationId xmlns:a16="http://schemas.microsoft.com/office/drawing/2014/main" id="{EB3C9563-0273-345A-428F-B5336534A3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03" r="13145"/>
          <a:stretch/>
        </p:blipFill>
        <p:spPr>
          <a:xfrm>
            <a:off x="6095999" y="1825625"/>
            <a:ext cx="5425725" cy="35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9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A41B5-AFE7-6943-9054-C2A5A577B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Swan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9043F-2AC3-7B43-9D63-DF2E31E8B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55" t="25541" r="5875" b="40406"/>
          <a:stretch/>
        </p:blipFill>
        <p:spPr>
          <a:xfrm>
            <a:off x="3113069" y="1690688"/>
            <a:ext cx="5804899" cy="4287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1C4A4E-C50F-074C-90C1-C3DFCF063F06}"/>
              </a:ext>
            </a:extLst>
          </p:cNvPr>
          <p:cNvSpPr txBox="1"/>
          <p:nvPr/>
        </p:nvSpPr>
        <p:spPr>
          <a:xfrm>
            <a:off x="2106202" y="6308333"/>
            <a:ext cx="345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N.N. </a:t>
            </a:r>
            <a:r>
              <a:rPr lang="en-US" dirty="0" err="1"/>
              <a:t>Taleb</a:t>
            </a:r>
            <a:r>
              <a:rPr lang="en-US" dirty="0"/>
              <a:t> “</a:t>
            </a:r>
            <a:r>
              <a:rPr lang="en-US" dirty="0" err="1"/>
              <a:t>AntiFragile</a:t>
            </a:r>
            <a:r>
              <a:rPr lang="en-US" dirty="0"/>
              <a:t>” p. 93</a:t>
            </a:r>
          </a:p>
        </p:txBody>
      </p:sp>
    </p:spTree>
    <p:extLst>
      <p:ext uri="{BB962C8B-B14F-4D97-AF65-F5344CB8AC3E}">
        <p14:creationId xmlns:p14="http://schemas.microsoft.com/office/powerpoint/2010/main" val="102959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87ABD-A290-6648-8B4C-029BA10A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Monoculture…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D0CA8D-C844-5640-A3D4-89971C6B8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0519" y="1802768"/>
            <a:ext cx="8190962" cy="363132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99EEEA-B3A2-254B-A928-5CD4E48A4AB1}"/>
              </a:ext>
            </a:extLst>
          </p:cNvPr>
          <p:cNvSpPr txBox="1"/>
          <p:nvPr/>
        </p:nvSpPr>
        <p:spPr>
          <a:xfrm>
            <a:off x="2478156" y="5657671"/>
            <a:ext cx="88756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Prussia 1765-1800: took 100 years before the damage was apparent </a:t>
            </a:r>
            <a:r>
              <a:rPr lang="en-US" sz="1400" dirty="0"/>
              <a:t>(</a:t>
            </a:r>
            <a:r>
              <a:rPr lang="en-US" sz="1400" dirty="0" err="1"/>
              <a:t>J.C.Scott</a:t>
            </a:r>
            <a:r>
              <a:rPr lang="en-US" sz="1400" dirty="0"/>
              <a:t> </a:t>
            </a:r>
            <a:r>
              <a:rPr lang="en-US" sz="1400" i="1" dirty="0"/>
              <a:t>Seeing like a State</a:t>
            </a:r>
            <a:r>
              <a:rPr lang="en-US" sz="1400" dirty="0"/>
              <a:t>, 1998)</a:t>
            </a:r>
          </a:p>
        </p:txBody>
      </p:sp>
    </p:spTree>
    <p:extLst>
      <p:ext uri="{BB962C8B-B14F-4D97-AF65-F5344CB8AC3E}">
        <p14:creationId xmlns:p14="http://schemas.microsoft.com/office/powerpoint/2010/main" val="3020489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9ee03e0-b78c-4998-8bf4-79b266b85105}" enabled="1" method="Standard" siteId="{723a5a87-f39a-4a22-9247-3fc240c01396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146597</TotalTime>
  <Words>4731</Words>
  <Application>Microsoft Macintosh PowerPoint</Application>
  <PresentationFormat>Widescreen</PresentationFormat>
  <Paragraphs>579</Paragraphs>
  <Slides>43</Slides>
  <Notes>25</Notes>
  <HiddenSlides>8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MS PGothic</vt:lpstr>
      <vt:lpstr>Aptos</vt:lpstr>
      <vt:lpstr>Arial</vt:lpstr>
      <vt:lpstr>Calibri</vt:lpstr>
      <vt:lpstr>Calibri Light</vt:lpstr>
      <vt:lpstr>Cambria Math</vt:lpstr>
      <vt:lpstr>Helvetica</vt:lpstr>
      <vt:lpstr>Wingdings</vt:lpstr>
      <vt:lpstr>Office Theme</vt:lpstr>
      <vt:lpstr> Sustainable A.I.:  Mechanizing the  Art of Being Human</vt:lpstr>
      <vt:lpstr>“Artificial Intelligence”</vt:lpstr>
      <vt:lpstr>Human alignment</vt:lpstr>
      <vt:lpstr>Being Human </vt:lpstr>
      <vt:lpstr>“A.I.” in a nutshell</vt:lpstr>
      <vt:lpstr>White Swans …               Black Swans</vt:lpstr>
      <vt:lpstr>White Swans …               Black Swans</vt:lpstr>
      <vt:lpstr>Black Swan Events</vt:lpstr>
      <vt:lpstr>Monoculture…</vt:lpstr>
      <vt:lpstr>Efficient Crickets…</vt:lpstr>
      <vt:lpstr>Complexity: Black Swans arise</vt:lpstr>
      <vt:lpstr>Beam Search</vt:lpstr>
      <vt:lpstr>Bayesian Reinforcement learning </vt:lpstr>
      <vt:lpstr>Bayesian Learning</vt:lpstr>
      <vt:lpstr>PowerPoint Presentation</vt:lpstr>
      <vt:lpstr>PowerPoint Presentation</vt:lpstr>
      <vt:lpstr>How many effects are there? </vt:lpstr>
      <vt:lpstr>How many histories could have led to here:</vt:lpstr>
      <vt:lpstr>Occam’s Razor </vt:lpstr>
      <vt:lpstr>Bayesian Brain (Friston, Howhy and Clark)</vt:lpstr>
      <vt:lpstr>Bayesian Brain (Friston, Howhy and Clark)</vt:lpstr>
      <vt:lpstr>neural surprise vs. cognitive surprise</vt:lpstr>
      <vt:lpstr>Free Energy</vt:lpstr>
      <vt:lpstr>Interlude – looking back and forwards</vt:lpstr>
      <vt:lpstr>Machine Learning Bias</vt:lpstr>
      <vt:lpstr>GPT et al. have no skin in the game</vt:lpstr>
      <vt:lpstr>Searle’s Room  (Howhy p. 185) </vt:lpstr>
      <vt:lpstr>GPT et al. have no skin in the game</vt:lpstr>
      <vt:lpstr>humans as the reflection of society</vt:lpstr>
      <vt:lpstr>Learning as Societal Adaptation</vt:lpstr>
      <vt:lpstr>Cultural Consistency:  Semantic Differential (Heise, 1969, 2010; Osgood, Suci, &amp; Tannenbaum, 1957)</vt:lpstr>
      <vt:lpstr>The EPA Model of the Affective Space  (e.g., Ertel, 1964; Fontaine, Scherer, Roesch, &amp; Ellsworth, 2007; Mehrabian, 1995;  Morgan &amp; Heise, 1988; Osgood, 1962, 1969; Osgood, May, &amp; Miron, 1975) </vt:lpstr>
      <vt:lpstr>Affect Control Theory</vt:lpstr>
      <vt:lpstr>Enter Sentiment and Deflection</vt:lpstr>
      <vt:lpstr>BayesACT</vt:lpstr>
      <vt:lpstr>Cognitive Assistive Technologies</vt:lpstr>
      <vt:lpstr>Human-Centered AI: Key Elements</vt:lpstr>
      <vt:lpstr>Assistive Technology: Recent Work</vt:lpstr>
      <vt:lpstr>ACT@HOME</vt:lpstr>
      <vt:lpstr>VIPCare: Co-Design</vt:lpstr>
      <vt:lpstr>Human Society: a complex system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Variational BayesACT: the creation of order, the management of uncertainty, and the second law of thermodynamics </dc:title>
  <dc:creator>Jesse Hoey</dc:creator>
  <cp:lastModifiedBy>Jesse Hoey</cp:lastModifiedBy>
  <cp:revision>240</cp:revision>
  <cp:lastPrinted>2023-09-03T11:40:26Z</cp:lastPrinted>
  <dcterms:created xsi:type="dcterms:W3CDTF">2019-09-30T16:56:02Z</dcterms:created>
  <dcterms:modified xsi:type="dcterms:W3CDTF">2026-01-06T20:24:46Z</dcterms:modified>
</cp:coreProperties>
</file>