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82" r:id="rId4"/>
    <p:sldId id="260" r:id="rId5"/>
    <p:sldId id="283" r:id="rId6"/>
    <p:sldId id="284" r:id="rId7"/>
    <p:sldId id="261" r:id="rId8"/>
    <p:sldId id="285" r:id="rId9"/>
    <p:sldId id="262" r:id="rId10"/>
    <p:sldId id="263" r:id="rId11"/>
    <p:sldId id="264" r:id="rId12"/>
    <p:sldId id="286" r:id="rId13"/>
    <p:sldId id="265" r:id="rId14"/>
    <p:sldId id="287" r:id="rId15"/>
    <p:sldId id="288" r:id="rId16"/>
    <p:sldId id="266" r:id="rId17"/>
    <p:sldId id="267" r:id="rId18"/>
    <p:sldId id="289" r:id="rId19"/>
    <p:sldId id="268" r:id="rId20"/>
    <p:sldId id="269" r:id="rId21"/>
    <p:sldId id="290" r:id="rId22"/>
    <p:sldId id="270" r:id="rId23"/>
    <p:sldId id="291" r:id="rId24"/>
    <p:sldId id="272" r:id="rId25"/>
    <p:sldId id="273" r:id="rId26"/>
    <p:sldId id="292" r:id="rId27"/>
    <p:sldId id="293" r:id="rId28"/>
    <p:sldId id="274" r:id="rId29"/>
    <p:sldId id="294" r:id="rId30"/>
    <p:sldId id="275" r:id="rId31"/>
    <p:sldId id="276" r:id="rId32"/>
    <p:sldId id="277" r:id="rId33"/>
    <p:sldId id="278" r:id="rId34"/>
    <p:sldId id="279" r:id="rId35"/>
    <p:sldId id="295" r:id="rId36"/>
    <p:sldId id="296" r:id="rId37"/>
    <p:sldId id="297" r:id="rId38"/>
    <p:sldId id="300" r:id="rId39"/>
    <p:sldId id="280" r:id="rId40"/>
    <p:sldId id="298" r:id="rId41"/>
    <p:sldId id="281" r:id="rId42"/>
    <p:sldId id="2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3115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892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0327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7304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984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18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3353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9600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218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227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549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B4FCC-181C-42D8-A7D5-A48CB081DAC3}" type="datetimeFigureOut">
              <a:rPr lang="en-CA" smtClean="0"/>
              <a:t>2020-11-25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B4912-E761-4DDC-B5D1-882AAE58D493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870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Problems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In addition to sorting, consider finding specific elements such as: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Maximum</a:t>
            </a:r>
          </a:p>
          <a:p>
            <a:pPr marL="0" indent="0">
              <a:buNone/>
            </a:pPr>
            <a:r>
              <a:rPr lang="en-CA" dirty="0">
                <a:solidFill>
                  <a:srgbClr val="FFC000"/>
                </a:solidFill>
              </a:rPr>
              <a:t>Second Largest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Maximum and Minimum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Median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…..</a:t>
            </a:r>
            <a:endParaRPr lang="en-CA" dirty="0">
              <a:solidFill>
                <a:srgbClr val="FFC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5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08"/>
    </mc:Choice>
    <mc:Fallback>
      <p:transition spd="slow" advTm="26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Adversary Argument for Lower Bound on Maximum and Minimum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N:N</a:t>
            </a:r>
            <a:r>
              <a:rPr lang="en-CA" dirty="0" smtClean="0"/>
              <a:t> comparisons give 2 disqualifications (at most </a:t>
            </a:r>
            <a:r>
              <a:rPr lang="en-CA" dirty="0" smtClean="0">
                <a:sym typeface="Symbol" panose="05050102010706020507" pitchFamily="18" charset="2"/>
              </a:rPr>
              <a:t></a:t>
            </a:r>
            <a:r>
              <a:rPr lang="en-CA" dirty="0" smtClean="0"/>
              <a:t>n/2</a:t>
            </a:r>
            <a:r>
              <a:rPr lang="en-CA" dirty="0">
                <a:solidFill>
                  <a:prstClr val="black"/>
                </a:solidFill>
                <a:sym typeface="Symbol" panose="05050102010706020507" pitchFamily="18" charset="2"/>
              </a:rPr>
              <a:t></a:t>
            </a:r>
            <a:r>
              <a:rPr lang="en-CA" dirty="0" smtClean="0"/>
              <a:t> of these)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W: anyone</a:t>
            </a:r>
            <a:r>
              <a:rPr lang="en-CA" dirty="0" smtClean="0"/>
              <a:t>	W wins (at most 1 disqualification)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L: anyone</a:t>
            </a:r>
            <a:r>
              <a:rPr lang="en-CA" dirty="0" smtClean="0"/>
              <a:t>	L loses (at most 1 disqualification)</a:t>
            </a:r>
          </a:p>
          <a:p>
            <a:pPr marL="0" lvl="0" indent="0">
              <a:buNone/>
            </a:pPr>
            <a:r>
              <a:rPr lang="en-CA" dirty="0" smtClean="0"/>
              <a:t>So at least </a:t>
            </a:r>
            <a:r>
              <a:rPr lang="en-CA" dirty="0" smtClean="0">
                <a:solidFill>
                  <a:srgbClr val="C00000"/>
                </a:solidFill>
              </a:rPr>
              <a:t>2n-2 -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</a:t>
            </a:r>
            <a:r>
              <a:rPr lang="en-CA" dirty="0">
                <a:solidFill>
                  <a:srgbClr val="C00000"/>
                </a:solidFill>
              </a:rPr>
              <a:t>n/2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</a:t>
            </a:r>
            <a:r>
              <a:rPr lang="en-CA" dirty="0">
                <a:solidFill>
                  <a:srgbClr val="C00000"/>
                </a:solidFill>
              </a:rPr>
              <a:t> 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 smtClean="0">
                <a:solidFill>
                  <a:srgbClr val="C00000"/>
                </a:solidFill>
              </a:rPr>
              <a:t>= </a:t>
            </a:r>
            <a:r>
              <a:rPr lang="en-CA" dirty="0">
                <a:solidFill>
                  <a:srgbClr val="70AD47">
                    <a:lumMod val="75000"/>
                  </a:srgbClr>
                </a:solidFill>
                <a:sym typeface="Symbol" panose="05050102010706020507" pitchFamily="18" charset="2"/>
              </a:rPr>
              <a:t></a:t>
            </a:r>
            <a:r>
              <a:rPr lang="en-CA" dirty="0">
                <a:solidFill>
                  <a:srgbClr val="70AD47">
                    <a:lumMod val="75000"/>
                  </a:srgbClr>
                </a:solidFill>
              </a:rPr>
              <a:t>n/2</a:t>
            </a:r>
            <a:r>
              <a:rPr lang="en-CA" dirty="0">
                <a:solidFill>
                  <a:srgbClr val="70AD47">
                    <a:lumMod val="75000"/>
                  </a:srgbClr>
                </a:solidFill>
                <a:sym typeface="Symbol" panose="05050102010706020507" pitchFamily="18" charset="2"/>
              </a:rPr>
              <a:t></a:t>
            </a:r>
            <a:r>
              <a:rPr lang="en-CA" dirty="0">
                <a:solidFill>
                  <a:srgbClr val="70AD47">
                    <a:lumMod val="75000"/>
                  </a:srgbClr>
                </a:solidFill>
              </a:rPr>
              <a:t> + n-1</a:t>
            </a:r>
          </a:p>
          <a:p>
            <a:pPr marL="0" indent="0">
              <a:buNone/>
            </a:pPr>
            <a:r>
              <a:rPr lang="en-CA" dirty="0" smtClean="0">
                <a:solidFill>
                  <a:prstClr val="black"/>
                </a:solidFill>
              </a:rPr>
              <a:t>comparisons </a:t>
            </a:r>
            <a:r>
              <a:rPr lang="en-CA" dirty="0" smtClean="0">
                <a:solidFill>
                  <a:prstClr val="black"/>
                </a:solidFill>
              </a:rPr>
              <a:t>in the worst case</a:t>
            </a: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881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400"/>
    </mc:Choice>
    <mc:Fallback>
      <p:transition spd="slow" advTm="8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(Median)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Clearly, we could sort and take the middle value, but </a:t>
            </a:r>
            <a:r>
              <a:rPr lang="en-CA" dirty="0" smtClean="0"/>
              <a:t>…</a:t>
            </a: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4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54"/>
    </mc:Choice>
    <mc:Fallback>
      <p:transition spd="slow" advTm="17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(Median)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Clearly, we could sort and take the middle value, but …</a:t>
            </a:r>
          </a:p>
          <a:p>
            <a:pPr marL="0" indent="0">
              <a:buNone/>
            </a:pPr>
            <a:r>
              <a:rPr lang="en-CA" dirty="0" smtClean="0"/>
              <a:t>Natural approach: “one armed Quicksort”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Select(n):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</a:t>
            </a:r>
            <a:r>
              <a:rPr lang="en-CA" dirty="0" smtClean="0">
                <a:solidFill>
                  <a:srgbClr val="C00000"/>
                </a:solidFill>
              </a:rPr>
              <a:t>Choose a pivot element, p, at random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</a:t>
            </a:r>
            <a:r>
              <a:rPr lang="en-CA" dirty="0" smtClean="0">
                <a:solidFill>
                  <a:srgbClr val="C00000"/>
                </a:solidFill>
              </a:rPr>
              <a:t>Compare all others with p (n-1 comparisons)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</a:t>
            </a:r>
            <a:r>
              <a:rPr lang="en-CA" dirty="0" smtClean="0">
                <a:solidFill>
                  <a:srgbClr val="C00000"/>
                </a:solidFill>
              </a:rPr>
              <a:t>We know the ranks of p … if that is what we want, we are done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	</a:t>
            </a:r>
            <a:r>
              <a:rPr lang="en-CA" dirty="0" smtClean="0">
                <a:solidFill>
                  <a:srgbClr val="C00000"/>
                </a:solidFill>
              </a:rPr>
              <a:t>else we have those above and those below p, </a:t>
            </a:r>
            <a:r>
              <a:rPr lang="en-CA" dirty="0" err="1" smtClean="0">
                <a:solidFill>
                  <a:srgbClr val="C00000"/>
                </a:solidFill>
              </a:rPr>
              <a:t>recurse</a:t>
            </a:r>
            <a:r>
              <a:rPr lang="en-CA" dirty="0" smtClean="0">
                <a:solidFill>
                  <a:srgbClr val="C00000"/>
                </a:solidFill>
              </a:rPr>
              <a:t> on appropriate </a:t>
            </a:r>
            <a:r>
              <a:rPr lang="en-CA" dirty="0" smtClean="0">
                <a:solidFill>
                  <a:srgbClr val="C00000"/>
                </a:solidFill>
              </a:rPr>
              <a:t>side</a:t>
            </a:r>
            <a:endParaRPr lang="en-CA" dirty="0" smtClean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854"/>
    </mc:Choice>
    <mc:Fallback>
      <p:transition spd="slow" advTm="58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Quickselect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T(n) = n-1 + T(“random” value in [1,n-1</a:t>
            </a:r>
            <a:r>
              <a:rPr lang="en-CA" dirty="0" smtClean="0">
                <a:solidFill>
                  <a:srgbClr val="C00000"/>
                </a:solidFill>
              </a:rPr>
              <a:t>])</a:t>
            </a:r>
            <a:endParaRPr lang="en-CA" dirty="0" smtClean="0">
              <a:solidFill>
                <a:srgbClr val="C0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6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36"/>
    </mc:Choice>
    <mc:Fallback>
      <p:transition spd="slow" advTm="2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Quickselect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T(n) = n-1 + T(“random” value in [1,n-1</a:t>
            </a:r>
            <a:r>
              <a:rPr lang="en-CA" dirty="0" smtClean="0"/>
              <a:t>])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With work 	2.9… n comparisons expected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Note: desired element more likely to be from the larger side of </a:t>
            </a:r>
            <a:r>
              <a:rPr lang="en-CA" dirty="0" smtClean="0">
                <a:solidFill>
                  <a:srgbClr val="FFC000"/>
                </a:solidFill>
              </a:rPr>
              <a:t>p</a:t>
            </a:r>
            <a:endParaRPr lang="en-CA" dirty="0" smtClean="0">
              <a:solidFill>
                <a:srgbClr val="FFC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2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42"/>
    </mc:Choice>
    <mc:Fallback>
      <p:transition spd="slow" advTm="43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Quickselect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T(n) = n-1 + T(“random” value in [1,n-1</a:t>
            </a:r>
            <a:r>
              <a:rPr lang="en-CA" dirty="0" smtClean="0"/>
              <a:t>])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With work 	2.9… n comparisons expected</a:t>
            </a:r>
          </a:p>
          <a:p>
            <a:pPr marL="0" indent="0">
              <a:buNone/>
            </a:pPr>
            <a:r>
              <a:rPr lang="en-CA" dirty="0" smtClean="0"/>
              <a:t>Note: desired element more likely to be from the larger side of p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But what about worst case?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And can we do better on average?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80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48"/>
    </mc:Choice>
    <mc:Fallback>
      <p:transition spd="slow" advTm="2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… the worst case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BFPRT</a:t>
            </a:r>
            <a:r>
              <a:rPr lang="en-CA" dirty="0" smtClean="0"/>
              <a:t> </a:t>
            </a:r>
            <a:r>
              <a:rPr lang="en-CA" dirty="0" smtClean="0">
                <a:solidFill>
                  <a:srgbClr val="FF0000"/>
                </a:solidFill>
              </a:rPr>
              <a:t>… actually in ’71</a:t>
            </a:r>
          </a:p>
          <a:p>
            <a:pPr marL="0" indent="0">
              <a:buNone/>
            </a:pPr>
            <a:r>
              <a:rPr lang="en-CA" dirty="0" smtClean="0"/>
              <a:t>The idea: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Put elements in sorted </a:t>
            </a:r>
            <a:r>
              <a:rPr lang="en-CA" dirty="0" smtClean="0">
                <a:solidFill>
                  <a:srgbClr val="FF0000"/>
                </a:solidFill>
              </a:rPr>
              <a:t>columns </a:t>
            </a:r>
            <a:r>
              <a:rPr lang="en-CA" dirty="0" smtClean="0">
                <a:solidFill>
                  <a:srgbClr val="FF0000"/>
                </a:solidFill>
              </a:rPr>
              <a:t>of odd </a:t>
            </a:r>
            <a:r>
              <a:rPr lang="en-CA" i="1" dirty="0" smtClean="0">
                <a:solidFill>
                  <a:srgbClr val="FF0000"/>
                </a:solidFill>
              </a:rPr>
              <a:t>constant</a:t>
            </a:r>
            <a:r>
              <a:rPr lang="en-CA" dirty="0" smtClean="0">
                <a:solidFill>
                  <a:srgbClr val="FF0000"/>
                </a:solidFill>
              </a:rPr>
              <a:t> length </a:t>
            </a:r>
            <a:r>
              <a:rPr lang="en-CA" dirty="0" smtClean="0">
                <a:solidFill>
                  <a:srgbClr val="FFC000"/>
                </a:solidFill>
              </a:rPr>
              <a:t>r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Recursively find median of </a:t>
            </a:r>
            <a:r>
              <a:rPr lang="en-CA" dirty="0" smtClean="0">
                <a:solidFill>
                  <a:srgbClr val="FF0000"/>
                </a:solidFill>
              </a:rPr>
              <a:t>column </a:t>
            </a:r>
            <a:r>
              <a:rPr lang="en-CA" dirty="0" smtClean="0">
                <a:solidFill>
                  <a:srgbClr val="FF0000"/>
                </a:solidFill>
              </a:rPr>
              <a:t>medians, </a:t>
            </a:r>
            <a:r>
              <a:rPr lang="en-CA" dirty="0" smtClean="0">
                <a:solidFill>
                  <a:srgbClr val="FFC000"/>
                </a:solidFill>
              </a:rPr>
              <a:t>c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0000"/>
                </a:solidFill>
              </a:rPr>
              <a:t>“Binary insert” c into each </a:t>
            </a:r>
            <a:r>
              <a:rPr lang="en-CA" dirty="0" smtClean="0">
                <a:solidFill>
                  <a:srgbClr val="FF0000"/>
                </a:solidFill>
              </a:rPr>
              <a:t>column</a:t>
            </a:r>
            <a:endParaRPr lang="en-CA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CA" dirty="0" err="1" smtClean="0">
                <a:solidFill>
                  <a:srgbClr val="FF0000"/>
                </a:solidFill>
              </a:rPr>
              <a:t>Recurse</a:t>
            </a:r>
            <a:r>
              <a:rPr lang="en-CA" dirty="0" smtClean="0">
                <a:solidFill>
                  <a:srgbClr val="FF0000"/>
                </a:solidFill>
              </a:rPr>
              <a:t> on either those larger or smaller than c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47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323"/>
    </mc:Choice>
    <mc:Fallback>
      <p:transition spd="slow" advTm="109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… the worst case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BFPRT … actually in ’71</a:t>
            </a:r>
          </a:p>
          <a:p>
            <a:pPr marL="0" indent="0">
              <a:buNone/>
            </a:pPr>
            <a:r>
              <a:rPr lang="en-CA" dirty="0" smtClean="0"/>
              <a:t>The idea:</a:t>
            </a:r>
          </a:p>
          <a:p>
            <a:pPr marL="0" indent="0">
              <a:buNone/>
            </a:pPr>
            <a:r>
              <a:rPr lang="en-CA" dirty="0" smtClean="0"/>
              <a:t>Put elements in sorted </a:t>
            </a:r>
            <a:r>
              <a:rPr lang="en-CA" dirty="0" smtClean="0"/>
              <a:t>columns </a:t>
            </a:r>
            <a:r>
              <a:rPr lang="en-CA" dirty="0" smtClean="0"/>
              <a:t>of odd constant length r	</a:t>
            </a:r>
            <a:r>
              <a:rPr lang="en-CA" dirty="0" smtClean="0">
                <a:solidFill>
                  <a:srgbClr val="FFC000"/>
                </a:solidFill>
              </a:rPr>
              <a:t>about n lg r</a:t>
            </a:r>
          </a:p>
          <a:p>
            <a:pPr marL="0" indent="0">
              <a:buNone/>
            </a:pPr>
            <a:r>
              <a:rPr lang="en-CA" dirty="0" smtClean="0"/>
              <a:t>Recursively find median of </a:t>
            </a:r>
            <a:r>
              <a:rPr lang="en-CA" dirty="0" smtClean="0"/>
              <a:t>column </a:t>
            </a:r>
            <a:r>
              <a:rPr lang="en-CA" dirty="0" smtClean="0"/>
              <a:t>medians, c		</a:t>
            </a:r>
            <a:r>
              <a:rPr lang="en-CA" dirty="0" smtClean="0">
                <a:solidFill>
                  <a:srgbClr val="FFC000"/>
                </a:solidFill>
              </a:rPr>
              <a:t>about T(n/r)	</a:t>
            </a:r>
          </a:p>
          <a:p>
            <a:pPr marL="0" indent="0">
              <a:buNone/>
            </a:pPr>
            <a:r>
              <a:rPr lang="en-CA" dirty="0" smtClean="0"/>
              <a:t> “Binary insert” c into </a:t>
            </a:r>
            <a:r>
              <a:rPr lang="en-CA" dirty="0"/>
              <a:t>each </a:t>
            </a:r>
            <a:r>
              <a:rPr lang="en-CA" dirty="0" smtClean="0"/>
              <a:t>column</a:t>
            </a:r>
            <a:r>
              <a:rPr lang="en-CA" dirty="0"/>
              <a:t>		</a:t>
            </a:r>
            <a:r>
              <a:rPr lang="en-CA" dirty="0" smtClean="0"/>
              <a:t>	</a:t>
            </a:r>
            <a:r>
              <a:rPr lang="en-CA" dirty="0" smtClean="0">
                <a:solidFill>
                  <a:srgbClr val="FFC000"/>
                </a:solidFill>
              </a:rPr>
              <a:t>about </a:t>
            </a:r>
            <a:r>
              <a:rPr lang="en-CA" dirty="0">
                <a:solidFill>
                  <a:srgbClr val="FFC000"/>
                </a:solidFill>
              </a:rPr>
              <a:t>(n lg r)/</a:t>
            </a:r>
            <a:r>
              <a:rPr lang="en-CA" dirty="0" smtClean="0">
                <a:solidFill>
                  <a:srgbClr val="FFC000"/>
                </a:solidFill>
              </a:rPr>
              <a:t>r</a:t>
            </a:r>
          </a:p>
          <a:p>
            <a:pPr marL="0" indent="0">
              <a:buNone/>
            </a:pPr>
            <a:r>
              <a:rPr lang="en-CA" dirty="0" err="1" smtClean="0"/>
              <a:t>Recurse</a:t>
            </a:r>
            <a:r>
              <a:rPr lang="en-CA" dirty="0" smtClean="0"/>
              <a:t> on either those larger or smaller than c		</a:t>
            </a:r>
            <a:r>
              <a:rPr lang="en-CA" dirty="0" smtClean="0">
                <a:solidFill>
                  <a:srgbClr val="FFC000"/>
                </a:solidFill>
              </a:rPr>
              <a:t>&lt; </a:t>
            </a:r>
            <a:r>
              <a:rPr lang="en-CA" dirty="0">
                <a:solidFill>
                  <a:srgbClr val="FFC000"/>
                </a:solidFill>
              </a:rPr>
              <a:t>¾</a:t>
            </a:r>
            <a:r>
              <a:rPr lang="en-CA" dirty="0" smtClean="0">
                <a:solidFill>
                  <a:srgbClr val="FFC000"/>
                </a:solidFill>
              </a:rPr>
              <a:t> 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78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772"/>
    </mc:Choice>
    <mc:Fallback>
      <p:transition spd="slow" advTm="48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586588" y="2337771"/>
            <a:ext cx="4751929" cy="149311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/>
          <p:cNvSpPr/>
          <p:nvPr/>
        </p:nvSpPr>
        <p:spPr>
          <a:xfrm>
            <a:off x="6284563" y="2332495"/>
            <a:ext cx="4556501" cy="31616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¾ 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Worst Split</a:t>
            </a:r>
          </a:p>
          <a:p>
            <a:pPr marL="0" indent="0"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CA" dirty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CA" dirty="0" smtClean="0">
              <a:solidFill>
                <a:srgbClr val="FFC000"/>
              </a:solidFill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en-CA" dirty="0" smtClean="0">
                <a:solidFill>
                  <a:srgbClr val="C00000"/>
                </a:solidFill>
              </a:rPr>
              <a:t>Almost ¾ could be above the median of medians …. but c is a constant</a:t>
            </a:r>
            <a:endParaRPr lang="en-CA" dirty="0" smtClean="0">
              <a:solidFill>
                <a:srgbClr val="C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859797" y="2526224"/>
            <a:ext cx="23247" cy="25882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748" y="2526224"/>
            <a:ext cx="54869" cy="2609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321" y="2526224"/>
            <a:ext cx="317019" cy="2609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641" y="2526224"/>
            <a:ext cx="859611" cy="2609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553" y="2526224"/>
            <a:ext cx="1914310" cy="26093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505127"/>
            <a:ext cx="4029805" cy="26093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0344942" y="2505127"/>
            <a:ext cx="30997" cy="25882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59797" y="3809784"/>
            <a:ext cx="8516142" cy="210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 flipV="1">
            <a:off x="6023924" y="3752313"/>
            <a:ext cx="201479" cy="1704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1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931"/>
    </mc:Choice>
    <mc:Fallback>
      <p:transition spd="slow" advTm="849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… try r=3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BFPRT … actually in ’71</a:t>
            </a:r>
          </a:p>
          <a:p>
            <a:pPr marL="0" indent="0">
              <a:buNone/>
            </a:pPr>
            <a:r>
              <a:rPr lang="en-CA" dirty="0" smtClean="0"/>
              <a:t>The idea:</a:t>
            </a:r>
          </a:p>
          <a:p>
            <a:pPr marL="0" indent="0">
              <a:buNone/>
            </a:pPr>
            <a:r>
              <a:rPr lang="en-CA" dirty="0" smtClean="0"/>
              <a:t>S</a:t>
            </a:r>
            <a:r>
              <a:rPr lang="en-CA" dirty="0" smtClean="0"/>
              <a:t>ort columns </a:t>
            </a:r>
            <a:r>
              <a:rPr lang="en-CA" dirty="0" smtClean="0"/>
              <a:t>				</a:t>
            </a:r>
            <a:r>
              <a:rPr lang="en-CA" dirty="0" smtClean="0"/>
              <a:t>	</a:t>
            </a:r>
            <a:r>
              <a:rPr lang="en-CA" dirty="0" smtClean="0">
                <a:solidFill>
                  <a:srgbClr val="FFC000"/>
                </a:solidFill>
              </a:rPr>
              <a:t>n </a:t>
            </a:r>
            <a:r>
              <a:rPr lang="en-CA" dirty="0" smtClean="0">
                <a:solidFill>
                  <a:srgbClr val="FFC000"/>
                </a:solidFill>
              </a:rPr>
              <a:t>comparisons</a:t>
            </a:r>
          </a:p>
          <a:p>
            <a:pPr marL="0" indent="0">
              <a:buNone/>
            </a:pPr>
            <a:r>
              <a:rPr lang="en-CA" dirty="0"/>
              <a:t>F</a:t>
            </a:r>
            <a:r>
              <a:rPr lang="en-CA" dirty="0" smtClean="0"/>
              <a:t>ind </a:t>
            </a:r>
            <a:r>
              <a:rPr lang="en-CA" dirty="0" smtClean="0"/>
              <a:t>median of medians				</a:t>
            </a:r>
            <a:r>
              <a:rPr lang="en-CA" dirty="0" smtClean="0">
                <a:solidFill>
                  <a:srgbClr val="FFC000"/>
                </a:solidFill>
              </a:rPr>
              <a:t>T(n/3)	</a:t>
            </a:r>
          </a:p>
          <a:p>
            <a:pPr marL="0" indent="0">
              <a:buNone/>
            </a:pPr>
            <a:r>
              <a:rPr lang="en-CA" dirty="0" smtClean="0"/>
              <a:t> “Binary insert” c into </a:t>
            </a:r>
            <a:r>
              <a:rPr lang="en-CA" dirty="0"/>
              <a:t>each col	</a:t>
            </a:r>
            <a:r>
              <a:rPr lang="en-CA" dirty="0" smtClean="0"/>
              <a:t>		</a:t>
            </a:r>
            <a:r>
              <a:rPr lang="en-CA" dirty="0" smtClean="0">
                <a:solidFill>
                  <a:srgbClr val="FFC000"/>
                </a:solidFill>
              </a:rPr>
              <a:t>n/3</a:t>
            </a:r>
          </a:p>
          <a:p>
            <a:pPr marL="0" indent="0">
              <a:buNone/>
            </a:pPr>
            <a:r>
              <a:rPr lang="en-CA" dirty="0" err="1" smtClean="0"/>
              <a:t>Recurse</a:t>
            </a:r>
            <a:r>
              <a:rPr lang="en-CA" dirty="0" smtClean="0"/>
              <a:t> on either those larger or smaller  	</a:t>
            </a:r>
            <a:r>
              <a:rPr lang="en-CA" dirty="0" smtClean="0">
                <a:solidFill>
                  <a:srgbClr val="FFC000"/>
                </a:solidFill>
              </a:rPr>
              <a:t>T(⅔n)</a:t>
            </a:r>
          </a:p>
          <a:p>
            <a:pPr marL="0" indent="0">
              <a:buNone/>
            </a:pPr>
            <a:r>
              <a:rPr lang="en-CA" dirty="0" smtClean="0"/>
              <a:t>So </a:t>
            </a:r>
            <a:r>
              <a:rPr lang="en-CA" dirty="0" smtClean="0">
                <a:solidFill>
                  <a:srgbClr val="FF0000"/>
                </a:solidFill>
              </a:rPr>
              <a:t>T(n)= n/3 </a:t>
            </a:r>
            <a:r>
              <a:rPr lang="en-CA" dirty="0">
                <a:solidFill>
                  <a:srgbClr val="FF0000"/>
                </a:solidFill>
              </a:rPr>
              <a:t>+ T(n/3</a:t>
            </a:r>
            <a:r>
              <a:rPr lang="en-CA" dirty="0" smtClean="0">
                <a:solidFill>
                  <a:srgbClr val="FF0000"/>
                </a:solidFill>
              </a:rPr>
              <a:t>) +</a:t>
            </a:r>
            <a:r>
              <a:rPr lang="en-CA" dirty="0">
                <a:solidFill>
                  <a:srgbClr val="FF0000"/>
                </a:solidFill>
              </a:rPr>
              <a:t> T(⅔n)</a:t>
            </a:r>
            <a:endParaRPr lang="en-CA" dirty="0" smtClean="0">
              <a:solidFill>
                <a:srgbClr val="FF0000"/>
              </a:solidFill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43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90"/>
    </mc:Choice>
    <mc:Fallback>
      <p:transition spd="slow" advTm="84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Any comparison eliminates (at most) one of the values as potential </a:t>
            </a:r>
            <a:r>
              <a:rPr lang="en-CA" dirty="0" smtClean="0">
                <a:solidFill>
                  <a:srgbClr val="C00000"/>
                </a:solidFill>
              </a:rPr>
              <a:t>maximum</a:t>
            </a:r>
            <a:endParaRPr lang="en-CA" dirty="0" smtClean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2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64"/>
    </mc:Choice>
    <mc:Fallback>
      <p:transition spd="slow" advTm="18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T(n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n/3 + T(n/3) + T(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⅔n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That looks like an unbalanced </a:t>
            </a:r>
            <a:r>
              <a:rPr lang="en-CA" dirty="0" err="1" smtClean="0"/>
              <a:t>mergesort</a:t>
            </a:r>
            <a:r>
              <a:rPr lang="en-CA" dirty="0" smtClean="0"/>
              <a:t>!!</a:t>
            </a:r>
          </a:p>
          <a:p>
            <a:pPr marL="0" indent="0">
              <a:buNone/>
            </a:pPr>
            <a:r>
              <a:rPr lang="en-CA" dirty="0" smtClean="0"/>
              <a:t>With T(n) </a:t>
            </a:r>
            <a:r>
              <a:rPr lang="en-CA" dirty="0" smtClean="0">
                <a:sym typeface="Symbol" panose="05050102010706020507" pitchFamily="18" charset="2"/>
              </a:rPr>
              <a:t>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⅓</a:t>
            </a:r>
            <a:r>
              <a:rPr lang="en-CA" dirty="0" smtClean="0"/>
              <a:t>(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⅓(lg 3) + ⅔lg(3/2)) n lg n</a:t>
            </a:r>
          </a:p>
          <a:p>
            <a:pPr marL="0" indent="0">
              <a:buNone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T(n) </a:t>
            </a:r>
            <a:r>
              <a:rPr lang="en-CA" dirty="0">
                <a:solidFill>
                  <a:prstClr val="black"/>
                </a:solidFill>
                <a:sym typeface="Symbol" panose="05050102010706020507" pitchFamily="18" charset="2"/>
              </a:rPr>
              <a:t> 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.4686 n </a:t>
            </a:r>
            <a:r>
              <a:rPr lang="en-CA" dirty="0" err="1" smtClean="0">
                <a:solidFill>
                  <a:prstClr val="black"/>
                </a:solidFill>
                <a:sym typeface="Symbol" panose="05050102010706020507" pitchFamily="18" charset="2"/>
              </a:rPr>
              <a:t>lg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 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n</a:t>
            </a:r>
            <a:endParaRPr lang="en-CA" dirty="0" smtClean="0">
              <a:solidFill>
                <a:prstClr val="black"/>
              </a:solidFill>
              <a:sym typeface="Symbol" panose="05050102010706020507" pitchFamily="18" charset="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91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23"/>
    </mc:Choice>
    <mc:Fallback>
      <p:transition spd="slow" advTm="27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T(n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n/3 + T(n/3) + T(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⅔n</a:t>
            </a:r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That looks like an unbalanced </a:t>
            </a:r>
            <a:r>
              <a:rPr lang="en-CA" dirty="0" err="1" smtClean="0"/>
              <a:t>mergesort</a:t>
            </a:r>
            <a:r>
              <a:rPr lang="en-CA" dirty="0" smtClean="0"/>
              <a:t>!!</a:t>
            </a:r>
          </a:p>
          <a:p>
            <a:pPr marL="0" indent="0">
              <a:buNone/>
            </a:pPr>
            <a:r>
              <a:rPr lang="en-CA" dirty="0" smtClean="0"/>
              <a:t>With T(n) </a:t>
            </a:r>
            <a:r>
              <a:rPr lang="en-CA" dirty="0" smtClean="0">
                <a:sym typeface="Symbol" panose="05050102010706020507" pitchFamily="18" charset="2"/>
              </a:rPr>
              <a:t> 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⅓</a:t>
            </a:r>
            <a:r>
              <a:rPr lang="en-CA" dirty="0" smtClean="0"/>
              <a:t>(</a:t>
            </a: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⅓(lg 3) + ⅔lg(3/2)) n lg n</a:t>
            </a:r>
          </a:p>
          <a:p>
            <a:pPr marL="0" indent="0">
              <a:buNone/>
            </a:pPr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T(n) </a:t>
            </a:r>
            <a:r>
              <a:rPr lang="en-CA" dirty="0">
                <a:solidFill>
                  <a:prstClr val="black"/>
                </a:solidFill>
                <a:sym typeface="Symbol" panose="05050102010706020507" pitchFamily="18" charset="2"/>
              </a:rPr>
              <a:t> </a:t>
            </a:r>
            <a:r>
              <a:rPr lang="en-CA" dirty="0" smtClean="0">
                <a:solidFill>
                  <a:prstClr val="black"/>
                </a:solidFill>
                <a:sym typeface="Symbol" panose="05050102010706020507" pitchFamily="18" charset="2"/>
              </a:rPr>
              <a:t>.4686 n lg n</a:t>
            </a:r>
          </a:p>
          <a:p>
            <a:pPr marL="0" indent="0">
              <a:buNone/>
            </a:pPr>
            <a:r>
              <a:rPr lang="en-CA" b="1" i="1" dirty="0" smtClean="0">
                <a:solidFill>
                  <a:srgbClr val="FFC000"/>
                </a:solidFill>
                <a:sym typeface="Symbol" panose="05050102010706020507" pitchFamily="18" charset="2"/>
              </a:rPr>
              <a:t>NO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The problem: two </a:t>
            </a:r>
            <a:r>
              <a:rPr lang="en-CA" dirty="0" err="1" smtClean="0">
                <a:solidFill>
                  <a:srgbClr val="C00000"/>
                </a:solidFill>
                <a:sym typeface="Symbol" panose="05050102010706020507" pitchFamily="18" charset="2"/>
              </a:rPr>
              <a:t>subproblems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 sizes add up to n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They have to be less</a:t>
            </a:r>
            <a:endParaRPr lang="en-CA" dirty="0" smtClean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4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68"/>
    </mc:Choice>
    <mc:Fallback>
      <p:transition spd="slow" advTm="2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… try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r=5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BFPRT … actually in ’71</a:t>
            </a:r>
          </a:p>
          <a:p>
            <a:pPr marL="0" indent="0">
              <a:buNone/>
            </a:pPr>
            <a:r>
              <a:rPr lang="en-CA" dirty="0"/>
              <a:t>The idea:</a:t>
            </a:r>
          </a:p>
          <a:p>
            <a:pPr marL="0" indent="0">
              <a:buNone/>
            </a:pPr>
            <a:r>
              <a:rPr lang="en-CA" dirty="0" smtClean="0"/>
              <a:t>S</a:t>
            </a:r>
            <a:r>
              <a:rPr lang="en-CA" dirty="0" smtClean="0"/>
              <a:t>ort columns </a:t>
            </a:r>
            <a:r>
              <a:rPr lang="en-CA" dirty="0"/>
              <a:t>				</a:t>
            </a:r>
            <a:r>
              <a:rPr lang="en-CA" dirty="0" smtClean="0"/>
              <a:t>	</a:t>
            </a:r>
            <a:r>
              <a:rPr lang="en-CA" dirty="0" smtClean="0">
                <a:solidFill>
                  <a:srgbClr val="FFC000"/>
                </a:solidFill>
              </a:rPr>
              <a:t>7n/5 </a:t>
            </a:r>
            <a:r>
              <a:rPr lang="en-CA" dirty="0">
                <a:solidFill>
                  <a:srgbClr val="FFC000"/>
                </a:solidFill>
              </a:rPr>
              <a:t>comparisons</a:t>
            </a:r>
          </a:p>
          <a:p>
            <a:pPr marL="0" indent="0">
              <a:buNone/>
            </a:pPr>
            <a:r>
              <a:rPr lang="en-CA" dirty="0"/>
              <a:t>F</a:t>
            </a:r>
            <a:r>
              <a:rPr lang="en-CA" dirty="0" smtClean="0"/>
              <a:t>ind </a:t>
            </a:r>
            <a:r>
              <a:rPr lang="en-CA" dirty="0"/>
              <a:t>median of medians				</a:t>
            </a:r>
            <a:r>
              <a:rPr lang="en-CA" dirty="0" smtClean="0">
                <a:solidFill>
                  <a:srgbClr val="FFC000"/>
                </a:solidFill>
              </a:rPr>
              <a:t>T(n/5)</a:t>
            </a:r>
            <a:r>
              <a:rPr lang="en-CA" dirty="0">
                <a:solidFill>
                  <a:srgbClr val="FFC000"/>
                </a:solidFill>
              </a:rPr>
              <a:t>	</a:t>
            </a:r>
          </a:p>
          <a:p>
            <a:pPr marL="0" indent="0">
              <a:buNone/>
            </a:pPr>
            <a:r>
              <a:rPr lang="en-CA" dirty="0"/>
              <a:t> “Binary insert” c into each col			</a:t>
            </a:r>
            <a:r>
              <a:rPr lang="en-CA" dirty="0" smtClean="0">
                <a:solidFill>
                  <a:srgbClr val="FFC000"/>
                </a:solidFill>
              </a:rPr>
              <a:t>2n/5</a:t>
            </a:r>
            <a:endParaRPr lang="en-CA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CA" dirty="0" err="1"/>
              <a:t>Recurse</a:t>
            </a:r>
            <a:r>
              <a:rPr lang="en-CA" dirty="0"/>
              <a:t> on either those larger or smaller  	</a:t>
            </a:r>
            <a:r>
              <a:rPr lang="en-CA" dirty="0" smtClean="0">
                <a:solidFill>
                  <a:srgbClr val="FFC000"/>
                </a:solidFill>
              </a:rPr>
              <a:t>T(⅗n</a:t>
            </a:r>
            <a:r>
              <a:rPr lang="en-CA" dirty="0">
                <a:solidFill>
                  <a:srgbClr val="FFC000"/>
                </a:solidFill>
              </a:rPr>
              <a:t>)</a:t>
            </a:r>
          </a:p>
          <a:p>
            <a:pPr marL="0" indent="0">
              <a:buNone/>
            </a:pPr>
            <a:r>
              <a:rPr lang="en-CA" dirty="0"/>
              <a:t>So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T(n)= 9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n/5 +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T(n/5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) +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T(⅗n)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1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47"/>
    </mc:Choice>
    <mc:Fallback>
      <p:transition spd="slow" advTm="67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Selection … try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r=5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BFPRT … actually in ’71</a:t>
            </a:r>
          </a:p>
          <a:p>
            <a:pPr marL="0" indent="0">
              <a:buNone/>
            </a:pPr>
            <a:r>
              <a:rPr lang="en-CA" dirty="0"/>
              <a:t>The idea:</a:t>
            </a:r>
          </a:p>
          <a:p>
            <a:pPr marL="0" indent="0">
              <a:buNone/>
            </a:pPr>
            <a:r>
              <a:rPr lang="en-CA" dirty="0" smtClean="0"/>
              <a:t>S</a:t>
            </a:r>
            <a:r>
              <a:rPr lang="en-CA" dirty="0" smtClean="0"/>
              <a:t>ort columns </a:t>
            </a:r>
            <a:r>
              <a:rPr lang="en-CA" dirty="0"/>
              <a:t>				</a:t>
            </a:r>
            <a:r>
              <a:rPr lang="en-CA" dirty="0" smtClean="0"/>
              <a:t>	</a:t>
            </a:r>
            <a:r>
              <a:rPr lang="en-CA" dirty="0" smtClean="0">
                <a:solidFill>
                  <a:srgbClr val="FFC000"/>
                </a:solidFill>
              </a:rPr>
              <a:t>7n/5 </a:t>
            </a:r>
            <a:r>
              <a:rPr lang="en-CA" dirty="0">
                <a:solidFill>
                  <a:srgbClr val="FFC000"/>
                </a:solidFill>
              </a:rPr>
              <a:t>comparisons</a:t>
            </a:r>
          </a:p>
          <a:p>
            <a:pPr marL="0" indent="0">
              <a:buNone/>
            </a:pPr>
            <a:r>
              <a:rPr lang="en-CA" dirty="0"/>
              <a:t>F</a:t>
            </a:r>
            <a:r>
              <a:rPr lang="en-CA" dirty="0" smtClean="0"/>
              <a:t>ind </a:t>
            </a:r>
            <a:r>
              <a:rPr lang="en-CA" dirty="0"/>
              <a:t>median of medians				</a:t>
            </a:r>
            <a:r>
              <a:rPr lang="en-CA" dirty="0" smtClean="0">
                <a:solidFill>
                  <a:srgbClr val="FFC000"/>
                </a:solidFill>
              </a:rPr>
              <a:t>T(n/5)</a:t>
            </a:r>
            <a:r>
              <a:rPr lang="en-CA" dirty="0">
                <a:solidFill>
                  <a:srgbClr val="FFC000"/>
                </a:solidFill>
              </a:rPr>
              <a:t>	</a:t>
            </a:r>
          </a:p>
          <a:p>
            <a:pPr marL="0" indent="0">
              <a:buNone/>
            </a:pPr>
            <a:r>
              <a:rPr lang="en-CA" dirty="0"/>
              <a:t> “Binary insert” c into each col			</a:t>
            </a:r>
            <a:r>
              <a:rPr lang="en-CA" dirty="0" smtClean="0">
                <a:solidFill>
                  <a:srgbClr val="FFC000"/>
                </a:solidFill>
              </a:rPr>
              <a:t>2n/5</a:t>
            </a:r>
            <a:endParaRPr lang="en-CA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CA" dirty="0" err="1"/>
              <a:t>Recurse</a:t>
            </a:r>
            <a:r>
              <a:rPr lang="en-CA" dirty="0"/>
              <a:t> on either those larger or smaller  	</a:t>
            </a:r>
            <a:r>
              <a:rPr lang="en-CA" dirty="0" smtClean="0">
                <a:solidFill>
                  <a:srgbClr val="FFC000"/>
                </a:solidFill>
              </a:rPr>
              <a:t>T(⅗n</a:t>
            </a:r>
            <a:r>
              <a:rPr lang="en-CA" dirty="0">
                <a:solidFill>
                  <a:srgbClr val="FFC000"/>
                </a:solidFill>
              </a:rPr>
              <a:t>)</a:t>
            </a:r>
          </a:p>
          <a:p>
            <a:pPr marL="0" indent="0">
              <a:buNone/>
            </a:pPr>
            <a:r>
              <a:rPr lang="en-CA" dirty="0"/>
              <a:t>So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T(n)= 9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n/5 +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T(n/5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) +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T(⅗n)</a:t>
            </a: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So </a:t>
            </a:r>
            <a:r>
              <a:rPr lang="en-CA" dirty="0">
                <a:solidFill>
                  <a:srgbClr val="C00000"/>
                </a:solidFill>
              </a:rPr>
              <a:t>9n/5</a:t>
            </a:r>
            <a:r>
              <a:rPr lang="en-CA" dirty="0">
                <a:solidFill>
                  <a:prstClr val="black"/>
                </a:solidFill>
              </a:rPr>
              <a:t> to remove </a:t>
            </a:r>
            <a:r>
              <a:rPr lang="en-CA" dirty="0">
                <a:solidFill>
                  <a:srgbClr val="C00000"/>
                </a:solidFill>
              </a:rPr>
              <a:t>n/10</a:t>
            </a:r>
            <a:r>
              <a:rPr lang="en-CA" dirty="0">
                <a:solidFill>
                  <a:prstClr val="black"/>
                </a:solidFill>
              </a:rPr>
              <a:t>  → </a:t>
            </a:r>
            <a:r>
              <a:rPr lang="en-CA" dirty="0">
                <a:solidFill>
                  <a:srgbClr val="FFC000"/>
                </a:solidFill>
              </a:rPr>
              <a:t>T(n)= 18n</a:t>
            </a:r>
            <a:r>
              <a:rPr lang="en-CA" dirty="0">
                <a:solidFill>
                  <a:prstClr val="black"/>
                </a:solidFill>
              </a:rPr>
              <a:t>; can reduce to 5.8n or so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872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37"/>
    </mc:Choice>
    <mc:Fallback>
      <p:transition spd="slow" advTm="89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An </a:t>
            </a:r>
            <a:r>
              <a:rPr lang="en-CA" dirty="0" smtClean="0">
                <a:solidFill>
                  <a:srgbClr val="FFC000"/>
                </a:solidFill>
              </a:rPr>
              <a:t>adversary argument</a:t>
            </a:r>
            <a:r>
              <a:rPr lang="en-CA" dirty="0" smtClean="0"/>
              <a:t>: can give either answer (as long as it is consistent)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To make the proof tractable, can give other information to the algorithm (like x is larger than any elements still in, so don’t need to use it anymore)</a:t>
            </a:r>
            <a:endParaRPr lang="en-CA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58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42"/>
    </mc:Choice>
    <mc:Fallback>
      <p:transition spd="slow" advTm="83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Compare two elements:	</a:t>
            </a:r>
          </a:p>
          <a:p>
            <a:pPr marL="0" lvl="0" indent="0">
              <a:buNone/>
            </a:pPr>
            <a:r>
              <a:rPr lang="en-CA" dirty="0">
                <a:solidFill>
                  <a:prstClr val="black"/>
                </a:solidFill>
              </a:rPr>
              <a:t>Now another is compared with one of them</a:t>
            </a:r>
          </a:p>
          <a:p>
            <a:pPr marL="0" indent="0">
              <a:buNone/>
            </a:pP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113363" y="1825625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7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69"/>
    </mc:Choice>
    <mc:Fallback>
      <p:transition spd="slow" advTm="25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Compare two elements:	</a:t>
            </a:r>
          </a:p>
          <a:p>
            <a:pPr marL="0" indent="0">
              <a:buNone/>
            </a:pPr>
            <a:r>
              <a:rPr lang="en-CA" dirty="0" smtClean="0"/>
              <a:t>Now another is compared with one of </a:t>
            </a:r>
            <a:r>
              <a:rPr lang="en-CA" dirty="0" smtClean="0"/>
              <a:t>them (say the larger)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Declare the “original” the winner and that it is the largest of all still in; so no need to compare with it again.</a:t>
            </a:r>
          </a:p>
          <a:p>
            <a:pPr marL="0" indent="0">
              <a:buNone/>
            </a:pPr>
            <a:r>
              <a:rPr lang="en-CA" dirty="0" smtClean="0"/>
              <a:t>		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113363" y="1825625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8113363" y="1825625"/>
            <a:ext cx="387457" cy="333215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6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186"/>
    </mc:Choice>
    <mc:Fallback>
      <p:transition spd="slow" advTm="37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Compare two elements:	</a:t>
            </a:r>
          </a:p>
          <a:p>
            <a:pPr marL="0" indent="0">
              <a:buNone/>
            </a:pPr>
            <a:r>
              <a:rPr lang="en-CA" dirty="0" smtClean="0"/>
              <a:t>Now another is compared with one of </a:t>
            </a:r>
            <a:r>
              <a:rPr lang="en-CA" dirty="0" smtClean="0"/>
              <a:t>them (say the larger)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Declare the “original” the winner and that it is the largest of all still in; so no need to compare with it again.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2 comparisons, 1 element “up”; </a:t>
            </a:r>
            <a:r>
              <a:rPr lang="en-CA" dirty="0" smtClean="0"/>
              <a:t>as bottom elements must “ultimately” be connected … 1 up, 1 down 3 comparisons… </a:t>
            </a:r>
            <a:r>
              <a:rPr lang="en-CA" dirty="0" smtClean="0">
                <a:solidFill>
                  <a:srgbClr val="C00000"/>
                </a:solidFill>
              </a:rPr>
              <a:t>3/2 n lower bound</a:t>
            </a:r>
            <a:r>
              <a:rPr lang="en-CA" dirty="0" smtClean="0">
                <a:solidFill>
                  <a:srgbClr val="C00000"/>
                </a:solidFill>
              </a:rPr>
              <a:t>	</a:t>
            </a:r>
            <a:r>
              <a:rPr lang="en-CA" dirty="0" smtClean="0"/>
              <a:t>		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8113363" y="1825625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 flipV="1">
            <a:off x="8113363" y="1825625"/>
            <a:ext cx="387457" cy="333215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1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49"/>
    </mc:Choice>
    <mc:Fallback>
      <p:transition spd="slow" advTm="56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better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The same game</a:t>
            </a:r>
            <a:r>
              <a:rPr lang="en-CA" dirty="0" smtClean="0"/>
              <a:t>, but allow </a:t>
            </a:r>
            <a:r>
              <a:rPr lang="en-CA" dirty="0" smtClean="0"/>
              <a:t>quadruples and triples</a:t>
            </a:r>
          </a:p>
          <a:p>
            <a:pPr marL="0" indent="0">
              <a:buNone/>
            </a:pPr>
            <a:r>
              <a:rPr lang="en-CA" dirty="0" smtClean="0"/>
              <a:t>As well as pairs and singles</a:t>
            </a:r>
          </a:p>
          <a:p>
            <a:pPr marL="0" indent="0">
              <a:buNone/>
            </a:pP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02638" y="2430059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74252" y="1954186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53960" y="2357733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8374252" y="1954186"/>
            <a:ext cx="387457" cy="4035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593451" y="1958760"/>
            <a:ext cx="183398" cy="4712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76849" y="1954186"/>
            <a:ext cx="277031" cy="475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96000" y="2557220"/>
            <a:ext cx="95573" cy="56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7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70"/>
    </mc:Choice>
    <mc:Fallback>
      <p:transition spd="slow" advTm="59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better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The same game</a:t>
            </a:r>
            <a:r>
              <a:rPr lang="en-CA" dirty="0" smtClean="0"/>
              <a:t>, but allow </a:t>
            </a:r>
            <a:r>
              <a:rPr lang="en-CA" dirty="0" smtClean="0"/>
              <a:t>quadruples and triples</a:t>
            </a:r>
          </a:p>
          <a:p>
            <a:pPr marL="0" indent="0">
              <a:buNone/>
            </a:pPr>
            <a:r>
              <a:rPr lang="en-CA" dirty="0" smtClean="0"/>
              <a:t>As well as pairs and singles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Now consider all places on a quadruple where a comparison could occur: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Top or bottom</a:t>
            </a:r>
            <a:r>
              <a:rPr lang="en-CA" dirty="0" smtClean="0"/>
              <a:t>		the “new” comparison, and 3 old ones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send 1 up 1 down, for 4 comparisons (would 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lead to a </a:t>
            </a:r>
            <a:r>
              <a:rPr lang="en-CA" dirty="0" smtClean="0">
                <a:solidFill>
                  <a:srgbClr val="C00000"/>
                </a:solidFill>
              </a:rPr>
              <a:t>2n </a:t>
            </a:r>
            <a:r>
              <a:rPr lang="en-CA" dirty="0" smtClean="0"/>
              <a:t>lower bound)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02638" y="2430059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74252" y="1954186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53960" y="2357733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8374252" y="1954186"/>
            <a:ext cx="387457" cy="4035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593451" y="1958760"/>
            <a:ext cx="183398" cy="4712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76849" y="1954186"/>
            <a:ext cx="277031" cy="475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96000" y="2557220"/>
            <a:ext cx="95573" cy="56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24" y="4273875"/>
            <a:ext cx="420660" cy="94496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465351" y="4138938"/>
            <a:ext cx="305903" cy="2944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Oval 16"/>
          <p:cNvSpPr/>
          <p:nvPr/>
        </p:nvSpPr>
        <p:spPr>
          <a:xfrm>
            <a:off x="3828632" y="5071603"/>
            <a:ext cx="305903" cy="2944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Down Arrow 17"/>
          <p:cNvSpPr/>
          <p:nvPr/>
        </p:nvSpPr>
        <p:spPr>
          <a:xfrm>
            <a:off x="3892468" y="5353774"/>
            <a:ext cx="178230" cy="216086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flipH="1" flipV="1">
            <a:off x="3514979" y="3921734"/>
            <a:ext cx="206645" cy="20490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169403" y="4336461"/>
            <a:ext cx="421415" cy="3718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1583" y="4818191"/>
            <a:ext cx="420660" cy="371888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46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03"/>
    </mc:Choice>
    <mc:Fallback>
      <p:transition spd="slow" advTm="63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Any comparison eliminates (at most) one of the values as potential maximum</a:t>
            </a:r>
          </a:p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To find the maximum of n values, we have to eliminate n-1 as potentials</a:t>
            </a:r>
          </a:p>
          <a:p>
            <a:pPr marL="0" indent="0">
              <a:buNone/>
            </a:pPr>
            <a:r>
              <a:rPr lang="en-CA" dirty="0" smtClean="0"/>
              <a:t>So n-1 comparisons necessary</a:t>
            </a:r>
          </a:p>
          <a:p>
            <a:pPr marL="0" indent="0">
              <a:buNone/>
            </a:pPr>
            <a:r>
              <a:rPr lang="en-CA" dirty="0" smtClean="0"/>
              <a:t>… and easy to achieve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5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83"/>
    </mc:Choice>
    <mc:Fallback>
      <p:transition spd="slow" advTm="26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better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The same game, but allow </a:t>
            </a:r>
            <a:r>
              <a:rPr lang="en-CA" dirty="0" smtClean="0"/>
              <a:t>quadruples and triples</a:t>
            </a:r>
          </a:p>
          <a:p>
            <a:pPr marL="0" indent="0">
              <a:buNone/>
            </a:pPr>
            <a:r>
              <a:rPr lang="en-CA" dirty="0" smtClean="0"/>
              <a:t>As well as pairs and singles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Now consider all places on a quadruple where a comparison could occur: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Middle</a:t>
            </a:r>
            <a:r>
              <a:rPr lang="en-CA" dirty="0" smtClean="0"/>
              <a:t>			Alternate two options: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(1) </a:t>
            </a:r>
            <a:r>
              <a:rPr lang="en-CA" dirty="0" smtClean="0"/>
              <a:t>the “new” comparison and 3 old ones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send 2 up, for 4 comparisons 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02638" y="2430059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74252" y="1954186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53960" y="2357733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8374252" y="1954186"/>
            <a:ext cx="387457" cy="4035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593451" y="1958760"/>
            <a:ext cx="183398" cy="4712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76849" y="1954186"/>
            <a:ext cx="277031" cy="475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96000" y="2557220"/>
            <a:ext cx="95573" cy="56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24" y="4273875"/>
            <a:ext cx="420660" cy="94496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786200" y="4525506"/>
            <a:ext cx="305903" cy="2944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Down Arrow 18"/>
          <p:cNvSpPr/>
          <p:nvPr/>
        </p:nvSpPr>
        <p:spPr>
          <a:xfrm flipH="1" flipV="1">
            <a:off x="3830198" y="4319774"/>
            <a:ext cx="206645" cy="20490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3948003" y="4691662"/>
            <a:ext cx="425009" cy="461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348" y="3891830"/>
            <a:ext cx="243861" cy="219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770" y="4111305"/>
            <a:ext cx="317019" cy="310923"/>
          </a:xfrm>
          <a:prstGeom prst="rect">
            <a:avLst/>
          </a:prstGeom>
        </p:spPr>
      </p:pic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42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44"/>
    </mc:Choice>
    <mc:Fallback>
      <p:transition spd="slow" advTm="4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better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dirty="0" smtClean="0"/>
              <a:t>The same game, but allow </a:t>
            </a:r>
            <a:r>
              <a:rPr lang="en-CA" dirty="0" smtClean="0"/>
              <a:t>quadruples and triples</a:t>
            </a:r>
          </a:p>
          <a:p>
            <a:pPr marL="0" indent="0">
              <a:buNone/>
            </a:pPr>
            <a:r>
              <a:rPr lang="en-CA" dirty="0" smtClean="0"/>
              <a:t>As well as pairs and singles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Now consider all places on a quadruple where a comparison could occur: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Middle</a:t>
            </a:r>
            <a:r>
              <a:rPr lang="en-CA" dirty="0" smtClean="0"/>
              <a:t>			Alternate two options: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(2) </a:t>
            </a:r>
            <a:r>
              <a:rPr lang="en-CA" dirty="0" smtClean="0"/>
              <a:t>the “new” comparison, and 2 old ones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CA" dirty="0"/>
              <a:t>	</a:t>
            </a:r>
            <a:r>
              <a:rPr lang="en-CA" dirty="0" smtClean="0"/>
              <a:t>			send 2 down, for 3 comparisons </a:t>
            </a:r>
          </a:p>
          <a:p>
            <a:pPr marL="0" indent="0">
              <a:buNone/>
            </a:pPr>
            <a:r>
              <a:rPr lang="en-CA" dirty="0" smtClean="0"/>
              <a:t>So… 2 up, 2 down for 7 comparisons… leads to </a:t>
            </a:r>
            <a:r>
              <a:rPr lang="en-CA" dirty="0" smtClean="0">
                <a:solidFill>
                  <a:srgbClr val="C00000"/>
                </a:solidFill>
              </a:rPr>
              <a:t>1¾ n </a:t>
            </a:r>
            <a:r>
              <a:rPr lang="en-CA" dirty="0" smtClean="0"/>
              <a:t>lower bound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02638" y="2430059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74252" y="1954186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53960" y="2357733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8374252" y="1954186"/>
            <a:ext cx="387457" cy="4035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593451" y="1958760"/>
            <a:ext cx="183398" cy="4712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76849" y="1954186"/>
            <a:ext cx="277031" cy="475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96000" y="2557220"/>
            <a:ext cx="95573" cy="56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24" y="4273875"/>
            <a:ext cx="420660" cy="94496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786200" y="4525506"/>
            <a:ext cx="305903" cy="2944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8004" y="4216013"/>
            <a:ext cx="369375" cy="475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825881" y="5368168"/>
            <a:ext cx="244245" cy="2198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5672" y="5063788"/>
            <a:ext cx="317019" cy="3109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7057" y="4795423"/>
            <a:ext cx="243861" cy="21947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168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66"/>
    </mc:Choice>
    <mc:Fallback>
      <p:transition spd="slow" advTm="43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better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The same game, but allow </a:t>
            </a:r>
            <a:r>
              <a:rPr lang="en-CA" dirty="0" smtClean="0"/>
              <a:t>quadruples and triples</a:t>
            </a:r>
          </a:p>
          <a:p>
            <a:pPr marL="0" indent="0">
              <a:buNone/>
            </a:pPr>
            <a:r>
              <a:rPr lang="en-CA" dirty="0" smtClean="0"/>
              <a:t>As well as pairs and singles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Now consider all places on a quadruple where a comparison could occur: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Finally</a:t>
            </a:r>
            <a:r>
              <a:rPr lang="en-CA" dirty="0" smtClean="0"/>
              <a:t>			Twice just send top up (so 2 up for 4)</a:t>
            </a:r>
          </a:p>
          <a:p>
            <a:pPr marL="0" indent="0">
              <a:buNone/>
            </a:pPr>
            <a:r>
              <a:rPr lang="en-CA" dirty="0"/>
              <a:t>	</a:t>
            </a:r>
            <a:r>
              <a:rPr lang="en-CA" dirty="0" smtClean="0"/>
              <a:t>			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02638" y="2430059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74252" y="1954186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53960" y="2357733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8374252" y="1954186"/>
            <a:ext cx="387457" cy="4035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593451" y="1958760"/>
            <a:ext cx="183398" cy="4712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76849" y="1954186"/>
            <a:ext cx="277031" cy="475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96000" y="2557220"/>
            <a:ext cx="95573" cy="56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24" y="4273875"/>
            <a:ext cx="420660" cy="94496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448561" y="4648189"/>
            <a:ext cx="305903" cy="2944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3465781" y="4029559"/>
            <a:ext cx="271462" cy="244316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7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950"/>
    </mc:Choice>
    <mc:Fallback>
      <p:transition spd="slow" advTm="32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a better lower bound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dirty="0" smtClean="0"/>
              <a:t>The same game, but allow </a:t>
            </a:r>
            <a:r>
              <a:rPr lang="en-CA" dirty="0" smtClean="0"/>
              <a:t>quadruples and triples</a:t>
            </a:r>
          </a:p>
          <a:p>
            <a:pPr marL="0" indent="0">
              <a:buNone/>
            </a:pPr>
            <a:r>
              <a:rPr lang="en-CA" dirty="0" smtClean="0"/>
              <a:t>As well as pairs and singles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Now consider all places on a quadruple where a comparison could occur:</a:t>
            </a:r>
          </a:p>
          <a:p>
            <a:pPr marL="0" indent="0">
              <a:buNone/>
            </a:pPr>
            <a:r>
              <a:rPr lang="en-CA" dirty="0" smtClean="0"/>
              <a:t>Finally			then once send it and “bottom” down for 3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/>
              <a:t>				This gives 2 up 2 down for 7</a:t>
            </a:r>
            <a:r>
              <a:rPr lang="en-CA" sz="4800" dirty="0" smtClean="0"/>
              <a:t> </a:t>
            </a:r>
            <a:r>
              <a:rPr lang="en-CA" dirty="0" smtClean="0"/>
              <a:t> </a:t>
            </a:r>
          </a:p>
          <a:p>
            <a:pPr marL="0" indent="0">
              <a:buNone/>
            </a:pPr>
            <a:r>
              <a:rPr lang="en-CA" dirty="0" smtClean="0"/>
              <a:t>Dealing with triple is similar; so we get </a:t>
            </a:r>
            <a:r>
              <a:rPr lang="en-CA" dirty="0" smtClean="0">
                <a:solidFill>
                  <a:srgbClr val="C00000"/>
                </a:solidFill>
              </a:rPr>
              <a:t>1¾ n </a:t>
            </a:r>
            <a:r>
              <a:rPr lang="en-CA" dirty="0" smtClean="0"/>
              <a:t>lower bound			</a:t>
            </a:r>
            <a:endParaRPr lang="en-CA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602638" y="2430059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374252" y="1954186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53960" y="2357733"/>
            <a:ext cx="7749" cy="5114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8374252" y="1954186"/>
            <a:ext cx="387457" cy="4035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593451" y="1958760"/>
            <a:ext cx="183398" cy="47129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776849" y="1954186"/>
            <a:ext cx="277031" cy="475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96000" y="2557220"/>
            <a:ext cx="95573" cy="562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0924" y="4273875"/>
            <a:ext cx="420660" cy="94496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3448561" y="4648189"/>
            <a:ext cx="305903" cy="29446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443607" y="4938635"/>
            <a:ext cx="311335" cy="280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1872" y="5221614"/>
            <a:ext cx="293688" cy="264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3074" y="4961777"/>
            <a:ext cx="317019" cy="310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3221440" y="4277211"/>
            <a:ext cx="360881" cy="469145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7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293"/>
    </mc:Choice>
    <mc:Fallback>
      <p:transition spd="slow" advTm="44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bounds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Can we do better … either upper or lower bounds?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2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47"/>
    </mc:Choice>
    <mc:Fallback>
      <p:transition spd="slow" advTm="2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bounds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Can we do better … either upper or lower bounds?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Schönhage, Paterson, </a:t>
            </a:r>
            <a:r>
              <a:rPr lang="en-CA" dirty="0" err="1" smtClean="0">
                <a:solidFill>
                  <a:srgbClr val="C00000"/>
                </a:solidFill>
              </a:rPr>
              <a:t>Pippenger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 smtClean="0"/>
              <a:t>(done in ’73, appeared ’76)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3n algorithm</a:t>
            </a:r>
            <a:r>
              <a:rPr lang="en-CA" dirty="0" smtClean="0"/>
              <a:t>: “spider factories” and pruning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650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54"/>
    </mc:Choice>
    <mc:Fallback>
      <p:transition spd="slow" advTm="8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bounds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Can we do better … either upper or lower bounds?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Schönhage, Paterson, </a:t>
            </a:r>
            <a:r>
              <a:rPr lang="en-CA" dirty="0" err="1" smtClean="0">
                <a:solidFill>
                  <a:srgbClr val="C00000"/>
                </a:solidFill>
              </a:rPr>
              <a:t>Pippenger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 smtClean="0"/>
              <a:t>(done in ’73, appeared ’76)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3n algorithm</a:t>
            </a:r>
            <a:r>
              <a:rPr lang="en-CA" dirty="0" smtClean="0"/>
              <a:t>: “spider factories” and pruning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Bent and John ’85: 2n lower bound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71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6"/>
    </mc:Choice>
    <mc:Fallback>
      <p:transition spd="slow" advTm="21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bounds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Can we do better … either upper or lower bounds?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Schönhage, Paterson, </a:t>
            </a:r>
            <a:r>
              <a:rPr lang="en-CA" dirty="0" err="1" smtClean="0">
                <a:solidFill>
                  <a:srgbClr val="C00000"/>
                </a:solidFill>
              </a:rPr>
              <a:t>Pippenger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 smtClean="0"/>
              <a:t>(done in ’73, appeared ’76)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3n algorithm</a:t>
            </a:r>
            <a:r>
              <a:rPr lang="en-CA" dirty="0" smtClean="0"/>
              <a:t>: “spider factories” and pruning</a:t>
            </a:r>
          </a:p>
          <a:p>
            <a:pPr marL="0" indent="0">
              <a:buNone/>
            </a:pPr>
            <a:r>
              <a:rPr lang="en-CA" dirty="0" smtClean="0"/>
              <a:t>Bent and John ’85: 2n lower bound</a:t>
            </a:r>
          </a:p>
          <a:p>
            <a:pPr marL="0" indent="0">
              <a:buNone/>
            </a:pPr>
            <a:r>
              <a:rPr lang="en-CA" dirty="0" smtClean="0"/>
              <a:t>In the ’90s” </a:t>
            </a:r>
            <a:r>
              <a:rPr lang="en-CA" dirty="0" err="1" smtClean="0">
                <a:solidFill>
                  <a:srgbClr val="FFC000"/>
                </a:solidFill>
              </a:rPr>
              <a:t>Dor</a:t>
            </a:r>
            <a:r>
              <a:rPr lang="en-CA" dirty="0" smtClean="0">
                <a:solidFill>
                  <a:srgbClr val="FFC000"/>
                </a:solidFill>
              </a:rPr>
              <a:t> and Zwick</a:t>
            </a:r>
            <a:r>
              <a:rPr lang="en-CA" dirty="0" smtClean="0"/>
              <a:t>: </a:t>
            </a:r>
            <a:r>
              <a:rPr lang="en-CA" dirty="0" smtClean="0">
                <a:solidFill>
                  <a:srgbClr val="C00000"/>
                </a:solidFill>
              </a:rPr>
              <a:t>(3-</a:t>
            </a:r>
            <a:r>
              <a:rPr lang="el-GR" dirty="0" smtClean="0">
                <a:solidFill>
                  <a:srgbClr val="C00000"/>
                </a:solidFill>
              </a:rPr>
              <a:t>ε</a:t>
            </a:r>
            <a:r>
              <a:rPr lang="en-CA" dirty="0" smtClean="0">
                <a:solidFill>
                  <a:srgbClr val="C00000"/>
                </a:solidFill>
              </a:rPr>
              <a:t>)n upper bound, (2+</a:t>
            </a:r>
            <a:r>
              <a:rPr lang="el-GR" dirty="0" smtClean="0">
                <a:solidFill>
                  <a:srgbClr val="C00000"/>
                </a:solidFill>
              </a:rPr>
              <a:t>δ</a:t>
            </a:r>
            <a:r>
              <a:rPr lang="en-CA" dirty="0" smtClean="0">
                <a:solidFill>
                  <a:srgbClr val="C00000"/>
                </a:solidFill>
              </a:rPr>
              <a:t>)n lower bound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94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43"/>
    </mc:Choice>
    <mc:Fallback>
      <p:transition spd="slow" advTm="5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…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bounds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Can we do better … either upper or lower bounds?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Schönhage, Paterson, </a:t>
            </a:r>
            <a:r>
              <a:rPr lang="en-CA" dirty="0" err="1" smtClean="0">
                <a:solidFill>
                  <a:srgbClr val="C00000"/>
                </a:solidFill>
              </a:rPr>
              <a:t>Pippenger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 smtClean="0"/>
              <a:t>(done in ’73, appeared ’76)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3n algorithm</a:t>
            </a:r>
            <a:r>
              <a:rPr lang="en-CA" dirty="0" smtClean="0"/>
              <a:t>: “spider factories” and pruning</a:t>
            </a:r>
          </a:p>
          <a:p>
            <a:pPr marL="0" indent="0">
              <a:buNone/>
            </a:pPr>
            <a:r>
              <a:rPr lang="en-CA" dirty="0" smtClean="0"/>
              <a:t>Bent and John ’85: 2n lower bound</a:t>
            </a:r>
          </a:p>
          <a:p>
            <a:pPr marL="0" indent="0">
              <a:buNone/>
            </a:pPr>
            <a:r>
              <a:rPr lang="en-CA" dirty="0" smtClean="0"/>
              <a:t>In the ’90s” </a:t>
            </a:r>
            <a:r>
              <a:rPr lang="en-CA" dirty="0" err="1" smtClean="0">
                <a:solidFill>
                  <a:srgbClr val="FFC000"/>
                </a:solidFill>
              </a:rPr>
              <a:t>Dor</a:t>
            </a:r>
            <a:r>
              <a:rPr lang="en-CA" dirty="0" smtClean="0">
                <a:solidFill>
                  <a:srgbClr val="FFC000"/>
                </a:solidFill>
              </a:rPr>
              <a:t> and Zwick</a:t>
            </a:r>
            <a:r>
              <a:rPr lang="en-CA" dirty="0" smtClean="0"/>
              <a:t>: </a:t>
            </a:r>
            <a:r>
              <a:rPr lang="en-CA" dirty="0" smtClean="0">
                <a:solidFill>
                  <a:srgbClr val="C00000"/>
                </a:solidFill>
              </a:rPr>
              <a:t>(3-</a:t>
            </a:r>
            <a:r>
              <a:rPr lang="el-GR" dirty="0" smtClean="0">
                <a:solidFill>
                  <a:srgbClr val="C00000"/>
                </a:solidFill>
              </a:rPr>
              <a:t>ε</a:t>
            </a:r>
            <a:r>
              <a:rPr lang="en-CA" dirty="0" smtClean="0">
                <a:solidFill>
                  <a:srgbClr val="C00000"/>
                </a:solidFill>
              </a:rPr>
              <a:t>)n upper bound, (2+</a:t>
            </a:r>
            <a:r>
              <a:rPr lang="el-GR" dirty="0" smtClean="0">
                <a:solidFill>
                  <a:srgbClr val="C00000"/>
                </a:solidFill>
              </a:rPr>
              <a:t>δ</a:t>
            </a:r>
            <a:r>
              <a:rPr lang="en-CA" dirty="0" smtClean="0">
                <a:solidFill>
                  <a:srgbClr val="C00000"/>
                </a:solidFill>
              </a:rPr>
              <a:t>)n lower bound</a:t>
            </a:r>
          </a:p>
          <a:p>
            <a:pPr marL="0" indent="0">
              <a:buNone/>
            </a:pPr>
            <a:r>
              <a:rPr lang="en-CA" dirty="0" smtClean="0"/>
              <a:t>But from long before (’70s) </a:t>
            </a:r>
            <a:r>
              <a:rPr lang="en-CA" dirty="0" smtClean="0">
                <a:solidFill>
                  <a:srgbClr val="FFC000"/>
                </a:solidFill>
              </a:rPr>
              <a:t>Paterson</a:t>
            </a:r>
            <a:r>
              <a:rPr lang="en-CA" dirty="0" smtClean="0"/>
              <a:t>: Conjecture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(log</a:t>
            </a:r>
            <a:r>
              <a:rPr lang="en-CA" baseline="-25000" dirty="0" smtClean="0">
                <a:solidFill>
                  <a:schemeClr val="accent6">
                    <a:lumMod val="75000"/>
                  </a:schemeClr>
                </a:solidFill>
              </a:rPr>
              <a:t>4/3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2)n </a:t>
            </a:r>
            <a:r>
              <a:rPr lang="en-CA" dirty="0" smtClean="0">
                <a:sym typeface="Symbol" panose="05050102010706020507" pitchFamily="18" charset="2"/>
              </a:rPr>
              <a:t> 2.49… n</a:t>
            </a: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216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77"/>
    </mc:Choice>
    <mc:Fallback>
      <p:transition spd="slow" advTm="1461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how would you really do it?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The worst case linear methods are complex and …</a:t>
            </a:r>
          </a:p>
          <a:p>
            <a:pPr marL="0" indent="0">
              <a:buNone/>
            </a:pPr>
            <a:r>
              <a:rPr lang="en-CA" dirty="0" smtClean="0"/>
              <a:t>Is </a:t>
            </a:r>
            <a:r>
              <a:rPr lang="en-CA" dirty="0" err="1" smtClean="0"/>
              <a:t>Quickselect</a:t>
            </a:r>
            <a:r>
              <a:rPr lang="en-CA" dirty="0" smtClean="0"/>
              <a:t>, with perhaps the median of a small sample taken as pivot, the best way?</a:t>
            </a: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517"/>
    </mc:Choice>
    <mc:Fallback>
      <p:transition spd="slow" advTm="59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51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212"/>
    </mc:Choice>
    <mc:Fallback>
      <p:transition spd="slow" advTm="48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how would you really do it?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The worst case linear methods are complex and …</a:t>
            </a:r>
          </a:p>
          <a:p>
            <a:pPr marL="0" indent="0">
              <a:buNone/>
            </a:pPr>
            <a:r>
              <a:rPr lang="en-CA" dirty="0" smtClean="0"/>
              <a:t>Is </a:t>
            </a:r>
            <a:r>
              <a:rPr lang="en-CA" dirty="0" err="1" smtClean="0"/>
              <a:t>Quickselect</a:t>
            </a:r>
            <a:r>
              <a:rPr lang="en-CA" dirty="0" smtClean="0"/>
              <a:t>, with perhaps the median of a small sample taken as pivot, the best way?</a:t>
            </a:r>
          </a:p>
          <a:p>
            <a:pPr marL="0" indent="0">
              <a:buNone/>
            </a:pPr>
            <a:r>
              <a:rPr lang="en-CA" dirty="0" smtClean="0"/>
              <a:t>Back to ’71 (paper later), </a:t>
            </a:r>
            <a:r>
              <a:rPr lang="en-CA" dirty="0" smtClean="0">
                <a:solidFill>
                  <a:srgbClr val="FFC000"/>
                </a:solidFill>
              </a:rPr>
              <a:t>Floyd and </a:t>
            </a:r>
            <a:r>
              <a:rPr lang="en-CA" dirty="0" err="1" smtClean="0">
                <a:solidFill>
                  <a:srgbClr val="FFC000"/>
                </a:solidFill>
              </a:rPr>
              <a:t>Rivest</a:t>
            </a:r>
            <a:endParaRPr lang="en-CA" dirty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en-CA" dirty="0" smtClean="0"/>
              <a:t>Take a fairly large random sample (say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s = n</a:t>
            </a:r>
            <a:r>
              <a:rPr lang="en-CA" baseline="30000" dirty="0" smtClean="0">
                <a:solidFill>
                  <a:schemeClr val="accent6">
                    <a:lumMod val="75000"/>
                  </a:schemeClr>
                </a:solidFill>
              </a:rPr>
              <a:t>¾</a:t>
            </a:r>
            <a:r>
              <a:rPr lang="en-CA" dirty="0" smtClean="0"/>
              <a:t>)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dirty="0" smtClean="0"/>
              <a:t>and find elements </a:t>
            </a:r>
            <a:r>
              <a:rPr lang="en-CA" i="1" dirty="0" smtClean="0">
                <a:solidFill>
                  <a:schemeClr val="accent6">
                    <a:lumMod val="75000"/>
                  </a:schemeClr>
                </a:solidFill>
              </a:rPr>
              <a:t>low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dirty="0" smtClean="0"/>
              <a:t>and </a:t>
            </a:r>
            <a:r>
              <a:rPr lang="en-CA" i="1" dirty="0" smtClean="0">
                <a:solidFill>
                  <a:schemeClr val="accent6">
                    <a:lumMod val="75000"/>
                  </a:schemeClr>
                </a:solidFill>
              </a:rPr>
              <a:t>high</a:t>
            </a:r>
            <a:r>
              <a:rPr lang="en-CA" dirty="0" smtClean="0"/>
              <a:t>, that are almost certain to straddle the true median, and not have too many elements between them.</a:t>
            </a:r>
          </a:p>
          <a:p>
            <a:pPr marL="0" indent="0">
              <a:buNone/>
            </a:pPr>
            <a:r>
              <a:rPr lang="en-CA" dirty="0" smtClean="0"/>
              <a:t>e.g. </a:t>
            </a:r>
            <a:r>
              <a:rPr lang="en-CA" i="1" dirty="0" smtClean="0"/>
              <a:t>low</a:t>
            </a:r>
            <a:r>
              <a:rPr lang="en-CA" dirty="0" smtClean="0"/>
              <a:t> of rank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s/2 - n</a:t>
            </a:r>
            <a:r>
              <a:rPr lang="en-CA" baseline="30000" dirty="0" smtClean="0">
                <a:solidFill>
                  <a:schemeClr val="accent6">
                    <a:lumMod val="75000"/>
                  </a:schemeClr>
                </a:solidFill>
              </a:rPr>
              <a:t>½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dirty="0" smtClean="0"/>
              <a:t>and </a:t>
            </a:r>
            <a:r>
              <a:rPr lang="en-CA" i="1" dirty="0" smtClean="0"/>
              <a:t>high</a:t>
            </a:r>
            <a:r>
              <a:rPr lang="en-CA" dirty="0" smtClean="0"/>
              <a:t>,</a:t>
            </a:r>
            <a:r>
              <a:rPr lang="en-CA" dirty="0">
                <a:solidFill>
                  <a:prstClr val="black"/>
                </a:solidFill>
              </a:rPr>
              <a:t>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s/2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CA" baseline="30000" dirty="0" smtClean="0">
                <a:solidFill>
                  <a:schemeClr val="accent6">
                    <a:lumMod val="75000"/>
                  </a:schemeClr>
                </a:solidFill>
              </a:rPr>
              <a:t>½</a:t>
            </a:r>
            <a:r>
              <a:rPr lang="en-CA" dirty="0" smtClean="0"/>
              <a:t>,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dirty="0" smtClean="0"/>
              <a:t>in the sample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99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71"/>
    </mc:Choice>
    <mc:Fallback>
      <p:transition spd="slow" advTm="75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in Expected 1.5 n +o(n) Comparisons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Compare all elements with </a:t>
            </a:r>
            <a:r>
              <a:rPr lang="en-CA" i="1" dirty="0" smtClean="0"/>
              <a:t>low</a:t>
            </a:r>
            <a:r>
              <a:rPr lang="en-CA" dirty="0" smtClean="0"/>
              <a:t>, and those above </a:t>
            </a:r>
            <a:r>
              <a:rPr lang="en-CA" i="1" dirty="0" smtClean="0"/>
              <a:t>low</a:t>
            </a:r>
            <a:r>
              <a:rPr lang="en-CA" dirty="0" smtClean="0"/>
              <a:t> with </a:t>
            </a:r>
            <a:r>
              <a:rPr lang="en-CA" i="1" dirty="0" smtClean="0"/>
              <a:t>high</a:t>
            </a:r>
          </a:p>
          <a:p>
            <a:pPr marL="0" indent="0">
              <a:buNone/>
            </a:pPr>
            <a:r>
              <a:rPr lang="en-CA" dirty="0" smtClean="0"/>
              <a:t>Keep the values between </a:t>
            </a:r>
            <a:r>
              <a:rPr lang="en-CA" i="1" dirty="0" smtClean="0"/>
              <a:t>low</a:t>
            </a:r>
            <a:r>
              <a:rPr lang="en-CA" dirty="0" smtClean="0"/>
              <a:t> and </a:t>
            </a:r>
            <a:r>
              <a:rPr lang="en-CA" i="1" dirty="0" smtClean="0"/>
              <a:t>high</a:t>
            </a:r>
          </a:p>
          <a:p>
            <a:pPr marL="0" indent="0">
              <a:buNone/>
            </a:pPr>
            <a:r>
              <a:rPr lang="en-CA" dirty="0" smtClean="0"/>
              <a:t>High probability true median is in this range, and expected number of elements in range is small (O(n</a:t>
            </a:r>
            <a:r>
              <a:rPr lang="en-CA" baseline="30000" dirty="0" smtClean="0"/>
              <a:t>¾</a:t>
            </a:r>
            <a:r>
              <a:rPr lang="en-CA" dirty="0" smtClean="0"/>
              <a:t>))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19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369"/>
    </mc:Choice>
    <mc:Fallback>
      <p:transition spd="slow" advTm="41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Median in Expected 1.5 n +o(n) Comparisons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Compare all elements with </a:t>
            </a:r>
            <a:r>
              <a:rPr lang="en-CA" i="1" dirty="0" smtClean="0"/>
              <a:t>low</a:t>
            </a:r>
            <a:r>
              <a:rPr lang="en-CA" dirty="0" smtClean="0"/>
              <a:t>, and those above </a:t>
            </a:r>
            <a:r>
              <a:rPr lang="en-CA" i="1" dirty="0" smtClean="0"/>
              <a:t>low</a:t>
            </a:r>
            <a:r>
              <a:rPr lang="en-CA" dirty="0" smtClean="0"/>
              <a:t> with </a:t>
            </a:r>
            <a:r>
              <a:rPr lang="en-CA" i="1" dirty="0" smtClean="0"/>
              <a:t>high</a:t>
            </a:r>
          </a:p>
          <a:p>
            <a:pPr marL="0" indent="0">
              <a:buNone/>
            </a:pPr>
            <a:r>
              <a:rPr lang="en-CA" dirty="0" smtClean="0"/>
              <a:t>Keep the values between </a:t>
            </a:r>
            <a:r>
              <a:rPr lang="en-CA" i="1" dirty="0" smtClean="0"/>
              <a:t>low</a:t>
            </a:r>
            <a:r>
              <a:rPr lang="en-CA" dirty="0" smtClean="0"/>
              <a:t> and </a:t>
            </a:r>
            <a:r>
              <a:rPr lang="en-CA" i="1" dirty="0" smtClean="0"/>
              <a:t>high</a:t>
            </a:r>
          </a:p>
          <a:p>
            <a:pPr marL="0" indent="0">
              <a:buNone/>
            </a:pPr>
            <a:r>
              <a:rPr lang="en-CA" dirty="0" smtClean="0"/>
              <a:t>High probability true median is in this range, and expected number of elements in range is small (O(n</a:t>
            </a:r>
            <a:r>
              <a:rPr lang="en-CA" baseline="30000" dirty="0" smtClean="0"/>
              <a:t>¾</a:t>
            </a:r>
            <a:r>
              <a:rPr lang="en-CA" dirty="0" smtClean="0"/>
              <a:t>))</a:t>
            </a: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And that’s as well as we can do (</a:t>
            </a:r>
            <a:r>
              <a:rPr lang="en-CA" dirty="0" err="1" smtClean="0"/>
              <a:t>Cunto</a:t>
            </a:r>
            <a:r>
              <a:rPr lang="en-CA" dirty="0" smtClean="0"/>
              <a:t> and Munro) lower bound </a:t>
            </a:r>
            <a:r>
              <a:rPr lang="en-CA" dirty="0"/>
              <a:t>of </a:t>
            </a:r>
            <a:r>
              <a:rPr lang="en-CA" dirty="0">
                <a:solidFill>
                  <a:srgbClr val="FF0000"/>
                </a:solidFill>
              </a:rPr>
              <a:t>1.5 n </a:t>
            </a:r>
            <a:r>
              <a:rPr lang="en-CA" dirty="0" smtClean="0">
                <a:solidFill>
                  <a:srgbClr val="FF0000"/>
                </a:solidFill>
              </a:rPr>
              <a:t>- o(n)</a:t>
            </a:r>
            <a:endParaRPr lang="en-CA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38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268"/>
    </mc:Choice>
    <mc:Fallback>
      <p:transition spd="slow" advTm="61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en-CA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A good algorithm is “pretty obvious”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Pair elements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Pair winners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… Pair winners of previous round</a:t>
            </a:r>
          </a:p>
          <a:p>
            <a:pPr marL="0" indent="0">
              <a:buNone/>
            </a:pPr>
            <a:r>
              <a:rPr lang="en-CA" dirty="0">
                <a:solidFill>
                  <a:srgbClr val="FFC000"/>
                </a:solidFill>
              </a:rPr>
              <a:t>l</a:t>
            </a:r>
            <a:r>
              <a:rPr lang="en-CA" dirty="0" smtClean="0">
                <a:solidFill>
                  <a:srgbClr val="FFC000"/>
                </a:solidFill>
              </a:rPr>
              <a:t>g n </a:t>
            </a:r>
            <a:r>
              <a:rPr lang="en-CA" dirty="0" smtClean="0">
                <a:solidFill>
                  <a:srgbClr val="FFC000"/>
                </a:solidFill>
              </a:rPr>
              <a:t>rounds</a:t>
            </a:r>
            <a:endParaRPr lang="en-CA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78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186"/>
    </mc:Choice>
    <mc:Fallback>
      <p:transition spd="slow" advTm="33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</a:t>
            </a:r>
            <a:r>
              <a:rPr lang="en-CA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Largest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dirty="0" smtClean="0"/>
              <a:t>A good algorithm is “pretty obvious”</a:t>
            </a:r>
          </a:p>
          <a:p>
            <a:pPr marL="0" indent="0">
              <a:buNone/>
            </a:pPr>
            <a:r>
              <a:rPr lang="en-CA" dirty="0" smtClean="0"/>
              <a:t>Pair elements</a:t>
            </a:r>
          </a:p>
          <a:p>
            <a:pPr marL="0" indent="0">
              <a:buNone/>
            </a:pPr>
            <a:r>
              <a:rPr lang="en-CA" dirty="0" smtClean="0"/>
              <a:t>Pair winners</a:t>
            </a:r>
          </a:p>
          <a:p>
            <a:pPr marL="0" indent="0">
              <a:buNone/>
            </a:pPr>
            <a:r>
              <a:rPr lang="en-CA" dirty="0" smtClean="0"/>
              <a:t>… Pair winners of previous round</a:t>
            </a:r>
          </a:p>
          <a:p>
            <a:pPr marL="0" indent="0">
              <a:buNone/>
            </a:pPr>
            <a:r>
              <a:rPr lang="en-CA" dirty="0"/>
              <a:t>l</a:t>
            </a:r>
            <a:r>
              <a:rPr lang="en-CA" dirty="0" smtClean="0"/>
              <a:t>g n </a:t>
            </a:r>
            <a:r>
              <a:rPr lang="en-CA" dirty="0" smtClean="0"/>
              <a:t>rounds</a:t>
            </a: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The maximum is found (n-1 comparisons)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And it was involved in (at most</a:t>
            </a:r>
            <a:r>
              <a:rPr lang="en-CA" dirty="0">
                <a:solidFill>
                  <a:srgbClr val="C00000"/>
                </a:solidFill>
              </a:rPr>
              <a:t>)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</a:t>
            </a:r>
            <a:r>
              <a:rPr lang="en-CA" dirty="0" smtClean="0">
                <a:solidFill>
                  <a:srgbClr val="C00000"/>
                </a:solidFill>
              </a:rPr>
              <a:t>lg n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</a:t>
            </a:r>
            <a:r>
              <a:rPr lang="en-CA" dirty="0" smtClean="0">
                <a:solidFill>
                  <a:srgbClr val="C00000"/>
                </a:solidFill>
              </a:rPr>
              <a:t> rounds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Find maximum of value max beat in these rounds</a:t>
            </a:r>
          </a:p>
          <a:p>
            <a:pPr marL="0" indent="0">
              <a:buNone/>
            </a:pPr>
            <a:r>
              <a:rPr lang="en-CA" dirty="0">
                <a:solidFill>
                  <a:srgbClr val="C00000"/>
                </a:solidFill>
              </a:rPr>
              <a:t>n</a:t>
            </a:r>
            <a:r>
              <a:rPr lang="en-CA" dirty="0" smtClean="0">
                <a:solidFill>
                  <a:srgbClr val="C00000"/>
                </a:solidFill>
              </a:rPr>
              <a:t> + </a:t>
            </a:r>
            <a:r>
              <a:rPr lang="en-CA" dirty="0">
                <a:solidFill>
                  <a:srgbClr val="C00000"/>
                </a:solidFill>
                <a:sym typeface="Symbol" panose="05050102010706020507" pitchFamily="18" charset="2"/>
              </a:rPr>
              <a:t></a:t>
            </a:r>
            <a:r>
              <a:rPr lang="en-CA" dirty="0">
                <a:solidFill>
                  <a:srgbClr val="C00000"/>
                </a:solidFill>
              </a:rPr>
              <a:t>lg n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 -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3 </a:t>
            </a:r>
            <a:r>
              <a:rPr lang="en-CA" dirty="0" smtClean="0">
                <a:solidFill>
                  <a:srgbClr val="C00000"/>
                </a:solidFill>
                <a:sym typeface="Symbol" panose="05050102010706020507" pitchFamily="18" charset="2"/>
              </a:rPr>
              <a:t>comparisons (worst case)</a:t>
            </a:r>
            <a:endParaRPr lang="en-CA" dirty="0">
              <a:solidFill>
                <a:srgbClr val="C0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3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44"/>
    </mc:Choice>
    <mc:Fallback>
      <p:transition spd="slow" advTm="7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and Minimum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Find max </a:t>
            </a:r>
            <a:r>
              <a:rPr lang="en-CA" dirty="0" smtClean="0">
                <a:solidFill>
                  <a:srgbClr val="C00000"/>
                </a:solidFill>
              </a:rPr>
              <a:t>(n-1)</a:t>
            </a:r>
            <a:r>
              <a:rPr lang="en-CA" dirty="0" smtClean="0"/>
              <a:t>,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 smtClean="0"/>
              <a:t>then find min of the others </a:t>
            </a:r>
            <a:r>
              <a:rPr lang="en-CA" dirty="0" smtClean="0">
                <a:solidFill>
                  <a:srgbClr val="C00000"/>
                </a:solidFill>
              </a:rPr>
              <a:t>(n-2)</a:t>
            </a:r>
            <a:r>
              <a:rPr lang="en-CA" dirty="0" smtClean="0"/>
              <a:t>,</a:t>
            </a:r>
            <a:r>
              <a:rPr lang="en-CA" dirty="0" smtClean="0">
                <a:solidFill>
                  <a:srgbClr val="C00000"/>
                </a:solidFill>
              </a:rPr>
              <a:t> </a:t>
            </a:r>
            <a:r>
              <a:rPr lang="en-CA" dirty="0" smtClean="0"/>
              <a:t>so total </a:t>
            </a:r>
            <a:r>
              <a:rPr lang="en-CA" dirty="0" smtClean="0">
                <a:solidFill>
                  <a:srgbClr val="FFC000"/>
                </a:solidFill>
              </a:rPr>
              <a:t>2n-3</a:t>
            </a:r>
          </a:p>
          <a:p>
            <a:pPr marL="0" indent="0">
              <a:buNone/>
            </a:pPr>
            <a:r>
              <a:rPr lang="en-CA" dirty="0" smtClean="0"/>
              <a:t>Doing better is fairly obvious</a:t>
            </a:r>
            <a:r>
              <a:rPr lang="en-CA" dirty="0" smtClean="0"/>
              <a:t>:</a:t>
            </a:r>
            <a:endParaRPr lang="en-CA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89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31"/>
    </mc:Choice>
    <mc:Fallback>
      <p:transition spd="slow" advTm="2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and Minimum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/>
              <a:t>Find max (n-1), then find min of the others (n-2), so total 2n-3</a:t>
            </a:r>
          </a:p>
          <a:p>
            <a:pPr marL="0" indent="0">
              <a:buNone/>
            </a:pPr>
            <a:r>
              <a:rPr lang="en-CA" dirty="0" smtClean="0"/>
              <a:t>Doing better is fairly obvious: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Pair elements </a:t>
            </a:r>
            <a:r>
              <a:rPr lang="en-CA" dirty="0" smtClean="0">
                <a:solidFill>
                  <a:srgbClr val="FFC000"/>
                </a:solidFill>
              </a:rPr>
              <a:t>(so </a:t>
            </a:r>
            <a:r>
              <a:rPr lang="en-CA" i="1" u="sng" dirty="0" smtClean="0">
                <a:solidFill>
                  <a:srgbClr val="FFC000"/>
                </a:solidFill>
              </a:rPr>
              <a:t>almost</a:t>
            </a:r>
            <a:r>
              <a:rPr lang="en-CA" dirty="0" smtClean="0">
                <a:solidFill>
                  <a:srgbClr val="FFC000"/>
                </a:solidFill>
              </a:rPr>
              <a:t> every </a:t>
            </a:r>
            <a:r>
              <a:rPr lang="en-CA" dirty="0" smtClean="0">
                <a:solidFill>
                  <a:srgbClr val="FFC000"/>
                </a:solidFill>
              </a:rPr>
              <a:t>element is now known not to be max or not to be min)</a:t>
            </a:r>
          </a:p>
          <a:p>
            <a:pPr marL="0" indent="0">
              <a:buNone/>
            </a:pPr>
            <a:r>
              <a:rPr lang="en-CA" dirty="0" smtClean="0"/>
              <a:t>Find </a:t>
            </a:r>
            <a:r>
              <a:rPr lang="en-CA" dirty="0" smtClean="0">
                <a:solidFill>
                  <a:srgbClr val="C00000"/>
                </a:solidFill>
              </a:rPr>
              <a:t>“winner of winners” </a:t>
            </a:r>
            <a:r>
              <a:rPr lang="en-CA" dirty="0" smtClean="0"/>
              <a:t>and “</a:t>
            </a:r>
            <a:r>
              <a:rPr lang="en-CA" dirty="0" smtClean="0">
                <a:solidFill>
                  <a:srgbClr val="C00000"/>
                </a:solidFill>
              </a:rPr>
              <a:t>loser of losers”</a:t>
            </a:r>
          </a:p>
          <a:p>
            <a:pPr marL="0" indent="0">
              <a:buNone/>
            </a:pPr>
            <a:r>
              <a:rPr lang="en-CA" dirty="0" smtClean="0"/>
              <a:t>So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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n/2</a:t>
            </a:r>
            <a:r>
              <a:rPr lang="en-CA" dirty="0">
                <a:solidFill>
                  <a:schemeClr val="accent6">
                    <a:lumMod val="75000"/>
                  </a:schemeClr>
                </a:solidFill>
                <a:sym typeface="Symbol" panose="05050102010706020507" pitchFamily="18" charset="2"/>
              </a:rPr>
              <a:t>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CA" dirty="0" smtClean="0">
                <a:solidFill>
                  <a:schemeClr val="accent6">
                    <a:lumMod val="75000"/>
                  </a:schemeClr>
                </a:solidFill>
              </a:rPr>
              <a:t>+ n-1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8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73"/>
    </mc:Choice>
    <mc:Fallback>
      <p:transition spd="slow" advTm="32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A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Lower Bound on Maximum and Minimum</a:t>
            </a:r>
            <a:endParaRPr lang="en-CA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 smtClean="0">
                <a:solidFill>
                  <a:srgbClr val="C00000"/>
                </a:solidFill>
              </a:rPr>
              <a:t>View elements as: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New: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Winners:</a:t>
            </a:r>
            <a:r>
              <a:rPr lang="en-CA" dirty="0" smtClean="0"/>
              <a:t> at least 1 win, no losses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Losers: </a:t>
            </a:r>
            <a:r>
              <a:rPr lang="en-CA" dirty="0" smtClean="0"/>
              <a:t>at least 1 loss, no wins</a:t>
            </a:r>
          </a:p>
          <a:p>
            <a:pPr marL="0" indent="0">
              <a:buNone/>
            </a:pPr>
            <a:r>
              <a:rPr lang="en-CA" dirty="0" smtClean="0">
                <a:solidFill>
                  <a:srgbClr val="FFC000"/>
                </a:solidFill>
              </a:rPr>
              <a:t>Others: </a:t>
            </a:r>
            <a:r>
              <a:rPr lang="en-CA" dirty="0" smtClean="0"/>
              <a:t>at least 1 win and 1 loss</a:t>
            </a:r>
          </a:p>
          <a:p>
            <a:pPr marL="0" indent="0">
              <a:buNone/>
            </a:pPr>
            <a:r>
              <a:rPr lang="en-CA" dirty="0" smtClean="0"/>
              <a:t>We have to get </a:t>
            </a:r>
            <a:r>
              <a:rPr lang="en-CA" dirty="0" smtClean="0">
                <a:solidFill>
                  <a:srgbClr val="C00000"/>
                </a:solidFill>
              </a:rPr>
              <a:t>2n-2</a:t>
            </a:r>
            <a:r>
              <a:rPr lang="en-CA" dirty="0" smtClean="0"/>
              <a:t> eliminations (either from being max or from being min)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15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547"/>
    </mc:Choice>
    <mc:Fallback>
      <p:transition spd="slow" advTm="46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2903</TotalTime>
  <Words>1455</Words>
  <Application>Microsoft Office PowerPoint</Application>
  <PresentationFormat>Widescreen</PresentationFormat>
  <Paragraphs>240</Paragraphs>
  <Slides>42</Slides>
  <Notes>0</Notes>
  <HiddenSlides>0</HiddenSlides>
  <MMClips>42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Times New Roman</vt:lpstr>
      <vt:lpstr>Office Theme</vt:lpstr>
      <vt:lpstr>Selection Problems</vt:lpstr>
      <vt:lpstr>Maximum</vt:lpstr>
      <vt:lpstr>Maximum</vt:lpstr>
      <vt:lpstr>Second Largest</vt:lpstr>
      <vt:lpstr>Second Largest</vt:lpstr>
      <vt:lpstr>Second Largest</vt:lpstr>
      <vt:lpstr>Maximum and Minimum</vt:lpstr>
      <vt:lpstr>Maximum and Minimum</vt:lpstr>
      <vt:lpstr>Lower Bound on Maximum and Minimum</vt:lpstr>
      <vt:lpstr>Adversary Argument for Lower Bound on Maximum and Minimum</vt:lpstr>
      <vt:lpstr>Selection (Median)</vt:lpstr>
      <vt:lpstr>Selection (Median)</vt:lpstr>
      <vt:lpstr>Quickselect</vt:lpstr>
      <vt:lpstr>Quickselect</vt:lpstr>
      <vt:lpstr>Quickselect</vt:lpstr>
      <vt:lpstr>Selection … the worst case</vt:lpstr>
      <vt:lpstr>Selection … the worst case</vt:lpstr>
      <vt:lpstr>&lt; ¾ n</vt:lpstr>
      <vt:lpstr>Selection … try r=3</vt:lpstr>
      <vt:lpstr>T(n) = n/3 + T(n/3) + T(⅔n)</vt:lpstr>
      <vt:lpstr>T(n) = n/3 + T(n/3) + T(⅔n)</vt:lpstr>
      <vt:lpstr>Selection … try r=5</vt:lpstr>
      <vt:lpstr>Selection … try r=5</vt:lpstr>
      <vt:lpstr>Median … a lower bound</vt:lpstr>
      <vt:lpstr>Median … a lower bound</vt:lpstr>
      <vt:lpstr>Median … a lower bound</vt:lpstr>
      <vt:lpstr>Median … a lower bound</vt:lpstr>
      <vt:lpstr>Median … a better lower bound</vt:lpstr>
      <vt:lpstr>Median … a better lower bound</vt:lpstr>
      <vt:lpstr>Median … a better lower bound</vt:lpstr>
      <vt:lpstr>Median … a better lower bound</vt:lpstr>
      <vt:lpstr>Median … a better lower bound</vt:lpstr>
      <vt:lpstr>Median … a better lower bound</vt:lpstr>
      <vt:lpstr>Median … better bounds</vt:lpstr>
      <vt:lpstr>Median … better bounds</vt:lpstr>
      <vt:lpstr>Median … better bounds</vt:lpstr>
      <vt:lpstr>Median … better bounds</vt:lpstr>
      <vt:lpstr>Median … better bounds</vt:lpstr>
      <vt:lpstr>But how would you really do it?</vt:lpstr>
      <vt:lpstr>But how would you really do it?</vt:lpstr>
      <vt:lpstr>Median in Expected 1.5 n +o(n) Comparisons</vt:lpstr>
      <vt:lpstr>Median in Expected 1.5 n +o(n) Comparisons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840 Topics in Data Structures: Time and Space Efficiency</dc:title>
  <dc:creator>Ian Munro</dc:creator>
  <cp:lastModifiedBy>Ian Munro</cp:lastModifiedBy>
  <cp:revision>51</cp:revision>
  <dcterms:created xsi:type="dcterms:W3CDTF">2020-08-11T13:45:09Z</dcterms:created>
  <dcterms:modified xsi:type="dcterms:W3CDTF">2020-11-26T21:29:10Z</dcterms:modified>
</cp:coreProperties>
</file>