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8" r:id="rId3"/>
    <p:sldId id="269" r:id="rId4"/>
    <p:sldId id="259" r:id="rId5"/>
    <p:sldId id="261" r:id="rId6"/>
    <p:sldId id="262" r:id="rId7"/>
    <p:sldId id="270" r:id="rId8"/>
    <p:sldId id="265" r:id="rId9"/>
    <p:sldId id="271" r:id="rId10"/>
    <p:sldId id="272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840: Cache Oblivious Structures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Moving from the simple RAM, let’s look at a binary search with two levels of memory. i.e. micro assignment 1</a:t>
            </a:r>
          </a:p>
          <a:p>
            <a:pPr marL="0" indent="0">
              <a:buNone/>
            </a:pPr>
            <a:r>
              <a:rPr lang="en-CA" dirty="0" smtClean="0"/>
              <a:t>Big memory is provably big enough (more on this later)</a:t>
            </a:r>
          </a:p>
          <a:p>
            <a:pPr marL="0" indent="0">
              <a:buNone/>
            </a:pPr>
            <a:r>
              <a:rPr lang="en-CA" dirty="0" smtClean="0"/>
              <a:t>Pages/cache lines are of size </a:t>
            </a:r>
            <a:r>
              <a:rPr lang="en-CA" dirty="0" smtClean="0">
                <a:solidFill>
                  <a:srgbClr val="FF0000"/>
                </a:solidFill>
              </a:rPr>
              <a:t>L</a:t>
            </a:r>
            <a:endParaRPr lang="en-CA" dirty="0" smtClean="0">
              <a:solidFill>
                <a:srgbClr val="FF0000"/>
              </a:solidFill>
              <a:latin typeface="Rage Italic" panose="03070502040507070304" pitchFamily="66" charset="0"/>
            </a:endParaRPr>
          </a:p>
          <a:p>
            <a:pPr marL="0" indent="0">
              <a:buNone/>
            </a:pPr>
            <a:r>
              <a:rPr lang="en-CA" dirty="0" smtClean="0"/>
              <a:t>With standard layout binary search takes </a:t>
            </a:r>
            <a:r>
              <a:rPr lang="en-CA" dirty="0" err="1" smtClean="0">
                <a:solidFill>
                  <a:srgbClr val="FF0000"/>
                </a:solidFill>
              </a:rPr>
              <a:t>lg</a:t>
            </a:r>
            <a:r>
              <a:rPr lang="en-CA" dirty="0" smtClean="0">
                <a:solidFill>
                  <a:srgbClr val="FF0000"/>
                </a:solidFill>
              </a:rPr>
              <a:t> n</a:t>
            </a:r>
            <a:r>
              <a:rPr lang="en-CA" dirty="0" smtClean="0"/>
              <a:t> comparisons but a page miss until we get down to L</a:t>
            </a:r>
            <a:r>
              <a:rPr lang="en-CA" dirty="0" smtClean="0">
                <a:solidFill>
                  <a:prstClr val="black"/>
                </a:solidFill>
                <a:latin typeface="Rage Italic" panose="03070502040507070304" pitchFamily="66" charset="0"/>
              </a:rPr>
              <a:t> </a:t>
            </a:r>
            <a:r>
              <a:rPr lang="en-CA" dirty="0" smtClean="0">
                <a:solidFill>
                  <a:prstClr val="black"/>
                </a:solidFill>
              </a:rPr>
              <a:t>elements, so </a:t>
            </a:r>
            <a:r>
              <a:rPr lang="en-CA" dirty="0" err="1" smtClean="0">
                <a:solidFill>
                  <a:srgbClr val="FF0000"/>
                </a:solidFill>
              </a:rPr>
              <a:t>lg</a:t>
            </a:r>
            <a:r>
              <a:rPr lang="en-CA" dirty="0" smtClean="0">
                <a:solidFill>
                  <a:srgbClr val="FF0000"/>
                </a:solidFill>
              </a:rPr>
              <a:t> n – </a:t>
            </a:r>
            <a:r>
              <a:rPr lang="en-CA" dirty="0" err="1" smtClean="0">
                <a:solidFill>
                  <a:srgbClr val="FF0000"/>
                </a:solidFill>
              </a:rPr>
              <a:t>lg</a:t>
            </a:r>
            <a:r>
              <a:rPr lang="en-CA" dirty="0" smtClean="0">
                <a:solidFill>
                  <a:srgbClr val="FF0000"/>
                </a:solidFill>
              </a:rPr>
              <a:t> L</a:t>
            </a:r>
            <a:r>
              <a:rPr lang="en-CA" dirty="0" smtClean="0">
                <a:solidFill>
                  <a:srgbClr val="FF0000"/>
                </a:solidFill>
                <a:latin typeface="Rage Italic" panose="03070502040507070304" pitchFamily="66" charset="0"/>
              </a:rPr>
              <a:t> </a:t>
            </a:r>
            <a:r>
              <a:rPr lang="en-CA" dirty="0" smtClean="0">
                <a:solidFill>
                  <a:prstClr val="black"/>
                </a:solidFill>
              </a:rPr>
              <a:t>cache misses.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How could we do better??</a:t>
            </a:r>
            <a:endParaRPr lang="en-CA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0"/>
    </mc:Choice>
    <mc:Fallback xmlns="">
      <p:transition spd="slow" advTm="39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Cache Aware Approach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Store matrix as </a:t>
            </a:r>
            <a:r>
              <a:rPr lang="en-CA" dirty="0" smtClean="0">
                <a:solidFill>
                  <a:srgbClr val="C00000"/>
                </a:solidFill>
              </a:rPr>
              <a:t>n/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s </a:t>
            </a:r>
            <a:r>
              <a:rPr lang="en-CA" dirty="0" smtClean="0">
                <a:solidFill>
                  <a:srgbClr val="C00000"/>
                </a:solidFill>
              </a:rPr>
              <a:t>by n/s </a:t>
            </a:r>
            <a:r>
              <a:rPr lang="en-CA" dirty="0" smtClean="0"/>
              <a:t>blocks so of </a:t>
            </a:r>
            <a:r>
              <a:rPr lang="en-CA" dirty="0" smtClean="0">
                <a:solidFill>
                  <a:srgbClr val="C00000"/>
                </a:solidFill>
              </a:rPr>
              <a:t>size s by s</a:t>
            </a:r>
            <a:r>
              <a:rPr lang="en-CA" dirty="0" smtClean="0">
                <a:solidFill>
                  <a:prstClr val="black"/>
                </a:solidFill>
              </a:rPr>
              <a:t>, we’ll tune </a:t>
            </a:r>
            <a:r>
              <a:rPr lang="en-CA" dirty="0" smtClean="0">
                <a:solidFill>
                  <a:srgbClr val="C00000"/>
                </a:solidFill>
              </a:rPr>
              <a:t>s</a:t>
            </a:r>
            <a:endParaRPr lang="en-CA" dirty="0" smtClean="0">
              <a:solidFill>
                <a:srgbClr val="C00000"/>
              </a:solidFill>
              <a:latin typeface="Rage Italic" panose="03070502040507070304" pitchFamily="66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“Standard” matrix product of these blocks takes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(</a:t>
            </a:r>
            <a:r>
              <a:rPr lang="en-CA" dirty="0" smtClean="0">
                <a:solidFill>
                  <a:srgbClr val="C00000"/>
                </a:solidFill>
              </a:rPr>
              <a:t>(n/s)</a:t>
            </a:r>
            <a:r>
              <a:rPr lang="en-CA" baseline="30000" dirty="0" smtClean="0">
                <a:solidFill>
                  <a:srgbClr val="C00000"/>
                </a:solidFill>
              </a:rPr>
              <a:t>3</a:t>
            </a:r>
            <a:r>
              <a:rPr lang="en-CA" dirty="0" smtClean="0">
                <a:solidFill>
                  <a:srgbClr val="C00000"/>
                </a:solidFill>
              </a:rPr>
              <a:t>) </a:t>
            </a:r>
            <a:r>
              <a:rPr lang="en-CA" dirty="0" smtClean="0">
                <a:solidFill>
                  <a:prstClr val="black"/>
                </a:solidFill>
              </a:rPr>
              <a:t>block products, each takes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(</a:t>
            </a:r>
            <a:r>
              <a:rPr lang="en-CA" dirty="0" smtClean="0">
                <a:solidFill>
                  <a:srgbClr val="C00000"/>
                </a:solidFill>
              </a:rPr>
              <a:t>s</a:t>
            </a:r>
            <a:r>
              <a:rPr lang="en-CA" baseline="30000" dirty="0" smtClean="0">
                <a:solidFill>
                  <a:srgbClr val="C00000"/>
                </a:solidFill>
              </a:rPr>
              <a:t>3</a:t>
            </a:r>
            <a:r>
              <a:rPr lang="en-CA" dirty="0">
                <a:solidFill>
                  <a:srgbClr val="C00000"/>
                </a:solidFill>
              </a:rPr>
              <a:t>) </a:t>
            </a:r>
            <a:r>
              <a:rPr lang="en-CA" dirty="0" smtClean="0">
                <a:solidFill>
                  <a:prstClr val="black"/>
                </a:solidFill>
              </a:rPr>
              <a:t>work</a:t>
            </a:r>
            <a:endParaRPr lang="en-CA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So work is the same as usual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Now pick s, so all cache is used for a block product, so 3s</a:t>
            </a:r>
            <a:r>
              <a:rPr lang="en-CA" baseline="30000" dirty="0" smtClean="0">
                <a:solidFill>
                  <a:prstClr val="black"/>
                </a:solidFill>
              </a:rPr>
              <a:t>2</a:t>
            </a:r>
            <a:r>
              <a:rPr lang="en-CA" baseline="30000" dirty="0" smtClean="0"/>
              <a:t> </a:t>
            </a:r>
            <a:r>
              <a:rPr lang="en-CA" dirty="0" smtClean="0">
                <a:solidFill>
                  <a:prstClr val="black"/>
                </a:solidFill>
              </a:rPr>
              <a:t>a bit under Z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A block takes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(s + </a:t>
            </a:r>
            <a:r>
              <a:rPr lang="en-CA" dirty="0" smtClean="0">
                <a:solidFill>
                  <a:srgbClr val="C00000"/>
                </a:solidFill>
              </a:rPr>
              <a:t>s</a:t>
            </a:r>
            <a:r>
              <a:rPr lang="en-CA" baseline="30000" dirty="0" smtClean="0">
                <a:solidFill>
                  <a:srgbClr val="C00000"/>
                </a:solidFill>
              </a:rPr>
              <a:t>2</a:t>
            </a:r>
            <a:r>
              <a:rPr lang="en-CA" dirty="0" smtClean="0">
                <a:solidFill>
                  <a:srgbClr val="C00000"/>
                </a:solidFill>
              </a:rPr>
              <a:t>/L) </a:t>
            </a:r>
            <a:r>
              <a:rPr lang="en-CA" dirty="0" smtClean="0">
                <a:solidFill>
                  <a:prstClr val="black"/>
                </a:solidFill>
              </a:rPr>
              <a:t>lines, by tall cache assumption s (= 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prstClr val="black"/>
                </a:solidFill>
              </a:rPr>
              <a:t>(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</a:t>
            </a:r>
            <a:r>
              <a:rPr lang="en-CA" dirty="0" smtClean="0">
                <a:solidFill>
                  <a:prstClr val="black"/>
                </a:solidFill>
              </a:rPr>
              <a:t>Z))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Each block product takes Z/L =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(s</a:t>
            </a:r>
            <a:r>
              <a:rPr lang="en-CA" baseline="30000" dirty="0" smtClean="0">
                <a:solidFill>
                  <a:srgbClr val="C00000"/>
                </a:solidFill>
                <a:sym typeface="Symbol" panose="05050102010706020507" pitchFamily="18" charset="2"/>
              </a:rPr>
              <a:t>2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/L</a:t>
            </a:r>
            <a:r>
              <a:rPr lang="en-CA" dirty="0" smtClean="0">
                <a:solidFill>
                  <a:srgbClr val="C00000"/>
                </a:solidFill>
              </a:rPr>
              <a:t>) </a:t>
            </a:r>
            <a:r>
              <a:rPr lang="en-CA" dirty="0" smtClean="0">
                <a:solidFill>
                  <a:prstClr val="black"/>
                </a:solidFill>
              </a:rPr>
              <a:t>cache misses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Total cache miss cost </a:t>
            </a:r>
            <a:r>
              <a:rPr lang="en-CA" dirty="0">
                <a:solidFill>
                  <a:prstClr val="black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(1+ n</a:t>
            </a:r>
            <a:r>
              <a:rPr lang="en-CA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2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/L +</a:t>
            </a:r>
            <a:r>
              <a:rPr lang="en-CA" dirty="0" smtClean="0">
                <a:solidFill>
                  <a:prstClr val="black"/>
                </a:solidFill>
              </a:rPr>
              <a:t>(n/s)</a:t>
            </a:r>
            <a:r>
              <a:rPr lang="en-CA" baseline="30000" dirty="0" smtClean="0">
                <a:solidFill>
                  <a:prstClr val="black"/>
                </a:solidFill>
              </a:rPr>
              <a:t>3 </a:t>
            </a:r>
            <a:r>
              <a:rPr lang="en-CA" dirty="0" smtClean="0">
                <a:solidFill>
                  <a:prstClr val="black"/>
                </a:solidFill>
              </a:rPr>
              <a:t>*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s</a:t>
            </a:r>
            <a:r>
              <a:rPr lang="en-CA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2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/L</a:t>
            </a:r>
            <a:r>
              <a:rPr lang="en-CA" dirty="0" smtClean="0">
                <a:solidFill>
                  <a:prstClr val="black"/>
                </a:solidFill>
              </a:rPr>
              <a:t>) = </a:t>
            </a:r>
            <a:r>
              <a:rPr lang="en-CA" dirty="0">
                <a:solidFill>
                  <a:prstClr val="black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(1+ n</a:t>
            </a:r>
            <a:r>
              <a:rPr lang="en-CA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2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/L+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n</a:t>
            </a:r>
            <a:r>
              <a:rPr lang="en-CA" baseline="30000" dirty="0" smtClean="0">
                <a:solidFill>
                  <a:srgbClr val="C00000"/>
                </a:solidFill>
                <a:sym typeface="Symbol" panose="05050102010706020507" pitchFamily="18" charset="2"/>
              </a:rPr>
              <a:t>3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/L Z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) 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prstClr val="black"/>
                </a:solidFill>
                <a:sym typeface="Symbol" panose="05050102010706020507" pitchFamily="18" charset="2"/>
              </a:rPr>
              <a:t>(2</a:t>
            </a:r>
            <a:r>
              <a:rPr lang="en-CA" sz="24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nd</a:t>
            </a:r>
            <a:r>
              <a:rPr lang="en-CA" sz="2400" dirty="0" smtClean="0">
                <a:solidFill>
                  <a:prstClr val="black"/>
                </a:solidFill>
                <a:sym typeface="Symbol" panose="05050102010706020507" pitchFamily="18" charset="2"/>
              </a:rPr>
              <a:t> term is just reading in the data once)</a:t>
            </a:r>
            <a:endParaRPr lang="en-CA" sz="2400" dirty="0" smtClean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0"/>
    </mc:Choice>
    <mc:Fallback xmlns="">
      <p:transition spd="slow" advTm="39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Strassen Matrix Multiplication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Matrix multiplication in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O(</a:t>
                </a:r>
                <a:r>
                  <a:rPr lang="en-CA" dirty="0" err="1" smtClean="0">
                    <a:solidFill>
                      <a:srgbClr val="C00000"/>
                    </a:solidFill>
                  </a:rPr>
                  <a:t>n</a:t>
                </a:r>
                <a:r>
                  <a:rPr lang="en-CA" baseline="30000" dirty="0" err="1" smtClean="0">
                    <a:solidFill>
                      <a:srgbClr val="C00000"/>
                    </a:solidFill>
                  </a:rPr>
                  <a:t>lg</a:t>
                </a:r>
                <a:r>
                  <a:rPr lang="en-CA" baseline="30000" dirty="0" smtClean="0">
                    <a:solidFill>
                      <a:srgbClr val="C00000"/>
                    </a:solidFill>
                  </a:rPr>
                  <a:t> 7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)</a:t>
                </a:r>
                <a:r>
                  <a:rPr lang="en-CA" dirty="0" smtClean="0"/>
                  <a:t> time</a:t>
                </a:r>
              </a:p>
              <a:p>
                <a:pPr marL="0" indent="0">
                  <a:buNone/>
                </a:pPr>
                <a:r>
                  <a:rPr lang="en-CA" dirty="0" smtClean="0"/>
                  <a:t>But the issue here is the layout</a:t>
                </a:r>
              </a:p>
              <a:p>
                <a:pPr marL="0" indent="0">
                  <a:buNone/>
                </a:pPr>
                <a:r>
                  <a:rPr lang="en-CA" dirty="0" smtClean="0"/>
                  <a:t>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11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CA" b="0" i="0" dirty="0" smtClean="0"/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12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CA" b="0" i="0" dirty="0" smtClean="0"/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21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CA" b="0" i="0" dirty="0" smtClean="0"/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22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CA" dirty="0" smtClean="0"/>
                  <a:t> </a:t>
                </a:r>
                <a:r>
                  <a:rPr lang="en-CA" baseline="-25000" dirty="0" smtClean="0"/>
                  <a:t>	</a:t>
                </a:r>
                <a:r>
                  <a:rPr lang="en-CA" dirty="0" smtClean="0"/>
                  <a:t>B </a:t>
                </a:r>
                <a:r>
                  <a:rPr lang="en-CA" dirty="0"/>
                  <a:t>= </a:t>
                </a:r>
                <a:r>
                  <a:rPr lang="en-CA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CA" dirty="0"/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11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CA" dirty="0"/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12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CA" dirty="0"/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21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CA" dirty="0"/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22</m:t>
                              </m:r>
                            </m:e>
                          </m:mr>
                        </m:m>
                      </m:e>
                    </m:d>
                    <m:r>
                      <a:rPr lang="en-CA" b="0" i="0" smtClean="0">
                        <a:latin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en-CA" dirty="0" smtClean="0"/>
                  <a:t>C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CA" b="0" i="0" dirty="0" smtClean="0"/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11</m:t>
                              </m:r>
                              <m:r>
                                <m:rPr>
                                  <m:nor/>
                                </m:rPr>
                                <a:rPr lang="en-CA" dirty="0" smtClean="0"/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 smtClean="0"/>
                                <m:t>11</m:t>
                              </m:r>
                              <m:r>
                                <m:rPr>
                                  <m:nor/>
                                </m:rPr>
                                <a:rPr lang="en-CA" b="0" i="0" dirty="0" smtClean="0"/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CA" b="0" i="0" dirty="0" smtClean="0"/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12</m:t>
                              </m:r>
                              <m:r>
                                <m:rPr>
                                  <m:nor/>
                                </m:rPr>
                                <a:rPr lang="en-CA" dirty="0"/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21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CA" dirty="0"/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CA" baseline="-25000" dirty="0"/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CA" b="0" i="0" baseline="-25000" dirty="0" smtClean="0"/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CA" dirty="0"/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CA" b="0" i="0" baseline="-25000" dirty="0" smtClean="0"/>
                                <m:t>21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CA" b="0" i="0" dirty="0" smtClean="0"/>
                                <m:t>...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CA" b="0" i="0" dirty="0" smtClean="0"/>
                                <m:t>...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CA" dirty="0" smtClean="0"/>
                  <a:t>  </a:t>
                </a:r>
                <a:r>
                  <a:rPr lang="en-CA" baseline="-25000" dirty="0" smtClean="0"/>
                  <a:t>	</a:t>
                </a:r>
              </a:p>
              <a:p>
                <a:pPr marL="0" indent="0">
                  <a:buNone/>
                </a:pPr>
                <a:r>
                  <a:rPr lang="en-CA" dirty="0" smtClean="0"/>
                  <a:t>Where each submatrix is n/2 by n/2, do the multiplications recursively)</a:t>
                </a:r>
              </a:p>
              <a:p>
                <a:pPr marL="0" indent="0">
                  <a:buNone/>
                </a:pPr>
                <a:r>
                  <a:rPr lang="en-CA" dirty="0" smtClean="0"/>
                  <a:t>Strassen did these with 7, not 8 multiplications, that is not our point</a:t>
                </a:r>
                <a:endParaRPr lang="en-CA" baseline="-25000" dirty="0" smtClean="0"/>
              </a:p>
              <a:p>
                <a:pPr marL="0" indent="0">
                  <a:buNone/>
                </a:pPr>
                <a:r>
                  <a:rPr lang="en-CA" dirty="0" smtClean="0"/>
                  <a:t>For us, go top down and store each submatrix as a block … recursively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11"/>
    </mc:Choice>
    <mc:Fallback xmlns="">
      <p:transition spd="slow" advTm="95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layout … example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				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0     1    4   5</a:t>
            </a:r>
          </a:p>
          <a:p>
            <a:pPr marL="0" indent="0">
              <a:buNone/>
            </a:pPr>
            <a:r>
              <a:rPr lang="en-CA" dirty="0" smtClean="0"/>
              <a:t>				2     3    6   7</a:t>
            </a:r>
          </a:p>
          <a:p>
            <a:pPr marL="0" indent="0">
              <a:buNone/>
            </a:pPr>
            <a:r>
              <a:rPr lang="en-CA" dirty="0" smtClean="0"/>
              <a:t>				8     9  12 13</a:t>
            </a:r>
          </a:p>
          <a:p>
            <a:pPr marL="0" indent="0">
              <a:buNone/>
            </a:pPr>
            <a:r>
              <a:rPr lang="en-CA" dirty="0" smtClean="0"/>
              <a:t>				10 11 14  15</a:t>
            </a:r>
            <a:endParaRPr lang="en-CA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734838" y="2680570"/>
            <a:ext cx="5010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39008" y="2680570"/>
            <a:ext cx="5010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34838" y="3208751"/>
            <a:ext cx="5010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4838" y="3734844"/>
            <a:ext cx="5010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37134" y="4223359"/>
            <a:ext cx="5010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39008" y="3208751"/>
            <a:ext cx="5010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39008" y="3749458"/>
            <a:ext cx="5010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39008" y="4237973"/>
            <a:ext cx="5010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734838" y="2680570"/>
            <a:ext cx="501041" cy="5281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739008" y="2693096"/>
            <a:ext cx="501041" cy="5281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837134" y="3774511"/>
            <a:ext cx="425884" cy="4634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327736" y="2680569"/>
            <a:ext cx="501041" cy="5281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741095" y="3749458"/>
            <a:ext cx="498954" cy="46868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345482" y="3697264"/>
            <a:ext cx="393526" cy="46764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34838" y="3221275"/>
            <a:ext cx="1505211" cy="50835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0"/>
    </mc:Choice>
    <mc:Fallback xmlns="">
      <p:transition spd="slow" advTm="1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Effect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Theorem: </a:t>
            </a:r>
            <a:r>
              <a:rPr lang="en-CA" dirty="0" smtClean="0"/>
              <a:t>The matrix multiplication algorithm uses O(n</a:t>
            </a:r>
            <a:r>
              <a:rPr lang="en-CA" baseline="30000" dirty="0" smtClean="0"/>
              <a:t>3</a:t>
            </a:r>
            <a:r>
              <a:rPr lang="en-CA" dirty="0" smtClean="0"/>
              <a:t>) work </a:t>
            </a:r>
            <a:r>
              <a:rPr lang="en-CA" dirty="0" smtClean="0">
                <a:sym typeface="Symbol" panose="05050102010706020507" pitchFamily="18" charset="2"/>
              </a:rPr>
              <a:t>and </a:t>
            </a:r>
            <a:r>
              <a:rPr lang="en-CA" dirty="0">
                <a:sym typeface="Symbol" panose="05050102010706020507" pitchFamily="18" charset="2"/>
              </a:rPr>
              <a:t></a:t>
            </a:r>
            <a:r>
              <a:rPr lang="en-CA" dirty="0" smtClean="0">
                <a:sym typeface="Symbol" panose="05050102010706020507" pitchFamily="18" charset="2"/>
              </a:rPr>
              <a:t>(n + n</a:t>
            </a:r>
            <a:r>
              <a:rPr lang="en-CA" baseline="30000" dirty="0" smtClean="0">
                <a:sym typeface="Symbol" panose="05050102010706020507" pitchFamily="18" charset="2"/>
              </a:rPr>
              <a:t>2</a:t>
            </a:r>
            <a:r>
              <a:rPr lang="en-CA" dirty="0" smtClean="0">
                <a:sym typeface="Symbol" panose="05050102010706020507" pitchFamily="18" charset="2"/>
              </a:rPr>
              <a:t>/L + n</a:t>
            </a:r>
            <a:r>
              <a:rPr lang="en-CA" baseline="30000" dirty="0" smtClean="0">
                <a:sym typeface="Symbol" panose="05050102010706020507" pitchFamily="18" charset="2"/>
              </a:rPr>
              <a:t>3</a:t>
            </a:r>
            <a:r>
              <a:rPr lang="en-CA" dirty="0" smtClean="0">
                <a:sym typeface="Symbol" panose="05050102010706020507" pitchFamily="18" charset="2"/>
              </a:rPr>
              <a:t>/LZ) cache misses to multiply two n by n matrices.</a:t>
            </a:r>
          </a:p>
          <a:p>
            <a:pPr marL="0" indent="0">
              <a:buNone/>
            </a:pPr>
            <a:endParaRPr lang="en-CA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… the n</a:t>
            </a:r>
            <a:r>
              <a:rPr lang="en-CA" baseline="30000" dirty="0" smtClean="0">
                <a:sym typeface="Symbol" panose="05050102010706020507" pitchFamily="18" charset="2"/>
              </a:rPr>
              <a:t>3</a:t>
            </a:r>
            <a:r>
              <a:rPr lang="en-CA" dirty="0" smtClean="0">
                <a:sym typeface="Symbol" panose="05050102010706020507" pitchFamily="18" charset="2"/>
              </a:rPr>
              <a:t> can be tweaked to </a:t>
            </a:r>
            <a:r>
              <a:rPr lang="en-CA" dirty="0" err="1" smtClean="0">
                <a:sym typeface="Symbol" panose="05050102010706020507" pitchFamily="18" charset="2"/>
              </a:rPr>
              <a:t>n</a:t>
            </a:r>
            <a:r>
              <a:rPr lang="en-CA" baseline="30000" dirty="0" err="1" smtClean="0">
                <a:sym typeface="Symbol" panose="05050102010706020507" pitchFamily="18" charset="2"/>
              </a:rPr>
              <a:t>lg</a:t>
            </a:r>
            <a:r>
              <a:rPr lang="en-CA" baseline="30000" dirty="0" smtClean="0">
                <a:sym typeface="Symbol" panose="05050102010706020507" pitchFamily="18" charset="2"/>
              </a:rPr>
              <a:t> 7</a:t>
            </a:r>
            <a:r>
              <a:rPr lang="en-CA" dirty="0" smtClean="0">
                <a:sym typeface="Symbol" panose="05050102010706020507" pitchFamily="18" charset="2"/>
              </a:rPr>
              <a:t> … or your favourite matrix multiplication bound</a:t>
            </a:r>
            <a:endParaRPr lang="en-CA" baseline="30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30"/>
    </mc:Choice>
    <mc:Fallback xmlns="">
      <p:transition spd="slow" advTm="7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 it out differently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167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CA" dirty="0" smtClean="0"/>
              <a:t>First page:	elements </a:t>
            </a:r>
            <a:r>
              <a:rPr lang="en-CA" dirty="0" smtClean="0">
                <a:solidFill>
                  <a:srgbClr val="FFC000"/>
                </a:solidFill>
              </a:rPr>
              <a:t>n/L</a:t>
            </a:r>
            <a:r>
              <a:rPr lang="en-CA" dirty="0" smtClean="0">
                <a:solidFill>
                  <a:srgbClr val="FFC000"/>
                </a:solidFill>
                <a:latin typeface="Rage Italic" panose="03070502040507070304" pitchFamily="66" charset="0"/>
              </a:rPr>
              <a:t> </a:t>
            </a:r>
            <a:r>
              <a:rPr lang="en-CA" dirty="0" smtClean="0">
                <a:solidFill>
                  <a:srgbClr val="FFC000"/>
                </a:solidFill>
              </a:rPr>
              <a:t>2n/L  3n/L …………… (L-1)n/L</a:t>
            </a:r>
            <a:endParaRPr lang="en-CA" dirty="0" smtClean="0">
              <a:solidFill>
                <a:srgbClr val="FFC000"/>
              </a:solidFill>
              <a:latin typeface="Rage Italic" panose="03070502040507070304" pitchFamily="66" charset="0"/>
            </a:endParaRP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Then recursively each of the segments of size </a:t>
            </a:r>
            <a:r>
              <a:rPr lang="en-CA" dirty="0" smtClean="0">
                <a:solidFill>
                  <a:srgbClr val="C00000"/>
                </a:solidFill>
              </a:rPr>
              <a:t>n/L</a:t>
            </a:r>
            <a:r>
              <a:rPr lang="en-CA" dirty="0" smtClean="0">
                <a:solidFill>
                  <a:prstClr val="black"/>
                </a:solidFill>
              </a:rPr>
              <a:t> </a:t>
            </a: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e.g. </a:t>
            </a:r>
            <a:r>
              <a:rPr lang="en-CA" dirty="0" smtClean="0">
                <a:solidFill>
                  <a:srgbClr val="FFC000"/>
                </a:solidFill>
              </a:rPr>
              <a:t>n/L</a:t>
            </a:r>
            <a:r>
              <a:rPr lang="en-CA" baseline="30000" dirty="0" smtClean="0">
                <a:solidFill>
                  <a:srgbClr val="FFC000"/>
                </a:solidFill>
              </a:rPr>
              <a:t>2</a:t>
            </a:r>
            <a:r>
              <a:rPr lang="en-CA" dirty="0" smtClean="0">
                <a:solidFill>
                  <a:srgbClr val="FFC000"/>
                </a:solidFill>
                <a:latin typeface="Rage Italic" panose="03070502040507070304" pitchFamily="66" charset="0"/>
              </a:rPr>
              <a:t> </a:t>
            </a:r>
            <a:r>
              <a:rPr lang="en-CA" dirty="0" smtClean="0">
                <a:solidFill>
                  <a:srgbClr val="FFC000"/>
                </a:solidFill>
              </a:rPr>
              <a:t>2n/L</a:t>
            </a:r>
            <a:r>
              <a:rPr lang="en-CA" baseline="30000" dirty="0" smtClean="0">
                <a:solidFill>
                  <a:srgbClr val="FFC000"/>
                </a:solidFill>
              </a:rPr>
              <a:t>2</a:t>
            </a:r>
            <a:r>
              <a:rPr lang="en-CA" dirty="0" smtClean="0">
                <a:solidFill>
                  <a:srgbClr val="FFC000"/>
                </a:solidFill>
              </a:rPr>
              <a:t>  3n/L</a:t>
            </a:r>
            <a:r>
              <a:rPr lang="en-CA" baseline="30000" dirty="0" smtClean="0">
                <a:solidFill>
                  <a:srgbClr val="FFC000"/>
                </a:solidFill>
              </a:rPr>
              <a:t>2</a:t>
            </a:r>
            <a:r>
              <a:rPr lang="en-CA" dirty="0" smtClean="0">
                <a:solidFill>
                  <a:srgbClr val="FFC000"/>
                </a:solidFill>
              </a:rPr>
              <a:t> …………… (L-1)n/L</a:t>
            </a:r>
            <a:r>
              <a:rPr lang="en-CA" baseline="30000" dirty="0" smtClean="0">
                <a:solidFill>
                  <a:srgbClr val="FFC000"/>
                </a:solidFill>
              </a:rPr>
              <a:t>2</a:t>
            </a:r>
            <a:endParaRPr lang="en-CA" dirty="0">
              <a:solidFill>
                <a:srgbClr val="FFC000"/>
              </a:solidFill>
              <a:latin typeface="Rage Italic" panose="03070502040507070304" pitchFamily="66" charset="0"/>
            </a:endParaRP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This means we ideally get </a:t>
            </a:r>
            <a:r>
              <a:rPr lang="en-CA" dirty="0" err="1" smtClean="0">
                <a:solidFill>
                  <a:srgbClr val="C00000"/>
                </a:solidFill>
              </a:rPr>
              <a:t>lg</a:t>
            </a:r>
            <a:r>
              <a:rPr lang="en-CA" dirty="0" smtClean="0">
                <a:solidFill>
                  <a:srgbClr val="C00000"/>
                </a:solidFill>
              </a:rPr>
              <a:t> L</a:t>
            </a:r>
            <a:r>
              <a:rPr lang="en-CA" dirty="0" smtClean="0">
                <a:solidFill>
                  <a:prstClr val="black"/>
                </a:solidFill>
              </a:rPr>
              <a:t>  comparisons for each cache miss/ page faults. (The L elements could straddle two consecutive lines, but assume we can handle this)</a:t>
            </a:r>
          </a:p>
          <a:p>
            <a:pPr marL="0" lvl="0" indent="0">
              <a:buNone/>
            </a:pPr>
            <a:r>
              <a:rPr lang="en-CA" dirty="0" err="1">
                <a:solidFill>
                  <a:srgbClr val="C00000"/>
                </a:solidFill>
              </a:rPr>
              <a:t>l</a:t>
            </a:r>
            <a:r>
              <a:rPr lang="en-CA" dirty="0" err="1" smtClean="0">
                <a:solidFill>
                  <a:srgbClr val="C00000"/>
                </a:solidFill>
              </a:rPr>
              <a:t>g</a:t>
            </a:r>
            <a:r>
              <a:rPr lang="en-CA" dirty="0" smtClean="0">
                <a:solidFill>
                  <a:srgbClr val="C00000"/>
                </a:solidFill>
              </a:rPr>
              <a:t> n/ </a:t>
            </a:r>
            <a:r>
              <a:rPr lang="en-CA" dirty="0" err="1" smtClean="0">
                <a:solidFill>
                  <a:srgbClr val="C00000"/>
                </a:solidFill>
              </a:rPr>
              <a:t>lg</a:t>
            </a:r>
            <a:r>
              <a:rPr lang="en-CA" dirty="0" smtClean="0">
                <a:solidFill>
                  <a:srgbClr val="C00000"/>
                </a:solidFill>
              </a:rPr>
              <a:t> L  </a:t>
            </a:r>
            <a:r>
              <a:rPr lang="en-CA" dirty="0">
                <a:solidFill>
                  <a:prstClr val="black"/>
                </a:solidFill>
              </a:rPr>
              <a:t>comparisons </a:t>
            </a:r>
            <a:r>
              <a:rPr lang="en-CA" dirty="0" smtClean="0">
                <a:solidFill>
                  <a:prstClr val="black"/>
                </a:solidFill>
              </a:rPr>
              <a:t>in total</a:t>
            </a: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(It’s not hard to see this is the best we can do)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8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06"/>
    </mc:Choice>
    <mc:Fallback xmlns="">
      <p:transition spd="slow" advTm="6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 it out differently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1673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CA" dirty="0" smtClean="0"/>
              <a:t>First page:	elements </a:t>
            </a:r>
            <a:r>
              <a:rPr lang="en-CA" dirty="0" smtClean="0">
                <a:solidFill>
                  <a:srgbClr val="FFC000"/>
                </a:solidFill>
              </a:rPr>
              <a:t>n/L</a:t>
            </a:r>
            <a:r>
              <a:rPr lang="en-CA" dirty="0" smtClean="0">
                <a:solidFill>
                  <a:srgbClr val="FFC000"/>
                </a:solidFill>
                <a:latin typeface="Rage Italic" panose="03070502040507070304" pitchFamily="66" charset="0"/>
              </a:rPr>
              <a:t> </a:t>
            </a:r>
            <a:r>
              <a:rPr lang="en-CA" dirty="0" smtClean="0">
                <a:solidFill>
                  <a:srgbClr val="FFC000"/>
                </a:solidFill>
              </a:rPr>
              <a:t>2n/L  3n/L …………… (L-1)n/L</a:t>
            </a:r>
            <a:endParaRPr lang="en-CA" dirty="0" smtClean="0">
              <a:solidFill>
                <a:srgbClr val="FFC000"/>
              </a:solidFill>
              <a:latin typeface="Rage Italic" panose="03070502040507070304" pitchFamily="66" charset="0"/>
            </a:endParaRP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Then recursively each of the segments of size </a:t>
            </a:r>
            <a:r>
              <a:rPr lang="en-CA" dirty="0" smtClean="0">
                <a:solidFill>
                  <a:srgbClr val="C00000"/>
                </a:solidFill>
              </a:rPr>
              <a:t>n/L</a:t>
            </a:r>
            <a:r>
              <a:rPr lang="en-CA" dirty="0" smtClean="0">
                <a:solidFill>
                  <a:prstClr val="black"/>
                </a:solidFill>
              </a:rPr>
              <a:t> </a:t>
            </a: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e.g. </a:t>
            </a:r>
            <a:r>
              <a:rPr lang="en-CA" dirty="0" smtClean="0">
                <a:solidFill>
                  <a:srgbClr val="FFC000"/>
                </a:solidFill>
              </a:rPr>
              <a:t>n/L</a:t>
            </a:r>
            <a:r>
              <a:rPr lang="en-CA" baseline="30000" dirty="0" smtClean="0">
                <a:solidFill>
                  <a:srgbClr val="FFC000"/>
                </a:solidFill>
              </a:rPr>
              <a:t>2</a:t>
            </a:r>
            <a:r>
              <a:rPr lang="en-CA" dirty="0" smtClean="0">
                <a:solidFill>
                  <a:srgbClr val="FFC000"/>
                </a:solidFill>
                <a:latin typeface="Rage Italic" panose="03070502040507070304" pitchFamily="66" charset="0"/>
              </a:rPr>
              <a:t> </a:t>
            </a:r>
            <a:r>
              <a:rPr lang="en-CA" dirty="0" smtClean="0">
                <a:solidFill>
                  <a:srgbClr val="FFC000"/>
                </a:solidFill>
              </a:rPr>
              <a:t>2n/L</a:t>
            </a:r>
            <a:r>
              <a:rPr lang="en-CA" baseline="30000" dirty="0" smtClean="0">
                <a:solidFill>
                  <a:srgbClr val="FFC000"/>
                </a:solidFill>
              </a:rPr>
              <a:t>2</a:t>
            </a:r>
            <a:r>
              <a:rPr lang="en-CA" dirty="0" smtClean="0">
                <a:solidFill>
                  <a:srgbClr val="FFC000"/>
                </a:solidFill>
              </a:rPr>
              <a:t>  3n/L</a:t>
            </a:r>
            <a:r>
              <a:rPr lang="en-CA" baseline="30000" dirty="0" smtClean="0">
                <a:solidFill>
                  <a:srgbClr val="FFC000"/>
                </a:solidFill>
              </a:rPr>
              <a:t>2</a:t>
            </a:r>
            <a:r>
              <a:rPr lang="en-CA" dirty="0" smtClean="0">
                <a:solidFill>
                  <a:srgbClr val="FFC000"/>
                </a:solidFill>
              </a:rPr>
              <a:t> …………… (L-1)n/L</a:t>
            </a:r>
            <a:r>
              <a:rPr lang="en-CA" baseline="30000" dirty="0" smtClean="0">
                <a:solidFill>
                  <a:srgbClr val="FFC000"/>
                </a:solidFill>
              </a:rPr>
              <a:t>2</a:t>
            </a:r>
            <a:endParaRPr lang="en-CA" dirty="0">
              <a:solidFill>
                <a:srgbClr val="FFC000"/>
              </a:solidFill>
              <a:latin typeface="Rage Italic" panose="03070502040507070304" pitchFamily="66" charset="0"/>
            </a:endParaRP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This means we ideally get </a:t>
            </a:r>
            <a:r>
              <a:rPr lang="en-CA" dirty="0" err="1" smtClean="0">
                <a:solidFill>
                  <a:srgbClr val="C00000"/>
                </a:solidFill>
              </a:rPr>
              <a:t>lg</a:t>
            </a:r>
            <a:r>
              <a:rPr lang="en-CA" dirty="0" smtClean="0">
                <a:solidFill>
                  <a:srgbClr val="C00000"/>
                </a:solidFill>
              </a:rPr>
              <a:t> L</a:t>
            </a:r>
            <a:r>
              <a:rPr lang="en-CA" dirty="0" smtClean="0">
                <a:solidFill>
                  <a:prstClr val="black"/>
                </a:solidFill>
              </a:rPr>
              <a:t>  comparisons for each cache miss/ page faults. (The L elements could straddle two consecutive lines, but assume we can handle this)</a:t>
            </a:r>
          </a:p>
          <a:p>
            <a:pPr marL="0" lvl="0" indent="0">
              <a:buNone/>
            </a:pPr>
            <a:r>
              <a:rPr lang="en-CA" dirty="0" err="1">
                <a:solidFill>
                  <a:srgbClr val="C00000"/>
                </a:solidFill>
              </a:rPr>
              <a:t>l</a:t>
            </a:r>
            <a:r>
              <a:rPr lang="en-CA" dirty="0" err="1" smtClean="0">
                <a:solidFill>
                  <a:srgbClr val="C00000"/>
                </a:solidFill>
              </a:rPr>
              <a:t>g</a:t>
            </a:r>
            <a:r>
              <a:rPr lang="en-CA" dirty="0" smtClean="0">
                <a:solidFill>
                  <a:srgbClr val="C00000"/>
                </a:solidFill>
              </a:rPr>
              <a:t> n/ </a:t>
            </a:r>
            <a:r>
              <a:rPr lang="en-CA" dirty="0" err="1" smtClean="0">
                <a:solidFill>
                  <a:srgbClr val="C00000"/>
                </a:solidFill>
              </a:rPr>
              <a:t>lg</a:t>
            </a:r>
            <a:r>
              <a:rPr lang="en-CA" dirty="0" smtClean="0">
                <a:solidFill>
                  <a:srgbClr val="C00000"/>
                </a:solidFill>
              </a:rPr>
              <a:t> L  </a:t>
            </a:r>
            <a:r>
              <a:rPr lang="en-CA" dirty="0">
                <a:solidFill>
                  <a:prstClr val="black"/>
                </a:solidFill>
              </a:rPr>
              <a:t>comparisons </a:t>
            </a:r>
            <a:r>
              <a:rPr lang="en-CA" dirty="0" smtClean="0">
                <a:solidFill>
                  <a:prstClr val="black"/>
                </a:solidFill>
              </a:rPr>
              <a:t>in total</a:t>
            </a: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(It’s not hard to see this is the best we can do)</a:t>
            </a: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This is a cache aware approach, it requires we know the </a:t>
            </a:r>
            <a:r>
              <a:rPr lang="en-CA" dirty="0" smtClean="0">
                <a:solidFill>
                  <a:srgbClr val="C00000"/>
                </a:solidFill>
              </a:rPr>
              <a:t>L</a:t>
            </a:r>
            <a:endParaRPr lang="en-CA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So </a:t>
            </a:r>
            <a:r>
              <a:rPr lang="en-CA" dirty="0">
                <a:solidFill>
                  <a:prstClr val="black"/>
                </a:solidFill>
              </a:rPr>
              <a:t>how big should a B tree node be</a:t>
            </a:r>
            <a:r>
              <a:rPr lang="en-CA" dirty="0" smtClean="0">
                <a:solidFill>
                  <a:prstClr val="black"/>
                </a:solidFill>
              </a:rPr>
              <a:t>? … a cache line’s worth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13"/>
    </mc:Choice>
    <mc:Fallback xmlns="">
      <p:transition spd="slow" advTm="5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Cache Oblivious Methods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Don’t necessarily know </a:t>
            </a:r>
            <a:r>
              <a:rPr lang="en-CA" dirty="0" smtClean="0">
                <a:solidFill>
                  <a:srgbClr val="C00000"/>
                </a:solidFill>
              </a:rPr>
              <a:t>L</a:t>
            </a:r>
          </a:p>
          <a:p>
            <a:pPr marL="0" indent="0">
              <a:buNone/>
            </a:pPr>
            <a:r>
              <a:rPr lang="en-CA" dirty="0" smtClean="0"/>
              <a:t>Indeed don’t necessarily know whether cache (level 1,2 or 3) or pages of main memory is going to be the issue</a:t>
            </a:r>
          </a:p>
          <a:p>
            <a:pPr marL="0" indent="0">
              <a:buNone/>
            </a:pPr>
            <a:r>
              <a:rPr lang="en-CA" dirty="0" smtClean="0"/>
              <a:t>Explore ideas that don’t rely on knowing L</a:t>
            </a:r>
            <a:r>
              <a:rPr lang="en-CA" dirty="0" smtClean="0">
                <a:solidFill>
                  <a:prstClr val="black"/>
                </a:solidFill>
              </a:rPr>
              <a:t> 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6"/>
                </a:solidFill>
              </a:rPr>
              <a:t>Cache </a:t>
            </a:r>
            <a:r>
              <a:rPr lang="en-CA" dirty="0">
                <a:solidFill>
                  <a:schemeClr val="accent6"/>
                </a:solidFill>
              </a:rPr>
              <a:t>Oblivious Algorithms, </a:t>
            </a:r>
            <a:r>
              <a:rPr lang="en-CA" dirty="0" err="1" smtClean="0">
                <a:solidFill>
                  <a:schemeClr val="accent6"/>
                </a:solidFill>
              </a:rPr>
              <a:t>Frigo</a:t>
            </a:r>
            <a:r>
              <a:rPr lang="en-CA" dirty="0">
                <a:solidFill>
                  <a:schemeClr val="accent6"/>
                </a:solidFill>
              </a:rPr>
              <a:t>, </a:t>
            </a:r>
            <a:r>
              <a:rPr lang="en-CA" dirty="0" err="1" smtClean="0">
                <a:solidFill>
                  <a:schemeClr val="accent6"/>
                </a:solidFill>
              </a:rPr>
              <a:t>Leiserson</a:t>
            </a:r>
            <a:r>
              <a:rPr lang="en-CA" dirty="0">
                <a:solidFill>
                  <a:schemeClr val="accent6"/>
                </a:solidFill>
              </a:rPr>
              <a:t>, </a:t>
            </a:r>
            <a:r>
              <a:rPr lang="en-CA" dirty="0" smtClean="0">
                <a:solidFill>
                  <a:schemeClr val="accent6"/>
                </a:solidFill>
              </a:rPr>
              <a:t>Prokop</a:t>
            </a:r>
            <a:r>
              <a:rPr lang="en-CA" dirty="0">
                <a:solidFill>
                  <a:schemeClr val="accent6"/>
                </a:solidFill>
              </a:rPr>
              <a:t>, </a:t>
            </a:r>
            <a:endParaRPr lang="en-CA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CA" dirty="0" smtClean="0">
                <a:solidFill>
                  <a:schemeClr val="accent6"/>
                </a:solidFill>
              </a:rPr>
              <a:t>Ramachandran: FOCS </a:t>
            </a:r>
            <a:r>
              <a:rPr lang="en-CA" dirty="0">
                <a:solidFill>
                  <a:schemeClr val="accent6"/>
                </a:solidFill>
              </a:rPr>
              <a:t>1999: </a:t>
            </a:r>
            <a:r>
              <a:rPr lang="en-CA" dirty="0" smtClean="0">
                <a:solidFill>
                  <a:schemeClr val="accent6"/>
                </a:solidFill>
              </a:rPr>
              <a:t>285-298 (and 2012 ACM Trans on </a:t>
            </a:r>
            <a:r>
              <a:rPr lang="en-CA" dirty="0" err="1" smtClean="0">
                <a:solidFill>
                  <a:schemeClr val="accent6"/>
                </a:solidFill>
              </a:rPr>
              <a:t>Algs</a:t>
            </a:r>
            <a:r>
              <a:rPr lang="en-CA" dirty="0" smtClean="0">
                <a:solidFill>
                  <a:schemeClr val="accent6"/>
                </a:solidFill>
              </a:rPr>
              <a:t>)</a:t>
            </a:r>
            <a:endParaRPr lang="en-CA" dirty="0">
              <a:solidFill>
                <a:schemeClr val="accent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85"/>
    </mc:Choice>
    <mc:Fallback xmlns="">
      <p:transition spd="slow" advTm="8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+mn-lt"/>
              </a:rPr>
              <a:t>Ideal Cache Model</a:t>
            </a:r>
            <a:endParaRPr lang="en-CA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46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2 level memory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Fully Associative:</a:t>
            </a:r>
            <a:r>
              <a:rPr lang="en-CA" dirty="0" smtClean="0"/>
              <a:t> a cache line can go anywhere in cache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Cache updates </a:t>
            </a:r>
            <a:r>
              <a:rPr lang="en-CA" dirty="0" smtClean="0"/>
              <a:t>(removals) are done </a:t>
            </a:r>
            <a:r>
              <a:rPr lang="en-CA" dirty="0" smtClean="0">
                <a:solidFill>
                  <a:srgbClr val="FF0000"/>
                </a:solidFill>
              </a:rPr>
              <a:t>optimally</a:t>
            </a:r>
            <a:r>
              <a:rPr lang="en-CA" dirty="0" smtClean="0"/>
              <a:t> (!! </a:t>
            </a:r>
            <a:r>
              <a:rPr lang="en-CA" dirty="0"/>
              <a:t>m</a:t>
            </a:r>
            <a:r>
              <a:rPr lang="en-CA" dirty="0" smtClean="0"/>
              <a:t>ore to come)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Tall </a:t>
            </a:r>
            <a:r>
              <a:rPr lang="en-CA" dirty="0">
                <a:solidFill>
                  <a:srgbClr val="FF0000"/>
                </a:solidFill>
              </a:rPr>
              <a:t>C</a:t>
            </a:r>
            <a:r>
              <a:rPr lang="en-CA" dirty="0" smtClean="0">
                <a:solidFill>
                  <a:srgbClr val="FF0000"/>
                </a:solidFill>
              </a:rPr>
              <a:t>ache Assumption: Z=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r>
              <a:rPr lang="en-CA" dirty="0" smtClean="0">
                <a:solidFill>
                  <a:srgbClr val="FF0000"/>
                </a:solidFill>
              </a:rPr>
              <a:t>(L</a:t>
            </a:r>
            <a:r>
              <a:rPr lang="en-CA" baseline="30000" dirty="0" smtClean="0">
                <a:solidFill>
                  <a:srgbClr val="FF0000"/>
                </a:solidFill>
              </a:rPr>
              <a:t>2</a:t>
            </a:r>
            <a:r>
              <a:rPr lang="en-CA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694848" y="2798683"/>
            <a:ext cx="1086853" cy="101566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CPU</a:t>
            </a:r>
          </a:p>
          <a:p>
            <a:pPr algn="ctr"/>
            <a:r>
              <a:rPr lang="en-CA" sz="2400" dirty="0" smtClean="0">
                <a:solidFill>
                  <a:srgbClr val="FF0000"/>
                </a:solidFill>
              </a:rPr>
              <a:t>W</a:t>
            </a:r>
            <a:r>
              <a:rPr lang="en-CA" dirty="0" smtClean="0"/>
              <a:t>, work,  is here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4456494" y="1581298"/>
            <a:ext cx="972151" cy="2677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 smtClean="0"/>
              <a:t>Cache</a:t>
            </a:r>
          </a:p>
          <a:p>
            <a:r>
              <a:rPr lang="en-CA" dirty="0" smtClean="0"/>
              <a:t>--------</a:t>
            </a:r>
          </a:p>
          <a:p>
            <a:r>
              <a:rPr lang="en-CA" dirty="0" smtClean="0"/>
              <a:t>--------</a:t>
            </a:r>
          </a:p>
          <a:p>
            <a:r>
              <a:rPr lang="en-CA" dirty="0" smtClean="0"/>
              <a:t>--------</a:t>
            </a:r>
          </a:p>
          <a:p>
            <a:r>
              <a:rPr lang="en-CA" dirty="0" smtClean="0"/>
              <a:t>--------</a:t>
            </a:r>
          </a:p>
          <a:p>
            <a:r>
              <a:rPr lang="en-CA" dirty="0" smtClean="0"/>
              <a:t>--------</a:t>
            </a:r>
          </a:p>
          <a:p>
            <a:r>
              <a:rPr lang="en-CA" dirty="0" smtClean="0"/>
              <a:t>--------</a:t>
            </a:r>
          </a:p>
          <a:p>
            <a:r>
              <a:rPr lang="en-CA" dirty="0" smtClean="0"/>
              <a:t>--------</a:t>
            </a:r>
          </a:p>
          <a:p>
            <a:r>
              <a:rPr lang="en-CA" sz="2400" dirty="0">
                <a:solidFill>
                  <a:srgbClr val="FF0000"/>
                </a:solidFill>
              </a:rPr>
              <a:t>Z</a:t>
            </a:r>
            <a:r>
              <a:rPr lang="en-CA" dirty="0" smtClean="0"/>
              <a:t> words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46028" y="1136690"/>
            <a:ext cx="1001829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 smtClean="0"/>
              <a:t>Main</a:t>
            </a:r>
          </a:p>
          <a:p>
            <a:r>
              <a:rPr lang="en-CA" dirty="0" smtClean="0"/>
              <a:t>Memory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5" name="Right Arrow 4"/>
          <p:cNvSpPr/>
          <p:nvPr/>
        </p:nvSpPr>
        <p:spPr>
          <a:xfrm rot="10800000">
            <a:off x="5428646" y="3104793"/>
            <a:ext cx="3117381" cy="298384"/>
          </a:xfrm>
          <a:prstGeom prst="rightArrow">
            <a:avLst>
              <a:gd name="adj1" fmla="val 564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ight Arrow 7"/>
          <p:cNvSpPr/>
          <p:nvPr/>
        </p:nvSpPr>
        <p:spPr>
          <a:xfrm rot="10800000">
            <a:off x="2781701" y="3104793"/>
            <a:ext cx="1549667" cy="298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6196658" y="2113994"/>
            <a:ext cx="1086853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FF0000"/>
                </a:solidFill>
              </a:rPr>
              <a:t>Q </a:t>
            </a:r>
            <a:r>
              <a:rPr lang="en-CA" dirty="0" smtClean="0"/>
              <a:t>cache misses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3303862" y="2113994"/>
            <a:ext cx="1086853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Z/L lines</a:t>
            </a:r>
          </a:p>
          <a:p>
            <a:pPr algn="ctr"/>
            <a:r>
              <a:rPr lang="en-CA" dirty="0" smtClean="0"/>
              <a:t>Each of length </a:t>
            </a:r>
            <a:r>
              <a:rPr lang="en-CA" sz="2400" dirty="0" smtClean="0">
                <a:solidFill>
                  <a:srgbClr val="FF0000"/>
                </a:solidFill>
              </a:rPr>
              <a:t>L</a:t>
            </a:r>
            <a:endParaRPr lang="en-CA" sz="2400" dirty="0">
              <a:solidFill>
                <a:srgbClr val="FF0000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63"/>
    </mc:Choice>
    <mc:Fallback xmlns="">
      <p:transition spd="slow" advTm="104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Matrix Multiplication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 Adding matrices, layout “doesn’t matter”</a:t>
            </a:r>
          </a:p>
          <a:p>
            <a:pPr marL="0" indent="0">
              <a:buNone/>
            </a:pPr>
            <a:r>
              <a:rPr lang="en-CA" dirty="0" smtClean="0"/>
              <a:t> … just location A[</a:t>
            </a:r>
            <a:r>
              <a:rPr lang="en-CA" dirty="0" err="1" smtClean="0"/>
              <a:t>i,j</a:t>
            </a:r>
            <a:r>
              <a:rPr lang="en-CA" dirty="0"/>
              <a:t>]</a:t>
            </a:r>
            <a:r>
              <a:rPr lang="en-CA" dirty="0" smtClean="0"/>
              <a:t> the same function of </a:t>
            </a:r>
            <a:r>
              <a:rPr lang="en-CA" dirty="0" err="1" smtClean="0"/>
              <a:t>i</a:t>
            </a:r>
            <a:r>
              <a:rPr lang="en-CA" dirty="0" smtClean="0"/>
              <a:t> and j for both matrices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35"/>
    </mc:Choice>
    <mc:Fallback xmlns="">
      <p:transition spd="slow" advTm="40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Matrix Multiplication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 Adding matrices, layout “doesn’t matter”</a:t>
            </a:r>
          </a:p>
          <a:p>
            <a:pPr marL="0" indent="0">
              <a:buNone/>
            </a:pPr>
            <a:r>
              <a:rPr lang="en-CA" dirty="0" smtClean="0"/>
              <a:t> … just location A[</a:t>
            </a:r>
            <a:r>
              <a:rPr lang="en-CA" dirty="0" err="1" smtClean="0"/>
              <a:t>i,j</a:t>
            </a:r>
            <a:r>
              <a:rPr lang="en-CA" dirty="0"/>
              <a:t>]</a:t>
            </a:r>
            <a:r>
              <a:rPr lang="en-CA" dirty="0" smtClean="0"/>
              <a:t> the same function of </a:t>
            </a:r>
            <a:r>
              <a:rPr lang="en-CA" dirty="0" err="1" smtClean="0"/>
              <a:t>i</a:t>
            </a:r>
            <a:r>
              <a:rPr lang="en-CA" dirty="0" smtClean="0"/>
              <a:t> and j for both matrices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Multiplication:</a:t>
            </a:r>
            <a:r>
              <a:rPr lang="en-CA" dirty="0" smtClean="0"/>
              <a:t> Row major </a:t>
            </a:r>
            <a:r>
              <a:rPr lang="en-CA" dirty="0" smtClean="0">
                <a:solidFill>
                  <a:srgbClr val="FFC000"/>
                </a:solidFill>
              </a:rPr>
              <a:t>(i.e. A[1,1], A[1,2] … A[1,n], A[2,1] … )</a:t>
            </a:r>
          </a:p>
          <a:p>
            <a:pPr marL="0" indent="0">
              <a:buNone/>
            </a:pPr>
            <a:r>
              <a:rPr lang="en-CA" dirty="0" smtClean="0"/>
              <a:t>To compute C = AB 	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 </a:t>
            </a:r>
            <a:r>
              <a:rPr lang="en-CA" dirty="0" smtClean="0">
                <a:solidFill>
                  <a:srgbClr val="C00000"/>
                </a:solidFill>
              </a:rPr>
              <a:t>C[</a:t>
            </a:r>
            <a:r>
              <a:rPr lang="en-CA" dirty="0" err="1" smtClean="0">
                <a:solidFill>
                  <a:srgbClr val="C00000"/>
                </a:solidFill>
              </a:rPr>
              <a:t>i,j</a:t>
            </a:r>
            <a:r>
              <a:rPr lang="en-CA" dirty="0" smtClean="0">
                <a:solidFill>
                  <a:srgbClr val="C00000"/>
                </a:solidFill>
              </a:rPr>
              <a:t>] = A[</a:t>
            </a:r>
            <a:r>
              <a:rPr lang="en-CA" dirty="0" err="1">
                <a:solidFill>
                  <a:srgbClr val="C00000"/>
                </a:solidFill>
              </a:rPr>
              <a:t>i</a:t>
            </a:r>
            <a:r>
              <a:rPr lang="en-CA" dirty="0" err="1" smtClean="0">
                <a:solidFill>
                  <a:srgbClr val="C00000"/>
                </a:solidFill>
              </a:rPr>
              <a:t>,k</a:t>
            </a:r>
            <a:r>
              <a:rPr lang="en-CA" dirty="0" smtClean="0">
                <a:solidFill>
                  <a:srgbClr val="C00000"/>
                </a:solidFill>
              </a:rPr>
              <a:t>]*B[</a:t>
            </a:r>
            <a:r>
              <a:rPr lang="en-CA" dirty="0" err="1" smtClean="0">
                <a:solidFill>
                  <a:srgbClr val="C00000"/>
                </a:solidFill>
              </a:rPr>
              <a:t>k,j</a:t>
            </a:r>
            <a:r>
              <a:rPr lang="en-CA" dirty="0" smtClean="0">
                <a:solidFill>
                  <a:srgbClr val="C00000"/>
                </a:solidFill>
              </a:rPr>
              <a:t>]  n</a:t>
            </a:r>
            <a:r>
              <a:rPr lang="en-CA" dirty="0" smtClean="0"/>
              <a:t> cache misses on B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similarly on A for column major</a:t>
            </a:r>
          </a:p>
          <a:p>
            <a:pPr marL="0" indent="0">
              <a:buNone/>
            </a:pPr>
            <a:r>
              <a:rPr lang="en-CA" dirty="0" smtClean="0"/>
              <a:t>How should we lay out A and B, using same scheme for each?</a:t>
            </a:r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0"/>
    </mc:Choice>
    <mc:Fallback xmlns="">
      <p:transition spd="slow" advTm="1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Cache Aware Approach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Store matrix as </a:t>
            </a:r>
            <a:r>
              <a:rPr lang="en-CA" dirty="0" smtClean="0">
                <a:solidFill>
                  <a:srgbClr val="C00000"/>
                </a:solidFill>
              </a:rPr>
              <a:t>n/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s </a:t>
            </a:r>
            <a:r>
              <a:rPr lang="en-CA" dirty="0" smtClean="0">
                <a:solidFill>
                  <a:srgbClr val="C00000"/>
                </a:solidFill>
              </a:rPr>
              <a:t>by n/s </a:t>
            </a:r>
            <a:r>
              <a:rPr lang="en-CA" dirty="0" smtClean="0"/>
              <a:t>blocks so of </a:t>
            </a:r>
            <a:r>
              <a:rPr lang="en-CA" dirty="0" smtClean="0">
                <a:solidFill>
                  <a:srgbClr val="C00000"/>
                </a:solidFill>
              </a:rPr>
              <a:t>size s by s</a:t>
            </a:r>
            <a:r>
              <a:rPr lang="en-CA" dirty="0" smtClean="0">
                <a:solidFill>
                  <a:prstClr val="black"/>
                </a:solidFill>
              </a:rPr>
              <a:t>, we’ll tune </a:t>
            </a:r>
            <a:r>
              <a:rPr lang="en-CA" dirty="0" smtClean="0">
                <a:solidFill>
                  <a:srgbClr val="C00000"/>
                </a:solidFill>
              </a:rPr>
              <a:t>s</a:t>
            </a:r>
            <a:endParaRPr lang="en-CA" dirty="0" smtClean="0">
              <a:solidFill>
                <a:srgbClr val="C00000"/>
              </a:solidFill>
              <a:latin typeface="Rage Italic" panose="03070502040507070304" pitchFamily="66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“Standard” matrix product of these blocks takes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(</a:t>
            </a:r>
            <a:r>
              <a:rPr lang="en-CA" dirty="0" smtClean="0">
                <a:solidFill>
                  <a:srgbClr val="C00000"/>
                </a:solidFill>
              </a:rPr>
              <a:t>(n/s)</a:t>
            </a:r>
            <a:r>
              <a:rPr lang="en-CA" baseline="30000" dirty="0" smtClean="0">
                <a:solidFill>
                  <a:srgbClr val="C00000"/>
                </a:solidFill>
              </a:rPr>
              <a:t>3</a:t>
            </a:r>
            <a:r>
              <a:rPr lang="en-CA" dirty="0" smtClean="0">
                <a:solidFill>
                  <a:srgbClr val="C00000"/>
                </a:solidFill>
              </a:rPr>
              <a:t>) </a:t>
            </a:r>
            <a:r>
              <a:rPr lang="en-CA" dirty="0" smtClean="0">
                <a:solidFill>
                  <a:prstClr val="black"/>
                </a:solidFill>
              </a:rPr>
              <a:t>block products, each takes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(</a:t>
            </a:r>
            <a:r>
              <a:rPr lang="en-CA" dirty="0" smtClean="0">
                <a:solidFill>
                  <a:srgbClr val="C00000"/>
                </a:solidFill>
              </a:rPr>
              <a:t>s</a:t>
            </a:r>
            <a:r>
              <a:rPr lang="en-CA" baseline="30000" dirty="0" smtClean="0">
                <a:solidFill>
                  <a:srgbClr val="C00000"/>
                </a:solidFill>
              </a:rPr>
              <a:t>3</a:t>
            </a:r>
            <a:r>
              <a:rPr lang="en-CA" dirty="0">
                <a:solidFill>
                  <a:srgbClr val="C00000"/>
                </a:solidFill>
              </a:rPr>
              <a:t>) </a:t>
            </a:r>
            <a:r>
              <a:rPr lang="en-CA" dirty="0" smtClean="0">
                <a:solidFill>
                  <a:prstClr val="black"/>
                </a:solidFill>
              </a:rPr>
              <a:t>work</a:t>
            </a:r>
            <a:endParaRPr lang="en-CA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So work is the same as usual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1"/>
    </mc:Choice>
    <mc:Fallback xmlns="">
      <p:transition spd="slow" advTm="34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Cache Aware Approach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Store matrix as </a:t>
            </a:r>
            <a:r>
              <a:rPr lang="en-CA" dirty="0" smtClean="0">
                <a:solidFill>
                  <a:srgbClr val="C00000"/>
                </a:solidFill>
              </a:rPr>
              <a:t>n/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s </a:t>
            </a:r>
            <a:r>
              <a:rPr lang="en-CA" dirty="0" smtClean="0">
                <a:solidFill>
                  <a:srgbClr val="C00000"/>
                </a:solidFill>
              </a:rPr>
              <a:t>by n/s </a:t>
            </a:r>
            <a:r>
              <a:rPr lang="en-CA" dirty="0" smtClean="0"/>
              <a:t>blocks so of </a:t>
            </a:r>
            <a:r>
              <a:rPr lang="en-CA" dirty="0" smtClean="0">
                <a:solidFill>
                  <a:srgbClr val="C00000"/>
                </a:solidFill>
              </a:rPr>
              <a:t>size s by s</a:t>
            </a:r>
            <a:r>
              <a:rPr lang="en-CA" dirty="0" smtClean="0">
                <a:solidFill>
                  <a:prstClr val="black"/>
                </a:solidFill>
              </a:rPr>
              <a:t>, we’ll tune </a:t>
            </a:r>
            <a:r>
              <a:rPr lang="en-CA" dirty="0" smtClean="0">
                <a:solidFill>
                  <a:srgbClr val="C00000"/>
                </a:solidFill>
              </a:rPr>
              <a:t>s</a:t>
            </a:r>
            <a:endParaRPr lang="en-CA" dirty="0" smtClean="0">
              <a:solidFill>
                <a:srgbClr val="C00000"/>
              </a:solidFill>
              <a:latin typeface="Rage Italic" panose="03070502040507070304" pitchFamily="66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“Standard” matrix product of these blocks takes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(</a:t>
            </a:r>
            <a:r>
              <a:rPr lang="en-CA" dirty="0" smtClean="0">
                <a:solidFill>
                  <a:srgbClr val="C00000"/>
                </a:solidFill>
              </a:rPr>
              <a:t>(n/s)</a:t>
            </a:r>
            <a:r>
              <a:rPr lang="en-CA" baseline="30000" dirty="0" smtClean="0">
                <a:solidFill>
                  <a:srgbClr val="C00000"/>
                </a:solidFill>
              </a:rPr>
              <a:t>3</a:t>
            </a:r>
            <a:r>
              <a:rPr lang="en-CA" dirty="0" smtClean="0">
                <a:solidFill>
                  <a:srgbClr val="C00000"/>
                </a:solidFill>
              </a:rPr>
              <a:t>) </a:t>
            </a:r>
            <a:r>
              <a:rPr lang="en-CA" dirty="0" smtClean="0">
                <a:solidFill>
                  <a:prstClr val="black"/>
                </a:solidFill>
              </a:rPr>
              <a:t>block products, each takes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(</a:t>
            </a:r>
            <a:r>
              <a:rPr lang="en-CA" dirty="0" smtClean="0">
                <a:solidFill>
                  <a:srgbClr val="C00000"/>
                </a:solidFill>
              </a:rPr>
              <a:t>s</a:t>
            </a:r>
            <a:r>
              <a:rPr lang="en-CA" baseline="30000" dirty="0" smtClean="0">
                <a:solidFill>
                  <a:srgbClr val="C00000"/>
                </a:solidFill>
              </a:rPr>
              <a:t>3</a:t>
            </a:r>
            <a:r>
              <a:rPr lang="en-CA" dirty="0">
                <a:solidFill>
                  <a:srgbClr val="C00000"/>
                </a:solidFill>
              </a:rPr>
              <a:t>) </a:t>
            </a:r>
            <a:r>
              <a:rPr lang="en-CA" dirty="0" smtClean="0">
                <a:solidFill>
                  <a:prstClr val="black"/>
                </a:solidFill>
              </a:rPr>
              <a:t>work</a:t>
            </a:r>
            <a:endParaRPr lang="en-CA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So work is the same as usual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Now pick s, so all cache is used for a block product, so 3s</a:t>
            </a:r>
            <a:r>
              <a:rPr lang="en-CA" baseline="30000" dirty="0" smtClean="0">
                <a:solidFill>
                  <a:prstClr val="black"/>
                </a:solidFill>
              </a:rPr>
              <a:t>2</a:t>
            </a:r>
            <a:r>
              <a:rPr lang="en-CA" baseline="30000" dirty="0" smtClean="0"/>
              <a:t> </a:t>
            </a:r>
            <a:r>
              <a:rPr lang="en-CA" dirty="0" smtClean="0">
                <a:solidFill>
                  <a:prstClr val="black"/>
                </a:solidFill>
              </a:rPr>
              <a:t>a bit under Z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2"/>
    </mc:Choice>
    <mc:Fallback xmlns="">
      <p:transition spd="slow" advTm="2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635</Words>
  <Application>Microsoft Office PowerPoint</Application>
  <PresentationFormat>Widescreen</PresentationFormat>
  <Paragraphs>107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Rage Italic</vt:lpstr>
      <vt:lpstr>Symbol</vt:lpstr>
      <vt:lpstr>Times New Roman</vt:lpstr>
      <vt:lpstr>Office Theme</vt:lpstr>
      <vt:lpstr>CS 840: Cache Oblivious Structures</vt:lpstr>
      <vt:lpstr>Lay it out differently</vt:lpstr>
      <vt:lpstr>Lay it out differently</vt:lpstr>
      <vt:lpstr>Cache Oblivious Methods</vt:lpstr>
      <vt:lpstr>Ideal Cache Model</vt:lpstr>
      <vt:lpstr>Matrix Multiplication</vt:lpstr>
      <vt:lpstr>Matrix Multiplication</vt:lpstr>
      <vt:lpstr>Cache Aware Approach</vt:lpstr>
      <vt:lpstr>Cache Aware Approach</vt:lpstr>
      <vt:lpstr>Cache Aware Approach</vt:lpstr>
      <vt:lpstr>Remember Strassen Matrix Multiplication</vt:lpstr>
      <vt:lpstr>The layout … example</vt:lpstr>
      <vt:lpstr>The Effect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64</cp:revision>
  <dcterms:created xsi:type="dcterms:W3CDTF">2020-08-11T13:45:09Z</dcterms:created>
  <dcterms:modified xsi:type="dcterms:W3CDTF">2020-09-19T16:12:16Z</dcterms:modified>
</cp:coreProperties>
</file>