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7" r:id="rId2"/>
    <p:sldId id="351" r:id="rId3"/>
    <p:sldId id="379" r:id="rId4"/>
    <p:sldId id="380" r:id="rId5"/>
    <p:sldId id="352" r:id="rId6"/>
    <p:sldId id="353" r:id="rId7"/>
    <p:sldId id="383" r:id="rId8"/>
    <p:sldId id="384" r:id="rId9"/>
    <p:sldId id="385" r:id="rId10"/>
    <p:sldId id="389" r:id="rId11"/>
    <p:sldId id="386" r:id="rId12"/>
    <p:sldId id="387" r:id="rId13"/>
    <p:sldId id="388" r:id="rId14"/>
    <p:sldId id="396" r:id="rId15"/>
    <p:sldId id="414" r:id="rId16"/>
    <p:sldId id="397" r:id="rId17"/>
    <p:sldId id="398" r:id="rId18"/>
    <p:sldId id="399" r:id="rId19"/>
    <p:sldId id="400" r:id="rId20"/>
    <p:sldId id="390" r:id="rId21"/>
    <p:sldId id="393" r:id="rId22"/>
    <p:sldId id="394" r:id="rId23"/>
    <p:sldId id="395" r:id="rId24"/>
    <p:sldId id="391" r:id="rId25"/>
    <p:sldId id="392" r:id="rId26"/>
    <p:sldId id="354" r:id="rId27"/>
    <p:sldId id="381" r:id="rId28"/>
    <p:sldId id="355" r:id="rId29"/>
    <p:sldId id="356" r:id="rId30"/>
    <p:sldId id="338" r:id="rId31"/>
    <p:sldId id="382" r:id="rId32"/>
    <p:sldId id="339" r:id="rId33"/>
    <p:sldId id="348" r:id="rId34"/>
    <p:sldId id="401" r:id="rId35"/>
    <p:sldId id="402" r:id="rId36"/>
    <p:sldId id="34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CEA4"/>
    <a:srgbClr val="57BDAC"/>
    <a:srgbClr val="5EB692"/>
    <a:srgbClr val="58B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0" autoAdjust="0"/>
  </p:normalViewPr>
  <p:slideViewPr>
    <p:cSldViewPr showGuides="1">
      <p:cViewPr>
        <p:scale>
          <a:sx n="100" d="100"/>
          <a:sy n="100" d="100"/>
        </p:scale>
        <p:origin x="-1098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3CBE-623E-46DB-86A2-216148A467F4}" type="datetimeFigureOut">
              <a:rPr lang="en-CA" smtClean="0"/>
              <a:t>02/07/2017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55FC-E9DC-422F-AF6A-F8EA28AB9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653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9660-47EE-468A-8FB7-6A1FFBBE57EF}" type="datetimeFigureOut">
              <a:rPr lang="en-CA" smtClean="0"/>
              <a:t>02/07/2017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5DEA-9EE8-44F5-90C2-B5563A415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194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DFC1-7E40-42D5-93B5-12592C870791}" type="datetime1">
              <a:rPr lang="en-CA" smtClean="0"/>
              <a:t>02/07/2017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40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DCD-5AA0-4B71-AC29-ABEFF3C02D74}" type="datetime1">
              <a:rPr lang="en-CA" smtClean="0"/>
              <a:t>02/07/2017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0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828E-C3A9-4A49-A8FA-C34CA6C0009E}" type="datetime1">
              <a:rPr lang="en-CA" smtClean="0"/>
              <a:t>02/07/2017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10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4EC0-92F7-4760-B48F-85D7EE65A462}" type="datetime1">
              <a:rPr lang="en-CA" smtClean="0"/>
              <a:t>02/07/2017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89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FFB-A020-45D2-8E7D-4516FACD2D3E}" type="datetime1">
              <a:rPr lang="en-CA" smtClean="0"/>
              <a:t>02/07/2017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0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0587-D172-4A27-9246-A51BCE11BCF1}" type="datetime1">
              <a:rPr lang="en-CA" smtClean="0"/>
              <a:t>02/07/2017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7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6D27-9E85-4655-9C61-9F2E84FB0685}" type="datetime1">
              <a:rPr lang="en-CA" smtClean="0"/>
              <a:t>02/07/2017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77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9D31-AD19-4E0C-961C-6B41B04B31D7}" type="datetime1">
              <a:rPr lang="en-CA" smtClean="0"/>
              <a:t>02/07/2017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46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B007-E4E8-420E-9385-586A95C9AE75}" type="datetime1">
              <a:rPr lang="en-CA" smtClean="0"/>
              <a:t>02/07/2017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37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82F4-DD8D-400F-B984-0C7E5CB57986}" type="datetime1">
              <a:rPr lang="en-CA" smtClean="0"/>
              <a:t>02/07/2017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66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9BC-A0A2-489D-A012-3DCEB050EBB3}" type="datetime1">
              <a:rPr lang="en-CA" smtClean="0"/>
              <a:t>02/07/2017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11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8A6A-80AA-4D00-838A-96623BAD82A4}" type="datetime1">
              <a:rPr lang="en-CA" smtClean="0"/>
              <a:t>02/07/2017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826A-7708-41E4-B590-7C983992D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44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en-CA" dirty="0" smtClean="0"/>
              <a:t>Behavioral Design Patterns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27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10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0151"/>
            <a:ext cx="8712968" cy="54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5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Avoids explosion in classes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/>
          </a:bodyPr>
          <a:lstStyle/>
          <a:p>
            <a:r>
              <a:rPr lang="en-CA" dirty="0" smtClean="0"/>
              <a:t>Ducks have 8 types of quack and 8 styles of flying</a:t>
            </a:r>
          </a:p>
          <a:p>
            <a:r>
              <a:rPr lang="en-CA" dirty="0" smtClean="0"/>
              <a:t>Need 64 types of duck represent this</a:t>
            </a:r>
          </a:p>
          <a:p>
            <a:r>
              <a:rPr lang="en-CA" dirty="0" smtClean="0"/>
              <a:t>But need only</a:t>
            </a:r>
          </a:p>
          <a:p>
            <a:pPr lvl="1"/>
            <a:r>
              <a:rPr lang="en-CA" dirty="0" smtClean="0"/>
              <a:t>1 type of Duck, 8 types of quack, 8 styles of flying</a:t>
            </a:r>
          </a:p>
          <a:p>
            <a:pPr lvl="1"/>
            <a:r>
              <a:rPr lang="en-CA" dirty="0" err="1" smtClean="0"/>
              <a:t>Ie</a:t>
            </a:r>
            <a:r>
              <a:rPr lang="en-CA" dirty="0" smtClean="0"/>
              <a:t>. 17 classes using the strategy design pattern</a:t>
            </a:r>
          </a:p>
          <a:p>
            <a:r>
              <a:rPr lang="en-CA" dirty="0" smtClean="0"/>
              <a:t>Easy to create new types of quack or flying</a:t>
            </a:r>
          </a:p>
          <a:p>
            <a:r>
              <a:rPr lang="en-CA" dirty="0" smtClean="0"/>
              <a:t>Easy to add further types of behaviour</a:t>
            </a:r>
          </a:p>
          <a:p>
            <a:r>
              <a:rPr lang="en-CA" dirty="0" smtClean="0"/>
              <a:t>Architecture grows linearly, not exponentially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52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CA" dirty="0" smtClean="0"/>
              <a:t>Other 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145435"/>
          </a:xfrm>
        </p:spPr>
        <p:txBody>
          <a:bodyPr>
            <a:normAutofit/>
          </a:bodyPr>
          <a:lstStyle/>
          <a:p>
            <a:r>
              <a:rPr lang="en-CA" dirty="0" smtClean="0"/>
              <a:t>Assignment of behaviour now done at run time</a:t>
            </a:r>
          </a:p>
          <a:p>
            <a:r>
              <a:rPr lang="en-CA" dirty="0" smtClean="0"/>
              <a:t>Can easily increase types of behaviour with no new class definitions</a:t>
            </a:r>
          </a:p>
          <a:p>
            <a:r>
              <a:rPr lang="en-CA" dirty="0" smtClean="0"/>
              <a:t>Code needs to know how to invoke behaviour but not how actual  behaviour is implemented</a:t>
            </a:r>
          </a:p>
          <a:p>
            <a:r>
              <a:rPr lang="en-CA" dirty="0" smtClean="0"/>
              <a:t>Behaviours can be shared and reused</a:t>
            </a:r>
          </a:p>
          <a:p>
            <a:r>
              <a:rPr lang="en-CA" dirty="0" smtClean="0"/>
              <a:t>Behaviour can be dynamically changed</a:t>
            </a:r>
          </a:p>
          <a:p>
            <a:r>
              <a:rPr lang="en-CA" dirty="0" smtClean="0"/>
              <a:t>Can modify object without touching behaviour</a:t>
            </a:r>
          </a:p>
          <a:p>
            <a:r>
              <a:rPr lang="en-CA" dirty="0" smtClean="0"/>
              <a:t>Can modify behaviour without impacting object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Formal Description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Strategy Design Pattern defines a family of algorithms, encapsulates each one, and (by using a common interface) makes them interchangeable.</a:t>
            </a:r>
          </a:p>
          <a:p>
            <a:r>
              <a:rPr lang="en-CA" dirty="0" smtClean="0"/>
              <a:t>This lets the algorithm vary independently of the clients that use 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50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The Command Design Pattern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We can view any behaviour as an action</a:t>
            </a:r>
          </a:p>
          <a:p>
            <a:r>
              <a:rPr lang="en-CA" dirty="0" smtClean="0"/>
              <a:t>We can unify different behaviour interfaces</a:t>
            </a:r>
          </a:p>
          <a:p>
            <a:pPr lvl="1"/>
            <a:r>
              <a:rPr lang="en-CA" dirty="0"/>
              <a:t>e</a:t>
            </a:r>
            <a:r>
              <a:rPr lang="en-CA" dirty="0" smtClean="0"/>
              <a:t>xecute() and undo()</a:t>
            </a:r>
          </a:p>
          <a:p>
            <a:r>
              <a:rPr lang="en-CA" dirty="0" smtClean="0"/>
              <a:t>We can combine sequences of behaviour</a:t>
            </a:r>
          </a:p>
          <a:p>
            <a:pPr lvl="1"/>
            <a:r>
              <a:rPr lang="en-CA" dirty="0" smtClean="0"/>
              <a:t>Arrays of pointer to successive actions</a:t>
            </a:r>
          </a:p>
          <a:p>
            <a:r>
              <a:rPr lang="en-CA" dirty="0" smtClean="0"/>
              <a:t>We can define a single behaviour from many</a:t>
            </a:r>
          </a:p>
          <a:p>
            <a:pPr lvl="1"/>
            <a:r>
              <a:rPr lang="en-CA" dirty="0" smtClean="0"/>
              <a:t>Behaviour object that performs sequence of behaviours (these can be also nested)</a:t>
            </a:r>
          </a:p>
          <a:p>
            <a:r>
              <a:rPr lang="en-CA" dirty="0" smtClean="0"/>
              <a:t>We can easily implement do, undo, redo</a:t>
            </a:r>
          </a:p>
          <a:p>
            <a:pPr lvl="1"/>
            <a:r>
              <a:rPr lang="en-CA" dirty="0" smtClean="0"/>
              <a:t>Simply save in a list the actions as performed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27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15</a:t>
            </a:fld>
            <a:endParaRPr lang="en-CA"/>
          </a:p>
        </p:txBody>
      </p:sp>
      <p:pic>
        <p:nvPicPr>
          <p:cNvPr id="5" name="Picture 3" descr="E:\smancori\SWdesign\patterns\pics\comman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153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Typical use might be in a menu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1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16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633412"/>
            <a:ext cx="7362825" cy="559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2132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Strategy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916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If it has one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292494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or does the work itself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7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We can create no-op if no action required</a:t>
            </a:r>
          </a:p>
          <a:p>
            <a:r>
              <a:rPr lang="en-CA" dirty="0" smtClean="0"/>
              <a:t>Ducks can now quack when they fly</a:t>
            </a:r>
          </a:p>
          <a:p>
            <a:r>
              <a:rPr lang="en-CA" dirty="0" smtClean="0"/>
              <a:t>A concrete command may itself be targeted at different receivers</a:t>
            </a:r>
          </a:p>
          <a:p>
            <a:pPr lvl="1"/>
            <a:r>
              <a:rPr lang="en-CA" dirty="0" smtClean="0"/>
              <a:t>Represent the receiver within the command object using the strategy design pattern</a:t>
            </a:r>
          </a:p>
          <a:p>
            <a:r>
              <a:rPr lang="en-CA" dirty="0" smtClean="0"/>
              <a:t>We can queue up future commands</a:t>
            </a:r>
          </a:p>
          <a:p>
            <a:pPr lvl="1"/>
            <a:r>
              <a:rPr lang="en-CA" dirty="0" smtClean="0"/>
              <a:t>Using event driven message pump</a:t>
            </a:r>
          </a:p>
          <a:p>
            <a:r>
              <a:rPr lang="en-CA" dirty="0" smtClean="0"/>
              <a:t>We can cache commands to disk and repeat</a:t>
            </a:r>
          </a:p>
          <a:p>
            <a:pPr lvl="1"/>
            <a:r>
              <a:rPr lang="en-CA" dirty="0" smtClean="0"/>
              <a:t>If want to be able to recover from backup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45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One disadvantage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Can’t easily parameterize an action</a:t>
            </a:r>
          </a:p>
          <a:p>
            <a:pPr lvl="1"/>
            <a:r>
              <a:rPr lang="en-CA" dirty="0" smtClean="0"/>
              <a:t>Must add any parameterization to the command as part of its construction</a:t>
            </a:r>
          </a:p>
          <a:p>
            <a:r>
              <a:rPr lang="en-CA" dirty="0" smtClean="0"/>
              <a:t>But could have a common interface with an object passed containing parameters or actual parameters to execute if can agree on what these should always be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85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Command Pattern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Command Pattern encapsulates a request as an object (reification), letting you parameterize other objects with different requests, queue or log requests, and supports repeat and undoable operations.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6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Have a generic algorithm or task to perform</a:t>
            </a:r>
          </a:p>
          <a:p>
            <a:r>
              <a:rPr lang="en-CA" dirty="0" smtClean="0"/>
              <a:t>Want the code to be reusable</a:t>
            </a:r>
          </a:p>
          <a:p>
            <a:r>
              <a:rPr lang="en-CA" dirty="0" smtClean="0"/>
              <a:t>But the details differ</a:t>
            </a:r>
          </a:p>
          <a:p>
            <a:r>
              <a:rPr lang="en-CA" dirty="0" smtClean="0"/>
              <a:t>Create an abstract class that performs the task</a:t>
            </a:r>
          </a:p>
          <a:p>
            <a:r>
              <a:rPr lang="en-CA" dirty="0" smtClean="0"/>
              <a:t>Abstract functions code stuff that changes</a:t>
            </a:r>
          </a:p>
          <a:p>
            <a:r>
              <a:rPr lang="en-CA" dirty="0" smtClean="0"/>
              <a:t>Subclass behaviour of these things using polymorphism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38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State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 specialisation of the strategy pattern</a:t>
            </a:r>
          </a:p>
          <a:p>
            <a:r>
              <a:rPr lang="en-CA" dirty="0" smtClean="0"/>
              <a:t>Consider modelling problem as state changes</a:t>
            </a:r>
          </a:p>
          <a:p>
            <a:r>
              <a:rPr lang="en-CA" dirty="0" smtClean="0"/>
              <a:t>Define a complete list of actions interface</a:t>
            </a:r>
          </a:p>
          <a:p>
            <a:r>
              <a:rPr lang="en-CA" dirty="0"/>
              <a:t>R</a:t>
            </a:r>
            <a:r>
              <a:rPr lang="en-CA" dirty="0" smtClean="0"/>
              <a:t>epresent each state by a class having interface</a:t>
            </a:r>
          </a:p>
          <a:p>
            <a:r>
              <a:rPr lang="en-CA" dirty="0" smtClean="0"/>
              <a:t>A class defines ∃ state ∀ actions</a:t>
            </a:r>
          </a:p>
          <a:p>
            <a:r>
              <a:rPr lang="en-CA" dirty="0" smtClean="0"/>
              <a:t>Current state is referenced using strategy pattern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83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500187"/>
            <a:ext cx="76581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43"/>
            <a:ext cx="9144000" cy="61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414337"/>
            <a:ext cx="7105650" cy="602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926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Object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pool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754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Strategy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Delegation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6612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Change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state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6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Implemented within a object the object appears to have behaviour predicated on state</a:t>
            </a:r>
          </a:p>
          <a:p>
            <a:r>
              <a:rPr lang="en-CA" dirty="0" smtClean="0"/>
              <a:t>But pointers to this object do not change</a:t>
            </a:r>
          </a:p>
          <a:p>
            <a:r>
              <a:rPr lang="en-CA" dirty="0" smtClean="0"/>
              <a:t>Behaviour in a given state encapsulated within a single class</a:t>
            </a:r>
          </a:p>
          <a:p>
            <a:r>
              <a:rPr lang="en-CA" dirty="0" smtClean="0"/>
              <a:t>Less risk of failing to handle an action when in an arbitrary state</a:t>
            </a:r>
          </a:p>
          <a:p>
            <a:r>
              <a:rPr lang="en-CA" dirty="0" smtClean="0"/>
              <a:t>Easy to change or extend the state diagram without having to consider the entire subsystem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6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State Pattern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State Pattern allows an object to alter its behaviour when its internal state changes</a:t>
            </a:r>
          </a:p>
          <a:p>
            <a:r>
              <a:rPr lang="en-CA" dirty="0" smtClean="0"/>
              <a:t>The object will appear to change its class</a:t>
            </a:r>
          </a:p>
          <a:p>
            <a:r>
              <a:rPr lang="en-CA" dirty="0" smtClean="0"/>
              <a:t>But the object is neither deleted or recreated</a:t>
            </a:r>
          </a:p>
          <a:p>
            <a:r>
              <a:rPr lang="en-CA" dirty="0" smtClean="0"/>
              <a:t>Internally the object can use singleton for each state, can create them using a virtual proxy or have an array of all possible states to facilitate state transition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57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Visitor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Use when a task involves “acting” on a lot of node types within a composite tree</a:t>
            </a:r>
          </a:p>
          <a:p>
            <a:r>
              <a:rPr lang="en-CA" dirty="0" smtClean="0"/>
              <a:t>Don’t want to add each task action to the nodes being visited</a:t>
            </a:r>
          </a:p>
          <a:p>
            <a:r>
              <a:rPr lang="en-CA" dirty="0" smtClean="0"/>
              <a:t>Might not be permitted to change class</a:t>
            </a:r>
          </a:p>
          <a:p>
            <a:r>
              <a:rPr lang="en-CA" dirty="0" smtClean="0"/>
              <a:t>Create a parallel abstract class</a:t>
            </a:r>
          </a:p>
          <a:p>
            <a:r>
              <a:rPr lang="en-CA" dirty="0" smtClean="0"/>
              <a:t>It is notified as each node type is “visited”</a:t>
            </a:r>
          </a:p>
          <a:p>
            <a:r>
              <a:rPr lang="en-CA" dirty="0" smtClean="0"/>
              <a:t>The actions to be performed are implemented by templating this parallel abstract class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913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695325"/>
            <a:ext cx="6877050" cy="546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41490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Walks through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structure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9532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Passes each node seen to visitor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1409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Actual visitor behaviour determined by templating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Visitor Pattern 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lvl="1"/>
            <a:r>
              <a:rPr lang="en-CA" dirty="0">
                <a:solidFill>
                  <a:srgbClr val="FF0000"/>
                </a:solidFill>
              </a:rPr>
              <a:t>Separate what changes from what does </a:t>
            </a:r>
            <a:r>
              <a:rPr lang="en-CA" dirty="0" smtClean="0">
                <a:solidFill>
                  <a:srgbClr val="FF0000"/>
                </a:solidFill>
              </a:rPr>
              <a:t>not</a:t>
            </a:r>
          </a:p>
          <a:p>
            <a:pPr lvl="2"/>
            <a:r>
              <a:rPr lang="en-CA" dirty="0" smtClean="0"/>
              <a:t>The parallel visitor class does this</a:t>
            </a:r>
            <a:endParaRPr lang="en-CA" dirty="0"/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Classes open </a:t>
            </a:r>
            <a:r>
              <a:rPr lang="en-CA" dirty="0">
                <a:solidFill>
                  <a:srgbClr val="FF0000"/>
                </a:solidFill>
              </a:rPr>
              <a:t>for </a:t>
            </a:r>
            <a:r>
              <a:rPr lang="en-CA" dirty="0" smtClean="0">
                <a:solidFill>
                  <a:srgbClr val="FF0000"/>
                </a:solidFill>
              </a:rPr>
              <a:t>extension; closed </a:t>
            </a:r>
            <a:r>
              <a:rPr lang="en-CA" dirty="0">
                <a:solidFill>
                  <a:srgbClr val="FF0000"/>
                </a:solidFill>
              </a:rPr>
              <a:t>for </a:t>
            </a:r>
            <a:r>
              <a:rPr lang="en-CA" dirty="0" smtClean="0">
                <a:solidFill>
                  <a:srgbClr val="FF0000"/>
                </a:solidFill>
              </a:rPr>
              <a:t>modification</a:t>
            </a:r>
          </a:p>
          <a:p>
            <a:pPr lvl="2"/>
            <a:r>
              <a:rPr lang="en-CA" dirty="0" smtClean="0"/>
              <a:t>The parallel visitor class achieves this</a:t>
            </a:r>
            <a:endParaRPr lang="en-CA" dirty="0"/>
          </a:p>
          <a:p>
            <a:pPr lvl="1"/>
            <a:r>
              <a:rPr lang="en-CA" dirty="0">
                <a:solidFill>
                  <a:srgbClr val="FF0000"/>
                </a:solidFill>
              </a:rPr>
              <a:t>Each class should have one </a:t>
            </a:r>
            <a:r>
              <a:rPr lang="en-CA" dirty="0" smtClean="0">
                <a:solidFill>
                  <a:srgbClr val="FF0000"/>
                </a:solidFill>
              </a:rPr>
              <a:t>responsibility</a:t>
            </a:r>
          </a:p>
          <a:p>
            <a:pPr lvl="2"/>
            <a:r>
              <a:rPr lang="en-CA" dirty="0" smtClean="0"/>
              <a:t>Each visitor class is designed for one purpose </a:t>
            </a:r>
          </a:p>
          <a:p>
            <a:pPr lvl="2"/>
            <a:r>
              <a:rPr lang="en-CA" dirty="0" smtClean="0"/>
              <a:t>The what to do code is centralised in the visitor class</a:t>
            </a:r>
          </a:p>
          <a:p>
            <a:pPr lvl="3"/>
            <a:r>
              <a:rPr lang="en-CA" dirty="0" smtClean="0"/>
              <a:t>Not spread across all of the composite class members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842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Visitor Pattern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Visitor Design Pattern when you want to add capabilities to a composite of objects and encapsulation within these objects is not important, undesirable, or not possible.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89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2" y="980727"/>
            <a:ext cx="8667778" cy="51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2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Chain of Responsibility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chain of responsibility design pattern when you want to give a sequence of objects in turn a chance to handle a request</a:t>
            </a:r>
          </a:p>
          <a:p>
            <a:r>
              <a:rPr lang="en-CA" dirty="0" smtClean="0"/>
              <a:t>Each object in chain delegates to next object in chain if it can’t handle request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314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07874"/>
            <a:ext cx="8712968" cy="232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1278"/>
            <a:ext cx="8517642" cy="32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Decouples a request from all of the things that might handle it</a:t>
            </a:r>
          </a:p>
          <a:p>
            <a:r>
              <a:rPr lang="en-CA" dirty="0" smtClean="0"/>
              <a:t>Allows the chain of things called to be changed at run time</a:t>
            </a:r>
          </a:p>
          <a:p>
            <a:r>
              <a:rPr lang="en-CA" dirty="0" smtClean="0"/>
              <a:t>Need a catch all if going to be certain a command is handled</a:t>
            </a:r>
          </a:p>
          <a:p>
            <a:r>
              <a:rPr lang="en-CA" dirty="0" smtClean="0"/>
              <a:t>But can be harder to debug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795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Interpreter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Convert a grammar into an Abstract Syntax Tree</a:t>
            </a:r>
          </a:p>
          <a:p>
            <a:r>
              <a:rPr lang="en-CA" dirty="0" smtClean="0"/>
              <a:t>Have the nodes in this tree be instances of classes</a:t>
            </a:r>
          </a:p>
          <a:p>
            <a:r>
              <a:rPr lang="en-CA" dirty="0" smtClean="0"/>
              <a:t>Have an interpret function in each node that computes the actions to be performed by the command</a:t>
            </a:r>
          </a:p>
          <a:p>
            <a:r>
              <a:rPr lang="en-CA" dirty="0" smtClean="0"/>
              <a:t>I.E. Construct and execute a plan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740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" y="1268760"/>
            <a:ext cx="9144000" cy="37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54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35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343025"/>
            <a:ext cx="81153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91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Interpreter 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Easy to implement language from grammar</a:t>
            </a:r>
          </a:p>
          <a:p>
            <a:r>
              <a:rPr lang="en-CA" dirty="0" smtClean="0"/>
              <a:t>Can easily change/extend the language</a:t>
            </a:r>
          </a:p>
          <a:p>
            <a:r>
              <a:rPr lang="en-CA" dirty="0" smtClean="0"/>
              <a:t>Can extend plan using composite design pattern to do other things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Dump plan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9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99"/>
            <a:ext cx="9144000" cy="5537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Or even more detailed templating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6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 Pattern Advantages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Separates </a:t>
            </a:r>
            <a:r>
              <a:rPr lang="en-CA" dirty="0">
                <a:solidFill>
                  <a:srgbClr val="FF0000"/>
                </a:solidFill>
              </a:rPr>
              <a:t>what changes from what </a:t>
            </a:r>
            <a:r>
              <a:rPr lang="en-CA" dirty="0" smtClean="0">
                <a:solidFill>
                  <a:srgbClr val="FF0000"/>
                </a:solidFill>
              </a:rPr>
              <a:t>does not</a:t>
            </a:r>
          </a:p>
          <a:p>
            <a:r>
              <a:rPr lang="en-CA" dirty="0" smtClean="0"/>
              <a:t>Bulk of unchanging code can be easily reused</a:t>
            </a:r>
          </a:p>
          <a:p>
            <a:r>
              <a:rPr lang="en-CA" dirty="0" smtClean="0"/>
              <a:t>Detailed differences are all that the subclasses worry about</a:t>
            </a:r>
          </a:p>
          <a:p>
            <a:r>
              <a:rPr lang="en-CA" dirty="0" smtClean="0"/>
              <a:t>Much that might change can also be a no-op</a:t>
            </a:r>
          </a:p>
          <a:p>
            <a:r>
              <a:rPr lang="en-CA" dirty="0" smtClean="0"/>
              <a:t>This pattern is being used every time in Java you extend a class</a:t>
            </a:r>
          </a:p>
          <a:p>
            <a:pPr lvl="1"/>
            <a:r>
              <a:rPr lang="en-CA" i="1" dirty="0"/>
              <a:t>p</a:t>
            </a:r>
            <a:r>
              <a:rPr lang="en-CA" i="1" dirty="0" smtClean="0"/>
              <a:t>ublic class </a:t>
            </a:r>
            <a:r>
              <a:rPr lang="en-CA" i="1" dirty="0" err="1" smtClean="0"/>
              <a:t>MyFrame</a:t>
            </a:r>
            <a:r>
              <a:rPr lang="en-CA" i="1" dirty="0" smtClean="0"/>
              <a:t> extends </a:t>
            </a:r>
            <a:r>
              <a:rPr lang="en-CA" i="1" dirty="0" err="1" smtClean="0"/>
              <a:t>Jframe</a:t>
            </a:r>
            <a:endParaRPr lang="en-CA" i="1" dirty="0" smtClean="0"/>
          </a:p>
          <a:p>
            <a:pPr lvl="1"/>
            <a:r>
              <a:rPr lang="en-CA" i="1" dirty="0" smtClean="0"/>
              <a:t>public class </a:t>
            </a:r>
            <a:r>
              <a:rPr lang="en-CA" i="1" dirty="0" err="1" smtClean="0"/>
              <a:t>MyApplet</a:t>
            </a:r>
            <a:r>
              <a:rPr lang="en-CA" i="1" dirty="0" smtClean="0"/>
              <a:t> extends Applet</a:t>
            </a:r>
          </a:p>
          <a:p>
            <a:pPr lvl="1"/>
            <a:endParaRPr lang="en-CA" i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04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 Pattern 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Template Method defines the skeleton of an operation either not specifying some steps to be performed, or giving them a generic default behaviour</a:t>
            </a:r>
          </a:p>
          <a:p>
            <a:r>
              <a:rPr lang="en-CA" dirty="0" smtClean="0"/>
              <a:t>The Template Method lets subclasses redefine these steps of the algorithm without otherwise changing the behaviour or intent of the generic algorithm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07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Strategy Design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CA" dirty="0" smtClean="0"/>
              <a:t>In real life objects can have many behaviours</a:t>
            </a:r>
          </a:p>
          <a:p>
            <a:r>
              <a:rPr lang="en-CA" dirty="0" smtClean="0"/>
              <a:t>Need to be able to mix and match behaviours</a:t>
            </a:r>
          </a:p>
          <a:p>
            <a:pPr lvl="1"/>
            <a:r>
              <a:rPr lang="en-CA" dirty="0" smtClean="0"/>
              <a:t>Across instances of the same class</a:t>
            </a:r>
          </a:p>
          <a:p>
            <a:pPr lvl="1"/>
            <a:r>
              <a:rPr lang="en-CA" dirty="0" smtClean="0"/>
              <a:t>Across different subclasses of a class</a:t>
            </a:r>
          </a:p>
          <a:p>
            <a:pPr lvl="1"/>
            <a:r>
              <a:rPr lang="en-CA" dirty="0" smtClean="0"/>
              <a:t>Across very different types of class</a:t>
            </a:r>
          </a:p>
          <a:p>
            <a:r>
              <a:rPr lang="en-CA" dirty="0"/>
              <a:t>Behaviour might dynamically </a:t>
            </a:r>
            <a:r>
              <a:rPr lang="en-CA" dirty="0" smtClean="0"/>
              <a:t>change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Hard to do with the template design pattern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Program to interface not an implementation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0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CA" dirty="0" smtClean="0"/>
              <a:t>Bad approaches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Put behaviour is common superclass</a:t>
            </a:r>
          </a:p>
          <a:p>
            <a:pPr lvl="1"/>
            <a:r>
              <a:rPr lang="en-CA" dirty="0" smtClean="0"/>
              <a:t>This forces behaviour on all subclasses</a:t>
            </a:r>
          </a:p>
          <a:p>
            <a:r>
              <a:rPr lang="en-CA" dirty="0" smtClean="0"/>
              <a:t>Then use </a:t>
            </a:r>
            <a:r>
              <a:rPr lang="en-CA" dirty="0"/>
              <a:t>polymorphism to alter behaviour</a:t>
            </a:r>
          </a:p>
          <a:p>
            <a:pPr lvl="1"/>
            <a:r>
              <a:rPr lang="en-CA" dirty="0" smtClean="0"/>
              <a:t>Massive amount of code duplication</a:t>
            </a:r>
          </a:p>
          <a:p>
            <a:pPr lvl="1"/>
            <a:r>
              <a:rPr lang="en-CA" dirty="0" smtClean="0"/>
              <a:t>Risk that fail to do this in all necessary cases</a:t>
            </a:r>
          </a:p>
          <a:p>
            <a:r>
              <a:rPr lang="en-CA" dirty="0" smtClean="0"/>
              <a:t>Use multiple inheritance</a:t>
            </a:r>
          </a:p>
          <a:p>
            <a:pPr lvl="1"/>
            <a:r>
              <a:rPr lang="en-CA" dirty="0" smtClean="0"/>
              <a:t>Causes an explosion in the types of classes</a:t>
            </a:r>
          </a:p>
          <a:p>
            <a:pPr lvl="1"/>
            <a:r>
              <a:rPr lang="en-CA" dirty="0" smtClean="0"/>
              <a:t>Need a class for all combinations of behaviour</a:t>
            </a:r>
          </a:p>
          <a:p>
            <a:r>
              <a:rPr lang="en-CA" dirty="0" smtClean="0"/>
              <a:t>Compile time solutions don’t permit change!!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67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dirty="0" smtClean="0"/>
              <a:t>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CA" dirty="0" smtClean="0"/>
              <a:t>Separate the behaviour from the object</a:t>
            </a:r>
          </a:p>
          <a:p>
            <a:pPr lvl="1"/>
            <a:r>
              <a:rPr lang="en-CA" dirty="0" smtClean="0"/>
              <a:t>Define generic “do behaviour” as an interface</a:t>
            </a:r>
          </a:p>
          <a:p>
            <a:pPr lvl="1"/>
            <a:r>
              <a:rPr lang="en-CA" dirty="0" smtClean="0"/>
              <a:t>Implement actual behaviours as subclasses of this</a:t>
            </a:r>
          </a:p>
          <a:p>
            <a:r>
              <a:rPr lang="en-CA" dirty="0" smtClean="0"/>
              <a:t>Logistically think object has-a behaviour</a:t>
            </a:r>
          </a:p>
          <a:p>
            <a:pPr lvl="1"/>
            <a:r>
              <a:rPr lang="en-CA" dirty="0" smtClean="0"/>
              <a:t>not is-an object with consequently this behaviour</a:t>
            </a:r>
          </a:p>
          <a:p>
            <a:r>
              <a:rPr lang="en-CA" dirty="0" smtClean="0"/>
              <a:t>In original objects needing a behaviour</a:t>
            </a:r>
          </a:p>
          <a:p>
            <a:pPr lvl="1"/>
            <a:r>
              <a:rPr lang="en-CA" dirty="0" smtClean="0"/>
              <a:t>Point at behaviour with behavioural interface</a:t>
            </a:r>
          </a:p>
          <a:p>
            <a:pPr lvl="1"/>
            <a:r>
              <a:rPr lang="en-CA" dirty="0" smtClean="0"/>
              <a:t>In construction assign actual behaviour to object 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826A-7708-41E4-B590-7C983992DEC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20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1291</Words>
  <Application>Microsoft Office PowerPoint</Application>
  <PresentationFormat>On-screen Show (4:3)</PresentationFormat>
  <Paragraphs>197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Behavioral Design Patterns</vt:lpstr>
      <vt:lpstr>Template Design Pattern</vt:lpstr>
      <vt:lpstr>PowerPoint Presentation</vt:lpstr>
      <vt:lpstr>PowerPoint Presentation</vt:lpstr>
      <vt:lpstr>Template Pattern Advantages</vt:lpstr>
      <vt:lpstr>Template Pattern Definition</vt:lpstr>
      <vt:lpstr>Strategy Design Pattern</vt:lpstr>
      <vt:lpstr>Bad approaches</vt:lpstr>
      <vt:lpstr>Solution</vt:lpstr>
      <vt:lpstr>PowerPoint Presentation</vt:lpstr>
      <vt:lpstr>Avoids explosion in classes</vt:lpstr>
      <vt:lpstr>Other Advantages</vt:lpstr>
      <vt:lpstr>Formal Description</vt:lpstr>
      <vt:lpstr>The Command Design Pattern </vt:lpstr>
      <vt:lpstr>Typical use might be in a menu </vt:lpstr>
      <vt:lpstr>PowerPoint Presentation</vt:lpstr>
      <vt:lpstr>More advantages</vt:lpstr>
      <vt:lpstr>One disadvantage</vt:lpstr>
      <vt:lpstr>Command Pattern Definition</vt:lpstr>
      <vt:lpstr>State Design Pattern</vt:lpstr>
      <vt:lpstr>PowerPoint Presentation</vt:lpstr>
      <vt:lpstr>PowerPoint Presentation</vt:lpstr>
      <vt:lpstr>PowerPoint Presentation</vt:lpstr>
      <vt:lpstr>Advantages</vt:lpstr>
      <vt:lpstr>State Pattern Definition</vt:lpstr>
      <vt:lpstr>Visitor Design Pattern</vt:lpstr>
      <vt:lpstr>PowerPoint Presentation</vt:lpstr>
      <vt:lpstr>Visitor Pattern Advantages</vt:lpstr>
      <vt:lpstr>Visitor Pattern Definition</vt:lpstr>
      <vt:lpstr>Chain of Responsibility Design Pattern</vt:lpstr>
      <vt:lpstr>PowerPoint Presentation</vt:lpstr>
      <vt:lpstr>Advantages</vt:lpstr>
      <vt:lpstr>Interpreter Design Pattern</vt:lpstr>
      <vt:lpstr>PowerPoint Presentation</vt:lpstr>
      <vt:lpstr>PowerPoint Presentation</vt:lpstr>
      <vt:lpstr>Interpreter Advantages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Patterns</dc:title>
  <dc:creator>okononenko</dc:creator>
  <cp:lastModifiedBy>Ian</cp:lastModifiedBy>
  <cp:revision>101</cp:revision>
  <dcterms:created xsi:type="dcterms:W3CDTF">2016-02-03T02:53:19Z</dcterms:created>
  <dcterms:modified xsi:type="dcterms:W3CDTF">2017-07-02T20:28:56Z</dcterms:modified>
</cp:coreProperties>
</file>