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62" r:id="rId4"/>
    <p:sldId id="263" r:id="rId5"/>
    <p:sldId id="261" r:id="rId6"/>
    <p:sldId id="266" r:id="rId7"/>
    <p:sldId id="264" r:id="rId8"/>
    <p:sldId id="265" r:id="rId9"/>
    <p:sldId id="273" r:id="rId10"/>
    <p:sldId id="268" r:id="rId11"/>
    <p:sldId id="269" r:id="rId12"/>
    <p:sldId id="258" r:id="rId13"/>
    <p:sldId id="278" r:id="rId14"/>
    <p:sldId id="292" r:id="rId15"/>
    <p:sldId id="270" r:id="rId16"/>
    <p:sldId id="260" r:id="rId17"/>
    <p:sldId id="271" r:id="rId18"/>
    <p:sldId id="274" r:id="rId19"/>
    <p:sldId id="259" r:id="rId20"/>
    <p:sldId id="275" r:id="rId21"/>
    <p:sldId id="267" r:id="rId22"/>
    <p:sldId id="276" r:id="rId23"/>
    <p:sldId id="277" r:id="rId24"/>
    <p:sldId id="280" r:id="rId25"/>
    <p:sldId id="298" r:id="rId26"/>
    <p:sldId id="299" r:id="rId27"/>
    <p:sldId id="279" r:id="rId28"/>
    <p:sldId id="281" r:id="rId29"/>
    <p:sldId id="300" r:id="rId30"/>
    <p:sldId id="301" r:id="rId31"/>
    <p:sldId id="282" r:id="rId32"/>
    <p:sldId id="291" r:id="rId33"/>
    <p:sldId id="283" r:id="rId34"/>
    <p:sldId id="285" r:id="rId35"/>
    <p:sldId id="293" r:id="rId36"/>
    <p:sldId id="286" r:id="rId37"/>
    <p:sldId id="284" r:id="rId38"/>
    <p:sldId id="287" r:id="rId39"/>
    <p:sldId id="295" r:id="rId40"/>
    <p:sldId id="296" r:id="rId41"/>
    <p:sldId id="288" r:id="rId42"/>
    <p:sldId id="297" r:id="rId43"/>
    <p:sldId id="28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972C7-BE5F-4907-8F6C-662CE0995941}" type="datetimeFigureOut">
              <a:rPr lang="en-CA" smtClean="0"/>
              <a:t>2019-08-01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CDE69-2EE1-4CE0-A693-887D44E841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642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BAD6-4677-496E-8858-F6EEA77066F7}" type="datetime1">
              <a:rPr lang="en-CA" smtClean="0"/>
              <a:t>2019-08-01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394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013C-DA8A-4ED7-A2AB-CF8AC2C66A16}" type="datetime1">
              <a:rPr lang="en-CA" smtClean="0"/>
              <a:t>2019-08-01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150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F3F8-2D90-4E14-A2EF-B67D10C4BB01}" type="datetime1">
              <a:rPr lang="en-CA" smtClean="0"/>
              <a:t>2019-08-01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84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0DC-0A48-4776-8BAE-120DDED3A921}" type="datetime1">
              <a:rPr lang="en-CA" smtClean="0"/>
              <a:t>2019-08-01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65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BC18-4677-48CE-A1CA-F8E9EF8203DF}" type="datetime1">
              <a:rPr lang="en-CA" smtClean="0"/>
              <a:t>2019-08-01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882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3E62-AEFB-41FE-848B-12EA71D07AE7}" type="datetime1">
              <a:rPr lang="en-CA" smtClean="0"/>
              <a:t>2019-08-01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067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C189-8CB0-4D58-9464-E02DF24AAEA2}" type="datetime1">
              <a:rPr lang="en-CA" smtClean="0"/>
              <a:t>2019-08-01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89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B4B3-3802-44EF-B33A-D53A74257CEB}" type="datetime1">
              <a:rPr lang="en-CA" smtClean="0"/>
              <a:t>2019-08-01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427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FDE5-2D02-4B9F-9054-028FA42B1E38}" type="datetime1">
              <a:rPr lang="en-CA" smtClean="0"/>
              <a:t>2019-08-01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62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13A1-07B4-4ED0-9192-45D40311F952}" type="datetime1">
              <a:rPr lang="en-CA" smtClean="0"/>
              <a:t>2019-08-01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412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5E9D-4259-4943-92FA-79A38412E51C}" type="datetime1">
              <a:rPr lang="en-CA" smtClean="0"/>
              <a:t>2019-08-01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88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64D7-89F0-458C-B3EA-2A38A1408E71}" type="datetime1">
              <a:rPr lang="en-CA" smtClean="0"/>
              <a:t>2019-08-01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DBAB1-9C0B-44D9-A7CD-2A9E8D2A07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77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heeler's_delayed-choice_experimen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s.uwaterloo.ca/~ijdavis/qic890/PhysRevA.25.2208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uwaterloo.ca/~ijdavis/qic890/PhysRevA.25.2208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arxiv.org/abs/quant-ph/990304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elayed-choice_quantum_erase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jhssnet.com/journals/Vol_6_No_6_June_2016/4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cs.uwaterloo.ca/~ijdavis/qic890/1807.00383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cs.uwaterloo.ca/~ijdavis/qic890/1712.10057.pdf" TargetMode="External"/><Relationship Id="rId3" Type="http://schemas.openxmlformats.org/officeDocument/2006/relationships/hyperlink" Target="https://en.wikipedia.org/wiki/Philosophical_presentism" TargetMode="External"/><Relationship Id="rId7" Type="http://schemas.openxmlformats.org/officeDocument/2006/relationships/hyperlink" Target="https://www.quantamagazine.org/a-debate-over-the-physics-of-time-20160719/" TargetMode="External"/><Relationship Id="rId2" Type="http://schemas.openxmlformats.org/officeDocument/2006/relationships/hyperlink" Target="https://en.wikipedia.org/wiki/Eternalism_(philosophy_of_tim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uwaterloo.ca/~ijdavis/qic890/4.pdf" TargetMode="External"/><Relationship Id="rId11" Type="http://schemas.openxmlformats.org/officeDocument/2006/relationships/hyperlink" Target="https://www.cbc.ca/player/play/1474895158" TargetMode="External"/><Relationship Id="rId5" Type="http://schemas.openxmlformats.org/officeDocument/2006/relationships/hyperlink" Target="https://www.amazon.ca/Time-Aristotle-Physics-Oxford-Studies/dp/0199556709" TargetMode="External"/><Relationship Id="rId10" Type="http://schemas.openxmlformats.org/officeDocument/2006/relationships/hyperlink" Target="http://cs.uwaterloo.ca/~ijdavis/qic890/0604079.pdf" TargetMode="External"/><Relationship Id="rId4" Type="http://schemas.openxmlformats.org/officeDocument/2006/relationships/hyperlink" Target="https://plato.stanford.edu/entries/time-machine/" TargetMode="External"/><Relationship Id="rId9" Type="http://schemas.openxmlformats.org/officeDocument/2006/relationships/hyperlink" Target="http://cs.uwaterloo.ca/~ijdavis/qic890/1902.05080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eb.mnstate.edu/gracyk/courses/web%20publishing/AugustineBookXI.htm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s.uwaterloo.ca/~ijdavis/qic890/PhysRev.130.2529.pdf" TargetMode="External"/><Relationship Id="rId7" Type="http://schemas.openxmlformats.org/officeDocument/2006/relationships/hyperlink" Target="https://www.physicsforums.com/threads/can-someone-debunk-this.541224/" TargetMode="External"/><Relationship Id="rId2" Type="http://schemas.openxmlformats.org/officeDocument/2006/relationships/hyperlink" Target="https://cs.uwaterloo.ca/~ijdavis/qic890/form42549574_tmp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ttomlayer.com/bottom/basic_delayed_choice.htm" TargetMode="External"/><Relationship Id="rId5" Type="http://schemas.openxmlformats.org/officeDocument/2006/relationships/hyperlink" Target="https://cs.uwaterloo.ca/~ijdavis/qic890/halsubmission.pdf" TargetMode="External"/><Relationship Id="rId4" Type="http://schemas.openxmlformats.org/officeDocument/2006/relationships/hyperlink" Target="http://cs.uwaterloo.ca/~ijdavis/qic890/1101.1511.pdf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cs.uwaterloo.ca/~ijdavis/qic890/Eraser-PTP-127-71.pdf" TargetMode="External"/><Relationship Id="rId3" Type="http://schemas.openxmlformats.org/officeDocument/2006/relationships/hyperlink" Target="http://cs.uwaterloo.ca/~ijdavis/qic890/9903047.pdf" TargetMode="External"/><Relationship Id="rId7" Type="http://schemas.openxmlformats.org/officeDocument/2006/relationships/hyperlink" Target="http://cs.uwaterloo.ca/~ijdavis/qic890/aps_1998_48_3_255.pdf" TargetMode="External"/><Relationship Id="rId2" Type="http://schemas.openxmlformats.org/officeDocument/2006/relationships/hyperlink" Target="https://cs.uwaterloo.ca/~ijdavis/qic890/PhysRevA.25.220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uwaterloo.ca/~ijdavis/qic890/25320179.pdf" TargetMode="External"/><Relationship Id="rId5" Type="http://schemas.openxmlformats.org/officeDocument/2006/relationships/hyperlink" Target="http://cs.uwaterloo.ca/~ijdavis/qic890/0612005.pdf" TargetMode="External"/><Relationship Id="rId4" Type="http://schemas.openxmlformats.org/officeDocument/2006/relationships/hyperlink" Target="http://cs.uwaterloo.ca/~ijdavis/qic890/0512207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s.uwaterloo.ca/~ijdavis/qic890/Ellerman2015_Article_WhyDelayedChoiceExperimentsDoN.pdf" TargetMode="External"/><Relationship Id="rId2" Type="http://schemas.openxmlformats.org/officeDocument/2006/relationships/hyperlink" Target="http://cs.uwaterloo.ca/~ijdavis/qic890/1607.0236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ttomlayer.com/bottom/kim-scully/kim-scully-web.htm" TargetMode="External"/><Relationship Id="rId5" Type="http://schemas.openxmlformats.org/officeDocument/2006/relationships/hyperlink" Target="https://aapt.scitation.org/doi/10.1119/1.4938151" TargetMode="External"/><Relationship Id="rId4" Type="http://schemas.openxmlformats.org/officeDocument/2006/relationships/hyperlink" Target="https://algassert.com/quantum/2016/01/07/Delayed-Choice-Quantum-Erasure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s.uwaterloo.ca/~ijdavis/qic890/Understanding-Retrocausality_Shoup011.pdf" TargetMode="External"/><Relationship Id="rId2" Type="http://schemas.openxmlformats.org/officeDocument/2006/relationships/hyperlink" Target="https://cs.uwaterloo.ca/~ijdavis/qic890/PR1987_delaye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uwaterloo.ca/~ijdavis/qic890/1007.3977.pdf" TargetMode="External"/><Relationship Id="rId5" Type="http://schemas.openxmlformats.org/officeDocument/2006/relationships/hyperlink" Target="http://cs.uwaterloo.ca/~ijdavis/qic890/1807.00383.pdf" TargetMode="External"/><Relationship Id="rId4" Type="http://schemas.openxmlformats.org/officeDocument/2006/relationships/hyperlink" Target="http://strangepaths.com/the-quantum-eraser-experiment/2007/03/20/e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en.wikipedia.org/wiki/Eternalism_(philosophy_of_time)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amagazine.org/a-debate-over-the-physics-of-time-20160719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enanni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cbc.ca/player/play/147489515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 fontScale="90000"/>
          </a:bodyPr>
          <a:lstStyle/>
          <a:p>
            <a:r>
              <a:rPr lang="en-CA" dirty="0"/>
              <a:t>The Delayed Choice</a:t>
            </a:r>
            <a:br>
              <a:rPr lang="en-CA" dirty="0"/>
            </a:br>
            <a:r>
              <a:rPr lang="en-CA" dirty="0"/>
              <a:t>Quantum Eraser Experiment</a:t>
            </a:r>
            <a:br>
              <a:rPr lang="en-CA" dirty="0"/>
            </a:br>
            <a:br>
              <a:rPr lang="en-CA" dirty="0"/>
            </a:br>
            <a:r>
              <a:rPr lang="en-CA" dirty="0"/>
              <a:t>Presented by Ian Davis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txBody>
          <a:bodyPr>
            <a:normAutofit/>
          </a:bodyPr>
          <a:lstStyle/>
          <a:p>
            <a:r>
              <a:rPr lang="en-CA" i="1" dirty="0"/>
              <a:t>A validated experiment that raises questions about our notion of time</a:t>
            </a:r>
          </a:p>
          <a:p>
            <a:endParaRPr lang="en-CA" i="1" dirty="0"/>
          </a:p>
          <a:p>
            <a:r>
              <a:rPr lang="en-CA" dirty="0"/>
              <a:t>Class Presentation: QIC890</a:t>
            </a:r>
          </a:p>
          <a:p>
            <a:endParaRPr lang="en-CA" i="1" dirty="0"/>
          </a:p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7479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Wheeler’s Delayed Choice Experiment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75940"/>
            <a:ext cx="5394153" cy="51666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0723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Wheeler’s Delayed Choice Experiment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6552728" cy="41044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11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971600" y="602128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3"/>
              </a:rPr>
              <a:t>https://en.wikipedia.org/wiki/Wheeler%27s_delayed-choice_experiment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4978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Phase shifter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CA" dirty="0"/>
                  <a:t>Transparent medium with index refraction </a:t>
                </a:r>
                <a:r>
                  <a:rPr lang="en-CA" i="1" dirty="0"/>
                  <a:t>n</a:t>
                </a:r>
              </a:p>
              <a:p>
                <a:r>
                  <a:rPr lang="en-CA" dirty="0"/>
                  <a:t>If index of refraction of free space </a:t>
                </a:r>
                <a:r>
                  <a:rPr lang="en-CA" i="1" dirty="0"/>
                  <a:t>n</a:t>
                </a:r>
                <a:r>
                  <a:rPr lang="en-CA" i="1" baseline="-25000" dirty="0"/>
                  <a:t>0</a:t>
                </a:r>
              </a:p>
              <a:p>
                <a:r>
                  <a:rPr lang="en-CA" dirty="0"/>
                  <a:t>And depth of medium </a:t>
                </a:r>
                <a:r>
                  <a:rPr lang="en-CA" i="1" dirty="0"/>
                  <a:t>L</a:t>
                </a:r>
                <a:endParaRPr lang="en-CA" dirty="0"/>
              </a:p>
              <a:p>
                <a:r>
                  <a:rPr lang="en-CA" dirty="0"/>
                  <a:t>Shifts phase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CA" b="0" i="1" smtClean="0"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CA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CA" b="0" i="1" smtClean="0">
                            <a:latin typeface="Cambria Math"/>
                          </a:rPr>
                          <m:t>𝐿</m:t>
                        </m:r>
                        <m:r>
                          <a:rPr lang="en-CA" b="0" i="1" smtClean="0">
                            <a:latin typeface="Cambria Math"/>
                          </a:rPr>
                          <m:t>/</m:t>
                        </m:r>
                        <m:r>
                          <a:rPr lang="en-CA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endParaRPr lang="en-CA" dirty="0"/>
              </a:p>
              <a:p>
                <a:endParaRPr lang="en-CA" dirty="0"/>
              </a:p>
              <a:p>
                <a:r>
                  <a:rPr lang="en-CA" dirty="0"/>
                  <a:t>(Index of refraction may be dependent on the intensity of the light source)</a:t>
                </a:r>
              </a:p>
              <a:p>
                <a:r>
                  <a:rPr lang="en-CA" dirty="0"/>
                  <a:t>Mirror shifts phase by </a:t>
                </a:r>
                <a:r>
                  <a:rPr lang="el-GR" dirty="0"/>
                  <a:t>π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8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12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3140968"/>
            <a:ext cx="2657167" cy="12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38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Beam Splitter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CA" dirty="0"/>
                  <a:t>Prism beam splitter</a:t>
                </a:r>
              </a:p>
              <a:p>
                <a:pPr lvl="1"/>
                <a:r>
                  <a:rPr lang="en-CA" dirty="0"/>
                  <a:t>2 prisms sandwiching a thin metallic layer</a:t>
                </a:r>
              </a:p>
              <a:p>
                <a:pPr lvl="1"/>
                <a:r>
                  <a:rPr lang="en-CA" dirty="0"/>
                  <a:t>Reflects R = cos </a:t>
                </a:r>
                <a:r>
                  <a:rPr lang="en-CA" baseline="30000" dirty="0"/>
                  <a:t>2</a:t>
                </a:r>
                <a:r>
                  <a:rPr lang="en-CA" dirty="0"/>
                  <a:t>(</a:t>
                </a:r>
                <a:r>
                  <a:rPr lang="el-GR" dirty="0"/>
                  <a:t>θ</a:t>
                </a:r>
                <a:r>
                  <a:rPr lang="en-CA" dirty="0"/>
                  <a:t>)  Transmits 1-R</a:t>
                </a:r>
              </a:p>
              <a:p>
                <a:pPr lvl="1"/>
                <a:r>
                  <a:rPr lang="en-CA" dirty="0"/>
                  <a:t>Acts as a </a:t>
                </a:r>
                <a:r>
                  <a:rPr lang="en-CA" dirty="0" err="1"/>
                  <a:t>Hadamard</a:t>
                </a:r>
                <a:r>
                  <a:rPr lang="en-CA" dirty="0"/>
                  <a:t> gate when R = 1/2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CA" b="0" i="0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  <m:r>
                          <a:rPr lang="en-CA" b="0" i="1" dirty="0" smtClean="0">
                            <a:latin typeface="Cambria Math"/>
                          </a:rPr>
                          <m:t>+ </m:t>
                        </m:r>
                        <m:sSub>
                          <m:sSubPr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dirty="0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CA" b="0" i="1" dirty="0" smtClean="0">
                                <a:latin typeface="Cambria Math"/>
                              </a:rPr>
                              <m:t>𝑖𝑛</m:t>
                            </m:r>
                          </m:sub>
                        </m:sSub>
                        <m:func>
                          <m:funcPr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dirty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l-GR" dirty="0"/>
                              <m:t>θ</m:t>
                            </m:r>
                          </m:e>
                        </m:func>
                      </m:e>
                    </m:func>
                  </m:oMath>
                </a14:m>
                <a:endParaRPr lang="en-CA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CA" b="0" i="1" smtClean="0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𝑖𝑛</m:t>
                        </m:r>
                      </m:sub>
                    </m:sSub>
                    <m:func>
                      <m:func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dirty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</m:e>
                    </m:func>
                  </m:oMath>
                </a14:m>
                <a:r>
                  <a:rPr lang="en-CA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  <m:func>
                      <m:func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</m:e>
                    </m:func>
                  </m:oMath>
                </a14:m>
                <a:endParaRPr lang="en-CA" dirty="0"/>
              </a:p>
              <a:p>
                <a:r>
                  <a:rPr lang="en-CA" dirty="0"/>
                  <a:t>Partial mirror beam splitter</a:t>
                </a:r>
              </a:p>
              <a:p>
                <a:pPr lvl="1"/>
                <a:r>
                  <a:rPr lang="en-CA" dirty="0"/>
                  <a:t>Reflection causes phase shift of 0 or </a:t>
                </a:r>
                <a:r>
                  <a:rPr lang="el-GR" dirty="0"/>
                  <a:t>π</a:t>
                </a:r>
                <a:endParaRPr lang="en-CA" dirty="0"/>
              </a:p>
              <a:p>
                <a:pPr lvl="1"/>
                <a:r>
                  <a:rPr lang="en-CA" dirty="0"/>
                  <a:t>Transmission implies a phase shift??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b="-9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13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28" y="4365105"/>
            <a:ext cx="1833952" cy="15518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4368" y="4005064"/>
            <a:ext cx="64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1"/>
                </a:solidFill>
              </a:rPr>
              <a:t>+k?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0432" y="56612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+k?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3478" y="4437112"/>
            <a:ext cx="64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1"/>
                </a:solidFill>
              </a:rPr>
              <a:t>+2k?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41" y="340363"/>
            <a:ext cx="2231453" cy="168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5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Historically:</a:t>
            </a:r>
          </a:p>
          <a:p>
            <a:pPr lvl="1"/>
            <a:r>
              <a:rPr lang="en-CA" dirty="0"/>
              <a:t>A photon detector scanning the </a:t>
            </a:r>
            <a:r>
              <a:rPr lang="en-CA" i="1" dirty="0"/>
              <a:t>x</a:t>
            </a:r>
            <a:r>
              <a:rPr lang="en-CA" dirty="0"/>
              <a:t> axis</a:t>
            </a:r>
          </a:p>
          <a:p>
            <a:pPr lvl="1"/>
            <a:r>
              <a:rPr lang="en-CA" dirty="0"/>
              <a:t>Could miss photons?</a:t>
            </a:r>
          </a:p>
          <a:p>
            <a:r>
              <a:rPr lang="en-CA" dirty="0"/>
              <a:t>Now:</a:t>
            </a:r>
          </a:p>
          <a:p>
            <a:pPr lvl="1"/>
            <a:r>
              <a:rPr lang="en-CA" dirty="0"/>
              <a:t>A camera imaging sensor.</a:t>
            </a:r>
          </a:p>
          <a:p>
            <a:pPr lvl="1"/>
            <a:r>
              <a:rPr lang="en-CA" dirty="0"/>
              <a:t>Connected to computer software</a:t>
            </a:r>
          </a:p>
          <a:p>
            <a:pPr lvl="1"/>
            <a:r>
              <a:rPr lang="en-CA" dirty="0"/>
              <a:t>AI to identify presence of interference pattern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14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789123" cy="164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47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experimental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>
            <a:normAutofit/>
          </a:bodyPr>
          <a:lstStyle/>
          <a:p>
            <a:r>
              <a:rPr lang="en-CA" dirty="0"/>
              <a:t>Only an observed phenomenon is a phenomenon</a:t>
            </a:r>
          </a:p>
          <a:p>
            <a:r>
              <a:rPr lang="en-CA" dirty="0"/>
              <a:t>No a-priori decision to be wave or particle</a:t>
            </a:r>
          </a:p>
          <a:p>
            <a:r>
              <a:rPr lang="en-CA" dirty="0"/>
              <a:t>Presumption that it must be one or other false</a:t>
            </a:r>
          </a:p>
          <a:p>
            <a:r>
              <a:rPr lang="en-CA" dirty="0"/>
              <a:t>The experimental setup determines behaviour</a:t>
            </a:r>
          </a:p>
          <a:p>
            <a:r>
              <a:rPr lang="en-CA" dirty="0"/>
              <a:t>The mathematics determines the outcome</a:t>
            </a:r>
          </a:p>
          <a:p>
            <a:r>
              <a:rPr lang="en-CA" dirty="0"/>
              <a:t>Math is predicated on what actually occurs</a:t>
            </a:r>
          </a:p>
          <a:p>
            <a:r>
              <a:rPr lang="en-CA" dirty="0"/>
              <a:t>The photon is destroyed when measured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0682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/>
              <a:t>Extending the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4713387"/>
          </a:xfrm>
        </p:spPr>
        <p:txBody>
          <a:bodyPr>
            <a:normAutofit fontScale="92500"/>
          </a:bodyPr>
          <a:lstStyle/>
          <a:p>
            <a:r>
              <a:rPr lang="en-CA" dirty="0"/>
              <a:t>What if the photon wasn’t destroyed?</a:t>
            </a:r>
          </a:p>
          <a:p>
            <a:r>
              <a:rPr lang="en-CA" dirty="0"/>
              <a:t>What if it had an entangled twin photon?</a:t>
            </a:r>
          </a:p>
          <a:p>
            <a:r>
              <a:rPr lang="en-CA" dirty="0"/>
              <a:t>How would measurement be correlated?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“Delayed Choice Quantum Eraser Experiment”</a:t>
            </a:r>
          </a:p>
          <a:p>
            <a:pPr lvl="1"/>
            <a:r>
              <a:rPr lang="en-CA" dirty="0"/>
              <a:t>Marian O. Scully and Kai </a:t>
            </a:r>
            <a:r>
              <a:rPr lang="en-CA" dirty="0" err="1"/>
              <a:t>Druhl</a:t>
            </a:r>
            <a:r>
              <a:rPr lang="en-CA" dirty="0"/>
              <a:t> </a:t>
            </a:r>
            <a:r>
              <a:rPr lang="en-CA" i="1" dirty="0"/>
              <a:t>Quantum eraser: A proposed photon correlation experiment concerning observation and "delayed choice" in quantum mechanics</a:t>
            </a:r>
          </a:p>
          <a:p>
            <a:pPr marL="457200" lvl="1" indent="0">
              <a:buNone/>
            </a:pPr>
            <a:r>
              <a:rPr lang="en-CA" i="1" dirty="0"/>
              <a:t>	</a:t>
            </a:r>
            <a:r>
              <a:rPr lang="en-CA" dirty="0">
                <a:hlinkClick r:id="rId2"/>
              </a:rPr>
              <a:t>Physics Review A Vol 25 4 April 1982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613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proposed setup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390702"/>
            <a:ext cx="8352929" cy="445532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17</a:t>
            </a:fld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755576" y="5853395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i="1" dirty="0">
                <a:hlinkClick r:id="rId3"/>
              </a:rPr>
              <a:t>“Quantum Eraser: A proposed photon correlation experiment concerning observation and “delayed choice” in quantum mechanics”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2101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implementation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5733256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Y-H Kim, R. Yu, S.P. </a:t>
            </a:r>
            <a:r>
              <a:rPr lang="en-CA" dirty="0" err="1"/>
              <a:t>Kulik</a:t>
            </a:r>
            <a:r>
              <a:rPr lang="en-CA" dirty="0"/>
              <a:t>, Y.H. Shih, M.O. Scully </a:t>
            </a:r>
            <a:r>
              <a:rPr lang="pt-BR" i="1" dirty="0"/>
              <a:t>A Delayed Choice Quantum Eraser</a:t>
            </a:r>
            <a:r>
              <a:rPr lang="en-CA" i="1" dirty="0"/>
              <a:t> </a:t>
            </a:r>
            <a:r>
              <a:rPr lang="en-CA" dirty="0">
                <a:hlinkClick r:id="rId2"/>
              </a:rPr>
              <a:t>https://arxiv.org/abs/quant-ph/9903047</a:t>
            </a:r>
            <a:endParaRPr lang="pt-BR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160747"/>
            <a:ext cx="7848872" cy="45725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9564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en-CA" dirty="0"/>
              <a:t>Attenuating the laser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CA" dirty="0"/>
                  <a:t>Need to generate individual photons</a:t>
                </a:r>
              </a:p>
              <a:p>
                <a:r>
                  <a:rPr lang="en-CA" dirty="0"/>
                  <a:t>Otherwise can’t correlate entangled pairs</a:t>
                </a:r>
              </a:p>
              <a:p>
                <a:r>
                  <a:rPr lang="en-CA" dirty="0"/>
                  <a:t>Laser generates n photons</a:t>
                </a:r>
              </a:p>
              <a:p>
                <a:r>
                  <a:rPr lang="en-CA" dirty="0"/>
                  <a:t>|</a:t>
                </a:r>
                <a:r>
                  <a:rPr lang="el-GR" dirty="0"/>
                  <a:t>α</a:t>
                </a:r>
                <a:r>
                  <a:rPr lang="en-CA" dirty="0"/>
                  <a:t>&gt;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i="1">
                                    <a:latin typeface="Cambria Math"/>
                                  </a:rPr>
                                  <m:t>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CA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CA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nary>
                      <m:naryPr>
                        <m:chr m:val="∑"/>
                        <m:limLoc m:val="undOvr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i="1">
                            <a:latin typeface="Cambria Math"/>
                          </a:rPr>
                          <m:t>𝑛</m:t>
                        </m:r>
                        <m:r>
                          <a:rPr lang="en-CA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CA" i="1">
                            <a:latin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CA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CA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CA" i="1">
                                    <a:latin typeface="Cambria Math"/>
                                  </a:rPr>
                                  <m:t>!</m:t>
                                </m:r>
                              </m:e>
                            </m:rad>
                          </m:den>
                        </m:f>
                      </m:e>
                    </m:nary>
                    <m:r>
                      <a:rPr lang="en-CA" i="1">
                        <a:latin typeface="Cambria Math"/>
                      </a:rPr>
                      <m:t> |</m:t>
                    </m:r>
                    <m:r>
                      <a:rPr lang="en-CA" i="1">
                        <a:latin typeface="Cambria Math"/>
                      </a:rPr>
                      <m:t>𝑛</m:t>
                    </m:r>
                    <m:r>
                      <a:rPr lang="en-CA" i="1">
                        <a:latin typeface="Cambria Math"/>
                      </a:rPr>
                      <m:t>&gt;</m:t>
                    </m:r>
                  </m:oMath>
                </a14:m>
                <a:endParaRPr lang="en-CA" dirty="0"/>
              </a:p>
              <a:p>
                <a:r>
                  <a:rPr lang="en-CA" dirty="0"/>
                  <a:t>|n&gt; are energy (number) eigenvectors</a:t>
                </a:r>
              </a:p>
              <a:p>
                <a:r>
                  <a:rPr lang="en-CA" dirty="0"/>
                  <a:t>Average number of photons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/>
                          </a:rPr>
                          <m:t>|</m:t>
                        </m:r>
                        <m:r>
                          <a:rPr lang="el-GR" i="1">
                            <a:latin typeface="Cambria Math"/>
                          </a:rPr>
                          <m:t>𝛼</m:t>
                        </m:r>
                        <m:r>
                          <a:rPr lang="en-CA" b="0" i="1" smtClean="0">
                            <a:latin typeface="Cambria Math"/>
                          </a:rPr>
                          <m:t>|</m:t>
                        </m:r>
                      </m:e>
                      <m:sup>
                        <m:r>
                          <a:rPr lang="en-CA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CA" dirty="0"/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𝑃𝑟𝑜𝑏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&lt;</m:t>
                            </m:r>
                            <m:r>
                              <a:rPr lang="en-CA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l-GR" dirty="0"/>
                          <m:t>α</m:t>
                        </m:r>
                        <m:r>
                          <a:rPr lang="en-CA" b="0" i="1" dirty="0" smtClean="0">
                            <a:latin typeface="Cambria Math"/>
                          </a:rPr>
                          <m:t>&gt;|</m:t>
                        </m:r>
                      </m:e>
                      <m:sup>
                        <m:r>
                          <a:rPr lang="en-CA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CA" b="0" i="0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−|</m:t>
                            </m:r>
                            <m:r>
                              <a:rPr lang="el-GR" i="1">
                                <a:latin typeface="Cambria Math"/>
                              </a:rPr>
                              <m:t>𝛼</m:t>
                            </m:r>
                            <m:r>
                              <a:rPr lang="en-CA" b="0" i="1" smtClean="0">
                                <a:latin typeface="Cambria Math"/>
                              </a:rPr>
                              <m:t>|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CA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/>
                          </a:rPr>
                          <m:t>|</m:t>
                        </m:r>
                        <m:r>
                          <a:rPr lang="el-GR" i="1">
                            <a:latin typeface="Cambria Math"/>
                          </a:rPr>
                          <m:t>𝛼</m:t>
                        </m:r>
                        <m:r>
                          <a:rPr lang="en-CA" i="1">
                            <a:latin typeface="Cambria Math"/>
                          </a:rPr>
                          <m:t>|</m:t>
                        </m:r>
                      </m:e>
                      <m:sup>
                        <m:r>
                          <a:rPr lang="en-CA" i="1">
                            <a:latin typeface="Cambria Math"/>
                          </a:rPr>
                          <m:t>2</m:t>
                        </m:r>
                        <m:r>
                          <a:rPr lang="en-CA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dirty="0"/>
                  <a:t>/n! </a:t>
                </a:r>
              </a:p>
              <a:p>
                <a:r>
                  <a:rPr lang="en-CA" dirty="0"/>
                  <a:t>If the energy of the laser </a:t>
                </a:r>
                <a:r>
                  <a:rPr lang="el-GR" dirty="0"/>
                  <a:t>α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b="0" i="1" smtClean="0">
                            <a:latin typeface="Cambria Math"/>
                          </a:rPr>
                          <m:t>0.1</m:t>
                        </m:r>
                      </m:e>
                    </m:rad>
                  </m:oMath>
                </a14:m>
                <a:r>
                  <a:rPr lang="en-CA" dirty="0"/>
                  <a:t>   </a:t>
                </a:r>
                <a:endParaRPr lang="en-CA" b="0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/>
                      </a:rPr>
                      <m:t>|</m:t>
                    </m:r>
                    <m:r>
                      <m:rPr>
                        <m:nor/>
                      </m:rPr>
                      <a:rPr lang="el-GR" dirty="0"/>
                      <m:t>α</m:t>
                    </m:r>
                    <m:r>
                      <m:rPr>
                        <m:nor/>
                      </m:rPr>
                      <a:rPr lang="en-CA" b="0" i="0" dirty="0" smtClean="0"/>
                      <m:t>&gt;</m:t>
                    </m:r>
                    <m:r>
                      <a:rPr lang="en-CA" i="1">
                        <a:latin typeface="Cambria Math"/>
                      </a:rPr>
                      <m:t>≅</m:t>
                    </m:r>
                    <m:r>
                      <a:rPr lang="en-CA" b="0" i="1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b="0" i="1" smtClean="0">
                            <a:latin typeface="Cambria Math"/>
                          </a:rPr>
                          <m:t>0.9</m:t>
                        </m:r>
                      </m:e>
                    </m:rad>
                  </m:oMath>
                </a14:m>
                <a:r>
                  <a:rPr lang="en-CA" dirty="0"/>
                  <a:t>|0&gt;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b="0" i="1" smtClean="0">
                            <a:latin typeface="Cambria Math"/>
                          </a:rPr>
                          <m:t>0.09</m:t>
                        </m:r>
                      </m:e>
                    </m:rad>
                  </m:oMath>
                </a14:m>
                <a:r>
                  <a:rPr lang="en-CA" dirty="0"/>
                  <a:t> |1&gt;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b="0" i="1" smtClean="0">
                            <a:latin typeface="Cambria Math"/>
                          </a:rPr>
                          <m:t>0.002</m:t>
                        </m:r>
                      </m:e>
                    </m:rad>
                  </m:oMath>
                </a14:m>
                <a:r>
                  <a:rPr lang="en-CA" dirty="0"/>
                  <a:t> |2&gt; + …</a:t>
                </a:r>
              </a:p>
              <a:p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 rotWithShape="1">
                <a:blip r:embed="rId2"/>
                <a:stretch>
                  <a:fillRect l="-1481" t="-32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19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348880"/>
            <a:ext cx="172078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5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ancients on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CA" dirty="0"/>
              <a:t>Aristotle</a:t>
            </a:r>
          </a:p>
          <a:p>
            <a:pPr lvl="1"/>
            <a:r>
              <a:rPr lang="en-CA" dirty="0"/>
              <a:t>Time emergent property of change</a:t>
            </a:r>
          </a:p>
          <a:p>
            <a:pPr lvl="1"/>
            <a:r>
              <a:rPr lang="en-CA" dirty="0"/>
              <a:t>Time is natures way of stopping everything from happening all at once</a:t>
            </a:r>
          </a:p>
          <a:p>
            <a:pPr lvl="1"/>
            <a:endParaRPr lang="en-CA" dirty="0"/>
          </a:p>
          <a:p>
            <a:r>
              <a:rPr lang="en-CA" dirty="0"/>
              <a:t>St Augustine</a:t>
            </a:r>
          </a:p>
          <a:p>
            <a:pPr lvl="1"/>
            <a:r>
              <a:rPr lang="en-CA" dirty="0"/>
              <a:t>Time had a beginning</a:t>
            </a:r>
          </a:p>
          <a:p>
            <a:pPr lvl="1"/>
            <a:r>
              <a:rPr lang="en-CA" dirty="0"/>
              <a:t>Stopping clocks does not stop time</a:t>
            </a:r>
          </a:p>
          <a:p>
            <a:pPr lvl="1"/>
            <a:r>
              <a:rPr lang="en-CA" dirty="0"/>
              <a:t>Time is an objective reality</a:t>
            </a:r>
          </a:p>
          <a:p>
            <a:pPr marL="457200" lvl="1" indent="0">
              <a:buNone/>
            </a:pPr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2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92" y="0"/>
            <a:ext cx="170080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89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CA" dirty="0"/>
                  <a:t>The paper erroneously omitted D</a:t>
                </a:r>
                <a:r>
                  <a:rPr lang="en-CA" baseline="-25000" dirty="0"/>
                  <a:t>4</a:t>
                </a:r>
              </a:p>
              <a:p>
                <a:r>
                  <a:rPr lang="en-CA" dirty="0"/>
                  <a:t>The two slits are about 1.4mm apart</a:t>
                </a:r>
              </a:p>
              <a:p>
                <a:r>
                  <a:rPr lang="en-CA" dirty="0"/>
                  <a:t>Signaller and idler photon entangled</a:t>
                </a:r>
              </a:p>
              <a:p>
                <a:r>
                  <a:rPr lang="en-CA" dirty="0"/>
                  <a:t>Signaller photon goes to D</a:t>
                </a:r>
                <a:r>
                  <a:rPr lang="en-CA" baseline="-25000" dirty="0"/>
                  <a:t>0</a:t>
                </a:r>
              </a:p>
              <a:p>
                <a:r>
                  <a:rPr lang="en-CA" dirty="0"/>
                  <a:t>Idler photon goes to one of D</a:t>
                </a:r>
                <a:r>
                  <a:rPr lang="en-CA" baseline="-25000" dirty="0"/>
                  <a:t>1</a:t>
                </a:r>
                <a:r>
                  <a:rPr lang="en-CA" dirty="0"/>
                  <a:t>, D</a:t>
                </a:r>
                <a:r>
                  <a:rPr lang="en-CA" baseline="-25000" dirty="0"/>
                  <a:t>2</a:t>
                </a:r>
                <a:r>
                  <a:rPr lang="en-CA" dirty="0"/>
                  <a:t>, D</a:t>
                </a:r>
                <a:r>
                  <a:rPr lang="en-CA" baseline="-25000" dirty="0"/>
                  <a:t>3</a:t>
                </a:r>
                <a:r>
                  <a:rPr lang="en-CA" dirty="0"/>
                  <a:t> or D</a:t>
                </a:r>
                <a:r>
                  <a:rPr lang="en-CA" baseline="-25000" dirty="0"/>
                  <a:t>4</a:t>
                </a:r>
                <a:endParaRPr lang="en-CA" dirty="0"/>
              </a:p>
              <a:p>
                <a:r>
                  <a:rPr lang="en-CA" dirty="0"/>
                  <a:t>Idler optical delay ~2.5m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≅</m:t>
                    </m:r>
                  </m:oMath>
                </a14:m>
                <a:r>
                  <a:rPr lang="en-CA" dirty="0"/>
                  <a:t> 8ns =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CA" b="0" i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CA" b="0" i="1" smtClean="0">
                        <a:latin typeface="Cambria Math"/>
                      </a:rPr>
                      <m:t>)/</m:t>
                    </m:r>
                    <m:r>
                      <a:rPr lang="en-CA" b="0" i="1" smtClean="0">
                        <a:latin typeface="Cambria Math"/>
                      </a:rPr>
                      <m:t>𝑐</m:t>
                    </m:r>
                  </m:oMath>
                </a14:m>
                <a:endParaRPr lang="en-CA" dirty="0"/>
              </a:p>
              <a:p>
                <a:r>
                  <a:rPr lang="en-CA" dirty="0"/>
                  <a:t>Detectors have a response time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≅</m:t>
                    </m:r>
                  </m:oMath>
                </a14:m>
                <a:r>
                  <a:rPr lang="en-CA" dirty="0"/>
                  <a:t> 1ns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621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/>
              <a:t>The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No interference pattern is initially seen at D</a:t>
            </a:r>
            <a:r>
              <a:rPr lang="pt-BR" baseline="-25000" dirty="0"/>
              <a:t>0</a:t>
            </a:r>
            <a:endParaRPr lang="pt-BR" dirty="0"/>
          </a:p>
          <a:p>
            <a:r>
              <a:rPr lang="pt-BR" dirty="0"/>
              <a:t>However when photons are correlated by time of arrival (accounting for the lag):</a:t>
            </a:r>
          </a:p>
          <a:p>
            <a:pPr lvl="1"/>
            <a:r>
              <a:rPr lang="pt-BR" dirty="0"/>
              <a:t>Interference at D</a:t>
            </a:r>
            <a:r>
              <a:rPr lang="pt-BR" baseline="-25000" dirty="0"/>
              <a:t>0 </a:t>
            </a:r>
            <a:r>
              <a:rPr lang="pt-BR" dirty="0"/>
              <a:t>when idler detected at D</a:t>
            </a:r>
            <a:r>
              <a:rPr lang="pt-BR" baseline="-25000" dirty="0"/>
              <a:t>1</a:t>
            </a:r>
            <a:r>
              <a:rPr lang="pt-BR" dirty="0"/>
              <a:t> or D</a:t>
            </a:r>
            <a:r>
              <a:rPr lang="pt-BR" baseline="-25000" dirty="0"/>
              <a:t>2</a:t>
            </a:r>
            <a:r>
              <a:rPr lang="pt-BR" dirty="0"/>
              <a:t> </a:t>
            </a:r>
          </a:p>
          <a:p>
            <a:pPr lvl="1"/>
            <a:r>
              <a:rPr lang="pt-BR" dirty="0"/>
              <a:t>No interference when idler detected at D</a:t>
            </a:r>
            <a:r>
              <a:rPr lang="pt-BR" baseline="-25000" dirty="0"/>
              <a:t>3</a:t>
            </a:r>
            <a:r>
              <a:rPr lang="pt-BR" dirty="0"/>
              <a:t> or D</a:t>
            </a:r>
            <a:r>
              <a:rPr lang="pt-BR" baseline="-25000" dirty="0"/>
              <a:t>4</a:t>
            </a:r>
            <a:r>
              <a:rPr lang="pt-BR" dirty="0"/>
              <a:t> </a:t>
            </a:r>
          </a:p>
          <a:p>
            <a:pPr lvl="1"/>
            <a:r>
              <a:rPr lang="pt-BR" dirty="0"/>
              <a:t>Combining D</a:t>
            </a:r>
            <a:r>
              <a:rPr lang="pt-BR" baseline="-25000" dirty="0"/>
              <a:t>1</a:t>
            </a:r>
            <a:r>
              <a:rPr lang="pt-BR" dirty="0"/>
              <a:t> and D</a:t>
            </a:r>
            <a:r>
              <a:rPr lang="pt-BR" baseline="-25000" dirty="0"/>
              <a:t>2</a:t>
            </a:r>
            <a:r>
              <a:rPr lang="pt-BR" dirty="0"/>
              <a:t> masks the interference</a:t>
            </a:r>
          </a:p>
          <a:p>
            <a:pPr lvl="2"/>
            <a:r>
              <a:rPr lang="pt-BR" dirty="0"/>
              <a:t>The bright bands are out of phase by </a:t>
            </a:r>
            <a:r>
              <a:rPr lang="el-GR" dirty="0"/>
              <a:t>π</a:t>
            </a:r>
            <a:endParaRPr lang="en-CA" dirty="0"/>
          </a:p>
          <a:p>
            <a:pPr lvl="2"/>
            <a:endParaRPr lang="en-CA" dirty="0"/>
          </a:p>
          <a:p>
            <a:pPr marL="0" indent="0">
              <a:buNone/>
            </a:pPr>
            <a:r>
              <a:rPr lang="pt-BR" sz="1900" dirty="0">
                <a:hlinkClick r:id="rId2"/>
              </a:rPr>
              <a:t>https://en.wikipedia.org/wiki/Delayed-choice_quantum_eraser</a:t>
            </a:r>
            <a:endParaRPr lang="pt-BR" sz="1900" dirty="0"/>
          </a:p>
          <a:p>
            <a:pPr lvl="1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7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0" y="0"/>
            <a:ext cx="8242479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3276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3228"/>
            <a:ext cx="7416824" cy="61714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314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math in the paper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dirty="0" smtClean="0"/>
                      <m:t>A</m:t>
                    </m:r>
                    <m:r>
                      <m:rPr>
                        <m:nor/>
                      </m:rPr>
                      <a:rPr lang="en-CA" dirty="0" smtClean="0"/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CA" dirty="0"/>
                      <m:t>, </m:t>
                    </m:r>
                    <m:sSub>
                      <m:sSub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CA" dirty="0"/>
                      <m:t>) =  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l-GR" dirty="0"/>
                      <m:t>Π</m:t>
                    </m:r>
                    <m:r>
                      <m:rPr>
                        <m:nor/>
                      </m:rPr>
                      <a:rPr lang="en-CA" dirty="0"/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CA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CA" dirty="0"/>
                      <m:t>)</m:t>
                    </m:r>
                    <m:sSup>
                      <m:sSup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 dirty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CA" i="1" dirty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dirty="0">
                            <a:latin typeface="Cambria Math"/>
                          </a:rPr>
                          <m:t>Ω</m:t>
                        </m:r>
                        <m:r>
                          <a:rPr lang="en-CA" i="1" dirty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CA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CA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CA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CA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CA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ψ</m:t>
                    </m:r>
                    <m:r>
                      <a:rPr lang="en-CA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) = A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CA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CA" b="0" i="1" dirty="0" smtClean="0">
                            <a:latin typeface="Cambria Math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CA" dirty="0"/>
                  <a:t>) + A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 dirty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CA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CA" b="0" i="1" dirty="0" smtClean="0">
                            <a:latin typeface="Cambria Math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CA" dirty="0"/>
                  <a:t>)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ψ</m:t>
                    </m:r>
                    <m:r>
                      <a:rPr lang="en-CA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) = A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 dirty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CA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CA" i="1" dirty="0">
                            <a:latin typeface="Cambria Math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CA" dirty="0"/>
                  <a:t>) - A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 dirty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CA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CA" i="1" dirty="0">
                            <a:latin typeface="Cambria Math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CA" dirty="0"/>
                  <a:t>)</a:t>
                </a:r>
              </a:p>
              <a:p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ψ</m:t>
                    </m:r>
                    <m:r>
                      <a:rPr lang="en-CA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dirty="0"/>
                  <a:t>) = A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 dirty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CA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  <m:sup>
                        <m:r>
                          <a:rPr lang="en-CA" i="1" dirty="0">
                            <a:latin typeface="Cambria Math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CA" dirty="0"/>
                  <a:t>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ψ</m:t>
                    </m:r>
                    <m:r>
                      <a:rPr lang="en-CA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CA" dirty="0"/>
                  <a:t>) = A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 dirty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CA" b="0" i="1" dirty="0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  <m:sup>
                        <m:r>
                          <a:rPr lang="en-CA" b="0" i="1" dirty="0" smtClean="0">
                            <a:latin typeface="Cambria Math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CA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01</m:t>
                        </m:r>
                      </m:sub>
                    </m:sSub>
                    <m:r>
                      <a:rPr lang="en-CA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CA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/>
                            <a:ea typeface="Cambria Math"/>
                          </a:rPr>
                          <m:t>𝑐𝑜𝑠</m:t>
                        </m:r>
                      </m:e>
                      <m:sup>
                        <m:r>
                          <a:rPr lang="en-CA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dirty="0"/>
                  <a:t>(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/>
                      </a:rPr>
                      <m:t>𝑥</m:t>
                    </m:r>
                    <m:r>
                      <m:rPr>
                        <m:sty m:val="p"/>
                      </m:rPr>
                      <a:rPr lang="el-GR" b="0" i="1" dirty="0" smtClean="0">
                        <a:latin typeface="Cambria Math"/>
                      </a:rPr>
                      <m:t>π</m:t>
                    </m:r>
                    <m:r>
                      <a:rPr lang="en-CA" b="0" i="1" dirty="0" smtClean="0">
                        <a:latin typeface="Cambria Math"/>
                      </a:rPr>
                      <m:t>𝑑</m:t>
                    </m:r>
                    <m:r>
                      <a:rPr lang="en-CA" b="0" i="1" dirty="0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l-GR" b="0" i="1" dirty="0" smtClean="0">
                        <a:latin typeface="Cambria Math"/>
                      </a:rPr>
                      <m:t>λ</m:t>
                    </m:r>
                    <m:r>
                      <a:rPr lang="en-CA" b="0" i="1" dirty="0" smtClean="0">
                        <a:latin typeface="Cambria Math"/>
                      </a:rPr>
                      <m:t>𝑓</m:t>
                    </m:r>
                    <m:r>
                      <a:rPr lang="en-CA" b="0" i="1" dirty="0" smtClean="0">
                        <a:latin typeface="Cambria Math"/>
                      </a:rPr>
                      <m:t>) &amp; 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0</m:t>
                        </m:r>
                        <m:r>
                          <a:rPr lang="en-CA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CA" i="1">
                        <a:latin typeface="Cambria Math"/>
                        <a:ea typeface="Cambria Math"/>
                      </a:rPr>
                      <m:t>∝ 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/>
                            <a:ea typeface="Cambria Math"/>
                          </a:rPr>
                          <m:t>𝑠𝑖𝑛</m:t>
                        </m:r>
                      </m:e>
                      <m:sup>
                        <m:r>
                          <a:rPr lang="en-CA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dirty="0"/>
                  <a:t>(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/>
                      </a:rPr>
                      <m:t>𝑥</m:t>
                    </m:r>
                    <m:r>
                      <m:rPr>
                        <m:sty m:val="p"/>
                      </m:rPr>
                      <a:rPr lang="el-GR" i="1" dirty="0">
                        <a:latin typeface="Cambria Math"/>
                      </a:rPr>
                      <m:t>π</m:t>
                    </m:r>
                    <m:r>
                      <a:rPr lang="en-CA" i="1" dirty="0">
                        <a:latin typeface="Cambria Math"/>
                      </a:rPr>
                      <m:t>𝑑</m:t>
                    </m:r>
                    <m:r>
                      <a:rPr lang="en-CA" i="1" dirty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l-GR" i="1" dirty="0">
                        <a:latin typeface="Cambria Math"/>
                      </a:rPr>
                      <m:t>λ</m:t>
                    </m:r>
                    <m:r>
                      <a:rPr lang="en-CA" i="1" dirty="0">
                        <a:latin typeface="Cambria Math"/>
                      </a:rPr>
                      <m:t>𝑓</m:t>
                    </m:r>
                    <m:r>
                      <a:rPr lang="en-CA" i="1" dirty="0">
                        <a:latin typeface="Cambria Math"/>
                      </a:rPr>
                      <m:t>) </m:t>
                    </m:r>
                  </m:oMath>
                </a14:m>
                <a:endParaRPr lang="en-CA" dirty="0"/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CA" dirty="0"/>
                  <a:t> distance between slits A and B</a:t>
                </a:r>
                <a14:m>
                  <m:oMath xmlns:m="http://schemas.openxmlformats.org/officeDocument/2006/math">
                    <m:r>
                      <a:rPr lang="en-CA" b="0" i="0" dirty="0" smtClean="0">
                        <a:latin typeface="Cambria Math"/>
                      </a:rPr>
                      <m:t> </m:t>
                    </m:r>
                  </m:oMath>
                </a14:m>
                <a:endParaRPr lang="en-CA" b="0" i="0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/>
                      </a:rPr>
                      <m:t>λ</m:t>
                    </m:r>
                  </m:oMath>
                </a14:m>
                <a:r>
                  <a:rPr lang="en-CA" dirty="0"/>
                  <a:t> wavelength ;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CA" dirty="0"/>
                  <a:t>focal length of lens</a:t>
                </a:r>
              </a:p>
              <a:p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7151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math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If measurements A and B commute result of both is independent of time and space</a:t>
            </a:r>
          </a:p>
          <a:p>
            <a:endParaRPr lang="en-CA" dirty="0"/>
          </a:p>
          <a:p>
            <a:pPr lvl="1"/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D0 observable = B0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⊗ I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D1 observable = I  ⊗ A1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D2 observable = I  ⊗ A2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D3 observable = I  ⊗ A3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D4 observable = I  ⊗ A4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Conditional probability raises the issue of time</a:t>
            </a:r>
          </a:p>
          <a:p>
            <a:pPr lvl="1"/>
            <a:r>
              <a:rPr lang="en-CA" dirty="0"/>
              <a:t>But hold for measurements past, present and 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0322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Wave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7992888" cy="47419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|Photon&gt;→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(|L&gt;+|R&gt;)/√2 →</a:t>
            </a:r>
          </a:p>
          <a:p>
            <a:pPr marL="0" indent="0">
              <a:buNone/>
            </a:pP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(|L</a:t>
            </a:r>
            <a:r>
              <a:rPr lang="en-CA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&gt;|L</a:t>
            </a:r>
            <a:r>
              <a:rPr lang="en-CA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&gt;+|R</a:t>
            </a:r>
            <a:r>
              <a:rPr lang="en-CA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&gt;|R</a:t>
            </a:r>
            <a:r>
              <a:rPr lang="en-CA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&gt;)/√2 →</a:t>
            </a:r>
          </a:p>
          <a:p>
            <a:pPr marL="0" indent="0">
              <a:buNone/>
            </a:pP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|D0&gt;(|L</a:t>
            </a:r>
            <a:r>
              <a:rPr lang="en-CA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&gt;|L</a:t>
            </a:r>
            <a:r>
              <a:rPr lang="en-CA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&gt;(|D1&gt;/√8+|D2&gt;/√8+|D4&gt;/2) +</a:t>
            </a:r>
          </a:p>
          <a:p>
            <a:pPr marL="0" indent="0">
              <a:buNone/>
            </a:pP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|R</a:t>
            </a:r>
            <a:r>
              <a:rPr lang="en-CA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&gt;|R</a:t>
            </a:r>
            <a:r>
              <a:rPr lang="en-CA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&gt;(|D1&gt;/√8+|D2&gt;/√8+|D3&gt;/2)) </a:t>
            </a:r>
          </a:p>
          <a:p>
            <a:pPr marL="0" indent="0">
              <a:buNone/>
            </a:pPr>
            <a:r>
              <a:rPr lang="en-CA" sz="2400" dirty="0"/>
              <a:t>Measurements:</a:t>
            </a:r>
          </a:p>
          <a:p>
            <a:pPr marL="0" indent="0">
              <a:buNone/>
            </a:pP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|D0&gt;(L</a:t>
            </a:r>
            <a:r>
              <a:rPr lang="en-CA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&gt;+|R</a:t>
            </a:r>
            <a:r>
              <a:rPr lang="en-CA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&gt;)√2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⊗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(|L</a:t>
            </a:r>
            <a:r>
              <a:rPr lang="en-CA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&gt;+|R</a:t>
            </a:r>
            <a:r>
              <a:rPr lang="en-CA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&gt;)√2|D1&gt;</a:t>
            </a:r>
          </a:p>
          <a:p>
            <a:pPr marL="0" indent="0">
              <a:buNone/>
            </a:pP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|D0&gt;(L</a:t>
            </a:r>
            <a:r>
              <a:rPr lang="en-CA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&gt;+|R</a:t>
            </a:r>
            <a:r>
              <a:rPr lang="en-CA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&gt;)√2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⊗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(|L</a:t>
            </a:r>
            <a:r>
              <a:rPr lang="en-CA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&gt;+|R</a:t>
            </a:r>
            <a:r>
              <a:rPr lang="en-CA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&gt;)√2|D2&gt;</a:t>
            </a:r>
          </a:p>
          <a:p>
            <a:pPr marL="0" indent="0">
              <a:buNone/>
            </a:pP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|D0&gt;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CA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   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⊗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|R</a:t>
            </a:r>
            <a:r>
              <a:rPr lang="en-CA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      |D3&gt;</a:t>
            </a:r>
          </a:p>
          <a:p>
            <a:pPr marL="0" indent="0">
              <a:buNone/>
            </a:pP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|D0&gt;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CA" sz="2400" b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CA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CA" sz="2400" b="1">
                <a:latin typeface="Courier New" panose="02070309020205020404" pitchFamily="49" charset="0"/>
                <a:cs typeface="Courier New" panose="02070309020205020404" pitchFamily="49" charset="0"/>
              </a:rPr>
              <a:t>&gt;    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⊗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|L</a:t>
            </a:r>
            <a:r>
              <a:rPr lang="en-CA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       |D4&gt;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Collapse of super-position of which slit is non-local</a:t>
            </a:r>
          </a:p>
          <a:p>
            <a:pPr marL="0" indent="0">
              <a:buNone/>
            </a:pPr>
            <a:r>
              <a:rPr lang="en-CA" sz="2400" dirty="0"/>
              <a:t>Because this super-position is itself entangled between signal &amp; idler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316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is this remarkable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112568"/>
          </a:xfrm>
        </p:spPr>
        <p:txBody>
          <a:bodyPr>
            <a:normAutofit fontScale="92500"/>
          </a:bodyPr>
          <a:lstStyle/>
          <a:p>
            <a:r>
              <a:rPr lang="en-CA" dirty="0"/>
              <a:t>Once a photon is detected at D</a:t>
            </a:r>
            <a:r>
              <a:rPr lang="en-CA" baseline="-25000" dirty="0"/>
              <a:t>0</a:t>
            </a:r>
          </a:p>
          <a:p>
            <a:pPr lvl="1"/>
            <a:r>
              <a:rPr lang="en-CA" dirty="0"/>
              <a:t>It’s position is fixed</a:t>
            </a:r>
          </a:p>
          <a:p>
            <a:pPr lvl="1"/>
            <a:r>
              <a:rPr lang="en-CA" dirty="0"/>
              <a:t>It’s relationship to other photons at D</a:t>
            </a:r>
            <a:r>
              <a:rPr lang="en-CA" baseline="-25000" dirty="0"/>
              <a:t>0</a:t>
            </a:r>
            <a:r>
              <a:rPr lang="en-CA" dirty="0"/>
              <a:t> is fixed</a:t>
            </a:r>
          </a:p>
          <a:p>
            <a:pPr lvl="1"/>
            <a:r>
              <a:rPr lang="en-CA" dirty="0"/>
              <a:t>But twin photon may not yet have arrived at </a:t>
            </a:r>
            <a:r>
              <a:rPr lang="en-CA" dirty="0" err="1"/>
              <a:t>D</a:t>
            </a:r>
            <a:r>
              <a:rPr lang="en-CA" baseline="-25000" dirty="0" err="1"/>
              <a:t>j</a:t>
            </a:r>
            <a:r>
              <a:rPr lang="en-CA" baseline="-25000" dirty="0"/>
              <a:t>&gt;0</a:t>
            </a:r>
          </a:p>
          <a:p>
            <a:pPr lvl="1"/>
            <a:r>
              <a:rPr lang="en-CA" dirty="0"/>
              <a:t>Many photons may arrive at D</a:t>
            </a:r>
            <a:r>
              <a:rPr lang="en-CA" baseline="-25000" dirty="0"/>
              <a:t>0 </a:t>
            </a:r>
            <a:r>
              <a:rPr lang="en-CA" dirty="0"/>
              <a:t>before any at </a:t>
            </a:r>
            <a:r>
              <a:rPr lang="en-CA" dirty="0" err="1"/>
              <a:t>D</a:t>
            </a:r>
            <a:r>
              <a:rPr lang="en-CA" baseline="-25000" dirty="0" err="1"/>
              <a:t>j</a:t>
            </a:r>
            <a:r>
              <a:rPr lang="en-CA" baseline="-25000" dirty="0"/>
              <a:t>&gt;0</a:t>
            </a:r>
          </a:p>
          <a:p>
            <a:pPr lvl="1"/>
            <a:r>
              <a:rPr lang="en-CA" b="1" dirty="0"/>
              <a:t>YET </a:t>
            </a:r>
            <a:r>
              <a:rPr lang="en-CA" dirty="0"/>
              <a:t>patterns at D</a:t>
            </a:r>
            <a:r>
              <a:rPr lang="en-CA" baseline="-25000" dirty="0"/>
              <a:t>0</a:t>
            </a:r>
            <a:r>
              <a:rPr lang="en-CA" dirty="0"/>
              <a:t> are predicated on a future event</a:t>
            </a:r>
            <a:endParaRPr lang="en-CA" b="1" dirty="0"/>
          </a:p>
          <a:p>
            <a:r>
              <a:rPr lang="en-CA" dirty="0"/>
              <a:t>Does arrival at D</a:t>
            </a:r>
            <a:r>
              <a:rPr lang="en-CA" baseline="-25000" dirty="0"/>
              <a:t>0</a:t>
            </a:r>
            <a:r>
              <a:rPr lang="en-CA" dirty="0"/>
              <a:t> fix the path for the idler photon</a:t>
            </a:r>
          </a:p>
          <a:p>
            <a:pPr lvl="1"/>
            <a:r>
              <a:rPr lang="en-CA" dirty="0"/>
              <a:t>What about freedom of choice to change path</a:t>
            </a:r>
          </a:p>
          <a:p>
            <a:r>
              <a:rPr lang="en-CA" dirty="0"/>
              <a:t>Does arrival at </a:t>
            </a:r>
            <a:r>
              <a:rPr lang="en-CA" dirty="0" err="1"/>
              <a:t>D</a:t>
            </a:r>
            <a:r>
              <a:rPr lang="en-CA" baseline="-25000" dirty="0" err="1"/>
              <a:t>j</a:t>
            </a:r>
            <a:r>
              <a:rPr lang="en-CA" baseline="-25000" dirty="0"/>
              <a:t>&gt;0</a:t>
            </a:r>
            <a:r>
              <a:rPr lang="en-CA" dirty="0"/>
              <a:t> result in retro-causality at D</a:t>
            </a:r>
            <a:r>
              <a:rPr lang="en-CA" baseline="-25000" dirty="0"/>
              <a:t>0</a:t>
            </a:r>
          </a:p>
          <a:p>
            <a:pPr lvl="1"/>
            <a:r>
              <a:rPr lang="en-CA" dirty="0"/>
              <a:t>This opens up readily constructed paradoxes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0273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Wheeler’s question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b="1" dirty="0"/>
              <a:t>What happens if we change the setup in flight</a:t>
            </a:r>
          </a:p>
          <a:p>
            <a:r>
              <a:rPr lang="en-CA" dirty="0"/>
              <a:t>A thought experiment:</a:t>
            </a:r>
          </a:p>
          <a:p>
            <a:pPr lvl="1"/>
            <a:r>
              <a:rPr lang="en-CA" dirty="0"/>
              <a:t>Replace </a:t>
            </a:r>
            <a:r>
              <a:rPr lang="en-CA" dirty="0" err="1"/>
              <a:t>BS</a:t>
            </a:r>
            <a:r>
              <a:rPr lang="en-CA" baseline="-25000" dirty="0" err="1"/>
              <a:t>a</a:t>
            </a:r>
            <a:r>
              <a:rPr lang="en-CA" dirty="0"/>
              <a:t> and </a:t>
            </a:r>
            <a:r>
              <a:rPr lang="en-CA" dirty="0" err="1"/>
              <a:t>BS</a:t>
            </a:r>
            <a:r>
              <a:rPr lang="en-CA" baseline="-25000" dirty="0" err="1"/>
              <a:t>b</a:t>
            </a:r>
            <a:r>
              <a:rPr lang="en-CA" dirty="0"/>
              <a:t> by mirrors.</a:t>
            </a:r>
          </a:p>
          <a:p>
            <a:pPr lvl="1"/>
            <a:r>
              <a:rPr lang="en-CA" dirty="0"/>
              <a:t>Combine D</a:t>
            </a:r>
            <a:r>
              <a:rPr lang="en-CA" baseline="-25000" dirty="0"/>
              <a:t>1</a:t>
            </a:r>
            <a:r>
              <a:rPr lang="en-CA" dirty="0"/>
              <a:t> and D</a:t>
            </a:r>
            <a:r>
              <a:rPr lang="en-CA" baseline="-25000" dirty="0"/>
              <a:t>2</a:t>
            </a:r>
            <a:r>
              <a:rPr lang="en-CA" dirty="0"/>
              <a:t> to produce interference</a:t>
            </a:r>
          </a:p>
          <a:p>
            <a:pPr lvl="1"/>
            <a:r>
              <a:rPr lang="en-CA" dirty="0"/>
              <a:t>Emit a strong beam of entangled photons</a:t>
            </a:r>
          </a:p>
          <a:p>
            <a:pPr lvl="1"/>
            <a:r>
              <a:rPr lang="en-CA" dirty="0"/>
              <a:t>Spin an opaque barrier at fixed speed in path</a:t>
            </a:r>
          </a:p>
          <a:p>
            <a:pPr lvl="2"/>
            <a:r>
              <a:rPr lang="en-CA" dirty="0"/>
              <a:t>To create regular breaks in the beam</a:t>
            </a:r>
          </a:p>
          <a:p>
            <a:pPr lvl="1"/>
            <a:r>
              <a:rPr lang="en-CA" dirty="0"/>
              <a:t>Reflect two idler beams back to earth from Mars.</a:t>
            </a:r>
          </a:p>
          <a:p>
            <a:pPr lvl="2"/>
            <a:r>
              <a:rPr lang="en-CA" dirty="0"/>
              <a:t>25 minute delay (per relay)    (Moon is 2.5 seconds)</a:t>
            </a:r>
          </a:p>
          <a:p>
            <a:pPr lvl="2"/>
            <a:r>
              <a:rPr lang="en-CA" dirty="0"/>
              <a:t>Any desired delay can be constructed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8671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29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" y="1268760"/>
            <a:ext cx="797353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Time is a consequence of consciousness</a:t>
            </a:r>
          </a:p>
          <a:p>
            <a:pPr lvl="1"/>
            <a:r>
              <a:rPr lang="en-CA" dirty="0"/>
              <a:t>The past is no longer, it was.</a:t>
            </a:r>
          </a:p>
          <a:p>
            <a:pPr lvl="1"/>
            <a:r>
              <a:rPr lang="en-CA" dirty="0"/>
              <a:t>The future is not yet, but it will be.</a:t>
            </a:r>
          </a:p>
          <a:p>
            <a:pPr lvl="1"/>
            <a:r>
              <a:rPr lang="en-CA" dirty="0"/>
              <a:t>The present is, but cannot last because if the present would last, then it would be eternity and not the present.</a:t>
            </a:r>
          </a:p>
          <a:p>
            <a:pPr lvl="1"/>
            <a:r>
              <a:rPr lang="en-CA" dirty="0"/>
              <a:t>The present’s being as time depends on its perpetual flowing or passing away.</a:t>
            </a:r>
          </a:p>
          <a:p>
            <a:pPr lvl="1"/>
            <a:r>
              <a:rPr lang="en-CA" dirty="0"/>
              <a:t>The present lacks dimension; therefore it cannot be.</a:t>
            </a:r>
          </a:p>
          <a:p>
            <a:pPr lvl="1"/>
            <a:r>
              <a:rPr lang="en-CA" dirty="0"/>
              <a:t>Thus time depends on its non-existence.</a:t>
            </a:r>
          </a:p>
          <a:p>
            <a:pPr lvl="1"/>
            <a:r>
              <a:rPr lang="en-CA" dirty="0"/>
              <a:t>Past, present and future can be found only in the mind</a:t>
            </a:r>
          </a:p>
          <a:p>
            <a:pPr lvl="2"/>
            <a:endParaRPr lang="en-CA" dirty="0"/>
          </a:p>
          <a:p>
            <a:r>
              <a:rPr lang="en-CA" dirty="0"/>
              <a:t>Conclusion:  Time is subjective and has no reality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>
                <a:hlinkClick r:id="rId2"/>
              </a:rPr>
              <a:t>www.ijhssnet.com/journals/Vol_6_No_6_June_2016/4.pdf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5548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30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" y="1268760"/>
            <a:ext cx="7973538" cy="4320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6108"/>
            <a:ext cx="1091184" cy="144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436348"/>
            <a:ext cx="1091184" cy="1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13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Retro-causal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In sync with the breaks in the beam</a:t>
            </a:r>
          </a:p>
          <a:p>
            <a:pPr lvl="1"/>
            <a:r>
              <a:rPr lang="en-CA" dirty="0"/>
              <a:t>Move mirrors </a:t>
            </a:r>
            <a:r>
              <a:rPr lang="en-CA" dirty="0" err="1"/>
              <a:t>BS</a:t>
            </a:r>
            <a:r>
              <a:rPr lang="en-CA" baseline="-25000" dirty="0" err="1"/>
              <a:t>a</a:t>
            </a:r>
            <a:r>
              <a:rPr lang="en-CA" dirty="0"/>
              <a:t> and </a:t>
            </a:r>
            <a:r>
              <a:rPr lang="en-CA" dirty="0" err="1"/>
              <a:t>BS</a:t>
            </a:r>
            <a:r>
              <a:rPr lang="en-CA" baseline="-25000" dirty="0" err="1"/>
              <a:t>b</a:t>
            </a:r>
            <a:r>
              <a:rPr lang="en-CA" dirty="0"/>
              <a:t> in/out of beam</a:t>
            </a:r>
          </a:p>
          <a:p>
            <a:r>
              <a:rPr lang="en-CA" dirty="0"/>
              <a:t>With mirrors redirecting beam</a:t>
            </a:r>
          </a:p>
          <a:p>
            <a:pPr lvl="1"/>
            <a:r>
              <a:rPr lang="en-CA" dirty="0"/>
              <a:t>And one detector – not two</a:t>
            </a:r>
          </a:p>
          <a:p>
            <a:pPr lvl="1"/>
            <a:r>
              <a:rPr lang="en-CA" dirty="0"/>
              <a:t>Interference at D</a:t>
            </a:r>
            <a:r>
              <a:rPr lang="en-CA" baseline="-25000" dirty="0"/>
              <a:t>0</a:t>
            </a:r>
          </a:p>
          <a:p>
            <a:r>
              <a:rPr lang="en-CA" dirty="0"/>
              <a:t>With mirrors removed</a:t>
            </a:r>
          </a:p>
          <a:p>
            <a:pPr lvl="1"/>
            <a:r>
              <a:rPr lang="en-CA" dirty="0"/>
              <a:t>No interference at D</a:t>
            </a:r>
            <a:r>
              <a:rPr lang="en-CA" baseline="-25000" dirty="0"/>
              <a:t>0</a:t>
            </a:r>
          </a:p>
          <a:p>
            <a:r>
              <a:rPr lang="en-CA" dirty="0"/>
              <a:t>Treat each pulse between breaks as a bit</a:t>
            </a:r>
          </a:p>
          <a:p>
            <a:pPr lvl="1"/>
            <a:r>
              <a:rPr lang="en-CA" dirty="0"/>
              <a:t>Connect mirrors to a computer transmitting text</a:t>
            </a:r>
          </a:p>
          <a:p>
            <a:pPr lvl="1"/>
            <a:r>
              <a:rPr lang="en-CA" dirty="0"/>
              <a:t>Connect D</a:t>
            </a:r>
            <a:r>
              <a:rPr lang="en-CA" baseline="-25000" dirty="0"/>
              <a:t>0</a:t>
            </a:r>
            <a:r>
              <a:rPr lang="en-CA" dirty="0"/>
              <a:t> to a computer reading the bits</a:t>
            </a:r>
          </a:p>
          <a:p>
            <a:pPr lvl="1"/>
            <a:r>
              <a:rPr lang="en-CA" dirty="0"/>
              <a:t>Can a future self can communicate with a past 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1724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modified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32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68952" cy="4480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95" y="3169625"/>
            <a:ext cx="1107573" cy="11110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39752" y="2852936"/>
            <a:ext cx="144016" cy="792088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846750" y="239127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Phase shift </a:t>
            </a:r>
          </a:p>
          <a:p>
            <a:r>
              <a:rPr lang="en-CA" sz="1200" dirty="0"/>
              <a:t>If needed</a:t>
            </a:r>
          </a:p>
        </p:txBody>
      </p:sp>
    </p:spTree>
    <p:extLst>
      <p:ext uri="{BB962C8B-B14F-4D97-AF65-F5344CB8AC3E}">
        <p14:creationId xmlns:p14="http://schemas.microsoft.com/office/powerpoint/2010/main" val="4022916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CA" dirty="0"/>
              <a:t>But such communication is absurd</a:t>
            </a:r>
            <a:br>
              <a:rPr lang="en-CA" dirty="0"/>
            </a:br>
            <a:r>
              <a:rPr lang="en-CA" dirty="0"/>
              <a:t>What stops it from happening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en-CA" dirty="0"/>
              <a:t>Replacing </a:t>
            </a:r>
            <a:r>
              <a:rPr lang="en-CA" dirty="0" err="1"/>
              <a:t>BS</a:t>
            </a:r>
            <a:r>
              <a:rPr lang="en-CA" baseline="-25000" dirty="0" err="1"/>
              <a:t>a</a:t>
            </a:r>
            <a:r>
              <a:rPr lang="en-CA" dirty="0"/>
              <a:t> and </a:t>
            </a:r>
            <a:r>
              <a:rPr lang="en-CA" dirty="0" err="1"/>
              <a:t>BS</a:t>
            </a:r>
            <a:r>
              <a:rPr lang="en-CA" baseline="-25000" dirty="0" err="1"/>
              <a:t>b</a:t>
            </a:r>
            <a:r>
              <a:rPr lang="en-CA" dirty="0"/>
              <a:t> by mirrors ?</a:t>
            </a:r>
          </a:p>
          <a:p>
            <a:pPr lvl="1"/>
            <a:r>
              <a:rPr lang="en-CA" dirty="0"/>
              <a:t>But mirrors are already used in experiment</a:t>
            </a:r>
          </a:p>
          <a:p>
            <a:r>
              <a:rPr lang="en-CA" dirty="0"/>
              <a:t>Removing </a:t>
            </a:r>
            <a:r>
              <a:rPr lang="en-CA" dirty="0" err="1"/>
              <a:t>BS</a:t>
            </a:r>
            <a:r>
              <a:rPr lang="en-CA" baseline="-25000" dirty="0" err="1"/>
              <a:t>a</a:t>
            </a:r>
            <a:r>
              <a:rPr lang="en-CA" dirty="0"/>
              <a:t> and </a:t>
            </a:r>
            <a:r>
              <a:rPr lang="en-CA" dirty="0" err="1"/>
              <a:t>BS</a:t>
            </a:r>
            <a:r>
              <a:rPr lang="en-CA" baseline="-25000" dirty="0" err="1"/>
              <a:t>b</a:t>
            </a:r>
            <a:r>
              <a:rPr lang="en-CA" dirty="0"/>
              <a:t> ?</a:t>
            </a:r>
          </a:p>
          <a:p>
            <a:pPr lvl="1"/>
            <a:r>
              <a:rPr lang="en-CA" dirty="0"/>
              <a:t>But this doesn’t remove the interference</a:t>
            </a:r>
          </a:p>
          <a:p>
            <a:r>
              <a:rPr lang="en-CA" dirty="0"/>
              <a:t>Adding the mirrors</a:t>
            </a:r>
          </a:p>
          <a:p>
            <a:pPr lvl="1"/>
            <a:r>
              <a:rPr lang="en-CA" dirty="0"/>
              <a:t>How could that alter the experiment</a:t>
            </a:r>
          </a:p>
          <a:p>
            <a:r>
              <a:rPr lang="en-CA" dirty="0"/>
              <a:t>Could a future event change past history?</a:t>
            </a:r>
          </a:p>
          <a:p>
            <a:pPr lvl="1"/>
            <a:r>
              <a:rPr lang="en-CA" dirty="0"/>
              <a:t>What happens if I see an interference pattern and then add the mirrors back in.  Paradox!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1001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possible get out of jail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</a:t>
            </a:r>
            <a:r>
              <a:rPr lang="en-CA" baseline="-25000" dirty="0"/>
              <a:t>01</a:t>
            </a:r>
            <a:r>
              <a:rPr lang="en-CA" dirty="0"/>
              <a:t> and R</a:t>
            </a:r>
            <a:r>
              <a:rPr lang="en-CA" baseline="-25000" dirty="0"/>
              <a:t>02</a:t>
            </a:r>
            <a:r>
              <a:rPr lang="en-CA" dirty="0"/>
              <a:t> have a </a:t>
            </a:r>
            <a:r>
              <a:rPr lang="el-GR" dirty="0"/>
              <a:t>π</a:t>
            </a:r>
            <a:r>
              <a:rPr lang="en-CA" dirty="0"/>
              <a:t> phase shift</a:t>
            </a:r>
          </a:p>
          <a:p>
            <a:r>
              <a:rPr lang="en-CA" dirty="0"/>
              <a:t>Even if signals arrive only at D</a:t>
            </a:r>
            <a:r>
              <a:rPr lang="en-CA" baseline="-25000" dirty="0"/>
              <a:t>1</a:t>
            </a:r>
            <a:r>
              <a:rPr lang="en-CA" dirty="0"/>
              <a:t> and D</a:t>
            </a:r>
            <a:r>
              <a:rPr lang="en-CA" baseline="-25000" dirty="0"/>
              <a:t>2</a:t>
            </a:r>
            <a:endParaRPr lang="en-CA" dirty="0"/>
          </a:p>
          <a:p>
            <a:pPr lvl="1"/>
            <a:r>
              <a:rPr lang="en-CA" dirty="0"/>
              <a:t>The interference will cancel hiding its presence</a:t>
            </a:r>
          </a:p>
          <a:p>
            <a:r>
              <a:rPr lang="en-CA" dirty="0"/>
              <a:t>Perhaps mathematically the universe wins</a:t>
            </a:r>
          </a:p>
          <a:p>
            <a:pPr lvl="1"/>
            <a:r>
              <a:rPr lang="en-CA" dirty="0"/>
              <a:t>Maybe this phase difference cannot be removed</a:t>
            </a:r>
          </a:p>
          <a:p>
            <a:r>
              <a:rPr lang="en-CA" dirty="0"/>
              <a:t>Maybe the two idler beams cannot be aligned</a:t>
            </a:r>
          </a:p>
          <a:p>
            <a:r>
              <a:rPr lang="en-CA" dirty="0"/>
              <a:t>Seems like an interesting open?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889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 this a better idea?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55613"/>
          </a:xfrm>
        </p:spPr>
        <p:txBody>
          <a:bodyPr>
            <a:normAutofit/>
          </a:bodyPr>
          <a:lstStyle/>
          <a:p>
            <a:r>
              <a:rPr lang="en-CA" dirty="0"/>
              <a:t>Polarization</a:t>
            </a:r>
          </a:p>
          <a:p>
            <a:pPr lvl="1"/>
            <a:r>
              <a:rPr lang="en-CA" dirty="0"/>
              <a:t>Generate idler beams with opposite polarization</a:t>
            </a:r>
          </a:p>
          <a:p>
            <a:pPr lvl="1"/>
            <a:r>
              <a:rPr lang="en-CA" dirty="0"/>
              <a:t>Signalling is via a polarizing filter</a:t>
            </a:r>
          </a:p>
          <a:p>
            <a:pPr lvl="1"/>
            <a:r>
              <a:rPr lang="en-CA" dirty="0"/>
              <a:t>When filter blocks one beam </a:t>
            </a:r>
          </a:p>
          <a:p>
            <a:pPr lvl="2"/>
            <a:r>
              <a:rPr lang="en-CA" dirty="0"/>
              <a:t>which path known (see or don’t see a photon)</a:t>
            </a:r>
          </a:p>
          <a:p>
            <a:pPr lvl="1"/>
            <a:r>
              <a:rPr lang="en-CA" dirty="0"/>
              <a:t>Rotate filter </a:t>
            </a:r>
            <a:r>
              <a:rPr lang="el-GR" dirty="0"/>
              <a:t>π</a:t>
            </a:r>
            <a:r>
              <a:rPr lang="en-CA" dirty="0"/>
              <a:t>/4 both beams merged</a:t>
            </a:r>
          </a:p>
          <a:p>
            <a:pPr lvl="2"/>
            <a:r>
              <a:rPr lang="en-CA" dirty="0"/>
              <a:t>Which path not known</a:t>
            </a:r>
          </a:p>
          <a:p>
            <a:pPr lvl="2"/>
            <a:r>
              <a:rPr lang="en-CA" dirty="0"/>
              <a:t>Photon equally likely to have taken either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35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899592" y="584039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CA" i="1" dirty="0">
                <a:hlinkClick r:id="rId2"/>
              </a:rPr>
              <a:t>“Polarization entanglement by time-reversed Hong-</a:t>
            </a:r>
            <a:r>
              <a:rPr lang="en-CA" i="1" dirty="0" err="1">
                <a:hlinkClick r:id="rId2"/>
              </a:rPr>
              <a:t>Ou</a:t>
            </a:r>
            <a:r>
              <a:rPr lang="en-CA" i="1" dirty="0">
                <a:hlinkClick r:id="rId2"/>
              </a:rPr>
              <a:t>-Mandel interface”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5834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is entanglement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Some say that it is no more than correlation</a:t>
            </a:r>
          </a:p>
          <a:p>
            <a:pPr lvl="1"/>
            <a:r>
              <a:rPr lang="en-CA" dirty="0"/>
              <a:t>It can’t be used to communicate</a:t>
            </a:r>
          </a:p>
          <a:p>
            <a:r>
              <a:rPr lang="en-CA" dirty="0"/>
              <a:t>Two laptops running the same random number generator on the same seed are correlated</a:t>
            </a:r>
          </a:p>
          <a:p>
            <a:pPr lvl="1"/>
            <a:r>
              <a:rPr lang="en-CA" dirty="0"/>
              <a:t>They can produce the same values at lagged times</a:t>
            </a:r>
          </a:p>
          <a:p>
            <a:pPr lvl="1"/>
            <a:r>
              <a:rPr lang="en-CA" dirty="0"/>
              <a:t>Entanglement is much more than this</a:t>
            </a:r>
          </a:p>
          <a:p>
            <a:r>
              <a:rPr lang="en-CA" dirty="0"/>
              <a:t>Entanglement relates to tensor products</a:t>
            </a:r>
          </a:p>
          <a:p>
            <a:pPr lvl="1"/>
            <a:r>
              <a:rPr lang="en-CA" dirty="0"/>
              <a:t>Inability to separate state vector into tensor product</a:t>
            </a:r>
          </a:p>
          <a:p>
            <a:pPr lvl="1"/>
            <a:r>
              <a:rPr lang="en-CA" dirty="0"/>
              <a:t>The math determines the universe</a:t>
            </a:r>
          </a:p>
          <a:p>
            <a:pPr lvl="1"/>
            <a:r>
              <a:rPr lang="en-CA" dirty="0"/>
              <a:t>Not our perceived reality the math.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0401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about the nature of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Given one thought experiment suggesting communication with the past a theoretically possibility:</a:t>
            </a:r>
          </a:p>
          <a:p>
            <a:pPr lvl="1"/>
            <a:r>
              <a:rPr lang="en-CA" dirty="0"/>
              <a:t>This would suggest that past must still exist</a:t>
            </a:r>
          </a:p>
          <a:p>
            <a:pPr lvl="1"/>
            <a:r>
              <a:rPr lang="en-CA" dirty="0"/>
              <a:t>Also that the future has to already exist</a:t>
            </a:r>
          </a:p>
          <a:p>
            <a:pPr lvl="1"/>
            <a:r>
              <a:rPr lang="en-CA" dirty="0"/>
              <a:t>This would lend weight to </a:t>
            </a:r>
            <a:r>
              <a:rPr lang="en-CA" dirty="0" err="1"/>
              <a:t>eternalism</a:t>
            </a:r>
            <a:endParaRPr lang="en-CA" dirty="0"/>
          </a:p>
          <a:p>
            <a:endParaRPr lang="en-CA" dirty="0"/>
          </a:p>
          <a:p>
            <a:r>
              <a:rPr lang="en-CA" dirty="0"/>
              <a:t>Even if the past is not reachable it would be comforting to know it was still there.</a:t>
            </a:r>
          </a:p>
          <a:p>
            <a:r>
              <a:rPr lang="en-CA" dirty="0"/>
              <a:t>There are friends there and one day we’ll be there.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2114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5400" dirty="0">
                <a:solidFill>
                  <a:srgbClr val="00B050"/>
                </a:solidFill>
              </a:rPr>
              <a:t>Thanks</a:t>
            </a:r>
          </a:p>
          <a:p>
            <a:pPr marL="0" indent="0" algn="ctr">
              <a:buNone/>
            </a:pPr>
            <a:endParaRPr lang="en-CA" sz="4000" dirty="0"/>
          </a:p>
          <a:p>
            <a:pPr marL="0" indent="0" algn="ctr">
              <a:buNone/>
            </a:pPr>
            <a:r>
              <a:rPr lang="en-CA" sz="4000" dirty="0"/>
              <a:t>I’ve been asking physicists about the “Delayed Choice Quantum Eraser” experiment for many years now and have yet to get a sensible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0635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hlinkClick r:id="rId2"/>
              </a:rPr>
              <a:t>https://en.wikipedia.org/wiki/Eternalism_(philosophy_of_time)</a:t>
            </a:r>
            <a:endParaRPr lang="en-CA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hlinkClick r:id="rId3"/>
              </a:rPr>
              <a:t>https://en.wikipedia.org/wiki/Philosophical_presentism</a:t>
            </a:r>
            <a:endParaRPr lang="en-CA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Stanford University: </a:t>
            </a:r>
            <a:r>
              <a:rPr lang="en-CA" sz="2000" dirty="0">
                <a:hlinkClick r:id="rId4"/>
              </a:rPr>
              <a:t>Encyclopedia of Time Machines</a:t>
            </a:r>
            <a:endParaRPr lang="en-CA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U. </a:t>
            </a:r>
            <a:r>
              <a:rPr lang="en-CA" sz="2000" dirty="0" err="1"/>
              <a:t>Coope</a:t>
            </a:r>
            <a:r>
              <a:rPr lang="en-CA" sz="2000" dirty="0"/>
              <a:t> </a:t>
            </a:r>
            <a:r>
              <a:rPr lang="en-CA" sz="2000" dirty="0">
                <a:hlinkClick r:id="rId5"/>
              </a:rPr>
              <a:t>“Time For Aristotle” </a:t>
            </a:r>
            <a:r>
              <a:rPr lang="en-CA" sz="2000" dirty="0"/>
              <a:t>Physics IV. 10-14</a:t>
            </a:r>
          </a:p>
          <a:p>
            <a:r>
              <a:rPr lang="en-CA" sz="2000" dirty="0"/>
              <a:t>W.A. Hernandez </a:t>
            </a:r>
            <a:r>
              <a:rPr lang="en-CA" sz="2000" i="1" dirty="0"/>
              <a:t>“</a:t>
            </a:r>
            <a:r>
              <a:rPr lang="en-CA" sz="2000" i="1" dirty="0">
                <a:hlinkClick r:id="rId6"/>
              </a:rPr>
              <a:t>St. Augustine on Time</a:t>
            </a:r>
            <a:r>
              <a:rPr lang="en-CA" sz="2000" i="1" dirty="0"/>
              <a:t>”  </a:t>
            </a:r>
            <a:r>
              <a:rPr lang="en-CA" sz="2000" dirty="0"/>
              <a:t>Int. Journal of Humanities and Social Science  Vol 6.6 2016</a:t>
            </a:r>
          </a:p>
          <a:p>
            <a:r>
              <a:rPr lang="en-CA" sz="2000" dirty="0"/>
              <a:t>D. Falk </a:t>
            </a:r>
            <a:r>
              <a:rPr lang="en-CA" sz="2000" i="1" dirty="0"/>
              <a:t>“A debate over the physics of time” </a:t>
            </a:r>
            <a:r>
              <a:rPr lang="en-CA" sz="2000" dirty="0"/>
              <a:t>Quanta Magazine </a:t>
            </a:r>
            <a:r>
              <a:rPr lang="en-CA" sz="2000" dirty="0">
                <a:hlinkClick r:id="rId7"/>
              </a:rPr>
              <a:t>www.quantamagazine.org/a-debate-over-the-physics-of-time-20160719</a:t>
            </a:r>
            <a:endParaRPr lang="en-CA" sz="2000" dirty="0"/>
          </a:p>
          <a:p>
            <a:r>
              <a:rPr lang="en-CA" sz="2000" dirty="0"/>
              <a:t>G.B. </a:t>
            </a:r>
            <a:r>
              <a:rPr lang="en-CA" sz="2000" dirty="0" err="1"/>
              <a:t>Lesovik</a:t>
            </a:r>
            <a:r>
              <a:rPr lang="en-CA" sz="2000" dirty="0"/>
              <a:t> et. al. </a:t>
            </a:r>
            <a:r>
              <a:rPr lang="en-CA" sz="2000" dirty="0">
                <a:hlinkClick r:id="rId8"/>
              </a:rPr>
              <a:t>“Arrow of time and its reversal on IBM quantum computer”</a:t>
            </a:r>
            <a:r>
              <a:rPr lang="en-CA" sz="2000" dirty="0"/>
              <a:t> arXiv:1712.10057v2</a:t>
            </a:r>
          </a:p>
          <a:p>
            <a:r>
              <a:rPr lang="en-CA" sz="2000" dirty="0"/>
              <a:t>M. </a:t>
            </a:r>
            <a:r>
              <a:rPr lang="en-CA" sz="2000" dirty="0" err="1"/>
              <a:t>Proietti</a:t>
            </a:r>
            <a:r>
              <a:rPr lang="en-CA" sz="2000" dirty="0"/>
              <a:t> </a:t>
            </a:r>
            <a:r>
              <a:rPr lang="en-CA" sz="2000" dirty="0">
                <a:hlinkClick r:id="rId9"/>
              </a:rPr>
              <a:t>“Experimental rejection of observer-independence in the quantum world” </a:t>
            </a:r>
            <a:r>
              <a:rPr lang="en-CA" sz="2000" dirty="0"/>
              <a:t>arXiv:1902.05080v1</a:t>
            </a:r>
          </a:p>
          <a:p>
            <a:r>
              <a:rPr lang="en-CA" sz="2000" dirty="0"/>
              <a:t>J. Conway, S. </a:t>
            </a:r>
            <a:r>
              <a:rPr lang="en-CA" sz="2000" dirty="0" err="1"/>
              <a:t>Kochen</a:t>
            </a:r>
            <a:r>
              <a:rPr lang="en-CA" sz="2000" dirty="0"/>
              <a:t> </a:t>
            </a:r>
            <a:r>
              <a:rPr lang="en-CA" sz="2000" dirty="0">
                <a:hlinkClick r:id="rId10"/>
              </a:rPr>
              <a:t>“The free will theorem” </a:t>
            </a:r>
            <a:r>
              <a:rPr lang="en-CA" sz="2000" dirty="0" err="1"/>
              <a:t>arXiv:quant-ph</a:t>
            </a:r>
            <a:r>
              <a:rPr lang="en-CA" sz="2000" dirty="0"/>
              <a:t>/0604079v1</a:t>
            </a:r>
          </a:p>
          <a:p>
            <a:pPr marL="0" indent="0">
              <a:buNone/>
            </a:pPr>
            <a:endParaRPr lang="en-CA" sz="2000" dirty="0">
              <a:hlinkClick r:id="rId11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hlinkClick r:id="rId11"/>
              </a:rPr>
              <a:t>CBC: Living on Oxford Time</a:t>
            </a:r>
            <a:endParaRPr lang="en-CA" sz="2000" dirty="0"/>
          </a:p>
          <a:p>
            <a:endParaRPr lang="en-CA" sz="2000" dirty="0"/>
          </a:p>
          <a:p>
            <a:pPr marL="0" indent="0">
              <a:buNone/>
            </a:pPr>
            <a:endParaRPr lang="en-CA" sz="20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011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dilemma - ~AD 350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“What, then, is time? If no one asks me, I know; if I wish to explain to him who asks, I know not.</a:t>
            </a:r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 I say with confidence, that I know that if nothing passed away, there would not be past time; and if nothing were coming, there would not be future time; and if nothing were, there would not be present time.”</a:t>
            </a:r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dirty="0">
                <a:hlinkClick r:id="rId2"/>
              </a:rPr>
              <a:t>The Confessions - Book XI</a:t>
            </a:r>
            <a:endParaRPr lang="en-CA" dirty="0"/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4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26" y="4476131"/>
            <a:ext cx="1329062" cy="20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928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Wheeler’s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000" dirty="0"/>
              <a:t>C. </a:t>
            </a:r>
            <a:r>
              <a:rPr lang="en-CA" sz="2000" dirty="0" err="1"/>
              <a:t>Adami</a:t>
            </a:r>
            <a:r>
              <a:rPr lang="en-CA" sz="2000" dirty="0"/>
              <a:t>, N.J. Cerf </a:t>
            </a:r>
            <a:r>
              <a:rPr lang="en-CA" sz="2000" i="1" dirty="0">
                <a:hlinkClick r:id="rId2"/>
              </a:rPr>
              <a:t>“Quantum computation with linear optics” </a:t>
            </a:r>
            <a:r>
              <a:rPr lang="en-CA" sz="2000" dirty="0" err="1"/>
              <a:t>arXiv:quant-ph</a:t>
            </a:r>
            <a:r>
              <a:rPr lang="en-CA" sz="2000" dirty="0"/>
              <a:t>/9806048</a:t>
            </a:r>
          </a:p>
          <a:p>
            <a:r>
              <a:rPr lang="en-CA" sz="2000" dirty="0"/>
              <a:t>R. </a:t>
            </a:r>
            <a:r>
              <a:rPr lang="en-CA" sz="2000" dirty="0" err="1"/>
              <a:t>Glauber</a:t>
            </a:r>
            <a:r>
              <a:rPr lang="en-CA" sz="2000" dirty="0"/>
              <a:t> </a:t>
            </a:r>
            <a:r>
              <a:rPr lang="en-CA" sz="2000" i="1" dirty="0">
                <a:hlinkClick r:id="rId3"/>
              </a:rPr>
              <a:t>“The quantum theory of optical coherence” </a:t>
            </a:r>
            <a:r>
              <a:rPr lang="en-CA" sz="2000" dirty="0"/>
              <a:t>Physical Review 130.6 1963</a:t>
            </a:r>
          </a:p>
          <a:p>
            <a:r>
              <a:rPr lang="en-CA" sz="2000" dirty="0"/>
              <a:t>M. </a:t>
            </a:r>
            <a:r>
              <a:rPr lang="en-CA" sz="2000" dirty="0" err="1"/>
              <a:t>Bozic</a:t>
            </a:r>
            <a:r>
              <a:rPr lang="en-CA" sz="2000" dirty="0"/>
              <a:t>, L. </a:t>
            </a:r>
            <a:r>
              <a:rPr lang="en-CA" sz="2000" dirty="0" err="1"/>
              <a:t>Vuskovic</a:t>
            </a:r>
            <a:r>
              <a:rPr lang="en-CA" sz="2000" dirty="0"/>
              <a:t>, M. </a:t>
            </a:r>
            <a:r>
              <a:rPr lang="en-CA" sz="2000" dirty="0" err="1"/>
              <a:t>Davidovic</a:t>
            </a:r>
            <a:r>
              <a:rPr lang="en-CA" sz="2000" dirty="0"/>
              <a:t>, A.S </a:t>
            </a:r>
            <a:r>
              <a:rPr lang="en-CA" sz="2000" dirty="0" err="1"/>
              <a:t>Sanz</a:t>
            </a:r>
            <a:r>
              <a:rPr lang="en-CA" sz="2000" dirty="0"/>
              <a:t> </a:t>
            </a:r>
            <a:r>
              <a:rPr lang="en-CA" sz="2000" i="1" dirty="0"/>
              <a:t>“</a:t>
            </a:r>
            <a:r>
              <a:rPr lang="en-CA" sz="2000" i="1" dirty="0">
                <a:hlinkClick r:id="rId4"/>
              </a:rPr>
              <a:t>On Wheeler’s delayed-choice </a:t>
            </a:r>
            <a:r>
              <a:rPr lang="en-CA" sz="2000" i="1" dirty="0" err="1">
                <a:hlinkClick r:id="rId4"/>
              </a:rPr>
              <a:t>Gedankenexperiment</a:t>
            </a:r>
            <a:r>
              <a:rPr lang="en-CA" sz="2000" i="1" dirty="0">
                <a:hlinkClick r:id="rId4"/>
              </a:rPr>
              <a:t> and its laboratory realization</a:t>
            </a:r>
            <a:r>
              <a:rPr lang="en-CA" sz="2000" i="1" dirty="0"/>
              <a:t>” </a:t>
            </a:r>
            <a:r>
              <a:rPr lang="en-CA" sz="2000" dirty="0"/>
              <a:t>arXiv:1101.1511v4 2011</a:t>
            </a:r>
          </a:p>
          <a:p>
            <a:r>
              <a:rPr lang="en-CA" sz="2000" dirty="0"/>
              <a:t>V. Jacques, E. Wu, F. </a:t>
            </a:r>
            <a:r>
              <a:rPr lang="en-CA" sz="2000" dirty="0" err="1"/>
              <a:t>Grosshans</a:t>
            </a:r>
            <a:r>
              <a:rPr lang="en-CA" sz="2000" dirty="0"/>
              <a:t>, F. </a:t>
            </a:r>
            <a:r>
              <a:rPr lang="en-CA" sz="2000" dirty="0" err="1"/>
              <a:t>Treussart</a:t>
            </a:r>
            <a:r>
              <a:rPr lang="en-CA" sz="2000" dirty="0"/>
              <a:t>, P. </a:t>
            </a:r>
            <a:r>
              <a:rPr lang="en-CA" sz="2000" dirty="0" err="1"/>
              <a:t>Grangier</a:t>
            </a:r>
            <a:r>
              <a:rPr lang="en-CA" sz="2000" dirty="0"/>
              <a:t>,  A. Aspect. J.F. </a:t>
            </a:r>
            <a:r>
              <a:rPr lang="en-CA" sz="2000" dirty="0" err="1"/>
              <a:t>Roch</a:t>
            </a:r>
            <a:r>
              <a:rPr lang="en-CA" sz="2000" dirty="0"/>
              <a:t> </a:t>
            </a:r>
            <a:r>
              <a:rPr lang="en-CA" sz="2000" i="1" dirty="0">
                <a:hlinkClick r:id="rId5"/>
              </a:rPr>
              <a:t>“Experimental realization of Wheeler’s delayed-choice </a:t>
            </a:r>
            <a:r>
              <a:rPr lang="en-CA" sz="2000" i="1" dirty="0" err="1">
                <a:hlinkClick r:id="rId5"/>
              </a:rPr>
              <a:t>GedankenExperiment</a:t>
            </a:r>
            <a:r>
              <a:rPr lang="en-CA" sz="2000" i="1" dirty="0">
                <a:hlinkClick r:id="rId5"/>
              </a:rPr>
              <a:t>”</a:t>
            </a:r>
            <a:r>
              <a:rPr lang="en-CA" sz="2000" dirty="0">
                <a:hlinkClick r:id="rId5"/>
              </a:rPr>
              <a:t> </a:t>
            </a:r>
            <a:r>
              <a:rPr lang="en-CA" sz="2000" dirty="0"/>
              <a:t>Science, American Association for the Advancement of Science, 2007, 315 (5814)</a:t>
            </a:r>
          </a:p>
          <a:p>
            <a:r>
              <a:rPr lang="en-CA" sz="2000" dirty="0"/>
              <a:t>R. Rhodes </a:t>
            </a:r>
            <a:r>
              <a:rPr lang="en-CA" sz="2000" i="1" dirty="0"/>
              <a:t>“Wheeler’s classic delayed choice experiment”      </a:t>
            </a:r>
            <a:r>
              <a:rPr lang="en-CA" sz="2000" i="1" dirty="0">
                <a:hlinkClick r:id="rId6"/>
              </a:rPr>
              <a:t>http://www.bottomlayer.com/bottom/basic_delayed_choice.htm</a:t>
            </a:r>
            <a:r>
              <a:rPr lang="en-CA" sz="2000" i="1" dirty="0"/>
              <a:t> c:f </a:t>
            </a:r>
            <a:r>
              <a:rPr lang="en-CA" sz="2000" i="1" dirty="0">
                <a:hlinkClick r:id="rId7"/>
              </a:rPr>
              <a:t>can-someone-debunk-this</a:t>
            </a:r>
            <a:endParaRPr lang="en-CA" sz="2000" dirty="0"/>
          </a:p>
          <a:p>
            <a:endParaRPr lang="en-CA" sz="2000" i="1" dirty="0"/>
          </a:p>
          <a:p>
            <a:endParaRPr lang="en-CA" sz="20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71375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Delayed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r>
              <a:rPr lang="en-CA" sz="2000" dirty="0"/>
              <a:t>M.O. Scully, K. </a:t>
            </a:r>
            <a:r>
              <a:rPr lang="en-CA" sz="2000" dirty="0" err="1"/>
              <a:t>Druhl</a:t>
            </a:r>
            <a:r>
              <a:rPr lang="en-CA" sz="2000" dirty="0"/>
              <a:t> </a:t>
            </a:r>
            <a:r>
              <a:rPr lang="en-CA" sz="2000" i="1" dirty="0">
                <a:hlinkClick r:id="rId2"/>
              </a:rPr>
              <a:t>“Quantum Eraser: A proposed photon correlation experiment concerning observation and “delayed choice” in quantum mechanics”</a:t>
            </a:r>
            <a:r>
              <a:rPr lang="en-CA" sz="2000" dirty="0"/>
              <a:t> Physical Review A Vol 25.4 1982</a:t>
            </a:r>
          </a:p>
          <a:p>
            <a:r>
              <a:rPr lang="en-CA" sz="2000" dirty="0"/>
              <a:t>Y.H. Kim, R. Yu, S.P. </a:t>
            </a:r>
            <a:r>
              <a:rPr lang="en-CA" sz="2000" dirty="0" err="1"/>
              <a:t>Kulik</a:t>
            </a:r>
            <a:r>
              <a:rPr lang="en-CA" sz="2000" dirty="0"/>
              <a:t>, Y.H. Shih </a:t>
            </a:r>
            <a:r>
              <a:rPr lang="en-CA" sz="2000" i="1" dirty="0">
                <a:hlinkClick r:id="rId3"/>
              </a:rPr>
              <a:t>“A delayed choice quantum eraser” </a:t>
            </a:r>
            <a:r>
              <a:rPr lang="en-CA" sz="2000" dirty="0" err="1"/>
              <a:t>arXiv:quant-ph</a:t>
            </a:r>
            <a:r>
              <a:rPr lang="en-CA" sz="2000" dirty="0"/>
              <a:t>/9903047v1</a:t>
            </a:r>
          </a:p>
          <a:p>
            <a:r>
              <a:rPr lang="en-CA" sz="2000" dirty="0"/>
              <a:t>G. </a:t>
            </a:r>
            <a:r>
              <a:rPr lang="en-CA" sz="2000" dirty="0" err="1"/>
              <a:t>Scarcelli</a:t>
            </a:r>
            <a:r>
              <a:rPr lang="en-CA" sz="2000" dirty="0"/>
              <a:t>, Y. Zhou, Y. Shih </a:t>
            </a:r>
            <a:r>
              <a:rPr lang="en-CA" sz="2000" i="1" dirty="0"/>
              <a:t>“</a:t>
            </a:r>
            <a:r>
              <a:rPr lang="en-CA" sz="2000" i="1" dirty="0">
                <a:hlinkClick r:id="rId4"/>
              </a:rPr>
              <a:t>Random delayed-choice quantum eraser via two-photon imaging</a:t>
            </a:r>
            <a:r>
              <a:rPr lang="en-CA" sz="2000" i="1" dirty="0"/>
              <a:t>”  </a:t>
            </a:r>
            <a:r>
              <a:rPr lang="en-CA" sz="2000" dirty="0" err="1"/>
              <a:t>arXiv:quant-ph</a:t>
            </a:r>
            <a:r>
              <a:rPr lang="en-CA" sz="2000" dirty="0"/>
              <a:t>/0512207v2</a:t>
            </a:r>
          </a:p>
          <a:p>
            <a:r>
              <a:rPr lang="en-CA" sz="2000" dirty="0"/>
              <a:t>A.F. </a:t>
            </a:r>
            <a:r>
              <a:rPr lang="en-CA" sz="2000" dirty="0" err="1"/>
              <a:t>Kracklauer</a:t>
            </a:r>
            <a:r>
              <a:rPr lang="en-CA" sz="2000" dirty="0"/>
              <a:t> </a:t>
            </a:r>
            <a:r>
              <a:rPr lang="en-CA" sz="2000" i="1" dirty="0">
                <a:hlinkClick r:id="rId5"/>
              </a:rPr>
              <a:t>“Quantum complementarity, erasers and photons”</a:t>
            </a:r>
            <a:r>
              <a:rPr lang="en-CA" sz="2000" i="1" dirty="0"/>
              <a:t> </a:t>
            </a:r>
            <a:r>
              <a:rPr lang="en-CA" sz="2000" dirty="0" err="1"/>
              <a:t>arXiv:quant-ph</a:t>
            </a:r>
            <a:r>
              <a:rPr lang="en-CA" sz="2000" dirty="0"/>
              <a:t>/0612005v1</a:t>
            </a:r>
          </a:p>
          <a:p>
            <a:r>
              <a:rPr lang="en-CA" sz="2000" dirty="0"/>
              <a:t>S.P. </a:t>
            </a:r>
            <a:r>
              <a:rPr lang="en-CA" sz="2000" dirty="0" err="1"/>
              <a:t>Walborn</a:t>
            </a:r>
            <a:r>
              <a:rPr lang="en-CA" sz="2000" dirty="0"/>
              <a:t>, M.O. Terra Cunha, S. Padua, C.H. </a:t>
            </a:r>
            <a:r>
              <a:rPr lang="en-CA" sz="2000" dirty="0" err="1"/>
              <a:t>Monken</a:t>
            </a:r>
            <a:r>
              <a:rPr lang="en-CA" sz="2000" dirty="0"/>
              <a:t> </a:t>
            </a:r>
            <a:r>
              <a:rPr lang="en-CA" sz="2000" i="1" dirty="0">
                <a:hlinkClick r:id="rId6"/>
              </a:rPr>
              <a:t>“A double-slit quantum eraser”</a:t>
            </a:r>
            <a:r>
              <a:rPr lang="en-CA" sz="2000" dirty="0"/>
              <a:t> </a:t>
            </a:r>
            <a:r>
              <a:rPr lang="en-CA" sz="2000" dirty="0" err="1"/>
              <a:t>arxiv.org:quant-ph</a:t>
            </a:r>
            <a:r>
              <a:rPr lang="en-CA" sz="2000" dirty="0"/>
              <a:t>/0106078</a:t>
            </a:r>
          </a:p>
          <a:p>
            <a:r>
              <a:rPr lang="en-CA" sz="2000" dirty="0"/>
              <a:t>Y. </a:t>
            </a:r>
            <a:r>
              <a:rPr lang="en-CA" sz="2000" dirty="0" err="1"/>
              <a:t>Abranyos</a:t>
            </a:r>
            <a:r>
              <a:rPr lang="en-CA" sz="2000" dirty="0"/>
              <a:t>, M. </a:t>
            </a:r>
            <a:r>
              <a:rPr lang="en-CA" sz="2000" dirty="0" err="1"/>
              <a:t>Jakob</a:t>
            </a:r>
            <a:r>
              <a:rPr lang="en-CA" sz="2000" dirty="0"/>
              <a:t>, J. </a:t>
            </a:r>
            <a:r>
              <a:rPr lang="en-CA" sz="2000" dirty="0" err="1"/>
              <a:t>Bergou</a:t>
            </a:r>
            <a:r>
              <a:rPr lang="en-CA" sz="2000" dirty="0"/>
              <a:t> </a:t>
            </a:r>
            <a:r>
              <a:rPr lang="en-CA" sz="2000" i="1" dirty="0">
                <a:hlinkClick r:id="rId7"/>
              </a:rPr>
              <a:t>“Quantum eraser and the </a:t>
            </a:r>
            <a:r>
              <a:rPr lang="en-CA" sz="2000" i="1" dirty="0" err="1">
                <a:hlinkClick r:id="rId7"/>
              </a:rPr>
              <a:t>decoherence</a:t>
            </a:r>
            <a:r>
              <a:rPr lang="en-CA" sz="2000" i="1" dirty="0">
                <a:hlinkClick r:id="rId7"/>
              </a:rPr>
              <a:t> time of a local measurement process”</a:t>
            </a:r>
            <a:r>
              <a:rPr lang="en-CA" sz="2000" i="1" dirty="0"/>
              <a:t> </a:t>
            </a:r>
            <a:r>
              <a:rPr lang="en-CA" sz="2000" i="1" dirty="0" err="1"/>
              <a:t>Acta</a:t>
            </a:r>
            <a:r>
              <a:rPr lang="en-CA" sz="2000" i="1" dirty="0"/>
              <a:t> </a:t>
            </a:r>
            <a:r>
              <a:rPr lang="en-CA" sz="2000" i="1" dirty="0" err="1"/>
              <a:t>Physica</a:t>
            </a:r>
            <a:r>
              <a:rPr lang="en-CA" sz="2000" i="1" dirty="0"/>
              <a:t> </a:t>
            </a:r>
            <a:r>
              <a:rPr lang="en-CA" sz="2000" i="1" dirty="0" err="1"/>
              <a:t>Slovaca</a:t>
            </a:r>
            <a:r>
              <a:rPr lang="en-CA" sz="2000" i="1" dirty="0"/>
              <a:t> 48.3 1998</a:t>
            </a:r>
          </a:p>
          <a:p>
            <a:r>
              <a:rPr lang="en-CA" sz="2000" dirty="0"/>
              <a:t>T. Qureshi, Z. Rahman</a:t>
            </a:r>
            <a:r>
              <a:rPr lang="en-CA" sz="2000" i="1" dirty="0"/>
              <a:t> “</a:t>
            </a:r>
            <a:r>
              <a:rPr lang="en-CA" sz="2000" i="1" dirty="0">
                <a:hlinkClick r:id="rId8"/>
              </a:rPr>
              <a:t>Quantum eraser using a modified stern-</a:t>
            </a:r>
            <a:r>
              <a:rPr lang="en-CA" sz="2000" i="1" dirty="0" err="1">
                <a:hlinkClick r:id="rId8"/>
              </a:rPr>
              <a:t>gerlach</a:t>
            </a:r>
            <a:r>
              <a:rPr lang="en-CA" sz="2000" i="1" dirty="0">
                <a:hlinkClick r:id="rId8"/>
              </a:rPr>
              <a:t> setup”</a:t>
            </a:r>
            <a:r>
              <a:rPr lang="en-CA" sz="2000" dirty="0">
                <a:hlinkClick r:id="rId8"/>
              </a:rPr>
              <a:t> </a:t>
            </a:r>
            <a:r>
              <a:rPr lang="en-CA" sz="2000" dirty="0"/>
              <a:t>Progress of Theoretical Physics 127.1 2012</a:t>
            </a:r>
          </a:p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31373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n-CA" sz="2400" dirty="0"/>
              <a:t>H. </a:t>
            </a:r>
            <a:r>
              <a:rPr lang="en-CA" sz="2400" dirty="0" err="1"/>
              <a:t>Zwirn</a:t>
            </a:r>
            <a:r>
              <a:rPr lang="en-CA" sz="2400" dirty="0"/>
              <a:t> </a:t>
            </a:r>
            <a:r>
              <a:rPr lang="en-CA" sz="2400" i="1" dirty="0"/>
              <a:t>“</a:t>
            </a:r>
            <a:r>
              <a:rPr lang="en-CA" sz="2400" i="1" dirty="0">
                <a:hlinkClick r:id="rId2"/>
              </a:rPr>
              <a:t>Delayed choice, complementarity, entanglement and measurement</a:t>
            </a:r>
            <a:r>
              <a:rPr lang="en-CA" sz="2400" i="1" dirty="0"/>
              <a:t>”</a:t>
            </a:r>
          </a:p>
          <a:p>
            <a:r>
              <a:rPr lang="en-CA" sz="2400" dirty="0"/>
              <a:t>D. </a:t>
            </a:r>
            <a:r>
              <a:rPr lang="en-CA" sz="2400" dirty="0" err="1"/>
              <a:t>Ellerman</a:t>
            </a:r>
            <a:r>
              <a:rPr lang="en-CA" sz="2400" dirty="0"/>
              <a:t> </a:t>
            </a:r>
            <a:r>
              <a:rPr lang="en-CA" sz="2400" i="1" dirty="0">
                <a:hlinkClick r:id="rId3"/>
              </a:rPr>
              <a:t>“Why delayed choice experiments do not imply </a:t>
            </a:r>
            <a:r>
              <a:rPr lang="en-CA" sz="2400" i="1" dirty="0" err="1">
                <a:hlinkClick r:id="rId3"/>
              </a:rPr>
              <a:t>retrocausality</a:t>
            </a:r>
            <a:r>
              <a:rPr lang="en-CA" sz="2400" i="1" dirty="0">
                <a:hlinkClick r:id="rId3"/>
              </a:rPr>
              <a:t>”</a:t>
            </a:r>
            <a:r>
              <a:rPr lang="en-CA" sz="2400" i="1" dirty="0"/>
              <a:t> </a:t>
            </a:r>
            <a:r>
              <a:rPr lang="en-CA" sz="2200" dirty="0" err="1"/>
              <a:t>Quamtum</a:t>
            </a:r>
            <a:r>
              <a:rPr lang="en-CA" sz="2200" dirty="0"/>
              <a:t> Studies: Math. Found 2 2015 </a:t>
            </a:r>
          </a:p>
          <a:p>
            <a:r>
              <a:rPr lang="en-CA" sz="2200" dirty="0"/>
              <a:t>C. </a:t>
            </a:r>
            <a:r>
              <a:rPr lang="en-CA" sz="2200" dirty="0" err="1"/>
              <a:t>Gidney</a:t>
            </a:r>
            <a:r>
              <a:rPr lang="en-CA" sz="2200" dirty="0"/>
              <a:t> </a:t>
            </a:r>
            <a:r>
              <a:rPr lang="en-CA" sz="2200" i="1" dirty="0"/>
              <a:t>“Deflating delayed choice quantum erasure” </a:t>
            </a:r>
            <a:r>
              <a:rPr lang="en-CA" sz="2200" dirty="0"/>
              <a:t>Algorithmic Assertions </a:t>
            </a:r>
            <a:r>
              <a:rPr lang="en-CA" sz="2200" dirty="0">
                <a:hlinkClick r:id="rId4"/>
              </a:rPr>
              <a:t>algassert.com/quantum/2016/01/07/Delayed-Choice-Quantum-Erasure.html</a:t>
            </a:r>
            <a:endParaRPr lang="en-CA" sz="2200" dirty="0"/>
          </a:p>
          <a:p>
            <a:r>
              <a:rPr lang="en-CA" sz="2200" dirty="0"/>
              <a:t>J.M. Ashby, P.D. Schwarz, M. </a:t>
            </a:r>
            <a:r>
              <a:rPr lang="en-CA" sz="2200" dirty="0" err="1"/>
              <a:t>Schlosshauer</a:t>
            </a:r>
            <a:r>
              <a:rPr lang="en-CA" sz="2200" i="1" dirty="0"/>
              <a:t> “Delayed-choice quantum eraser for the undergraduate laboratory” </a:t>
            </a:r>
            <a:r>
              <a:rPr lang="en-CA" sz="2200" dirty="0"/>
              <a:t>American Journal of Physics 84.95 2016 </a:t>
            </a:r>
            <a:r>
              <a:rPr lang="en-CA" sz="2200" dirty="0">
                <a:hlinkClick r:id="rId5"/>
              </a:rPr>
              <a:t>https://aapt.scitation.org/doi/10.1119/1.4938151</a:t>
            </a:r>
            <a:endParaRPr lang="en-CA" sz="2200" dirty="0"/>
          </a:p>
          <a:p>
            <a:r>
              <a:rPr lang="en-CA" sz="2400" dirty="0"/>
              <a:t>R. Rhodes </a:t>
            </a:r>
            <a:r>
              <a:rPr lang="en-CA" sz="2400" i="1" dirty="0"/>
              <a:t>“Excepts from: A delayed choice quantum eraser” </a:t>
            </a:r>
            <a:r>
              <a:rPr lang="en-CA" sz="2400" i="1" dirty="0">
                <a:hlinkClick r:id="rId6"/>
              </a:rPr>
              <a:t>www.bottomlayer.com/bottom/kim-scully/kim-scully-web.htm</a:t>
            </a:r>
            <a:endParaRPr lang="en-CA" sz="2400" dirty="0"/>
          </a:p>
          <a:p>
            <a:pPr marL="0" indent="0">
              <a:buNone/>
            </a:pPr>
            <a:endParaRPr lang="en-CA" sz="2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7417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6120680"/>
          </a:xfrm>
        </p:spPr>
        <p:txBody>
          <a:bodyPr>
            <a:normAutofit/>
          </a:bodyPr>
          <a:lstStyle/>
          <a:p>
            <a:r>
              <a:rPr lang="en-CA" sz="2000" dirty="0"/>
              <a:t>T. </a:t>
            </a:r>
            <a:r>
              <a:rPr lang="en-CA" sz="2000" dirty="0" err="1"/>
              <a:t>Hellmuth</a:t>
            </a:r>
            <a:r>
              <a:rPr lang="en-CA" sz="2000" dirty="0"/>
              <a:t>, H. Walther, A. </a:t>
            </a:r>
            <a:r>
              <a:rPr lang="en-CA" sz="2000" dirty="0" err="1"/>
              <a:t>Zajonc</a:t>
            </a:r>
            <a:r>
              <a:rPr lang="en-CA" sz="2000" dirty="0"/>
              <a:t>, W. </a:t>
            </a:r>
            <a:r>
              <a:rPr lang="en-CA" sz="2000" dirty="0" err="1"/>
              <a:t>Schleich</a:t>
            </a:r>
            <a:r>
              <a:rPr lang="en-CA" sz="2000" dirty="0"/>
              <a:t> </a:t>
            </a:r>
            <a:r>
              <a:rPr lang="en-CA" sz="2000" i="1" dirty="0">
                <a:hlinkClick r:id="rId2"/>
              </a:rPr>
              <a:t>“Delayed-choice experiments in quantum interference”</a:t>
            </a:r>
            <a:r>
              <a:rPr lang="en-CA" sz="2000" i="1" dirty="0"/>
              <a:t> </a:t>
            </a:r>
            <a:r>
              <a:rPr lang="en-CA" sz="2000" dirty="0"/>
              <a:t>Physical Review A Vol 35.6 1987</a:t>
            </a:r>
          </a:p>
          <a:p>
            <a:r>
              <a:rPr lang="en-CA" sz="2000" dirty="0"/>
              <a:t>R. </a:t>
            </a:r>
            <a:r>
              <a:rPr lang="en-CA" sz="2000" dirty="0" err="1">
                <a:hlinkClick r:id="rId3"/>
              </a:rPr>
              <a:t>Shoup</a:t>
            </a:r>
            <a:r>
              <a:rPr lang="en-CA" sz="2000" dirty="0">
                <a:hlinkClick r:id="rId3"/>
              </a:rPr>
              <a:t> </a:t>
            </a:r>
            <a:r>
              <a:rPr lang="en-CA" sz="2000" i="1" dirty="0">
                <a:hlinkClick r:id="rId3"/>
              </a:rPr>
              <a:t>“Understanding </a:t>
            </a:r>
            <a:r>
              <a:rPr lang="en-CA" sz="2000" i="1" dirty="0" err="1">
                <a:hlinkClick r:id="rId3"/>
              </a:rPr>
              <a:t>Retrocausality</a:t>
            </a:r>
            <a:r>
              <a:rPr lang="en-CA" sz="2000" i="1" dirty="0">
                <a:hlinkClick r:id="rId3"/>
              </a:rPr>
              <a:t> – Can a message be sent to the past?”</a:t>
            </a:r>
            <a:r>
              <a:rPr lang="en-CA" sz="2000" i="1" dirty="0"/>
              <a:t> </a:t>
            </a:r>
            <a:r>
              <a:rPr lang="en-CA" sz="2000" dirty="0"/>
              <a:t>In Daniel P. Sheehan (Ed) Quantum </a:t>
            </a:r>
            <a:r>
              <a:rPr lang="en-CA" sz="2000" dirty="0" err="1"/>
              <a:t>retrocausality</a:t>
            </a:r>
            <a:r>
              <a:rPr lang="en-CA" sz="2000" dirty="0"/>
              <a:t>: Theory and experiment. AIP Conf. Proc. 1408 2011 http://dx.doi.org/10.1063/1.3663728</a:t>
            </a:r>
          </a:p>
          <a:p>
            <a:r>
              <a:rPr lang="en-CA" sz="2000" dirty="0" err="1"/>
              <a:t>Xantox</a:t>
            </a:r>
            <a:r>
              <a:rPr lang="en-CA" sz="2000" dirty="0"/>
              <a:t> </a:t>
            </a:r>
            <a:r>
              <a:rPr lang="en-CA" sz="2000" i="1" dirty="0"/>
              <a:t>“The quantum eraser experiment” 2007 </a:t>
            </a:r>
            <a:r>
              <a:rPr lang="en-CA" sz="2000" i="1" dirty="0">
                <a:hlinkClick r:id="rId4"/>
              </a:rPr>
              <a:t>strangepaths.com/the-quantum-eraser-experiment</a:t>
            </a:r>
            <a:endParaRPr lang="en-CA" sz="2000" i="1" dirty="0"/>
          </a:p>
          <a:p>
            <a:r>
              <a:rPr lang="en-CA" sz="2000" dirty="0"/>
              <a:t>Y. Chan et. Al.</a:t>
            </a:r>
            <a:r>
              <a:rPr lang="en-CA" sz="2000" i="1" dirty="0"/>
              <a:t> </a:t>
            </a:r>
            <a:r>
              <a:rPr lang="en-CA" sz="2000" i="1" dirty="0">
                <a:hlinkClick r:id="rId5"/>
              </a:rPr>
              <a:t>“Polarization entanglement by time-reversed Hong-</a:t>
            </a:r>
            <a:r>
              <a:rPr lang="en-CA" sz="2000" i="1" dirty="0" err="1">
                <a:hlinkClick r:id="rId5"/>
              </a:rPr>
              <a:t>Ou</a:t>
            </a:r>
            <a:r>
              <a:rPr lang="en-CA" sz="2000" i="1" dirty="0">
                <a:hlinkClick r:id="rId5"/>
              </a:rPr>
              <a:t>-Mandel interface” </a:t>
            </a:r>
            <a:r>
              <a:rPr lang="en-CA" sz="2000" i="1" dirty="0"/>
              <a:t>2018 arXiv:1807.00383v1</a:t>
            </a:r>
          </a:p>
          <a:p>
            <a:r>
              <a:rPr lang="en-CA" sz="2000" dirty="0"/>
              <a:t>B. </a:t>
            </a:r>
            <a:r>
              <a:rPr lang="en-CA" sz="2000" dirty="0" err="1"/>
              <a:t>Gaasbeek</a:t>
            </a:r>
            <a:r>
              <a:rPr lang="en-CA" sz="2000" dirty="0"/>
              <a:t>, </a:t>
            </a:r>
            <a:r>
              <a:rPr lang="en-CA" sz="2000" dirty="0">
                <a:hlinkClick r:id="rId6"/>
              </a:rPr>
              <a:t>Demystifying the Delayed Choice Experiments </a:t>
            </a:r>
            <a:r>
              <a:rPr lang="en-CA" sz="2000" dirty="0"/>
              <a:t>arXiv:1007.3977</a:t>
            </a:r>
          </a:p>
          <a:p>
            <a:endParaRPr lang="en-CA" sz="2000" dirty="0"/>
          </a:p>
          <a:p>
            <a:endParaRPr lang="en-CA" sz="2000" dirty="0"/>
          </a:p>
          <a:p>
            <a:pPr marL="0" indent="0">
              <a:buNone/>
            </a:pPr>
            <a:endParaRPr lang="en-CA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757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1600 Years Later – Zero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The block universe  (</a:t>
            </a:r>
            <a:r>
              <a:rPr lang="en-CA" dirty="0" err="1"/>
              <a:t>Eternalism</a:t>
            </a:r>
            <a:r>
              <a:rPr lang="en-CA" dirty="0"/>
              <a:t>)</a:t>
            </a:r>
          </a:p>
          <a:p>
            <a:pPr lvl="1"/>
            <a:r>
              <a:rPr lang="en-CA" dirty="0"/>
              <a:t>Time is a real illusion because we experience it</a:t>
            </a:r>
          </a:p>
          <a:p>
            <a:pPr lvl="1"/>
            <a:r>
              <a:rPr lang="en-CA" dirty="0"/>
              <a:t>There is symmetry between the one past and the one future</a:t>
            </a:r>
          </a:p>
          <a:p>
            <a:pPr lvl="1"/>
            <a:r>
              <a:rPr lang="en-CA" dirty="0"/>
              <a:t>Another's past is my future so there is no “now”</a:t>
            </a:r>
          </a:p>
          <a:p>
            <a:pPr lvl="1"/>
            <a:endParaRPr lang="en-CA" dirty="0"/>
          </a:p>
          <a:p>
            <a:r>
              <a:rPr lang="en-CA" dirty="0"/>
              <a:t>The modified block universe (</a:t>
            </a:r>
            <a:r>
              <a:rPr lang="en-CA" dirty="0" err="1"/>
              <a:t>Eternalism</a:t>
            </a:r>
            <a:r>
              <a:rPr lang="en-CA" dirty="0"/>
              <a:t> + Presentism)</a:t>
            </a:r>
          </a:p>
          <a:p>
            <a:pPr lvl="1"/>
            <a:r>
              <a:rPr lang="en-CA" dirty="0"/>
              <a:t>The past is fixed but the future open (expanding outwards)</a:t>
            </a:r>
          </a:p>
          <a:p>
            <a:pPr lvl="1"/>
            <a:r>
              <a:rPr lang="en-CA" dirty="0"/>
              <a:t>Past and future are foundationally asymmetric</a:t>
            </a:r>
          </a:p>
          <a:p>
            <a:pPr lvl="1"/>
            <a:r>
              <a:rPr lang="en-CA" dirty="0"/>
              <a:t>They are divided by the vanishingly brief present</a:t>
            </a:r>
          </a:p>
          <a:p>
            <a:endParaRPr lang="en-CA" dirty="0"/>
          </a:p>
          <a:p>
            <a:r>
              <a:rPr lang="en-CA" dirty="0"/>
              <a:t>The vanishingly thin universe (Presentism)</a:t>
            </a:r>
          </a:p>
          <a:p>
            <a:pPr lvl="1"/>
            <a:r>
              <a:rPr lang="en-CA" dirty="0"/>
              <a:t>Only the present moment exists</a:t>
            </a:r>
          </a:p>
          <a:p>
            <a:pPr lvl="1"/>
            <a:r>
              <a:rPr lang="en-CA" dirty="0"/>
              <a:t>We remember a past which no longer exists</a:t>
            </a:r>
          </a:p>
          <a:p>
            <a:pPr lvl="1"/>
            <a:r>
              <a:rPr lang="en-CA" dirty="0"/>
              <a:t>We anticipate a future that does not yet exist</a:t>
            </a:r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r>
              <a:rPr lang="en-CA" dirty="0">
                <a:hlinkClick r:id="rId2"/>
              </a:rPr>
              <a:t>en.wikipedia.org/wiki/</a:t>
            </a:r>
            <a:r>
              <a:rPr lang="en-CA" dirty="0" err="1">
                <a:hlinkClick r:id="rId2"/>
              </a:rPr>
              <a:t>Eternalism</a:t>
            </a:r>
            <a:r>
              <a:rPr lang="en-CA" dirty="0">
                <a:hlinkClick r:id="rId2"/>
              </a:rPr>
              <a:t>_(</a:t>
            </a:r>
            <a:r>
              <a:rPr lang="en-CA" dirty="0" err="1">
                <a:hlinkClick r:id="rId2"/>
              </a:rPr>
              <a:t>philosophy_of_time</a:t>
            </a:r>
            <a:r>
              <a:rPr lang="en-CA" dirty="0">
                <a:hlinkClick r:id="rId2"/>
              </a:rPr>
              <a:t>)</a:t>
            </a:r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5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46" y="3993258"/>
            <a:ext cx="2002160" cy="19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21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299468" cy="195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Jenann</a:t>
            </a:r>
            <a:r>
              <a:rPr lang="en-CA" dirty="0"/>
              <a:t> Ismael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1032"/>
            <a:ext cx="8686800" cy="452632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r>
              <a:rPr lang="en-CA" dirty="0"/>
              <a:t>The block universe is not a changing picture. It’s a picture of change. For those who wanted to read more? I recommend Aristotle.</a:t>
            </a:r>
          </a:p>
          <a:p>
            <a:pPr marL="457200" lvl="1" indent="0">
              <a:buNone/>
            </a:pPr>
            <a:r>
              <a:rPr lang="en-CA" dirty="0">
                <a:hlinkClick r:id="rId3"/>
              </a:rPr>
              <a:t>www.quantamagazine.org/a-debate-over-the-physics-of-time-20160719/</a:t>
            </a:r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r>
              <a:rPr lang="en-CA" dirty="0">
                <a:hlinkClick r:id="rId4"/>
              </a:rPr>
              <a:t>www.jenanni.com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851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My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55000" lnSpcReduction="20000"/>
          </a:bodyPr>
          <a:lstStyle/>
          <a:p>
            <a:r>
              <a:rPr lang="en-CA" dirty="0"/>
              <a:t>I don’t believe there is some special “now”</a:t>
            </a:r>
          </a:p>
          <a:p>
            <a:pPr lvl="1"/>
            <a:r>
              <a:rPr lang="en-CA" dirty="0"/>
              <a:t>There is no special “here”</a:t>
            </a:r>
          </a:p>
          <a:p>
            <a:pPr lvl="1"/>
            <a:r>
              <a:rPr lang="en-CA" dirty="0"/>
              <a:t>With relativity different observers can disagree on what the “now” is</a:t>
            </a:r>
          </a:p>
          <a:p>
            <a:pPr lvl="1"/>
            <a:r>
              <a:rPr lang="en-CA" dirty="0"/>
              <a:t>For someone in the Andromeda Galaxy I have no special “now”</a:t>
            </a:r>
          </a:p>
          <a:p>
            <a:pPr lvl="2"/>
            <a:r>
              <a:rPr lang="en-CA" dirty="0"/>
              <a:t>When they walk towards me I’ve already presented this talk</a:t>
            </a:r>
          </a:p>
          <a:p>
            <a:pPr lvl="2"/>
            <a:r>
              <a:rPr lang="en-CA" dirty="0"/>
              <a:t>When they walk away from me I haven’t yet started preparing it</a:t>
            </a:r>
          </a:p>
          <a:p>
            <a:pPr lvl="1"/>
            <a:r>
              <a:rPr lang="en-CA" dirty="0"/>
              <a:t>Why should I presume my “now” any more real than the “now” of others</a:t>
            </a:r>
          </a:p>
          <a:p>
            <a:pPr lvl="1"/>
            <a:endParaRPr lang="en-CA" dirty="0"/>
          </a:p>
          <a:p>
            <a:r>
              <a:rPr lang="en-CA" dirty="0"/>
              <a:t>Symmetric between past and future is the simpler proposition</a:t>
            </a:r>
          </a:p>
          <a:p>
            <a:pPr lvl="1"/>
            <a:r>
              <a:rPr lang="en-CA" dirty="0"/>
              <a:t>How does an asymmetric future become part of the symmetric past</a:t>
            </a:r>
          </a:p>
          <a:p>
            <a:pPr lvl="1"/>
            <a:r>
              <a:rPr lang="en-CA" dirty="0"/>
              <a:t>The present is not a dimensionless point in which nothing can happen</a:t>
            </a:r>
          </a:p>
          <a:p>
            <a:pPr lvl="1"/>
            <a:r>
              <a:rPr lang="en-CA" dirty="0"/>
              <a:t>It is a blurred grey area between past and future in which things do happen</a:t>
            </a:r>
          </a:p>
          <a:p>
            <a:pPr lvl="1"/>
            <a:r>
              <a:rPr lang="en-CA" dirty="0"/>
              <a:t>It is easier to erase notion of past and future than explain the interface between them</a:t>
            </a:r>
          </a:p>
          <a:p>
            <a:pPr lvl="1"/>
            <a:endParaRPr lang="en-CA" dirty="0"/>
          </a:p>
          <a:p>
            <a:r>
              <a:rPr lang="en-CA" dirty="0"/>
              <a:t>I reject presentism</a:t>
            </a:r>
          </a:p>
          <a:p>
            <a:pPr lvl="1"/>
            <a:r>
              <a:rPr lang="en-CA" dirty="0"/>
              <a:t>It renders our entire universe (and more important us) utterly pointless</a:t>
            </a:r>
          </a:p>
          <a:p>
            <a:pPr lvl="1"/>
            <a:r>
              <a:rPr lang="en-CA" dirty="0"/>
              <a:t>It absolves past crimes and refutes moral frameworks</a:t>
            </a:r>
          </a:p>
          <a:p>
            <a:pPr lvl="1"/>
            <a:r>
              <a:rPr lang="en-CA" dirty="0"/>
              <a:t>If the past didn’t exist, then I’d have to invent it</a:t>
            </a:r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r>
              <a:rPr lang="en-CA" sz="3300" dirty="0">
                <a:hlinkClick r:id="rId2"/>
              </a:rPr>
              <a:t>CBC: Living on Oxford Time</a:t>
            </a:r>
            <a:endParaRPr lang="en-CA" sz="3300" dirty="0"/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7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1" y="188640"/>
            <a:ext cx="166902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9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46" y="0"/>
            <a:ext cx="2339440" cy="1556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about free will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CA" dirty="0"/>
              <a:t>We have freedom to choose our future</a:t>
            </a:r>
          </a:p>
          <a:p>
            <a:pPr lvl="2"/>
            <a:r>
              <a:rPr lang="en-CA" dirty="0"/>
              <a:t>Any of us could choose to not do a presentation</a:t>
            </a:r>
          </a:p>
          <a:p>
            <a:pPr lvl="1"/>
            <a:r>
              <a:rPr lang="en-CA" dirty="0"/>
              <a:t>We have no ability to change what our future will be</a:t>
            </a:r>
          </a:p>
          <a:p>
            <a:pPr lvl="2"/>
            <a:r>
              <a:rPr lang="en-CA" dirty="0"/>
              <a:t>There is only one future</a:t>
            </a:r>
          </a:p>
          <a:p>
            <a:pPr lvl="2"/>
            <a:r>
              <a:rPr lang="en-CA" dirty="0"/>
              <a:t>Only this one future can possibly be arrived at </a:t>
            </a:r>
          </a:p>
          <a:p>
            <a:pPr lvl="1"/>
            <a:r>
              <a:rPr lang="en-CA" dirty="0"/>
              <a:t>Both statements are equally valid</a:t>
            </a:r>
          </a:p>
          <a:p>
            <a:pPr lvl="1"/>
            <a:r>
              <a:rPr lang="en-CA" dirty="0"/>
              <a:t>There is </a:t>
            </a:r>
            <a:r>
              <a:rPr lang="en-CA" b="1" dirty="0"/>
              <a:t>no</a:t>
            </a:r>
            <a:r>
              <a:rPr lang="en-CA" dirty="0"/>
              <a:t> contradiction here</a:t>
            </a:r>
          </a:p>
          <a:p>
            <a:pPr lvl="1"/>
            <a:r>
              <a:rPr lang="en-CA" b="1" dirty="0"/>
              <a:t>But</a:t>
            </a:r>
            <a:r>
              <a:rPr lang="en-CA" dirty="0"/>
              <a:t> there is a the expectation that past determines future</a:t>
            </a:r>
          </a:p>
          <a:p>
            <a:pPr lvl="1"/>
            <a:endParaRPr lang="en-CA" dirty="0"/>
          </a:p>
          <a:p>
            <a:pPr marL="457200" lvl="1" indent="0">
              <a:buNone/>
            </a:pPr>
            <a:r>
              <a:rPr lang="en-CA" dirty="0"/>
              <a:t>“There’s a long history of discussion about the truth-values of future contingent statements — and it really has nothing to do with the experience of time.” </a:t>
            </a:r>
          </a:p>
          <a:p>
            <a:pPr marL="457200" lvl="1" indent="0">
              <a:buNone/>
            </a:pPr>
            <a:r>
              <a:rPr lang="en-CA" dirty="0"/>
              <a:t>– </a:t>
            </a:r>
            <a:r>
              <a:rPr lang="en-CA" dirty="0" err="1"/>
              <a:t>Jennan</a:t>
            </a:r>
            <a:r>
              <a:rPr lang="en-CA" dirty="0"/>
              <a:t> Ismael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040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 Historic Question: What is a photon?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Is it a wave or a particle?</a:t>
            </a:r>
          </a:p>
          <a:p>
            <a:r>
              <a:rPr lang="en-CA" dirty="0"/>
              <a:t>How does it travel across the universe?</a:t>
            </a:r>
          </a:p>
          <a:p>
            <a:r>
              <a:rPr lang="en-CA" dirty="0"/>
              <a:t>How does it change between states?</a:t>
            </a:r>
          </a:p>
          <a:p>
            <a:r>
              <a:rPr lang="en-CA" dirty="0"/>
              <a:t>How does it relate to measurement?</a:t>
            </a:r>
          </a:p>
          <a:p>
            <a:endParaRPr lang="en-CA" dirty="0"/>
          </a:p>
          <a:p>
            <a:r>
              <a:rPr lang="en-CA" dirty="0"/>
              <a:t>How can we make any sense of observed experimental results ?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BAB1-9C0B-44D9-A7CD-2A9E8D2A075F}" type="slidenum">
              <a:rPr lang="en-CA" smtClean="0"/>
              <a:t>9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7" y="5672405"/>
            <a:ext cx="7344816" cy="108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8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6380</TotalTime>
  <Words>3081</Words>
  <Application>Microsoft Office PowerPoint</Application>
  <PresentationFormat>On-screen Show (4:3)</PresentationFormat>
  <Paragraphs>375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Cambria Math</vt:lpstr>
      <vt:lpstr>Courier New</vt:lpstr>
      <vt:lpstr>Times New Roman</vt:lpstr>
      <vt:lpstr>Office Theme</vt:lpstr>
      <vt:lpstr>The Delayed Choice Quantum Eraser Experiment  Presented by Ian Davis</vt:lpstr>
      <vt:lpstr>The ancients on time</vt:lpstr>
      <vt:lpstr>PowerPoint Presentation</vt:lpstr>
      <vt:lpstr>The dilemma - ~AD 350</vt:lpstr>
      <vt:lpstr>1600 Years Later – Zero progress</vt:lpstr>
      <vt:lpstr>Jenann Ismael</vt:lpstr>
      <vt:lpstr>My philosophy</vt:lpstr>
      <vt:lpstr>What about free will</vt:lpstr>
      <vt:lpstr>A Historic Question: What is a photon?</vt:lpstr>
      <vt:lpstr>Wheeler’s Delayed Choice Experiment</vt:lpstr>
      <vt:lpstr>Wheeler’s Delayed Choice Experiment</vt:lpstr>
      <vt:lpstr>Phase shifter</vt:lpstr>
      <vt:lpstr>Beam Splitter</vt:lpstr>
      <vt:lpstr>The detector</vt:lpstr>
      <vt:lpstr>The experimental conclusion</vt:lpstr>
      <vt:lpstr>Extending the idea</vt:lpstr>
      <vt:lpstr>The proposed setup</vt:lpstr>
      <vt:lpstr>The implementation</vt:lpstr>
      <vt:lpstr>Attenuating the laser</vt:lpstr>
      <vt:lpstr>Some comments</vt:lpstr>
      <vt:lpstr>The results</vt:lpstr>
      <vt:lpstr>PowerPoint Presentation</vt:lpstr>
      <vt:lpstr>PowerPoint Presentation</vt:lpstr>
      <vt:lpstr>The math in the paper</vt:lpstr>
      <vt:lpstr>The math explained</vt:lpstr>
      <vt:lpstr>The Wave Function</vt:lpstr>
      <vt:lpstr>Why is this remarkable </vt:lpstr>
      <vt:lpstr>Wheeler’s question revisited</vt:lpstr>
      <vt:lpstr>PowerPoint Presentation</vt:lpstr>
      <vt:lpstr>PowerPoint Presentation</vt:lpstr>
      <vt:lpstr>Retro-causal communication</vt:lpstr>
      <vt:lpstr>The modified setup</vt:lpstr>
      <vt:lpstr>But such communication is absurd What stops it from happening</vt:lpstr>
      <vt:lpstr>A possible get out of jail card</vt:lpstr>
      <vt:lpstr>Is this a better idea?</vt:lpstr>
      <vt:lpstr>What is entanglement ?</vt:lpstr>
      <vt:lpstr>What about the nature of Time</vt:lpstr>
      <vt:lpstr>PowerPoint Presentation</vt:lpstr>
      <vt:lpstr>Time</vt:lpstr>
      <vt:lpstr>Wheeler’s experiment</vt:lpstr>
      <vt:lpstr>Delayed Choice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Delayed Choice Quantum Eraser Experiment</dc:title>
  <dc:creator>Ian</dc:creator>
  <cp:lastModifiedBy>Ian Davis</cp:lastModifiedBy>
  <cp:revision>142</cp:revision>
  <dcterms:created xsi:type="dcterms:W3CDTF">2019-03-05T16:06:20Z</dcterms:created>
  <dcterms:modified xsi:type="dcterms:W3CDTF">2019-08-01T16:42:05Z</dcterms:modified>
</cp:coreProperties>
</file>