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9"/>
  </p:notesMasterIdLst>
  <p:sldIdLst>
    <p:sldId id="268" r:id="rId2"/>
    <p:sldId id="257" r:id="rId3"/>
    <p:sldId id="303" r:id="rId4"/>
    <p:sldId id="305" r:id="rId5"/>
    <p:sldId id="306" r:id="rId6"/>
    <p:sldId id="307" r:id="rId7"/>
    <p:sldId id="308" r:id="rId8"/>
    <p:sldId id="309" r:id="rId9"/>
    <p:sldId id="310" r:id="rId10"/>
    <p:sldId id="313" r:id="rId11"/>
    <p:sldId id="312" r:id="rId12"/>
    <p:sldId id="311" r:id="rId13"/>
    <p:sldId id="314" r:id="rId14"/>
    <p:sldId id="315" r:id="rId15"/>
    <p:sldId id="316" r:id="rId16"/>
    <p:sldId id="330" r:id="rId17"/>
    <p:sldId id="317" r:id="rId18"/>
    <p:sldId id="318" r:id="rId19"/>
    <p:sldId id="326" r:id="rId20"/>
    <p:sldId id="319" r:id="rId21"/>
    <p:sldId id="327" r:id="rId22"/>
    <p:sldId id="320" r:id="rId23"/>
    <p:sldId id="321" r:id="rId24"/>
    <p:sldId id="322" r:id="rId25"/>
    <p:sldId id="332" r:id="rId26"/>
    <p:sldId id="325" r:id="rId27"/>
    <p:sldId id="323" r:id="rId28"/>
    <p:sldId id="328" r:id="rId29"/>
    <p:sldId id="324" r:id="rId30"/>
    <p:sldId id="329" r:id="rId31"/>
    <p:sldId id="333" r:id="rId32"/>
    <p:sldId id="334" r:id="rId33"/>
    <p:sldId id="339" r:id="rId34"/>
    <p:sldId id="338" r:id="rId35"/>
    <p:sldId id="335" r:id="rId36"/>
    <p:sldId id="336" r:id="rId37"/>
    <p:sldId id="337" r:id="rId3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77800" autoAdjust="0"/>
  </p:normalViewPr>
  <p:slideViewPr>
    <p:cSldViewPr snapToGrid="0">
      <p:cViewPr varScale="1">
        <p:scale>
          <a:sx n="89" d="100"/>
          <a:sy n="89" d="100"/>
        </p:scale>
        <p:origin x="-32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printerSettings" Target="printerSettings/printerSettings1.bin"/><Relationship Id="rId45"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slide" Target="slides/slide35.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18-12-03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have three parts about software development in the School of Computer Science.</a:t>
            </a:r>
          </a:p>
          <a:p>
            <a:r>
              <a:rPr lang="en-US" dirty="0" smtClean="0"/>
              <a:t>- The "Education" in Cooperative Education is an important part of our mission; </a:t>
            </a:r>
          </a:p>
          <a:p>
            <a:r>
              <a:rPr lang="en-US" dirty="0" smtClean="0"/>
              <a:t>- User-centered design principles are foundational to our project success; </a:t>
            </a:r>
          </a:p>
          <a:p>
            <a:pPr marL="0" indent="0">
              <a:buFontTx/>
              <a:buNone/>
            </a:pPr>
            <a:r>
              <a:rPr lang="en-US" dirty="0" smtClean="0"/>
              <a:t>- Briefly </a:t>
            </a:r>
            <a:r>
              <a:rPr lang="en-US" dirty="0" smtClean="0"/>
              <a:t>discuss</a:t>
            </a:r>
            <a:r>
              <a:rPr lang="en-US" baseline="0" dirty="0" smtClean="0"/>
              <a:t> </a:t>
            </a:r>
            <a:r>
              <a:rPr lang="en-US" dirty="0" smtClean="0"/>
              <a:t>a current project to simplify administrative workflow.</a:t>
            </a:r>
          </a:p>
          <a:p>
            <a:pPr marL="0" indent="0">
              <a:buFontTx/>
              <a:buNone/>
            </a:pPr>
            <a:r>
              <a:rPr lang="en-US" dirty="0" smtClean="0"/>
              <a:t>- And </a:t>
            </a:r>
            <a:r>
              <a:rPr lang="en-US" dirty="0" smtClean="0"/>
              <a:t>then we’ll</a:t>
            </a:r>
            <a:r>
              <a:rPr lang="en-US" baseline="0" dirty="0" smtClean="0"/>
              <a:t> have lots of room for questions and comments about how this might be similar/different in other areas on campus.</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44672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project management in general.</a:t>
            </a:r>
            <a:endParaRPr lang="en-US" dirty="0" smtClean="0"/>
          </a:p>
          <a:p>
            <a:r>
              <a:rPr lang="en-US" dirty="0" smtClean="0"/>
              <a:t>- Issue</a:t>
            </a:r>
            <a:r>
              <a:rPr lang="en-US" baseline="0" dirty="0" smtClean="0"/>
              <a:t> c</a:t>
            </a:r>
            <a:r>
              <a:rPr lang="en-US" dirty="0" smtClean="0"/>
              <a:t>lear project guidelines- at the start, or take the time during the term to flesh them out.</a:t>
            </a:r>
          </a:p>
          <a:p>
            <a:r>
              <a:rPr lang="en-US" dirty="0" smtClean="0"/>
              <a:t>- There have been terms where I didn't put the time into this in advance and the results were not great. </a:t>
            </a:r>
          </a:p>
          <a:p>
            <a:pPr marL="0" indent="0">
              <a:buFontTx/>
              <a:buNone/>
            </a:pPr>
            <a:r>
              <a:rPr lang="en-US" dirty="0" smtClean="0"/>
              <a:t>- Or </a:t>
            </a:r>
            <a:r>
              <a:rPr lang="en-US" dirty="0" smtClean="0"/>
              <a:t>where they didn't pay attention to the guidelines and I didn't correct them early enough. </a:t>
            </a:r>
            <a:endParaRPr lang="en-US" dirty="0" smtClean="0"/>
          </a:p>
          <a:p>
            <a:pPr marL="0" indent="0">
              <a:buFontTx/>
              <a:buNone/>
            </a:pPr>
            <a:r>
              <a:rPr lang="en-US" dirty="0" smtClean="0"/>
              <a:t>- Reviewing code is</a:t>
            </a:r>
            <a:r>
              <a:rPr lang="en-US" baseline="0" dirty="0" smtClean="0"/>
              <a:t> important, especially at the start- what are our expectations.</a:t>
            </a:r>
            <a:endParaRPr lang="en-US" dirty="0" smtClean="0"/>
          </a:p>
          <a:p>
            <a:r>
              <a:rPr lang="en-US" dirty="0" smtClean="0"/>
              <a:t>If I succeed at getting them to document their work well, the next co-op to work on a project will have</a:t>
            </a:r>
            <a:r>
              <a:rPr lang="en-US" baseline="0" dirty="0" smtClean="0"/>
              <a:t> an easier time ramping up</a:t>
            </a:r>
            <a:r>
              <a:rPr lang="en-US" dirty="0" smtClean="0"/>
              <a:t>. I tell the co-ops this</a:t>
            </a:r>
            <a:r>
              <a:rPr lang="en-US" baseline="0" dirty="0" smtClean="0"/>
              <a:t> as a useful motivator.</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427369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agile development: fail quicker</a:t>
            </a:r>
          </a:p>
          <a:p>
            <a:r>
              <a:rPr lang="en-US" dirty="0" smtClean="0"/>
              <a:t>Involve the users more</a:t>
            </a:r>
          </a:p>
          <a:p>
            <a:r>
              <a:rPr lang="en-US" dirty="0" smtClean="0"/>
              <a:t>Which leads us to</a:t>
            </a:r>
            <a:r>
              <a:rPr lang="is-IS" dirty="0" smtClean="0"/>
              <a: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64136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bible of User Centered Design, which</a:t>
            </a:r>
            <a:r>
              <a:rPr lang="en-US" baseline="0" dirty="0" smtClean="0"/>
              <a:t> I read the first edition of when I was in University in the 90s.</a:t>
            </a:r>
          </a:p>
          <a:p>
            <a:r>
              <a:rPr lang="en-US" baseline="0" dirty="0" smtClean="0"/>
              <a:t>Overall, software design has </a:t>
            </a:r>
            <a:r>
              <a:rPr lang="en-US" baseline="0" dirty="0" smtClean="0"/>
              <a:t>matured a lot since then, </a:t>
            </a:r>
            <a:r>
              <a:rPr lang="en-US" baseline="0" dirty="0" smtClean="0"/>
              <a:t>however the </a:t>
            </a:r>
            <a:r>
              <a:rPr lang="en-US" baseline="0" dirty="0" smtClean="0"/>
              <a:t>foundations are still true.</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490508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a:t>
            </a:r>
            <a:r>
              <a:rPr lang="en-US" dirty="0" smtClean="0"/>
              <a:t>At core, this is what we’re after.</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1566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a program’s </a:t>
            </a:r>
            <a:r>
              <a:rPr lang="en-US" baseline="0" dirty="0" err="1" smtClean="0"/>
              <a:t>behaviour</a:t>
            </a:r>
            <a:r>
              <a:rPr lang="en-US" baseline="0" dirty="0" smtClean="0"/>
              <a:t> visible.</a:t>
            </a:r>
            <a:endParaRPr lang="en-US" dirty="0" smtClean="0"/>
          </a:p>
          <a:p>
            <a:r>
              <a:rPr lang="en-US" dirty="0" smtClean="0"/>
              <a:t>Feedback</a:t>
            </a:r>
            <a:r>
              <a:rPr lang="en-US" baseline="0" dirty="0" smtClean="0"/>
              <a:t> </a:t>
            </a:r>
            <a:r>
              <a:rPr lang="en-US" baseline="0" dirty="0" smtClean="0"/>
              <a:t>to user: You </a:t>
            </a:r>
            <a:r>
              <a:rPr lang="en-US" baseline="0" dirty="0" smtClean="0"/>
              <a:t>just did </a:t>
            </a:r>
            <a:r>
              <a:rPr lang="en-US" baseline="0" dirty="0" smtClean="0"/>
              <a:t>this thing</a:t>
            </a:r>
          </a:p>
          <a:p>
            <a:r>
              <a:rPr lang="en-US" baseline="0" dirty="0" smtClean="0"/>
              <a:t>Show the conceptual </a:t>
            </a:r>
            <a:r>
              <a:rPr lang="en-US" baseline="0" dirty="0" smtClean="0"/>
              <a:t>model for the system: when you did this thing, there were these impacts.</a:t>
            </a:r>
          </a:p>
          <a:p>
            <a:r>
              <a:rPr lang="en-US" baseline="0" dirty="0" smtClean="0"/>
              <a:t>Give them a clear map to go from where they are, to where they want to go and what they want to accomplish.</a:t>
            </a:r>
          </a:p>
          <a:p>
            <a:r>
              <a:rPr lang="en-US" baseline="0" dirty="0" smtClean="0"/>
              <a:t>This is abstract; m</a:t>
            </a:r>
            <a:r>
              <a:rPr lang="is-IS" baseline="0" dirty="0" smtClean="0"/>
              <a:t>aybe best illustrated with an example.</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218116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be familiar to you; it’s a</a:t>
            </a:r>
            <a:r>
              <a:rPr lang="en-US" baseline="0" dirty="0" smtClean="0"/>
              <a:t> </a:t>
            </a:r>
            <a:r>
              <a:rPr lang="en-US" dirty="0" smtClean="0"/>
              <a:t>password-strength meter.</a:t>
            </a:r>
            <a:r>
              <a:rPr lang="en-US" baseline="0" dirty="0" smtClean="0"/>
              <a:t> This is from 1password.</a:t>
            </a:r>
          </a:p>
          <a:p>
            <a:r>
              <a:rPr lang="en-US" baseline="0" dirty="0" smtClean="0"/>
              <a:t>- You can type into the white box at the top; you can click “regenerate password” to randomly generate a new password</a:t>
            </a:r>
          </a:p>
          <a:p>
            <a:r>
              <a:rPr lang="en-US" dirty="0" smtClean="0"/>
              <a:t>The green bar</a:t>
            </a:r>
            <a:r>
              <a:rPr lang="en-US" baseline="0" dirty="0" smtClean="0"/>
              <a:t> changes </a:t>
            </a:r>
            <a:r>
              <a:rPr lang="en-US" baseline="0" dirty="0" err="1" smtClean="0"/>
              <a:t>colour</a:t>
            </a:r>
            <a:r>
              <a:rPr lang="en-US" baseline="0" dirty="0" smtClean="0"/>
              <a:t>; </a:t>
            </a:r>
          </a:p>
          <a:p>
            <a:r>
              <a:rPr lang="en-US" baseline="0" dirty="0" smtClean="0"/>
              <a:t>Other password-strength examples include more wording to explain the rules, but this </a:t>
            </a:r>
            <a:r>
              <a:rPr lang="en-US" baseline="0" dirty="0" smtClean="0"/>
              <a:t>is pretty intuitive.</a:t>
            </a:r>
          </a:p>
          <a:p>
            <a:r>
              <a:rPr lang="en-US" baseline="0" dirty="0" smtClean="0"/>
              <a:t>You can see how it fulfills all of the advice: feedback to the user, the meter illustrates the conceptual model, and you have an easy idea of how to get a secure password simply.</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18</a:t>
            </a:fld>
            <a:endParaRPr lang="en-US"/>
          </a:p>
        </p:txBody>
      </p:sp>
    </p:spTree>
    <p:extLst>
      <p:ext uri="{BB962C8B-B14F-4D97-AF65-F5344CB8AC3E}">
        <p14:creationId xmlns:p14="http://schemas.microsoft.com/office/powerpoint/2010/main" val="375409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all identify software</a:t>
            </a:r>
            <a:r>
              <a:rPr lang="en-US" baseline="0" dirty="0" smtClean="0"/>
              <a:t> that isn’t intuitive. Can you think of some ways software fails </a:t>
            </a:r>
            <a:r>
              <a:rPr lang="en-US" baseline="0" dirty="0" smtClean="0"/>
              <a:t>by being unintuitive</a:t>
            </a:r>
            <a:r>
              <a:rPr lang="en-US" baseline="0" dirty="0" smtClean="0"/>
              <a:t>?  </a:t>
            </a:r>
          </a:p>
          <a:p>
            <a:r>
              <a:rPr lang="en-US" baseline="0" dirty="0" smtClean="0"/>
              <a:t>-</a:t>
            </a:r>
          </a:p>
          <a:p>
            <a:r>
              <a:rPr lang="en-US" baseline="0" dirty="0" smtClean="0"/>
              <a:t>-</a:t>
            </a:r>
          </a:p>
          <a:p>
            <a:r>
              <a:rPr lang="en-US" baseline="0" dirty="0" smtClean="0"/>
              <a:t>-</a:t>
            </a:r>
          </a:p>
          <a:p>
            <a:r>
              <a:rPr lang="en-US" baseline="0" dirty="0" smtClean="0"/>
              <a:t>You can take any of these and imagine </a:t>
            </a:r>
            <a:r>
              <a:rPr lang="en-US" baseline="0" dirty="0" smtClean="0"/>
              <a:t>the opposite, if </a:t>
            </a:r>
            <a:r>
              <a:rPr lang="en-US" baseline="0" dirty="0" smtClean="0"/>
              <a:t>they </a:t>
            </a:r>
            <a:r>
              <a:rPr lang="en-US" baseline="0" dirty="0" smtClean="0"/>
              <a:t>had instead </a:t>
            </a:r>
            <a:r>
              <a:rPr lang="en-US" baseline="0" dirty="0" smtClean="0"/>
              <a:t>centered the design around what users </a:t>
            </a:r>
            <a:r>
              <a:rPr lang="en-US" baseline="0" dirty="0" smtClean="0"/>
              <a:t>needed.</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19</a:t>
            </a:fld>
            <a:endParaRPr lang="en-US"/>
          </a:p>
        </p:txBody>
      </p:sp>
    </p:spTree>
    <p:extLst>
      <p:ext uri="{BB962C8B-B14F-4D97-AF65-F5344CB8AC3E}">
        <p14:creationId xmlns:p14="http://schemas.microsoft.com/office/powerpoint/2010/main" val="88046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get there? What’s </a:t>
            </a:r>
            <a:r>
              <a:rPr lang="en-US" dirty="0" smtClean="0"/>
              <a:t>the process</a:t>
            </a:r>
            <a:r>
              <a:rPr lang="en-US" baseline="0" dirty="0" smtClean="0"/>
              <a:t> for designing with users at the </a:t>
            </a:r>
            <a:r>
              <a:rPr lang="en-US" baseline="0" dirty="0" err="1" smtClean="0"/>
              <a:t>centre</a:t>
            </a:r>
            <a:r>
              <a:rPr lang="en-US" baseline="0" dirty="0" smtClean="0"/>
              <a:t>?</a:t>
            </a:r>
          </a:p>
          <a:p>
            <a:pPr marL="0" indent="0">
              <a:buFontTx/>
              <a:buNone/>
            </a:pPr>
            <a:r>
              <a:rPr lang="en-US" baseline="0" dirty="0" smtClean="0"/>
              <a:t>-Build </a:t>
            </a:r>
            <a:r>
              <a:rPr lang="en-US" baseline="0" dirty="0" smtClean="0"/>
              <a:t>an explicit understanding of all these things: who the users are, what are they trying to do, what’s the context for why they are doing it</a:t>
            </a:r>
          </a:p>
          <a:p>
            <a:pPr marL="0" indent="0">
              <a:buFontTx/>
              <a:buNone/>
            </a:pPr>
            <a:r>
              <a:rPr lang="en-US" baseline="0" dirty="0" smtClean="0"/>
              <a:t>-Do </a:t>
            </a:r>
            <a:r>
              <a:rPr lang="en-US" baseline="0" dirty="0" smtClean="0"/>
              <a:t>this by involving users throughout the development.</a:t>
            </a:r>
          </a:p>
          <a:p>
            <a:pPr marL="0" indent="0">
              <a:buFontTx/>
              <a:buNone/>
            </a:pPr>
            <a:r>
              <a:rPr lang="en-US" baseline="0" dirty="0" smtClean="0"/>
              <a:t>-This </a:t>
            </a:r>
            <a:r>
              <a:rPr lang="en-US" baseline="0" dirty="0" smtClean="0"/>
              <a:t>is iterative. You start with a </a:t>
            </a:r>
            <a:r>
              <a:rPr lang="en-US" baseline="0" dirty="0" smtClean="0"/>
              <a:t>spec, </a:t>
            </a:r>
            <a:r>
              <a:rPr lang="en-US" baseline="0" dirty="0" smtClean="0"/>
              <a:t>and then change it as you learn more about the users, and test things with them</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946042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remarks</a:t>
            </a:r>
            <a:r>
              <a:rPr lang="en-US" dirty="0" smtClean="0"/>
              <a:t>.- After over 20 years </a:t>
            </a:r>
            <a:r>
              <a:rPr lang="en-US" dirty="0" smtClean="0"/>
              <a:t>I’m still learning about user-centered design.</a:t>
            </a:r>
          </a:p>
          <a:p>
            <a:r>
              <a:rPr lang="en-US" dirty="0" smtClean="0"/>
              <a:t>It can contradict other goals, like speed of dev. Changing the spec can</a:t>
            </a:r>
            <a:r>
              <a:rPr lang="en-US" baseline="0" dirty="0" smtClean="0"/>
              <a:t> be</a:t>
            </a:r>
            <a:r>
              <a:rPr lang="en-US" dirty="0" smtClean="0"/>
              <a:t> difficult in the middle of a project</a:t>
            </a:r>
          </a:p>
          <a:p>
            <a:pPr marL="0" indent="0">
              <a:buFontTx/>
              <a:buNone/>
            </a:pPr>
            <a:r>
              <a:rPr lang="en-US" dirty="0" smtClean="0"/>
              <a:t>- It </a:t>
            </a:r>
            <a:r>
              <a:rPr lang="en-US" dirty="0" smtClean="0"/>
              <a:t>can also make project management</a:t>
            </a:r>
            <a:r>
              <a:rPr lang="en-US" baseline="0" dirty="0" smtClean="0"/>
              <a:t> more difficult. Fortunately there are now established ways to </a:t>
            </a:r>
            <a:r>
              <a:rPr lang="en-US" baseline="0" dirty="0" smtClean="0"/>
              <a:t>do project management:</a:t>
            </a:r>
            <a:endParaRPr lang="en-US" baseline="0" dirty="0" smtClean="0"/>
          </a:p>
          <a:p>
            <a:pPr marL="0" indent="0">
              <a:buFontTx/>
              <a:buNone/>
            </a:pPr>
            <a:r>
              <a:rPr lang="en-US" baseline="0" dirty="0" err="1" smtClean="0"/>
              <a:t>eg</a:t>
            </a:r>
            <a:r>
              <a:rPr lang="en-US" baseline="0" dirty="0" smtClean="0"/>
              <a:t>., agile programming. Instead of having a 4-month project cycle, have a series of 2-week cycles to iterate quickly.</a:t>
            </a:r>
          </a:p>
          <a:p>
            <a:r>
              <a:rPr lang="en-US" baseline="0" dirty="0" smtClean="0"/>
              <a:t>On some projects, we’re doing a 1-month cycle, which is pretty good.</a:t>
            </a:r>
          </a:p>
          <a:p>
            <a:r>
              <a:rPr lang="en-US" baseline="0" dirty="0" smtClean="0"/>
              <a:t>-And sometimes, I don’t have nearly enough end-user involvement, due to factors like lack of time.</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21</a:t>
            </a:fld>
            <a:endParaRPr lang="en-US"/>
          </a:p>
        </p:txBody>
      </p:sp>
    </p:spTree>
    <p:extLst>
      <p:ext uri="{BB962C8B-B14F-4D97-AF65-F5344CB8AC3E}">
        <p14:creationId xmlns:p14="http://schemas.microsoft.com/office/powerpoint/2010/main" val="1870173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talked about the abstract; how about a</a:t>
            </a:r>
            <a:r>
              <a:rPr lang="en-US" baseline="0" dirty="0" smtClean="0"/>
              <a:t> bit about a current project.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67509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Red Room circa 1967. IBM 360/75</a:t>
            </a:r>
            <a:r>
              <a:rPr lang="en-US" dirty="0" smtClean="0"/>
              <a:t>. </a:t>
            </a:r>
            <a:endParaRPr lang="en-US" dirty="0" smtClean="0"/>
          </a:p>
          <a:p>
            <a:r>
              <a:rPr lang="en-US" dirty="0" smtClean="0"/>
              <a:t>- University of Waterloo has a history of supporting software development</a:t>
            </a:r>
          </a:p>
          <a:p>
            <a:r>
              <a:rPr lang="en-US" dirty="0" smtClean="0"/>
              <a:t>- Many will recall last year's WatITis plenary by Professor </a:t>
            </a:r>
            <a:r>
              <a:rPr lang="en-US" dirty="0" err="1" smtClean="0"/>
              <a:t>Gregor</a:t>
            </a:r>
            <a:r>
              <a:rPr lang="en-US" dirty="0" smtClean="0"/>
              <a:t> Richards on </a:t>
            </a:r>
            <a:r>
              <a:rPr lang="en-US" dirty="0" err="1" smtClean="0"/>
              <a:t>WatCom</a:t>
            </a:r>
            <a:r>
              <a:rPr lang="en-US" dirty="0" smtClean="0"/>
              <a:t> software development in the 1980s</a:t>
            </a:r>
          </a:p>
          <a:p>
            <a:r>
              <a:rPr lang="en-US" dirty="0" smtClean="0"/>
              <a:t>- Computer Science is in many ways different today, but innovation is still central. </a:t>
            </a:r>
          </a:p>
        </p:txBody>
      </p:sp>
      <p:sp>
        <p:nvSpPr>
          <p:cNvPr id="4" name="Slide Number Placeholder 3"/>
          <p:cNvSpPr>
            <a:spLocks noGrp="1"/>
          </p:cNvSpPr>
          <p:nvPr>
            <p:ph type="sldNum" sz="quarter" idx="10"/>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4133797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attempted this sort of project before, but it repeatedly got pre-empted by high-priority work. This time we made it a priority because it meets a number of connected needs. </a:t>
            </a:r>
          </a:p>
          <a:p>
            <a:r>
              <a:rPr lang="en-US" baseline="0" dirty="0" smtClean="0"/>
              <a:t>Some notes about our process.</a:t>
            </a:r>
          </a:p>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25</a:t>
            </a:fld>
            <a:endParaRPr lang="en-US"/>
          </a:p>
        </p:txBody>
      </p:sp>
    </p:spTree>
    <p:extLst>
      <p:ext uri="{BB962C8B-B14F-4D97-AF65-F5344CB8AC3E}">
        <p14:creationId xmlns:p14="http://schemas.microsoft.com/office/powerpoint/2010/main" val="654455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 Where possible, p</a:t>
            </a:r>
            <a:r>
              <a:rPr lang="en-US" dirty="0" smtClean="0"/>
              <a:t>ull data from existing database sources rather than manual input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26</a:t>
            </a:fld>
            <a:endParaRPr lang="en-US"/>
          </a:p>
        </p:txBody>
      </p:sp>
    </p:spTree>
    <p:extLst>
      <p:ext uri="{BB962C8B-B14F-4D97-AF65-F5344CB8AC3E}">
        <p14:creationId xmlns:p14="http://schemas.microsoft.com/office/powerpoint/2010/main" val="258174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t>
            </a:r>
            <a:r>
              <a:rPr lang="en-US" dirty="0" smtClean="0"/>
              <a:t>current co-op is the</a:t>
            </a:r>
            <a:r>
              <a:rPr lang="en-US" baseline="0" dirty="0" smtClean="0"/>
              <a:t> third to work on it in 2018; </a:t>
            </a:r>
            <a:r>
              <a:rPr lang="en-US" baseline="0" dirty="0" smtClean="0"/>
              <a:t>with good </a:t>
            </a:r>
            <a:r>
              <a:rPr lang="en-US" baseline="0" dirty="0" smtClean="0"/>
              <a:t>progress.</a:t>
            </a:r>
            <a:endParaRPr lang="en-US" dirty="0" smtClean="0"/>
          </a:p>
          <a:p>
            <a:r>
              <a:rPr lang="en-US" dirty="0" smtClean="0"/>
              <a:t>- we </a:t>
            </a:r>
            <a:r>
              <a:rPr lang="en-US" dirty="0" smtClean="0"/>
              <a:t>have a</a:t>
            </a:r>
            <a:r>
              <a:rPr lang="en-US" baseline="0" dirty="0" smtClean="0"/>
              <a:t> </a:t>
            </a:r>
            <a:r>
              <a:rPr lang="en-US" dirty="0" smtClean="0"/>
              <a:t>2nd version database schema – requiring a lot of my time to make sure it fits with other </a:t>
            </a:r>
            <a:r>
              <a:rPr lang="en-US" dirty="0" smtClean="0"/>
              <a:t>systems</a:t>
            </a:r>
            <a:endParaRPr lang="en-US" dirty="0" smtClean="0"/>
          </a:p>
          <a:p>
            <a:r>
              <a:rPr lang="en-US" dirty="0" smtClean="0"/>
              <a:t>-</a:t>
            </a:r>
            <a:r>
              <a:rPr lang="en-US" baseline="0" dirty="0" smtClean="0"/>
              <a:t> </a:t>
            </a:r>
            <a:r>
              <a:rPr lang="en-US" dirty="0" smtClean="0"/>
              <a:t>we </a:t>
            </a:r>
            <a:r>
              <a:rPr lang="en-US" dirty="0" smtClean="0"/>
              <a:t>have a</a:t>
            </a:r>
            <a:r>
              <a:rPr lang="en-US" baseline="0" dirty="0" smtClean="0"/>
              <a:t> </a:t>
            </a:r>
            <a:r>
              <a:rPr lang="en-US" dirty="0" smtClean="0"/>
              <a:t>web </a:t>
            </a:r>
            <a:r>
              <a:rPr lang="en-US" dirty="0" smtClean="0"/>
              <a:t>UI– needing much more</a:t>
            </a:r>
            <a:r>
              <a:rPr lang="en-US" baseline="0" dirty="0" smtClean="0"/>
              <a:t> </a:t>
            </a:r>
            <a:r>
              <a:rPr lang="en-US" baseline="0" dirty="0" smtClean="0"/>
              <a:t>user-</a:t>
            </a:r>
            <a:r>
              <a:rPr lang="en-US" baseline="0" dirty="0" smtClean="0"/>
              <a:t>testing.</a:t>
            </a:r>
            <a:r>
              <a:rPr lang="en-US" dirty="0" smtClean="0"/>
              <a:t> </a:t>
            </a:r>
            <a:endParaRPr lang="en-US" dirty="0" smtClean="0"/>
          </a:p>
          <a:p>
            <a:r>
              <a:rPr lang="en-US" dirty="0" smtClean="0"/>
              <a:t>- we’ve </a:t>
            </a:r>
            <a:r>
              <a:rPr lang="en-US" dirty="0" smtClean="0"/>
              <a:t>done user surveys in a cross-section of campus</a:t>
            </a:r>
            <a:r>
              <a:rPr lang="en-US" baseline="0" dirty="0" smtClean="0"/>
              <a:t> - </a:t>
            </a:r>
            <a:r>
              <a:rPr lang="en-US" dirty="0" smtClean="0"/>
              <a:t>to some extent, this workflow is the same. So</a:t>
            </a:r>
            <a:r>
              <a:rPr lang="en-US" baseline="0" dirty="0" smtClean="0"/>
              <a:t> we’re d</a:t>
            </a:r>
            <a:r>
              <a:rPr lang="en-US" dirty="0" smtClean="0"/>
              <a:t>esigning this to be useful outside of CS.</a:t>
            </a:r>
          </a:p>
          <a:p>
            <a:r>
              <a:rPr lang="en-US" dirty="0" smtClean="0"/>
              <a:t>- we </a:t>
            </a:r>
            <a:r>
              <a:rPr lang="en-US" dirty="0" smtClean="0"/>
              <a:t>have a roadmap for requested improvements</a:t>
            </a:r>
          </a:p>
        </p:txBody>
      </p:sp>
      <p:sp>
        <p:nvSpPr>
          <p:cNvPr id="4" name="Slide Number Placeholder 3"/>
          <p:cNvSpPr>
            <a:spLocks noGrp="1"/>
          </p:cNvSpPr>
          <p:nvPr>
            <p:ph type="sldNum" sz="quarter" idx="10"/>
          </p:nvPr>
        </p:nvSpPr>
        <p:spPr/>
        <p:txBody>
          <a:bodyPr/>
          <a:lstStyle/>
          <a:p>
            <a:fld id="{8CCEF7D1-689C-4BC1-B59B-4A4CE078ECDF}" type="slidenum">
              <a:rPr lang="en-US" smtClean="0"/>
              <a:t>27</a:t>
            </a:fld>
            <a:endParaRPr lang="en-US"/>
          </a:p>
        </p:txBody>
      </p:sp>
    </p:spTree>
    <p:extLst>
      <p:ext uri="{BB962C8B-B14F-4D97-AF65-F5344CB8AC3E}">
        <p14:creationId xmlns:p14="http://schemas.microsoft.com/office/powerpoint/2010/main" val="429479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a:t>
            </a:r>
          </a:p>
          <a:p>
            <a:pPr marL="0" indent="0">
              <a:buFontTx/>
              <a:buNone/>
            </a:pPr>
            <a:r>
              <a:rPr lang="en-US" baseline="0" dirty="0" smtClean="0"/>
              <a:t>T</a:t>
            </a:r>
            <a:r>
              <a:rPr lang="is-IS" baseline="0" dirty="0" smtClean="0"/>
              <a:t>his </a:t>
            </a:r>
            <a:r>
              <a:rPr lang="is-IS" baseline="0" dirty="0" smtClean="0"/>
              <a:t>may </a:t>
            </a:r>
            <a:r>
              <a:rPr lang="is-IS" baseline="0" dirty="0" smtClean="0"/>
              <a:t>turn out to be </a:t>
            </a:r>
            <a:r>
              <a:rPr lang="is-IS" baseline="0" dirty="0" smtClean="0"/>
              <a:t>the largest project I’ve </a:t>
            </a:r>
            <a:r>
              <a:rPr lang="is-IS" baseline="0" dirty="0" smtClean="0"/>
              <a:t>managed from scratch. Certainly the longest before deploying version 1.</a:t>
            </a:r>
          </a:p>
          <a:p>
            <a:pPr marL="0" indent="0">
              <a:buFontTx/>
              <a:buNone/>
            </a:pPr>
            <a:r>
              <a:rPr lang="en-US" baseline="0" dirty="0" smtClean="0"/>
              <a:t>W</a:t>
            </a:r>
            <a:r>
              <a:rPr lang="is-IS" baseline="0" dirty="0" smtClean="0"/>
              <a:t>e won’t deploy version 1 until late spring or possibly Fall. </a:t>
            </a:r>
          </a:p>
          <a:p>
            <a:pPr marL="0" indent="0">
              <a:buFontTx/>
              <a:buNone/>
            </a:pP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28</a:t>
            </a:fld>
            <a:endParaRPr lang="en-US"/>
          </a:p>
        </p:txBody>
      </p:sp>
    </p:spTree>
    <p:extLst>
      <p:ext uri="{BB962C8B-B14F-4D97-AF65-F5344CB8AC3E}">
        <p14:creationId xmlns:p14="http://schemas.microsoft.com/office/powerpoint/2010/main" val="374418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Having </a:t>
            </a:r>
            <a:r>
              <a:rPr lang="en-US" dirty="0" smtClean="0"/>
              <a:t>a co-op developer more than doubles my coding effectiveness</a:t>
            </a:r>
          </a:p>
          <a:p>
            <a:r>
              <a:rPr lang="en-US" dirty="0" smtClean="0"/>
              <a:t>- They </a:t>
            </a:r>
            <a:r>
              <a:rPr lang="en-US" dirty="0" smtClean="0"/>
              <a:t>can be working on details while I look at the bigger picture </a:t>
            </a:r>
          </a:p>
          <a:p>
            <a:r>
              <a:rPr lang="en-US" dirty="0" smtClean="0"/>
              <a:t>- I </a:t>
            </a:r>
            <a:r>
              <a:rPr lang="en-US" dirty="0" smtClean="0"/>
              <a:t>encourage treating them as a partner in design - along with the end-</a:t>
            </a:r>
            <a:r>
              <a:rPr lang="en-US" dirty="0" smtClean="0"/>
              <a:t>users</a:t>
            </a:r>
          </a:p>
          <a:p>
            <a:r>
              <a:rPr lang="en-US" dirty="0" smtClean="0"/>
              <a:t>- And in the process, we</a:t>
            </a:r>
            <a:r>
              <a:rPr lang="en-US" baseline="0" dirty="0" smtClean="0"/>
              <a:t> further the mission of the University.</a:t>
            </a:r>
            <a:endParaRPr lang="en-US" dirty="0" smtClean="0"/>
          </a:p>
        </p:txBody>
      </p:sp>
      <p:sp>
        <p:nvSpPr>
          <p:cNvPr id="4" name="Slide Number Placeholder 3"/>
          <p:cNvSpPr>
            <a:spLocks noGrp="1"/>
          </p:cNvSpPr>
          <p:nvPr>
            <p:ph type="sldNum" sz="quarter" idx="10"/>
          </p:nvPr>
        </p:nvSpPr>
        <p:spPr/>
        <p:txBody>
          <a:bodyPr/>
          <a:lstStyle/>
          <a:p>
            <a:fld id="{8CCEF7D1-689C-4BC1-B59B-4A4CE078ECDF}" type="slidenum">
              <a:rPr lang="en-US" smtClean="0"/>
              <a:t>29</a:t>
            </a:fld>
            <a:endParaRPr lang="en-US"/>
          </a:p>
        </p:txBody>
      </p:sp>
    </p:spTree>
    <p:extLst>
      <p:ext uri="{BB962C8B-B14F-4D97-AF65-F5344CB8AC3E}">
        <p14:creationId xmlns:p14="http://schemas.microsoft.com/office/powerpoint/2010/main" val="119490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31</a:t>
            </a:fld>
            <a:endParaRPr lang="en-US"/>
          </a:p>
        </p:txBody>
      </p:sp>
    </p:spTree>
    <p:extLst>
      <p:ext uri="{BB962C8B-B14F-4D97-AF65-F5344CB8AC3E}">
        <p14:creationId xmlns:p14="http://schemas.microsoft.com/office/powerpoint/2010/main" val="195695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Waterloo</a:t>
            </a:r>
            <a:r>
              <a:rPr lang="en-US" baseline="0" dirty="0" smtClean="0"/>
              <a:t> </a:t>
            </a:r>
            <a:r>
              <a:rPr lang="en-US" baseline="0" dirty="0" smtClean="0"/>
              <a:t>i</a:t>
            </a:r>
            <a:r>
              <a:rPr lang="en-US" dirty="0" smtClean="0"/>
              <a:t>s of course famous for co-op education.</a:t>
            </a:r>
          </a:p>
          <a:p>
            <a:r>
              <a:rPr lang="en-US" dirty="0" smtClean="0"/>
              <a:t>Here we have a</a:t>
            </a:r>
            <a:r>
              <a:rPr lang="en-US" baseline="0" dirty="0" smtClean="0"/>
              <a:t> representative picture of the modern co-op programmer experience.</a:t>
            </a:r>
          </a:p>
          <a:p>
            <a:r>
              <a:rPr lang="en-US" baseline="0" dirty="0" smtClean="0"/>
              <a:t>Jamie worked for us on a co-op term, then came back for a summer term outside co-op, </a:t>
            </a:r>
            <a:r>
              <a:rPr lang="en-US" baseline="0" dirty="0" smtClean="0"/>
              <a:t>and she </a:t>
            </a:r>
            <a:r>
              <a:rPr lang="en-US" baseline="0" dirty="0" smtClean="0"/>
              <a:t>has returned for a one-year contract. </a:t>
            </a:r>
          </a:p>
          <a:p>
            <a:pPr marL="0" indent="0">
              <a:buFontTx/>
              <a:buNone/>
            </a:pPr>
            <a:r>
              <a:rPr lang="en-US" baseline="0" dirty="0" smtClean="0"/>
              <a:t>Probably can’t tell but </a:t>
            </a:r>
            <a:r>
              <a:rPr lang="en-US" baseline="0" dirty="0" smtClean="0"/>
              <a:t>that’s </a:t>
            </a:r>
            <a:r>
              <a:rPr lang="en-US" baseline="0" dirty="0" err="1" smtClean="0"/>
              <a:t>xkcd.com</a:t>
            </a:r>
            <a:r>
              <a:rPr lang="en-US" baseline="0" dirty="0" smtClean="0"/>
              <a:t>/1597/ comic </a:t>
            </a:r>
            <a:r>
              <a:rPr lang="en-US" baseline="0" dirty="0" smtClean="0"/>
              <a:t>on the cork-board</a:t>
            </a:r>
            <a:endParaRPr lang="en-US" dirty="0" smtClean="0"/>
          </a:p>
          <a:p>
            <a:r>
              <a:rPr lang="en-US" baseline="0" dirty="0" smtClean="0"/>
              <a:t>I’ll also note the</a:t>
            </a:r>
            <a:r>
              <a:rPr lang="en-US" dirty="0" smtClean="0"/>
              <a:t> mac mini which is over </a:t>
            </a:r>
            <a:r>
              <a:rPr lang="en-US" baseline="0" dirty="0" smtClean="0"/>
              <a:t>1000 times </a:t>
            </a:r>
            <a:r>
              <a:rPr lang="en-US" baseline="0" dirty="0" smtClean="0"/>
              <a:t>as </a:t>
            </a:r>
            <a:r>
              <a:rPr lang="en-US" dirty="0" smtClean="0"/>
              <a:t>powerful as the </a:t>
            </a:r>
            <a:r>
              <a:rPr lang="en-US" dirty="0" smtClean="0"/>
              <a:t>supercomputer in the last photo</a:t>
            </a:r>
          </a:p>
          <a:p>
            <a:r>
              <a:rPr lang="en-US" dirty="0" smtClean="0"/>
              <a:t>[ https://</a:t>
            </a:r>
            <a:r>
              <a:rPr lang="en-US" dirty="0" err="1" smtClean="0"/>
              <a:t>en.wikipedia.org</a:t>
            </a:r>
            <a:r>
              <a:rPr lang="en-US" dirty="0" smtClean="0"/>
              <a:t>/wiki/</a:t>
            </a:r>
            <a:r>
              <a:rPr lang="en-US" dirty="0" err="1" smtClean="0"/>
              <a:t>IBM_System</a:t>
            </a:r>
            <a:r>
              <a:rPr lang="en-US" dirty="0" smtClean="0"/>
              <a:t>/360 ]</a:t>
            </a:r>
          </a:p>
        </p:txBody>
      </p:sp>
      <p:sp>
        <p:nvSpPr>
          <p:cNvPr id="4" name="Slide Number Placeholder 3"/>
          <p:cNvSpPr>
            <a:spLocks noGrp="1"/>
          </p:cNvSpPr>
          <p:nvPr>
            <p:ph type="sldNum" sz="quarter" idx="10"/>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74881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last decade, I've been hiring and managing</a:t>
            </a:r>
            <a:r>
              <a:rPr lang="en-US" baseline="0" dirty="0" smtClean="0"/>
              <a:t> </a:t>
            </a:r>
            <a:r>
              <a:rPr lang="en-US" dirty="0" smtClean="0"/>
              <a:t>Waterloo students to assist with many web applications</a:t>
            </a:r>
            <a:r>
              <a:rPr lang="en-US" baseline="0" dirty="0" smtClean="0"/>
              <a:t> including but not limited to the following.</a:t>
            </a:r>
          </a:p>
          <a:p>
            <a:r>
              <a:rPr lang="is-IS" baseline="0" dirty="0" smtClean="0"/>
              <a:t>…</a:t>
            </a:r>
            <a:endParaRPr lang="en-US" baseline="0" dirty="0" smtClean="0"/>
          </a:p>
          <a:p>
            <a:r>
              <a:rPr lang="en-US" baseline="0" dirty="0" smtClean="0"/>
              <a:t>Notably, the first three are projects that started outside Computer Science that </a:t>
            </a:r>
            <a:r>
              <a:rPr lang="en-US" baseline="0" dirty="0" smtClean="0"/>
              <a:t>we adopted </a:t>
            </a:r>
            <a:r>
              <a:rPr lang="en-US" baseline="0" dirty="0" smtClean="0"/>
              <a:t>or contributed to. #1 originated in Math Faculty Computing</a:t>
            </a:r>
          </a:p>
          <a:p>
            <a:r>
              <a:rPr lang="en-US" baseline="0" dirty="0" smtClean="0"/>
              <a:t> #2 started in Management Sciences, #3 was developed and is run out of Science Computing, and we shared a co-op with them to work on development.</a:t>
            </a:r>
          </a:p>
          <a:p>
            <a:r>
              <a:rPr lang="en-US" dirty="0" smtClean="0"/>
              <a:t>We started</a:t>
            </a:r>
            <a:r>
              <a:rPr lang="en-US" baseline="0" dirty="0" smtClean="0"/>
              <a:t> #4 and hope it will become useful outside of CS.</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55864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been a progressive evolution in my job.</a:t>
            </a:r>
          </a:p>
          <a:p>
            <a:r>
              <a:rPr lang="en-US" dirty="0" smtClean="0"/>
              <a:t>- 2004: I was hired as a </a:t>
            </a:r>
            <a:r>
              <a:rPr lang="en-US" dirty="0" err="1" smtClean="0"/>
              <a:t>linux</a:t>
            </a:r>
            <a:r>
              <a:rPr lang="en-US" dirty="0" smtClean="0"/>
              <a:t> </a:t>
            </a:r>
            <a:r>
              <a:rPr lang="en-US" dirty="0" err="1" smtClean="0"/>
              <a:t>sysadmin</a:t>
            </a:r>
            <a:r>
              <a:rPr lang="en-US" dirty="0" smtClean="0"/>
              <a:t>, automating tasks where</a:t>
            </a:r>
            <a:r>
              <a:rPr lang="en-US" baseline="0" dirty="0" smtClean="0"/>
              <a:t> I could.</a:t>
            </a:r>
            <a:endParaRPr lang="en-US" dirty="0" smtClean="0"/>
          </a:p>
          <a:p>
            <a:r>
              <a:rPr lang="en-US" dirty="0" smtClean="0"/>
              <a:t>- 2008: a high-school student doing volunteer work with us</a:t>
            </a:r>
            <a:r>
              <a:rPr lang="en-US" baseline="0" dirty="0" smtClean="0"/>
              <a:t> wrote a SQL database to help automate his work. My boss sent him to me.</a:t>
            </a:r>
            <a:endParaRPr lang="en-US" dirty="0" smtClean="0"/>
          </a:p>
          <a:p>
            <a:r>
              <a:rPr lang="en-US" dirty="0" smtClean="0"/>
              <a:t>- 2009: we had a high-profile project we wanted to devote extra resources</a:t>
            </a:r>
            <a:r>
              <a:rPr lang="en-US" baseline="0" dirty="0" smtClean="0"/>
              <a:t> to, and I proposed hiring a co-op, with my boss’s support.</a:t>
            </a:r>
          </a:p>
          <a:p>
            <a:r>
              <a:rPr lang="en-US" baseline="0" dirty="0" smtClean="0"/>
              <a:t>For the next while, I hired a co-op when my schedule permitted.</a:t>
            </a:r>
            <a:endParaRPr lang="en-US" dirty="0" smtClean="0"/>
          </a:p>
          <a:p>
            <a:r>
              <a:rPr lang="en-US" dirty="0" smtClean="0"/>
              <a:t>- In 2018 more than half my job is a blend of project management,</a:t>
            </a:r>
            <a:r>
              <a:rPr lang="en-US" baseline="0" dirty="0" smtClean="0"/>
              <a:t> project work, and web-</a:t>
            </a:r>
            <a:r>
              <a:rPr lang="en-US" baseline="0" dirty="0" err="1" smtClean="0"/>
              <a:t>dev</a:t>
            </a:r>
            <a:r>
              <a:rPr lang="en-US" baseline="0" dirty="0" smtClean="0"/>
              <a:t> co-op management</a:t>
            </a:r>
            <a:endParaRPr lang="en-US" dirty="0" smtClean="0"/>
          </a:p>
        </p:txBody>
      </p:sp>
      <p:sp>
        <p:nvSpPr>
          <p:cNvPr id="4" name="Slide Number Placeholder 3"/>
          <p:cNvSpPr>
            <a:spLocks noGrp="1"/>
          </p:cNvSpPr>
          <p:nvPr>
            <p:ph type="sldNum" sz="quarter" idx="10"/>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260204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job has grown into more formal</a:t>
            </a:r>
            <a:r>
              <a:rPr lang="en-US" baseline="0" dirty="0" smtClean="0"/>
              <a:t> </a:t>
            </a:r>
            <a:r>
              <a:rPr lang="en-US" dirty="0" smtClean="0"/>
              <a:t>project management. And CSCF</a:t>
            </a:r>
            <a:r>
              <a:rPr lang="en-US" baseline="0" dirty="0" smtClean="0"/>
              <a:t> has realized we need better project management overall.</a:t>
            </a:r>
          </a:p>
          <a:p>
            <a:pPr marL="0" indent="0">
              <a:buFontTx/>
              <a:buNone/>
            </a:pPr>
            <a:r>
              <a:rPr lang="en-US" baseline="0" dirty="0" smtClean="0"/>
              <a:t>-Recommended </a:t>
            </a:r>
            <a:r>
              <a:rPr lang="en-US" baseline="0" dirty="0" smtClean="0"/>
              <a:t>course</a:t>
            </a:r>
          </a:p>
          <a:p>
            <a:pPr marL="0" indent="0">
              <a:buFontTx/>
              <a:buNone/>
            </a:pPr>
            <a:r>
              <a:rPr lang="en-US" baseline="0" dirty="0" smtClean="0"/>
              <a:t>-Increasingly </a:t>
            </a:r>
            <a:r>
              <a:rPr lang="en-US" baseline="0" dirty="0" smtClean="0"/>
              <a:t>planning our projects better </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185690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supervise one programmer per term</a:t>
            </a:r>
          </a:p>
          <a:p>
            <a:pPr marL="0" indent="0">
              <a:buFontTx/>
              <a:buNone/>
            </a:pPr>
            <a:r>
              <a:rPr lang="en-US" dirty="0" smtClean="0"/>
              <a:t>-My colleague Isaac </a:t>
            </a:r>
            <a:r>
              <a:rPr lang="en-US" dirty="0" err="1" smtClean="0"/>
              <a:t>Morland</a:t>
            </a:r>
            <a:r>
              <a:rPr lang="en-US" dirty="0" smtClean="0"/>
              <a:t> does also</a:t>
            </a:r>
            <a:endParaRPr lang="en-US" dirty="0" smtClean="0"/>
          </a:p>
          <a:p>
            <a:r>
              <a:rPr lang="en-US" dirty="0" smtClean="0"/>
              <a:t>- Co-op</a:t>
            </a:r>
            <a:r>
              <a:rPr lang="en-US" baseline="0" dirty="0" smtClean="0"/>
              <a:t> Education and Continuing Ed publishes averages reported by co-ops on work terms, broken down by faculty. We have the budget to pay the going rate for Math Faculty and their work term</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8</a:t>
            </a:fld>
            <a:endParaRPr lang="en-US"/>
          </a:p>
        </p:txBody>
      </p:sp>
    </p:spTree>
    <p:extLst>
      <p:ext uri="{BB962C8B-B14F-4D97-AF65-F5344CB8AC3E}">
        <p14:creationId xmlns:p14="http://schemas.microsoft.com/office/powerpoint/2010/main" val="261296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smtClean="0"/>
          </a:p>
          <a:p>
            <a:r>
              <a:rPr lang="en-US" dirty="0" smtClean="0"/>
              <a:t>- </a:t>
            </a:r>
          </a:p>
          <a:p>
            <a:pPr marL="0" indent="0">
              <a:buFontTx/>
              <a:buNone/>
            </a:pPr>
            <a:r>
              <a:rPr lang="en-US" dirty="0" smtClean="0"/>
              <a:t>-Writing </a:t>
            </a:r>
            <a:r>
              <a:rPr lang="en-US" dirty="0" smtClean="0"/>
              <a:t>ability: good</a:t>
            </a:r>
            <a:r>
              <a:rPr lang="en-US" baseline="0" dirty="0" smtClean="0"/>
              <a:t> code comments will explain why they did what they did, not just explain what they did. We heavily use Request Tracker on our projects, and often look back for explanations of context and motivation. Being able to communicate in print turns out to be very helpful.</a:t>
            </a:r>
          </a:p>
          <a:p>
            <a:pPr marL="0" indent="0">
              <a:buFontTx/>
              <a:buNone/>
            </a:pPr>
            <a:r>
              <a:rPr lang="en-US" baseline="0" dirty="0" smtClean="0"/>
              <a:t>-As </a:t>
            </a:r>
            <a:r>
              <a:rPr lang="en-US" baseline="0" dirty="0" smtClean="0"/>
              <a:t>a bonus, showing creativity and proposing new solutions is great when we see it.</a:t>
            </a:r>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64333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 </a:t>
            </a:r>
            <a:r>
              <a:rPr lang="en-US" dirty="0" smtClean="0"/>
              <a:t>name co-operative education has two parts. Productivity is important but it's critical they are learning too, not just turning out code</a:t>
            </a:r>
            <a:r>
              <a:rPr lang="en-US" baseline="0" dirty="0" smtClean="0"/>
              <a:t> </a:t>
            </a:r>
            <a:endParaRPr lang="en-US" dirty="0" smtClean="0"/>
          </a:p>
          <a:p>
            <a:r>
              <a:rPr lang="en-US" dirty="0" smtClean="0"/>
              <a:t>-</a:t>
            </a:r>
            <a:r>
              <a:rPr lang="en-US" baseline="0" dirty="0" smtClean="0"/>
              <a:t> </a:t>
            </a:r>
            <a:r>
              <a:rPr lang="en-US" dirty="0" smtClean="0"/>
              <a:t>Each</a:t>
            </a:r>
            <a:r>
              <a:rPr lang="en-US" baseline="0" dirty="0" smtClean="0"/>
              <a:t> co-op has their own areas for growth. </a:t>
            </a:r>
            <a:r>
              <a:rPr lang="en-US" dirty="0" smtClean="0"/>
              <a:t>Everyone ends up trained in </a:t>
            </a:r>
            <a:r>
              <a:rPr lang="en-US" dirty="0" err="1" smtClean="0"/>
              <a:t>git</a:t>
            </a:r>
            <a:r>
              <a:rPr lang="en-US" dirty="0" smtClean="0"/>
              <a:t>, RT, interaction with clients, presentation to our peers. </a:t>
            </a:r>
          </a:p>
          <a:p>
            <a:pPr marL="0" indent="0">
              <a:buFontTx/>
              <a:buNone/>
            </a:pPr>
            <a:r>
              <a:rPr lang="en-US" dirty="0" smtClean="0"/>
              <a:t>-Many</a:t>
            </a:r>
            <a:r>
              <a:rPr lang="en-US" baseline="0" dirty="0" smtClean="0"/>
              <a:t> </a:t>
            </a:r>
            <a:r>
              <a:rPr lang="en-US" baseline="0" dirty="0" smtClean="0"/>
              <a:t>early-term co-ops don’t realize the importance of their soft-skills, and fitting into a work environment. We are happy to teach this</a:t>
            </a:r>
            <a:r>
              <a:rPr lang="en-US" baseline="0" dirty="0" smtClean="0"/>
              <a:t>. -For </a:t>
            </a:r>
            <a:r>
              <a:rPr lang="en-US" baseline="0" dirty="0" smtClean="0"/>
              <a:t>example, code check-in messages: start of term “fixed bug”. End of term: enough text to explain the motivation behind the code change, for me when I review it, and for the co-op who comes next. </a:t>
            </a:r>
            <a:endParaRPr lang="en-US" dirty="0" smtClean="0"/>
          </a:p>
          <a:p>
            <a:r>
              <a:rPr lang="en-US" dirty="0" smtClean="0"/>
              <a:t>- Many are involved in hiring next term’s co-ops, and discover it to be very educational.</a:t>
            </a:r>
          </a:p>
        </p:txBody>
      </p:sp>
      <p:sp>
        <p:nvSpPr>
          <p:cNvPr id="4" name="Slide Number Placeholder 3"/>
          <p:cNvSpPr>
            <a:spLocks noGrp="1"/>
          </p:cNvSpPr>
          <p:nvPr>
            <p:ph type="sldNum" sz="quarter" idx="10"/>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173316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9555" y="3861842"/>
            <a:ext cx="2064209" cy="921081"/>
          </a:xfrm>
          <a:prstGeom prst="rect">
            <a:avLst/>
          </a:prstGeom>
        </p:spPr>
      </p:pic>
      <p:sp>
        <p:nvSpPr>
          <p:cNvPr id="2" name="Title 1"/>
          <p:cNvSpPr>
            <a:spLocks noGrp="1"/>
          </p:cNvSpPr>
          <p:nvPr>
            <p:ph type="ctrTitle" hasCustomPrompt="1"/>
          </p:nvPr>
        </p:nvSpPr>
        <p:spPr>
          <a:xfrm>
            <a:off x="339556" y="771706"/>
            <a:ext cx="6519149" cy="1105586"/>
          </a:xfrm>
        </p:spPr>
        <p:txBody>
          <a:bodyPr lIns="0" anchor="b">
            <a:noAutofit/>
          </a:bodyPr>
          <a:lstStyle>
            <a:lvl1pPr algn="l">
              <a:defRPr sz="41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3200116"/>
            <a:ext cx="4114682" cy="499912"/>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Footer Placeholder 7"/>
          <p:cNvSpPr>
            <a:spLocks noGrp="1"/>
          </p:cNvSpPr>
          <p:nvPr>
            <p:ph type="ftr" sz="quarter" idx="11"/>
          </p:nvPr>
        </p:nvSpPr>
        <p:spPr>
          <a:xfrm>
            <a:off x="4670328" y="4793226"/>
            <a:ext cx="3624231" cy="177451"/>
          </a:xfrm>
        </p:spPr>
        <p:txBody>
          <a:bodyPr/>
          <a:lstStyle>
            <a:lvl1pPr algn="ctr">
              <a:defRPr>
                <a:solidFill>
                  <a:schemeClr val="bg1">
                    <a:lumMod val="85000"/>
                  </a:schemeClr>
                </a:solidFill>
              </a:defRPr>
            </a:lvl1pPr>
          </a:lstStyle>
          <a:p>
            <a:r>
              <a:rPr lang="en-US" dirty="0" smtClean="0"/>
              <a:t>Co-op employment and User-Centered web-app development</a:t>
            </a:r>
          </a:p>
        </p:txBody>
      </p:sp>
      <p:sp>
        <p:nvSpPr>
          <p:cNvPr id="9" name="Slide Number Placeholder 8"/>
          <p:cNvSpPr>
            <a:spLocks noGrp="1"/>
          </p:cNvSpPr>
          <p:nvPr>
            <p:ph type="sldNum" sz="quarter" idx="12"/>
          </p:nvPr>
        </p:nvSpPr>
        <p:spPr>
          <a:xfrm>
            <a:off x="8361312" y="4782924"/>
            <a:ext cx="415425" cy="187753"/>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97180"/>
          </a:xfrm>
          <a:prstGeom prst="rect">
            <a:avLst/>
          </a:prstGeom>
        </p:spPr>
      </p:pic>
      <p:sp>
        <p:nvSpPr>
          <p:cNvPr id="11" name="Date Placeholder 2"/>
          <p:cNvSpPr>
            <a:spLocks noGrp="1"/>
          </p:cNvSpPr>
          <p:nvPr>
            <p:ph type="dt" sz="half" idx="10"/>
          </p:nvPr>
        </p:nvSpPr>
        <p:spPr>
          <a:xfrm>
            <a:off x="3648135" y="4784257"/>
            <a:ext cx="885836" cy="187753"/>
          </a:xfrm>
        </p:spPr>
        <p:txBody>
          <a:bodyPr/>
          <a:lstStyle>
            <a:lvl1pPr>
              <a:defRPr>
                <a:solidFill>
                  <a:schemeClr val="bg1"/>
                </a:solidFill>
              </a:defRPr>
            </a:lvl1pPr>
          </a:lstStyle>
          <a:p>
            <a:r>
              <a:rPr lang="en-US" dirty="0" smtClean="0"/>
              <a:t>2018-12-04</a:t>
            </a:r>
            <a:endParaRPr lang="en-US" dirty="0"/>
          </a:p>
        </p:txBody>
      </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288421"/>
            <a:ext cx="9144000" cy="4855079"/>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2831928" y="841779"/>
            <a:ext cx="3471004" cy="225449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550069" y="3512127"/>
            <a:ext cx="8043863" cy="1169837"/>
          </a:xfrm>
          <a:noFill/>
        </p:spPr>
        <p:txBody>
          <a:bodyPr wrap="square" rtlCol="0" anchor="ctr" anchorCtr="1">
            <a:noAutofit/>
          </a:bodyPr>
          <a:lstStyle>
            <a:lvl1pPr algn="ctr">
              <a:defRPr lang="en-US" sz="14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0A368D4B-3D0A-49AB-8EA2-2DC8CB4594DB}" type="datetime1">
              <a:rPr lang="en-US" smtClean="0"/>
              <a:t>18-12-03</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3" y="297873"/>
            <a:ext cx="4573407" cy="4845627"/>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39556" y="771706"/>
            <a:ext cx="4114682" cy="1105586"/>
          </a:xfrm>
        </p:spPr>
        <p:txBody>
          <a:bodyPr lIns="0" anchor="b">
            <a:noAutofit/>
          </a:bodyPr>
          <a:lstStyle>
            <a:lvl1pPr algn="l">
              <a:defRPr sz="41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3200116"/>
            <a:ext cx="4114682" cy="499912"/>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1981747"/>
            <a:ext cx="887187" cy="283472"/>
          </a:xfrm>
          <a:solidFill>
            <a:schemeClr val="accent1"/>
          </a:solidFill>
        </p:spPr>
        <p:txBody>
          <a:bodyPr/>
          <a:lstStyle>
            <a:lvl1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18-12-03</a:t>
            </a:fld>
            <a:endParaRPr lang="en-US" dirty="0"/>
          </a:p>
        </p:txBody>
      </p:sp>
      <p:sp>
        <p:nvSpPr>
          <p:cNvPr id="8" name="Footer Placeholder 7"/>
          <p:cNvSpPr>
            <a:spLocks noGrp="1"/>
          </p:cNvSpPr>
          <p:nvPr>
            <p:ph type="ftr" sz="quarter" idx="11"/>
          </p:nvPr>
        </p:nvSpPr>
        <p:spPr>
          <a:xfrm>
            <a:off x="4752262" y="4768646"/>
            <a:ext cx="3509521" cy="210225"/>
          </a:xfrm>
        </p:spPr>
        <p:txBody>
          <a:bodyPr/>
          <a:lstStyle>
            <a:lvl1pPr algn="ctr">
              <a:defRPr>
                <a:solidFill>
                  <a:schemeClr val="bg1">
                    <a:lumMod val="85000"/>
                  </a:schemeClr>
                </a:solidFill>
              </a:defRPr>
            </a:lvl1pPr>
          </a:lstStyle>
          <a:p>
            <a:r>
              <a:rPr lang="en-US" dirty="0" smtClean="0"/>
              <a:t>Co-op employment and User-Centered web-app development</a:t>
            </a:r>
          </a:p>
        </p:txBody>
      </p:sp>
      <p:sp>
        <p:nvSpPr>
          <p:cNvPr id="9" name="Slide Number Placeholder 8"/>
          <p:cNvSpPr>
            <a:spLocks noGrp="1"/>
          </p:cNvSpPr>
          <p:nvPr>
            <p:ph type="sldNum" sz="quarter" idx="12"/>
          </p:nvPr>
        </p:nvSpPr>
        <p:spPr>
          <a:xfrm>
            <a:off x="8361312" y="4782924"/>
            <a:ext cx="415425" cy="187753"/>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97180"/>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39555" y="3861842"/>
            <a:ext cx="2064209" cy="921081"/>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is-IS" dirty="0" smtClean="0"/>
              <a:t>2018-12-04</a:t>
            </a:r>
          </a:p>
        </p:txBody>
      </p:sp>
      <p:sp>
        <p:nvSpPr>
          <p:cNvPr id="8" name="Footer Placeholder 7"/>
          <p:cNvSpPr>
            <a:spLocks noGrp="1"/>
          </p:cNvSpPr>
          <p:nvPr>
            <p:ph type="ftr" sz="quarter" idx="11"/>
          </p:nvPr>
        </p:nvSpPr>
        <p:spPr/>
        <p:txBody>
          <a:bodyPr/>
          <a:lstStyle/>
          <a:p>
            <a:r>
              <a:rPr lang="en-US" dirty="0" smtClean="0"/>
              <a:t>Co-op employment and User-Centered web-app development</a:t>
            </a:r>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
        <p:nvSpPr>
          <p:cNvPr id="6" name="Rectangle 5"/>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862305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Menu">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hasCustomPrompt="1"/>
          </p:nvPr>
        </p:nvSpPr>
        <p:spPr>
          <a:xfrm>
            <a:off x="5555773" y="513795"/>
            <a:ext cx="1065644" cy="214539"/>
          </a:xfrm>
        </p:spPr>
        <p:txBody>
          <a:bodyPr anchor="ctr">
            <a:noAutofit/>
          </a:bodyPr>
          <a:lstStyle>
            <a:lvl1pPr marL="0" indent="0" algn="ctr">
              <a:buNone/>
              <a:defRPr sz="8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513795"/>
            <a:ext cx="1065644" cy="214539"/>
          </a:xfrm>
        </p:spPr>
        <p:txBody>
          <a:bodyPr anchor="ctr">
            <a:noAutofit/>
          </a:bodyPr>
          <a:lstStyle>
            <a:lvl1pPr marL="0" indent="0" algn="ctr">
              <a:buNone/>
              <a:defRPr sz="8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513795"/>
            <a:ext cx="1065644" cy="214539"/>
          </a:xfrm>
        </p:spPr>
        <p:txBody>
          <a:bodyPr anchor="ctr">
            <a:noAutofit/>
          </a:bodyPr>
          <a:lstStyle>
            <a:lvl1pPr marL="0" indent="0" algn="ctr">
              <a:buNone/>
              <a:defRPr sz="8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r>
              <a:rPr lang="en-US" dirty="0" smtClean="0"/>
              <a:t>2018-12-04</a:t>
            </a:r>
          </a:p>
        </p:txBody>
      </p:sp>
      <p:sp>
        <p:nvSpPr>
          <p:cNvPr id="11" name="Footer Placeholder 10"/>
          <p:cNvSpPr>
            <a:spLocks noGrp="1"/>
          </p:cNvSpPr>
          <p:nvPr>
            <p:ph type="ftr" sz="quarter" idx="17"/>
          </p:nvPr>
        </p:nvSpPr>
        <p:spPr/>
        <p:txBody>
          <a:bodyPr/>
          <a:lstStyle/>
          <a:p>
            <a:r>
              <a:rPr lang="en-US" dirty="0" smtClean="0"/>
              <a:t>Co-op employment and User-Centered web-app development</a:t>
            </a:r>
          </a:p>
        </p:txBody>
      </p:sp>
      <p:sp>
        <p:nvSpPr>
          <p:cNvPr id="12" name="Slide Number Placeholder 11"/>
          <p:cNvSpPr>
            <a:spLocks noGrp="1"/>
          </p:cNvSpPr>
          <p:nvPr>
            <p:ph type="sldNum" sz="quarter" idx="18"/>
          </p:nvPr>
        </p:nvSpPr>
        <p:spPr/>
        <p:txBody>
          <a:bodyPr/>
          <a:lstStyle/>
          <a:p>
            <a:r>
              <a:rPr lang="en-US" dirty="0" smtClean="0"/>
              <a:t>PAGE  </a:t>
            </a:r>
            <a:fld id="{93005692-73BE-493E-93AB-ECD6027A7652}" type="slidenum">
              <a:rPr lang="en-US" smtClean="0"/>
              <a:pPr/>
              <a:t>‹#›</a:t>
            </a:fld>
            <a:endParaRPr lang="en-US" dirty="0"/>
          </a:p>
        </p:txBody>
      </p:sp>
      <p:sp>
        <p:nvSpPr>
          <p:cNvPr id="4" name="Title 3"/>
          <p:cNvSpPr>
            <a:spLocks noGrp="1"/>
          </p:cNvSpPr>
          <p:nvPr>
            <p:ph type="title"/>
          </p:nvPr>
        </p:nvSpPr>
        <p:spPr>
          <a:xfrm>
            <a:off x="194913" y="325582"/>
            <a:ext cx="5284561" cy="671945"/>
          </a:xfrm>
        </p:spPr>
        <p:txBody>
          <a:bodyPr/>
          <a:lstStyle>
            <a:lvl1pPr>
              <a:defRPr cap="all" baseline="0"/>
            </a:lvl1pPr>
          </a:lstStyle>
          <a:p>
            <a:r>
              <a:rPr lang="en-US" smtClean="0"/>
              <a:t>Click to edit Master title style</a:t>
            </a:r>
            <a:endParaRPr lang="en-US" dirty="0"/>
          </a:p>
        </p:txBody>
      </p:sp>
      <p:sp>
        <p:nvSpPr>
          <p:cNvPr id="14" name="Rectangle 13"/>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369666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2" name="Title 1"/>
          <p:cNvSpPr>
            <a:spLocks noGrp="1"/>
          </p:cNvSpPr>
          <p:nvPr>
            <p:ph type="title" hasCustomPrompt="1"/>
          </p:nvPr>
        </p:nvSpPr>
        <p:spPr>
          <a:xfrm>
            <a:off x="194912" y="1282304"/>
            <a:ext cx="7049630" cy="2139553"/>
          </a:xfrm>
        </p:spPr>
        <p:txBody>
          <a:bodyPr anchor="b">
            <a:normAutofit/>
          </a:bodyPr>
          <a:lstStyle>
            <a:lvl1pPr algn="l">
              <a:defRPr sz="3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2" y="3442098"/>
            <a:ext cx="7049630" cy="1125140"/>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r>
              <a:rPr lang="en-US" dirty="0" smtClean="0"/>
              <a:t>2018-12-04</a:t>
            </a:r>
            <a:endParaRPr lang="en-US" dirty="0"/>
          </a:p>
        </p:txBody>
      </p:sp>
      <p:sp>
        <p:nvSpPr>
          <p:cNvPr id="8" name="Footer Placeholder 7"/>
          <p:cNvSpPr>
            <a:spLocks noGrp="1"/>
          </p:cNvSpPr>
          <p:nvPr>
            <p:ph type="ftr" sz="quarter" idx="11"/>
          </p:nvPr>
        </p:nvSpPr>
        <p:spPr/>
        <p:txBody>
          <a:bodyPr/>
          <a:lstStyle/>
          <a:p>
            <a:r>
              <a:rPr lang="en-US" dirty="0" smtClean="0"/>
              <a:t>Co-op employment and User-Centered web-app development</a:t>
            </a:r>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
        <p:nvSpPr>
          <p:cNvPr id="11" name="Rectangle 10"/>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0147423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r>
              <a:rPr lang="en-US" dirty="0" smtClean="0"/>
              <a:t>2018-12-04</a:t>
            </a:r>
            <a:endParaRPr lang="en-US" dirty="0"/>
          </a:p>
        </p:txBody>
      </p:sp>
      <p:sp>
        <p:nvSpPr>
          <p:cNvPr id="7" name="Footer Placeholder 6"/>
          <p:cNvSpPr>
            <a:spLocks noGrp="1"/>
          </p:cNvSpPr>
          <p:nvPr>
            <p:ph type="ftr" sz="quarter" idx="11"/>
          </p:nvPr>
        </p:nvSpPr>
        <p:spPr/>
        <p:txBody>
          <a:bodyPr/>
          <a:lstStyle/>
          <a:p>
            <a:r>
              <a:rPr lang="en-US" dirty="0" smtClean="0"/>
              <a:t>Co-op employment and User-Centered web-app development</a:t>
            </a:r>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
        <p:nvSpPr>
          <p:cNvPr id="10" name="Rectangle 9"/>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208121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5" name="Date Placeholder 4"/>
          <p:cNvSpPr>
            <a:spLocks noGrp="1"/>
          </p:cNvSpPr>
          <p:nvPr>
            <p:ph type="dt" sz="half" idx="10"/>
          </p:nvPr>
        </p:nvSpPr>
        <p:spPr/>
        <p:txBody>
          <a:bodyPr/>
          <a:lstStyle/>
          <a:p>
            <a:r>
              <a:rPr lang="en-US" dirty="0" smtClean="0"/>
              <a:t>2018-12-04</a:t>
            </a:r>
            <a:endParaRPr lang="en-US" dirty="0"/>
          </a:p>
        </p:txBody>
      </p:sp>
      <p:sp>
        <p:nvSpPr>
          <p:cNvPr id="6" name="Footer Placeholder 5"/>
          <p:cNvSpPr>
            <a:spLocks noGrp="1"/>
          </p:cNvSpPr>
          <p:nvPr>
            <p:ph type="ftr" sz="quarter" idx="11"/>
          </p:nvPr>
        </p:nvSpPr>
        <p:spPr/>
        <p:txBody>
          <a:bodyPr/>
          <a:lstStyle/>
          <a:p>
            <a:r>
              <a:rPr lang="en-US" dirty="0" smtClean="0"/>
              <a:t>Co-op employment and User-Centered web-app development</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
        <p:nvSpPr>
          <p:cNvPr id="9" name="Rectangle 8"/>
          <p:cNvSpPr/>
          <p:nvPr userDrawn="1"/>
        </p:nvSpPr>
        <p:spPr>
          <a:xfrm>
            <a:off x="0" y="0"/>
            <a:ext cx="9144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085907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_NoBkgr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39855" y="4210853"/>
            <a:ext cx="1632353" cy="728381"/>
          </a:xfrm>
          <a:prstGeom prst="rect">
            <a:avLst/>
          </a:prstGeom>
        </p:spPr>
      </p:pic>
      <p:sp>
        <p:nvSpPr>
          <p:cNvPr id="5" name="Date Placeholder 4"/>
          <p:cNvSpPr>
            <a:spLocks noGrp="1"/>
          </p:cNvSpPr>
          <p:nvPr>
            <p:ph type="dt" sz="half" idx="10"/>
          </p:nvPr>
        </p:nvSpPr>
        <p:spPr/>
        <p:txBody>
          <a:bodyPr/>
          <a:lstStyle/>
          <a:p>
            <a:r>
              <a:rPr lang="en-US" dirty="0" smtClean="0"/>
              <a:t>2018-12-04</a:t>
            </a:r>
            <a:endParaRPr lang="en-US" dirty="0"/>
          </a:p>
        </p:txBody>
      </p:sp>
      <p:sp>
        <p:nvSpPr>
          <p:cNvPr id="6" name="Footer Placeholder 5"/>
          <p:cNvSpPr>
            <a:spLocks noGrp="1"/>
          </p:cNvSpPr>
          <p:nvPr>
            <p:ph type="ftr" sz="quarter" idx="11"/>
          </p:nvPr>
        </p:nvSpPr>
        <p:spPr/>
        <p:txBody>
          <a:bodyPr/>
          <a:lstStyle/>
          <a:p>
            <a:r>
              <a:rPr lang="en-US" dirty="0" smtClean="0"/>
              <a:t>Co-op employment and User-Centered web-app development</a:t>
            </a:r>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133533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63901" y="4210855"/>
            <a:ext cx="1632353" cy="728381"/>
          </a:xfrm>
          <a:prstGeom prst="rect">
            <a:avLst/>
          </a:prstGeom>
        </p:spPr>
      </p:pic>
      <p:sp>
        <p:nvSpPr>
          <p:cNvPr id="9" name="Text Placeholder 8"/>
          <p:cNvSpPr>
            <a:spLocks noGrp="1"/>
          </p:cNvSpPr>
          <p:nvPr>
            <p:ph type="body" sz="quarter" idx="13" hasCustomPrompt="1"/>
          </p:nvPr>
        </p:nvSpPr>
        <p:spPr>
          <a:xfrm>
            <a:off x="1163242" y="2596169"/>
            <a:ext cx="6803231" cy="448866"/>
          </a:xfrm>
        </p:spPr>
        <p:txBody>
          <a:bodyPr>
            <a:normAutofit/>
          </a:bodyPr>
          <a:lstStyle>
            <a:lvl1pPr marL="0" indent="0" algn="ctr">
              <a:buNone/>
              <a:defRPr sz="24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1787236"/>
            <a:ext cx="8677297" cy="784514"/>
          </a:xfrm>
        </p:spPr>
        <p:txBody>
          <a:bodyPr anchor="b">
            <a:normAutofit/>
          </a:bodyPr>
          <a:lstStyle>
            <a:lvl1pPr algn="ctr">
              <a:defRPr sz="45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8007154" y="4751482"/>
            <a:ext cx="885836" cy="187753"/>
          </a:xfrm>
        </p:spPr>
        <p:txBody>
          <a:bodyPr/>
          <a:lstStyle>
            <a:lvl1pPr>
              <a:defRPr>
                <a:solidFill>
                  <a:schemeClr val="bg1"/>
                </a:solidFill>
              </a:defRPr>
            </a:lvl1pPr>
          </a:lstStyle>
          <a:p>
            <a:r>
              <a:rPr lang="en-US" dirty="0" smtClean="0"/>
              <a:t>2018-12-04</a:t>
            </a: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Co-op employment and User-Centered web-app development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913" y="325582"/>
            <a:ext cx="8677297" cy="671945"/>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912" y="1059873"/>
            <a:ext cx="8677297" cy="3446338"/>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53510" y="4751482"/>
            <a:ext cx="885836" cy="187753"/>
          </a:xfrm>
          <a:prstGeom prst="rect">
            <a:avLst/>
          </a:prstGeom>
        </p:spPr>
        <p:txBody>
          <a:bodyPr vert="horz" lIns="68580" tIns="34290" rIns="68580" bIns="34290" rtlCol="0" anchor="ctr"/>
          <a:lstStyle>
            <a:lvl1pPr algn="ct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2018-12-04</a:t>
            </a:r>
          </a:p>
        </p:txBody>
      </p:sp>
      <p:sp>
        <p:nvSpPr>
          <p:cNvPr id="5" name="Footer Placeholder 4"/>
          <p:cNvSpPr>
            <a:spLocks noGrp="1"/>
          </p:cNvSpPr>
          <p:nvPr>
            <p:ph type="ftr" sz="quarter" idx="3"/>
          </p:nvPr>
        </p:nvSpPr>
        <p:spPr>
          <a:xfrm>
            <a:off x="194912" y="4751482"/>
            <a:ext cx="3919888" cy="187753"/>
          </a:xfrm>
          <a:prstGeom prst="rect">
            <a:avLst/>
          </a:prstGeom>
        </p:spPr>
        <p:txBody>
          <a:bodyPr vert="horz" lIns="68580" tIns="34290" rIns="68580" bIns="34290" rtlCol="0" anchor="ctr"/>
          <a:lstStyle>
            <a:lvl1pPr algn="l">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Co-op employment and User-Centered web-app development</a:t>
            </a:r>
          </a:p>
        </p:txBody>
      </p:sp>
      <p:sp>
        <p:nvSpPr>
          <p:cNvPr id="6" name="Slide Number Placeholder 5"/>
          <p:cNvSpPr>
            <a:spLocks noGrp="1"/>
          </p:cNvSpPr>
          <p:nvPr>
            <p:ph type="sldNum" sz="quarter" idx="4"/>
          </p:nvPr>
        </p:nvSpPr>
        <p:spPr>
          <a:xfrm>
            <a:off x="4191000" y="4751482"/>
            <a:ext cx="762000" cy="187753"/>
          </a:xfrm>
          <a:prstGeom prst="rect">
            <a:avLst/>
          </a:prstGeom>
        </p:spPr>
        <p:txBody>
          <a:bodyPr vert="horz" lIns="68580" tIns="34290" rIns="68580" bIns="34290" rtlCol="0" anchor="ctr"/>
          <a:lstStyle>
            <a:lvl1pPr algn="ct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PAGE  </a:t>
            </a:r>
            <a:fld id="{93005692-73BE-493E-93AB-ECD6027A7652}" type="slidenum">
              <a:rPr lang="en-US" smtClean="0"/>
              <a:pPr/>
              <a:t>‹#›</a:t>
            </a:fld>
            <a:endParaRPr lang="en-US" dirty="0"/>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772"/>
            <a:ext cx="9144000" cy="297180"/>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22" r:id="rId3"/>
    <p:sldLayoutId id="2147483723" r:id="rId4"/>
    <p:sldLayoutId id="2147483724" r:id="rId5"/>
    <p:sldLayoutId id="2147483727" r:id="rId6"/>
    <p:sldLayoutId id="2147483728" r:id="rId7"/>
    <p:sldLayoutId id="2147483729" r:id="rId8"/>
    <p:sldLayoutId id="2147483721" r:id="rId9"/>
    <p:sldLayoutId id="214748371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685800" rtl="0" eaLnBrk="1" latinLnBrk="0" hangingPunct="1">
        <a:lnSpc>
          <a:spcPct val="85000"/>
        </a:lnSpc>
        <a:spcBef>
          <a:spcPct val="0"/>
        </a:spcBef>
        <a:buNone/>
        <a:defRPr sz="2700" b="0" kern="1200" spc="38" baseline="0">
          <a:solidFill>
            <a:schemeClr val="tx1"/>
          </a:solidFill>
          <a:latin typeface="+mj-lt"/>
          <a:ea typeface="+mj-ea"/>
          <a:cs typeface="+mj-cs"/>
        </a:defRPr>
      </a:lvl1pPr>
    </p:titleStyle>
    <p:bodyStyle>
      <a:lvl1pPr marL="216694" indent="-216694" algn="l" defTabSz="685800"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40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168" y="206320"/>
            <a:ext cx="8640573" cy="1678166"/>
          </a:xfrm>
        </p:spPr>
        <p:txBody>
          <a:bodyPr/>
          <a:lstStyle/>
          <a:p>
            <a:r>
              <a:rPr lang="en-US" dirty="0" smtClean="0"/>
              <a:t>Perspectives </a:t>
            </a:r>
            <a:r>
              <a:rPr lang="en-US" dirty="0"/>
              <a:t>on co-op employment and </a:t>
            </a:r>
            <a:r>
              <a:rPr lang="en-US" dirty="0" smtClean="0"/>
              <a:t>User</a:t>
            </a:r>
            <a:r>
              <a:rPr lang="en-US" dirty="0"/>
              <a:t>-</a:t>
            </a:r>
            <a:r>
              <a:rPr lang="en-US" dirty="0" smtClean="0"/>
              <a:t>centered </a:t>
            </a:r>
            <a:r>
              <a:rPr lang="en-US" dirty="0"/>
              <a:t>w</a:t>
            </a:r>
            <a:r>
              <a:rPr lang="en-US" dirty="0" smtClean="0"/>
              <a:t>eb-app development</a:t>
            </a:r>
            <a:endParaRPr lang="en-US" dirty="0"/>
          </a:p>
        </p:txBody>
      </p:sp>
      <p:sp>
        <p:nvSpPr>
          <p:cNvPr id="3" name="Subtitle 2"/>
          <p:cNvSpPr>
            <a:spLocks noGrp="1"/>
          </p:cNvSpPr>
          <p:nvPr>
            <p:ph type="subTitle" idx="1"/>
          </p:nvPr>
        </p:nvSpPr>
        <p:spPr>
          <a:xfrm>
            <a:off x="323169" y="2556387"/>
            <a:ext cx="4114682" cy="1155291"/>
          </a:xfrm>
        </p:spPr>
        <p:txBody>
          <a:bodyPr>
            <a:normAutofit/>
          </a:bodyPr>
          <a:lstStyle/>
          <a:p>
            <a:r>
              <a:rPr lang="en-US" dirty="0"/>
              <a:t>Presented by: </a:t>
            </a:r>
            <a:r>
              <a:rPr lang="en-US" dirty="0" smtClean="0"/>
              <a:t>Daniel Allen</a:t>
            </a:r>
          </a:p>
          <a:p>
            <a:r>
              <a:rPr lang="en-US" dirty="0" err="1" smtClean="0"/>
              <a:t>drallen@uwaterloo.ca</a:t>
            </a:r>
            <a:endParaRPr lang="en-US" dirty="0" smtClean="0"/>
          </a:p>
          <a:p>
            <a:r>
              <a:rPr lang="en-US" dirty="0" smtClean="0"/>
              <a:t>CSCF (Computer Science)</a:t>
            </a:r>
            <a:endParaRPr lang="en-US" dirty="0"/>
          </a:p>
        </p:txBody>
      </p:sp>
      <p:sp>
        <p:nvSpPr>
          <p:cNvPr id="7" name="Date Placeholder 6"/>
          <p:cNvSpPr>
            <a:spLocks noGrp="1"/>
          </p:cNvSpPr>
          <p:nvPr>
            <p:ph type="dt" sz="half" idx="10"/>
          </p:nvPr>
        </p:nvSpPr>
        <p:spPr>
          <a:xfrm>
            <a:off x="224846" y="2014521"/>
            <a:ext cx="887187" cy="283472"/>
          </a:xfrm>
        </p:spPr>
        <p:txBody>
          <a:bodyPr/>
          <a:lstStyle/>
          <a:p>
            <a:r>
              <a:rPr lang="en-US" dirty="0" smtClean="0"/>
              <a:t>2018-12-04</a:t>
            </a:r>
            <a:endParaRPr lang="en-US" dirty="0"/>
          </a:p>
        </p:txBody>
      </p:sp>
    </p:spTree>
    <p:extLst>
      <p:ext uri="{BB962C8B-B14F-4D97-AF65-F5344CB8AC3E}">
        <p14:creationId xmlns:p14="http://schemas.microsoft.com/office/powerpoint/2010/main" val="22781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I’ve learned: 1/3</a:t>
            </a:r>
            <a:endParaRPr lang="en-US" dirty="0"/>
          </a:p>
        </p:txBody>
      </p:sp>
      <p:sp>
        <p:nvSpPr>
          <p:cNvPr id="3" name="Content Placeholder 2"/>
          <p:cNvSpPr>
            <a:spLocks noGrp="1"/>
          </p:cNvSpPr>
          <p:nvPr>
            <p:ph idx="1"/>
          </p:nvPr>
        </p:nvSpPr>
        <p:spPr/>
        <p:txBody>
          <a:bodyPr/>
          <a:lstStyle/>
          <a:p>
            <a:pPr marL="0" indent="0">
              <a:buNone/>
            </a:pPr>
            <a:r>
              <a:rPr lang="en-US" dirty="0" smtClean="0"/>
              <a:t>Co-operative </a:t>
            </a:r>
            <a:r>
              <a:rPr lang="en-US" b="1" u="sng" dirty="0" smtClean="0"/>
              <a:t>Education</a:t>
            </a:r>
          </a:p>
          <a:p>
            <a:r>
              <a:rPr lang="en-US" dirty="0"/>
              <a:t>Look for aspects to stretch each co-op.</a:t>
            </a:r>
          </a:p>
          <a:p>
            <a:r>
              <a:rPr lang="en-US" dirty="0"/>
              <a:t>This is why we </a:t>
            </a:r>
            <a:r>
              <a:rPr lang="en-US" dirty="0" smtClean="0"/>
              <a:t>hire for soft skills </a:t>
            </a:r>
            <a:endParaRPr lang="en-US" dirty="0"/>
          </a:p>
          <a:p>
            <a:r>
              <a:rPr lang="en-US" dirty="0"/>
              <a:t>Hiring next term's co-ops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311584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I’ve learned:</a:t>
            </a:r>
            <a:r>
              <a:rPr lang="en-US" baseline="0" dirty="0" smtClean="0"/>
              <a:t> 2/3</a:t>
            </a:r>
            <a:endParaRPr lang="en-US" dirty="0"/>
          </a:p>
        </p:txBody>
      </p:sp>
      <p:sp>
        <p:nvSpPr>
          <p:cNvPr id="3" name="Content Placeholder 2"/>
          <p:cNvSpPr>
            <a:spLocks noGrp="1"/>
          </p:cNvSpPr>
          <p:nvPr>
            <p:ph idx="1"/>
          </p:nvPr>
        </p:nvSpPr>
        <p:spPr/>
        <p:txBody>
          <a:bodyPr/>
          <a:lstStyle/>
          <a:p>
            <a:pPr marL="0" indent="0">
              <a:buNone/>
            </a:pPr>
            <a:r>
              <a:rPr lang="en-US" dirty="0" smtClean="0"/>
              <a:t>Solid </a:t>
            </a:r>
            <a:r>
              <a:rPr lang="en-US" dirty="0"/>
              <a:t>management and project management</a:t>
            </a:r>
          </a:p>
          <a:p>
            <a:r>
              <a:rPr lang="en-US" dirty="0"/>
              <a:t>Clear project </a:t>
            </a:r>
            <a:r>
              <a:rPr lang="en-US" dirty="0" smtClean="0"/>
              <a:t>guidelines</a:t>
            </a:r>
          </a:p>
          <a:p>
            <a:r>
              <a:rPr lang="en-US" dirty="0" smtClean="0"/>
              <a:t>Correct issues early </a:t>
            </a:r>
            <a:endParaRPr lang="en-US" dirty="0"/>
          </a:p>
          <a:p>
            <a:r>
              <a:rPr lang="en-US" dirty="0" smtClean="0"/>
              <a:t>Teach good documenting</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11</a:t>
            </a:fld>
            <a:endParaRPr lang="en-US" dirty="0"/>
          </a:p>
        </p:txBody>
      </p:sp>
    </p:spTree>
    <p:extLst>
      <p:ext uri="{BB962C8B-B14F-4D97-AF65-F5344CB8AC3E}">
        <p14:creationId xmlns:p14="http://schemas.microsoft.com/office/powerpoint/2010/main" val="90258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I’ve learned:</a:t>
            </a:r>
            <a:r>
              <a:rPr lang="en-US" baseline="0" dirty="0" smtClean="0"/>
              <a:t> 3/3</a:t>
            </a:r>
            <a:endParaRPr lang="en-US" dirty="0"/>
          </a:p>
        </p:txBody>
      </p:sp>
      <p:sp>
        <p:nvSpPr>
          <p:cNvPr id="3" name="Content Placeholder 2"/>
          <p:cNvSpPr>
            <a:spLocks noGrp="1"/>
          </p:cNvSpPr>
          <p:nvPr>
            <p:ph idx="1"/>
          </p:nvPr>
        </p:nvSpPr>
        <p:spPr/>
        <p:txBody>
          <a:bodyPr/>
          <a:lstStyle/>
          <a:p>
            <a:pPr marL="0" indent="0">
              <a:buNone/>
            </a:pPr>
            <a:r>
              <a:rPr lang="en-US" dirty="0" smtClean="0"/>
              <a:t>Good successes with first term coops</a:t>
            </a:r>
          </a:p>
          <a:p>
            <a:r>
              <a:rPr lang="en-US" dirty="0" smtClean="0"/>
              <a:t>Budget-friendly! $</a:t>
            </a:r>
            <a:r>
              <a:rPr lang="en-US" dirty="0"/>
              <a:t>11k </a:t>
            </a:r>
            <a:r>
              <a:rPr lang="en-US" dirty="0" smtClean="0"/>
              <a:t>instead of $16k for 6</a:t>
            </a:r>
            <a:r>
              <a:rPr lang="en-US" baseline="30000" dirty="0" smtClean="0"/>
              <a:t>th</a:t>
            </a:r>
            <a:r>
              <a:rPr lang="en-US" dirty="0" smtClean="0"/>
              <a:t> term in Math Faculty</a:t>
            </a:r>
            <a:endParaRPr lang="en-US" dirty="0"/>
          </a:p>
          <a:p>
            <a:r>
              <a:rPr lang="en-US" dirty="0"/>
              <a:t>Many already have relevant experience on their own projects</a:t>
            </a:r>
          </a:p>
          <a:p>
            <a:r>
              <a:rPr lang="en-US" dirty="0" smtClean="0"/>
              <a:t>Build flexible </a:t>
            </a:r>
            <a:r>
              <a:rPr lang="en-US" dirty="0"/>
              <a:t>time </a:t>
            </a:r>
            <a:r>
              <a:rPr lang="en-US" dirty="0" smtClean="0"/>
              <a:t>at start of </a:t>
            </a:r>
            <a:r>
              <a:rPr lang="en-US" dirty="0"/>
              <a:t>schedule for them </a:t>
            </a:r>
            <a:r>
              <a:rPr lang="en-US" dirty="0" smtClean="0"/>
              <a:t>to ramp </a:t>
            </a:r>
            <a:r>
              <a:rPr lang="en-US" dirty="0"/>
              <a:t>up </a:t>
            </a:r>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12</a:t>
            </a:fld>
            <a:endParaRPr lang="en-US" dirty="0"/>
          </a:p>
        </p:txBody>
      </p:sp>
    </p:spTree>
    <p:extLst>
      <p:ext uri="{BB962C8B-B14F-4D97-AF65-F5344CB8AC3E}">
        <p14:creationId xmlns:p14="http://schemas.microsoft.com/office/powerpoint/2010/main" val="124365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I’d like to learn</a:t>
            </a:r>
            <a:endParaRPr lang="en-US" dirty="0"/>
          </a:p>
        </p:txBody>
      </p:sp>
      <p:sp>
        <p:nvSpPr>
          <p:cNvPr id="3" name="Content Placeholder 2"/>
          <p:cNvSpPr>
            <a:spLocks noGrp="1"/>
          </p:cNvSpPr>
          <p:nvPr>
            <p:ph idx="1"/>
          </p:nvPr>
        </p:nvSpPr>
        <p:spPr/>
        <p:txBody>
          <a:bodyPr/>
          <a:lstStyle/>
          <a:p>
            <a:r>
              <a:rPr lang="en-US" dirty="0"/>
              <a:t>More agile </a:t>
            </a:r>
            <a:r>
              <a:rPr lang="en-US" dirty="0" smtClean="0"/>
              <a:t>development with co-ops</a:t>
            </a:r>
            <a:endParaRPr lang="en-US" dirty="0"/>
          </a:p>
          <a:p>
            <a:r>
              <a:rPr lang="en-US" dirty="0" smtClean="0"/>
              <a:t>More end-user involvement </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13</a:t>
            </a:fld>
            <a:endParaRPr lang="en-US" dirty="0"/>
          </a:p>
        </p:txBody>
      </p:sp>
    </p:spTree>
    <p:extLst>
      <p:ext uri="{BB962C8B-B14F-4D97-AF65-F5344CB8AC3E}">
        <p14:creationId xmlns:p14="http://schemas.microsoft.com/office/powerpoint/2010/main" val="224152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Two: User centered</a:t>
            </a:r>
            <a:r>
              <a:rPr lang="en-US" baseline="0" dirty="0" smtClean="0"/>
              <a:t> design</a:t>
            </a:r>
            <a:endParaRPr lang="en-US" dirty="0"/>
          </a:p>
        </p:txBody>
      </p:sp>
      <p:pic>
        <p:nvPicPr>
          <p:cNvPr id="6" name="Content Placeholder 5" descr="design-of-everyday-things.png"/>
          <p:cNvPicPr>
            <a:picLocks noGrp="1" noChangeAspect="1"/>
          </p:cNvPicPr>
          <p:nvPr>
            <p:ph idx="1"/>
          </p:nvPr>
        </p:nvPicPr>
        <p:blipFill>
          <a:blip r:embed="rId3">
            <a:extLst>
              <a:ext uri="{28A0092B-C50C-407E-A947-70E740481C1C}">
                <a14:useLocalDpi xmlns:a14="http://schemas.microsoft.com/office/drawing/2010/main" val="0"/>
              </a:ext>
            </a:extLst>
          </a:blip>
          <a:srcRect l="-140433" r="-140433"/>
          <a:stretch>
            <a:fillRect/>
          </a:stretch>
        </p:blipFill>
        <p:spPr>
          <a:xfrm>
            <a:off x="-67858" y="962922"/>
            <a:ext cx="9439545" cy="3749123"/>
          </a:xfrm>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14</a:t>
            </a:fld>
            <a:endParaRPr lang="en-US" dirty="0"/>
          </a:p>
        </p:txBody>
      </p:sp>
    </p:spTree>
    <p:extLst>
      <p:ext uri="{BB962C8B-B14F-4D97-AF65-F5344CB8AC3E}">
        <p14:creationId xmlns:p14="http://schemas.microsoft.com/office/powerpoint/2010/main" val="27272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701" y="1231338"/>
            <a:ext cx="4284811" cy="2569326"/>
          </a:xfrm>
        </p:spPr>
        <p:txBody>
          <a:bodyPr>
            <a:normAutofit/>
          </a:bodyPr>
          <a:lstStyle/>
          <a:p>
            <a:r>
              <a:rPr lang="en-US" dirty="0" smtClean="0"/>
              <a:t>Simplify</a:t>
            </a:r>
            <a:r>
              <a:rPr lang="en-US" baseline="0" dirty="0" smtClean="0"/>
              <a:t> design so that a user’s possible actions at any moment are intuitive</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15</a:t>
            </a:fld>
            <a:endParaRPr lang="en-US" dirty="0"/>
          </a:p>
        </p:txBody>
      </p:sp>
    </p:spTree>
    <p:extLst>
      <p:ext uri="{BB962C8B-B14F-4D97-AF65-F5344CB8AC3E}">
        <p14:creationId xmlns:p14="http://schemas.microsoft.com/office/powerpoint/2010/main" val="22522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701" y="1231338"/>
            <a:ext cx="4284811" cy="2569326"/>
          </a:xfrm>
        </p:spPr>
        <p:txBody>
          <a:bodyPr>
            <a:normAutofit/>
          </a:bodyPr>
          <a:lstStyle/>
          <a:p>
            <a:r>
              <a:rPr lang="en-US" dirty="0" smtClean="0"/>
              <a:t>Simplify</a:t>
            </a:r>
            <a:r>
              <a:rPr lang="en-US" baseline="0" dirty="0" smtClean="0"/>
              <a:t> </a:t>
            </a:r>
            <a:r>
              <a:rPr lang="en-US" baseline="0" dirty="0" smtClean="0">
                <a:solidFill>
                  <a:schemeClr val="bg1"/>
                </a:solidFill>
              </a:rPr>
              <a:t>design so that a user’s possible actions at any moment are</a:t>
            </a:r>
            <a:r>
              <a:rPr lang="en-US" baseline="0" dirty="0" smtClean="0"/>
              <a:t> intuitive</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16</a:t>
            </a:fld>
            <a:endParaRPr lang="en-US" dirty="0"/>
          </a:p>
        </p:txBody>
      </p:sp>
    </p:spTree>
    <p:extLst>
      <p:ext uri="{BB962C8B-B14F-4D97-AF65-F5344CB8AC3E}">
        <p14:creationId xmlns:p14="http://schemas.microsoft.com/office/powerpoint/2010/main" val="292665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1215979"/>
            <a:ext cx="8677297" cy="671945"/>
          </a:xfrm>
        </p:spPr>
        <p:txBody>
          <a:bodyPr/>
          <a:lstStyle/>
          <a:p>
            <a:r>
              <a:rPr lang="en-US" dirty="0" smtClean="0"/>
              <a:t>Make </a:t>
            </a:r>
            <a:r>
              <a:rPr lang="en-US" dirty="0" err="1" smtClean="0"/>
              <a:t>behaviour</a:t>
            </a:r>
            <a:r>
              <a:rPr lang="en-US" dirty="0" smtClean="0"/>
              <a:t> visible, including:	</a:t>
            </a:r>
            <a:endParaRPr lang="en-US" dirty="0"/>
          </a:p>
        </p:txBody>
      </p:sp>
      <p:sp>
        <p:nvSpPr>
          <p:cNvPr id="3" name="Content Placeholder 2"/>
          <p:cNvSpPr>
            <a:spLocks noGrp="1"/>
          </p:cNvSpPr>
          <p:nvPr>
            <p:ph idx="1"/>
          </p:nvPr>
        </p:nvSpPr>
        <p:spPr>
          <a:xfrm>
            <a:off x="194912" y="1839179"/>
            <a:ext cx="8677297" cy="2667031"/>
          </a:xfrm>
        </p:spPr>
        <p:txBody>
          <a:bodyPr/>
          <a:lstStyle/>
          <a:p>
            <a:r>
              <a:rPr lang="en-US" dirty="0"/>
              <a:t>Feedback to user</a:t>
            </a:r>
          </a:p>
          <a:p>
            <a:r>
              <a:rPr lang="en-US" dirty="0"/>
              <a:t>Conceptual model</a:t>
            </a:r>
          </a:p>
          <a:p>
            <a:r>
              <a:rPr lang="en-US" dirty="0"/>
              <a:t>Mapping between intended results and required actions</a:t>
            </a:r>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17</a:t>
            </a:fld>
            <a:endParaRPr lang="en-US" dirty="0"/>
          </a:p>
        </p:txBody>
      </p:sp>
      <p:sp>
        <p:nvSpPr>
          <p:cNvPr id="6" name="Rectangle 5"/>
          <p:cNvSpPr/>
          <p:nvPr/>
        </p:nvSpPr>
        <p:spPr>
          <a:xfrm>
            <a:off x="110856" y="441787"/>
            <a:ext cx="8618918" cy="400110"/>
          </a:xfrm>
          <a:prstGeom prst="rect">
            <a:avLst/>
          </a:prstGeom>
        </p:spPr>
        <p:txBody>
          <a:bodyPr wrap="square">
            <a:spAutoFit/>
          </a:bodyPr>
          <a:lstStyle/>
          <a:p>
            <a:r>
              <a:rPr lang="en-US" sz="2000" i="1" dirty="0" smtClean="0"/>
              <a:t>“</a:t>
            </a:r>
            <a:r>
              <a:rPr lang="en-US" sz="2000" b="1" i="1" u="sng" dirty="0" smtClean="0"/>
              <a:t>Simplif</a:t>
            </a:r>
            <a:r>
              <a:rPr lang="en-US" sz="2000" b="1" i="1" dirty="0" smtClean="0"/>
              <a:t>y</a:t>
            </a:r>
            <a:r>
              <a:rPr lang="en-US" sz="2000" i="1" dirty="0" smtClean="0"/>
              <a:t> design </a:t>
            </a:r>
            <a:r>
              <a:rPr lang="en-US" sz="2000" i="1" dirty="0"/>
              <a:t>so that a user’s possible actions at any moment are </a:t>
            </a:r>
            <a:r>
              <a:rPr lang="en-US" sz="2000" b="1" i="1" u="sng" dirty="0" smtClean="0"/>
              <a:t>intuitive</a:t>
            </a:r>
            <a:r>
              <a:rPr lang="en-US" sz="2000" i="1" dirty="0" smtClean="0"/>
              <a:t>”</a:t>
            </a:r>
            <a:endParaRPr lang="en-US" sz="2000" i="1" dirty="0"/>
          </a:p>
        </p:txBody>
      </p:sp>
    </p:spTree>
    <p:extLst>
      <p:ext uri="{BB962C8B-B14F-4D97-AF65-F5344CB8AC3E}">
        <p14:creationId xmlns:p14="http://schemas.microsoft.com/office/powerpoint/2010/main" val="48827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favourite example of </a:t>
            </a:r>
            <a:r>
              <a:rPr lang="en-US" dirty="0" smtClean="0"/>
              <a:t>making </a:t>
            </a:r>
            <a:r>
              <a:rPr lang="en-US" dirty="0" err="1" smtClean="0"/>
              <a:t>behaviour</a:t>
            </a:r>
            <a:r>
              <a:rPr lang="en-US" dirty="0" smtClean="0"/>
              <a:t> visible</a:t>
            </a:r>
            <a:endParaRPr lang="en-US" dirty="0"/>
          </a:p>
        </p:txBody>
      </p:sp>
      <p:pic>
        <p:nvPicPr>
          <p:cNvPr id="6" name="Content Placeholder 5" descr="1password.png"/>
          <p:cNvPicPr>
            <a:picLocks noGrp="1" noChangeAspect="1"/>
          </p:cNvPicPr>
          <p:nvPr>
            <p:ph idx="1"/>
          </p:nvPr>
        </p:nvPicPr>
        <p:blipFill>
          <a:blip r:embed="rId3">
            <a:extLst>
              <a:ext uri="{28A0092B-C50C-407E-A947-70E740481C1C}">
                <a14:useLocalDpi xmlns:a14="http://schemas.microsoft.com/office/drawing/2010/main" val="0"/>
              </a:ext>
            </a:extLst>
          </a:blip>
          <a:srcRect l="-75892" r="-75892"/>
          <a:stretch>
            <a:fillRect/>
          </a:stretch>
        </p:blipFill>
        <p:spPr>
          <a:effectLst>
            <a:innerShdw blurRad="63500" dist="50800" dir="13500000">
              <a:srgbClr val="000000">
                <a:alpha val="50000"/>
              </a:srgbClr>
            </a:innerShdw>
            <a:reflection stA="52000" endPos="11000" dist="12700" dir="5400000" sy="-100000" algn="bl" rotWithShape="0"/>
          </a:effectLst>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18</a:t>
            </a:fld>
            <a:endParaRPr lang="en-US" dirty="0"/>
          </a:p>
        </p:txBody>
      </p:sp>
      <p:sp>
        <p:nvSpPr>
          <p:cNvPr id="7" name="TextBox 6"/>
          <p:cNvSpPr txBox="1"/>
          <p:nvPr/>
        </p:nvSpPr>
        <p:spPr>
          <a:xfrm>
            <a:off x="599242" y="4122848"/>
            <a:ext cx="2258163" cy="307777"/>
          </a:xfrm>
          <a:prstGeom prst="rect">
            <a:avLst/>
          </a:prstGeom>
          <a:noFill/>
        </p:spPr>
        <p:txBody>
          <a:bodyPr wrap="none" rtlCol="0">
            <a:spAutoFit/>
          </a:bodyPr>
          <a:lstStyle/>
          <a:p>
            <a:r>
              <a:rPr lang="en-US" dirty="0" smtClean="0"/>
              <a:t>Screenshot from </a:t>
            </a:r>
            <a:r>
              <a:rPr lang="en-US" i="1" dirty="0" smtClean="0"/>
              <a:t>1Password</a:t>
            </a:r>
            <a:endParaRPr lang="en-US" i="1" dirty="0"/>
          </a:p>
        </p:txBody>
      </p:sp>
    </p:spTree>
    <p:extLst>
      <p:ext uri="{BB962C8B-B14F-4D97-AF65-F5344CB8AC3E}">
        <p14:creationId xmlns:p14="http://schemas.microsoft.com/office/powerpoint/2010/main" val="18421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that isn’t </a:t>
            </a:r>
            <a:r>
              <a:rPr lang="en-US" dirty="0" smtClean="0"/>
              <a:t>intuitive</a:t>
            </a:r>
            <a:endParaRPr lang="en-US" dirty="0"/>
          </a:p>
        </p:txBody>
      </p:sp>
      <p:sp>
        <p:nvSpPr>
          <p:cNvPr id="3" name="Content Placeholder 2"/>
          <p:cNvSpPr>
            <a:spLocks noGrp="1"/>
          </p:cNvSpPr>
          <p:nvPr>
            <p:ph idx="1"/>
          </p:nvPr>
        </p:nvSpPr>
        <p:spPr/>
        <p:txBody>
          <a:bodyPr/>
          <a:lstStyle/>
          <a:p>
            <a:r>
              <a:rPr lang="en-US" dirty="0" smtClean="0"/>
              <a:t>Technical phrases with no explanation</a:t>
            </a:r>
          </a:p>
          <a:p>
            <a:r>
              <a:rPr lang="en-US" dirty="0" smtClean="0"/>
              <a:t>Complex business processes with no explanation</a:t>
            </a:r>
          </a:p>
          <a:p>
            <a:r>
              <a:rPr lang="en-US" dirty="0" smtClean="0"/>
              <a:t>Extra </a:t>
            </a:r>
            <a:r>
              <a:rPr lang="en-US" dirty="0"/>
              <a:t>user steps in the app just for programmer convenience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19</a:t>
            </a:fld>
            <a:endParaRPr lang="en-US" dirty="0"/>
          </a:p>
        </p:txBody>
      </p:sp>
    </p:spTree>
    <p:extLst>
      <p:ext uri="{BB962C8B-B14F-4D97-AF65-F5344CB8AC3E}">
        <p14:creationId xmlns:p14="http://schemas.microsoft.com/office/powerpoint/2010/main" val="399735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 for this presentation</a:t>
            </a:r>
            <a:endParaRPr lang="en-US" dirty="0"/>
          </a:p>
        </p:txBody>
      </p:sp>
      <p:sp>
        <p:nvSpPr>
          <p:cNvPr id="3" name="Content Placeholder 2"/>
          <p:cNvSpPr>
            <a:spLocks noGrp="1"/>
          </p:cNvSpPr>
          <p:nvPr>
            <p:ph idx="1"/>
          </p:nvPr>
        </p:nvSpPr>
        <p:spPr>
          <a:xfrm>
            <a:off x="991419" y="1646903"/>
            <a:ext cx="7880790" cy="2859308"/>
          </a:xfrm>
        </p:spPr>
        <p:txBody>
          <a:bodyPr>
            <a:normAutofit/>
          </a:bodyPr>
          <a:lstStyle/>
          <a:p>
            <a:r>
              <a:rPr lang="en-US" sz="3600" dirty="0" smtClean="0"/>
              <a:t>Cooperative </a:t>
            </a:r>
            <a:r>
              <a:rPr lang="en-US" sz="3600" b="1" u="sng" dirty="0" smtClean="0"/>
              <a:t>Education</a:t>
            </a:r>
          </a:p>
          <a:p>
            <a:r>
              <a:rPr lang="en-US" sz="3600" dirty="0" smtClean="0"/>
              <a:t>User-centered design principles</a:t>
            </a:r>
          </a:p>
          <a:p>
            <a:r>
              <a:rPr lang="en-US" sz="3600" b="1" u="sng" dirty="0" smtClean="0"/>
              <a:t>School Administration Tools</a:t>
            </a:r>
            <a:r>
              <a:rPr lang="en-US" sz="3600" dirty="0" smtClean="0"/>
              <a:t> project</a:t>
            </a:r>
            <a:endParaRPr lang="en-US" sz="3600" dirty="0"/>
          </a:p>
        </p:txBody>
      </p:sp>
      <p:sp>
        <p:nvSpPr>
          <p:cNvPr id="6" name="Footer Placeholder 5"/>
          <p:cNvSpPr>
            <a:spLocks noGrp="1"/>
          </p:cNvSpPr>
          <p:nvPr>
            <p:ph type="ftr" sz="quarter" idx="11"/>
          </p:nvPr>
        </p:nvSpPr>
        <p:spPr/>
        <p:txBody>
          <a:bodyPr/>
          <a:lstStyle/>
          <a:p>
            <a:r>
              <a:rPr lang="en-US" dirty="0"/>
              <a:t>Co-op employment and User-Centered web-app </a:t>
            </a:r>
            <a:r>
              <a:rPr lang="en-US" dirty="0" smtClean="0"/>
              <a:t>development</a:t>
            </a:r>
            <a:endParaRPr lang="en-US" dirty="0"/>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25348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endParaRPr lang="en-US" dirty="0"/>
          </a:p>
        </p:txBody>
      </p:sp>
      <p:sp>
        <p:nvSpPr>
          <p:cNvPr id="3" name="Content Placeholder 2"/>
          <p:cNvSpPr>
            <a:spLocks noGrp="1"/>
          </p:cNvSpPr>
          <p:nvPr>
            <p:ph idx="1"/>
          </p:nvPr>
        </p:nvSpPr>
        <p:spPr/>
        <p:txBody>
          <a:bodyPr/>
          <a:lstStyle/>
          <a:p>
            <a:r>
              <a:rPr lang="en-US" dirty="0"/>
              <a:t>Work to have an explicit understanding of users, tasks, and environments</a:t>
            </a:r>
          </a:p>
          <a:p>
            <a:r>
              <a:rPr lang="en-US" dirty="0"/>
              <a:t>Involve users throughout design and development</a:t>
            </a:r>
          </a:p>
          <a:p>
            <a:r>
              <a:rPr lang="en-US" dirty="0"/>
              <a:t>Process is iterative </a:t>
            </a:r>
            <a:r>
              <a:rPr lang="en-US" dirty="0" smtClean="0"/>
              <a:t>(the </a:t>
            </a:r>
            <a:r>
              <a:rPr lang="en-US" dirty="0" smtClean="0"/>
              <a:t>specification </a:t>
            </a:r>
            <a:r>
              <a:rPr lang="en-US" dirty="0"/>
              <a:t>is </a:t>
            </a:r>
            <a:r>
              <a:rPr lang="en-US" b="0" i="0" dirty="0" smtClean="0"/>
              <a:t>NOT</a:t>
            </a:r>
            <a:r>
              <a:rPr lang="en-US" dirty="0" smtClean="0"/>
              <a:t> set </a:t>
            </a:r>
            <a:r>
              <a:rPr lang="en-US" dirty="0"/>
              <a:t>in stone at the start</a:t>
            </a:r>
            <a:r>
              <a:rPr lang="en-US" dirty="0" smtClean="0"/>
              <a:t>)</a:t>
            </a:r>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20</a:t>
            </a:fld>
            <a:endParaRPr lang="en-US" dirty="0"/>
          </a:p>
        </p:txBody>
      </p:sp>
    </p:spTree>
    <p:extLst>
      <p:ext uri="{BB962C8B-B14F-4D97-AF65-F5344CB8AC3E}">
        <p14:creationId xmlns:p14="http://schemas.microsoft.com/office/powerpoint/2010/main" val="25498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a:t>
            </a:r>
            <a:r>
              <a:rPr lang="en-US" baseline="0" dirty="0" smtClean="0"/>
              <a:t> centered design remarks</a:t>
            </a:r>
            <a:endParaRPr lang="en-US" dirty="0"/>
          </a:p>
        </p:txBody>
      </p:sp>
      <p:sp>
        <p:nvSpPr>
          <p:cNvPr id="3" name="Content Placeholder 2"/>
          <p:cNvSpPr>
            <a:spLocks noGrp="1"/>
          </p:cNvSpPr>
          <p:nvPr>
            <p:ph idx="1"/>
          </p:nvPr>
        </p:nvSpPr>
        <p:spPr/>
        <p:txBody>
          <a:bodyPr/>
          <a:lstStyle/>
          <a:p>
            <a:r>
              <a:rPr lang="en-US" dirty="0" smtClean="0"/>
              <a:t>I have</a:t>
            </a:r>
            <a:r>
              <a:rPr lang="en-US" baseline="0" dirty="0" smtClean="0"/>
              <a:t> lots to learn about this</a:t>
            </a:r>
            <a:r>
              <a:rPr lang="en-US" baseline="0" dirty="0" smtClean="0"/>
              <a:t>.</a:t>
            </a:r>
          </a:p>
          <a:p>
            <a:r>
              <a:rPr lang="en-US" dirty="0" smtClean="0"/>
              <a:t>It can contradict other goals</a:t>
            </a:r>
          </a:p>
          <a:p>
            <a:r>
              <a:rPr lang="en-US" baseline="0" dirty="0" smtClean="0"/>
              <a:t>More</a:t>
            </a:r>
            <a:r>
              <a:rPr lang="en-US" dirty="0" smtClean="0"/>
              <a:t> end-user involvement</a:t>
            </a:r>
            <a:endParaRPr lang="en-US" baseline="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21</a:t>
            </a:fld>
            <a:endParaRPr lang="en-US" dirty="0"/>
          </a:p>
        </p:txBody>
      </p:sp>
    </p:spTree>
    <p:extLst>
      <p:ext uri="{BB962C8B-B14F-4D97-AF65-F5344CB8AC3E}">
        <p14:creationId xmlns:p14="http://schemas.microsoft.com/office/powerpoint/2010/main" val="197888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Three: School Administration Tools</a:t>
            </a:r>
            <a:endParaRPr lang="en-US" dirty="0"/>
          </a:p>
        </p:txBody>
      </p:sp>
      <p:sp>
        <p:nvSpPr>
          <p:cNvPr id="3" name="Content Placeholder 2"/>
          <p:cNvSpPr>
            <a:spLocks noGrp="1"/>
          </p:cNvSpPr>
          <p:nvPr>
            <p:ph idx="1"/>
          </p:nvPr>
        </p:nvSpPr>
        <p:spPr/>
        <p:txBody>
          <a:bodyPr/>
          <a:lstStyle/>
          <a:p>
            <a:r>
              <a:rPr lang="en-US" dirty="0"/>
              <a:t>Long-standing </a:t>
            </a:r>
            <a:r>
              <a:rPr lang="en-US" dirty="0" smtClean="0"/>
              <a:t>support need </a:t>
            </a:r>
            <a:r>
              <a:rPr lang="en-US" dirty="0"/>
              <a:t>for </a:t>
            </a:r>
            <a:r>
              <a:rPr lang="en-US" dirty="0" smtClean="0"/>
              <a:t>integrated "</a:t>
            </a:r>
            <a:r>
              <a:rPr lang="en-US" dirty="0"/>
              <a:t>people" </a:t>
            </a:r>
            <a:r>
              <a:rPr lang="en-US" dirty="0" smtClean="0"/>
              <a:t>data</a:t>
            </a:r>
            <a:r>
              <a:rPr lang="en-US" baseline="0" dirty="0" smtClean="0"/>
              <a:t> </a:t>
            </a:r>
          </a:p>
          <a:p>
            <a:pPr lvl="1"/>
            <a:r>
              <a:rPr lang="en-US" dirty="0" smtClean="0"/>
              <a:t>84 regular faculty, 17 lecturers, 60 adjunct and cross-appointed professors;</a:t>
            </a:r>
          </a:p>
          <a:p>
            <a:pPr lvl="1"/>
            <a:r>
              <a:rPr lang="en-US" dirty="0" smtClean="0"/>
              <a:t>56 full-time staff;</a:t>
            </a:r>
          </a:p>
          <a:p>
            <a:pPr lvl="1"/>
            <a:r>
              <a:rPr lang="en-US" dirty="0" smtClean="0"/>
              <a:t>400 graduate students</a:t>
            </a:r>
            <a:endParaRPr lang="en-US" dirty="0"/>
          </a:p>
          <a:p>
            <a:r>
              <a:rPr lang="en-US" dirty="0" smtClean="0"/>
              <a:t>Improving new clients experience of </a:t>
            </a:r>
            <a:r>
              <a:rPr lang="en-US" dirty="0"/>
              <a:t>tech </a:t>
            </a:r>
            <a:r>
              <a:rPr lang="en-US" dirty="0" smtClean="0"/>
              <a:t>support</a:t>
            </a:r>
            <a:endParaRPr lang="en-US" dirty="0"/>
          </a:p>
          <a:p>
            <a:r>
              <a:rPr lang="en-US" dirty="0" smtClean="0"/>
              <a:t>Improving onboarding </a:t>
            </a:r>
            <a:r>
              <a:rPr lang="en-US" dirty="0"/>
              <a:t>(faculty, staff, students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22</a:t>
            </a:fld>
            <a:endParaRPr lang="en-US" dirty="0"/>
          </a:p>
        </p:txBody>
      </p:sp>
    </p:spTree>
    <p:extLst>
      <p:ext uri="{BB962C8B-B14F-4D97-AF65-F5344CB8AC3E}">
        <p14:creationId xmlns:p14="http://schemas.microsoft.com/office/powerpoint/2010/main" val="35793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p:txBody>
          <a:bodyPr/>
          <a:lstStyle/>
          <a:p>
            <a:r>
              <a:rPr lang="en-US" dirty="0"/>
              <a:t>One </a:t>
            </a:r>
            <a:r>
              <a:rPr lang="en-US" dirty="0" smtClean="0"/>
              <a:t>CS person </a:t>
            </a:r>
            <a:r>
              <a:rPr lang="en-US" dirty="0"/>
              <a:t>handles </a:t>
            </a:r>
            <a:r>
              <a:rPr lang="en-US" dirty="0" smtClean="0"/>
              <a:t>staff and faculty </a:t>
            </a:r>
            <a:r>
              <a:rPr lang="en-US" dirty="0"/>
              <a:t>HR; (soon, in Workday; but separate database)</a:t>
            </a:r>
          </a:p>
          <a:p>
            <a:r>
              <a:rPr lang="en-US" dirty="0"/>
              <a:t>A whole office handles CS </a:t>
            </a:r>
            <a:r>
              <a:rPr lang="en-US" dirty="0" smtClean="0"/>
              <a:t>graduate </a:t>
            </a:r>
            <a:r>
              <a:rPr lang="en-US" dirty="0"/>
              <a:t>onboarding (their own database)</a:t>
            </a:r>
          </a:p>
          <a:p>
            <a:r>
              <a:rPr lang="en-US" dirty="0"/>
              <a:t>One </a:t>
            </a:r>
            <a:r>
              <a:rPr lang="en-US" dirty="0" smtClean="0"/>
              <a:t>CS person </a:t>
            </a:r>
            <a:r>
              <a:rPr lang="en-US" dirty="0"/>
              <a:t>handles assigning desks (in a separate spreadsheet)</a:t>
            </a:r>
          </a:p>
          <a:p>
            <a:r>
              <a:rPr lang="en-US" dirty="0"/>
              <a:t>A group (in CSCF) deploys computers onto </a:t>
            </a:r>
            <a:r>
              <a:rPr lang="en-US" dirty="0" smtClean="0"/>
              <a:t>desks </a:t>
            </a:r>
            <a:r>
              <a:rPr lang="en-US" dirty="0" smtClean="0"/>
              <a:t>(from emailed spreadsheet)</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23</a:t>
            </a:fld>
            <a:endParaRPr lang="en-US" dirty="0"/>
          </a:p>
        </p:txBody>
      </p:sp>
    </p:spTree>
    <p:extLst>
      <p:ext uri="{BB962C8B-B14F-4D97-AF65-F5344CB8AC3E}">
        <p14:creationId xmlns:p14="http://schemas.microsoft.com/office/powerpoint/2010/main" val="4241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All of these involve duplicate data :(</a:t>
            </a:r>
            <a:endParaRPr lang="en-US" dirty="0">
              <a:solidFill>
                <a:srgbClr val="C0504D"/>
              </a:solidFill>
            </a:endParaRPr>
          </a:p>
        </p:txBody>
      </p:sp>
      <p:sp>
        <p:nvSpPr>
          <p:cNvPr id="3" name="Content Placeholder 2"/>
          <p:cNvSpPr>
            <a:spLocks noGrp="1"/>
          </p:cNvSpPr>
          <p:nvPr>
            <p:ph idx="1"/>
          </p:nvPr>
        </p:nvSpPr>
        <p:spPr>
          <a:xfrm>
            <a:off x="194912" y="1059873"/>
            <a:ext cx="8677297" cy="1810918"/>
          </a:xfrm>
        </p:spPr>
        <p:txBody>
          <a:bodyPr/>
          <a:lstStyle/>
          <a:p>
            <a:r>
              <a:rPr lang="en-US" dirty="0"/>
              <a:t>One </a:t>
            </a:r>
            <a:r>
              <a:rPr lang="en-US" dirty="0" smtClean="0"/>
              <a:t>CS person </a:t>
            </a:r>
            <a:r>
              <a:rPr lang="en-US" dirty="0"/>
              <a:t>handles </a:t>
            </a:r>
            <a:r>
              <a:rPr lang="en-US" dirty="0" smtClean="0"/>
              <a:t>staff and faculty </a:t>
            </a:r>
            <a:r>
              <a:rPr lang="en-US" dirty="0"/>
              <a:t>HR; (soon, in Workday; but </a:t>
            </a:r>
            <a:r>
              <a:rPr lang="en-US" dirty="0">
                <a:solidFill>
                  <a:schemeClr val="accent2"/>
                </a:solidFill>
              </a:rPr>
              <a:t>separate database</a:t>
            </a:r>
            <a:r>
              <a:rPr lang="en-US" dirty="0" smtClean="0"/>
              <a:t>)</a:t>
            </a:r>
            <a:endParaRPr lang="en-US" dirty="0"/>
          </a:p>
          <a:p>
            <a:r>
              <a:rPr lang="en-US" dirty="0"/>
              <a:t>A whole office handles CS </a:t>
            </a:r>
            <a:r>
              <a:rPr lang="en-US" dirty="0" smtClean="0"/>
              <a:t>graduate </a:t>
            </a:r>
            <a:r>
              <a:rPr lang="en-US" dirty="0"/>
              <a:t>onboarding (</a:t>
            </a:r>
            <a:r>
              <a:rPr lang="en-US" dirty="0">
                <a:solidFill>
                  <a:srgbClr val="C0504D"/>
                </a:solidFill>
              </a:rPr>
              <a:t>their own database</a:t>
            </a:r>
            <a:r>
              <a:rPr lang="en-US" dirty="0" smtClean="0"/>
              <a:t>)</a:t>
            </a:r>
            <a:endParaRPr lang="en-US" dirty="0"/>
          </a:p>
          <a:p>
            <a:r>
              <a:rPr lang="en-US" dirty="0"/>
              <a:t>One </a:t>
            </a:r>
            <a:r>
              <a:rPr lang="en-US" dirty="0" smtClean="0"/>
              <a:t>CS person </a:t>
            </a:r>
            <a:r>
              <a:rPr lang="en-US" dirty="0"/>
              <a:t>handles assigning desks (</a:t>
            </a:r>
            <a:r>
              <a:rPr lang="en-US" dirty="0">
                <a:solidFill>
                  <a:srgbClr val="C0504D"/>
                </a:solidFill>
              </a:rPr>
              <a:t>in a separate spreadsheet</a:t>
            </a:r>
            <a:r>
              <a:rPr lang="en-US" dirty="0" smtClean="0"/>
              <a:t>)</a:t>
            </a:r>
            <a:endParaRPr lang="en-US" dirty="0"/>
          </a:p>
          <a:p>
            <a:r>
              <a:rPr lang="en-US" dirty="0"/>
              <a:t>A group (in CSCF) deploys computers onto </a:t>
            </a:r>
            <a:r>
              <a:rPr lang="en-US" dirty="0"/>
              <a:t>desks </a:t>
            </a:r>
            <a:r>
              <a:rPr lang="en-US" dirty="0" smtClean="0"/>
              <a:t>(</a:t>
            </a:r>
            <a:r>
              <a:rPr lang="en-US" dirty="0" smtClean="0">
                <a:solidFill>
                  <a:srgbClr val="C0504D"/>
                </a:solidFill>
              </a:rPr>
              <a:t>from emailed spreadsheet</a:t>
            </a:r>
            <a:r>
              <a:rPr lang="en-US" dirty="0" smtClean="0"/>
              <a:t>)</a:t>
            </a:r>
            <a:endParaRPr lang="en-US" dirty="0" smtClean="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24</a:t>
            </a:fld>
            <a:endParaRPr lang="en-US" dirty="0"/>
          </a:p>
        </p:txBody>
      </p:sp>
    </p:spTree>
    <p:extLst>
      <p:ext uri="{BB962C8B-B14F-4D97-AF65-F5344CB8AC3E}">
        <p14:creationId xmlns:p14="http://schemas.microsoft.com/office/powerpoint/2010/main" val="182427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a:t>
            </a:r>
            <a:endParaRPr lang="en-US" dirty="0"/>
          </a:p>
        </p:txBody>
      </p:sp>
      <p:sp>
        <p:nvSpPr>
          <p:cNvPr id="3" name="Content Placeholder 2"/>
          <p:cNvSpPr>
            <a:spLocks noGrp="1"/>
          </p:cNvSpPr>
          <p:nvPr>
            <p:ph idx="1"/>
          </p:nvPr>
        </p:nvSpPr>
        <p:spPr/>
        <p:txBody>
          <a:bodyPr/>
          <a:lstStyle/>
          <a:p>
            <a:r>
              <a:rPr lang="en-US" dirty="0" smtClean="0"/>
              <a:t>Series of client meetings to record current work and data flows</a:t>
            </a:r>
          </a:p>
          <a:p>
            <a:r>
              <a:rPr lang="en-US" dirty="0" smtClean="0"/>
              <a:t>Reviewed previous design documents</a:t>
            </a:r>
          </a:p>
          <a:p>
            <a:r>
              <a:rPr lang="en-US" dirty="0" smtClean="0"/>
              <a:t>Paper demo to end-user; </a:t>
            </a:r>
            <a:r>
              <a:rPr lang="en-US" dirty="0" err="1" smtClean="0"/>
              <a:t>dev</a:t>
            </a:r>
            <a:r>
              <a:rPr lang="en-US" dirty="0" smtClean="0"/>
              <a:t> work</a:t>
            </a:r>
          </a:p>
          <a:p>
            <a:r>
              <a:rPr lang="en-US" dirty="0" smtClean="0"/>
              <a:t>Demo to technical users; </a:t>
            </a:r>
            <a:r>
              <a:rPr lang="en-US" dirty="0" err="1" smtClean="0"/>
              <a:t>dev</a:t>
            </a:r>
            <a:r>
              <a:rPr lang="en-US" dirty="0" smtClean="0"/>
              <a:t> work</a:t>
            </a:r>
          </a:p>
          <a:p>
            <a:pPr lvl="1"/>
            <a:r>
              <a:rPr lang="en-US" dirty="0" smtClean="0"/>
              <a:t>Iterate, guided by client interviews</a:t>
            </a:r>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25</a:t>
            </a:fld>
            <a:endParaRPr lang="en-US" dirty="0"/>
          </a:p>
        </p:txBody>
      </p:sp>
    </p:spTree>
    <p:extLst>
      <p:ext uri="{BB962C8B-B14F-4D97-AF65-F5344CB8AC3E}">
        <p14:creationId xmlns:p14="http://schemas.microsoft.com/office/powerpoint/2010/main" val="363812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design to be intuitive – one case</a:t>
            </a:r>
            <a:endParaRPr lang="en-US" dirty="0"/>
          </a:p>
        </p:txBody>
      </p:sp>
      <p:sp>
        <p:nvSpPr>
          <p:cNvPr id="3" name="Content Placeholder 2"/>
          <p:cNvSpPr>
            <a:spLocks noGrp="1"/>
          </p:cNvSpPr>
          <p:nvPr>
            <p:ph idx="1"/>
          </p:nvPr>
        </p:nvSpPr>
        <p:spPr/>
        <p:txBody>
          <a:bodyPr/>
          <a:lstStyle/>
          <a:p>
            <a:r>
              <a:rPr lang="en-US" dirty="0" smtClean="0"/>
              <a:t>Pull data from existing sources rather than manual input </a:t>
            </a:r>
          </a:p>
          <a:p>
            <a:r>
              <a:rPr lang="en-US" dirty="0" smtClean="0"/>
              <a:t>Automatically know when grad </a:t>
            </a:r>
            <a:r>
              <a:rPr lang="en-US" dirty="0"/>
              <a:t>s</a:t>
            </a:r>
            <a:r>
              <a:rPr lang="en-US" dirty="0" smtClean="0"/>
              <a:t>tudents </a:t>
            </a:r>
            <a:r>
              <a:rPr lang="en-US" dirty="0" smtClean="0"/>
              <a:t>are due to arrive and due to </a:t>
            </a:r>
            <a:r>
              <a:rPr lang="en-US" dirty="0" smtClean="0"/>
              <a:t>finish</a:t>
            </a:r>
          </a:p>
          <a:p>
            <a:r>
              <a:rPr lang="en-US" dirty="0" smtClean="0"/>
              <a:t>More efficiently “</a:t>
            </a:r>
            <a:r>
              <a:rPr lang="en-US" dirty="0" err="1" smtClean="0"/>
              <a:t>offboard</a:t>
            </a:r>
            <a:r>
              <a:rPr lang="en-US" dirty="0" smtClean="0"/>
              <a:t>” to reclaim desks and equipment</a:t>
            </a:r>
            <a:endParaRPr lang="en-US" dirty="0" smtClean="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26</a:t>
            </a:fld>
            <a:endParaRPr lang="en-US" dirty="0"/>
          </a:p>
        </p:txBody>
      </p:sp>
    </p:spTree>
    <p:extLst>
      <p:ext uri="{BB962C8B-B14F-4D97-AF65-F5344CB8AC3E}">
        <p14:creationId xmlns:p14="http://schemas.microsoft.com/office/powerpoint/2010/main" val="26062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Co-ops in 2018</a:t>
            </a:r>
            <a:endParaRPr lang="en-US" dirty="0"/>
          </a:p>
        </p:txBody>
      </p:sp>
      <p:sp>
        <p:nvSpPr>
          <p:cNvPr id="3" name="Content Placeholder 2"/>
          <p:cNvSpPr>
            <a:spLocks noGrp="1"/>
          </p:cNvSpPr>
          <p:nvPr>
            <p:ph idx="1"/>
          </p:nvPr>
        </p:nvSpPr>
        <p:spPr/>
        <p:txBody>
          <a:bodyPr/>
          <a:lstStyle/>
          <a:p>
            <a:r>
              <a:rPr lang="en-US" dirty="0"/>
              <a:t>Database schema: </a:t>
            </a:r>
            <a:r>
              <a:rPr lang="en-US" dirty="0" smtClean="0"/>
              <a:t>iterated</a:t>
            </a:r>
            <a:endParaRPr lang="en-US" dirty="0"/>
          </a:p>
          <a:p>
            <a:r>
              <a:rPr lang="en-US" dirty="0"/>
              <a:t>Web UI: </a:t>
            </a:r>
            <a:r>
              <a:rPr lang="en-US" dirty="0" smtClean="0"/>
              <a:t>most of the co-ops’ development time to make it simple to use</a:t>
            </a:r>
            <a:endParaRPr lang="en-US" dirty="0"/>
          </a:p>
          <a:p>
            <a:r>
              <a:rPr lang="en-US" dirty="0" smtClean="0"/>
              <a:t>User </a:t>
            </a:r>
            <a:r>
              <a:rPr lang="en-US" dirty="0"/>
              <a:t>surveys </a:t>
            </a:r>
            <a:endParaRPr lang="en-US" dirty="0" smtClean="0"/>
          </a:p>
          <a:p>
            <a:pPr marL="216694" marR="0" indent="-216694" algn="l" defTabSz="685800" rtl="0" eaLnBrk="1" fontAlgn="auto" latinLnBrk="0" hangingPunct="1">
              <a:lnSpc>
                <a:spcPct val="100000"/>
              </a:lnSpc>
              <a:spcBef>
                <a:spcPts val="600"/>
              </a:spcBef>
              <a:spcAft>
                <a:spcPts val="600"/>
              </a:spcAft>
              <a:buClr>
                <a:schemeClr val="tx1"/>
              </a:buClr>
              <a:buSzPct val="85000"/>
              <a:buFont typeface="Wingdings" charset="2"/>
              <a:buChar char="§"/>
              <a:tabLst/>
              <a:defRPr/>
            </a:pPr>
            <a:r>
              <a:rPr lang="en-US" sz="1800" kern="1200" dirty="0" smtClean="0">
                <a:solidFill>
                  <a:schemeClr val="tx1"/>
                </a:solidFill>
                <a:effectLst/>
                <a:latin typeface="+mn-lt"/>
                <a:ea typeface="+mn-ea"/>
                <a:cs typeface="+mn-cs"/>
              </a:rPr>
              <a:t>Roadmap for requested improvements</a:t>
            </a:r>
            <a:endParaRPr lang="en-US" sz="1800" dirty="0" smtClean="0">
              <a:effectLst/>
            </a:endParaRPr>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27</a:t>
            </a:fld>
            <a:endParaRPr lang="en-US" dirty="0"/>
          </a:p>
        </p:txBody>
      </p:sp>
    </p:spTree>
    <p:extLst>
      <p:ext uri="{BB962C8B-B14F-4D97-AF65-F5344CB8AC3E}">
        <p14:creationId xmlns:p14="http://schemas.microsoft.com/office/powerpoint/2010/main" val="21984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Winter 2019: </a:t>
            </a:r>
            <a:r>
              <a:rPr lang="en-US" dirty="0" smtClean="0"/>
              <a:t>Planning integration with CS “accounts sponsorship” system</a:t>
            </a:r>
            <a:endParaRPr lang="en-US" baseline="0" dirty="0" smtClean="0"/>
          </a:p>
          <a:p>
            <a:r>
              <a:rPr lang="en-US" baseline="0" dirty="0" smtClean="0"/>
              <a:t>Spring 2019: coding and testing</a:t>
            </a:r>
          </a:p>
          <a:p>
            <a:r>
              <a:rPr lang="en-US" baseline="0" dirty="0" smtClean="0"/>
              <a:t>Fall 2019: the first deployment</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28</a:t>
            </a:fld>
            <a:endParaRPr lang="en-US" dirty="0"/>
          </a:p>
        </p:txBody>
      </p:sp>
    </p:spTree>
    <p:extLst>
      <p:ext uri="{BB962C8B-B14F-4D97-AF65-F5344CB8AC3E}">
        <p14:creationId xmlns:p14="http://schemas.microsoft.com/office/powerpoint/2010/main" val="419390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t>Hiring a co-op developer improves project efficiency</a:t>
            </a:r>
          </a:p>
          <a:p>
            <a:r>
              <a:rPr lang="en-US" dirty="0" smtClean="0"/>
              <a:t>Enables separation between development and project management</a:t>
            </a:r>
          </a:p>
          <a:p>
            <a:r>
              <a:rPr lang="en-US" dirty="0" smtClean="0"/>
              <a:t>Encourage treating them as a partner in design - along with the end-users</a:t>
            </a:r>
          </a:p>
          <a:p>
            <a:r>
              <a:rPr lang="en-US" dirty="0" smtClean="0"/>
              <a:t>Furthering the mission of </a:t>
            </a:r>
            <a:r>
              <a:rPr lang="en-US" smtClean="0"/>
              <a:t>the University</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29</a:t>
            </a:fld>
            <a:endParaRPr lang="en-US" dirty="0"/>
          </a:p>
        </p:txBody>
      </p:sp>
    </p:spTree>
    <p:extLst>
      <p:ext uri="{BB962C8B-B14F-4D97-AF65-F5344CB8AC3E}">
        <p14:creationId xmlns:p14="http://schemas.microsoft.com/office/powerpoint/2010/main" val="21460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218" y="751580"/>
            <a:ext cx="5689652" cy="3733833"/>
          </a:xfrm>
          <a:prstGeom prst="rect">
            <a:avLst/>
          </a:prstGeom>
        </p:spPr>
      </p:pic>
      <p:sp>
        <p:nvSpPr>
          <p:cNvPr id="6" name="Footer Placeholder 5"/>
          <p:cNvSpPr>
            <a:spLocks noGrp="1"/>
          </p:cNvSpPr>
          <p:nvPr>
            <p:ph type="ftr" sz="quarter" idx="11"/>
          </p:nvPr>
        </p:nvSpPr>
        <p:spPr/>
        <p:txBody>
          <a:bodyPr/>
          <a:lstStyle/>
          <a:p>
            <a:r>
              <a:rPr lang="en-US" dirty="0"/>
              <a:t>Co-op employment and User-Centered web-app </a:t>
            </a:r>
            <a:r>
              <a:rPr lang="en-US" dirty="0" smtClean="0"/>
              <a:t>development</a:t>
            </a:r>
            <a:endParaRPr lang="en-US" dirty="0"/>
          </a:p>
        </p:txBody>
      </p:sp>
      <p:sp>
        <p:nvSpPr>
          <p:cNvPr id="7" name="Slide Number Placeholder 6"/>
          <p:cNvSpPr>
            <a:spLocks noGrp="1"/>
          </p:cNvSpPr>
          <p:nvPr>
            <p:ph type="sldNum" sz="quarter" idx="12"/>
          </p:nvPr>
        </p:nvSpPr>
        <p:spPr/>
        <p:txBody>
          <a:bodyPr/>
          <a:lstStyle/>
          <a:p>
            <a:r>
              <a:rPr lang="en-US" smtClean="0"/>
              <a:t>PAGE  </a:t>
            </a:r>
            <a:fld id="{93005692-73BE-493E-93AB-ECD6027A7652}" type="slidenum">
              <a:rPr lang="en-US" smtClean="0"/>
              <a:pPr/>
              <a:t>3</a:t>
            </a:fld>
            <a:endParaRPr lang="en-US" dirty="0"/>
          </a:p>
        </p:txBody>
      </p:sp>
      <p:sp>
        <p:nvSpPr>
          <p:cNvPr id="2" name="TextBox 1"/>
          <p:cNvSpPr txBox="1"/>
          <p:nvPr/>
        </p:nvSpPr>
        <p:spPr>
          <a:xfrm>
            <a:off x="3285657" y="4424510"/>
            <a:ext cx="5571213" cy="261610"/>
          </a:xfrm>
          <a:prstGeom prst="rect">
            <a:avLst/>
          </a:prstGeom>
          <a:noFill/>
        </p:spPr>
        <p:txBody>
          <a:bodyPr wrap="none" rtlCol="0">
            <a:spAutoFit/>
          </a:bodyPr>
          <a:lstStyle/>
          <a:p>
            <a:r>
              <a:rPr lang="en-US" sz="1100" dirty="0">
                <a:solidFill>
                  <a:srgbClr val="FFFFFF"/>
                </a:solidFill>
              </a:rPr>
              <a:t>University of Waterloo Library, Special Collections &amp; Archives, University of Waterloo </a:t>
            </a:r>
            <a:r>
              <a:rPr lang="en-US" sz="1100" dirty="0" smtClean="0">
                <a:solidFill>
                  <a:srgbClr val="FFFFFF"/>
                </a:solidFill>
              </a:rPr>
              <a:t>Archives</a:t>
            </a:r>
            <a:endParaRPr lang="en-US" sz="1100" dirty="0">
              <a:solidFill>
                <a:srgbClr val="FFFFFF"/>
              </a:solidFill>
            </a:endParaRPr>
          </a:p>
        </p:txBody>
      </p:sp>
      <p:sp>
        <p:nvSpPr>
          <p:cNvPr id="3" name="Title 2"/>
          <p:cNvSpPr>
            <a:spLocks noGrp="1"/>
          </p:cNvSpPr>
          <p:nvPr>
            <p:ph type="ctrTitle"/>
          </p:nvPr>
        </p:nvSpPr>
        <p:spPr>
          <a:xfrm>
            <a:off x="339556" y="771706"/>
            <a:ext cx="2665588" cy="1105586"/>
          </a:xfrm>
        </p:spPr>
        <p:txBody>
          <a:bodyPr/>
          <a:lstStyle/>
          <a:p>
            <a:r>
              <a:rPr lang="en-US" dirty="0" smtClean="0">
                <a:solidFill>
                  <a:schemeClr val="tx1"/>
                </a:solidFill>
              </a:rPr>
              <a:t>MC Red</a:t>
            </a:r>
            <a:r>
              <a:rPr lang="en-US" baseline="0" dirty="0" smtClean="0">
                <a:solidFill>
                  <a:schemeClr val="tx1"/>
                </a:solidFill>
              </a:rPr>
              <a:t> </a:t>
            </a:r>
            <a:r>
              <a:rPr lang="en-US" dirty="0" smtClean="0">
                <a:solidFill>
                  <a:schemeClr val="tx1"/>
                </a:solidFill>
              </a:rPr>
              <a:t>Room </a:t>
            </a:r>
            <a:endParaRPr lang="en-US" dirty="0">
              <a:solidFill>
                <a:schemeClr val="tx1"/>
              </a:solidFill>
            </a:endParaRPr>
          </a:p>
        </p:txBody>
      </p:sp>
    </p:spTree>
    <p:extLst>
      <p:ext uri="{BB962C8B-B14F-4D97-AF65-F5344CB8AC3E}">
        <p14:creationId xmlns:p14="http://schemas.microsoft.com/office/powerpoint/2010/main" val="11216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ctrTitle"/>
          </p:nvPr>
        </p:nvSpPr>
        <p:spPr>
          <a:xfrm>
            <a:off x="323167" y="206319"/>
            <a:ext cx="8640575" cy="1678167"/>
          </a:xfrm>
          <a:prstGeom prst="rect">
            <a:avLst/>
          </a:prstGeom>
        </p:spPr>
        <p:txBody>
          <a:bodyPr/>
          <a:lstStyle>
            <a:lvl1pPr>
              <a:defRPr spc="0"/>
            </a:lvl1pPr>
          </a:lstStyle>
          <a:p>
            <a:r>
              <a:t>Any questions?</a:t>
            </a:r>
          </a:p>
        </p:txBody>
      </p:sp>
      <p:sp>
        <p:nvSpPr>
          <p:cNvPr id="275" name="Subtitle 2"/>
          <p:cNvSpPr txBox="1">
            <a:spLocks noGrp="1"/>
          </p:cNvSpPr>
          <p:nvPr>
            <p:ph type="subTitle" sz="quarter" idx="1"/>
          </p:nvPr>
        </p:nvSpPr>
        <p:spPr>
          <a:xfrm>
            <a:off x="323168" y="2556386"/>
            <a:ext cx="4114684" cy="1155292"/>
          </a:xfrm>
          <a:prstGeom prst="rect">
            <a:avLst/>
          </a:prstGeom>
        </p:spPr>
        <p:txBody>
          <a:bodyPr/>
          <a:lstStyle/>
          <a:p>
            <a:r>
              <a:t>Daniel Allen</a:t>
            </a:r>
          </a:p>
          <a:p>
            <a:r>
              <a:t>drallen@uwaterloo.ca</a:t>
            </a:r>
          </a:p>
        </p:txBody>
      </p:sp>
      <p:sp>
        <p:nvSpPr>
          <p:cNvPr id="276" name="Date Placeholder 6"/>
          <p:cNvSpPr txBox="1"/>
          <p:nvPr/>
        </p:nvSpPr>
        <p:spPr>
          <a:xfrm>
            <a:off x="224845" y="2058466"/>
            <a:ext cx="887188" cy="195581"/>
          </a:xfrm>
          <a:prstGeom prst="rect">
            <a:avLst/>
          </a:prstGeom>
          <a:ln w="12700">
            <a:miter lim="400000"/>
          </a:ln>
        </p:spPr>
        <p:txBody>
          <a:bodyPr lIns="34290" tIns="34290" rIns="34290" bIns="34290" anchor="ctr">
            <a:spAutoFit/>
          </a:bodyPr>
          <a:lstStyle/>
          <a:p>
            <a:pPr algn="ctr">
              <a:defRPr sz="800">
                <a:solidFill>
                  <a:srgbClr val="FFFFFF"/>
                </a:solidFill>
                <a:latin typeface="Verdana"/>
                <a:ea typeface="Verdana"/>
                <a:cs typeface="Verdana"/>
                <a:sym typeface="Verdana"/>
              </a:defRPr>
            </a:pPr>
            <a:endParaRPr/>
          </a:p>
        </p:txBody>
      </p:sp>
    </p:spTree>
    <p:extLst>
      <p:ext uri="{BB962C8B-B14F-4D97-AF65-F5344CB8AC3E}">
        <p14:creationId xmlns:p14="http://schemas.microsoft.com/office/powerpoint/2010/main" val="327234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How projects really work</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smtClean="0"/>
          </a:p>
          <a:p>
            <a:r>
              <a:rPr lang="en-US" dirty="0" smtClean="0"/>
              <a:t>http</a:t>
            </a:r>
            <a:r>
              <a:rPr lang="en-US" dirty="0"/>
              <a:t>://</a:t>
            </a:r>
            <a:r>
              <a:rPr lang="en-US" dirty="0" err="1"/>
              <a:t>www.projectcartoon.com</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31</a:t>
            </a:fld>
            <a:endParaRPr lang="en-US" dirty="0"/>
          </a:p>
        </p:txBody>
      </p:sp>
    </p:spTree>
    <p:extLst>
      <p:ext uri="{BB962C8B-B14F-4D97-AF65-F5344CB8AC3E}">
        <p14:creationId xmlns:p14="http://schemas.microsoft.com/office/powerpoint/2010/main" val="10615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How projects really work</a:t>
            </a:r>
          </a:p>
        </p:txBody>
      </p:sp>
      <p:pic>
        <p:nvPicPr>
          <p:cNvPr id="6" name="Content Placeholder 5" descr="tree_swing_1-3.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4885" r="67410"/>
          <a:stretch/>
        </p:blipFill>
        <p:spPr>
          <a:xfrm>
            <a:off x="194913" y="1059873"/>
            <a:ext cx="3329970" cy="3446338"/>
          </a:xfrm>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32</a:t>
            </a:fld>
            <a:endParaRPr lang="en-US" dirty="0"/>
          </a:p>
        </p:txBody>
      </p:sp>
    </p:spTree>
    <p:extLst>
      <p:ext uri="{BB962C8B-B14F-4D97-AF65-F5344CB8AC3E}">
        <p14:creationId xmlns:p14="http://schemas.microsoft.com/office/powerpoint/2010/main" val="26261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How projects really work</a:t>
            </a:r>
          </a:p>
        </p:txBody>
      </p:sp>
      <p:pic>
        <p:nvPicPr>
          <p:cNvPr id="6" name="Content Placeholder 5" descr="tree_swing_1-3.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4885" r="33665"/>
          <a:stretch/>
        </p:blipFill>
        <p:spPr>
          <a:xfrm>
            <a:off x="194913" y="1059873"/>
            <a:ext cx="5285066" cy="3446338"/>
          </a:xfrm>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33</a:t>
            </a:fld>
            <a:endParaRPr lang="en-US" dirty="0"/>
          </a:p>
        </p:txBody>
      </p:sp>
    </p:spTree>
    <p:extLst>
      <p:ext uri="{BB962C8B-B14F-4D97-AF65-F5344CB8AC3E}">
        <p14:creationId xmlns:p14="http://schemas.microsoft.com/office/powerpoint/2010/main" val="42280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How projects really work</a:t>
            </a:r>
          </a:p>
        </p:txBody>
      </p:sp>
      <p:pic>
        <p:nvPicPr>
          <p:cNvPr id="6" name="Content Placeholder 5" descr="tree_swing_1-3.jpg"/>
          <p:cNvPicPr>
            <a:picLocks noGrp="1" noChangeAspect="1"/>
          </p:cNvPicPr>
          <p:nvPr>
            <p:ph idx="1"/>
          </p:nvPr>
        </p:nvPicPr>
        <p:blipFill>
          <a:blip r:embed="rId2">
            <a:extLst>
              <a:ext uri="{28A0092B-C50C-407E-A947-70E740481C1C}">
                <a14:useLocalDpi xmlns:a14="http://schemas.microsoft.com/office/drawing/2010/main" val="0"/>
              </a:ext>
            </a:extLst>
          </a:blip>
          <a:srcRect l="-24885" r="-24885"/>
          <a:stretch>
            <a:fillRect/>
          </a:stretch>
        </p:blipFill>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34</a:t>
            </a:fld>
            <a:endParaRPr lang="en-US" dirty="0"/>
          </a:p>
        </p:txBody>
      </p:sp>
    </p:spTree>
    <p:extLst>
      <p:ext uri="{BB962C8B-B14F-4D97-AF65-F5344CB8AC3E}">
        <p14:creationId xmlns:p14="http://schemas.microsoft.com/office/powerpoint/2010/main" val="42280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How projects really work</a:t>
            </a:r>
          </a:p>
        </p:txBody>
      </p:sp>
      <p:pic>
        <p:nvPicPr>
          <p:cNvPr id="6" name="Content Placeholder 5" descr="tree_swing_4-6.jpg"/>
          <p:cNvPicPr>
            <a:picLocks noGrp="1" noChangeAspect="1"/>
          </p:cNvPicPr>
          <p:nvPr>
            <p:ph idx="1"/>
          </p:nvPr>
        </p:nvPicPr>
        <p:blipFill>
          <a:blip r:embed="rId2">
            <a:extLst>
              <a:ext uri="{28A0092B-C50C-407E-A947-70E740481C1C}">
                <a14:useLocalDpi xmlns:a14="http://schemas.microsoft.com/office/drawing/2010/main" val="0"/>
              </a:ext>
            </a:extLst>
          </a:blip>
          <a:srcRect l="-24318" r="-24318"/>
          <a:stretch>
            <a:fillRect/>
          </a:stretch>
        </p:blipFill>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35</a:t>
            </a:fld>
            <a:endParaRPr lang="en-US" dirty="0"/>
          </a:p>
        </p:txBody>
      </p:sp>
    </p:spTree>
    <p:extLst>
      <p:ext uri="{BB962C8B-B14F-4D97-AF65-F5344CB8AC3E}">
        <p14:creationId xmlns:p14="http://schemas.microsoft.com/office/powerpoint/2010/main" val="32769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How projects really work</a:t>
            </a:r>
          </a:p>
        </p:txBody>
      </p:sp>
      <p:pic>
        <p:nvPicPr>
          <p:cNvPr id="6" name="Content Placeholder 5" descr="tree_swing_7-9.jpg"/>
          <p:cNvPicPr>
            <a:picLocks noGrp="1" noChangeAspect="1"/>
          </p:cNvPicPr>
          <p:nvPr>
            <p:ph idx="1"/>
          </p:nvPr>
        </p:nvPicPr>
        <p:blipFill>
          <a:blip r:embed="rId2">
            <a:extLst>
              <a:ext uri="{28A0092B-C50C-407E-A947-70E740481C1C}">
                <a14:useLocalDpi xmlns:a14="http://schemas.microsoft.com/office/drawing/2010/main" val="0"/>
              </a:ext>
            </a:extLst>
          </a:blip>
          <a:srcRect l="-24302" r="-24302"/>
          <a:stretch>
            <a:fillRect/>
          </a:stretch>
        </p:blipFill>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36</a:t>
            </a:fld>
            <a:endParaRPr lang="en-US" dirty="0"/>
          </a:p>
        </p:txBody>
      </p:sp>
    </p:spTree>
    <p:extLst>
      <p:ext uri="{BB962C8B-B14F-4D97-AF65-F5344CB8AC3E}">
        <p14:creationId xmlns:p14="http://schemas.microsoft.com/office/powerpoint/2010/main" val="526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How projects really work</a:t>
            </a:r>
          </a:p>
        </p:txBody>
      </p:sp>
      <p:pic>
        <p:nvPicPr>
          <p:cNvPr id="6" name="Content Placeholder 5" descr="tree_swing_10-12.jpg"/>
          <p:cNvPicPr>
            <a:picLocks noGrp="1" noChangeAspect="1"/>
          </p:cNvPicPr>
          <p:nvPr>
            <p:ph idx="1"/>
          </p:nvPr>
        </p:nvPicPr>
        <p:blipFill>
          <a:blip r:embed="rId2">
            <a:extLst>
              <a:ext uri="{28A0092B-C50C-407E-A947-70E740481C1C}">
                <a14:useLocalDpi xmlns:a14="http://schemas.microsoft.com/office/drawing/2010/main" val="0"/>
              </a:ext>
            </a:extLst>
          </a:blip>
          <a:srcRect l="-23544" r="-23544"/>
          <a:stretch>
            <a:fillRect/>
          </a:stretch>
        </p:blipFill>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37</a:t>
            </a:fld>
            <a:endParaRPr lang="en-US" dirty="0"/>
          </a:p>
        </p:txBody>
      </p:sp>
    </p:spTree>
    <p:extLst>
      <p:ext uri="{BB962C8B-B14F-4D97-AF65-F5344CB8AC3E}">
        <p14:creationId xmlns:p14="http://schemas.microsoft.com/office/powerpoint/2010/main" val="271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 employment in CSCF</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754" y="1014562"/>
            <a:ext cx="8181413" cy="3593542"/>
          </a:xfrm>
        </p:spPr>
      </p:pic>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17580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CSCF Web Applications</a:t>
            </a:r>
            <a:endParaRPr lang="en-US" dirty="0"/>
          </a:p>
        </p:txBody>
      </p:sp>
      <p:sp>
        <p:nvSpPr>
          <p:cNvPr id="3" name="Content Placeholder 2"/>
          <p:cNvSpPr>
            <a:spLocks noGrp="1"/>
          </p:cNvSpPr>
          <p:nvPr>
            <p:ph idx="1"/>
          </p:nvPr>
        </p:nvSpPr>
        <p:spPr/>
        <p:txBody>
          <a:bodyPr/>
          <a:lstStyle/>
          <a:p>
            <a:r>
              <a:rPr lang="en-US" dirty="0" smtClean="0"/>
              <a:t>Math </a:t>
            </a:r>
            <a:r>
              <a:rPr lang="en-US" dirty="0"/>
              <a:t>Faculty </a:t>
            </a:r>
            <a:r>
              <a:rPr lang="en-US" dirty="0" smtClean="0"/>
              <a:t>Inventory / Asset </a:t>
            </a:r>
            <a:r>
              <a:rPr lang="en-US" dirty="0"/>
              <a:t>Management </a:t>
            </a:r>
          </a:p>
          <a:p>
            <a:r>
              <a:rPr lang="en-US" dirty="0" smtClean="0"/>
              <a:t>Faculty </a:t>
            </a:r>
            <a:r>
              <a:rPr lang="en-US" dirty="0"/>
              <a:t>Recruiting </a:t>
            </a:r>
          </a:p>
          <a:p>
            <a:r>
              <a:rPr lang="en-US" dirty="0" smtClean="0"/>
              <a:t>Supporting </a:t>
            </a:r>
            <a:r>
              <a:rPr lang="en-US" dirty="0"/>
              <a:t>evaluate.uwaterloo.ca Course </a:t>
            </a:r>
            <a:r>
              <a:rPr lang="en-US" dirty="0" smtClean="0"/>
              <a:t>Evaluations</a:t>
            </a:r>
            <a:endParaRPr lang="en-US" dirty="0"/>
          </a:p>
          <a:p>
            <a:r>
              <a:rPr lang="en-US" dirty="0" smtClean="0"/>
              <a:t>“School </a:t>
            </a:r>
            <a:r>
              <a:rPr lang="en-US" dirty="0"/>
              <a:t>Administration </a:t>
            </a:r>
            <a:r>
              <a:rPr lang="en-US" dirty="0" smtClean="0"/>
              <a:t>Tool” </a:t>
            </a:r>
            <a:r>
              <a:rPr lang="en-US" dirty="0"/>
              <a:t>under </a:t>
            </a:r>
            <a:r>
              <a:rPr lang="en-US" dirty="0" smtClean="0"/>
              <a:t>development</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301203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3"/>
                                        </p:tgtEl>
                                        <p:attrNameLst>
                                          <p:attrName>style.opacity</p:attrName>
                                        </p:attrNameLst>
                                      </p:cBhvr>
                                      <p:to>
                                        <p:strVal val="0.5"/>
                                      </p:to>
                                    </p:set>
                                    <p:animEffect filter="image" prLst="opacity: 0.5">
                                      <p:cBhvr rctx="IE">
                                        <p:cTn id="23"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Job</a:t>
            </a:r>
            <a:endParaRPr lang="en-US" dirty="0"/>
          </a:p>
        </p:txBody>
      </p:sp>
      <p:sp>
        <p:nvSpPr>
          <p:cNvPr id="3" name="Content Placeholder 2"/>
          <p:cNvSpPr>
            <a:spLocks noGrp="1"/>
          </p:cNvSpPr>
          <p:nvPr>
            <p:ph idx="1"/>
          </p:nvPr>
        </p:nvSpPr>
        <p:spPr>
          <a:xfrm>
            <a:off x="194912" y="1900331"/>
            <a:ext cx="8677297" cy="2605879"/>
          </a:xfrm>
        </p:spPr>
        <p:txBody>
          <a:bodyPr/>
          <a:lstStyle/>
          <a:p>
            <a:r>
              <a:rPr lang="en-US" dirty="0"/>
              <a:t>2004: </a:t>
            </a:r>
            <a:r>
              <a:rPr lang="en-US" dirty="0">
                <a:solidFill>
                  <a:schemeClr val="accent3"/>
                </a:solidFill>
              </a:rPr>
              <a:t>75% IT </a:t>
            </a:r>
            <a:r>
              <a:rPr lang="en-US" dirty="0" smtClean="0">
                <a:solidFill>
                  <a:schemeClr val="accent3"/>
                </a:solidFill>
              </a:rPr>
              <a:t>support</a:t>
            </a:r>
            <a:r>
              <a:rPr lang="en-US" dirty="0" smtClean="0"/>
              <a:t>  </a:t>
            </a:r>
            <a:r>
              <a:rPr lang="en-US" dirty="0">
                <a:solidFill>
                  <a:schemeClr val="accent2"/>
                </a:solidFill>
              </a:rPr>
              <a:t>25% programmer</a:t>
            </a:r>
          </a:p>
          <a:p>
            <a:r>
              <a:rPr lang="en-US" dirty="0"/>
              <a:t>2008: </a:t>
            </a:r>
            <a:r>
              <a:rPr lang="en-US" dirty="0" smtClean="0">
                <a:solidFill>
                  <a:srgbClr val="9BBB59"/>
                </a:solidFill>
              </a:rPr>
              <a:t>40</a:t>
            </a:r>
            <a:r>
              <a:rPr lang="en-US" dirty="0">
                <a:solidFill>
                  <a:srgbClr val="9BBB59"/>
                </a:solidFill>
              </a:rPr>
              <a:t>% IT </a:t>
            </a:r>
            <a:r>
              <a:rPr lang="en-US" dirty="0" smtClean="0">
                <a:solidFill>
                  <a:srgbClr val="9BBB59"/>
                </a:solidFill>
              </a:rPr>
              <a:t>support</a:t>
            </a:r>
            <a:r>
              <a:rPr lang="en-US" dirty="0" smtClean="0"/>
              <a:t>  </a:t>
            </a:r>
            <a:r>
              <a:rPr lang="en-US" dirty="0">
                <a:solidFill>
                  <a:srgbClr val="C0504D"/>
                </a:solidFill>
              </a:rPr>
              <a:t>50% </a:t>
            </a:r>
            <a:r>
              <a:rPr lang="en-US" dirty="0" smtClean="0">
                <a:solidFill>
                  <a:srgbClr val="C0504D"/>
                </a:solidFill>
              </a:rPr>
              <a:t>programmer  </a:t>
            </a:r>
            <a:r>
              <a:rPr lang="en-US" dirty="0" smtClean="0">
                <a:solidFill>
                  <a:srgbClr val="F79646"/>
                </a:solidFill>
              </a:rPr>
              <a:t>10% assist with (HS) co-op project</a:t>
            </a:r>
            <a:endParaRPr lang="en-US" dirty="0">
              <a:solidFill>
                <a:srgbClr val="F79646"/>
              </a:solidFill>
            </a:endParaRPr>
          </a:p>
          <a:p>
            <a:r>
              <a:rPr lang="en-US" dirty="0"/>
              <a:t>2009: </a:t>
            </a:r>
            <a:r>
              <a:rPr lang="en-US" dirty="0">
                <a:solidFill>
                  <a:srgbClr val="9BBB59"/>
                </a:solidFill>
              </a:rPr>
              <a:t>10% IT </a:t>
            </a:r>
            <a:r>
              <a:rPr lang="en-US" dirty="0" smtClean="0">
                <a:solidFill>
                  <a:srgbClr val="9BBB59"/>
                </a:solidFill>
              </a:rPr>
              <a:t>support</a:t>
            </a:r>
            <a:r>
              <a:rPr lang="en-US" dirty="0" smtClean="0"/>
              <a:t>  </a:t>
            </a:r>
            <a:r>
              <a:rPr lang="en-US" dirty="0">
                <a:solidFill>
                  <a:srgbClr val="C0504D"/>
                </a:solidFill>
              </a:rPr>
              <a:t>50% </a:t>
            </a:r>
            <a:r>
              <a:rPr lang="en-US" dirty="0" smtClean="0">
                <a:solidFill>
                  <a:srgbClr val="C0504D"/>
                </a:solidFill>
              </a:rPr>
              <a:t>programmer</a:t>
            </a:r>
            <a:r>
              <a:rPr lang="en-US" dirty="0" smtClean="0"/>
              <a:t>  </a:t>
            </a:r>
            <a:r>
              <a:rPr lang="en-US" dirty="0">
                <a:solidFill>
                  <a:schemeClr val="accent6"/>
                </a:solidFill>
              </a:rPr>
              <a:t>40% </a:t>
            </a:r>
            <a:r>
              <a:rPr lang="en-US" dirty="0" smtClean="0">
                <a:solidFill>
                  <a:schemeClr val="accent6"/>
                </a:solidFill>
              </a:rPr>
              <a:t>one co</a:t>
            </a:r>
            <a:r>
              <a:rPr lang="en-US" dirty="0">
                <a:solidFill>
                  <a:schemeClr val="accent6"/>
                </a:solidFill>
              </a:rPr>
              <a:t>-op </a:t>
            </a:r>
            <a:r>
              <a:rPr lang="en-US" dirty="0" smtClean="0">
                <a:solidFill>
                  <a:schemeClr val="accent6"/>
                </a:solidFill>
              </a:rPr>
              <a:t>project</a:t>
            </a:r>
            <a:r>
              <a:rPr lang="en-US" dirty="0" smtClean="0"/>
              <a:t>              </a:t>
            </a:r>
            <a:r>
              <a:rPr lang="en-US" dirty="0"/>
              <a:t>(1 co-op per year)</a:t>
            </a:r>
          </a:p>
          <a:p>
            <a:r>
              <a:rPr lang="en-US" dirty="0"/>
              <a:t>2018:</a:t>
            </a:r>
            <a:r>
              <a:rPr lang="en-US" dirty="0">
                <a:solidFill>
                  <a:srgbClr val="9BBB59"/>
                </a:solidFill>
              </a:rPr>
              <a:t> </a:t>
            </a:r>
            <a:r>
              <a:rPr lang="en-US" dirty="0" smtClean="0">
                <a:solidFill>
                  <a:srgbClr val="9BBB59"/>
                </a:solidFill>
              </a:rPr>
              <a:t>10% </a:t>
            </a:r>
            <a:r>
              <a:rPr lang="en-US" dirty="0">
                <a:solidFill>
                  <a:srgbClr val="9BBB59"/>
                </a:solidFill>
              </a:rPr>
              <a:t>IT </a:t>
            </a:r>
            <a:r>
              <a:rPr lang="en-US" dirty="0" smtClean="0">
                <a:solidFill>
                  <a:srgbClr val="9BBB59"/>
                </a:solidFill>
              </a:rPr>
              <a:t>support</a:t>
            </a:r>
            <a:r>
              <a:rPr lang="en-US" dirty="0" smtClean="0"/>
              <a:t>  </a:t>
            </a:r>
            <a:r>
              <a:rPr lang="en-US" dirty="0">
                <a:solidFill>
                  <a:srgbClr val="C0504D"/>
                </a:solidFill>
              </a:rPr>
              <a:t>30% </a:t>
            </a:r>
            <a:r>
              <a:rPr lang="en-US" dirty="0" smtClean="0">
                <a:solidFill>
                  <a:srgbClr val="C0504D"/>
                </a:solidFill>
              </a:rPr>
              <a:t>programmer</a:t>
            </a:r>
            <a:r>
              <a:rPr lang="en-US" dirty="0" smtClean="0"/>
              <a:t>  </a:t>
            </a:r>
            <a:r>
              <a:rPr lang="en-US" dirty="0">
                <a:solidFill>
                  <a:srgbClr val="F79646"/>
                </a:solidFill>
              </a:rPr>
              <a:t>4</a:t>
            </a:r>
            <a:r>
              <a:rPr lang="en-US" dirty="0" smtClean="0">
                <a:solidFill>
                  <a:srgbClr val="F79646"/>
                </a:solidFill>
              </a:rPr>
              <a:t>0</a:t>
            </a:r>
            <a:r>
              <a:rPr lang="en-US" dirty="0">
                <a:solidFill>
                  <a:srgbClr val="F79646"/>
                </a:solidFill>
              </a:rPr>
              <a:t>% </a:t>
            </a:r>
            <a:r>
              <a:rPr lang="en-US" dirty="0" smtClean="0">
                <a:solidFill>
                  <a:srgbClr val="F79646"/>
                </a:solidFill>
              </a:rPr>
              <a:t>projects </a:t>
            </a:r>
            <a:r>
              <a:rPr lang="en-US" dirty="0">
                <a:solidFill>
                  <a:srgbClr val="F79646"/>
                </a:solidFill>
              </a:rPr>
              <a:t>/ </a:t>
            </a:r>
            <a:r>
              <a:rPr lang="en-US" dirty="0" smtClean="0">
                <a:solidFill>
                  <a:srgbClr val="F79646"/>
                </a:solidFill>
              </a:rPr>
              <a:t>20% </a:t>
            </a:r>
            <a:r>
              <a:rPr lang="en-US" dirty="0">
                <a:solidFill>
                  <a:srgbClr val="F79646"/>
                </a:solidFill>
              </a:rPr>
              <a:t>co-op</a:t>
            </a:r>
            <a:r>
              <a:rPr lang="en-US" dirty="0"/>
              <a:t> </a:t>
            </a:r>
            <a:r>
              <a:rPr lang="en-US" dirty="0" smtClean="0"/>
              <a:t>       </a:t>
            </a:r>
            <a:r>
              <a:rPr lang="en-US" dirty="0"/>
              <a:t>(3 co-ops per year</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36478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Management</a:t>
            </a:r>
            <a:endParaRPr lang="en-US" dirty="0"/>
          </a:p>
        </p:txBody>
      </p:sp>
      <p:sp>
        <p:nvSpPr>
          <p:cNvPr id="3" name="Content Placeholder 2"/>
          <p:cNvSpPr>
            <a:spLocks noGrp="1"/>
          </p:cNvSpPr>
          <p:nvPr>
            <p:ph idx="1"/>
          </p:nvPr>
        </p:nvSpPr>
        <p:spPr/>
        <p:txBody>
          <a:bodyPr/>
          <a:lstStyle/>
          <a:p>
            <a:r>
              <a:rPr lang="en-US" dirty="0" smtClean="0"/>
              <a:t>Waterloo Continuing Ed: Project Management Essentials</a:t>
            </a:r>
          </a:p>
          <a:p>
            <a:r>
              <a:rPr lang="en-US" dirty="0" smtClean="0"/>
              <a:t>Critical part of CS work is long-term projects</a:t>
            </a:r>
          </a:p>
          <a:p>
            <a:r>
              <a:rPr lang="en-US" dirty="0" smtClean="0"/>
              <a:t>We establish term goals, at start of term</a:t>
            </a:r>
          </a:p>
          <a:p>
            <a:r>
              <a:rPr lang="en-US" dirty="0"/>
              <a:t>C</a:t>
            </a:r>
            <a:r>
              <a:rPr lang="en-US" dirty="0" smtClean="0"/>
              <a:t>o-op scheduling means I usually have their projects identified +2 terms</a:t>
            </a:r>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12890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Waterloo co-ops are excellent</a:t>
            </a:r>
          </a:p>
        </p:txBody>
      </p:sp>
      <p:sp>
        <p:nvSpPr>
          <p:cNvPr id="3" name="Content Placeholder 2"/>
          <p:cNvSpPr>
            <a:spLocks noGrp="1"/>
          </p:cNvSpPr>
          <p:nvPr>
            <p:ph idx="1"/>
          </p:nvPr>
        </p:nvSpPr>
        <p:spPr/>
        <p:txBody>
          <a:bodyPr/>
          <a:lstStyle/>
          <a:p>
            <a:r>
              <a:rPr lang="en-US" dirty="0" smtClean="0"/>
              <a:t>I </a:t>
            </a:r>
            <a:r>
              <a:rPr lang="en-US" dirty="0"/>
              <a:t>supervise one programmer per term</a:t>
            </a:r>
          </a:p>
          <a:p>
            <a:r>
              <a:rPr lang="en-US" dirty="0" smtClean="0"/>
              <a:t>My </a:t>
            </a:r>
            <a:r>
              <a:rPr lang="en-US" dirty="0"/>
              <a:t>colleague </a:t>
            </a:r>
            <a:r>
              <a:rPr lang="en-US" dirty="0" smtClean="0"/>
              <a:t>Isaac working on OAT/Odyssey does also</a:t>
            </a:r>
            <a:endParaRPr lang="en-US" dirty="0"/>
          </a:p>
          <a:p>
            <a:r>
              <a:rPr lang="en-US" dirty="0"/>
              <a:t>W</a:t>
            </a:r>
            <a:r>
              <a:rPr lang="en-US" dirty="0" smtClean="0"/>
              <a:t>e </a:t>
            </a:r>
            <a:r>
              <a:rPr lang="en-US" dirty="0"/>
              <a:t>have budget to pay the </a:t>
            </a:r>
            <a:r>
              <a:rPr lang="en-US" dirty="0" smtClean="0"/>
              <a:t>posted “going rate” </a:t>
            </a:r>
            <a:r>
              <a:rPr lang="en-US" dirty="0"/>
              <a:t>for </a:t>
            </a:r>
            <a:r>
              <a:rPr lang="en-US" dirty="0" smtClean="0"/>
              <a:t>Math</a:t>
            </a:r>
            <a:r>
              <a:rPr lang="en-US" baseline="0" dirty="0" smtClean="0"/>
              <a:t> faculty and</a:t>
            </a:r>
            <a:r>
              <a:rPr lang="en-US" dirty="0" smtClean="0"/>
              <a:t> work term</a:t>
            </a:r>
            <a:endParaRPr lang="en-US" dirty="0"/>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126243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hire for?</a:t>
            </a:r>
            <a:endParaRPr lang="en-US" dirty="0"/>
          </a:p>
        </p:txBody>
      </p:sp>
      <p:sp>
        <p:nvSpPr>
          <p:cNvPr id="3" name="Content Placeholder 2"/>
          <p:cNvSpPr>
            <a:spLocks noGrp="1"/>
          </p:cNvSpPr>
          <p:nvPr>
            <p:ph idx="1"/>
          </p:nvPr>
        </p:nvSpPr>
        <p:spPr/>
        <p:txBody>
          <a:bodyPr/>
          <a:lstStyle/>
          <a:p>
            <a:r>
              <a:rPr lang="en-US" dirty="0" smtClean="0"/>
              <a:t>Related academic program </a:t>
            </a:r>
            <a:r>
              <a:rPr lang="en-US" dirty="0" smtClean="0"/>
              <a:t>and experience</a:t>
            </a:r>
            <a:endParaRPr lang="en-US" dirty="0" smtClean="0"/>
          </a:p>
          <a:p>
            <a:r>
              <a:rPr lang="en-US" dirty="0" smtClean="0"/>
              <a:t>Independent worker</a:t>
            </a:r>
          </a:p>
          <a:p>
            <a:r>
              <a:rPr lang="en-US" dirty="0"/>
              <a:t>Writing </a:t>
            </a:r>
            <a:r>
              <a:rPr lang="en-US" dirty="0" smtClean="0"/>
              <a:t>ability</a:t>
            </a:r>
          </a:p>
          <a:p>
            <a:r>
              <a:rPr lang="en-US" dirty="0" smtClean="0"/>
              <a:t>Bonus: creative interest in proposing new directions</a:t>
            </a:r>
          </a:p>
        </p:txBody>
      </p:sp>
      <p:sp>
        <p:nvSpPr>
          <p:cNvPr id="4" name="Footer Placeholder 3"/>
          <p:cNvSpPr>
            <a:spLocks noGrp="1"/>
          </p:cNvSpPr>
          <p:nvPr>
            <p:ph type="ftr" sz="quarter" idx="11"/>
          </p:nvPr>
        </p:nvSpPr>
        <p:spPr/>
        <p:txBody>
          <a:bodyPr/>
          <a:lstStyle/>
          <a:p>
            <a:r>
              <a:rPr lang="en-US" smtClean="0"/>
              <a:t>Co-op employment and User-Centered web-app development</a:t>
            </a:r>
            <a:endParaRPr lang="en-US" dirty="0" smtClean="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102491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ofWaterloo_WhiteBkg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9BCE271-A9DD-4F42-8EC5-DA96813E347F}" vid="{4D007D29-48CD-4023-9075-4488EC764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0EB9AB5E896446A4B280CAFD8EA42E" ma:contentTypeVersion="96" ma:contentTypeDescription="Create a new document." ma:contentTypeScope="" ma:versionID="6ea78c8a4bc7a0b9824f48d4df76fb80">
  <xsd:schema xmlns:xsd="http://www.w3.org/2001/XMLSchema" xmlns:xs="http://www.w3.org/2001/XMLSchema" xmlns:p="http://schemas.microsoft.com/office/2006/metadata/properties" xmlns:ns1="http://schemas.microsoft.com/sharepoint/v3" xmlns:ns2="209fb638-8888-4e16-bae5-b8843a85c580" xmlns:ns3="http://schemas.microsoft.com/sharepoint/v4" xmlns:ns4="f46a48b5-f1a4-439c-8a21-8be27922c691" targetNamespace="http://schemas.microsoft.com/office/2006/metadata/properties" ma:root="true" ma:fieldsID="985d628e1b75b61cc9e80435ed08f515" ns1:_="" ns2:_="" ns3:_="" ns4:_="">
    <xsd:import namespace="http://schemas.microsoft.com/sharepoint/v3"/>
    <xsd:import namespace="209fb638-8888-4e16-bae5-b8843a85c580"/>
    <xsd:import namespace="http://schemas.microsoft.com/sharepoint/v4"/>
    <xsd:import namespace="f46a48b5-f1a4-439c-8a21-8be27922c691"/>
    <xsd:element name="properties">
      <xsd:complexType>
        <xsd:sequence>
          <xsd:element name="documentManagement">
            <xsd:complexType>
              <xsd:all>
                <xsd:element ref="ns2:_dlc_DocId" minOccurs="0"/>
                <xsd:element ref="ns2:_dlc_DocIdUrl" minOccurs="0"/>
                <xsd:element ref="ns2:_dlc_DocIdPersistId" minOccurs="0"/>
                <xsd:element ref="ns1:EmailSender" minOccurs="0"/>
                <xsd:element ref="ns1:EmailTo" minOccurs="0"/>
                <xsd:element ref="ns1:EmailCc" minOccurs="0"/>
                <xsd:element ref="ns1:EmailFrom" minOccurs="0"/>
                <xsd:element ref="ns1:EmailSubject" minOccurs="0"/>
                <xsd:element ref="ns3:EmailHeaders"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E-Mail Sender" ma:hidden="true" ma:internalName="EmailSender">
      <xsd:simpleType>
        <xsd:restriction base="dms:Note">
          <xsd:maxLength value="255"/>
        </xsd:restriction>
      </xsd:simpleType>
    </xsd:element>
    <xsd:element name="EmailTo" ma:index="12" nillable="true" ma:displayName="E-Mail To" ma:hidden="true" ma:internalName="EmailTo">
      <xsd:simpleType>
        <xsd:restriction base="dms:Note">
          <xsd:maxLength value="255"/>
        </xsd:restriction>
      </xsd:simpleType>
    </xsd:element>
    <xsd:element name="EmailCc" ma:index="13" nillable="true" ma:displayName="E-Mail Cc" ma:hidden="true" ma:internalName="EmailCc">
      <xsd:simpleType>
        <xsd:restriction base="dms:Note">
          <xsd:maxLength value="255"/>
        </xsd:restriction>
      </xsd:simpleType>
    </xsd:element>
    <xsd:element name="EmailFrom" ma:index="14" nillable="true" ma:displayName="E-Mail From" ma:hidden="true" ma:internalName="EmailFrom">
      <xsd:simpleType>
        <xsd:restriction base="dms:Text"/>
      </xsd:simpleType>
    </xsd:element>
    <xsd:element name="EmailSubject" ma:index="15"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9fb638-8888-4e16-bae5-b8843a85c5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6" nillable="true" ma:displayName="E-Mail Headers" ma:hidden="true" ma:internalName="EmailHeader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a48b5-f1a4-439c-8a21-8be27922c691"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209fb638-8888-4e16-bae5-b8843a85c580">UWIST-1470464086-756</_dlc_DocId>
    <_dlc_DocIdUrl xmlns="209fb638-8888-4e16-bae5-b8843a85c580">
      <Url>https://sharepoint.uwaterloo.ca/sites/IST/AS/watitis/_layouts/15/DocIdRedir.aspx?ID=UWIST-1470464086-756</Url>
      <Description>UWIST-1470464086-756</Description>
    </_dlc_DocIdUrl>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765F14A8-4B81-4B1D-8C07-4368D14842A9}"/>
</file>

<file path=customXml/itemProps2.xml><?xml version="1.0" encoding="utf-8"?>
<ds:datastoreItem xmlns:ds="http://schemas.openxmlformats.org/officeDocument/2006/customXml" ds:itemID="{734816B7-A70F-4187-96AB-C71ED17CDE5F}"/>
</file>

<file path=customXml/itemProps3.xml><?xml version="1.0" encoding="utf-8"?>
<ds:datastoreItem xmlns:ds="http://schemas.openxmlformats.org/officeDocument/2006/customXml" ds:itemID="{47856944-7A1E-4224-B1BC-91423AEBFAB6}"/>
</file>

<file path=customXml/itemProps4.xml><?xml version="1.0" encoding="utf-8"?>
<ds:datastoreItem xmlns:ds="http://schemas.openxmlformats.org/officeDocument/2006/customXml" ds:itemID="{3A16B925-CB3E-4744-A3D4-7FCBD44008D5}"/>
</file>

<file path=docProps/app.xml><?xml version="1.0" encoding="utf-8"?>
<Properties xmlns="http://schemas.openxmlformats.org/officeDocument/2006/extended-properties" xmlns:vt="http://schemas.openxmlformats.org/officeDocument/2006/docPropsVTypes">
  <Template/>
  <TotalTime>6583</TotalTime>
  <Words>3192</Words>
  <Application>Microsoft Macintosh PowerPoint</Application>
  <PresentationFormat>On-screen Show (16:9)</PresentationFormat>
  <Paragraphs>321</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UofWaterloo_WhiteBkgrd</vt:lpstr>
      <vt:lpstr>Perspectives on co-op employment and User-centered web-app development</vt:lpstr>
      <vt:lpstr>Road map for this presentation</vt:lpstr>
      <vt:lpstr>MC Red Room </vt:lpstr>
      <vt:lpstr>Co-op employment in CSCF</vt:lpstr>
      <vt:lpstr>Some CSCF Web Applications</vt:lpstr>
      <vt:lpstr>My Job</vt:lpstr>
      <vt:lpstr>Project Management</vt:lpstr>
      <vt:lpstr>Waterloo co-ops are excellent</vt:lpstr>
      <vt:lpstr>What do we hire for?</vt:lpstr>
      <vt:lpstr>Things I’ve learned: 1/3</vt:lpstr>
      <vt:lpstr>Things I’ve learned: 2/3</vt:lpstr>
      <vt:lpstr>Things I’ve learned: 3/3</vt:lpstr>
      <vt:lpstr>Things I’d like to learn</vt:lpstr>
      <vt:lpstr>Part Two: User centered design</vt:lpstr>
      <vt:lpstr>Simplify design so that a user’s possible actions at any moment are intuitive</vt:lpstr>
      <vt:lpstr>Simplify design so that a user’s possible actions at any moment are intuitive</vt:lpstr>
      <vt:lpstr>Make behaviour visible, including: </vt:lpstr>
      <vt:lpstr>My favourite example of making behaviour visible</vt:lpstr>
      <vt:lpstr>Software that isn’t intuitive</vt:lpstr>
      <vt:lpstr>Design Process</vt:lpstr>
      <vt:lpstr>User centered design remarks</vt:lpstr>
      <vt:lpstr>Part Three: School Administration Tools</vt:lpstr>
      <vt:lpstr>Onboarding</vt:lpstr>
      <vt:lpstr>All of these involve duplicate data :(</vt:lpstr>
      <vt:lpstr>Process</vt:lpstr>
      <vt:lpstr>Simplifying design to be intuitive – one case</vt:lpstr>
      <vt:lpstr>Working with Co-ops in 2018</vt:lpstr>
      <vt:lpstr>Roadmap</vt:lpstr>
      <vt:lpstr>Conclusions </vt:lpstr>
      <vt:lpstr>Any questions?</vt:lpstr>
      <vt:lpstr>Extra: How projects really work</vt:lpstr>
      <vt:lpstr>Extra: How projects really work</vt:lpstr>
      <vt:lpstr>Extra: How projects really work</vt:lpstr>
      <vt:lpstr>Extra: How projects really work</vt:lpstr>
      <vt:lpstr>Extra: How projects really work</vt:lpstr>
      <vt:lpstr>Extra: How projects really work</vt:lpstr>
      <vt:lpstr>Extra: How projects really work</vt:lpstr>
    </vt:vector>
  </TitlesOfParts>
  <Manager/>
  <Company>University of Waterloo, Computer Science</Company>
  <LinksUpToDate>false</LinksUpToDate>
  <SharedDoc>false</SharedDoc>
  <HyperlinkBase>https://uwaterloo.ca/watitis/perspectives-co-op-employment-and-user-centered-web</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co-op employment and User-centered web application development</dc:title>
  <dc:subject/>
  <dc:creator>Daniel Allen, CSCF</dc:creator>
  <cp:keywords/>
  <dc:description/>
  <cp:lastModifiedBy>Daniel Allen</cp:lastModifiedBy>
  <cp:revision>126</cp:revision>
  <dcterms:created xsi:type="dcterms:W3CDTF">2018-10-31T13:38:43Z</dcterms:created>
  <dcterms:modified xsi:type="dcterms:W3CDTF">2018-12-04T04:40:59Z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9d924649-2070-473d-969d-940903837773</vt:lpwstr>
  </property>
  <property fmtid="{D5CDD505-2E9C-101B-9397-08002B2CF9AE}" pid="3" name="ContentTypeId">
    <vt:lpwstr>0x010100420EB9AB5E896446A4B280CAFD8EA42E</vt:lpwstr>
  </property>
</Properties>
</file>