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314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315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6" r:id="rId22"/>
    <p:sldId id="276" r:id="rId23"/>
    <p:sldId id="277" r:id="rId24"/>
    <p:sldId id="278" r:id="rId25"/>
    <p:sldId id="279" r:id="rId26"/>
    <p:sldId id="31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20" r:id="rId55"/>
    <p:sldId id="307" r:id="rId56"/>
    <p:sldId id="308" r:id="rId57"/>
    <p:sldId id="309" r:id="rId58"/>
    <p:sldId id="310" r:id="rId59"/>
    <p:sldId id="311" r:id="rId60"/>
    <p:sldId id="312" r:id="rId61"/>
    <p:sldId id="321" r:id="rId62"/>
    <p:sldId id="352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72" r:id="rId71"/>
    <p:sldId id="348" r:id="rId72"/>
    <p:sldId id="373" r:id="rId73"/>
    <p:sldId id="374" r:id="rId74"/>
    <p:sldId id="375" r:id="rId75"/>
    <p:sldId id="376" r:id="rId76"/>
    <p:sldId id="377" r:id="rId77"/>
    <p:sldId id="332" r:id="rId78"/>
    <p:sldId id="378" r:id="rId79"/>
    <p:sldId id="336" r:id="rId80"/>
    <p:sldId id="335" r:id="rId81"/>
    <p:sldId id="379" r:id="rId82"/>
    <p:sldId id="347" r:id="rId83"/>
    <p:sldId id="313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  <a:srgbClr val="0432FF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3"/>
    <p:restoredTop sz="75732"/>
  </p:normalViewPr>
  <p:slideViewPr>
    <p:cSldViewPr>
      <p:cViewPr varScale="1">
        <p:scale>
          <a:sx n="131" d="100"/>
          <a:sy n="131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6.xml"/><Relationship Id="rId21" Type="http://schemas.openxmlformats.org/officeDocument/2006/relationships/slide" Target="slides/slide21.xml"/><Relationship Id="rId42" Type="http://schemas.openxmlformats.org/officeDocument/2006/relationships/slide" Target="slides/slide42.xml"/><Relationship Id="rId47" Type="http://schemas.openxmlformats.org/officeDocument/2006/relationships/slide" Target="slides/slide48.xml"/><Relationship Id="rId63" Type="http://schemas.openxmlformats.org/officeDocument/2006/relationships/slide" Target="slides/slide64.xml"/><Relationship Id="rId68" Type="http://schemas.openxmlformats.org/officeDocument/2006/relationships/slide" Target="slides/slide69.xml"/><Relationship Id="rId16" Type="http://schemas.openxmlformats.org/officeDocument/2006/relationships/slide" Target="slides/slide16.xml"/><Relationship Id="rId11" Type="http://schemas.openxmlformats.org/officeDocument/2006/relationships/slide" Target="slides/slide11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74" Type="http://schemas.openxmlformats.org/officeDocument/2006/relationships/slide" Target="slides/slide75.xml"/><Relationship Id="rId79" Type="http://schemas.openxmlformats.org/officeDocument/2006/relationships/slide" Target="slides/slide80.xml"/><Relationship Id="rId5" Type="http://schemas.openxmlformats.org/officeDocument/2006/relationships/slide" Target="slides/slide5.xml"/><Relationship Id="rId61" Type="http://schemas.openxmlformats.org/officeDocument/2006/relationships/slide" Target="slides/slide62.xml"/><Relationship Id="rId82" Type="http://schemas.openxmlformats.org/officeDocument/2006/relationships/slide" Target="slides/slide83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64" Type="http://schemas.openxmlformats.org/officeDocument/2006/relationships/slide" Target="slides/slide65.xml"/><Relationship Id="rId69" Type="http://schemas.openxmlformats.org/officeDocument/2006/relationships/slide" Target="slides/slide70.xml"/><Relationship Id="rId77" Type="http://schemas.openxmlformats.org/officeDocument/2006/relationships/slide" Target="slides/slide78.xml"/><Relationship Id="rId8" Type="http://schemas.openxmlformats.org/officeDocument/2006/relationships/slide" Target="slides/slide8.xml"/><Relationship Id="rId51" Type="http://schemas.openxmlformats.org/officeDocument/2006/relationships/slide" Target="slides/slide52.xml"/><Relationship Id="rId72" Type="http://schemas.openxmlformats.org/officeDocument/2006/relationships/slide" Target="slides/slide73.xml"/><Relationship Id="rId80" Type="http://schemas.openxmlformats.org/officeDocument/2006/relationships/slide" Target="slides/slide81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7.xml"/><Relationship Id="rId59" Type="http://schemas.openxmlformats.org/officeDocument/2006/relationships/slide" Target="slides/slide60.xml"/><Relationship Id="rId67" Type="http://schemas.openxmlformats.org/officeDocument/2006/relationships/slide" Target="slides/slide68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70" Type="http://schemas.openxmlformats.org/officeDocument/2006/relationships/slide" Target="slides/slide71.xml"/><Relationship Id="rId75" Type="http://schemas.openxmlformats.org/officeDocument/2006/relationships/slide" Target="slides/slide7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65" Type="http://schemas.openxmlformats.org/officeDocument/2006/relationships/slide" Target="slides/slide66.xml"/><Relationship Id="rId73" Type="http://schemas.openxmlformats.org/officeDocument/2006/relationships/slide" Target="slides/slide74.xml"/><Relationship Id="rId78" Type="http://schemas.openxmlformats.org/officeDocument/2006/relationships/slide" Target="slides/slide79.xml"/><Relationship Id="rId81" Type="http://schemas.openxmlformats.org/officeDocument/2006/relationships/slide" Target="slides/slide8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Relationship Id="rId34" Type="http://schemas.openxmlformats.org/officeDocument/2006/relationships/slide" Target="slides/slide34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6" Type="http://schemas.openxmlformats.org/officeDocument/2006/relationships/slide" Target="slides/slide77.xml"/><Relationship Id="rId7" Type="http://schemas.openxmlformats.org/officeDocument/2006/relationships/slide" Target="slides/slide7.xml"/><Relationship Id="rId71" Type="http://schemas.openxmlformats.org/officeDocument/2006/relationships/slide" Target="slides/slide72.xml"/><Relationship Id="rId2" Type="http://schemas.openxmlformats.org/officeDocument/2006/relationships/slide" Target="slides/slide2.xml"/><Relationship Id="rId29" Type="http://schemas.openxmlformats.org/officeDocument/2006/relationships/slide" Target="slides/slide29.xml"/><Relationship Id="rId24" Type="http://schemas.openxmlformats.org/officeDocument/2006/relationships/slide" Target="slides/slide24.xml"/><Relationship Id="rId40" Type="http://schemas.openxmlformats.org/officeDocument/2006/relationships/slide" Target="slides/slide40.xml"/><Relationship Id="rId45" Type="http://schemas.openxmlformats.org/officeDocument/2006/relationships/slide" Target="slides/slide46.xml"/><Relationship Id="rId66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55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40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226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20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852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67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01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77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74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5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64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9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41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294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892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59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2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70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CDB4832B-65B8-435A-AD06-52EDF257319E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303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BB8AFA1A-9A69-40D5-994C-F82F0E0C42B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2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9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BB8AFA1A-9A69-40D5-994C-F82F0E0C42B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793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BB8AFA1A-9A69-40D5-994C-F82F0E0C42B0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0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BB8AFA1A-9A69-40D5-994C-F82F0E0C42B0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4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2369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9C567E1A-D7D0-4B2C-9CC7-EB9EE5494F60}" type="slidenum">
              <a:rPr lang="fr-FR"/>
              <a:pPr/>
              <a:t>34</a:t>
            </a:fld>
            <a:endParaRPr lang="fr-FR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BPA also does sorted access to the lists</a:t>
            </a:r>
          </a:p>
        </p:txBody>
      </p:sp>
    </p:spTree>
    <p:extLst>
      <p:ext uri="{BB962C8B-B14F-4D97-AF65-F5344CB8AC3E}">
        <p14:creationId xmlns:p14="http://schemas.microsoft.com/office/powerpoint/2010/main" val="2642543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32CA2AFA-DAB3-4669-A10D-244EFCD73DED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247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32CA2AFA-DAB3-4669-A10D-244EFCD73DED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7137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32CA2AFA-DAB3-4669-A10D-244EFCD73DED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849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32CA2AFA-DAB3-4669-A10D-244EFCD73DED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034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32CA2AFA-DAB3-4669-A10D-244EFCD73DED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24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834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023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32CA2AFA-DAB3-4669-A10D-244EFCD73DED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252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421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807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</p:spPr>
        <p:txBody>
          <a:bodyPr/>
          <a:lstStyle/>
          <a:p>
            <a:fld id="{2B12932F-CC57-49C9-A55D-F18A89C2C147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9950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425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6681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616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103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27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337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0549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75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62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1909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38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84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7001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3717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006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47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6795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0635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033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6513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72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288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33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FB2C4-E1C1-49B2-A9E1-C1AA559B4C2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46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FB2C4-E1C1-49B2-A9E1-C1AA559B4C2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58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2721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43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287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0911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672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1546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2535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217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314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437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8602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FB2C4-E1C1-49B2-A9E1-C1AA559B4C2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871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4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9836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FB2C4-E1C1-49B2-A9E1-C1AA559B4C2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02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5409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39D-A4B0-394A-96F9-A4EEFFE90455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527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60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31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35635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0257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9018" y="64791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74294" y="64791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Requirements for P2P Data Management (cont’d)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289"/>
            <a:ext cx="8229600" cy="3708943"/>
          </a:xfrm>
        </p:spPr>
        <p:txBody>
          <a:bodyPr/>
          <a:lstStyle/>
          <a:p>
            <a:r>
              <a:rPr lang="en-US" noProof="0" dirty="0"/>
              <a:t>Quality of service (</a:t>
            </a:r>
            <a:r>
              <a:rPr lang="en-US" noProof="0" dirty="0" err="1"/>
              <a:t>QoS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/>
              <a:t>User-perceived efficiency: completeness of results, response time, data consistency, …</a:t>
            </a:r>
          </a:p>
          <a:p>
            <a:r>
              <a:rPr lang="en-US" noProof="0" dirty="0"/>
              <a:t>Fault-tolerance</a:t>
            </a:r>
          </a:p>
          <a:p>
            <a:pPr lvl="1"/>
            <a:r>
              <a:rPr lang="en-US" noProof="0" dirty="0"/>
              <a:t>Efficiency and </a:t>
            </a:r>
            <a:r>
              <a:rPr lang="en-US" noProof="0" dirty="0" err="1"/>
              <a:t>QoS</a:t>
            </a:r>
            <a:r>
              <a:rPr lang="en-US" noProof="0" dirty="0"/>
              <a:t> despite failures</a:t>
            </a:r>
          </a:p>
          <a:p>
            <a:r>
              <a:rPr lang="en-US" noProof="0" dirty="0"/>
              <a:t>Security</a:t>
            </a:r>
          </a:p>
          <a:p>
            <a:pPr lvl="1"/>
            <a:r>
              <a:rPr lang="en-US" noProof="0" dirty="0"/>
              <a:t>Data access control in the context of very open systems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DBF35D-087A-EE42-B939-84E75991C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EB708-0A2B-1248-98EE-C8CB8D16E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0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Peer-to-Peer Data Management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P2P infrastructure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Schema mapping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Querying over P2P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Replication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0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Peer Reference Architecture</a:t>
            </a:r>
          </a:p>
        </p:txBody>
      </p:sp>
      <p:pic>
        <p:nvPicPr>
          <p:cNvPr id="3074" name="Picture 2" descr="C:\Documents and Settings\su8102\My Documents\1Patrick\BookOV\Book3\Chapter16 P2P\Chapter 16\Chapter 16\fig-16-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628800"/>
            <a:ext cx="8352928" cy="4594914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226E35-D696-1F4C-B753-DD007C4EC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BB5D8-45A8-1C45-B995-BC3BDE59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P2P Network Topologies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Pure P2P systems</a:t>
            </a:r>
          </a:p>
          <a:p>
            <a:pPr lvl="1"/>
            <a:r>
              <a:rPr lang="en-US" noProof="0" dirty="0"/>
              <a:t>Unstructured systems</a:t>
            </a:r>
          </a:p>
          <a:p>
            <a:pPr lvl="2"/>
            <a:r>
              <a:rPr lang="en-US" noProof="0" dirty="0"/>
              <a:t>e.g. Napster, Gnutella, </a:t>
            </a:r>
            <a:r>
              <a:rPr lang="en-US" noProof="0" dirty="0" err="1"/>
              <a:t>Freenet</a:t>
            </a:r>
            <a:r>
              <a:rPr lang="en-US" noProof="0" dirty="0"/>
              <a:t>, </a:t>
            </a:r>
            <a:r>
              <a:rPr lang="en-US" noProof="0" dirty="0" err="1"/>
              <a:t>Kazaa</a:t>
            </a:r>
            <a:r>
              <a:rPr lang="en-US" noProof="0" dirty="0"/>
              <a:t>, </a:t>
            </a:r>
            <a:r>
              <a:rPr lang="en-US" noProof="0" dirty="0" err="1"/>
              <a:t>BitTorrent</a:t>
            </a:r>
            <a:endParaRPr lang="en-US" noProof="0" dirty="0"/>
          </a:p>
          <a:p>
            <a:pPr lvl="1"/>
            <a:r>
              <a:rPr lang="en-US" noProof="0" dirty="0"/>
              <a:t>Structured systems (DHT)</a:t>
            </a:r>
          </a:p>
          <a:p>
            <a:pPr lvl="2"/>
            <a:r>
              <a:rPr lang="en-US" noProof="0" dirty="0"/>
              <a:t>e.g. LH* (the earliest form of DHT), CAN, CHORD, Tapestry, </a:t>
            </a:r>
            <a:r>
              <a:rPr lang="en-US" noProof="0" dirty="0" err="1"/>
              <a:t>Freepastry</a:t>
            </a:r>
            <a:r>
              <a:rPr lang="en-US" noProof="0" dirty="0"/>
              <a:t>, </a:t>
            </a:r>
            <a:r>
              <a:rPr lang="en-US" noProof="0" dirty="0" err="1"/>
              <a:t>Pgrid</a:t>
            </a:r>
            <a:r>
              <a:rPr lang="en-US" noProof="0" dirty="0"/>
              <a:t>, Baton</a:t>
            </a:r>
          </a:p>
          <a:p>
            <a:r>
              <a:rPr lang="en-US" noProof="0" dirty="0"/>
              <a:t>Super-peer (hybrid) systems</a:t>
            </a:r>
          </a:p>
          <a:p>
            <a:pPr lvl="1"/>
            <a:r>
              <a:rPr lang="en-US" noProof="0" dirty="0"/>
              <a:t>e.g. </a:t>
            </a:r>
            <a:r>
              <a:rPr lang="en-US" noProof="0" dirty="0" err="1"/>
              <a:t>Edutela</a:t>
            </a:r>
            <a:r>
              <a:rPr lang="en-US" noProof="0" dirty="0"/>
              <a:t>, JXTA</a:t>
            </a:r>
          </a:p>
          <a:p>
            <a:r>
              <a:rPr lang="en-US" noProof="0" dirty="0"/>
              <a:t>Two issues</a:t>
            </a:r>
          </a:p>
          <a:p>
            <a:pPr lvl="1"/>
            <a:r>
              <a:rPr lang="en-US" noProof="0" dirty="0"/>
              <a:t>Indexing data</a:t>
            </a:r>
          </a:p>
          <a:p>
            <a:pPr lvl="1"/>
            <a:r>
              <a:rPr lang="en-US" noProof="0" dirty="0"/>
              <a:t>Searching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10882-E860-844E-88B1-F27FB11B6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F3D02-3E99-EB46-98BB-7DA8236A9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P2P Unstructured Network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67528" y="4355502"/>
            <a:ext cx="8229600" cy="18818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High autonomy (peer only needs to know neighbor to login)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Searching by</a:t>
            </a:r>
          </a:p>
          <a:p>
            <a:pPr lvl="1"/>
            <a:r>
              <a:rPr lang="en-US" sz="1800" dirty="0"/>
              <a:t>Flooding the </a:t>
            </a:r>
            <a:r>
              <a:rPr lang="en-US" noProof="0" dirty="0"/>
              <a:t>network: general, may be inefficient</a:t>
            </a:r>
          </a:p>
          <a:p>
            <a:pPr lvl="1"/>
            <a:r>
              <a:rPr lang="en-US" sz="1800" dirty="0"/>
              <a:t>Gossiping between selected peers</a:t>
            </a:r>
            <a:r>
              <a:rPr lang="en-US" noProof="0" dirty="0"/>
              <a:t>: robust, efficient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High-fault tolerance with replication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8609C-8996-6F49-A233-9811C3C4D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6B6AB-CEAA-454A-8DD1-770149A54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258E0-ABF9-0446-97AB-5A87922D6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817713"/>
            <a:ext cx="4248472" cy="35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Search over Centralized Index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80" y="2420888"/>
            <a:ext cx="4032448" cy="2592288"/>
          </a:xfrm>
        </p:spPr>
        <p:txBody>
          <a:bodyPr/>
          <a:lstStyle/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A peer asks the central index manager for resource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The response identifies the peer with the resource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The peer is asked for the resource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It is transferred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12DBF-9F3D-4B4B-8315-E47D6801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5166D-C52D-CB4F-BEF3-464D6FA0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61B53-E88E-9F44-80DB-6667F77F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42" y="1628800"/>
            <a:ext cx="4330824" cy="39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Search over Distributed Index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3600400" cy="3384376"/>
          </a:xfrm>
        </p:spPr>
        <p:txBody>
          <a:bodyPr/>
          <a:lstStyle/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A peer sends the request for resource to all its neighbors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Each neighbor propagates to its neighbors if it doesn’t have the resource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The peer who has the resource responds by sending the resource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DE08-77AE-F646-AF39-49C72967B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EF9EA-DDAB-D94B-A131-E32BA199A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CCF61-F8CD-6148-A3CF-00ADBDC5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933" y="1417638"/>
            <a:ext cx="4104456" cy="42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Structured </a:t>
            </a:r>
            <a:r>
              <a:rPr lang="en-US" dirty="0"/>
              <a:t>P2P Network</a:t>
            </a:r>
            <a:endParaRPr lang="en-US" noProof="0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68431" y="3865080"/>
            <a:ext cx="8229600" cy="2116832"/>
          </a:xfrm>
        </p:spPr>
        <p:txBody>
          <a:bodyPr>
            <a:normAutofit/>
          </a:bodyPr>
          <a:lstStyle/>
          <a:p>
            <a:r>
              <a:rPr lang="en-US" sz="2000" dirty="0"/>
              <a:t>Simple API with </a:t>
            </a:r>
            <a:r>
              <a:rPr lang="en-US" sz="2000" dirty="0" err="1">
                <a:latin typeface="Abadi" panose="020F0502020204030204" pitchFamily="34" charset="0"/>
                <a:cs typeface="Courier New" pitchFamily="49" charset="0"/>
              </a:rPr>
              <a:t>put(key</a:t>
            </a:r>
            <a:r>
              <a:rPr lang="en-US" sz="2000" dirty="0">
                <a:latin typeface="Abadi" panose="020F0502020204030204" pitchFamily="34" charset="0"/>
                <a:cs typeface="Courier New" pitchFamily="49" charset="0"/>
              </a:rPr>
              <a:t>, data) </a:t>
            </a:r>
            <a:r>
              <a:rPr lang="en-US" sz="2000" dirty="0"/>
              <a:t>and </a:t>
            </a:r>
            <a:r>
              <a:rPr lang="en-US" sz="2000" dirty="0" err="1">
                <a:latin typeface="Abadi" panose="020B0604020104020204" pitchFamily="34" charset="0"/>
                <a:cs typeface="Courier New" pitchFamily="49" charset="0"/>
              </a:rPr>
              <a:t>get(key</a:t>
            </a:r>
            <a:r>
              <a:rPr lang="en-US" sz="2000" dirty="0">
                <a:latin typeface="Abadi" panose="020B0604020104020204" pitchFamily="34" charset="0"/>
                <a:cs typeface="Courier New" pitchFamily="49" charset="0"/>
              </a:rPr>
              <a:t>)</a:t>
            </a:r>
          </a:p>
          <a:p>
            <a:pPr lvl="1"/>
            <a:r>
              <a:rPr lang="en-US" sz="1800" dirty="0"/>
              <a:t>The key (an object id) is hashed to generate a peer id, which stores  the corresponding data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Efficient exact-match search</a:t>
            </a:r>
          </a:p>
          <a:p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/>
              <a:t>log n</a:t>
            </a:r>
            <a:r>
              <a:rPr lang="en-US" sz="1800" dirty="0"/>
              <a:t>) for </a:t>
            </a:r>
            <a:r>
              <a:rPr lang="en-US" sz="1800" dirty="0">
                <a:latin typeface="Abadi" panose="020F0502020204030204" pitchFamily="34" charset="0"/>
                <a:cs typeface="Courier New" pitchFamily="49" charset="0"/>
              </a:rPr>
              <a:t>put(key, data)</a:t>
            </a:r>
            <a:r>
              <a:rPr lang="en-US" sz="1800" dirty="0"/>
              <a:t>, </a:t>
            </a:r>
            <a:r>
              <a:rPr lang="en-US" sz="2000" dirty="0">
                <a:latin typeface="Abadi" panose="020B0604020104020204" pitchFamily="34" charset="0"/>
                <a:cs typeface="Courier New" pitchFamily="49" charset="0"/>
              </a:rPr>
              <a:t>get(key)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Limited autonomy since a peer is responsible for a range of keys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8AD25A-3E47-DD40-85BD-76E0241B2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3CB00-49A5-3044-A87B-E0D49ACAF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9D057-B75E-314C-A485-F415FFAF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75" y="1268760"/>
            <a:ext cx="7409772" cy="22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Super-peer Network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91" dirty="0"/>
              <a:t>Not all peers are equal</a:t>
            </a:r>
          </a:p>
          <a:p>
            <a:pPr>
              <a:lnSpc>
                <a:spcPct val="90000"/>
              </a:lnSpc>
            </a:pPr>
            <a:r>
              <a:rPr lang="en-US" sz="2391" dirty="0"/>
              <a:t>Super-peers can perform complex functions (meta-data management, indexing, access control, etc.)</a:t>
            </a:r>
          </a:p>
          <a:p>
            <a:pPr lvl="1">
              <a:lnSpc>
                <a:spcPct val="90000"/>
              </a:lnSpc>
            </a:pPr>
            <a:r>
              <a:rPr lang="en-US" sz="1969" dirty="0"/>
              <a:t>Efficiency and </a:t>
            </a:r>
            <a:r>
              <a:rPr lang="en-US" sz="1969" dirty="0" err="1"/>
              <a:t>QoS</a:t>
            </a:r>
            <a:endParaRPr lang="en-US" sz="1969" dirty="0"/>
          </a:p>
          <a:p>
            <a:pPr lvl="1">
              <a:lnSpc>
                <a:spcPct val="90000"/>
              </a:lnSpc>
            </a:pPr>
            <a:r>
              <a:rPr lang="en-US" sz="1969" dirty="0"/>
              <a:t>Restricted autonomy</a:t>
            </a:r>
          </a:p>
          <a:p>
            <a:pPr lvl="1">
              <a:lnSpc>
                <a:spcPct val="90000"/>
              </a:lnSpc>
            </a:pPr>
            <a:r>
              <a:rPr lang="en-US" sz="1969" dirty="0"/>
              <a:t>SP = single point of failure </a:t>
            </a:r>
            <a:r>
              <a:rPr lang="en-US" sz="1969" dirty="0">
                <a:sym typeface="Symbol"/>
              </a:rPr>
              <a:t></a:t>
            </a:r>
            <a:r>
              <a:rPr lang="en-US" sz="1969" dirty="0"/>
              <a:t> use several super-peers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32E1C-C4FB-8F4A-A807-633541141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6371B-265C-7240-9ECC-7B9A1F641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Search over a Super-peer 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80" y="1626715"/>
            <a:ext cx="3828800" cy="3984848"/>
          </a:xfrm>
        </p:spPr>
        <p:txBody>
          <a:bodyPr>
            <a:normAutofit/>
          </a:bodyPr>
          <a:lstStyle/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A peer sends the request for resource to all its super-peer 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The super-peer sends the request to other super-peers if necessary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The super-peer one of whose peers has the resource responds by indicating that peer</a:t>
            </a:r>
          </a:p>
          <a:p>
            <a:pPr marL="457177" indent="-457177">
              <a:buSzPct val="100000"/>
              <a:buFont typeface="+mj-lt"/>
              <a:buAutoNum type="arabicPeriod"/>
            </a:pPr>
            <a:r>
              <a:rPr lang="en-US" sz="2000" dirty="0"/>
              <a:t>The super-peer notifies the original peer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50EA3-67BE-8245-89F0-281F3F9A6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6612A-2FE4-D443-9DF3-76D59B1F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2751A-16F2-724A-82AD-A7F92701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84" y="1816224"/>
            <a:ext cx="4618856" cy="37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cs typeface="Arial" panose="020B0604020202020204" pitchFamily="34" charset="0"/>
              </a:rPr>
              <a:t>Distributed and Parallel Database Design</a:t>
            </a:r>
          </a:p>
          <a:p>
            <a:r>
              <a:rPr lang="en-US" dirty="0">
                <a:cs typeface="Arial" panose="020B0604020202020204" pitchFamily="34" charset="0"/>
              </a:rPr>
              <a:t>Distributed Data Control</a:t>
            </a:r>
          </a:p>
          <a:p>
            <a:r>
              <a:rPr lang="en-US" dirty="0">
                <a:cs typeface="Arial" panose="020B0604020202020204" pitchFamily="34" charset="0"/>
              </a:rPr>
              <a:t>Distributed Query Processing</a:t>
            </a:r>
          </a:p>
          <a:p>
            <a:r>
              <a:rPr lang="en-US" dirty="0">
                <a:cs typeface="Arial" panose="020B0604020202020204" pitchFamily="34" charset="0"/>
              </a:rPr>
              <a:t>Distributed Transaction Processing</a:t>
            </a:r>
          </a:p>
          <a:p>
            <a:r>
              <a:rPr lang="en-US" dirty="0">
                <a:cs typeface="Arial" panose="020B0604020202020204" pitchFamily="34" charset="0"/>
              </a:rPr>
              <a:t>Data Replication</a:t>
            </a:r>
          </a:p>
          <a:p>
            <a:r>
              <a:rPr lang="en-US" dirty="0">
                <a:cs typeface="Arial" panose="020B0604020202020204" pitchFamily="34" charset="0"/>
              </a:rPr>
              <a:t>Database Integration – </a:t>
            </a:r>
            <a:r>
              <a:rPr lang="en-US" dirty="0" err="1">
                <a:cs typeface="Arial" panose="020B0604020202020204" pitchFamily="34" charset="0"/>
              </a:rPr>
              <a:t>Multidatabase</a:t>
            </a:r>
            <a:r>
              <a:rPr lang="en-US" dirty="0">
                <a:cs typeface="Arial" panose="020B0604020202020204" pitchFamily="34" charset="0"/>
              </a:rPr>
              <a:t> Systems</a:t>
            </a:r>
          </a:p>
          <a:p>
            <a:r>
              <a:rPr lang="en-US" dirty="0">
                <a:cs typeface="Arial" panose="020B0604020202020204" pitchFamily="34" charset="0"/>
              </a:rPr>
              <a:t>Parallel Database Systems</a:t>
            </a:r>
          </a:p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Peer-to-Peer Data Management</a:t>
            </a:r>
          </a:p>
          <a:p>
            <a:r>
              <a:rPr lang="en-US" dirty="0">
                <a:cs typeface="Arial" panose="020B0604020202020204" pitchFamily="34" charset="0"/>
              </a:rPr>
              <a:t>Big Data Processing</a:t>
            </a:r>
          </a:p>
          <a:p>
            <a:r>
              <a:rPr lang="en-US" dirty="0">
                <a:cs typeface="Arial" panose="020B0604020202020204" pitchFamily="34" charset="0"/>
              </a:rPr>
              <a:t>NoSQL, NewSQL and </a:t>
            </a:r>
            <a:r>
              <a:rPr lang="en-US" dirty="0" err="1">
                <a:cs typeface="Arial" panose="020B0604020202020204" pitchFamily="34" charset="0"/>
              </a:rPr>
              <a:t>Polystores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P2P Systems Comparison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FDE4C-5FC4-4B43-9EDD-4B916735C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0E2A8-23E9-D642-B902-3DCBF7268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B1D2A-7E08-874B-92FE-6F003B7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132856"/>
            <a:ext cx="766766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Peer-to-Peer Data Management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P2P infrastructure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Schema mapping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Querying over P2P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Replication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Blockchain</a:t>
            </a:r>
          </a:p>
          <a:p>
            <a:pPr lvl="1"/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P2P Schema Mapping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Problem: support decentralized schema mapping so that a query expressed on one peer’s schema can be reformulated to a query on another peer’s schema</a:t>
            </a:r>
          </a:p>
          <a:p>
            <a:r>
              <a:rPr lang="en-US" noProof="0" dirty="0"/>
              <a:t>Main approaches</a:t>
            </a:r>
          </a:p>
          <a:p>
            <a:pPr lvl="1"/>
            <a:r>
              <a:rPr lang="en-US" noProof="0" dirty="0" err="1"/>
              <a:t>Pairwise</a:t>
            </a:r>
            <a:r>
              <a:rPr lang="en-US" noProof="0" dirty="0"/>
              <a:t> schema mapping</a:t>
            </a:r>
          </a:p>
          <a:p>
            <a:pPr lvl="1"/>
            <a:r>
              <a:rPr lang="en-US" noProof="0" dirty="0"/>
              <a:t>Mapping based on machine learning</a:t>
            </a:r>
          </a:p>
          <a:p>
            <a:pPr lvl="1"/>
            <a:r>
              <a:rPr lang="en-US" noProof="0" dirty="0"/>
              <a:t>Common agreement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0C11E-72A0-394A-AF64-E9A0919E1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DD3F0-CF94-5B43-BE43-A0CBECC68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6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noProof="0" dirty="0" err="1"/>
              <a:t>Pairwise</a:t>
            </a:r>
            <a:r>
              <a:rPr lang="en-US" noProof="0" dirty="0"/>
              <a:t> Schema Mapping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02" y="1750219"/>
            <a:ext cx="3824592" cy="4759523"/>
          </a:xfrm>
        </p:spPr>
        <p:txBody>
          <a:bodyPr/>
          <a:lstStyle/>
          <a:p>
            <a:r>
              <a:rPr lang="en-US" sz="2000" dirty="0"/>
              <a:t>Each user defines the mapping between the local schema and the schema of any other peer that contains data that are of interest</a:t>
            </a:r>
          </a:p>
          <a:p>
            <a:r>
              <a:rPr lang="en-US" sz="2000" dirty="0"/>
              <a:t>Relying on the transitivity of the defined mappings, the system tries to extract mappings between schemas that have no defined mapping</a:t>
            </a:r>
          </a:p>
        </p:txBody>
      </p:sp>
      <p:pic>
        <p:nvPicPr>
          <p:cNvPr id="4098" name="Picture 2" descr="C:\Documents and Settings\su8102\My Documents\1Patrick\BookOV\Book3\Chapter16 P2P\Chapter 16\Chapter 16\fig-16-mappingEx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694" y="2204864"/>
            <a:ext cx="5021985" cy="2808311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34DB-16C7-4E46-9F2C-3B46143C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8D268-FB92-D946-9320-262171B0D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This approach is generally used when the shared data are defined based on </a:t>
            </a:r>
            <a:r>
              <a:rPr lang="en-US" noProof="0" dirty="0" err="1"/>
              <a:t>ontologies</a:t>
            </a:r>
            <a:r>
              <a:rPr lang="en-US" noProof="0" dirty="0"/>
              <a:t> and taxonomies as proposed for the semantic web</a:t>
            </a:r>
          </a:p>
          <a:p>
            <a:r>
              <a:rPr lang="en-US" noProof="0" dirty="0"/>
              <a:t>It uses machine learning techniques to automatically extract the mappings between the shared schemas</a:t>
            </a:r>
          </a:p>
          <a:p>
            <a:r>
              <a:rPr lang="en-US" noProof="0" dirty="0"/>
              <a:t>The extracted mappings are stored over the network, in order to be used for processing future queries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Based on Machine Learning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555457-830D-AB4D-8D2C-2A180E57E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90E2D-EEC6-234A-A664-C97507FDE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8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Common Agreement Mapping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3384376" cy="4632920"/>
          </a:xfrm>
        </p:spPr>
        <p:txBody>
          <a:bodyPr/>
          <a:lstStyle/>
          <a:p>
            <a:r>
              <a:rPr lang="en-US" sz="2000" dirty="0"/>
              <a:t>Some (cooperating) peers must agree on a Common Schema Description (CSD)</a:t>
            </a:r>
          </a:p>
          <a:p>
            <a:r>
              <a:rPr lang="en-US" sz="2000" dirty="0"/>
              <a:t>Given a CSD, a peer schema can be specified using views</a:t>
            </a:r>
          </a:p>
          <a:p>
            <a:pPr lvl="1"/>
            <a:r>
              <a:rPr lang="en-US" sz="1600" dirty="0"/>
              <a:t>Similar to the LAV approach</a:t>
            </a:r>
          </a:p>
          <a:p>
            <a:r>
              <a:rPr lang="en-US" sz="2000" dirty="0"/>
              <a:t>When a peer decides to share data, it needs to map its local schema to the CSD</a:t>
            </a:r>
          </a:p>
        </p:txBody>
      </p:sp>
      <p:pic>
        <p:nvPicPr>
          <p:cNvPr id="5122" name="Picture 2" descr="C:\Documents and Settings\su8102\My Documents\1Patrick\BookOV\Book3\Chapter16 P2P\Chapter 16\Chapter 16\fig-16-mappingExample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132856"/>
            <a:ext cx="5486743" cy="259228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68070-A74E-E142-8B1A-63A44F2C7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876C2-8F0A-B44E-BB81-6950A0D52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Peer-to-Peer Data Management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P2P infrastructure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Schema mapping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Querying over P2P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Replication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Blockchain</a:t>
            </a:r>
          </a:p>
          <a:p>
            <a:pPr lvl="1"/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7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Querying over P2P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P2P networks provide basic query routing</a:t>
            </a:r>
          </a:p>
          <a:p>
            <a:pPr lvl="1"/>
            <a:r>
              <a:rPr lang="en-US" noProof="0" dirty="0"/>
              <a:t>Sufficient for simple, exact-match queries, e.g. with a DHT</a:t>
            </a:r>
          </a:p>
          <a:p>
            <a:r>
              <a:rPr lang="en-US" noProof="0" dirty="0"/>
              <a:t>Supporting more complex queries, particularly in DHTs, is difficult</a:t>
            </a:r>
          </a:p>
          <a:p>
            <a:r>
              <a:rPr lang="en-US" noProof="0" dirty="0"/>
              <a:t>Main types of complex queries</a:t>
            </a:r>
          </a:p>
          <a:p>
            <a:pPr lvl="1"/>
            <a:r>
              <a:rPr lang="en-US" noProof="0" dirty="0"/>
              <a:t>Top-k queries</a:t>
            </a:r>
          </a:p>
          <a:p>
            <a:pPr lvl="1"/>
            <a:r>
              <a:rPr lang="en-US" noProof="0" dirty="0"/>
              <a:t>Join queries</a:t>
            </a:r>
          </a:p>
          <a:p>
            <a:pPr lvl="1"/>
            <a:r>
              <a:rPr lang="en-US" noProof="0" dirty="0"/>
              <a:t>Range queries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1B421-39AA-8849-ABF8-0719930A3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0D25A-5882-6444-B505-4F6F8C5E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4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3"/>
            <a:ext cx="8299450" cy="746125"/>
          </a:xfrm>
        </p:spPr>
        <p:txBody>
          <a:bodyPr/>
          <a:lstStyle/>
          <a:p>
            <a:r>
              <a:rPr lang="en-US" noProof="0" dirty="0"/>
              <a:t>Top-k Query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27" y="1808820"/>
            <a:ext cx="8501122" cy="41508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noProof="0" dirty="0"/>
              <a:t>Returns only </a:t>
            </a:r>
            <a:r>
              <a:rPr lang="en-US" sz="2600" i="1" noProof="0" dirty="0" err="1"/>
              <a:t>k</a:t>
            </a:r>
            <a:r>
              <a:rPr lang="en-US" sz="2600" noProof="0" dirty="0"/>
              <a:t> of the most relevant answers, ordered by relevance</a:t>
            </a:r>
          </a:p>
          <a:p>
            <a:pPr lvl="1">
              <a:lnSpc>
                <a:spcPct val="120000"/>
              </a:lnSpc>
            </a:pPr>
            <a:r>
              <a:rPr lang="en-US" sz="2200" noProof="0" dirty="0"/>
              <a:t>Like for a search engine</a:t>
            </a:r>
          </a:p>
          <a:p>
            <a:pPr>
              <a:lnSpc>
                <a:spcPct val="120000"/>
              </a:lnSpc>
            </a:pPr>
            <a:r>
              <a:rPr lang="en-US" sz="2600" noProof="0" dirty="0"/>
              <a:t>Scoring function (</a:t>
            </a:r>
            <a:r>
              <a:rPr lang="en-US" sz="2600" noProof="0" dirty="0" err="1"/>
              <a:t>sf</a:t>
            </a:r>
            <a:r>
              <a:rPr lang="en-US" sz="2600" noProof="0" dirty="0"/>
              <a:t>) determines the relevance (</a:t>
            </a:r>
            <a:r>
              <a:rPr lang="en-US" sz="2600" i="1" noProof="0" dirty="0"/>
              <a:t>score</a:t>
            </a:r>
            <a:r>
              <a:rPr lang="en-US" sz="2600" noProof="0" dirty="0"/>
              <a:t>) of answers to the query</a:t>
            </a:r>
          </a:p>
          <a:p>
            <a:pPr>
              <a:lnSpc>
                <a:spcPct val="120000"/>
              </a:lnSpc>
            </a:pPr>
            <a:r>
              <a:rPr lang="en-US" sz="2600" noProof="0" dirty="0"/>
              <a:t>Example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noProof="0" dirty="0"/>
          </a:p>
          <a:p>
            <a:pPr lvl="1">
              <a:lnSpc>
                <a:spcPct val="120000"/>
              </a:lnSpc>
              <a:spcBef>
                <a:spcPts val="0"/>
              </a:spcBef>
              <a:buNone/>
              <a:tabLst>
                <a:tab pos="1706476" algn="l"/>
              </a:tabLst>
            </a:pPr>
            <a:r>
              <a:rPr lang="en-US" sz="2300" b="1" dirty="0">
                <a:latin typeface="Courier New"/>
                <a:cs typeface="Courier New"/>
              </a:rPr>
              <a:t>SELECT</a:t>
            </a:r>
            <a:r>
              <a:rPr lang="en-US" sz="2300" dirty="0">
                <a:latin typeface="Courier New"/>
                <a:cs typeface="Courier New"/>
              </a:rPr>
              <a:t>	*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  <a:tabLst>
                <a:tab pos="1706476" algn="l"/>
              </a:tabLst>
            </a:pPr>
            <a:r>
              <a:rPr lang="en-US" sz="2300" b="1" dirty="0">
                <a:latin typeface="Courier New"/>
                <a:cs typeface="Courier New"/>
              </a:rPr>
              <a:t>FROM</a:t>
            </a:r>
            <a:r>
              <a:rPr lang="en-US" sz="2300" dirty="0">
                <a:latin typeface="Courier New"/>
                <a:cs typeface="Courier New"/>
              </a:rPr>
              <a:t>	Patient    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  <a:tabLst>
                <a:tab pos="1706476" algn="l"/>
              </a:tabLst>
            </a:pPr>
            <a:r>
              <a:rPr lang="en-US" sz="2300" b="1" dirty="0">
                <a:latin typeface="Courier New"/>
                <a:cs typeface="Courier New"/>
              </a:rPr>
              <a:t>WHERE</a:t>
            </a:r>
            <a:r>
              <a:rPr lang="en-US" sz="2300" dirty="0">
                <a:latin typeface="Courier New"/>
                <a:cs typeface="Courier New"/>
              </a:rPr>
              <a:t>	(</a:t>
            </a:r>
            <a:r>
              <a:rPr lang="en-US" sz="2300" dirty="0" err="1">
                <a:latin typeface="Courier New"/>
                <a:cs typeface="Courier New"/>
              </a:rPr>
              <a:t>P.disease</a:t>
            </a:r>
            <a:r>
              <a:rPr lang="en-US" sz="2300" dirty="0">
                <a:latin typeface="Courier New"/>
                <a:cs typeface="Courier New"/>
              </a:rPr>
              <a:t> = “diabetes”)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  <a:tabLst>
                <a:tab pos="1706476" algn="l"/>
              </a:tabLst>
            </a:pPr>
            <a:r>
              <a:rPr lang="en-US" sz="2300" b="1" dirty="0">
                <a:latin typeface="Courier New"/>
                <a:cs typeface="Courier New"/>
              </a:rPr>
              <a:t>AND</a:t>
            </a:r>
            <a:r>
              <a:rPr lang="en-US" sz="2300" dirty="0">
                <a:latin typeface="Courier New"/>
                <a:cs typeface="Courier New"/>
              </a:rPr>
              <a:t>	(</a:t>
            </a:r>
            <a:r>
              <a:rPr lang="en-US" sz="2300" dirty="0" err="1">
                <a:latin typeface="Courier New"/>
                <a:cs typeface="Courier New"/>
              </a:rPr>
              <a:t>P.height</a:t>
            </a:r>
            <a:r>
              <a:rPr lang="en-US" sz="2300" dirty="0">
                <a:latin typeface="Courier New"/>
                <a:cs typeface="Courier New"/>
              </a:rPr>
              <a:t> &lt; 170) AND (</a:t>
            </a:r>
            <a:r>
              <a:rPr lang="en-US" sz="2300" dirty="0" err="1">
                <a:latin typeface="Courier New"/>
                <a:cs typeface="Courier New"/>
              </a:rPr>
              <a:t>P.weight</a:t>
            </a:r>
            <a:r>
              <a:rPr lang="en-US" sz="2300" dirty="0">
                <a:latin typeface="Courier New"/>
                <a:cs typeface="Courier New"/>
              </a:rPr>
              <a:t> &gt; 70)</a:t>
            </a:r>
            <a:endParaRPr lang="en-US" sz="2300" b="1" dirty="0">
              <a:latin typeface="Courier New"/>
              <a:cs typeface="Courier New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  <a:tabLst>
                <a:tab pos="1706476" algn="l"/>
              </a:tabLst>
            </a:pPr>
            <a:r>
              <a:rPr lang="en-US" sz="2300" b="1" dirty="0">
                <a:latin typeface="Courier New"/>
                <a:cs typeface="Courier New"/>
              </a:rPr>
              <a:t>ORDER BY	</a:t>
            </a:r>
            <a:r>
              <a:rPr lang="en-US" sz="2300" dirty="0">
                <a:latin typeface="Courier New"/>
                <a:cs typeface="Courier New"/>
              </a:rPr>
              <a:t>sf(height, weight)</a:t>
            </a:r>
            <a:endParaRPr lang="en-US" sz="2300" b="1" dirty="0">
              <a:latin typeface="Courier New"/>
              <a:cs typeface="Courier New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  <a:tabLst>
                <a:tab pos="1706476" algn="l"/>
              </a:tabLst>
            </a:pPr>
            <a:r>
              <a:rPr lang="en-US" sz="2300" b="1" dirty="0">
                <a:latin typeface="Courier New"/>
                <a:cs typeface="Courier New"/>
              </a:rPr>
              <a:t>STOP AFTER </a:t>
            </a:r>
            <a:r>
              <a:rPr lang="en-US" sz="2300" dirty="0">
                <a:latin typeface="Courier New"/>
                <a:cs typeface="Courier New"/>
              </a:rPr>
              <a:t>10 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 </a:t>
            </a:r>
            <a:r>
              <a:rPr lang="en-US" sz="2200" noProof="0" dirty="0"/>
              <a:t>Example of </a:t>
            </a:r>
            <a:r>
              <a:rPr lang="en-US" sz="2200" noProof="0" dirty="0" err="1"/>
              <a:t>sf</a:t>
            </a:r>
            <a:r>
              <a:rPr lang="en-US" sz="2200" noProof="0" dirty="0"/>
              <a:t>:</a:t>
            </a:r>
            <a:r>
              <a:rPr lang="en-US" sz="2200" i="1" noProof="0" dirty="0"/>
              <a:t> weight − </a:t>
            </a:r>
            <a:r>
              <a:rPr lang="en-US" sz="2200" noProof="0" dirty="0"/>
              <a:t>(</a:t>
            </a:r>
            <a:r>
              <a:rPr lang="en-US" sz="2200" i="1" noProof="0" dirty="0"/>
              <a:t>height -100</a:t>
            </a:r>
            <a:r>
              <a:rPr lang="en-US" sz="2200" noProof="0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3E6FC1-0631-E047-8FB7-B5EA89C99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D6E07-D376-A24C-B020-54D57F259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21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General Model for Top-</a:t>
            </a:r>
            <a:r>
              <a:rPr lang="en-US" noProof="0" dirty="0" err="1"/>
              <a:t>k</a:t>
            </a:r>
            <a:r>
              <a:rPr lang="en-US" noProof="0" dirty="0"/>
              <a:t> Queries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noProof="0" dirty="0"/>
              <a:t>Suppose we have:</a:t>
            </a:r>
          </a:p>
          <a:p>
            <a:pPr lvl="1">
              <a:lnSpc>
                <a:spcPct val="90000"/>
              </a:lnSpc>
            </a:pPr>
            <a:r>
              <a:rPr lang="en-US" i="1" noProof="0" dirty="0" err="1"/>
              <a:t>n</a:t>
            </a:r>
            <a:r>
              <a:rPr lang="en-US" noProof="0" dirty="0"/>
              <a:t> data items</a:t>
            </a:r>
          </a:p>
          <a:p>
            <a:pPr lvl="2"/>
            <a:r>
              <a:rPr lang="en-US" noProof="0" dirty="0"/>
              <a:t>items can be document, </a:t>
            </a:r>
            <a:r>
              <a:rPr lang="en-US" noProof="0" dirty="0" err="1"/>
              <a:t>tuples</a:t>
            </a:r>
            <a:r>
              <a:rPr lang="en-US" noProof="0" dirty="0"/>
              <a:t>, etc.</a:t>
            </a:r>
          </a:p>
          <a:p>
            <a:pPr lvl="1">
              <a:lnSpc>
                <a:spcPct val="90000"/>
              </a:lnSpc>
            </a:pPr>
            <a:r>
              <a:rPr lang="en-US" i="1" noProof="0" dirty="0" err="1"/>
              <a:t>m</a:t>
            </a:r>
            <a:r>
              <a:rPr lang="en-US" noProof="0" dirty="0"/>
              <a:t> lists of </a:t>
            </a:r>
            <a:r>
              <a:rPr lang="en-US" i="1" noProof="0" dirty="0" err="1"/>
              <a:t>n</a:t>
            </a:r>
            <a:r>
              <a:rPr lang="en-US" noProof="0" dirty="0"/>
              <a:t> data items such that</a:t>
            </a:r>
          </a:p>
          <a:p>
            <a:pPr lvl="2">
              <a:lnSpc>
                <a:spcPct val="90000"/>
              </a:lnSpc>
            </a:pPr>
            <a:r>
              <a:rPr lang="en-US" noProof="0" dirty="0"/>
              <a:t>Each data item has</a:t>
            </a:r>
          </a:p>
          <a:p>
            <a:pPr lvl="3">
              <a:lnSpc>
                <a:spcPct val="90000"/>
              </a:lnSpc>
            </a:pPr>
            <a:r>
              <a:rPr lang="en-US" noProof="0" dirty="0"/>
              <a:t>a local score in each list</a:t>
            </a:r>
          </a:p>
          <a:p>
            <a:pPr lvl="3">
              <a:lnSpc>
                <a:spcPct val="90000"/>
              </a:lnSpc>
            </a:pPr>
            <a:r>
              <a:rPr lang="en-US" noProof="0" dirty="0"/>
              <a:t>an overall score computed based on its local scores in all lists using a given scoring function </a:t>
            </a:r>
          </a:p>
          <a:p>
            <a:pPr lvl="2">
              <a:lnSpc>
                <a:spcPct val="90000"/>
              </a:lnSpc>
            </a:pPr>
            <a:r>
              <a:rPr lang="en-US" noProof="0" dirty="0"/>
              <a:t>Each list</a:t>
            </a:r>
          </a:p>
          <a:p>
            <a:pPr lvl="3">
              <a:lnSpc>
                <a:spcPct val="90000"/>
              </a:lnSpc>
            </a:pPr>
            <a:r>
              <a:rPr lang="en-US" noProof="0" dirty="0"/>
              <a:t>contains all </a:t>
            </a:r>
            <a:r>
              <a:rPr lang="en-US" i="1" noProof="0" dirty="0" err="1"/>
              <a:t>n</a:t>
            </a:r>
            <a:r>
              <a:rPr lang="en-US" noProof="0" dirty="0"/>
              <a:t> data items (or item ids)</a:t>
            </a:r>
          </a:p>
          <a:p>
            <a:pPr lvl="3">
              <a:lnSpc>
                <a:spcPct val="90000"/>
              </a:lnSpc>
            </a:pPr>
            <a:r>
              <a:rPr lang="en-US" noProof="0" dirty="0"/>
              <a:t>is sorted in decreasing order of the local scores</a:t>
            </a:r>
          </a:p>
          <a:p>
            <a:pPr>
              <a:lnSpc>
                <a:spcPct val="90000"/>
              </a:lnSpc>
            </a:pPr>
            <a:r>
              <a:rPr lang="en-US" noProof="0" dirty="0"/>
              <a:t>The objective is:</a:t>
            </a:r>
          </a:p>
          <a:p>
            <a:pPr lvl="1">
              <a:lnSpc>
                <a:spcPct val="90000"/>
              </a:lnSpc>
            </a:pPr>
            <a:r>
              <a:rPr lang="en-US" i="1" noProof="0" dirty="0"/>
              <a:t>Given a scoring function, find the </a:t>
            </a:r>
            <a:r>
              <a:rPr lang="en-US" i="1" noProof="0" dirty="0" err="1"/>
              <a:t>k</a:t>
            </a:r>
            <a:r>
              <a:rPr lang="en-US" i="1" noProof="0" dirty="0"/>
              <a:t> data items whose overall scores are the highest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752361-0E76-4A44-B97E-C6FC916C1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D6277F-C375-8A4C-859F-9F2BE2726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Peer-to-Peer Data Management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P2P infrastructure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Schema mapping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Querying over P2P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Replication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7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Execution Cost of Top-</a:t>
            </a:r>
            <a:r>
              <a:rPr lang="en-US" noProof="0" dirty="0" err="1"/>
              <a:t>k</a:t>
            </a:r>
            <a:r>
              <a:rPr lang="en-US" noProof="0" dirty="0"/>
              <a:t> Queries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Two modes of access to a sorted list</a:t>
            </a:r>
          </a:p>
          <a:p>
            <a:pPr lvl="1"/>
            <a:r>
              <a:rPr lang="en-US" noProof="0" dirty="0"/>
              <a:t>Sorted (sequential) access</a:t>
            </a:r>
          </a:p>
          <a:p>
            <a:pPr lvl="2"/>
            <a:r>
              <a:rPr lang="en-US" noProof="0" dirty="0"/>
              <a:t>Starts with the first data item, then accesses each next item</a:t>
            </a:r>
          </a:p>
          <a:p>
            <a:pPr lvl="1"/>
            <a:r>
              <a:rPr lang="en-US" noProof="0" dirty="0"/>
              <a:t>Random access</a:t>
            </a:r>
          </a:p>
          <a:p>
            <a:pPr lvl="2"/>
            <a:r>
              <a:rPr lang="en-US" noProof="0" dirty="0"/>
              <a:t>Looks up a given data item in the list by its identifier (e.g. TID)</a:t>
            </a:r>
          </a:p>
          <a:p>
            <a:r>
              <a:rPr lang="en-US" noProof="0" dirty="0"/>
              <a:t>Given a top-</a:t>
            </a:r>
            <a:r>
              <a:rPr lang="en-US" noProof="0" dirty="0" err="1"/>
              <a:t>k</a:t>
            </a:r>
            <a:r>
              <a:rPr lang="en-US" noProof="0" dirty="0"/>
              <a:t> algorithm </a:t>
            </a:r>
            <a:r>
              <a:rPr lang="en-US" i="1" noProof="0" dirty="0"/>
              <a:t>A</a:t>
            </a:r>
            <a:r>
              <a:rPr lang="en-US" noProof="0" dirty="0"/>
              <a:t> and a database </a:t>
            </a:r>
            <a:r>
              <a:rPr lang="en-US" i="1" noProof="0" dirty="0"/>
              <a:t>D </a:t>
            </a:r>
            <a:r>
              <a:rPr lang="en-US" noProof="0" dirty="0"/>
              <a:t>(</a:t>
            </a:r>
            <a:r>
              <a:rPr lang="en-US" i="1" noProof="0" dirty="0"/>
              <a:t>i.e. set of sorted lists</a:t>
            </a:r>
            <a:r>
              <a:rPr lang="en-US" noProof="0" dirty="0"/>
              <a:t>),</a:t>
            </a:r>
            <a:r>
              <a:rPr lang="en-US" i="1" noProof="0" dirty="0"/>
              <a:t> </a:t>
            </a:r>
            <a:r>
              <a:rPr lang="en-US" noProof="0" dirty="0"/>
              <a:t>the cost of executing </a:t>
            </a:r>
            <a:r>
              <a:rPr lang="en-US" i="1" noProof="0" dirty="0"/>
              <a:t>A</a:t>
            </a:r>
            <a:r>
              <a:rPr lang="en-US" noProof="0" dirty="0"/>
              <a:t> over </a:t>
            </a:r>
            <a:r>
              <a:rPr lang="en-US" i="1" noProof="0" dirty="0"/>
              <a:t>D</a:t>
            </a:r>
            <a:r>
              <a:rPr lang="en-US" noProof="0" dirty="0"/>
              <a:t> is: </a:t>
            </a:r>
          </a:p>
          <a:p>
            <a:pPr lvl="1"/>
            <a:r>
              <a:rPr lang="en-US" i="1" noProof="0" dirty="0"/>
              <a:t>Cost</a:t>
            </a:r>
            <a:r>
              <a:rPr lang="en-US" noProof="0" dirty="0"/>
              <a:t>(</a:t>
            </a:r>
            <a:r>
              <a:rPr lang="en-US" i="1" noProof="0" dirty="0"/>
              <a:t>A, D</a:t>
            </a:r>
            <a:r>
              <a:rPr lang="en-US" noProof="0" dirty="0"/>
              <a:t>) = (#sorted-access </a:t>
            </a:r>
            <a:r>
              <a:rPr lang="en-US" noProof="0" dirty="0">
                <a:sym typeface="Symbol" pitchFamily="18" charset="2"/>
              </a:rPr>
              <a:t>*</a:t>
            </a:r>
            <a:r>
              <a:rPr lang="en-US" noProof="0" dirty="0"/>
              <a:t> sorted-access-cost)</a:t>
            </a:r>
            <a:r>
              <a:rPr lang="en-US" i="1" noProof="0" dirty="0"/>
              <a:t> + </a:t>
            </a:r>
            <a:r>
              <a:rPr lang="en-US" noProof="0" dirty="0"/>
              <a:t>(#random-access </a:t>
            </a:r>
            <a:r>
              <a:rPr lang="en-US" noProof="0" dirty="0">
                <a:sym typeface="Symbol" pitchFamily="18" charset="2"/>
              </a:rPr>
              <a:t>*</a:t>
            </a:r>
            <a:r>
              <a:rPr lang="en-US" noProof="0" dirty="0"/>
              <a:t> random-access-cost)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9A0D24-0DFC-6C4F-A40E-57E4F89E2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D08FD-9924-4641-8C9B-D839AE9E5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9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Basic Top-k Algorithms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Fagin’s Algorithm (FA)</a:t>
            </a:r>
          </a:p>
          <a:p>
            <a:pPr lvl="1"/>
            <a:r>
              <a:rPr lang="en-US" noProof="0" dirty="0"/>
              <a:t>General model of top-</a:t>
            </a:r>
            <a:r>
              <a:rPr lang="en-US" noProof="0" dirty="0" err="1"/>
              <a:t>k</a:t>
            </a:r>
            <a:r>
              <a:rPr lang="en-US" noProof="0" dirty="0"/>
              <a:t> queries using sorted lists</a:t>
            </a:r>
          </a:p>
          <a:p>
            <a:pPr lvl="1"/>
            <a:r>
              <a:rPr lang="en-US" noProof="0" dirty="0"/>
              <a:t>Simple algorithm</a:t>
            </a:r>
          </a:p>
          <a:p>
            <a:pPr lvl="2"/>
            <a:r>
              <a:rPr lang="en-US" noProof="0" dirty="0"/>
              <a:t>Do sorted access in parallel to the lists until </a:t>
            </a:r>
            <a:r>
              <a:rPr lang="en-US" i="1" noProof="0" dirty="0"/>
              <a:t>at least </a:t>
            </a:r>
            <a:r>
              <a:rPr lang="en-US" i="1" noProof="0" dirty="0" err="1"/>
              <a:t>k</a:t>
            </a:r>
            <a:r>
              <a:rPr lang="en-US" i="1" noProof="0" dirty="0"/>
              <a:t> data items have been seen in all lists</a:t>
            </a:r>
            <a:r>
              <a:rPr lang="en-US" noProof="0" dirty="0"/>
              <a:t> </a:t>
            </a:r>
          </a:p>
          <a:p>
            <a:r>
              <a:rPr lang="en-US" noProof="0" dirty="0"/>
              <a:t>Threshold Algorithm (TA)</a:t>
            </a:r>
          </a:p>
          <a:p>
            <a:pPr lvl="1"/>
            <a:r>
              <a:rPr lang="en-US" noProof="0" dirty="0"/>
              <a:t>Proposed independently by several groups </a:t>
            </a:r>
          </a:p>
          <a:p>
            <a:pPr lvl="1"/>
            <a:r>
              <a:rPr lang="en-US" noProof="0" dirty="0"/>
              <a:t>Efficient algorithm over sorted lists</a:t>
            </a:r>
          </a:p>
          <a:p>
            <a:pPr lvl="1"/>
            <a:r>
              <a:rPr lang="en-US" noProof="0" dirty="0"/>
              <a:t>The basis for many TA-style distributed algorithms</a:t>
            </a:r>
          </a:p>
          <a:p>
            <a:pPr lvl="2"/>
            <a:r>
              <a:rPr lang="en-US" noProof="0" dirty="0"/>
              <a:t>Mainly for </a:t>
            </a:r>
            <a:r>
              <a:rPr lang="en-US" noProof="0" dirty="0" err="1"/>
              <a:t>DHTs</a:t>
            </a:r>
            <a:endParaRPr lang="en-US" noProof="0" dirty="0"/>
          </a:p>
          <a:p>
            <a:pPr lvl="2"/>
            <a:r>
              <a:rPr lang="en-US" noProof="0" dirty="0"/>
              <a:t>Algorithms for unstructured or super-peer simpler</a:t>
            </a:r>
          </a:p>
          <a:p>
            <a:pPr lvl="1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3C587A-AE4D-0C4D-8583-4A4BCFE1D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8F205-E202-2849-B63C-E77FD541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5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noProof="0" dirty="0"/>
              <a:t>Similar to FA in doing sorted access to the lists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But different stopping condition</a:t>
            </a:r>
          </a:p>
          <a:p>
            <a:pPr>
              <a:lnSpc>
                <a:spcPct val="90000"/>
              </a:lnSpc>
            </a:pPr>
            <a:r>
              <a:rPr lang="en-US" noProof="0" dirty="0"/>
              <a:t>Unlike FA, no need to wait until the lists give </a:t>
            </a:r>
            <a:r>
              <a:rPr lang="en-US" i="1" noProof="0" dirty="0"/>
              <a:t>k </a:t>
            </a:r>
            <a:r>
              <a:rPr lang="en-US" noProof="0" dirty="0"/>
              <a:t>items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Once an item has been seen from a sorted access, get all its scores through random access</a:t>
            </a:r>
          </a:p>
          <a:p>
            <a:pPr>
              <a:lnSpc>
                <a:spcPct val="90000"/>
              </a:lnSpc>
            </a:pPr>
            <a:r>
              <a:rPr lang="en-US" i="1" noProof="0" dirty="0"/>
              <a:t>But how do we know that the scores of seen items are higher than those of unseen items?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Use a </a:t>
            </a:r>
            <a:r>
              <a:rPr lang="en-US" i="1" noProof="0" dirty="0"/>
              <a:t>threshold</a:t>
            </a:r>
            <a:r>
              <a:rPr lang="en-US" noProof="0" dirty="0"/>
              <a:t> (</a:t>
            </a:r>
            <a:r>
              <a:rPr lang="en-US" i="1" noProof="0" dirty="0"/>
              <a:t>T</a:t>
            </a:r>
            <a:r>
              <a:rPr lang="en-US" noProof="0" dirty="0"/>
              <a:t>) to predict maximum possible score of unseen items</a:t>
            </a:r>
          </a:p>
          <a:p>
            <a:pPr lvl="2">
              <a:lnSpc>
                <a:spcPct val="90000"/>
              </a:lnSpc>
            </a:pPr>
            <a:r>
              <a:rPr lang="en-US" noProof="0" dirty="0"/>
              <a:t>based on the last scores seen in the lists under sorted access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Then stop when there are at least </a:t>
            </a:r>
            <a:r>
              <a:rPr lang="en-US" i="1" noProof="0" dirty="0"/>
              <a:t>k</a:t>
            </a:r>
            <a:r>
              <a:rPr lang="en-US" noProof="0" dirty="0"/>
              <a:t> data items whose overall score </a:t>
            </a:r>
            <a:r>
              <a:rPr lang="en-US" noProof="0" dirty="0">
                <a:cs typeface="Arial" charset="0"/>
              </a:rPr>
              <a:t>≥ </a:t>
            </a:r>
            <a:r>
              <a:rPr lang="en-US" i="1" noProof="0" dirty="0">
                <a:cs typeface="Arial" charset="0"/>
              </a:rPr>
              <a:t>T</a:t>
            </a:r>
            <a:endParaRPr lang="en-US" i="1" noProof="0" dirty="0"/>
          </a:p>
          <a:p>
            <a:pPr>
              <a:lnSpc>
                <a:spcPct val="90000"/>
              </a:lnSpc>
            </a:pP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9F796-B28A-9F44-AD33-619427A0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2B3CB8-843B-5244-A543-AB8B17277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27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 Example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459921"/>
            <a:ext cx="4906888" cy="4530725"/>
          </a:xfrm>
        </p:spPr>
        <p:txBody>
          <a:bodyPr vert="horz">
            <a:noAutofit/>
          </a:bodyPr>
          <a:lstStyle/>
          <a:p>
            <a:r>
              <a:rPr lang="en-US" sz="1600" dirty="0"/>
              <a:t>Assume </a:t>
            </a:r>
            <a:r>
              <a:rPr lang="en-US" sz="1600" dirty="0" err="1"/>
              <a:t>sf</a:t>
            </a:r>
            <a:r>
              <a:rPr lang="en-US" sz="1600" dirty="0"/>
              <a:t>( ) = </a:t>
            </a:r>
            <a:r>
              <a:rPr lang="en-US" sz="1600" i="1" dirty="0"/>
              <a:t>s</a:t>
            </a:r>
            <a:r>
              <a:rPr lang="en-US" sz="1600" baseline="-25000" dirty="0"/>
              <a:t>1</a:t>
            </a:r>
            <a:r>
              <a:rPr lang="en-US" sz="1600" dirty="0"/>
              <a:t> + </a:t>
            </a:r>
            <a:r>
              <a:rPr lang="en-US" sz="1600" i="1" dirty="0"/>
              <a:t>s</a:t>
            </a:r>
            <a:r>
              <a:rPr lang="en-US" sz="1600" baseline="-25000" dirty="0"/>
              <a:t>2</a:t>
            </a:r>
            <a:r>
              <a:rPr lang="en-US" sz="1600" dirty="0"/>
              <a:t> + </a:t>
            </a:r>
            <a:r>
              <a:rPr lang="en-US" sz="1600" i="1" dirty="0"/>
              <a:t>s</a:t>
            </a:r>
            <a:r>
              <a:rPr lang="en-US" sz="1600" baseline="-25000" dirty="0"/>
              <a:t>3</a:t>
            </a:r>
            <a:r>
              <a:rPr lang="en-US" sz="1600" dirty="0"/>
              <a:t>, </a:t>
            </a:r>
            <a:r>
              <a:rPr lang="en-US" sz="1600" i="1" dirty="0" err="1"/>
              <a:t>k</a:t>
            </a:r>
            <a:r>
              <a:rPr lang="en-US" sz="1600" dirty="0"/>
              <a:t> = 3, 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i="1" dirty="0"/>
              <a:t>Y</a:t>
            </a:r>
            <a:r>
              <a:rPr lang="en-US" sz="1600" dirty="0"/>
              <a:t>: {top seen items with overall scores}</a:t>
            </a:r>
          </a:p>
          <a:p>
            <a:r>
              <a:rPr lang="en-US" sz="1600" dirty="0"/>
              <a:t>At position 1</a:t>
            </a:r>
          </a:p>
          <a:p>
            <a:pPr lvl="1"/>
            <a:r>
              <a:rPr lang="en-US" sz="1400" dirty="0"/>
              <a:t>Look up the local scores of items </a:t>
            </a:r>
            <a:r>
              <a:rPr lang="en-US" sz="1400" i="1" dirty="0"/>
              <a:t>d</a:t>
            </a:r>
            <a:r>
              <a:rPr lang="en-US" sz="1400" baseline="-25000" dirty="0"/>
              <a:t>1</a:t>
            </a:r>
            <a:r>
              <a:rPr lang="en-US" sz="1400" dirty="0"/>
              <a:t>, </a:t>
            </a:r>
            <a:r>
              <a:rPr lang="en-US" sz="1400" i="1" dirty="0"/>
              <a:t>d</a:t>
            </a:r>
            <a:r>
              <a:rPr lang="en-US" sz="1400" baseline="-25000" dirty="0"/>
              <a:t>2</a:t>
            </a:r>
            <a:r>
              <a:rPr lang="en-US" sz="1400" dirty="0"/>
              <a:t> and </a:t>
            </a:r>
            <a:r>
              <a:rPr lang="en-US" sz="1400" i="1" dirty="0"/>
              <a:t>d</a:t>
            </a:r>
            <a:r>
              <a:rPr lang="en-US" sz="1400" baseline="-25000" dirty="0"/>
              <a:t>3</a:t>
            </a:r>
            <a:r>
              <a:rPr lang="en-US" sz="1400" dirty="0"/>
              <a:t> in other lists using random access and compute their overall scores (which are 65, 63 and 70, respectively)</a:t>
            </a:r>
          </a:p>
          <a:p>
            <a:pPr lvl="1"/>
            <a:r>
              <a:rPr lang="en-US" sz="1400" i="1" dirty="0"/>
              <a:t>Y</a:t>
            </a:r>
            <a:r>
              <a:rPr lang="en-US" sz="1400" dirty="0"/>
              <a:t> = {(</a:t>
            </a:r>
            <a:r>
              <a:rPr lang="en-US" sz="1400" i="1" dirty="0"/>
              <a:t>d</a:t>
            </a:r>
            <a:r>
              <a:rPr lang="en-US" sz="1400" baseline="-25000" dirty="0"/>
              <a:t>1</a:t>
            </a:r>
            <a:r>
              <a:rPr lang="en-US" sz="1400" dirty="0"/>
              <a:t>,70) (</a:t>
            </a:r>
            <a:r>
              <a:rPr lang="en-US" sz="1400" i="1" dirty="0"/>
              <a:t>d</a:t>
            </a:r>
            <a:r>
              <a:rPr lang="en-US" sz="1400" baseline="-25000" dirty="0"/>
              <a:t>2</a:t>
            </a:r>
            <a:r>
              <a:rPr lang="en-US" sz="1400" dirty="0"/>
              <a:t>,65) (</a:t>
            </a:r>
            <a:r>
              <a:rPr lang="en-US" sz="1400" i="1" dirty="0"/>
              <a:t>d</a:t>
            </a:r>
            <a:r>
              <a:rPr lang="en-US" sz="1400" baseline="-25000" dirty="0"/>
              <a:t>3</a:t>
            </a:r>
            <a:r>
              <a:rPr lang="en-US" sz="1400" dirty="0"/>
              <a:t>,63)}, </a:t>
            </a:r>
            <a:r>
              <a:rPr lang="en-US" sz="1400" i="1" dirty="0"/>
              <a:t>T</a:t>
            </a:r>
            <a:r>
              <a:rPr lang="en-US" sz="1400" dirty="0"/>
              <a:t> = 30 + 28 + 30 = 88 </a:t>
            </a:r>
          </a:p>
          <a:p>
            <a:r>
              <a:rPr lang="en-US" sz="1600" dirty="0"/>
              <a:t>Then</a:t>
            </a:r>
          </a:p>
          <a:p>
            <a:pPr lvl="1"/>
            <a:r>
              <a:rPr lang="en-US" sz="1400" dirty="0"/>
              <a:t>At position 5, </a:t>
            </a:r>
            <a:r>
              <a:rPr lang="en-US" sz="1400" i="1" dirty="0"/>
              <a:t>Y</a:t>
            </a:r>
            <a:r>
              <a:rPr lang="en-US" sz="1400" dirty="0"/>
              <a:t> = same, </a:t>
            </a:r>
            <a:r>
              <a:rPr lang="en-US" sz="1400" i="1" dirty="0"/>
              <a:t>T</a:t>
            </a:r>
            <a:r>
              <a:rPr lang="en-US" sz="1400" dirty="0"/>
              <a:t> = 72</a:t>
            </a:r>
          </a:p>
          <a:p>
            <a:pPr lvl="1"/>
            <a:r>
              <a:rPr lang="en-US" sz="1400" dirty="0"/>
              <a:t>At position 6, </a:t>
            </a:r>
            <a:r>
              <a:rPr lang="en-US" sz="1400" i="1" dirty="0"/>
              <a:t>Y</a:t>
            </a:r>
            <a:r>
              <a:rPr lang="en-US" sz="1400" dirty="0"/>
              <a:t> = same, </a:t>
            </a:r>
            <a:r>
              <a:rPr lang="en-US" sz="1400" i="1" dirty="0"/>
              <a:t>T</a:t>
            </a:r>
            <a:r>
              <a:rPr lang="en-US" sz="1400" dirty="0"/>
              <a:t> = 63</a:t>
            </a:r>
          </a:p>
          <a:p>
            <a:pPr marL="758825" lvl="2" indent="0">
              <a:buNone/>
            </a:pPr>
            <a:r>
              <a:rPr lang="en-US" sz="1400" dirty="0"/>
              <a:t>which is less than the overall score of the three data items in </a:t>
            </a:r>
            <a:r>
              <a:rPr lang="en-US" sz="1400" i="1" dirty="0"/>
              <a:t>Y</a:t>
            </a:r>
            <a:r>
              <a:rPr lang="en-US" sz="1400" dirty="0"/>
              <a:t>. Thus, TA stops</a:t>
            </a:r>
          </a:p>
          <a:p>
            <a:r>
              <a:rPr lang="en-US" sz="1600" dirty="0"/>
              <a:t>Note that the contents of </a:t>
            </a:r>
            <a:r>
              <a:rPr lang="en-US" sz="1600" i="1" dirty="0"/>
              <a:t>Y</a:t>
            </a:r>
            <a:r>
              <a:rPr lang="en-US" sz="1600" dirty="0"/>
              <a:t> at position 6 is exactly the same as at position 3</a:t>
            </a:r>
          </a:p>
          <a:p>
            <a:pPr lvl="1"/>
            <a:r>
              <a:rPr lang="en-US" sz="1400" dirty="0"/>
              <a:t>At position 2, </a:t>
            </a:r>
            <a:r>
              <a:rPr lang="en-US" sz="1400" i="1" dirty="0"/>
              <a:t>Y</a:t>
            </a:r>
            <a:r>
              <a:rPr lang="en-US" sz="1400" dirty="0"/>
              <a:t> = {(</a:t>
            </a:r>
            <a:r>
              <a:rPr lang="en-US" sz="1400" i="1" dirty="0"/>
              <a:t>d</a:t>
            </a:r>
            <a:r>
              <a:rPr lang="en-US" sz="1400" baseline="-25000" dirty="0"/>
              <a:t>3</a:t>
            </a:r>
            <a:r>
              <a:rPr lang="en-US" sz="1400" dirty="0"/>
              <a:t>,70) (</a:t>
            </a:r>
            <a:r>
              <a:rPr lang="en-US" sz="1400" i="1" dirty="0"/>
              <a:t>d</a:t>
            </a:r>
            <a:r>
              <a:rPr lang="en-US" sz="1400" baseline="-25000" dirty="0"/>
              <a:t>4</a:t>
            </a:r>
            <a:r>
              <a:rPr lang="en-US" sz="1400" dirty="0"/>
              <a:t>,70) (</a:t>
            </a:r>
            <a:r>
              <a:rPr lang="en-US" sz="1400" i="1" dirty="0"/>
              <a:t>d</a:t>
            </a:r>
            <a:r>
              <a:rPr lang="en-US" sz="1400" baseline="-25000" dirty="0"/>
              <a:t>5</a:t>
            </a:r>
            <a:r>
              <a:rPr lang="en-US" sz="1400" dirty="0"/>
              <a:t>,65)}, </a:t>
            </a:r>
            <a:r>
              <a:rPr lang="en-US" sz="1400" i="1" dirty="0"/>
              <a:t>T</a:t>
            </a:r>
            <a:r>
              <a:rPr lang="en-US" sz="1400" dirty="0"/>
              <a:t> = 84</a:t>
            </a:r>
          </a:p>
          <a:p>
            <a:pPr lvl="1"/>
            <a:r>
              <a:rPr lang="en-US" sz="1400" dirty="0"/>
              <a:t>At position 3, </a:t>
            </a:r>
            <a:r>
              <a:rPr lang="en-US" sz="1400" i="1" dirty="0"/>
              <a:t>Y</a:t>
            </a:r>
            <a:r>
              <a:rPr lang="en-US" sz="1400" dirty="0"/>
              <a:t> = {(</a:t>
            </a:r>
            <a:r>
              <a:rPr lang="en-US" sz="1400" i="1" dirty="0"/>
              <a:t>d</a:t>
            </a:r>
            <a:r>
              <a:rPr lang="en-US" sz="1400" baseline="-25000" dirty="0"/>
              <a:t>3</a:t>
            </a:r>
            <a:r>
              <a:rPr lang="en-US" sz="1400" dirty="0"/>
              <a:t>,71) (</a:t>
            </a:r>
            <a:r>
              <a:rPr lang="en-US" sz="1400" i="1" dirty="0"/>
              <a:t>d</a:t>
            </a:r>
            <a:r>
              <a:rPr lang="en-US" sz="1400" baseline="-25000" dirty="0"/>
              <a:t>5</a:t>
            </a:r>
            <a:r>
              <a:rPr lang="en-US" sz="1400" dirty="0"/>
              <a:t>,70) (</a:t>
            </a:r>
            <a:r>
              <a:rPr lang="en-US" sz="1400" i="1" dirty="0"/>
              <a:t>d</a:t>
            </a:r>
            <a:r>
              <a:rPr lang="en-US" sz="1400" baseline="-25000" dirty="0"/>
              <a:t>8</a:t>
            </a:r>
            <a:r>
              <a:rPr lang="en-US" sz="1400" dirty="0"/>
              <a:t>,70)}, </a:t>
            </a:r>
            <a:r>
              <a:rPr lang="en-US" sz="1400" i="1" dirty="0"/>
              <a:t>T</a:t>
            </a:r>
            <a:r>
              <a:rPr lang="en-US" sz="1400" dirty="0"/>
              <a:t> = 80</a:t>
            </a:r>
          </a:p>
          <a:p>
            <a:pPr lvl="1"/>
            <a:r>
              <a:rPr lang="en-US" sz="1400" dirty="0"/>
              <a:t>At position 4, </a:t>
            </a:r>
            <a:r>
              <a:rPr lang="en-US" sz="1400" i="1" dirty="0"/>
              <a:t>Y</a:t>
            </a:r>
            <a:r>
              <a:rPr lang="en-US" sz="1400" dirty="0"/>
              <a:t> = same, </a:t>
            </a:r>
            <a:r>
              <a:rPr lang="en-US" sz="1400" i="1" dirty="0"/>
              <a:t>T</a:t>
            </a:r>
            <a:r>
              <a:rPr lang="en-US" sz="1400" dirty="0"/>
              <a:t> = 75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28144-089E-AB44-92FB-51CDF21F7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04882-A92F-DC40-A6D6-90C5AF59E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180" y="2204865"/>
            <a:ext cx="38528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254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Improvement over TA: BPA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Best Position Algorithm</a:t>
            </a:r>
          </a:p>
          <a:p>
            <a:r>
              <a:rPr lang="en-US" noProof="0" dirty="0"/>
              <a:t>Main idea: </a:t>
            </a:r>
            <a:r>
              <a:rPr lang="en-US" i="1" noProof="0" dirty="0"/>
              <a:t>keep track of the positions (and scores) of the items seen under sorted or random access</a:t>
            </a:r>
          </a:p>
          <a:p>
            <a:pPr lvl="1"/>
            <a:r>
              <a:rPr lang="en-US" noProof="0" dirty="0"/>
              <a:t>Enables BPA to stop as soon as possible</a:t>
            </a:r>
          </a:p>
          <a:p>
            <a:pPr lvl="2"/>
            <a:r>
              <a:rPr lang="en-US" noProof="0" dirty="0"/>
              <a:t>In the previous example, BPA stops at position 3 </a:t>
            </a:r>
          </a:p>
          <a:p>
            <a:r>
              <a:rPr lang="en-US" noProof="0" dirty="0"/>
              <a:t>Best position = the greatest seen position in a list such that any position before it is also seen</a:t>
            </a:r>
          </a:p>
          <a:p>
            <a:pPr lvl="1"/>
            <a:r>
              <a:rPr lang="en-US" noProof="0" dirty="0"/>
              <a:t>Thus, we are sure that all positions between 1 and </a:t>
            </a:r>
            <a:r>
              <a:rPr lang="en-US" i="1" noProof="0" dirty="0"/>
              <a:t>best position </a:t>
            </a:r>
            <a:r>
              <a:rPr lang="en-US" noProof="0" dirty="0"/>
              <a:t>have been seen</a:t>
            </a:r>
          </a:p>
          <a:p>
            <a:r>
              <a:rPr lang="en-US" noProof="0" dirty="0"/>
              <a:t>Stopping condition</a:t>
            </a:r>
          </a:p>
          <a:p>
            <a:pPr lvl="1"/>
            <a:r>
              <a:rPr lang="en-US" noProof="0" dirty="0"/>
              <a:t>Based on </a:t>
            </a:r>
            <a:r>
              <a:rPr lang="en-US" i="1" noProof="0" dirty="0"/>
              <a:t>best positions overall score</a:t>
            </a:r>
            <a:r>
              <a:rPr lang="en-US" noProof="0" dirty="0"/>
              <a:t>, i.e. the overall score computed based on the best positions in all lists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EC148-7F18-124D-B46B-BB22BBD38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E45E1-0690-9140-8816-0DB1E9A06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09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Top-</a:t>
            </a:r>
            <a:r>
              <a:rPr lang="en-US" noProof="0" dirty="0" err="1"/>
              <a:t>k</a:t>
            </a:r>
            <a:r>
              <a:rPr lang="en-US" noProof="0" dirty="0"/>
              <a:t> Query Processing in </a:t>
            </a:r>
            <a:r>
              <a:rPr lang="en-US" noProof="0" dirty="0" err="1"/>
              <a:t>DHTs</a:t>
            </a:r>
            <a:endParaRPr lang="en-US" noProof="0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Given </a:t>
            </a:r>
          </a:p>
          <a:p>
            <a:pPr lvl="1"/>
            <a:r>
              <a:rPr lang="en-US" noProof="0" dirty="0"/>
              <a:t>A DHT network</a:t>
            </a:r>
          </a:p>
          <a:p>
            <a:pPr lvl="1"/>
            <a:r>
              <a:rPr lang="en-US" i="1" noProof="0" dirty="0"/>
              <a:t>T </a:t>
            </a:r>
            <a:r>
              <a:rPr lang="en-US" noProof="0" dirty="0"/>
              <a:t>: a set of </a:t>
            </a:r>
            <a:r>
              <a:rPr lang="en-US" noProof="0" dirty="0" err="1"/>
              <a:t>tuples</a:t>
            </a:r>
            <a:r>
              <a:rPr lang="en-US" noProof="0" dirty="0"/>
              <a:t> which are stored in the DHT</a:t>
            </a:r>
          </a:p>
          <a:p>
            <a:pPr lvl="1"/>
            <a:r>
              <a:rPr lang="en-US" i="1" noProof="0" dirty="0"/>
              <a:t>Q </a:t>
            </a:r>
            <a:r>
              <a:rPr lang="en-US" noProof="0" dirty="0"/>
              <a:t>: a top-</a:t>
            </a:r>
            <a:r>
              <a:rPr lang="en-US" noProof="0" dirty="0" err="1"/>
              <a:t>k</a:t>
            </a:r>
            <a:r>
              <a:rPr lang="en-US" noProof="0" dirty="0"/>
              <a:t> query </a:t>
            </a:r>
          </a:p>
          <a:p>
            <a:pPr lvl="1"/>
            <a:r>
              <a:rPr lang="en-US" i="1" noProof="0" dirty="0" err="1"/>
              <a:t>sf</a:t>
            </a:r>
            <a:r>
              <a:rPr lang="en-US" i="1" noProof="0" dirty="0"/>
              <a:t> </a:t>
            </a:r>
            <a:r>
              <a:rPr lang="en-US" noProof="0" dirty="0"/>
              <a:t>: a scoring function</a:t>
            </a:r>
          </a:p>
          <a:p>
            <a:r>
              <a:rPr lang="en-US" noProof="0" dirty="0"/>
              <a:t>Goal</a:t>
            </a:r>
          </a:p>
          <a:p>
            <a:pPr lvl="1"/>
            <a:r>
              <a:rPr lang="en-US" noProof="0" dirty="0"/>
              <a:t>Retrieve efficiently the </a:t>
            </a:r>
            <a:r>
              <a:rPr lang="en-US" i="1" noProof="0" dirty="0" err="1"/>
              <a:t>k</a:t>
            </a:r>
            <a:r>
              <a:rPr lang="en-US" i="1" noProof="0" dirty="0"/>
              <a:t> </a:t>
            </a:r>
            <a:r>
              <a:rPr lang="en-US" noProof="0" dirty="0" err="1"/>
              <a:t>tuples</a:t>
            </a:r>
            <a:r>
              <a:rPr lang="en-US" noProof="0" dirty="0"/>
              <a:t> stored in the DHT whose scores are the highest according to </a:t>
            </a:r>
            <a:r>
              <a:rPr lang="en-US" i="1" noProof="0" dirty="0"/>
              <a:t>Q </a:t>
            </a:r>
            <a:r>
              <a:rPr lang="en-US" noProof="0" dirty="0"/>
              <a:t>and </a:t>
            </a:r>
            <a:r>
              <a:rPr lang="en-US" i="1" noProof="0" dirty="0" err="1"/>
              <a:t>sf</a:t>
            </a:r>
            <a:endParaRPr lang="en-US" i="1" noProof="0" dirty="0"/>
          </a:p>
          <a:p>
            <a:pPr lvl="1"/>
            <a:r>
              <a:rPr lang="en-US" noProof="0" dirty="0"/>
              <a:t>While avoiding centralized data storage</a:t>
            </a:r>
          </a:p>
          <a:p>
            <a:r>
              <a:rPr lang="en-US" noProof="0" dirty="0" err="1"/>
              <a:t>DHTop</a:t>
            </a:r>
            <a:r>
              <a:rPr lang="en-US" noProof="0" dirty="0"/>
              <a:t> algorithm</a:t>
            </a:r>
          </a:p>
          <a:p>
            <a:pPr lvl="1"/>
            <a:r>
              <a:rPr lang="en-US" noProof="0" dirty="0"/>
              <a:t>TA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B54737-AA25-1B49-A83F-F3935C40D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CA708-8A04-5B48-A5F1-9C006F61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9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Storage Mechanism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Two complementary methods for storing </a:t>
            </a:r>
            <a:r>
              <a:rPr lang="en-US" noProof="0" dirty="0" err="1"/>
              <a:t>tuples</a:t>
            </a:r>
            <a:r>
              <a:rPr lang="en-US" noProof="0" dirty="0"/>
              <a:t> in the DHT</a:t>
            </a:r>
          </a:p>
          <a:p>
            <a:pPr lvl="1"/>
            <a:r>
              <a:rPr lang="en-US" b="1" noProof="0" dirty="0" err="1"/>
              <a:t>Tuple</a:t>
            </a:r>
            <a:r>
              <a:rPr lang="en-US" b="1" noProof="0" dirty="0"/>
              <a:t> storage</a:t>
            </a:r>
            <a:r>
              <a:rPr lang="en-US" noProof="0" dirty="0"/>
              <a:t>: each </a:t>
            </a:r>
            <a:r>
              <a:rPr lang="en-US" noProof="0" dirty="0" err="1"/>
              <a:t>tuple</a:t>
            </a:r>
            <a:r>
              <a:rPr lang="en-US" noProof="0" dirty="0"/>
              <a:t> of a relation is stored in the DHT using its </a:t>
            </a:r>
            <a:r>
              <a:rPr lang="en-US" noProof="0" dirty="0" err="1"/>
              <a:t>tuple’s</a:t>
            </a:r>
            <a:r>
              <a:rPr lang="en-US" noProof="0" dirty="0"/>
              <a:t> identifier (e.g. primary key)</a:t>
            </a:r>
          </a:p>
          <a:p>
            <a:pPr lvl="2"/>
            <a:r>
              <a:rPr lang="en-US" noProof="0" dirty="0"/>
              <a:t>Allows to retrieve </a:t>
            </a:r>
            <a:r>
              <a:rPr lang="en-US" noProof="0" dirty="0" err="1"/>
              <a:t>tuples</a:t>
            </a:r>
            <a:r>
              <a:rPr lang="en-US" noProof="0" dirty="0"/>
              <a:t> using their identifier</a:t>
            </a:r>
          </a:p>
          <a:p>
            <a:pPr lvl="1"/>
            <a:r>
              <a:rPr lang="en-US" b="1" noProof="0" dirty="0"/>
              <a:t>Attribute storage</a:t>
            </a:r>
            <a:r>
              <a:rPr lang="en-US" noProof="0" dirty="0"/>
              <a:t>: the values of some attributes of a </a:t>
            </a:r>
            <a:r>
              <a:rPr lang="en-US" noProof="0" dirty="0" err="1"/>
              <a:t>tuple</a:t>
            </a:r>
            <a:r>
              <a:rPr lang="en-US" noProof="0" dirty="0"/>
              <a:t> are stored individually in the DHT</a:t>
            </a:r>
          </a:p>
          <a:p>
            <a:pPr lvl="2"/>
            <a:r>
              <a:rPr lang="en-US" noProof="0" dirty="0"/>
              <a:t>Acts as secondary indices</a:t>
            </a:r>
          </a:p>
          <a:p>
            <a:pPr lvl="2"/>
            <a:r>
              <a:rPr lang="en-US" noProof="0" dirty="0"/>
              <a:t>Good support for exact match queries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FDA05-6B00-974D-A6F6-4973D9C59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0C73A-431B-C845-B357-327E6B724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1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Tuple</a:t>
            </a:r>
            <a:r>
              <a:rPr lang="en-US" noProof="0" dirty="0"/>
              <a:t> Storage Method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Let </a:t>
            </a:r>
          </a:p>
          <a:p>
            <a:pPr lvl="1"/>
            <a:r>
              <a:rPr lang="en-US" noProof="0" dirty="0"/>
              <a:t>R (</a:t>
            </a:r>
            <a:r>
              <a:rPr lang="en-US" i="1" u="sng" noProof="0" dirty="0"/>
              <a:t>a</a:t>
            </a:r>
            <a:r>
              <a:rPr lang="en-US" u="sng" baseline="-25000" noProof="0" dirty="0"/>
              <a:t>1</a:t>
            </a:r>
            <a:r>
              <a:rPr lang="en-US" noProof="0" dirty="0"/>
              <a:t>, </a:t>
            </a:r>
            <a:r>
              <a:rPr lang="en-US" i="1" noProof="0" dirty="0"/>
              <a:t>a</a:t>
            </a:r>
            <a:r>
              <a:rPr lang="en-US" baseline="-25000" noProof="0" dirty="0"/>
              <a:t>2</a:t>
            </a:r>
            <a:r>
              <a:rPr lang="en-US" noProof="0" dirty="0"/>
              <a:t>, …, </a:t>
            </a:r>
            <a:r>
              <a:rPr lang="en-US" i="1" noProof="0" dirty="0"/>
              <a:t>a</a:t>
            </a:r>
            <a:r>
              <a:rPr lang="en-US" i="1" baseline="-25000" noProof="0" dirty="0"/>
              <a:t>m</a:t>
            </a:r>
            <a:r>
              <a:rPr lang="en-US" noProof="0" dirty="0"/>
              <a:t>) be a relation</a:t>
            </a:r>
          </a:p>
          <a:p>
            <a:pPr lvl="1"/>
            <a:r>
              <a:rPr lang="en-US" i="1" noProof="0" dirty="0" err="1"/>
              <a:t>t</a:t>
            </a:r>
            <a:r>
              <a:rPr lang="en-US" noProof="0" dirty="0"/>
              <a:t> </a:t>
            </a:r>
            <a:r>
              <a:rPr lang="en-US" noProof="0" dirty="0">
                <a:latin typeface="Symbol" charset="2"/>
                <a:cs typeface="Symbol" charset="2"/>
              </a:rPr>
              <a:t>〈</a:t>
            </a:r>
            <a:r>
              <a:rPr lang="en-US" i="1" noProof="0" dirty="0"/>
              <a:t>v</a:t>
            </a:r>
            <a:r>
              <a:rPr lang="en-US" baseline="-25000" noProof="0" dirty="0"/>
              <a:t>1</a:t>
            </a:r>
            <a:r>
              <a:rPr lang="en-US" noProof="0" dirty="0"/>
              <a:t>, </a:t>
            </a:r>
            <a:r>
              <a:rPr lang="en-US" i="1" noProof="0" dirty="0"/>
              <a:t>v</a:t>
            </a:r>
            <a:r>
              <a:rPr lang="en-US" baseline="-25000" noProof="0" dirty="0"/>
              <a:t>2</a:t>
            </a:r>
            <a:r>
              <a:rPr lang="en-US" noProof="0" dirty="0"/>
              <a:t>, …, </a:t>
            </a:r>
            <a:r>
              <a:rPr lang="en-US" i="1" noProof="0" dirty="0" err="1"/>
              <a:t>v</a:t>
            </a:r>
            <a:r>
              <a:rPr lang="en-US" i="1" baseline="-25000" noProof="0" dirty="0" err="1"/>
              <a:t>m</a:t>
            </a:r>
            <a:r>
              <a:rPr lang="en-US" noProof="0" dirty="0" err="1">
                <a:latin typeface="Symbol" charset="2"/>
                <a:cs typeface="Symbol" charset="2"/>
              </a:rPr>
              <a:t>〉</a:t>
            </a:r>
            <a:r>
              <a:rPr lang="en-US" noProof="0" dirty="0"/>
              <a:t> be a </a:t>
            </a:r>
            <a:r>
              <a:rPr lang="en-US" noProof="0" dirty="0" err="1"/>
              <a:t>tuple</a:t>
            </a:r>
            <a:r>
              <a:rPr lang="en-US" noProof="0" dirty="0"/>
              <a:t> of </a:t>
            </a:r>
            <a:r>
              <a:rPr lang="en-US" i="1" noProof="0" dirty="0"/>
              <a:t>R </a:t>
            </a:r>
          </a:p>
          <a:p>
            <a:pPr lvl="1"/>
            <a:r>
              <a:rPr lang="en-US" i="1" noProof="0" dirty="0"/>
              <a:t>v</a:t>
            </a:r>
            <a:r>
              <a:rPr lang="en-US" baseline="-25000" noProof="0" dirty="0"/>
              <a:t>1</a:t>
            </a:r>
            <a:r>
              <a:rPr lang="en-US" noProof="0" dirty="0"/>
              <a:t> be the primary key of </a:t>
            </a:r>
            <a:r>
              <a:rPr lang="en-US" noProof="0" dirty="0" err="1"/>
              <a:t>tuple</a:t>
            </a:r>
            <a:r>
              <a:rPr lang="en-US" noProof="0" dirty="0"/>
              <a:t> </a:t>
            </a:r>
            <a:r>
              <a:rPr lang="en-US" i="1" noProof="0" dirty="0" err="1"/>
              <a:t>t</a:t>
            </a:r>
            <a:endParaRPr lang="en-US" i="1" noProof="0" dirty="0"/>
          </a:p>
          <a:p>
            <a:pPr lvl="1"/>
            <a:r>
              <a:rPr lang="en-US" i="1" noProof="0" dirty="0" err="1"/>
              <a:t>h</a:t>
            </a:r>
            <a:r>
              <a:rPr lang="en-US" i="1" noProof="0" dirty="0"/>
              <a:t> </a:t>
            </a:r>
            <a:r>
              <a:rPr lang="en-US" noProof="0" dirty="0"/>
              <a:t>: a hash function that hashes its inputs into a DHT key </a:t>
            </a:r>
          </a:p>
          <a:p>
            <a:r>
              <a:rPr lang="en-US" noProof="0" dirty="0"/>
              <a:t>To store </a:t>
            </a:r>
            <a:r>
              <a:rPr lang="en-US" noProof="0" dirty="0" err="1"/>
              <a:t>tuple</a:t>
            </a:r>
            <a:r>
              <a:rPr lang="en-US" noProof="0" dirty="0"/>
              <a:t> </a:t>
            </a:r>
            <a:r>
              <a:rPr lang="en-US" i="1" noProof="0" dirty="0" err="1"/>
              <a:t>t</a:t>
            </a:r>
            <a:r>
              <a:rPr lang="en-US" i="1" noProof="0" dirty="0"/>
              <a:t> </a:t>
            </a:r>
            <a:r>
              <a:rPr lang="en-US" noProof="0" dirty="0"/>
              <a:t>in the DHT, a peer does as follows:</a:t>
            </a:r>
          </a:p>
          <a:p>
            <a:pPr lvl="1"/>
            <a:r>
              <a:rPr lang="en-US" noProof="0" dirty="0"/>
              <a:t>   </a:t>
            </a:r>
            <a:r>
              <a:rPr lang="en-US" i="1" noProof="0" dirty="0" err="1"/>
              <a:t>ts_key</a:t>
            </a:r>
            <a:r>
              <a:rPr lang="en-US" noProof="0" dirty="0"/>
              <a:t> = </a:t>
            </a:r>
            <a:r>
              <a:rPr lang="en-US" i="1" noProof="0" dirty="0" err="1"/>
              <a:t>h</a:t>
            </a:r>
            <a:r>
              <a:rPr lang="en-US" noProof="0" dirty="0" err="1"/>
              <a:t>(</a:t>
            </a:r>
            <a:r>
              <a:rPr lang="en-US" i="1" noProof="0" dirty="0" err="1"/>
              <a:t>R</a:t>
            </a:r>
            <a:r>
              <a:rPr lang="en-US" noProof="0" dirty="0"/>
              <a:t>, </a:t>
            </a:r>
            <a:r>
              <a:rPr lang="en-US" i="1" noProof="0" dirty="0"/>
              <a:t>v</a:t>
            </a:r>
            <a:r>
              <a:rPr lang="en-US" baseline="-25000" noProof="0" dirty="0"/>
              <a:t>1</a:t>
            </a:r>
            <a:r>
              <a:rPr lang="en-US" noProof="0" dirty="0"/>
              <a:t>);</a:t>
            </a:r>
          </a:p>
          <a:p>
            <a:pPr lvl="1"/>
            <a:r>
              <a:rPr lang="en-US" noProof="0" dirty="0"/>
              <a:t>   put(</a:t>
            </a:r>
            <a:r>
              <a:rPr lang="en-US" i="1" noProof="0" dirty="0" err="1"/>
              <a:t>ts_key</a:t>
            </a:r>
            <a:r>
              <a:rPr lang="en-US" dirty="0"/>
              <a:t>,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</a:t>
            </a:r>
            <a:r>
              <a:rPr lang="en-US" i="1" noProof="0" dirty="0"/>
              <a:t>v</a:t>
            </a:r>
            <a:r>
              <a:rPr lang="en-US" baseline="-25000" noProof="0" dirty="0"/>
              <a:t>1</a:t>
            </a:r>
            <a:r>
              <a:rPr lang="en-US" noProof="0" dirty="0"/>
              <a:t>, </a:t>
            </a:r>
            <a:r>
              <a:rPr lang="en-US" i="1" noProof="0" dirty="0"/>
              <a:t>v</a:t>
            </a:r>
            <a:r>
              <a:rPr lang="en-US" baseline="-25000" noProof="0" dirty="0"/>
              <a:t>2</a:t>
            </a:r>
            <a:r>
              <a:rPr lang="en-US" noProof="0" dirty="0"/>
              <a:t>, …, </a:t>
            </a:r>
            <a:r>
              <a:rPr lang="en-US" i="1" noProof="0" dirty="0" err="1"/>
              <a:t>v</a:t>
            </a:r>
            <a:r>
              <a:rPr lang="en-US" i="1" baseline="-25000" noProof="0" dirty="0" err="1"/>
              <a:t>m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</a:t>
            </a:r>
            <a:r>
              <a:rPr lang="en-US" dirty="0"/>
              <a:t>)</a:t>
            </a:r>
            <a:r>
              <a:rPr lang="en-US" noProof="0" dirty="0"/>
              <a:t>;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7953E-0270-A840-AF1D-3C692ABF3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7DF7A-A792-C643-BE0B-624788CF8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2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Attribute-value Storage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noProof="0" dirty="0"/>
              <a:t>Domain partitioning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Let </a:t>
            </a:r>
            <a:r>
              <a:rPr lang="en-US" i="1" noProof="0" dirty="0" err="1"/>
              <a:t>D</a:t>
            </a:r>
            <a:r>
              <a:rPr lang="en-US" i="1" baseline="-25000" noProof="0" dirty="0" err="1">
                <a:sym typeface="Symbol" pitchFamily="18" charset="2"/>
              </a:rPr>
              <a:t>a</a:t>
            </a:r>
            <a:r>
              <a:rPr lang="en-US" noProof="0" dirty="0"/>
              <a:t> be the domain of an attribute </a:t>
            </a:r>
            <a:r>
              <a:rPr lang="en-US" i="1" noProof="0" dirty="0">
                <a:sym typeface="Symbol" pitchFamily="18" charset="2"/>
              </a:rPr>
              <a:t>a</a:t>
            </a:r>
            <a:endParaRPr lang="en-US" i="1" noProof="0" dirty="0"/>
          </a:p>
          <a:p>
            <a:pPr lvl="1">
              <a:lnSpc>
                <a:spcPct val="90000"/>
              </a:lnSpc>
            </a:pPr>
            <a:r>
              <a:rPr lang="en-US" noProof="0" dirty="0"/>
              <a:t>We partition</a:t>
            </a:r>
            <a:r>
              <a:rPr lang="en-US" i="1" noProof="0" dirty="0"/>
              <a:t> </a:t>
            </a:r>
            <a:r>
              <a:rPr lang="en-US" i="1" noProof="0" dirty="0" err="1"/>
              <a:t>D</a:t>
            </a:r>
            <a:r>
              <a:rPr lang="en-US" i="1" baseline="-25000" noProof="0" dirty="0" err="1">
                <a:sym typeface="Symbol" pitchFamily="18" charset="2"/>
              </a:rPr>
              <a:t>a</a:t>
            </a:r>
            <a:r>
              <a:rPr lang="en-US" noProof="0" dirty="0"/>
              <a:t> into </a:t>
            </a:r>
            <a:r>
              <a:rPr lang="en-US" i="1" noProof="0" dirty="0" err="1"/>
              <a:t>n</a:t>
            </a:r>
            <a:r>
              <a:rPr lang="en-US" noProof="0" dirty="0"/>
              <a:t> nonempty sub-domains </a:t>
            </a:r>
            <a:r>
              <a:rPr lang="en-US" i="1" noProof="0" dirty="0"/>
              <a:t>d</a:t>
            </a:r>
            <a:r>
              <a:rPr lang="en-US" baseline="-25000" noProof="0" dirty="0"/>
              <a:t>1</a:t>
            </a:r>
            <a:r>
              <a:rPr lang="en-US" i="1" noProof="0" dirty="0"/>
              <a:t>, d</a:t>
            </a:r>
            <a:r>
              <a:rPr lang="en-US" baseline="-25000" noProof="0" dirty="0"/>
              <a:t>2</a:t>
            </a:r>
            <a:r>
              <a:rPr lang="en-US" i="1" noProof="0" dirty="0"/>
              <a:t>, ..., </a:t>
            </a:r>
            <a:r>
              <a:rPr lang="en-US" i="1" noProof="0" dirty="0" err="1"/>
              <a:t>d</a:t>
            </a:r>
            <a:r>
              <a:rPr lang="en-US" i="1" baseline="-25000" noProof="0" dirty="0" err="1"/>
              <a:t>n</a:t>
            </a:r>
            <a:endParaRPr lang="en-US" i="1" baseline="-25000" noProof="0" dirty="0"/>
          </a:p>
          <a:p>
            <a:pPr lvl="1">
              <a:lnSpc>
                <a:spcPct val="90000"/>
              </a:lnSpc>
            </a:pPr>
            <a:r>
              <a:rPr lang="en-US" noProof="0" dirty="0"/>
              <a:t>Example:</a:t>
            </a:r>
          </a:p>
          <a:p>
            <a:pPr lvl="2">
              <a:lnSpc>
                <a:spcPct val="90000"/>
              </a:lnSpc>
            </a:pPr>
            <a:r>
              <a:rPr lang="en-US" noProof="0" dirty="0">
                <a:sym typeface="Symbol" pitchFamily="18" charset="2"/>
              </a:rPr>
              <a:t>Attribute “weight”, with domain [0..200] in kilograms, can be partitioned into </a:t>
            </a:r>
            <a:r>
              <a:rPr lang="en-US" i="1" noProof="0" dirty="0" err="1">
                <a:sym typeface="Symbol" pitchFamily="18" charset="2"/>
              </a:rPr>
              <a:t>n</a:t>
            </a:r>
            <a:r>
              <a:rPr lang="en-US" noProof="0" dirty="0">
                <a:sym typeface="Symbol" pitchFamily="18" charset="2"/>
              </a:rPr>
              <a:t>=40 sub-domains [0..5), [5..10), …, [190..195), [195..200]</a:t>
            </a:r>
            <a:endParaRPr lang="en-US" sz="1617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noProof="0" dirty="0">
                <a:sym typeface="Symbol" pitchFamily="18" charset="2"/>
              </a:rPr>
              <a:t>Exploitation by peers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All peers know the sub-domains of each attribute</a:t>
            </a:r>
            <a:endParaRPr lang="en-US" sz="984" dirty="0"/>
          </a:p>
          <a:p>
            <a:pPr lvl="1">
              <a:lnSpc>
                <a:spcPct val="90000"/>
              </a:lnSpc>
            </a:pPr>
            <a:r>
              <a:rPr lang="en-US" noProof="0" dirty="0"/>
              <a:t>Thus, each peer can locally execute the following function:</a:t>
            </a: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i="1" noProof="0" dirty="0" err="1"/>
              <a:t>sd</a:t>
            </a:r>
            <a:r>
              <a:rPr lang="en-US" noProof="0" dirty="0" err="1"/>
              <a:t>(</a:t>
            </a:r>
            <a:r>
              <a:rPr lang="en-US" i="1" noProof="0" dirty="0" err="1">
                <a:sym typeface="Symbol" pitchFamily="18" charset="2"/>
              </a:rPr>
              <a:t>a</a:t>
            </a:r>
            <a:r>
              <a:rPr lang="en-US" i="1" noProof="0" dirty="0"/>
              <a:t>, </a:t>
            </a:r>
            <a:r>
              <a:rPr lang="en-US" i="1" noProof="0" dirty="0" err="1"/>
              <a:t>v</a:t>
            </a:r>
            <a:r>
              <a:rPr lang="en-US" noProof="0" dirty="0"/>
              <a:t>) : returns the sub-domain of attribute </a:t>
            </a:r>
            <a:r>
              <a:rPr lang="en-US" i="1" noProof="0" dirty="0">
                <a:sym typeface="Symbol" pitchFamily="18" charset="2"/>
              </a:rPr>
              <a:t>a</a:t>
            </a:r>
            <a:r>
              <a:rPr lang="en-US" noProof="0" dirty="0"/>
              <a:t> to which value </a:t>
            </a:r>
            <a:r>
              <a:rPr lang="en-US" i="1" noProof="0" dirty="0" err="1"/>
              <a:t>v</a:t>
            </a:r>
            <a:r>
              <a:rPr lang="en-US" noProof="0" dirty="0"/>
              <a:t> belongs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94A111-F13C-904C-889E-4ACD459E1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0D2A4-56C1-4145-9B0B-BDA17ADCF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6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Attribute-Value Storage (cont</a:t>
            </a:r>
            <a:r>
              <a:rPr lang="en-US" dirty="0"/>
              <a:t>’d</a:t>
            </a:r>
            <a:r>
              <a:rPr lang="en-US" noProof="0" dirty="0"/>
              <a:t>)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Let </a:t>
            </a:r>
          </a:p>
          <a:p>
            <a:pPr lvl="1"/>
            <a:r>
              <a:rPr lang="en-US" i="1" noProof="0" dirty="0"/>
              <a:t>R</a:t>
            </a:r>
            <a:r>
              <a:rPr lang="en-US" noProof="0" dirty="0"/>
              <a:t>(</a:t>
            </a:r>
            <a:r>
              <a:rPr lang="en-US" i="1" noProof="0" dirty="0"/>
              <a:t>a</a:t>
            </a:r>
            <a:r>
              <a:rPr lang="en-US" baseline="-25000" noProof="0" dirty="0"/>
              <a:t>1</a:t>
            </a:r>
            <a:r>
              <a:rPr lang="en-US" noProof="0" dirty="0"/>
              <a:t>, </a:t>
            </a:r>
            <a:r>
              <a:rPr lang="en-US" i="1" noProof="0" dirty="0"/>
              <a:t>a</a:t>
            </a:r>
            <a:r>
              <a:rPr lang="en-US" baseline="-25000" noProof="0" dirty="0"/>
              <a:t>2</a:t>
            </a:r>
            <a:r>
              <a:rPr lang="en-US" noProof="0" dirty="0"/>
              <a:t>, …, </a:t>
            </a:r>
            <a:r>
              <a:rPr lang="en-US" i="1" noProof="0" dirty="0"/>
              <a:t>a</a:t>
            </a:r>
            <a:r>
              <a:rPr lang="en-US" i="1" baseline="-25000" noProof="0" dirty="0"/>
              <a:t>m</a:t>
            </a:r>
            <a:r>
              <a:rPr lang="en-US" noProof="0" dirty="0"/>
              <a:t>) be a relation</a:t>
            </a:r>
          </a:p>
          <a:p>
            <a:pPr lvl="1"/>
            <a:r>
              <a:rPr lang="en-US" i="1" noProof="0" dirty="0"/>
              <a:t>t</a:t>
            </a:r>
            <a:r>
              <a:rPr lang="en-US" noProof="0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i="1" noProof="0" dirty="0"/>
              <a:t>v</a:t>
            </a:r>
            <a:r>
              <a:rPr lang="en-US" baseline="-25000" noProof="0" dirty="0"/>
              <a:t>1</a:t>
            </a:r>
            <a:r>
              <a:rPr lang="en-US" noProof="0" dirty="0"/>
              <a:t>, </a:t>
            </a:r>
            <a:r>
              <a:rPr lang="en-US" i="1" noProof="0" dirty="0"/>
              <a:t>v</a:t>
            </a:r>
            <a:r>
              <a:rPr lang="en-US" baseline="-25000" noProof="0" dirty="0"/>
              <a:t>2</a:t>
            </a:r>
            <a:r>
              <a:rPr lang="en-US" noProof="0" dirty="0"/>
              <a:t>, …, </a:t>
            </a:r>
            <a:r>
              <a:rPr lang="en-US" i="1" noProof="0" dirty="0" err="1"/>
              <a:t>v</a:t>
            </a:r>
            <a:r>
              <a:rPr lang="en-US" i="1" baseline="-25000" noProof="0" dirty="0" err="1"/>
              <a:t>m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</a:t>
            </a:r>
            <a:r>
              <a:rPr lang="en-US" noProof="0" dirty="0"/>
              <a:t>be a </a:t>
            </a:r>
            <a:r>
              <a:rPr lang="en-US" noProof="0" dirty="0" err="1"/>
              <a:t>tuple</a:t>
            </a:r>
            <a:r>
              <a:rPr lang="en-US" noProof="0" dirty="0"/>
              <a:t> of </a:t>
            </a:r>
            <a:r>
              <a:rPr lang="en-US" i="1" noProof="0" dirty="0"/>
              <a:t>R</a:t>
            </a:r>
          </a:p>
          <a:p>
            <a:pPr lvl="1"/>
            <a:r>
              <a:rPr lang="en-US" i="1" noProof="0" dirty="0" err="1"/>
              <a:t>ts_key</a:t>
            </a:r>
            <a:r>
              <a:rPr lang="en-US" i="1" baseline="-25000" noProof="0" dirty="0" err="1"/>
              <a:t>t</a:t>
            </a:r>
            <a:r>
              <a:rPr lang="en-US" i="1" noProof="0" dirty="0"/>
              <a:t> </a:t>
            </a:r>
            <a:r>
              <a:rPr lang="en-US" noProof="0" dirty="0"/>
              <a:t>: the key used for storing </a:t>
            </a:r>
            <a:r>
              <a:rPr lang="en-US" noProof="0" dirty="0" err="1"/>
              <a:t>tuple</a:t>
            </a:r>
            <a:r>
              <a:rPr lang="en-US" noProof="0" dirty="0"/>
              <a:t> </a:t>
            </a:r>
            <a:r>
              <a:rPr lang="en-US" i="1" noProof="0" dirty="0" err="1"/>
              <a:t>t</a:t>
            </a:r>
            <a:r>
              <a:rPr lang="en-US" i="1" noProof="0" dirty="0"/>
              <a:t> </a:t>
            </a:r>
            <a:r>
              <a:rPr lang="en-US" noProof="0" dirty="0"/>
              <a:t>in the DHT, i.e. </a:t>
            </a:r>
            <a:r>
              <a:rPr lang="en-US" i="1" noProof="0" dirty="0" err="1"/>
              <a:t>h</a:t>
            </a:r>
            <a:r>
              <a:rPr lang="en-US" noProof="0" dirty="0" err="1"/>
              <a:t>(</a:t>
            </a:r>
            <a:r>
              <a:rPr lang="en-US" i="1" noProof="0" dirty="0" err="1"/>
              <a:t>R</a:t>
            </a:r>
            <a:r>
              <a:rPr lang="en-US" noProof="0" dirty="0"/>
              <a:t>, </a:t>
            </a:r>
            <a:r>
              <a:rPr lang="en-US" i="1" noProof="0" dirty="0"/>
              <a:t>v</a:t>
            </a:r>
            <a:r>
              <a:rPr lang="en-US" baseline="-25000" noProof="0" dirty="0"/>
              <a:t>1</a:t>
            </a:r>
            <a:r>
              <a:rPr lang="en-US" noProof="0" dirty="0"/>
              <a:t>);</a:t>
            </a:r>
          </a:p>
          <a:p>
            <a:r>
              <a:rPr lang="en-US" noProof="0" dirty="0"/>
              <a:t>For storing the value </a:t>
            </a:r>
            <a:r>
              <a:rPr lang="en-US" i="1" noProof="0" dirty="0"/>
              <a:t>v</a:t>
            </a:r>
            <a:r>
              <a:rPr lang="en-US" baseline="-25000" noProof="0" dirty="0"/>
              <a:t>2</a:t>
            </a:r>
            <a:r>
              <a:rPr lang="en-US" noProof="0" dirty="0"/>
              <a:t> of attribute </a:t>
            </a:r>
            <a:r>
              <a:rPr lang="en-US" i="1" noProof="0" dirty="0"/>
              <a:t>a</a:t>
            </a:r>
            <a:r>
              <a:rPr lang="en-US" baseline="-25000" noProof="0" dirty="0"/>
              <a:t>2</a:t>
            </a:r>
            <a:r>
              <a:rPr lang="en-US" noProof="0" dirty="0"/>
              <a:t>  in the DHT :</a:t>
            </a:r>
          </a:p>
          <a:p>
            <a:pPr lvl="1"/>
            <a:r>
              <a:rPr lang="en-US" noProof="0" dirty="0"/>
              <a:t>let  </a:t>
            </a:r>
            <a:r>
              <a:rPr lang="en-US" i="1" noProof="0" dirty="0" err="1"/>
              <a:t>d</a:t>
            </a:r>
            <a:r>
              <a:rPr lang="en-US" i="1" baseline="-25000" noProof="0" dirty="0" err="1"/>
              <a:t>i</a:t>
            </a:r>
            <a:r>
              <a:rPr lang="en-US" i="1" noProof="0" dirty="0"/>
              <a:t>  </a:t>
            </a:r>
            <a:r>
              <a:rPr lang="en-US" noProof="0" dirty="0"/>
              <a:t>be the sub-domain to which </a:t>
            </a:r>
            <a:r>
              <a:rPr lang="en-US" i="1" noProof="0" dirty="0"/>
              <a:t>v</a:t>
            </a:r>
            <a:r>
              <a:rPr lang="en-US" baseline="-25000" noProof="0" dirty="0"/>
              <a:t>2</a:t>
            </a:r>
            <a:r>
              <a:rPr lang="en-US" noProof="0" dirty="0"/>
              <a:t> belongs, i.e.  </a:t>
            </a:r>
            <a:r>
              <a:rPr lang="en-US" i="1" noProof="0" dirty="0" err="1"/>
              <a:t>d</a:t>
            </a:r>
            <a:r>
              <a:rPr lang="en-US" i="1" baseline="-25000" noProof="0" dirty="0" err="1"/>
              <a:t>i</a:t>
            </a:r>
            <a:r>
              <a:rPr lang="en-US" i="1" noProof="0" dirty="0"/>
              <a:t> </a:t>
            </a:r>
            <a:r>
              <a:rPr lang="en-US" noProof="0" dirty="0"/>
              <a:t>= </a:t>
            </a:r>
            <a:r>
              <a:rPr lang="en-US" i="1" noProof="0" dirty="0"/>
              <a:t>sd</a:t>
            </a:r>
            <a:r>
              <a:rPr lang="en-US" noProof="0" dirty="0"/>
              <a:t>(</a:t>
            </a:r>
            <a:r>
              <a:rPr lang="en-US" i="1" noProof="0" dirty="0"/>
              <a:t>a</a:t>
            </a:r>
            <a:r>
              <a:rPr lang="en-US" baseline="-25000" noProof="0" dirty="0"/>
              <a:t>2</a:t>
            </a:r>
            <a:r>
              <a:rPr lang="en-US" noProof="0" dirty="0"/>
              <a:t>, </a:t>
            </a:r>
            <a:r>
              <a:rPr lang="en-US" i="1" noProof="0" dirty="0"/>
              <a:t>v</a:t>
            </a:r>
            <a:r>
              <a:rPr lang="en-US" baseline="-25000" noProof="0" dirty="0"/>
              <a:t>2</a:t>
            </a:r>
            <a:r>
              <a:rPr lang="en-US" noProof="0" dirty="0"/>
              <a:t>); </a:t>
            </a:r>
          </a:p>
          <a:p>
            <a:pPr lvl="1">
              <a:buNone/>
            </a:pPr>
            <a:r>
              <a:rPr lang="en-US" noProof="0" dirty="0"/>
              <a:t>   		</a:t>
            </a:r>
            <a:r>
              <a:rPr lang="en-US" i="1" noProof="0" dirty="0" err="1"/>
              <a:t>avs_key</a:t>
            </a:r>
            <a:r>
              <a:rPr lang="en-US" i="1" noProof="0" dirty="0"/>
              <a:t> </a:t>
            </a:r>
            <a:r>
              <a:rPr lang="en-US" noProof="0" dirty="0" err="1">
                <a:sym typeface="Symbol"/>
              </a:rPr>
              <a:t></a:t>
            </a:r>
            <a:r>
              <a:rPr lang="en-US" noProof="0" dirty="0"/>
              <a:t> </a:t>
            </a:r>
            <a:r>
              <a:rPr lang="en-US" i="1" noProof="0" dirty="0" err="1"/>
              <a:t>h</a:t>
            </a:r>
            <a:r>
              <a:rPr lang="en-US" noProof="0" dirty="0" err="1"/>
              <a:t>(</a:t>
            </a:r>
            <a:r>
              <a:rPr lang="en-US" i="1" noProof="0" dirty="0" err="1"/>
              <a:t>R</a:t>
            </a:r>
            <a:r>
              <a:rPr lang="en-US" noProof="0" dirty="0"/>
              <a:t>, </a:t>
            </a:r>
            <a:r>
              <a:rPr lang="en-US" i="1" noProof="0" dirty="0"/>
              <a:t>a</a:t>
            </a:r>
            <a:r>
              <a:rPr lang="en-US" baseline="-25000" noProof="0" dirty="0"/>
              <a:t>2</a:t>
            </a:r>
            <a:r>
              <a:rPr lang="en-US" noProof="0" dirty="0"/>
              <a:t>, </a:t>
            </a:r>
            <a:r>
              <a:rPr lang="en-US" i="1" noProof="0" dirty="0" err="1"/>
              <a:t>d</a:t>
            </a:r>
            <a:r>
              <a:rPr lang="en-US" i="1" baseline="-25000" noProof="0" dirty="0" err="1"/>
              <a:t>i</a:t>
            </a:r>
            <a:r>
              <a:rPr lang="en-US" noProof="0" dirty="0"/>
              <a:t>);</a:t>
            </a:r>
          </a:p>
          <a:p>
            <a:pPr lvl="1">
              <a:buNone/>
            </a:pPr>
            <a:r>
              <a:rPr lang="en-US" noProof="0" dirty="0"/>
              <a:t>   		put(</a:t>
            </a:r>
            <a:r>
              <a:rPr lang="en-US" i="1" noProof="0" dirty="0" err="1"/>
              <a:t>avs_key</a:t>
            </a:r>
            <a:r>
              <a:rPr lang="en-US" noProof="0" dirty="0"/>
              <a:t>, </a:t>
            </a:r>
            <a:r>
              <a:rPr lang="en-US" dirty="0">
                <a:sym typeface="Symbol"/>
              </a:rPr>
              <a:t></a:t>
            </a:r>
            <a:r>
              <a:rPr lang="en-US" i="1" noProof="0" dirty="0"/>
              <a:t>v</a:t>
            </a:r>
            <a:r>
              <a:rPr lang="en-US" baseline="-25000" noProof="0" dirty="0"/>
              <a:t>2</a:t>
            </a:r>
            <a:r>
              <a:rPr lang="en-US" noProof="0" dirty="0"/>
              <a:t> , </a:t>
            </a:r>
            <a:r>
              <a:rPr lang="en-US" i="1" noProof="0" dirty="0" err="1"/>
              <a:t>ts_key</a:t>
            </a:r>
            <a:r>
              <a:rPr lang="en-US" i="1" baseline="-25000" noProof="0" dirty="0" err="1"/>
              <a:t>t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)</a:t>
            </a:r>
            <a:r>
              <a:rPr lang="en-US" noProof="0" dirty="0"/>
              <a:t>;</a:t>
            </a:r>
          </a:p>
          <a:p>
            <a:r>
              <a:rPr lang="en-US" noProof="0" dirty="0"/>
              <a:t>Two important features:</a:t>
            </a:r>
          </a:p>
          <a:p>
            <a:pPr marL="914353" lvl="1" indent="-457177">
              <a:buFont typeface="+mj-lt"/>
              <a:buAutoNum type="arabicPeriod"/>
            </a:pPr>
            <a:r>
              <a:rPr lang="en-US" noProof="0" dirty="0"/>
              <a:t>After retrieving an attribute value, we are able to retrieve its entire </a:t>
            </a:r>
            <a:r>
              <a:rPr lang="en-US" noProof="0" dirty="0" err="1"/>
              <a:t>tuple</a:t>
            </a:r>
            <a:endParaRPr lang="en-US" noProof="0" dirty="0"/>
          </a:p>
          <a:p>
            <a:pPr marL="914353" lvl="1" indent="-457177">
              <a:buFont typeface="+mj-lt"/>
              <a:buAutoNum type="arabicPeriod"/>
            </a:pPr>
            <a:r>
              <a:rPr lang="en-US" noProof="0" dirty="0"/>
              <a:t>The values that are “relatively close” are stored at the same peer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E4D12-F6B9-0C40-8375-F047B08F7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F0692-511B-8E40-8FA9-4B317CE25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8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12" dirty="0"/>
              <a:t>P2P systems</a:t>
            </a:r>
          </a:p>
          <a:p>
            <a:pPr lvl="1"/>
            <a:r>
              <a:rPr lang="en-US" sz="2391" dirty="0"/>
              <a:t>Each peer can have same functionality</a:t>
            </a:r>
          </a:p>
          <a:p>
            <a:pPr lvl="1"/>
            <a:r>
              <a:rPr lang="en-US" sz="2391" dirty="0"/>
              <a:t>Decentralized control, large scale</a:t>
            </a:r>
          </a:p>
          <a:p>
            <a:pPr lvl="1"/>
            <a:r>
              <a:rPr lang="en-US" sz="2391" dirty="0"/>
              <a:t>Low-level, simple services</a:t>
            </a:r>
          </a:p>
          <a:p>
            <a:pPr lvl="2"/>
            <a:r>
              <a:rPr lang="en-US" sz="1969" dirty="0"/>
              <a:t>File sharing, computation sharing, com. sharing</a:t>
            </a:r>
          </a:p>
          <a:p>
            <a:r>
              <a:rPr lang="en-US" sz="2812" dirty="0"/>
              <a:t>Traditional distributed DBMSs</a:t>
            </a:r>
          </a:p>
          <a:p>
            <a:pPr lvl="1"/>
            <a:r>
              <a:rPr lang="en-US" sz="2391" dirty="0"/>
              <a:t>High-level data management services</a:t>
            </a:r>
          </a:p>
          <a:p>
            <a:pPr lvl="2"/>
            <a:r>
              <a:rPr lang="en-US" sz="1969" dirty="0"/>
              <a:t>queries, transactions, consistency, security, etc.</a:t>
            </a:r>
          </a:p>
          <a:p>
            <a:pPr lvl="1"/>
            <a:r>
              <a:rPr lang="en-US" sz="2391" dirty="0"/>
              <a:t>Centralized control, limited scale</a:t>
            </a:r>
          </a:p>
          <a:p>
            <a:r>
              <a:rPr lang="en-US" sz="2812" dirty="0"/>
              <a:t>P2P + distributed database </a:t>
            </a:r>
          </a:p>
          <a:p>
            <a:pPr lvl="1"/>
            <a:r>
              <a:rPr lang="en-US" sz="2391" dirty="0"/>
              <a:t>Why? How?</a:t>
            </a:r>
          </a:p>
          <a:p>
            <a:endParaRPr lang="en-US" sz="2812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BB0043-25CD-3B4E-9557-18FD5D5C2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33715-0E53-E146-B1B1-B66C99B5C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7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DHTop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82"/>
            <a:r>
              <a:rPr lang="en-US" noProof="0" dirty="0"/>
              <a:t>Two phases, executed by the peer where </a:t>
            </a:r>
            <a:r>
              <a:rPr lang="en-US" i="1" noProof="0" dirty="0"/>
              <a:t>Q</a:t>
            </a:r>
            <a:r>
              <a:rPr lang="en-US" noProof="0" dirty="0"/>
              <a:t> is originated</a:t>
            </a:r>
          </a:p>
          <a:p>
            <a:pPr marL="342882" indent="-342882"/>
            <a:r>
              <a:rPr lang="en-US" noProof="0" dirty="0"/>
              <a:t>Phase 1: Prepare ordered lists of attributes’ sub-domains </a:t>
            </a:r>
          </a:p>
          <a:p>
            <a:pPr marL="857206" lvl="1"/>
            <a:r>
              <a:rPr lang="en-US" noProof="0" dirty="0"/>
              <a:t>For each scoring attribute </a:t>
            </a:r>
            <a:r>
              <a:rPr lang="en-US" i="1" noProof="0" dirty="0">
                <a:sym typeface="Symbol" pitchFamily="18" charset="2"/>
              </a:rPr>
              <a:t>a</a:t>
            </a:r>
            <a:r>
              <a:rPr lang="en-US" noProof="0" dirty="0">
                <a:sym typeface="Symbol" pitchFamily="18" charset="2"/>
              </a:rPr>
              <a:t> :</a:t>
            </a:r>
          </a:p>
          <a:p>
            <a:pPr marL="1200088" lvl="2"/>
            <a:r>
              <a:rPr lang="en-US" noProof="0" dirty="0"/>
              <a:t>Step 1: create a list of </a:t>
            </a:r>
            <a:r>
              <a:rPr lang="en-US" i="1" noProof="0" dirty="0" err="1">
                <a:sym typeface="Symbol" pitchFamily="18" charset="2"/>
              </a:rPr>
              <a:t>a</a:t>
            </a:r>
            <a:r>
              <a:rPr lang="en-US" noProof="0" dirty="0" err="1">
                <a:sym typeface="Symbol" pitchFamily="18" charset="2"/>
              </a:rPr>
              <a:t>’s</a:t>
            </a:r>
            <a:r>
              <a:rPr lang="en-US" noProof="0" dirty="0"/>
              <a:t>  sub-domains, denoted by </a:t>
            </a:r>
            <a:r>
              <a:rPr lang="en-US" i="1" noProof="0" dirty="0"/>
              <a:t>L</a:t>
            </a:r>
            <a:r>
              <a:rPr lang="en-US" i="1" baseline="-25000" noProof="0" dirty="0">
                <a:sym typeface="Symbol" pitchFamily="18" charset="2"/>
              </a:rPr>
              <a:t>a</a:t>
            </a:r>
            <a:r>
              <a:rPr lang="en-US" noProof="0" dirty="0"/>
              <a:t> </a:t>
            </a:r>
          </a:p>
          <a:p>
            <a:pPr marL="1200088" lvl="2"/>
            <a:r>
              <a:rPr lang="en-US" noProof="0" dirty="0"/>
              <a:t>Step 2: remove useless sub-domains by considering </a:t>
            </a:r>
            <a:r>
              <a:rPr lang="en-US" i="1" noProof="0" dirty="0"/>
              <a:t>Q</a:t>
            </a:r>
            <a:r>
              <a:rPr lang="en-US" noProof="0" dirty="0"/>
              <a:t>’s conditions</a:t>
            </a:r>
          </a:p>
          <a:p>
            <a:pPr marL="1600118" lvl="3"/>
            <a:r>
              <a:rPr lang="en-US" sz="1617" dirty="0"/>
              <a:t>E.g. condition </a:t>
            </a:r>
            <a:r>
              <a:rPr lang="en-US" sz="1617" i="1" dirty="0">
                <a:sym typeface="Symbol" pitchFamily="18" charset="2"/>
              </a:rPr>
              <a:t>a</a:t>
            </a:r>
            <a:r>
              <a:rPr lang="en-US" sz="1617" i="1" dirty="0"/>
              <a:t> = c</a:t>
            </a:r>
            <a:r>
              <a:rPr lang="en-US" sz="1617" dirty="0"/>
              <a:t> , remove all sub-domains except sub-domain of </a:t>
            </a:r>
            <a:r>
              <a:rPr lang="en-US" sz="1617" i="1" dirty="0"/>
              <a:t>c</a:t>
            </a:r>
          </a:p>
          <a:p>
            <a:pPr marL="1200088" lvl="2"/>
            <a:r>
              <a:rPr lang="en-US" noProof="0" dirty="0"/>
              <a:t>Step 3: </a:t>
            </a:r>
            <a:r>
              <a:rPr lang="en-US" i="1" noProof="0" dirty="0"/>
              <a:t>s</a:t>
            </a:r>
            <a:r>
              <a:rPr lang="en-US" noProof="0" dirty="0"/>
              <a:t>ort </a:t>
            </a:r>
            <a:r>
              <a:rPr lang="en-US" i="1" noProof="0" dirty="0"/>
              <a:t>L</a:t>
            </a:r>
            <a:r>
              <a:rPr lang="en-US" i="1" baseline="-25000" noProof="0" dirty="0">
                <a:sym typeface="Symbol" pitchFamily="18" charset="2"/>
              </a:rPr>
              <a:t>a</a:t>
            </a:r>
            <a:r>
              <a:rPr lang="en-US" noProof="0" dirty="0"/>
              <a:t> according to the positive impact of its sub-domains on the scoring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83303-CC6A-CF41-A80D-E38A9611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965EB-FD58-A444-8400-87849CA28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2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DHTop</a:t>
            </a:r>
            <a:r>
              <a:rPr lang="en-US" noProof="0" dirty="0"/>
              <a:t> (cont’d)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372" indent="-533372">
              <a:lnSpc>
                <a:spcPct val="110000"/>
              </a:lnSpc>
              <a:spcBef>
                <a:spcPts val="422"/>
              </a:spcBef>
            </a:pPr>
            <a:r>
              <a:rPr lang="en-US" noProof="0" dirty="0"/>
              <a:t>Phase 2: Continuously retrieve attribute values and their </a:t>
            </a:r>
            <a:r>
              <a:rPr lang="en-US" noProof="0" dirty="0" err="1"/>
              <a:t>tuples</a:t>
            </a:r>
            <a:r>
              <a:rPr lang="en-US" noProof="0" dirty="0"/>
              <a:t> until finding the </a:t>
            </a:r>
            <a:r>
              <a:rPr lang="en-US" i="1" noProof="0" dirty="0" err="1"/>
              <a:t>k</a:t>
            </a:r>
            <a:r>
              <a:rPr lang="en-US" noProof="0" dirty="0"/>
              <a:t> top </a:t>
            </a:r>
            <a:r>
              <a:rPr lang="en-US" noProof="0" dirty="0" err="1"/>
              <a:t>tuples</a:t>
            </a:r>
            <a:r>
              <a:rPr lang="en-US" noProof="0" dirty="0"/>
              <a:t> </a:t>
            </a:r>
          </a:p>
          <a:p>
            <a:pPr marL="914353" lvl="1" indent="-457177">
              <a:lnSpc>
                <a:spcPct val="110000"/>
              </a:lnSpc>
              <a:spcBef>
                <a:spcPts val="422"/>
              </a:spcBef>
            </a:pPr>
            <a:r>
              <a:rPr lang="en-US" noProof="0" dirty="0"/>
              <a:t>For each scoring attribute </a:t>
            </a:r>
            <a:r>
              <a:rPr lang="en-US" i="1" noProof="0" dirty="0">
                <a:sym typeface="Symbol" pitchFamily="18" charset="2"/>
              </a:rPr>
              <a:t>a</a:t>
            </a:r>
            <a:r>
              <a:rPr lang="en-US" noProof="0" dirty="0"/>
              <a:t> do in parallel</a:t>
            </a:r>
          </a:p>
          <a:p>
            <a:pPr marL="1295334" lvl="2" indent="-380980">
              <a:lnSpc>
                <a:spcPct val="110000"/>
              </a:lnSpc>
              <a:spcBef>
                <a:spcPts val="422"/>
              </a:spcBef>
              <a:buNone/>
            </a:pPr>
            <a:r>
              <a:rPr lang="en-US" i="1" noProof="0" dirty="0"/>
              <a:t>   </a:t>
            </a:r>
            <a:r>
              <a:rPr lang="en-US" i="1" noProof="0" dirty="0" err="1"/>
              <a:t>i</a:t>
            </a:r>
            <a:r>
              <a:rPr lang="en-US" noProof="0" dirty="0"/>
              <a:t>=1</a:t>
            </a:r>
          </a:p>
          <a:p>
            <a:pPr marL="1295334" lvl="2" indent="-380980">
              <a:lnSpc>
                <a:spcPct val="110000"/>
              </a:lnSpc>
              <a:spcBef>
                <a:spcPts val="422"/>
              </a:spcBef>
              <a:buNone/>
            </a:pPr>
            <a:r>
              <a:rPr lang="en-US" noProof="0" dirty="0"/>
              <a:t>   Repeat</a:t>
            </a:r>
          </a:p>
          <a:p>
            <a:pPr marL="1714412" lvl="3" indent="-342882">
              <a:lnSpc>
                <a:spcPct val="110000"/>
              </a:lnSpc>
              <a:spcBef>
                <a:spcPts val="422"/>
              </a:spcBef>
              <a:buFont typeface="Wingdings" pitchFamily="2" charset="2"/>
              <a:buAutoNum type="arabicPeriod"/>
            </a:pPr>
            <a:r>
              <a:rPr lang="en-US" sz="1828" dirty="0"/>
              <a:t>Ask the peer </a:t>
            </a:r>
            <a:r>
              <a:rPr lang="en-US" sz="1828" i="1" dirty="0"/>
              <a:t>p</a:t>
            </a:r>
            <a:r>
              <a:rPr lang="en-US" sz="1828" dirty="0"/>
              <a:t> that maintains attribute values for </a:t>
            </a:r>
            <a:r>
              <a:rPr lang="en-US" sz="1828" i="1" dirty="0"/>
              <a:t>L</a:t>
            </a:r>
            <a:r>
              <a:rPr lang="en-US" sz="1828" i="1" baseline="-25000" dirty="0">
                <a:sym typeface="Symbol" pitchFamily="18" charset="2"/>
              </a:rPr>
              <a:t>a</a:t>
            </a:r>
            <a:r>
              <a:rPr lang="en-US" sz="1828" dirty="0"/>
              <a:t>[</a:t>
            </a:r>
            <a:r>
              <a:rPr lang="en-US" sz="1828" i="1" dirty="0" err="1"/>
              <a:t>i</a:t>
            </a:r>
            <a:r>
              <a:rPr lang="en-US" sz="1828" dirty="0"/>
              <a:t>] (i.e. </a:t>
            </a:r>
            <a:r>
              <a:rPr lang="en-US" sz="1828" i="1" dirty="0" err="1"/>
              <a:t>i-</a:t>
            </a:r>
            <a:r>
              <a:rPr lang="en-US" sz="1828" dirty="0" err="1"/>
              <a:t>th</a:t>
            </a:r>
            <a:r>
              <a:rPr lang="en-US" sz="1828" dirty="0"/>
              <a:t> sub-domain in the list) to return its attribute values </a:t>
            </a:r>
            <a:r>
              <a:rPr lang="en-US" sz="1828" dirty="0">
                <a:sym typeface="Symbol" pitchFamily="18" charset="2"/>
              </a:rPr>
              <a:t>in order of their positive impact on the scoring function</a:t>
            </a:r>
          </a:p>
          <a:p>
            <a:pPr marL="1714412" lvl="3" indent="-342882">
              <a:lnSpc>
                <a:spcPct val="110000"/>
              </a:lnSpc>
              <a:spcBef>
                <a:spcPts val="422"/>
              </a:spcBef>
              <a:buFont typeface="Wingdings" pitchFamily="2" charset="2"/>
              <a:buAutoNum type="arabicPeriod"/>
            </a:pPr>
            <a:r>
              <a:rPr lang="en-US" sz="1828" dirty="0">
                <a:sym typeface="Symbol" pitchFamily="18" charset="2"/>
              </a:rPr>
              <a:t>After receiving each attribute value </a:t>
            </a:r>
            <a:r>
              <a:rPr lang="en-US" sz="1828" i="1" dirty="0" err="1">
                <a:sym typeface="Symbol" pitchFamily="18" charset="2"/>
              </a:rPr>
              <a:t>v</a:t>
            </a:r>
            <a:endParaRPr lang="en-US" sz="1828" i="1" dirty="0">
              <a:sym typeface="Symbol" pitchFamily="18" charset="2"/>
            </a:endParaRPr>
          </a:p>
          <a:p>
            <a:pPr marL="2171589" lvl="4" indent="-342882">
              <a:lnSpc>
                <a:spcPct val="110000"/>
              </a:lnSpc>
              <a:spcBef>
                <a:spcPts val="422"/>
              </a:spcBef>
              <a:buFont typeface="Courier New" pitchFamily="49" charset="0"/>
              <a:buChar char="o"/>
            </a:pPr>
            <a:r>
              <a:rPr lang="en-US" sz="1828" dirty="0"/>
              <a:t>Retrieve the entire </a:t>
            </a:r>
            <a:r>
              <a:rPr lang="en-US" sz="1828" dirty="0" err="1"/>
              <a:t>tuple</a:t>
            </a:r>
            <a:endParaRPr lang="en-US" sz="1828" i="1" dirty="0"/>
          </a:p>
          <a:p>
            <a:pPr marL="2171589" lvl="4" indent="-342882">
              <a:lnSpc>
                <a:spcPct val="110000"/>
              </a:lnSpc>
              <a:spcBef>
                <a:spcPts val="422"/>
              </a:spcBef>
              <a:buFont typeface="Courier New" pitchFamily="49" charset="0"/>
              <a:buChar char="o"/>
            </a:pPr>
            <a:r>
              <a:rPr lang="en-US" sz="1828" dirty="0"/>
              <a:t>Check End-Condition: are there at least </a:t>
            </a:r>
            <a:r>
              <a:rPr lang="en-US" sz="1828" i="1" dirty="0" err="1"/>
              <a:t>k</a:t>
            </a:r>
            <a:r>
              <a:rPr lang="en-US" sz="1828" dirty="0"/>
              <a:t> </a:t>
            </a:r>
            <a:r>
              <a:rPr lang="en-US" sz="1828" dirty="0" err="1"/>
              <a:t>tuples</a:t>
            </a:r>
            <a:r>
              <a:rPr lang="en-US" sz="1828" dirty="0"/>
              <a:t> (among the retrieved </a:t>
            </a:r>
            <a:r>
              <a:rPr lang="en-US" sz="1828" dirty="0" err="1"/>
              <a:t>tuples</a:t>
            </a:r>
            <a:r>
              <a:rPr lang="en-US" sz="1828" dirty="0"/>
              <a:t>) whose scores are greater than the threshold?</a:t>
            </a:r>
          </a:p>
          <a:p>
            <a:pPr marL="2171589" lvl="4" indent="-342882">
              <a:lnSpc>
                <a:spcPct val="110000"/>
              </a:lnSpc>
              <a:spcBef>
                <a:spcPts val="422"/>
              </a:spcBef>
              <a:buFont typeface="Courier New" pitchFamily="49" charset="0"/>
              <a:buChar char="o"/>
            </a:pPr>
            <a:r>
              <a:rPr lang="en-US" sz="1828" dirty="0"/>
              <a:t>If end-condition holds, then exit</a:t>
            </a:r>
          </a:p>
          <a:p>
            <a:pPr marL="1714412" lvl="3" indent="-342882">
              <a:lnSpc>
                <a:spcPct val="110000"/>
              </a:lnSpc>
              <a:spcBef>
                <a:spcPts val="422"/>
              </a:spcBef>
              <a:buFont typeface="Wingdings" pitchFamily="2" charset="2"/>
              <a:buAutoNum type="arabicPeriod"/>
            </a:pPr>
            <a:r>
              <a:rPr lang="en-US" sz="1828" dirty="0"/>
              <a:t>If all values maintained by </a:t>
            </a:r>
            <a:r>
              <a:rPr lang="en-US" sz="1828" i="1" dirty="0" err="1"/>
              <a:t>p</a:t>
            </a:r>
            <a:r>
              <a:rPr lang="en-US" sz="1828" i="1" dirty="0"/>
              <a:t> </a:t>
            </a:r>
            <a:r>
              <a:rPr lang="en-US" sz="1828" dirty="0"/>
              <a:t>are received then</a:t>
            </a:r>
          </a:p>
          <a:p>
            <a:pPr marL="2171589" lvl="4" indent="-342882">
              <a:lnSpc>
                <a:spcPct val="110000"/>
              </a:lnSpc>
              <a:spcBef>
                <a:spcPts val="422"/>
              </a:spcBef>
              <a:buFont typeface="Courier New" pitchFamily="49" charset="0"/>
              <a:buChar char="o"/>
            </a:pPr>
            <a:r>
              <a:rPr lang="en-US" sz="1828" i="1" dirty="0"/>
              <a:t> </a:t>
            </a:r>
            <a:r>
              <a:rPr lang="en-US" sz="1828" i="1" dirty="0" err="1"/>
              <a:t>i</a:t>
            </a:r>
            <a:r>
              <a:rPr lang="en-US" sz="1828" i="1" dirty="0"/>
              <a:t> = </a:t>
            </a:r>
            <a:r>
              <a:rPr lang="en-US" sz="1828" i="1" dirty="0" err="1"/>
              <a:t>i</a:t>
            </a:r>
            <a:r>
              <a:rPr lang="en-US" sz="1828" i="1" dirty="0"/>
              <a:t> + 1</a:t>
            </a:r>
          </a:p>
          <a:p>
            <a:pPr marL="1295334" lvl="2" indent="-380980">
              <a:lnSpc>
                <a:spcPct val="110000"/>
              </a:lnSpc>
              <a:spcBef>
                <a:spcPts val="422"/>
              </a:spcBef>
              <a:buNone/>
            </a:pPr>
            <a:r>
              <a:rPr lang="en-US" noProof="0" dirty="0"/>
              <a:t>   Until</a:t>
            </a:r>
            <a:r>
              <a:rPr lang="en-US" i="1" noProof="0" dirty="0"/>
              <a:t> </a:t>
            </a:r>
            <a:r>
              <a:rPr lang="en-US" noProof="0" dirty="0"/>
              <a:t>(end-condition holds) or</a:t>
            </a:r>
            <a:r>
              <a:rPr lang="en-US" i="1" noProof="0" dirty="0"/>
              <a:t> </a:t>
            </a:r>
            <a:r>
              <a:rPr lang="en-US" noProof="0" dirty="0"/>
              <a:t>(</a:t>
            </a:r>
            <a:r>
              <a:rPr lang="en-US" i="1" noProof="0" dirty="0" err="1"/>
              <a:t>i</a:t>
            </a:r>
            <a:r>
              <a:rPr lang="en-US" noProof="0" dirty="0"/>
              <a:t> ≥ number of </a:t>
            </a:r>
            <a:r>
              <a:rPr lang="en-US" i="1" noProof="0" dirty="0" err="1">
                <a:sym typeface="Symbol" pitchFamily="18" charset="2"/>
              </a:rPr>
              <a:t>a</a:t>
            </a:r>
            <a:r>
              <a:rPr lang="en-US" noProof="0" dirty="0" err="1">
                <a:sym typeface="Symbol" pitchFamily="18" charset="2"/>
              </a:rPr>
              <a:t>’s</a:t>
            </a:r>
            <a:r>
              <a:rPr lang="en-US" noProof="0" dirty="0">
                <a:sym typeface="Symbol" pitchFamily="18" charset="2"/>
              </a:rPr>
              <a:t> sub-domains</a:t>
            </a:r>
            <a:r>
              <a:rPr lang="en-US" noProof="0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8C7577-3581-BB4C-9D8F-48E8ED66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7035A-CD31-C44D-B356-247CB052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95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DHTop</a:t>
            </a:r>
            <a:r>
              <a:rPr lang="en-US" noProof="0" dirty="0"/>
              <a:t> Threshold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82"/>
            <a:r>
              <a:rPr lang="en-US" noProof="0" dirty="0"/>
              <a:t>Let </a:t>
            </a:r>
            <a:r>
              <a:rPr lang="en-US" i="1" noProof="0" dirty="0">
                <a:sym typeface="Symbol" pitchFamily="18" charset="2"/>
              </a:rPr>
              <a:t>a</a:t>
            </a:r>
            <a:r>
              <a:rPr lang="en-US" baseline="-25000" noProof="0" dirty="0">
                <a:sym typeface="Symbol" pitchFamily="18" charset="2"/>
              </a:rPr>
              <a:t>1</a:t>
            </a:r>
            <a:r>
              <a:rPr lang="en-US" noProof="0" dirty="0">
                <a:sym typeface="Symbol" pitchFamily="18" charset="2"/>
              </a:rPr>
              <a:t>,</a:t>
            </a:r>
            <a:r>
              <a:rPr lang="en-US" i="1" noProof="0" dirty="0">
                <a:sym typeface="Symbol" pitchFamily="18" charset="2"/>
              </a:rPr>
              <a:t> a</a:t>
            </a:r>
            <a:r>
              <a:rPr lang="en-US" baseline="-25000" noProof="0" dirty="0">
                <a:sym typeface="Symbol" pitchFamily="18" charset="2"/>
              </a:rPr>
              <a:t>2</a:t>
            </a:r>
            <a:r>
              <a:rPr lang="en-US" noProof="0" dirty="0">
                <a:sym typeface="Symbol" pitchFamily="18" charset="2"/>
              </a:rPr>
              <a:t>,</a:t>
            </a:r>
            <a:r>
              <a:rPr lang="en-US" i="1" noProof="0" dirty="0">
                <a:sym typeface="Symbol" pitchFamily="18" charset="2"/>
              </a:rPr>
              <a:t> </a:t>
            </a:r>
            <a:r>
              <a:rPr lang="en-US" noProof="0" dirty="0">
                <a:sym typeface="Symbol" pitchFamily="18" charset="2"/>
              </a:rPr>
              <a:t>...,</a:t>
            </a:r>
            <a:r>
              <a:rPr lang="en-US" i="1" noProof="0" dirty="0">
                <a:sym typeface="Symbol" pitchFamily="18" charset="2"/>
              </a:rPr>
              <a:t> a</a:t>
            </a:r>
            <a:r>
              <a:rPr lang="en-US" i="1" baseline="-25000" noProof="0" dirty="0">
                <a:sym typeface="Symbol" pitchFamily="18" charset="2"/>
              </a:rPr>
              <a:t>m</a:t>
            </a:r>
            <a:r>
              <a:rPr lang="en-US" baseline="-25000" noProof="0" dirty="0">
                <a:sym typeface="Symbol" pitchFamily="18" charset="2"/>
              </a:rPr>
              <a:t> </a:t>
            </a:r>
            <a:r>
              <a:rPr lang="en-US" noProof="0" dirty="0">
                <a:sym typeface="Symbol" pitchFamily="18" charset="2"/>
              </a:rPr>
              <a:t>be the scoring attributes, and </a:t>
            </a:r>
            <a:r>
              <a:rPr lang="en-US" i="1" noProof="0" dirty="0">
                <a:sym typeface="Symbol" pitchFamily="18" charset="2"/>
              </a:rPr>
              <a:t>v</a:t>
            </a:r>
            <a:r>
              <a:rPr lang="en-US" baseline="-25000" noProof="0" dirty="0">
                <a:sym typeface="Symbol" pitchFamily="18" charset="2"/>
              </a:rPr>
              <a:t>1</a:t>
            </a:r>
            <a:r>
              <a:rPr lang="en-US" noProof="0" dirty="0">
                <a:sym typeface="Symbol" pitchFamily="18" charset="2"/>
              </a:rPr>
              <a:t>,</a:t>
            </a:r>
            <a:r>
              <a:rPr lang="en-US" i="1" noProof="0" dirty="0">
                <a:sym typeface="Symbol" pitchFamily="18" charset="2"/>
              </a:rPr>
              <a:t> v</a:t>
            </a:r>
            <a:r>
              <a:rPr lang="en-US" baseline="-25000" noProof="0" dirty="0">
                <a:sym typeface="Symbol" pitchFamily="18" charset="2"/>
              </a:rPr>
              <a:t>2</a:t>
            </a:r>
            <a:r>
              <a:rPr lang="en-US" noProof="0" dirty="0">
                <a:sym typeface="Symbol" pitchFamily="18" charset="2"/>
              </a:rPr>
              <a:t>, ...,</a:t>
            </a:r>
            <a:r>
              <a:rPr lang="en-US" i="1" noProof="0" dirty="0">
                <a:sym typeface="Symbol" pitchFamily="18" charset="2"/>
              </a:rPr>
              <a:t> </a:t>
            </a:r>
            <a:r>
              <a:rPr lang="en-US" i="1" noProof="0" dirty="0" err="1">
                <a:sym typeface="Symbol" pitchFamily="18" charset="2"/>
              </a:rPr>
              <a:t>v</a:t>
            </a:r>
            <a:r>
              <a:rPr lang="en-US" i="1" baseline="-25000" noProof="0" dirty="0" err="1">
                <a:sym typeface="Symbol" pitchFamily="18" charset="2"/>
              </a:rPr>
              <a:t>m</a:t>
            </a:r>
            <a:r>
              <a:rPr lang="en-US" noProof="0" dirty="0">
                <a:sym typeface="Symbol" pitchFamily="18" charset="2"/>
              </a:rPr>
              <a:t> be the last values retrieved for them</a:t>
            </a:r>
          </a:p>
          <a:p>
            <a:pPr marL="342882"/>
            <a:r>
              <a:rPr lang="en-US" noProof="0" dirty="0">
                <a:sym typeface="Symbol" pitchFamily="18" charset="2"/>
              </a:rPr>
              <a:t>Let </a:t>
            </a:r>
            <a:r>
              <a:rPr lang="en-US" i="1" noProof="0" dirty="0" err="1">
                <a:sym typeface="Symbol" pitchFamily="18" charset="2"/>
              </a:rPr>
              <a:t>f</a:t>
            </a:r>
            <a:r>
              <a:rPr lang="en-US" noProof="0" dirty="0">
                <a:sym typeface="Symbol" pitchFamily="18" charset="2"/>
              </a:rPr>
              <a:t>  be the scoring function</a:t>
            </a:r>
          </a:p>
          <a:p>
            <a:pPr marL="342882" indent="-342882"/>
            <a:r>
              <a:rPr lang="en-US" noProof="0" dirty="0">
                <a:sym typeface="Symbol" pitchFamily="18" charset="2"/>
              </a:rPr>
              <a:t>The threshold is </a:t>
            </a:r>
            <a:r>
              <a:rPr lang="en-US" noProof="0" dirty="0" err="1">
                <a:sym typeface="Symbol" pitchFamily="18" charset="2"/>
              </a:rPr>
              <a:t></a:t>
            </a:r>
            <a:r>
              <a:rPr lang="en-US" noProof="0" dirty="0">
                <a:sym typeface="Symbol" pitchFamily="18" charset="2"/>
              </a:rPr>
              <a:t> = </a:t>
            </a:r>
            <a:r>
              <a:rPr lang="en-US" i="1" noProof="0" dirty="0">
                <a:sym typeface="Symbol" pitchFamily="18" charset="2"/>
              </a:rPr>
              <a:t>f</a:t>
            </a:r>
            <a:r>
              <a:rPr lang="en-US" noProof="0" dirty="0">
                <a:sym typeface="Symbol" pitchFamily="18" charset="2"/>
              </a:rPr>
              <a:t>(</a:t>
            </a:r>
            <a:r>
              <a:rPr lang="en-US" i="1" noProof="0" dirty="0">
                <a:sym typeface="Symbol" pitchFamily="18" charset="2"/>
              </a:rPr>
              <a:t>v</a:t>
            </a:r>
            <a:r>
              <a:rPr lang="en-US" baseline="-25000" noProof="0" dirty="0">
                <a:sym typeface="Symbol" pitchFamily="18" charset="2"/>
              </a:rPr>
              <a:t>1</a:t>
            </a:r>
            <a:r>
              <a:rPr lang="en-US" noProof="0" dirty="0">
                <a:sym typeface="Symbol" pitchFamily="18" charset="2"/>
              </a:rPr>
              <a:t>,</a:t>
            </a:r>
            <a:r>
              <a:rPr lang="en-US" i="1" noProof="0" dirty="0">
                <a:sym typeface="Symbol" pitchFamily="18" charset="2"/>
              </a:rPr>
              <a:t> v</a:t>
            </a:r>
            <a:r>
              <a:rPr lang="en-US" baseline="-25000" noProof="0" dirty="0">
                <a:sym typeface="Symbol" pitchFamily="18" charset="2"/>
              </a:rPr>
              <a:t>2</a:t>
            </a:r>
            <a:r>
              <a:rPr lang="en-US" noProof="0" dirty="0">
                <a:sym typeface="Symbol" pitchFamily="18" charset="2"/>
              </a:rPr>
              <a:t>,</a:t>
            </a:r>
            <a:r>
              <a:rPr lang="en-US" i="1" noProof="0" dirty="0">
                <a:sym typeface="Symbol" pitchFamily="18" charset="2"/>
              </a:rPr>
              <a:t> </a:t>
            </a:r>
            <a:r>
              <a:rPr lang="en-US" noProof="0" dirty="0">
                <a:sym typeface="Symbol" pitchFamily="18" charset="2"/>
              </a:rPr>
              <a:t>…,</a:t>
            </a:r>
            <a:r>
              <a:rPr lang="en-US" i="1" noProof="0" dirty="0">
                <a:sym typeface="Symbol" pitchFamily="18" charset="2"/>
              </a:rPr>
              <a:t> </a:t>
            </a:r>
            <a:r>
              <a:rPr lang="en-US" i="1" noProof="0" dirty="0" err="1">
                <a:sym typeface="Symbol" pitchFamily="18" charset="2"/>
              </a:rPr>
              <a:t>v</a:t>
            </a:r>
            <a:r>
              <a:rPr lang="en-US" i="1" baseline="-25000" noProof="0" dirty="0" err="1">
                <a:sym typeface="Symbol" pitchFamily="18" charset="2"/>
              </a:rPr>
              <a:t>m</a:t>
            </a:r>
            <a:r>
              <a:rPr lang="en-US" noProof="0" dirty="0">
                <a:sym typeface="Symbol" pitchFamily="18" charset="2"/>
              </a:rPr>
              <a:t>) </a:t>
            </a:r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CD4E4-C12C-8946-90FF-0EA6B1F66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4C4D7-D12D-2946-B816-90841194D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6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Top-k Query Processing in Unstructured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Fully Decentralized (FD) algorithm</a:t>
            </a:r>
          </a:p>
          <a:p>
            <a:pPr lvl="1"/>
            <a:r>
              <a:rPr lang="en-US" noProof="0" dirty="0"/>
              <a:t>Fully decentralized query execution</a:t>
            </a:r>
          </a:p>
          <a:p>
            <a:pPr lvl="1"/>
            <a:r>
              <a:rPr lang="en-US" noProof="0" dirty="0"/>
              <a:t>No centralized information</a:t>
            </a:r>
          </a:p>
          <a:p>
            <a:pPr lvl="1"/>
            <a:r>
              <a:rPr lang="en-US" noProof="0" dirty="0"/>
              <a:t>Considers dynamicity of peers</a:t>
            </a:r>
          </a:p>
          <a:p>
            <a:pPr lvl="1"/>
            <a:r>
              <a:rPr lang="en-US" noProof="0" dirty="0"/>
              <a:t>Simple, efficient and fault-tolerant</a:t>
            </a:r>
          </a:p>
          <a:p>
            <a:pPr lvl="2"/>
            <a:r>
              <a:rPr lang="en-US" noProof="0" dirty="0"/>
              <a:t>Many optimizations possible</a:t>
            </a:r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0D483-597A-674C-B3B9-2340BA533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3AB00-372C-414A-81E6-179904855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0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FD Algorithm Overview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1639" indent="-361639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391" dirty="0"/>
              <a:t>Query Forward </a:t>
            </a:r>
          </a:p>
          <a:p>
            <a:pPr lvl="1">
              <a:lnSpc>
                <a:spcPct val="90000"/>
              </a:lnSpc>
            </a:pPr>
            <a:r>
              <a:rPr lang="en-US" sz="1969" dirty="0"/>
              <a:t>If TTL &gt; 0, send </a:t>
            </a:r>
            <a:r>
              <a:rPr lang="en-US" sz="1969" i="1" dirty="0"/>
              <a:t>Q</a:t>
            </a:r>
            <a:r>
              <a:rPr lang="en-US" sz="1969" dirty="0"/>
              <a:t> to your neighbors</a:t>
            </a:r>
          </a:p>
          <a:p>
            <a:pPr marL="361639" indent="-361639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391" dirty="0"/>
              <a:t>Local query execution</a:t>
            </a:r>
          </a:p>
          <a:p>
            <a:pPr lvl="1">
              <a:lnSpc>
                <a:spcPct val="90000"/>
              </a:lnSpc>
            </a:pPr>
            <a:r>
              <a:rPr lang="en-US" sz="1969" dirty="0"/>
              <a:t>Extract the </a:t>
            </a:r>
            <a:r>
              <a:rPr lang="en-US" i="1" noProof="0" dirty="0" err="1"/>
              <a:t>k</a:t>
            </a:r>
            <a:r>
              <a:rPr lang="en-US" sz="1969" dirty="0"/>
              <a:t> local top scores</a:t>
            </a:r>
          </a:p>
          <a:p>
            <a:pPr marL="361639" indent="-361639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391" dirty="0"/>
              <a:t> Wait </a:t>
            </a:r>
          </a:p>
          <a:p>
            <a:pPr lvl="1"/>
            <a:r>
              <a:rPr lang="en-US" sz="1969" dirty="0"/>
              <a:t>Wait to receive from the neighbors their </a:t>
            </a:r>
            <a:r>
              <a:rPr lang="en-US" i="1" noProof="0" dirty="0" err="1"/>
              <a:t>k</a:t>
            </a:r>
            <a:r>
              <a:rPr lang="en-US" sz="1969" dirty="0"/>
              <a:t> top </a:t>
            </a:r>
            <a:r>
              <a:rPr lang="en-US" noProof="0" dirty="0"/>
              <a:t>scores</a:t>
            </a:r>
          </a:p>
          <a:p>
            <a:pPr lvl="1"/>
            <a:r>
              <a:rPr lang="en-US" noProof="0" dirty="0"/>
              <a:t>The wait time is based on the received TTL, network parameters and peer’s local processing parameters</a:t>
            </a:r>
            <a:endParaRPr lang="en-US" sz="4781" dirty="0"/>
          </a:p>
          <a:p>
            <a:pPr marL="361639" indent="-361639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391" dirty="0"/>
              <a:t>Merge-and-Backward </a:t>
            </a:r>
          </a:p>
          <a:p>
            <a:pPr lvl="1"/>
            <a:r>
              <a:rPr lang="en-US" sz="1969" dirty="0"/>
              <a:t>Extract </a:t>
            </a:r>
            <a:r>
              <a:rPr lang="en-US" i="1" noProof="0" dirty="0" err="1"/>
              <a:t>k</a:t>
            </a:r>
            <a:r>
              <a:rPr lang="en-US" noProof="0" dirty="0"/>
              <a:t> </a:t>
            </a:r>
            <a:r>
              <a:rPr lang="en-US" sz="1969" dirty="0"/>
              <a:t>top scores from the local and received scores</a:t>
            </a:r>
          </a:p>
          <a:p>
            <a:pPr lvl="1"/>
            <a:r>
              <a:rPr lang="en-US" sz="1969" dirty="0"/>
              <a:t>Send the </a:t>
            </a:r>
            <a:r>
              <a:rPr lang="en-US" i="1" noProof="0" dirty="0" err="1"/>
              <a:t>k</a:t>
            </a:r>
            <a:r>
              <a:rPr lang="en-US" i="1" noProof="0" dirty="0"/>
              <a:t> </a:t>
            </a:r>
            <a:r>
              <a:rPr lang="en-US" sz="1969" dirty="0"/>
              <a:t>top scores to your parent</a:t>
            </a:r>
          </a:p>
          <a:p>
            <a:pPr marL="361639" indent="-361639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391" dirty="0"/>
              <a:t>Data retrieval (at the query originator)</a:t>
            </a:r>
          </a:p>
          <a:p>
            <a:pPr lvl="1"/>
            <a:r>
              <a:rPr lang="en-US" sz="1969" dirty="0"/>
              <a:t>Retrieve the overall top-</a:t>
            </a:r>
            <a:r>
              <a:rPr lang="en-US" noProof="0" dirty="0" err="1"/>
              <a:t>k</a:t>
            </a:r>
            <a:r>
              <a:rPr lang="en-US" sz="1969" dirty="0"/>
              <a:t> data using the final top scores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221E9B-7640-8A4D-BB2B-D4803FB36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88579-720C-C340-8D06-840CD1F01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6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 Transition Diagram</a:t>
            </a:r>
          </a:p>
        </p:txBody>
      </p:sp>
      <p:pic>
        <p:nvPicPr>
          <p:cNvPr id="4" name="Picture 4" descr="FD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15874" y="935509"/>
            <a:ext cx="6876256" cy="5157787"/>
          </a:xfrm>
          <a:prstGeom prst="rect">
            <a:avLst/>
          </a:prstGeom>
          <a:noFill/>
          <a:ln/>
        </p:spPr>
      </p:pic>
      <p:pic>
        <p:nvPicPr>
          <p:cNvPr id="5" name="Picture 9" descr="topolo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083" y="2198565"/>
            <a:ext cx="2087562" cy="3068638"/>
          </a:xfrm>
          <a:prstGeom prst="rect">
            <a:avLst/>
          </a:prstGeom>
          <a:noFill/>
          <a:ln/>
        </p:spPr>
      </p:pic>
      <p:sp>
        <p:nvSpPr>
          <p:cNvPr id="6" name="Rectangle 5"/>
          <p:cNvSpPr/>
          <p:nvPr/>
        </p:nvSpPr>
        <p:spPr bwMode="auto">
          <a:xfrm>
            <a:off x="5868144" y="6093296"/>
            <a:ext cx="72008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fr-FR" sz="1828" dirty="0"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D63EC-F082-194C-8C7A-8B043E291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27032-5A5A-9843-957F-312E200DA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05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FD Optimizations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82" indent="-342882">
              <a:spcBef>
                <a:spcPct val="50000"/>
              </a:spcBef>
            </a:pPr>
            <a:r>
              <a:rPr lang="en-US" noProof="0" dirty="0"/>
              <a:t>What if a peer receives a score-list after its wait time has expired</a:t>
            </a:r>
            <a:r>
              <a:rPr lang="en-US" dirty="0"/>
              <a:t>?</a:t>
            </a:r>
          </a:p>
          <a:p>
            <a:pPr lvl="1"/>
            <a:r>
              <a:rPr lang="en-US" noProof="0" dirty="0"/>
              <a:t>Urgent Score-list: a mechanism to backward a score-list to another peer still in the wait phase </a:t>
            </a:r>
          </a:p>
          <a:p>
            <a:r>
              <a:rPr lang="en-US" noProof="0" dirty="0"/>
              <a:t>What if the parent of a peer </a:t>
            </a:r>
            <a:r>
              <a:rPr lang="en-US" i="1" noProof="0" dirty="0" err="1"/>
              <a:t>p</a:t>
            </a:r>
            <a:r>
              <a:rPr lang="en-US" noProof="0" dirty="0"/>
              <a:t> leave the  system?</a:t>
            </a:r>
          </a:p>
          <a:p>
            <a:pPr marL="857206" lvl="1">
              <a:lnSpc>
                <a:spcPct val="120000"/>
              </a:lnSpc>
            </a:pPr>
            <a:r>
              <a:rPr lang="en-US" noProof="0" dirty="0"/>
              <a:t>If </a:t>
            </a:r>
            <a:r>
              <a:rPr lang="en-US" i="1" noProof="0" dirty="0" err="1"/>
              <a:t>p</a:t>
            </a:r>
            <a:r>
              <a:rPr lang="en-US" noProof="0" dirty="0"/>
              <a:t> has a neighbor that is not </a:t>
            </a:r>
            <a:r>
              <a:rPr lang="en-US" i="1" noProof="0" dirty="0" err="1"/>
              <a:t>p</a:t>
            </a:r>
            <a:r>
              <a:rPr lang="en-US" noProof="0" dirty="0" err="1"/>
              <a:t>’s</a:t>
            </a:r>
            <a:r>
              <a:rPr lang="en-US" noProof="0" dirty="0"/>
              <a:t> child, the score-list can be sent to it as an urgent score-list</a:t>
            </a:r>
          </a:p>
          <a:p>
            <a:pPr marL="857206" lvl="1">
              <a:lnSpc>
                <a:spcPct val="120000"/>
              </a:lnSpc>
            </a:pPr>
            <a:r>
              <a:rPr lang="en-US" noProof="0" dirty="0"/>
              <a:t>If </a:t>
            </a:r>
            <a:r>
              <a:rPr lang="en-US" i="1" noProof="0" dirty="0" err="1"/>
              <a:t>p</a:t>
            </a:r>
            <a:r>
              <a:rPr lang="en-US" noProof="0" dirty="0"/>
              <a:t> has not such a neighbor, it can send its merged score-list directly to the query originator</a:t>
            </a:r>
          </a:p>
          <a:p>
            <a:pPr marL="342882">
              <a:lnSpc>
                <a:spcPct val="120000"/>
              </a:lnSpc>
            </a:pPr>
            <a:r>
              <a:rPr lang="en-US" noProof="0" dirty="0"/>
              <a:t>Return results ASAP</a:t>
            </a:r>
          </a:p>
          <a:p>
            <a:pPr marL="857206" lvl="1">
              <a:lnSpc>
                <a:spcPct val="120000"/>
              </a:lnSpc>
            </a:pPr>
            <a:r>
              <a:rPr lang="en-US" noProof="0" dirty="0"/>
              <a:t>Without waiting for the entire result set</a:t>
            </a:r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6ECE2-462A-7C4B-AB50-F5823D9A9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E2329-20C0-3445-8689-3744ABEC5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Join Query Processing in DHTs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 DHT relies on hashing to store and locate data</a:t>
            </a:r>
          </a:p>
          <a:p>
            <a:pPr lvl="1"/>
            <a:r>
              <a:rPr lang="en-US" noProof="0" dirty="0"/>
              <a:t>Basis for parallel hash join algorithms</a:t>
            </a:r>
          </a:p>
          <a:p>
            <a:r>
              <a:rPr lang="en-US" noProof="0" dirty="0"/>
              <a:t>Basic solution in the context of the PIER P2P system</a:t>
            </a:r>
          </a:p>
          <a:p>
            <a:pPr lvl="1"/>
            <a:r>
              <a:rPr lang="en-US" noProof="0" dirty="0"/>
              <a:t>Let us call it </a:t>
            </a:r>
            <a:r>
              <a:rPr lang="en-US" noProof="0" dirty="0" err="1"/>
              <a:t>PIERjoin</a:t>
            </a:r>
            <a:endParaRPr lang="en-US" noProof="0" dirty="0"/>
          </a:p>
          <a:p>
            <a:pPr lvl="1"/>
            <a:r>
              <a:rPr lang="en-US" noProof="0" dirty="0"/>
              <a:t>Assume that the joined relations and the result relations have a </a:t>
            </a:r>
            <a:r>
              <a:rPr lang="en-US" i="1" noProof="0" dirty="0"/>
              <a:t>home</a:t>
            </a:r>
            <a:r>
              <a:rPr lang="en-US" noProof="0" dirty="0"/>
              <a:t> which are the peers that store horizontal fragments of the relation</a:t>
            </a:r>
          </a:p>
          <a:p>
            <a:pPr lvl="2"/>
            <a:r>
              <a:rPr lang="en-US" noProof="0" dirty="0"/>
              <a:t>Recall def. of home from Chapter 8</a:t>
            </a:r>
          </a:p>
          <a:p>
            <a:pPr lvl="1"/>
            <a:r>
              <a:rPr lang="en-US" noProof="0" dirty="0"/>
              <a:t>Make use of the put method for distributing </a:t>
            </a:r>
            <a:r>
              <a:rPr lang="en-US" noProof="0" dirty="0" err="1"/>
              <a:t>tuples</a:t>
            </a:r>
            <a:r>
              <a:rPr lang="en-US" noProof="0" dirty="0"/>
              <a:t> onto a set of peers based on their join attribute so that </a:t>
            </a:r>
            <a:r>
              <a:rPr lang="en-US" noProof="0" dirty="0" err="1"/>
              <a:t>tuples</a:t>
            </a:r>
            <a:r>
              <a:rPr lang="en-US" noProof="0" dirty="0"/>
              <a:t> with the same join attribute values are stored at the same peers</a:t>
            </a:r>
          </a:p>
          <a:p>
            <a:pPr lvl="1"/>
            <a:r>
              <a:rPr lang="en-US" noProof="0" dirty="0"/>
              <a:t>Then apply the probe/join phase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0062A-C008-7046-B635-DFDF3754A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F6FBF-89EA-8342-8D6D-EBE7390C4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0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PIERjoin</a:t>
            </a:r>
            <a:r>
              <a:rPr lang="en-US" noProof="0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177" indent="-457177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noProof="0" dirty="0"/>
              <a:t>Multicast phase</a:t>
            </a:r>
          </a:p>
          <a:p>
            <a:pPr marL="971500" lvl="1" indent="-457177">
              <a:lnSpc>
                <a:spcPct val="120000"/>
              </a:lnSpc>
            </a:pPr>
            <a:r>
              <a:rPr lang="en-US" noProof="0" dirty="0"/>
              <a:t>The query originator peer multicasts </a:t>
            </a:r>
            <a:r>
              <a:rPr lang="en-US" i="1" noProof="0" dirty="0"/>
              <a:t>Q</a:t>
            </a:r>
            <a:r>
              <a:rPr lang="en-US" noProof="0" dirty="0"/>
              <a:t> to all peers that store </a:t>
            </a:r>
            <a:r>
              <a:rPr lang="en-US" noProof="0" dirty="0" err="1"/>
              <a:t>tuples</a:t>
            </a:r>
            <a:r>
              <a:rPr lang="en-US" noProof="0" dirty="0"/>
              <a:t> of the join relations </a:t>
            </a:r>
            <a:r>
              <a:rPr lang="en-US" i="1" noProof="0" dirty="0"/>
              <a:t>R</a:t>
            </a:r>
            <a:r>
              <a:rPr lang="en-US" noProof="0" dirty="0"/>
              <a:t> and </a:t>
            </a:r>
            <a:r>
              <a:rPr lang="en-US" i="1" noProof="0" dirty="0"/>
              <a:t>S</a:t>
            </a:r>
            <a:r>
              <a:rPr lang="en-US" noProof="0" dirty="0"/>
              <a:t>, i.e., their homes.</a:t>
            </a:r>
          </a:p>
          <a:p>
            <a:pPr marL="457177" indent="-457177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noProof="0" dirty="0"/>
              <a:t>Hash phase</a:t>
            </a:r>
          </a:p>
          <a:p>
            <a:pPr marL="971500" lvl="1" indent="-457177">
              <a:lnSpc>
                <a:spcPct val="120000"/>
              </a:lnSpc>
            </a:pPr>
            <a:r>
              <a:rPr lang="en-US" noProof="0" dirty="0"/>
              <a:t>Each peer that receives </a:t>
            </a:r>
            <a:r>
              <a:rPr lang="en-US" i="1" noProof="0" dirty="0"/>
              <a:t>Q </a:t>
            </a:r>
            <a:r>
              <a:rPr lang="en-US" noProof="0" dirty="0"/>
              <a:t>scans its local relation, searching for the </a:t>
            </a:r>
            <a:r>
              <a:rPr lang="en-US" noProof="0" dirty="0" err="1"/>
              <a:t>tuples</a:t>
            </a:r>
            <a:r>
              <a:rPr lang="en-US" noProof="0" dirty="0"/>
              <a:t> that satisfy the select predicate (if any)</a:t>
            </a:r>
          </a:p>
          <a:p>
            <a:pPr marL="971500" lvl="1" indent="-457177">
              <a:lnSpc>
                <a:spcPct val="120000"/>
              </a:lnSpc>
            </a:pPr>
            <a:r>
              <a:rPr lang="en-US" noProof="0" dirty="0"/>
              <a:t>Then, it sends the selected tuples to the home of the result relation, using put operations</a:t>
            </a:r>
          </a:p>
          <a:p>
            <a:pPr marL="971500" lvl="1" indent="-457177">
              <a:lnSpc>
                <a:spcPct val="120000"/>
              </a:lnSpc>
            </a:pPr>
            <a:r>
              <a:rPr lang="en-US" noProof="0" dirty="0"/>
              <a:t>The DHT key used in the put operation uses the home of the result relation and the join attribute</a:t>
            </a:r>
          </a:p>
          <a:p>
            <a:pPr marL="457177" indent="-457177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noProof="0" dirty="0"/>
              <a:t>Probe/join phase</a:t>
            </a:r>
          </a:p>
          <a:p>
            <a:pPr marL="971500" lvl="1" indent="-457177">
              <a:lnSpc>
                <a:spcPct val="120000"/>
              </a:lnSpc>
            </a:pPr>
            <a:r>
              <a:rPr lang="en-US" noProof="0" dirty="0"/>
              <a:t>Each peer in the home of the result relation, upon receiving a new </a:t>
            </a:r>
            <a:r>
              <a:rPr lang="en-US" noProof="0" dirty="0" err="1"/>
              <a:t>tuple</a:t>
            </a:r>
            <a:r>
              <a:rPr lang="en-US" noProof="0" dirty="0"/>
              <a:t>, inserts it in the corresponding hash table, probes the opposite hash table to find matching </a:t>
            </a:r>
            <a:r>
              <a:rPr lang="en-US" noProof="0" dirty="0" err="1"/>
              <a:t>tuples</a:t>
            </a:r>
            <a:r>
              <a:rPr lang="en-US" noProof="0" dirty="0"/>
              <a:t> and constructs the result joined </a:t>
            </a:r>
            <a:r>
              <a:rPr lang="en-US" noProof="0" dirty="0" err="1"/>
              <a:t>tuples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C53B1-30A9-6849-8DBD-0AB478B0A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13487-1240-7048-90EE-A319ABA2D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8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Range Query Processing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r>
              <a:rPr lang="en-US" noProof="0" dirty="0"/>
              <a:t>Range query</a:t>
            </a:r>
          </a:p>
          <a:p>
            <a:pPr lvl="1"/>
            <a:r>
              <a:rPr lang="en-US" noProof="0" dirty="0"/>
              <a:t> WHERE clause of the form “attribute A in range [</a:t>
            </a:r>
            <a:r>
              <a:rPr lang="en-US" i="1" noProof="0" dirty="0"/>
              <a:t>a</a:t>
            </a:r>
            <a:r>
              <a:rPr lang="en-US" noProof="0" dirty="0"/>
              <a:t>; </a:t>
            </a:r>
            <a:r>
              <a:rPr lang="en-US" i="1" noProof="0" dirty="0" err="1"/>
              <a:t>b</a:t>
            </a:r>
            <a:r>
              <a:rPr lang="en-US" noProof="0" dirty="0"/>
              <a:t>]”</a:t>
            </a:r>
          </a:p>
          <a:p>
            <a:r>
              <a:rPr lang="en-US" noProof="0" dirty="0"/>
              <a:t>Difficult to support in structured P2P systems, in particular, </a:t>
            </a:r>
            <a:r>
              <a:rPr lang="en-US" noProof="0" dirty="0" err="1"/>
              <a:t>DHTs</a:t>
            </a:r>
            <a:endParaRPr lang="en-US" noProof="0" dirty="0"/>
          </a:p>
          <a:p>
            <a:pPr lvl="1"/>
            <a:r>
              <a:rPr lang="en-US" noProof="0" dirty="0"/>
              <a:t>Hashing tends to destroy the ordering of data that is useful in finding ranges quickly</a:t>
            </a:r>
          </a:p>
          <a:p>
            <a:r>
              <a:rPr lang="en-US" noProof="0" dirty="0"/>
              <a:t>Two main approaches for supporting range queries in structured P2P systems</a:t>
            </a:r>
          </a:p>
          <a:p>
            <a:pPr lvl="1"/>
            <a:r>
              <a:rPr lang="en-US" noProof="0" dirty="0"/>
              <a:t>Extend a DHT with proximity or order-preserving properties</a:t>
            </a:r>
          </a:p>
          <a:p>
            <a:pPr lvl="2"/>
            <a:r>
              <a:rPr lang="en-US" noProof="0" dirty="0"/>
              <a:t>Problem: data skew that can result in peers with unbalanced ranges, which hurts load balancing</a:t>
            </a:r>
          </a:p>
          <a:p>
            <a:pPr lvl="1"/>
            <a:r>
              <a:rPr lang="en-US" noProof="0" dirty="0"/>
              <a:t>Maintain the key ordering with a tree-based structure</a:t>
            </a:r>
          </a:p>
          <a:p>
            <a:pPr lvl="2"/>
            <a:r>
              <a:rPr lang="en-US" noProof="0" dirty="0"/>
              <a:t>Better at maintaining balanced ranges of keys</a:t>
            </a:r>
          </a:p>
          <a:p>
            <a:pPr lvl="2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6217A-6612-5449-A6BF-ABBF99A07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9333-091C-B047-AF2C-41B896827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5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High-level P2P Data Sharing?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noProof="0" dirty="0"/>
              <a:t>Professional community example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Medical doctors in a hospital may want to share (some of) their patient data for an epidemiological study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They have their own, independent patient descriptions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They want to ask queries such as “age and weight of male patients diagnosed with disease X …” over their own descriptions</a:t>
            </a:r>
          </a:p>
          <a:p>
            <a:pPr lvl="1">
              <a:lnSpc>
                <a:spcPct val="90000"/>
              </a:lnSpc>
            </a:pPr>
            <a:r>
              <a:rPr lang="en-US" noProof="0" dirty="0"/>
              <a:t>They don’t want to create a database and set a centralized server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A9FEDE-F599-854A-B160-A116F15DF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D6639E-38B3-B249-B7EA-A0AD7CC42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8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BATON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BATON (</a:t>
            </a:r>
            <a:r>
              <a:rPr lang="en-US" noProof="0" dirty="0" err="1"/>
              <a:t>BAlanced</a:t>
            </a:r>
            <a:r>
              <a:rPr lang="en-US" noProof="0" dirty="0"/>
              <a:t> Tree Overlay Network)</a:t>
            </a:r>
          </a:p>
          <a:p>
            <a:r>
              <a:rPr lang="en-US" noProof="0" dirty="0"/>
              <a:t>Organizes peers as a balanced binary tree</a:t>
            </a:r>
          </a:p>
          <a:p>
            <a:pPr lvl="1"/>
            <a:r>
              <a:rPr lang="en-US" noProof="0" dirty="0"/>
              <a:t>Each node of the tree is maintained by a peer</a:t>
            </a:r>
          </a:p>
          <a:p>
            <a:pPr lvl="1"/>
            <a:r>
              <a:rPr lang="en-US" noProof="0" dirty="0"/>
              <a:t>The position of a node is determined by a (level, number) </a:t>
            </a:r>
            <a:r>
              <a:rPr lang="en-US" noProof="0" dirty="0" err="1"/>
              <a:t>tuple</a:t>
            </a:r>
            <a:r>
              <a:rPr lang="en-US" noProof="0" dirty="0"/>
              <a:t>, with level starting from 0 at the root, number starting from 1 at the root and sequentially assigned using in-order traversal</a:t>
            </a:r>
          </a:p>
          <a:p>
            <a:pPr lvl="1"/>
            <a:r>
              <a:rPr lang="en-US" noProof="0" dirty="0"/>
              <a:t>Each tree node stores links to its parent, children, adjacent nodes and selected neighbor nodes that are nodes at the same level</a:t>
            </a:r>
          </a:p>
          <a:p>
            <a:pPr lvl="1"/>
            <a:r>
              <a:rPr lang="en-US" noProof="0" dirty="0"/>
              <a:t>Two routing tables: a left routing table and a right routing table store links to the selected neighbor nodes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BF08D-6337-0F40-9A03-F8B0DA40C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C3E7B-F7DC-D84D-86E9-5325B2005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2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BATON Structure-tree Index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07196"/>
            <a:ext cx="8964488" cy="1944216"/>
          </a:xfrm>
        </p:spPr>
        <p:txBody>
          <a:bodyPr/>
          <a:lstStyle/>
          <a:p>
            <a:r>
              <a:rPr lang="en-US" noProof="0" dirty="0"/>
              <a:t>Each node (or peer) is assigned a range of values</a:t>
            </a:r>
          </a:p>
          <a:p>
            <a:pPr lvl="1"/>
            <a:r>
              <a:rPr lang="en-US" noProof="0" dirty="0"/>
              <a:t>Maintained at the routing table of each link</a:t>
            </a:r>
          </a:p>
          <a:p>
            <a:pPr lvl="1"/>
            <a:r>
              <a:rPr lang="en-US" noProof="0" dirty="0"/>
              <a:t>Required to be to the right of the range managed by its left </a:t>
            </a:r>
            <a:r>
              <a:rPr lang="en-US" noProof="0" dirty="0" err="1"/>
              <a:t>subtree</a:t>
            </a:r>
            <a:r>
              <a:rPr lang="en-US" noProof="0" dirty="0"/>
              <a:t> and less than the range managed by its right </a:t>
            </a:r>
            <a:r>
              <a:rPr lang="en-US" noProof="0" dirty="0" err="1"/>
              <a:t>subtree</a:t>
            </a:r>
            <a:endParaRPr lang="en-US" noProof="0" dirty="0"/>
          </a:p>
        </p:txBody>
      </p:sp>
      <p:pic>
        <p:nvPicPr>
          <p:cNvPr id="6146" name="Picture 2" descr="C:\Documents and Settings\su8102\My Documents\1Patrick\BookOV\Book3\Chapter16 P2P\Chapter 16\Chapter 16\fig-16-bat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247" y="2987035"/>
            <a:ext cx="7560840" cy="307108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9445B-77A7-E447-BC7C-390AD4827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7360E-1D8B-4448-A98C-844A627DE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1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Range Query Processing in BATON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/>
              <a:t>Input: </a:t>
            </a:r>
            <a:r>
              <a:rPr lang="en-US" i="1" dirty="0"/>
              <a:t>Q</a:t>
            </a:r>
            <a:r>
              <a:rPr lang="en-US" dirty="0"/>
              <a:t>, a range query in the form [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]</a:t>
            </a:r>
          </a:p>
          <a:p>
            <a:pPr>
              <a:lnSpc>
                <a:spcPct val="120000"/>
              </a:lnSpc>
              <a:buNone/>
            </a:pPr>
            <a:r>
              <a:rPr lang="en-US" dirty="0"/>
              <a:t>Output:  </a:t>
            </a:r>
            <a:r>
              <a:rPr lang="en-US" i="1" dirty="0"/>
              <a:t>T</a:t>
            </a:r>
            <a:r>
              <a:rPr lang="en-US" dirty="0"/>
              <a:t>: result relation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en-US" dirty="0"/>
              <a:t>Search for the peer storing the lower bound of the range</a:t>
            </a:r>
          </a:p>
          <a:p>
            <a:pPr marL="457177" indent="-457177">
              <a:lnSpc>
                <a:spcPct val="120000"/>
              </a:lnSpc>
              <a:buNone/>
            </a:pPr>
            <a:r>
              <a:rPr lang="en-US" sz="1828" dirty="0"/>
              <a:t>	At query originator node do </a:t>
            </a:r>
          </a:p>
          <a:p>
            <a:pPr>
              <a:lnSpc>
                <a:spcPct val="120000"/>
              </a:lnSpc>
              <a:buNone/>
            </a:pPr>
            <a:r>
              <a:rPr lang="en-US" sz="1828" dirty="0"/>
              <a:t>		find peer </a:t>
            </a:r>
            <a:r>
              <a:rPr lang="en-US" sz="1828" i="1" dirty="0" err="1"/>
              <a:t>p</a:t>
            </a:r>
            <a:r>
              <a:rPr lang="en-US" sz="1828" dirty="0"/>
              <a:t> that holds value </a:t>
            </a:r>
            <a:r>
              <a:rPr lang="en-US" sz="1828" i="1" dirty="0"/>
              <a:t>a </a:t>
            </a:r>
          </a:p>
          <a:p>
            <a:pPr>
              <a:lnSpc>
                <a:spcPct val="120000"/>
              </a:lnSpc>
              <a:buNone/>
            </a:pPr>
            <a:r>
              <a:rPr lang="en-US" sz="1828" dirty="0"/>
              <a:t>		send </a:t>
            </a:r>
            <a:r>
              <a:rPr lang="en-US" sz="1828" i="1" dirty="0"/>
              <a:t>Q </a:t>
            </a:r>
            <a:r>
              <a:rPr lang="en-US" sz="1828" dirty="0"/>
              <a:t>to </a:t>
            </a:r>
            <a:r>
              <a:rPr lang="en-US" sz="1828" i="1" dirty="0" err="1"/>
              <a:t>p</a:t>
            </a:r>
            <a:endParaRPr lang="en-US" sz="1828" i="1" dirty="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2"/>
            </a:pPr>
            <a:r>
              <a:rPr lang="en-US" dirty="0"/>
              <a:t>A peer </a:t>
            </a:r>
            <a:r>
              <a:rPr lang="en-US" i="1" dirty="0"/>
              <a:t>p </a:t>
            </a:r>
            <a:r>
              <a:rPr lang="en-US" dirty="0"/>
              <a:t>that receives </a:t>
            </a:r>
            <a:r>
              <a:rPr lang="en-US" i="1" dirty="0"/>
              <a:t>Q </a:t>
            </a:r>
            <a:r>
              <a:rPr lang="en-US" dirty="0"/>
              <a:t>(from query originator or its left adjacent peer) searches for local tuples and sends </a:t>
            </a:r>
            <a:r>
              <a:rPr lang="en-US" i="1" dirty="0"/>
              <a:t>Q </a:t>
            </a:r>
            <a:r>
              <a:rPr lang="en-US" dirty="0"/>
              <a:t>to its right adjacent node</a:t>
            </a:r>
          </a:p>
          <a:p>
            <a:pPr>
              <a:lnSpc>
                <a:spcPct val="120000"/>
              </a:lnSpc>
              <a:buNone/>
            </a:pPr>
            <a:r>
              <a:rPr lang="en-US" dirty="0"/>
              <a:t>	  </a:t>
            </a:r>
            <a:r>
              <a:rPr lang="en-US" sz="1828" dirty="0"/>
              <a:t>At each peer </a:t>
            </a:r>
            <a:r>
              <a:rPr lang="en-US" sz="1828" i="1" dirty="0"/>
              <a:t>p </a:t>
            </a:r>
            <a:r>
              <a:rPr lang="en-US" sz="1828" dirty="0"/>
              <a:t>that receives Q</a:t>
            </a:r>
          </a:p>
          <a:p>
            <a:pPr>
              <a:lnSpc>
                <a:spcPct val="120000"/>
              </a:lnSpc>
              <a:buNone/>
            </a:pPr>
            <a:r>
              <a:rPr lang="en-US" sz="1828" dirty="0"/>
              <a:t>		</a:t>
            </a:r>
            <a:r>
              <a:rPr lang="en-US" sz="1828" i="1" dirty="0" err="1"/>
              <a:t>Tp</a:t>
            </a:r>
            <a:r>
              <a:rPr lang="en-US" sz="1828" i="1" dirty="0"/>
              <a:t>  </a:t>
            </a:r>
            <a:r>
              <a:rPr lang="en-US" sz="1828" dirty="0"/>
              <a:t>= </a:t>
            </a:r>
            <a:r>
              <a:rPr lang="en-US" sz="1828" dirty="0" err="1"/>
              <a:t>Range(</a:t>
            </a:r>
            <a:r>
              <a:rPr lang="en-US" sz="1828" i="1" dirty="0" err="1"/>
              <a:t>p</a:t>
            </a:r>
            <a:r>
              <a:rPr lang="en-US" sz="1828" dirty="0"/>
              <a:t>)  </a:t>
            </a:r>
            <a:r>
              <a:rPr lang="en-US" sz="1828" dirty="0" err="1">
                <a:sym typeface="Symbol"/>
              </a:rPr>
              <a:t></a:t>
            </a:r>
            <a:r>
              <a:rPr lang="en-US" sz="1828" dirty="0">
                <a:sym typeface="Symbol"/>
              </a:rPr>
              <a:t> </a:t>
            </a:r>
            <a:r>
              <a:rPr lang="en-US" sz="1828" dirty="0"/>
              <a:t>[</a:t>
            </a:r>
            <a:r>
              <a:rPr lang="en-US" sz="1828" i="1" dirty="0" err="1"/>
              <a:t>a</a:t>
            </a:r>
            <a:r>
              <a:rPr lang="en-US" sz="1828" dirty="0" err="1"/>
              <a:t>,</a:t>
            </a:r>
            <a:r>
              <a:rPr lang="en-US" sz="1828" i="1" dirty="0" err="1"/>
              <a:t>b</a:t>
            </a:r>
            <a:r>
              <a:rPr lang="en-US" sz="1828" dirty="0"/>
              <a:t>]</a:t>
            </a:r>
          </a:p>
          <a:p>
            <a:pPr>
              <a:lnSpc>
                <a:spcPct val="120000"/>
              </a:lnSpc>
              <a:buNone/>
            </a:pPr>
            <a:r>
              <a:rPr lang="en-US" sz="1828" dirty="0"/>
              <a:t>		send </a:t>
            </a:r>
            <a:r>
              <a:rPr lang="en-US" sz="1828" i="1" dirty="0" err="1"/>
              <a:t>Tp</a:t>
            </a:r>
            <a:r>
              <a:rPr lang="en-US" sz="1828" i="1" dirty="0"/>
              <a:t> </a:t>
            </a:r>
            <a:r>
              <a:rPr lang="en-US" sz="1828" dirty="0"/>
              <a:t>to query originator</a:t>
            </a:r>
          </a:p>
          <a:p>
            <a:pPr>
              <a:lnSpc>
                <a:spcPct val="120000"/>
              </a:lnSpc>
              <a:buNone/>
            </a:pPr>
            <a:r>
              <a:rPr lang="en-US" sz="1828" dirty="0"/>
              <a:t>		If (</a:t>
            </a:r>
            <a:r>
              <a:rPr lang="en-US" sz="1828" dirty="0" err="1"/>
              <a:t>Range(RighAdjacent(p</a:t>
            </a:r>
            <a:r>
              <a:rPr lang="en-US" sz="1828" dirty="0"/>
              <a:t>)) </a:t>
            </a:r>
            <a:r>
              <a:rPr lang="en-US" sz="1828" dirty="0" err="1">
                <a:sym typeface="Symbol"/>
              </a:rPr>
              <a:t></a:t>
            </a:r>
            <a:r>
              <a:rPr lang="en-US" sz="1828" dirty="0"/>
              <a:t> [</a:t>
            </a:r>
            <a:r>
              <a:rPr lang="en-US" sz="1828" i="1" dirty="0" err="1"/>
              <a:t>a</a:t>
            </a:r>
            <a:r>
              <a:rPr lang="en-US" sz="1828" dirty="0" err="1"/>
              <a:t>,</a:t>
            </a:r>
            <a:r>
              <a:rPr lang="en-US" sz="1828" i="1" dirty="0" err="1"/>
              <a:t>b</a:t>
            </a:r>
            <a:r>
              <a:rPr lang="en-US" sz="1828" dirty="0"/>
              <a:t>]) not empty</a:t>
            </a:r>
          </a:p>
          <a:p>
            <a:pPr>
              <a:lnSpc>
                <a:spcPct val="120000"/>
              </a:lnSpc>
              <a:buNone/>
            </a:pPr>
            <a:r>
              <a:rPr lang="en-US" sz="1828" dirty="0"/>
              <a:t>			send </a:t>
            </a:r>
            <a:r>
              <a:rPr lang="en-US" sz="1828" i="1" dirty="0"/>
              <a:t>Q </a:t>
            </a:r>
            <a:r>
              <a:rPr lang="en-US" sz="1828" dirty="0"/>
              <a:t>to right adjacent peer of </a:t>
            </a:r>
            <a:r>
              <a:rPr lang="en-US" sz="1828" i="1" dirty="0" err="1"/>
              <a:t>p</a:t>
            </a:r>
            <a:endParaRPr lang="en-US" sz="1828" i="1" dirty="0"/>
          </a:p>
          <a:p>
            <a:pPr>
              <a:lnSpc>
                <a:spcPct val="120000"/>
              </a:lnSpc>
              <a:buNone/>
            </a:pPr>
            <a:endParaRPr lang="en-US" sz="1828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/>
              <a:t>With </a:t>
            </a:r>
            <a:r>
              <a:rPr lang="en-US" sz="2300" i="1" dirty="0"/>
              <a:t>X</a:t>
            </a:r>
            <a:r>
              <a:rPr lang="en-US" sz="2300" dirty="0"/>
              <a:t> nodes covering the range, </a:t>
            </a:r>
            <a:r>
              <a:rPr lang="en-US" sz="2300" i="1" dirty="0"/>
              <a:t>Q</a:t>
            </a:r>
            <a:r>
              <a:rPr lang="en-US" sz="2300" dirty="0"/>
              <a:t> is answered </a:t>
            </a:r>
            <a:r>
              <a:rPr lang="en-US" sz="2300" i="1" dirty="0"/>
              <a:t>in </a:t>
            </a:r>
            <a:r>
              <a:rPr lang="en-US" sz="2300" i="1" dirty="0" err="1"/>
              <a:t>O</a:t>
            </a:r>
            <a:r>
              <a:rPr lang="en-US" sz="2300" dirty="0" err="1"/>
              <a:t>(</a:t>
            </a:r>
            <a:r>
              <a:rPr lang="en-US" sz="2300" i="1" dirty="0" err="1"/>
              <a:t>log</a:t>
            </a:r>
            <a:r>
              <a:rPr lang="en-US" sz="2300" i="1" dirty="0"/>
              <a:t> </a:t>
            </a:r>
            <a:r>
              <a:rPr lang="en-US" sz="2300" i="1" dirty="0" err="1"/>
              <a:t>n</a:t>
            </a:r>
            <a:r>
              <a:rPr lang="en-US" sz="2300" i="1" dirty="0"/>
              <a:t> + X</a:t>
            </a:r>
            <a:r>
              <a:rPr lang="en-US" sz="2300" dirty="0"/>
              <a:t>)</a:t>
            </a:r>
            <a:r>
              <a:rPr lang="en-US" sz="2300" i="1" dirty="0"/>
              <a:t> </a:t>
            </a:r>
            <a:r>
              <a:rPr lang="en-US" sz="2300" dirty="0"/>
              <a:t>steps</a:t>
            </a:r>
            <a:endParaRPr lang="en-US" sz="1828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F2B45-1FEF-924C-8D03-8A695A153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ACC5B-9B76-4C41-9FD7-0F5885E94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Example of Range Query Execution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889" y="1268760"/>
            <a:ext cx="3976484" cy="4759523"/>
          </a:xfrm>
        </p:spPr>
        <p:txBody>
          <a:bodyPr>
            <a:normAutofit fontScale="92500" lnSpcReduction="10000"/>
          </a:bodyPr>
          <a:lstStyle/>
          <a:p>
            <a:r>
              <a:rPr lang="en-US" sz="1828" dirty="0"/>
              <a:t>Consider </a:t>
            </a:r>
            <a:r>
              <a:rPr lang="en-US" sz="1828" i="1" dirty="0"/>
              <a:t>Q </a:t>
            </a:r>
            <a:r>
              <a:rPr lang="en-US" sz="1828" dirty="0"/>
              <a:t>with range [7; 45] issued at node 7</a:t>
            </a:r>
          </a:p>
          <a:p>
            <a:r>
              <a:rPr lang="en-US" sz="1828" dirty="0"/>
              <a:t>First, execute an exact match query looking for a node containing the lower bound of the range (see dashed line)</a:t>
            </a:r>
          </a:p>
          <a:p>
            <a:r>
              <a:rPr lang="en-US" sz="1828" dirty="0"/>
              <a:t>Since the lower bound is in node 4’s range, check locally for </a:t>
            </a:r>
            <a:r>
              <a:rPr lang="en-US" sz="1828" dirty="0" err="1"/>
              <a:t>tuples</a:t>
            </a:r>
            <a:r>
              <a:rPr lang="en-US" sz="1828" dirty="0"/>
              <a:t> belonging to the range and forward </a:t>
            </a:r>
            <a:r>
              <a:rPr lang="en-US" sz="1828" i="1" dirty="0"/>
              <a:t>Q </a:t>
            </a:r>
            <a:r>
              <a:rPr lang="en-US" sz="1828" dirty="0"/>
              <a:t>to its adjacent right node (node 9)</a:t>
            </a:r>
          </a:p>
          <a:p>
            <a:r>
              <a:rPr lang="en-US" sz="1828" dirty="0"/>
              <a:t>Node 9 checks for local </a:t>
            </a:r>
            <a:r>
              <a:rPr lang="en-US" sz="1828" dirty="0" err="1"/>
              <a:t>tuples</a:t>
            </a:r>
            <a:r>
              <a:rPr lang="en-US" sz="1828" dirty="0"/>
              <a:t> belonging to the range and forwards </a:t>
            </a:r>
            <a:r>
              <a:rPr lang="en-US" sz="1828" i="1" dirty="0"/>
              <a:t>Q </a:t>
            </a:r>
            <a:r>
              <a:rPr lang="en-US" sz="1828" dirty="0"/>
              <a:t>to node 2</a:t>
            </a:r>
          </a:p>
          <a:p>
            <a:r>
              <a:rPr lang="en-US" sz="1828" dirty="0"/>
              <a:t>Nodes 10, 5, 1 and 6 receive </a:t>
            </a:r>
            <a:r>
              <a:rPr lang="en-US" sz="1828" i="1" dirty="0"/>
              <a:t>Q</a:t>
            </a:r>
            <a:r>
              <a:rPr lang="en-US" sz="1828" dirty="0"/>
              <a:t>, check for local </a:t>
            </a:r>
            <a:r>
              <a:rPr lang="en-US" sz="1828" dirty="0" err="1"/>
              <a:t>tuples</a:t>
            </a:r>
            <a:r>
              <a:rPr lang="en-US" sz="1828" dirty="0"/>
              <a:t> and contact their respective right adjacent node until the node containing the upper bound of the range is reached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AB282-1663-164B-A255-E1290E16F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A6A7E-C192-7F4B-9962-D296AE9E7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0923E-985A-2641-9F77-DFACDED02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44" y="2276872"/>
            <a:ext cx="52049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6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Peer-to-Peer Data Management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P2P infrastructure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Schema mapping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Querying over P2P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Replication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Blockchain</a:t>
            </a:r>
          </a:p>
          <a:p>
            <a:pPr lvl="1"/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2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Replica</a:t>
            </a:r>
            <a:r>
              <a:rPr lang="en-US" baseline="0" noProof="0" dirty="0"/>
              <a:t> Consistency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189785" cy="4248472"/>
          </a:xfrm>
        </p:spPr>
        <p:txBody>
          <a:bodyPr/>
          <a:lstStyle/>
          <a:p>
            <a:r>
              <a:rPr lang="en-US" sz="2000" noProof="0" dirty="0"/>
              <a:t>To increase data availability and access performance, P2P systems replicate data, however, with very different levels of replica consistency</a:t>
            </a:r>
          </a:p>
          <a:p>
            <a:pPr lvl="1"/>
            <a:r>
              <a:rPr lang="en-US" sz="1800" noProof="0" dirty="0"/>
              <a:t>The earlier, simple P2P systems such as Gnutella and </a:t>
            </a:r>
            <a:r>
              <a:rPr lang="en-US" sz="1800" noProof="0" dirty="0" err="1"/>
              <a:t>Kazaa</a:t>
            </a:r>
            <a:r>
              <a:rPr lang="en-US" sz="1800" noProof="0" dirty="0"/>
              <a:t> deal only with static data (e.g., music files) and replication is “passive” as it occurs naturally as peers request and copy files from one another (basically, caching data)</a:t>
            </a:r>
          </a:p>
          <a:p>
            <a:r>
              <a:rPr lang="en-US" sz="2000" noProof="0" dirty="0"/>
              <a:t>In more advanced P2P systems where replicas can be updated, there is a need for proper replica management techniques</a:t>
            </a:r>
          </a:p>
          <a:p>
            <a:r>
              <a:rPr lang="en-US" sz="2000" noProof="0" dirty="0"/>
              <a:t>Replica consistency in DHTs</a:t>
            </a:r>
          </a:p>
          <a:p>
            <a:pPr lvl="1"/>
            <a:r>
              <a:rPr lang="en-US" sz="1800" noProof="0" dirty="0"/>
              <a:t>Basic support  - Tapestry</a:t>
            </a:r>
          </a:p>
          <a:p>
            <a:pPr lvl="1"/>
            <a:r>
              <a:rPr lang="en-US" sz="1800" noProof="0" dirty="0"/>
              <a:t>Replica reconciliation - </a:t>
            </a:r>
            <a:r>
              <a:rPr lang="en-US" sz="1800" noProof="0" dirty="0" err="1"/>
              <a:t>OceanStore</a:t>
            </a:r>
            <a:endParaRPr lang="en-US" sz="18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F59AD-BCB0-0246-9726-822D9771B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28947-B8E0-D24A-9D30-CB5B38D56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Tapestry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Decentralized object location and routing on top of a structured overlay</a:t>
            </a:r>
          </a:p>
          <a:p>
            <a:r>
              <a:rPr lang="en-US" dirty="0"/>
              <a:t>Routes messages to logical end-points (i.e., not associated with physical location), such as nodes or object replicas.</a:t>
            </a:r>
          </a:p>
          <a:p>
            <a:pPr lvl="1"/>
            <a:r>
              <a:rPr lang="en-US" dirty="0"/>
              <a:t>This enables message delivery to mobile or replicated endpoints in the presence of network instability</a:t>
            </a:r>
          </a:p>
          <a:p>
            <a:r>
              <a:rPr lang="en-US" dirty="0"/>
              <a:t>Location and routing 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O</a:t>
            </a:r>
            <a:r>
              <a:rPr lang="en-US" dirty="0"/>
              <a:t> be an object identified by </a:t>
            </a:r>
            <a:r>
              <a:rPr lang="en-US" i="1" dirty="0"/>
              <a:t>id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), the insertion of </a:t>
            </a:r>
            <a:r>
              <a:rPr lang="en-US" i="1" dirty="0"/>
              <a:t>O</a:t>
            </a:r>
            <a:r>
              <a:rPr lang="en-US" dirty="0"/>
              <a:t> involves two nodes: the server node (noted </a:t>
            </a:r>
            <a:r>
              <a:rPr lang="en-US" i="1" dirty="0"/>
              <a:t>n</a:t>
            </a:r>
            <a:r>
              <a:rPr lang="en-US" i="1" baseline="-25000" dirty="0"/>
              <a:t>s</a:t>
            </a:r>
            <a:r>
              <a:rPr lang="en-US" dirty="0"/>
              <a:t>) that holds </a:t>
            </a:r>
            <a:r>
              <a:rPr lang="en-US" i="1" dirty="0"/>
              <a:t>O</a:t>
            </a:r>
            <a:r>
              <a:rPr lang="en-US" dirty="0"/>
              <a:t> and the root node (noted </a:t>
            </a:r>
            <a:r>
              <a:rPr lang="en-US" i="1" dirty="0"/>
              <a:t>n</a:t>
            </a:r>
            <a:r>
              <a:rPr lang="en-US" i="1" baseline="-25000" dirty="0"/>
              <a:t>r</a:t>
            </a:r>
            <a:r>
              <a:rPr lang="en-US" dirty="0"/>
              <a:t>) that holds a mapping in the form (</a:t>
            </a:r>
            <a:r>
              <a:rPr lang="en-US" i="1" dirty="0"/>
              <a:t>id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);</a:t>
            </a:r>
            <a:r>
              <a:rPr lang="en-US" i="1" dirty="0"/>
              <a:t> n</a:t>
            </a:r>
            <a:r>
              <a:rPr lang="en-US" i="1" baseline="-25000" dirty="0"/>
              <a:t>s</a:t>
            </a:r>
            <a:r>
              <a:rPr lang="en-US" dirty="0"/>
              <a:t>) indicating that the object identified by </a:t>
            </a:r>
            <a:r>
              <a:rPr lang="en-US" i="1" dirty="0"/>
              <a:t>id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) is stored at node </a:t>
            </a:r>
            <a:r>
              <a:rPr lang="en-US" i="1" dirty="0"/>
              <a:t>n</a:t>
            </a:r>
            <a:r>
              <a:rPr lang="en-US" i="1" baseline="-25000" dirty="0"/>
              <a:t>s</a:t>
            </a:r>
          </a:p>
          <a:p>
            <a:pPr lvl="1"/>
            <a:r>
              <a:rPr lang="en-US" dirty="0"/>
              <a:t>The root node is dynamically determined by a globally consistent deterministic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2A362-9A94-F342-9878-C07457713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1659D-48D5-224B-B76E-ECF470485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35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Object Publishing in</a:t>
            </a:r>
            <a:r>
              <a:rPr lang="en-US" baseline="0" noProof="0" dirty="0"/>
              <a:t> Tapestry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7638"/>
            <a:ext cx="4077745" cy="4759523"/>
          </a:xfrm>
        </p:spPr>
        <p:txBody>
          <a:bodyPr>
            <a:normAutofit lnSpcReduction="10000"/>
          </a:bodyPr>
          <a:lstStyle/>
          <a:p>
            <a:r>
              <a:rPr lang="en-US" sz="1828" dirty="0"/>
              <a:t>When </a:t>
            </a:r>
            <a:r>
              <a:rPr lang="en-US" sz="1828" i="1" dirty="0"/>
              <a:t>O </a:t>
            </a:r>
            <a:r>
              <a:rPr lang="en-US" sz="1828" dirty="0"/>
              <a:t>is inserted into </a:t>
            </a:r>
            <a:r>
              <a:rPr lang="en-US" sz="1828" i="1" dirty="0"/>
              <a:t>n</a:t>
            </a:r>
            <a:r>
              <a:rPr lang="en-US" sz="1828" i="1" baseline="-25000" dirty="0"/>
              <a:t>s</a:t>
            </a:r>
            <a:r>
              <a:rPr lang="en-US" sz="1828" dirty="0"/>
              <a:t>, </a:t>
            </a:r>
            <a:r>
              <a:rPr lang="en-US" sz="1828" i="1" dirty="0"/>
              <a:t>n</a:t>
            </a:r>
            <a:r>
              <a:rPr lang="en-US" sz="1828" i="1" baseline="-25000" dirty="0"/>
              <a:t>s</a:t>
            </a:r>
            <a:r>
              <a:rPr lang="en-US" sz="1828" dirty="0"/>
              <a:t> publishes </a:t>
            </a:r>
            <a:r>
              <a:rPr lang="en-US" sz="1828" i="1" dirty="0"/>
              <a:t>id</a:t>
            </a:r>
            <a:r>
              <a:rPr lang="en-US" sz="1828" dirty="0"/>
              <a:t>(</a:t>
            </a:r>
            <a:r>
              <a:rPr lang="en-US" sz="1828" i="1" dirty="0"/>
              <a:t>O</a:t>
            </a:r>
            <a:r>
              <a:rPr lang="en-US" sz="1828" dirty="0"/>
              <a:t>) at its root node by routing a message from </a:t>
            </a:r>
            <a:r>
              <a:rPr lang="en-US" sz="1828" i="1" dirty="0"/>
              <a:t>n</a:t>
            </a:r>
            <a:r>
              <a:rPr lang="en-US" sz="1828" i="1" baseline="-25000" dirty="0"/>
              <a:t>s</a:t>
            </a:r>
            <a:r>
              <a:rPr lang="en-US" sz="1828" dirty="0"/>
              <a:t> to </a:t>
            </a:r>
            <a:r>
              <a:rPr lang="en-US" sz="1828" i="1" dirty="0"/>
              <a:t>n</a:t>
            </a:r>
            <a:r>
              <a:rPr lang="en-US" sz="1828" i="1" baseline="-25000" dirty="0"/>
              <a:t>r</a:t>
            </a:r>
            <a:r>
              <a:rPr lang="en-US" sz="1828" dirty="0"/>
              <a:t> containing the mapping  (</a:t>
            </a:r>
            <a:r>
              <a:rPr lang="en-US" sz="1828" i="1" dirty="0"/>
              <a:t>id</a:t>
            </a:r>
            <a:r>
              <a:rPr lang="en-US" sz="1828" dirty="0"/>
              <a:t>(</a:t>
            </a:r>
            <a:r>
              <a:rPr lang="en-US" sz="1828" i="1" dirty="0"/>
              <a:t>O</a:t>
            </a:r>
            <a:r>
              <a:rPr lang="en-US" sz="1828" dirty="0"/>
              <a:t>);</a:t>
            </a:r>
            <a:r>
              <a:rPr lang="en-US" sz="1828" i="1" dirty="0"/>
              <a:t> n</a:t>
            </a:r>
            <a:r>
              <a:rPr lang="en-US" sz="1828" i="1" baseline="-25000" dirty="0"/>
              <a:t>s</a:t>
            </a:r>
            <a:r>
              <a:rPr lang="en-US" sz="1828" dirty="0"/>
              <a:t>)</a:t>
            </a:r>
          </a:p>
          <a:p>
            <a:r>
              <a:rPr lang="en-US" sz="1828" dirty="0"/>
              <a:t>This mapping is stored at all nodes along the message path</a:t>
            </a:r>
          </a:p>
          <a:p>
            <a:r>
              <a:rPr lang="en-US" sz="1828" dirty="0"/>
              <a:t>During a location query (e.g., “</a:t>
            </a:r>
            <a:r>
              <a:rPr lang="en-US" sz="1828" i="1" dirty="0"/>
              <a:t>id</a:t>
            </a:r>
            <a:r>
              <a:rPr lang="en-US" sz="1828" dirty="0"/>
              <a:t>(</a:t>
            </a:r>
            <a:r>
              <a:rPr lang="en-US" sz="1828" i="1" dirty="0"/>
              <a:t>O</a:t>
            </a:r>
            <a:r>
              <a:rPr lang="en-US" sz="1828" dirty="0"/>
              <a:t>)?”, the message that looks for </a:t>
            </a:r>
            <a:r>
              <a:rPr lang="en-US" sz="1828" i="1" dirty="0"/>
              <a:t>id</a:t>
            </a:r>
            <a:r>
              <a:rPr lang="en-US" sz="1828" dirty="0"/>
              <a:t>(</a:t>
            </a:r>
            <a:r>
              <a:rPr lang="en-US" sz="1828" i="1" dirty="0"/>
              <a:t>O</a:t>
            </a:r>
            <a:r>
              <a:rPr lang="en-US" sz="1828" dirty="0"/>
              <a:t>) is initially routed towards </a:t>
            </a:r>
            <a:r>
              <a:rPr lang="en-US" sz="1828" i="1" dirty="0"/>
              <a:t>n</a:t>
            </a:r>
            <a:r>
              <a:rPr lang="en-US" sz="1828" i="1" baseline="-25000" dirty="0"/>
              <a:t>r</a:t>
            </a:r>
            <a:r>
              <a:rPr lang="en-US" sz="1828" dirty="0"/>
              <a:t>, but it may be stopped before reaching it once a node containing the mapping      (</a:t>
            </a:r>
            <a:r>
              <a:rPr lang="en-US" sz="1828" i="1" dirty="0"/>
              <a:t>id</a:t>
            </a:r>
            <a:r>
              <a:rPr lang="en-US" sz="1828" dirty="0"/>
              <a:t>(</a:t>
            </a:r>
            <a:r>
              <a:rPr lang="en-US" sz="1828" i="1" dirty="0"/>
              <a:t>O</a:t>
            </a:r>
            <a:r>
              <a:rPr lang="en-US" sz="1828" dirty="0"/>
              <a:t>);</a:t>
            </a:r>
            <a:r>
              <a:rPr lang="en-US" sz="1828" i="1" dirty="0"/>
              <a:t> n</a:t>
            </a:r>
            <a:r>
              <a:rPr lang="en-US" sz="1828" i="1" baseline="-25000" dirty="0"/>
              <a:t>s</a:t>
            </a:r>
            <a:r>
              <a:rPr lang="en-US" sz="1828" dirty="0"/>
              <a:t>) is found</a:t>
            </a:r>
          </a:p>
          <a:p>
            <a:r>
              <a:rPr lang="en-US" sz="1828" dirty="0"/>
              <a:t>For routing a message to </a:t>
            </a:r>
            <a:r>
              <a:rPr lang="en-US" sz="1828" i="1" dirty="0" err="1"/>
              <a:t>id</a:t>
            </a:r>
            <a:r>
              <a:rPr lang="en-US" sz="1828" dirty="0" err="1"/>
              <a:t>(</a:t>
            </a:r>
            <a:r>
              <a:rPr lang="en-US" sz="1828" i="1" dirty="0" err="1"/>
              <a:t>O</a:t>
            </a:r>
            <a:r>
              <a:rPr lang="en-US" sz="1828" dirty="0" err="1"/>
              <a:t>)’s</a:t>
            </a:r>
            <a:r>
              <a:rPr lang="en-US" sz="1828" dirty="0"/>
              <a:t> root, each node forwards this message to its neighbor whose logical identifier is the most similar to </a:t>
            </a:r>
            <a:r>
              <a:rPr lang="en-US" sz="1828" i="1" dirty="0" err="1"/>
              <a:t>id</a:t>
            </a:r>
            <a:r>
              <a:rPr lang="en-US" sz="1828" dirty="0" err="1"/>
              <a:t>(</a:t>
            </a:r>
            <a:r>
              <a:rPr lang="en-US" sz="1828" i="1" dirty="0" err="1"/>
              <a:t>O</a:t>
            </a:r>
            <a:r>
              <a:rPr lang="en-US" sz="1828" dirty="0"/>
              <a:t>)</a:t>
            </a:r>
          </a:p>
        </p:txBody>
      </p:sp>
      <p:pic>
        <p:nvPicPr>
          <p:cNvPr id="6" name="Picture 5" descr="fig-16-tapestryRep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13" y="2209800"/>
            <a:ext cx="4905031" cy="2590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BB139-20FD-F240-A1CC-1E9A4D91C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66583-86E0-7D48-9DAC-9575EDB4F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1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953500" cy="1154460"/>
          </a:xfrm>
        </p:spPr>
        <p:txBody>
          <a:bodyPr/>
          <a:lstStyle/>
          <a:p>
            <a:r>
              <a:rPr lang="en-US" noProof="0" dirty="0"/>
              <a:t>Replica Management in Tapestry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2933"/>
            <a:ext cx="4116324" cy="5113693"/>
          </a:xfrm>
        </p:spPr>
        <p:txBody>
          <a:bodyPr>
            <a:normAutofit/>
          </a:bodyPr>
          <a:lstStyle/>
          <a:p>
            <a:r>
              <a:rPr lang="en-US" sz="1547" dirty="0"/>
              <a:t>Each node represents a peer and contains the peer’s logical identifier in hexadecimal format</a:t>
            </a:r>
          </a:p>
          <a:p>
            <a:r>
              <a:rPr lang="en-US" sz="1547" dirty="0"/>
              <a:t>Two replicas </a:t>
            </a:r>
            <a:r>
              <a:rPr lang="en-US" sz="1547" i="1" dirty="0"/>
              <a:t>O</a:t>
            </a:r>
            <a:r>
              <a:rPr lang="en-US" sz="1547" baseline="-25000" dirty="0"/>
              <a:t>1</a:t>
            </a:r>
            <a:r>
              <a:rPr lang="en-US" sz="1547" i="1" dirty="0"/>
              <a:t> </a:t>
            </a:r>
            <a:r>
              <a:rPr lang="en-US" sz="1547" dirty="0"/>
              <a:t>and </a:t>
            </a:r>
            <a:r>
              <a:rPr lang="en-US" sz="1547" i="1" dirty="0"/>
              <a:t>O</a:t>
            </a:r>
            <a:r>
              <a:rPr lang="en-US" sz="1547" baseline="-25000" dirty="0"/>
              <a:t>2</a:t>
            </a:r>
            <a:r>
              <a:rPr lang="en-US" sz="1547" dirty="0"/>
              <a:t> of object </a:t>
            </a:r>
            <a:r>
              <a:rPr lang="en-US" sz="1547" i="1" dirty="0"/>
              <a:t>O</a:t>
            </a:r>
            <a:r>
              <a:rPr lang="en-US" sz="1547" dirty="0"/>
              <a:t> (e.g., a book file) are inserted into distinct peers (</a:t>
            </a:r>
            <a:r>
              <a:rPr lang="en-US" sz="1547" i="1" dirty="0"/>
              <a:t>O</a:t>
            </a:r>
            <a:r>
              <a:rPr lang="en-US" sz="1547" baseline="-25000" dirty="0"/>
              <a:t>1</a:t>
            </a:r>
            <a:r>
              <a:rPr lang="en-US" sz="1547" dirty="0"/>
              <a:t> at peer 4228 and </a:t>
            </a:r>
            <a:r>
              <a:rPr lang="en-US" sz="1547" i="1" dirty="0"/>
              <a:t>O</a:t>
            </a:r>
            <a:r>
              <a:rPr lang="en-US" sz="1547" baseline="-25000" dirty="0"/>
              <a:t>2</a:t>
            </a:r>
            <a:r>
              <a:rPr lang="en-US" sz="1547" dirty="0"/>
              <a:t> at peer AA93). The identifier of </a:t>
            </a:r>
            <a:r>
              <a:rPr lang="en-US" sz="1547" i="1" dirty="0"/>
              <a:t>O</a:t>
            </a:r>
            <a:r>
              <a:rPr lang="en-US" sz="1547" baseline="-25000" dirty="0"/>
              <a:t>1</a:t>
            </a:r>
            <a:r>
              <a:rPr lang="en-US" sz="1547" dirty="0"/>
              <a:t> is equal to that of </a:t>
            </a:r>
            <a:r>
              <a:rPr lang="en-US" sz="1547" i="1" dirty="0"/>
              <a:t>O</a:t>
            </a:r>
            <a:r>
              <a:rPr lang="en-US" sz="1547" baseline="-25000" dirty="0"/>
              <a:t>2</a:t>
            </a:r>
            <a:r>
              <a:rPr lang="en-US" sz="1547" dirty="0"/>
              <a:t> (i.e., 4378)</a:t>
            </a:r>
          </a:p>
          <a:p>
            <a:r>
              <a:rPr lang="en-US" sz="1547" dirty="0"/>
              <a:t>When </a:t>
            </a:r>
            <a:r>
              <a:rPr lang="en-US" sz="1547" i="1" dirty="0"/>
              <a:t>O</a:t>
            </a:r>
            <a:r>
              <a:rPr lang="en-US" sz="1547" baseline="-25000" dirty="0"/>
              <a:t>1</a:t>
            </a:r>
            <a:r>
              <a:rPr lang="en-US" sz="1547" dirty="0"/>
              <a:t> is inserted into its server node (peer 4228), the mapping (4378; 4228) is routed from peer 4228 to peer 4377 (the root node for </a:t>
            </a:r>
            <a:r>
              <a:rPr lang="en-US" sz="1547" i="1" dirty="0"/>
              <a:t>O</a:t>
            </a:r>
            <a:r>
              <a:rPr lang="en-US" sz="1547" baseline="-25000" dirty="0"/>
              <a:t>1</a:t>
            </a:r>
            <a:r>
              <a:rPr lang="en-US" sz="1547" dirty="0"/>
              <a:t>’s identifier)</a:t>
            </a:r>
          </a:p>
          <a:p>
            <a:r>
              <a:rPr lang="en-US" sz="1547" dirty="0"/>
              <a:t>As the message approaches the root node, the object and the node identifiers become increasingly similar</a:t>
            </a:r>
          </a:p>
          <a:p>
            <a:r>
              <a:rPr lang="en-US" sz="1547" dirty="0"/>
              <a:t>In addition, the mapping (4378; 4228) is stored at all peers along the message path</a:t>
            </a:r>
          </a:p>
        </p:txBody>
      </p:sp>
      <p:pic>
        <p:nvPicPr>
          <p:cNvPr id="1026" name="Picture 2" descr="\\psf\Home\Desktop\fig-16-tapestryR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6992" y="2348880"/>
            <a:ext cx="5017008" cy="3023616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CFBC4-5D18-B34C-BE14-B516C9FCC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AB604-2273-C64E-AA63-561E43D75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79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OceanStore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OceanStore</a:t>
            </a:r>
            <a:r>
              <a:rPr lang="en-US" noProof="0" dirty="0"/>
              <a:t> is a data management system designed to provide continuous access to persistent information</a:t>
            </a:r>
          </a:p>
          <a:p>
            <a:r>
              <a:rPr lang="en-US" noProof="0" dirty="0"/>
              <a:t>Relies on Tapestry and assumes </a:t>
            </a:r>
            <a:r>
              <a:rPr lang="en-US" noProof="0" dirty="0" err="1"/>
              <a:t>untrusted</a:t>
            </a:r>
            <a:r>
              <a:rPr lang="en-US" noProof="0" dirty="0"/>
              <a:t> powerful servers connected by high-speed links</a:t>
            </a:r>
          </a:p>
          <a:p>
            <a:r>
              <a:rPr lang="en-US" noProof="0" dirty="0"/>
              <a:t>To improve performance, data are allowed to be cached anywhere, anytime</a:t>
            </a:r>
          </a:p>
          <a:p>
            <a:r>
              <a:rPr lang="en-US" noProof="0" dirty="0"/>
              <a:t>Allows concurrent updates on replicated objects; it relies on reconciliation to assure data consistency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8A131-DE14-6140-B165-5B1201177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C62F4-02D9-3E47-989E-98C1DF724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Problem Definition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P2P system</a:t>
            </a:r>
          </a:p>
          <a:p>
            <a:pPr lvl="1"/>
            <a:r>
              <a:rPr lang="en-US" noProof="0" dirty="0"/>
              <a:t>No centralized control, very large scale</a:t>
            </a:r>
          </a:p>
          <a:p>
            <a:pPr lvl="1"/>
            <a:r>
              <a:rPr lang="en-US" noProof="0" dirty="0"/>
              <a:t>Very dynamic: peers can join and leave the network at any time </a:t>
            </a:r>
          </a:p>
          <a:p>
            <a:pPr lvl="1"/>
            <a:r>
              <a:rPr lang="en-US" noProof="0" dirty="0"/>
              <a:t>Peers can be autonomous and unreliable</a:t>
            </a:r>
          </a:p>
          <a:p>
            <a:r>
              <a:rPr lang="en-US" noProof="0" dirty="0"/>
              <a:t>Techniques designed for distributed data management need be extended</a:t>
            </a:r>
          </a:p>
          <a:p>
            <a:pPr lvl="1"/>
            <a:r>
              <a:rPr lang="en-US" noProof="0" dirty="0"/>
              <a:t>Too static, need to be decentralized, dynamic and self-adaptive</a:t>
            </a:r>
          </a:p>
          <a:p>
            <a:pPr lvl="1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3840AA-7086-AA4B-99EE-0FF64C1E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E96C95-2F64-B14E-8983-90A7C4478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9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Reconciliation in </a:t>
            </a:r>
            <a:r>
              <a:rPr lang="en-US" noProof="0" dirty="0" err="1"/>
              <a:t>OceanStore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80" y="1283013"/>
            <a:ext cx="4716016" cy="4680520"/>
          </a:xfrm>
        </p:spPr>
        <p:txBody>
          <a:bodyPr>
            <a:normAutofit lnSpcReduction="10000"/>
          </a:bodyPr>
          <a:lstStyle/>
          <a:p>
            <a:r>
              <a:rPr lang="en-US" sz="1828" i="1" dirty="0" err="1"/>
              <a:t>R</a:t>
            </a:r>
            <a:r>
              <a:rPr lang="en-US" sz="1828" i="1" baseline="-25000" dirty="0" err="1"/>
              <a:t>i</a:t>
            </a:r>
            <a:r>
              <a:rPr lang="en-US" sz="1828" dirty="0"/>
              <a:t> and </a:t>
            </a:r>
            <a:r>
              <a:rPr lang="en-US" sz="1828" i="1" dirty="0" err="1"/>
              <a:t>r</a:t>
            </a:r>
            <a:r>
              <a:rPr lang="en-US" sz="1828" i="1" baseline="-25000" dirty="0" err="1"/>
              <a:t>i</a:t>
            </a:r>
            <a:r>
              <a:rPr lang="en-US" sz="1828" i="1" dirty="0"/>
              <a:t> </a:t>
            </a:r>
            <a:r>
              <a:rPr lang="en-US" sz="1828" dirty="0"/>
              <a:t>denote, respectively, a primary and a secondary copy of object </a:t>
            </a:r>
            <a:r>
              <a:rPr lang="en-US" sz="1828" i="1" dirty="0"/>
              <a:t>R</a:t>
            </a:r>
          </a:p>
          <a:p>
            <a:r>
              <a:rPr lang="en-US" sz="1828" dirty="0"/>
              <a:t>Nodes </a:t>
            </a:r>
            <a:r>
              <a:rPr lang="en-US" sz="1828" i="1" dirty="0"/>
              <a:t>n</a:t>
            </a:r>
            <a:r>
              <a:rPr lang="en-US" sz="1828" baseline="-25000" dirty="0"/>
              <a:t>1</a:t>
            </a:r>
            <a:r>
              <a:rPr lang="en-US" sz="1828" dirty="0"/>
              <a:t> and </a:t>
            </a:r>
            <a:r>
              <a:rPr lang="en-US" sz="1828" i="1" dirty="0"/>
              <a:t>n</a:t>
            </a:r>
            <a:r>
              <a:rPr lang="en-US" sz="1828" baseline="-25000" dirty="0"/>
              <a:t>2</a:t>
            </a:r>
            <a:r>
              <a:rPr lang="en-US" sz="1828" dirty="0"/>
              <a:t> are concurrently updating </a:t>
            </a:r>
            <a:r>
              <a:rPr lang="en-US" sz="1828" i="1" dirty="0"/>
              <a:t>R</a:t>
            </a:r>
            <a:r>
              <a:rPr lang="en-US" sz="1828" dirty="0"/>
              <a:t> as follows</a:t>
            </a:r>
          </a:p>
          <a:p>
            <a:pPr lvl="1"/>
            <a:r>
              <a:rPr lang="en-US" sz="1617" dirty="0"/>
              <a:t>Nodes that hold primary copies of </a:t>
            </a:r>
            <a:r>
              <a:rPr lang="en-US" sz="1617" i="1" dirty="0"/>
              <a:t>R</a:t>
            </a:r>
            <a:r>
              <a:rPr lang="en-US" sz="1617" dirty="0"/>
              <a:t>, called the master group of </a:t>
            </a:r>
            <a:r>
              <a:rPr lang="en-US" sz="1617" i="1" dirty="0"/>
              <a:t>R</a:t>
            </a:r>
            <a:r>
              <a:rPr lang="en-US" sz="1617" dirty="0"/>
              <a:t>, are responsible for ordering updates</a:t>
            </a:r>
          </a:p>
          <a:p>
            <a:pPr lvl="1"/>
            <a:r>
              <a:rPr lang="en-US" sz="1617" dirty="0"/>
              <a:t>(a) </a:t>
            </a:r>
            <a:r>
              <a:rPr lang="en-US" sz="1617" i="1" dirty="0"/>
              <a:t>n</a:t>
            </a:r>
            <a:r>
              <a:rPr lang="en-US" sz="1617" baseline="-25000" dirty="0"/>
              <a:t>1</a:t>
            </a:r>
            <a:r>
              <a:rPr lang="en-US" sz="1617" dirty="0"/>
              <a:t> and </a:t>
            </a:r>
            <a:r>
              <a:rPr lang="en-US" sz="1617" i="1" dirty="0"/>
              <a:t>n</a:t>
            </a:r>
            <a:r>
              <a:rPr lang="en-US" sz="1617" baseline="-25000" dirty="0"/>
              <a:t>2</a:t>
            </a:r>
            <a:r>
              <a:rPr lang="en-US" sz="1617" dirty="0"/>
              <a:t> perform tentative updates on their local secondary replicas and send these updates to the master group of </a:t>
            </a:r>
            <a:r>
              <a:rPr lang="en-US" sz="1617" i="1" dirty="0"/>
              <a:t>R</a:t>
            </a:r>
            <a:r>
              <a:rPr lang="en-US" sz="1617" dirty="0"/>
              <a:t> as well as to other random secondary replicas</a:t>
            </a:r>
          </a:p>
          <a:p>
            <a:pPr lvl="1"/>
            <a:r>
              <a:rPr lang="en-US" sz="1617" dirty="0"/>
              <a:t>(b) The tentative updates are ordered by the master group based on timestamps assigned by </a:t>
            </a:r>
            <a:r>
              <a:rPr lang="en-US" sz="1617" i="1" dirty="0"/>
              <a:t>n</a:t>
            </a:r>
            <a:r>
              <a:rPr lang="en-US" sz="1617" baseline="-25000" dirty="0"/>
              <a:t>1</a:t>
            </a:r>
            <a:r>
              <a:rPr lang="en-US" sz="1617" dirty="0"/>
              <a:t> and </a:t>
            </a:r>
            <a:r>
              <a:rPr lang="en-US" sz="1617" i="1" dirty="0"/>
              <a:t>n</a:t>
            </a:r>
            <a:r>
              <a:rPr lang="en-US" sz="1617" baseline="-25000" dirty="0"/>
              <a:t>2</a:t>
            </a:r>
            <a:r>
              <a:rPr lang="en-US" sz="1617" dirty="0"/>
              <a:t>, and epidemically propagated among secondary replicas</a:t>
            </a:r>
          </a:p>
          <a:p>
            <a:pPr lvl="1"/>
            <a:r>
              <a:rPr lang="en-US" sz="1617" dirty="0"/>
              <a:t>(c) Once the master group obtains an agreement, the result of updates is multicast to secondary replicas</a:t>
            </a:r>
          </a:p>
        </p:txBody>
      </p:sp>
      <p:pic>
        <p:nvPicPr>
          <p:cNvPr id="4" name="Picture 2" descr="C:\Documents and Settings\su8102\My Documents\1Patrick\BookOV\Book3\Chapter16 P2P\Chapter 16\Chapter 16\fig-16-OceanStor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1037" y="1334946"/>
            <a:ext cx="4320480" cy="4824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86446-2BE8-674C-AA29-406BACCDF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FE20-EE5F-1741-B9E8-A773E7168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27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Peer-to-Peer Data Management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P2P infrastructure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Schema mapping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Querying over P2P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Replication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Blockchain</a:t>
            </a:r>
          </a:p>
          <a:p>
            <a:pPr lvl="1"/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05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History</a:t>
            </a:r>
            <a:r>
              <a:rPr lang="fr-FR" dirty="0"/>
              <a:t>: Bitcoin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133474"/>
            <a:ext cx="8594374" cy="5724526"/>
          </a:xfrm>
        </p:spPr>
        <p:txBody>
          <a:bodyPr>
            <a:normAutofit/>
          </a:bodyPr>
          <a:lstStyle/>
          <a:p>
            <a:r>
              <a:rPr lang="en-US" dirty="0" err="1"/>
              <a:t>Bitcoin</a:t>
            </a:r>
            <a:r>
              <a:rPr lang="en-US" dirty="0"/>
              <a:t>: A Peer-to-Peer Electronic Cash System</a:t>
            </a:r>
          </a:p>
          <a:p>
            <a:pPr lvl="1"/>
            <a:r>
              <a:rPr lang="en-US" dirty="0"/>
              <a:t>Satoshi </a:t>
            </a:r>
            <a:r>
              <a:rPr lang="en-US" dirty="0" err="1"/>
              <a:t>Nakamoto</a:t>
            </a:r>
            <a:r>
              <a:rPr lang="en-US" dirty="0"/>
              <a:t> (pseudo), Oct. 31, 2008 (Halloween)</a:t>
            </a:r>
          </a:p>
          <a:p>
            <a:pPr lvl="1"/>
            <a:r>
              <a:rPr lang="en-US" dirty="0" err="1"/>
              <a:t>Cryptocurrency</a:t>
            </a:r>
            <a:r>
              <a:rPr lang="en-US" dirty="0"/>
              <a:t> and payment system</a:t>
            </a:r>
          </a:p>
          <a:p>
            <a:pPr lvl="1"/>
            <a:r>
              <a:rPr lang="en-US" dirty="0" err="1"/>
              <a:t>Blockchain</a:t>
            </a:r>
            <a:r>
              <a:rPr lang="en-US" dirty="0"/>
              <a:t> is the infrastructure</a:t>
            </a:r>
          </a:p>
          <a:p>
            <a:r>
              <a:rPr lang="en-US" dirty="0"/>
              <a:t>Since then</a:t>
            </a:r>
          </a:p>
          <a:p>
            <a:pPr lvl="1"/>
            <a:r>
              <a:rPr lang="en-US" dirty="0"/>
              <a:t>Many </a:t>
            </a:r>
            <a:r>
              <a:rPr lang="en-US" dirty="0" err="1"/>
              <a:t>blockchains</a:t>
            </a:r>
            <a:r>
              <a:rPr lang="en-US" dirty="0"/>
              <a:t>: </a:t>
            </a:r>
            <a:r>
              <a:rPr lang="en-US" dirty="0" err="1"/>
              <a:t>Etherum</a:t>
            </a:r>
            <a:r>
              <a:rPr lang="en-US" dirty="0"/>
              <a:t> in 2013, Ripple in 2014, etc.</a:t>
            </a:r>
          </a:p>
          <a:p>
            <a:pPr lvl="1"/>
            <a:r>
              <a:rPr lang="en-US" dirty="0"/>
              <a:t>Increasing use for high-risk investment</a:t>
            </a:r>
          </a:p>
          <a:p>
            <a:pPr lvl="2"/>
            <a:r>
              <a:rPr lang="en-US" dirty="0"/>
              <a:t>Initial Coin Offerings</a:t>
            </a:r>
          </a:p>
          <a:p>
            <a:pPr lvl="1"/>
            <a:r>
              <a:rPr lang="en-US" dirty="0"/>
              <a:t>But also in fraudulent or illegal activities !</a:t>
            </a:r>
          </a:p>
          <a:p>
            <a:pPr lvl="2"/>
            <a:r>
              <a:rPr lang="en-US" dirty="0"/>
              <a:t>Scam, purchase on the dark web, money laundering, tax evasion,  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en-US" dirty="0"/>
              <a:t>Warnings from market authorities and beginning of regulation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459" y="0"/>
            <a:ext cx="1282541" cy="12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81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F2348-363C-2F4B-9E94-EAE82716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Definition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F07B9E-FA82-E44D-A58D-18502AA0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ledger</a:t>
            </a:r>
          </a:p>
          <a:p>
            <a:pPr lvl="1"/>
            <a:r>
              <a:rPr lang="en-US" dirty="0"/>
              <a:t>Shared by all participants</a:t>
            </a:r>
          </a:p>
          <a:p>
            <a:pPr lvl="2"/>
            <a:r>
              <a:rPr lang="en-US" dirty="0"/>
              <a:t>Replicated</a:t>
            </a:r>
          </a:p>
          <a:p>
            <a:pPr lvl="1"/>
            <a:r>
              <a:rPr lang="en-US" dirty="0"/>
              <a:t>Decentralized</a:t>
            </a:r>
          </a:p>
          <a:p>
            <a:pPr lvl="1"/>
            <a:r>
              <a:rPr lang="en-US" dirty="0"/>
              <a:t>Append-only</a:t>
            </a:r>
          </a:p>
          <a:p>
            <a:pPr lvl="2"/>
            <a:r>
              <a:rPr lang="en-US" dirty="0"/>
              <a:t>No update, no delete</a:t>
            </a:r>
          </a:p>
          <a:p>
            <a:pPr lvl="1"/>
            <a:r>
              <a:rPr lang="en-US" dirty="0"/>
              <a:t>Distributed transaction validation</a:t>
            </a:r>
          </a:p>
          <a:p>
            <a:pPr lvl="2"/>
            <a:r>
              <a:rPr lang="en-US" dirty="0"/>
              <a:t>Consensus</a:t>
            </a:r>
          </a:p>
          <a:p>
            <a:pPr lvl="1"/>
            <a:r>
              <a:rPr lang="en-US" dirty="0" err="1"/>
              <a:t>Unfalsiable</a:t>
            </a:r>
            <a:r>
              <a:rPr lang="en-US" dirty="0"/>
              <a:t>, verifiable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E1F3A4-E826-0545-A034-690AEE5E6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A48C85-C0A1-6848-94D7-424546FB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3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0BA34-5661-864A-97BF-CE29CCBF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Promises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F8FEC6-5875-EF46-98AB-F6378EF68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trust in value exchange</a:t>
            </a:r>
          </a:p>
          <a:p>
            <a:pPr lvl="1"/>
            <a:r>
              <a:rPr lang="en-US" dirty="0"/>
              <a:t>Trust the data, not the participants</a:t>
            </a:r>
          </a:p>
          <a:p>
            <a:r>
              <a:rPr lang="en-US" dirty="0"/>
              <a:t>No single point of failure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Increased security</a:t>
            </a:r>
          </a:p>
          <a:p>
            <a:r>
              <a:rPr lang="en-US" dirty="0"/>
              <a:t>Efficient, consistent transactions between participants</a:t>
            </a:r>
          </a:p>
          <a:p>
            <a:pPr lvl="1"/>
            <a:r>
              <a:rPr lang="en-US" dirty="0"/>
              <a:t>Faster and cheaper than relying on a long chain of intermediaries, with incompatible systems and rules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EB178A-D317-164B-B342-346D81466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0D109E-21C4-7141-9BB2-D71EBCE74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6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E273E-146E-0A4D-A3BF-33EC0909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versus Private Blockchain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05E9D-AA6E-FE4B-B18A-50CBDA89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blockchain</a:t>
            </a:r>
          </a:p>
          <a:p>
            <a:pPr lvl="1"/>
            <a:r>
              <a:rPr lang="en-US" dirty="0"/>
              <a:t>Open P2P network</a:t>
            </a:r>
          </a:p>
          <a:p>
            <a:pPr lvl="2"/>
            <a:r>
              <a:rPr lang="en-US" dirty="0"/>
              <a:t>Participants can join and leave without notification</a:t>
            </a:r>
          </a:p>
          <a:p>
            <a:pPr lvl="1"/>
            <a:r>
              <a:rPr lang="en-US" dirty="0"/>
              <a:t>Anonymous, untrusted participants</a:t>
            </a:r>
          </a:p>
          <a:p>
            <a:pPr lvl="1"/>
            <a:r>
              <a:rPr lang="en-US" dirty="0"/>
              <a:t>Large-scale distributed ledger</a:t>
            </a:r>
          </a:p>
          <a:p>
            <a:r>
              <a:rPr lang="en-US" dirty="0"/>
              <a:t>Private blockchain</a:t>
            </a:r>
          </a:p>
          <a:p>
            <a:pPr lvl="1"/>
            <a:r>
              <a:rPr lang="en-US" dirty="0"/>
              <a:t>Closed permissioned network</a:t>
            </a:r>
          </a:p>
          <a:p>
            <a:pPr lvl="1"/>
            <a:r>
              <a:rPr lang="en-US" dirty="0"/>
              <a:t>Identified, trusted participants</a:t>
            </a:r>
          </a:p>
          <a:p>
            <a:pPr lvl="1"/>
            <a:r>
              <a:rPr lang="en-US" dirty="0"/>
              <a:t>Regulated control</a:t>
            </a:r>
          </a:p>
          <a:p>
            <a:pPr lvl="1"/>
            <a:r>
              <a:rPr lang="en-US" dirty="0"/>
              <a:t>Small to medium-scale distributed ledger 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677FB8-5B84-C145-B30E-F64402EE4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1F78A-32EF-0046-8C0D-C5C6E2E9D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11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Blockchain Concepts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847" y="965191"/>
            <a:ext cx="8483543" cy="5452450"/>
          </a:xfrm>
        </p:spPr>
        <p:txBody>
          <a:bodyPr>
            <a:normAutofit/>
          </a:bodyPr>
          <a:lstStyle/>
          <a:p>
            <a:r>
              <a:rPr lang="en-US" dirty="0" err="1"/>
              <a:t>Blockchain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i="1" dirty="0"/>
              <a:t>immutable</a:t>
            </a:r>
            <a:r>
              <a:rPr lang="en-US" dirty="0"/>
              <a:t> distributed database, i.e. a log of blocks, which are linked and replicated on </a:t>
            </a:r>
            <a:r>
              <a:rPr lang="en-US" i="1" dirty="0"/>
              <a:t>full nodes</a:t>
            </a:r>
            <a:endParaRPr lang="en-US" dirty="0"/>
          </a:p>
          <a:p>
            <a:r>
              <a:rPr lang="en-US" dirty="0"/>
              <a:t>A block</a:t>
            </a:r>
          </a:p>
          <a:p>
            <a:pPr lvl="1"/>
            <a:r>
              <a:rPr lang="en-US" dirty="0"/>
              <a:t>Digital container for transactions, contracts, property titles, etc.</a:t>
            </a:r>
          </a:p>
          <a:p>
            <a:pPr lvl="1"/>
            <a:r>
              <a:rPr lang="en-US" dirty="0"/>
              <a:t>Transactions are secured using public key encryption</a:t>
            </a:r>
          </a:p>
          <a:p>
            <a:pPr defTabSz="864931">
              <a:spcBef>
                <a:spcPct val="30000"/>
              </a:spcBef>
              <a:defRPr/>
            </a:pPr>
            <a:r>
              <a:rPr lang="en-US" dirty="0"/>
              <a:t>The code of each new block is built on that of the preceding block</a:t>
            </a:r>
          </a:p>
          <a:p>
            <a:pPr lvl="1" defTabSz="864931">
              <a:spcBef>
                <a:spcPct val="30000"/>
              </a:spcBef>
              <a:defRPr/>
            </a:pPr>
            <a:r>
              <a:rPr lang="en-US" dirty="0"/>
              <a:t>Guarantees that it cannot be changed or tampered</a:t>
            </a:r>
          </a:p>
          <a:p>
            <a:pPr defTabSz="864931">
              <a:spcBef>
                <a:spcPct val="30000"/>
              </a:spcBef>
              <a:defRPr/>
            </a:pPr>
            <a:r>
              <a:rPr lang="en-US" dirty="0"/>
              <a:t>The </a:t>
            </a:r>
            <a:r>
              <a:rPr lang="en-US" dirty="0" err="1"/>
              <a:t>blockchain</a:t>
            </a:r>
            <a:r>
              <a:rPr lang="en-US" dirty="0"/>
              <a:t> is viewed by all participants</a:t>
            </a:r>
          </a:p>
          <a:p>
            <a:pPr lvl="1" defTabSz="864931">
              <a:spcBef>
                <a:spcPct val="30000"/>
              </a:spcBef>
              <a:defRPr/>
            </a:pPr>
            <a:r>
              <a:rPr lang="en-US" dirty="0"/>
              <a:t>Enables validating the entries in the blocks</a:t>
            </a:r>
          </a:p>
          <a:p>
            <a:pPr lvl="1" defTabSz="864931">
              <a:spcBef>
                <a:spcPct val="30000"/>
              </a:spcBef>
              <a:defRPr/>
            </a:pPr>
            <a:r>
              <a:rPr lang="en-US" dirty="0"/>
              <a:t>Privacy: users are </a:t>
            </a:r>
            <a:r>
              <a:rPr lang="fr-FR" dirty="0" err="1"/>
              <a:t>pseudonymized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575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Blockchain Protocol (</a:t>
            </a:r>
            <a:r>
              <a:rPr lang="fr-FR" dirty="0" err="1"/>
              <a:t>Nakamoto</a:t>
            </a:r>
            <a:r>
              <a:rPr lang="fr-FR" dirty="0"/>
              <a:t> 2008)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640960" cy="5544616"/>
          </a:xfrm>
        </p:spPr>
        <p:txBody>
          <a:bodyPr>
            <a:normAutofit/>
          </a:bodyPr>
          <a:lstStyle/>
          <a:p>
            <a:pPr marL="581025" indent="-533400"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0.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/>
              <a:t>Initialization (of a </a:t>
            </a:r>
            <a:r>
              <a:rPr lang="en-US" i="1" dirty="0"/>
              <a:t>full node</a:t>
            </a:r>
            <a:r>
              <a:rPr lang="en-US" dirty="0"/>
              <a:t>)</a:t>
            </a:r>
          </a:p>
          <a:p>
            <a:pPr marL="1201738" lvl="1" indent="-311150"/>
            <a:r>
              <a:rPr lang="en-US" dirty="0">
                <a:solidFill>
                  <a:srgbClr val="000000"/>
                </a:solidFill>
              </a:rPr>
              <a:t>Synchronization with the network to obtain the blockchain (a few hundred GB)</a:t>
            </a:r>
            <a:endParaRPr lang="en-US" dirty="0"/>
          </a:p>
          <a:p>
            <a:pPr marL="571500" indent="-514350">
              <a:buSzPct val="90000"/>
              <a:buFont typeface="+mj-lt"/>
              <a:buAutoNum type="arabicPeriod"/>
            </a:pPr>
            <a:r>
              <a:rPr lang="en-US" dirty="0"/>
              <a:t>Two users agree on a transaction</a:t>
            </a:r>
          </a:p>
          <a:p>
            <a:pPr marL="1201738" lvl="1" indent="-280988"/>
            <a:r>
              <a:rPr lang="en-US" dirty="0"/>
              <a:t>Information exchange: wallet addresses, public keys, …</a:t>
            </a:r>
          </a:p>
          <a:p>
            <a:pPr marL="571500" indent="-514350">
              <a:buSzPct val="90000"/>
              <a:buFont typeface="+mj-lt"/>
              <a:buAutoNum type="arabicPeriod"/>
            </a:pPr>
            <a:r>
              <a:rPr lang="en-US" dirty="0"/>
              <a:t>Grouping with other transactions in a block and validation of the block (and of the transactions)</a:t>
            </a:r>
          </a:p>
          <a:p>
            <a:pPr marL="1201738" lvl="1" indent="-280988"/>
            <a:r>
              <a:rPr lang="en-US" dirty="0"/>
              <a:t>Consensus using "mining"</a:t>
            </a:r>
          </a:p>
          <a:p>
            <a:pPr marL="571500" indent="-514350">
              <a:buSzPct val="90000"/>
              <a:buFont typeface="+mj-lt"/>
              <a:buAutoNum type="arabicPeriod"/>
            </a:pPr>
            <a:r>
              <a:rPr lang="en-US" dirty="0"/>
              <a:t>Addition of the validated block in the </a:t>
            </a:r>
            <a:r>
              <a:rPr lang="en-US" dirty="0" err="1"/>
              <a:t>blockchain</a:t>
            </a:r>
            <a:r>
              <a:rPr lang="en-US" dirty="0"/>
              <a:t> and replication in the P2P network</a:t>
            </a:r>
          </a:p>
          <a:p>
            <a:pPr marL="571500" indent="-514350">
              <a:buSzPct val="90000"/>
              <a:buFont typeface="+mj-lt"/>
              <a:buAutoNum type="arabicPeriod"/>
            </a:pPr>
            <a:r>
              <a:rPr lang="en-US" dirty="0"/>
              <a:t>Transaction confirmation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697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4261932"/>
            <a:ext cx="6897699" cy="2596068"/>
          </a:xfrm>
        </p:spPr>
        <p:txBody>
          <a:bodyPr>
            <a:normAutofit/>
          </a:bodyPr>
          <a:lstStyle/>
          <a:p>
            <a:r>
              <a:rPr lang="en-US" dirty="0"/>
              <a:t>The coin owner signs the transaction by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Creating a hash value of</a:t>
            </a:r>
          </a:p>
          <a:p>
            <a:pPr lvl="2"/>
            <a:r>
              <a:rPr lang="en-US" dirty="0"/>
              <a:t>The previous transaction</a:t>
            </a:r>
          </a:p>
          <a:p>
            <a:pPr lvl="2"/>
            <a:r>
              <a:rPr lang="en-US" dirty="0"/>
              <a:t>And the public key (PK) of the next owner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Signing it with its secret key (SK)</a:t>
            </a:r>
          </a:p>
        </p:txBody>
      </p:sp>
      <p:pic>
        <p:nvPicPr>
          <p:cNvPr id="39" name="Espace réservé du contenu 6">
            <a:extLst>
              <a:ext uri="{FF2B5EF4-FFF2-40B4-BE49-F238E27FC236}">
                <a16:creationId xmlns:a16="http://schemas.microsoft.com/office/drawing/2014/main" id="{5DAAE9EB-829C-1B4F-A5A6-766EEDE5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3283" y="1250290"/>
            <a:ext cx="5757434" cy="26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863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256" y="225031"/>
            <a:ext cx="4512048" cy="765175"/>
          </a:xfrm>
        </p:spPr>
        <p:txBody>
          <a:bodyPr/>
          <a:lstStyle/>
          <a:p>
            <a:r>
              <a:rPr lang="fr-FR" dirty="0"/>
              <a:t>Block Management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Transactions are placed into blocks, validated (by checking inputs/outputs, etc.) and linked by their addresses</a:t>
            </a:r>
          </a:p>
          <a:p>
            <a:pPr lvl="1"/>
            <a:r>
              <a:rPr lang="en-US" dirty="0"/>
              <a:t>Size of a </a:t>
            </a:r>
            <a:r>
              <a:rPr lang="en-US" dirty="0" err="1"/>
              <a:t>bitcoin</a:t>
            </a:r>
            <a:r>
              <a:rPr lang="en-US" dirty="0"/>
              <a:t> block = 1 Megabyte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86539" y="3070357"/>
            <a:ext cx="201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Result</a:t>
            </a:r>
            <a:r>
              <a:rPr lang="fr-FR" sz="2000" dirty="0"/>
              <a:t> of </a:t>
            </a:r>
            <a:r>
              <a:rPr lang="fr-FR" sz="2000" dirty="0" err="1"/>
              <a:t>mining</a:t>
            </a:r>
            <a:endParaRPr lang="fr-FR" sz="2000" dirty="0"/>
          </a:p>
        </p:txBody>
      </p:sp>
      <p:pic>
        <p:nvPicPr>
          <p:cNvPr id="36" name="Espace réservé du contenu 6">
            <a:extLst>
              <a:ext uri="{FF2B5EF4-FFF2-40B4-BE49-F238E27FC236}">
                <a16:creationId xmlns:a16="http://schemas.microsoft.com/office/drawing/2014/main" id="{B68DA92C-83A7-7B49-8886-483A1F85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5744" y="3918249"/>
            <a:ext cx="8686985" cy="21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D2B39D3-BE35-BE46-A24A-5EECC172B722}"/>
              </a:ext>
            </a:extLst>
          </p:cNvPr>
          <p:cNvCxnSpPr>
            <a:stCxn id="5" idx="2"/>
          </p:cNvCxnSpPr>
          <p:nvPr/>
        </p:nvCxnSpPr>
        <p:spPr bwMode="auto">
          <a:xfrm flipH="1">
            <a:off x="7596336" y="3470467"/>
            <a:ext cx="299316" cy="103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985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Potential Benefits of P2P Systems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Scale up to very large numbers of peers</a:t>
            </a:r>
          </a:p>
          <a:p>
            <a:r>
              <a:rPr lang="en-US" noProof="0" dirty="0"/>
              <a:t>Dynamic self-organization</a:t>
            </a:r>
          </a:p>
          <a:p>
            <a:r>
              <a:rPr lang="en-US" noProof="0" dirty="0"/>
              <a:t>Load balancing</a:t>
            </a:r>
          </a:p>
          <a:p>
            <a:r>
              <a:rPr lang="en-US" noProof="0" dirty="0"/>
              <a:t>Parallel processing</a:t>
            </a:r>
          </a:p>
          <a:p>
            <a:r>
              <a:rPr lang="en-US" noProof="0" dirty="0"/>
              <a:t>High availability through massive replication</a:t>
            </a:r>
          </a:p>
          <a:p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37F15E-F735-B249-BF65-A834837DB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BB807E-0020-0A47-9177-11CD21C8E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50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by the Network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1127" y="1234570"/>
            <a:ext cx="8124873" cy="2345268"/>
          </a:xfrm>
        </p:spPr>
        <p:txBody>
          <a:bodyPr>
            <a:normAutofit/>
          </a:bodyPr>
          <a:lstStyle/>
          <a:p>
            <a:r>
              <a:rPr lang="en-US" sz="2400" dirty="0"/>
              <a:t>Each block is validated by network nodes, the </a:t>
            </a:r>
            <a:r>
              <a:rPr lang="en-US" sz="2400" i="1" dirty="0"/>
              <a:t>miners</a:t>
            </a:r>
            <a:r>
              <a:rPr lang="en-US" sz="2400" dirty="0"/>
              <a:t>, by a consensus protocol (see next)</a:t>
            </a:r>
          </a:p>
          <a:p>
            <a:r>
              <a:rPr lang="en-US" sz="2400" dirty="0"/>
              <a:t>Problem: accidental fork</a:t>
            </a:r>
          </a:p>
          <a:p>
            <a:pPr lvl="1"/>
            <a:r>
              <a:rPr lang="en-US" sz="2000" dirty="0"/>
              <a:t>As different blocks are validated in parallel, one node can see several candidate chains at any time</a:t>
            </a:r>
          </a:p>
          <a:p>
            <a:pPr lvl="1"/>
            <a:r>
              <a:rPr lang="en-US" sz="2000" dirty="0"/>
              <a:t>Solution: longest chain rule</a:t>
            </a:r>
          </a:p>
        </p:txBody>
      </p:sp>
      <p:pic>
        <p:nvPicPr>
          <p:cNvPr id="18" name="Espace réservé du contenu 6">
            <a:extLst>
              <a:ext uri="{FF2B5EF4-FFF2-40B4-BE49-F238E27FC236}">
                <a16:creationId xmlns:a16="http://schemas.microsoft.com/office/drawing/2014/main" id="{EEFCF5A2-AC4D-9A45-BBD4-C3FDD79D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35696" y="4092095"/>
            <a:ext cx="5400600" cy="15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1124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Intentional Fork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135773"/>
            <a:ext cx="8737600" cy="5451815"/>
          </a:xfrm>
        </p:spPr>
        <p:txBody>
          <a:bodyPr>
            <a:normAutofit/>
          </a:bodyPr>
          <a:lstStyle/>
          <a:p>
            <a:r>
              <a:rPr lang="en-US" dirty="0"/>
              <a:t>Main reasons</a:t>
            </a:r>
          </a:p>
          <a:p>
            <a:pPr lvl="1"/>
            <a:r>
              <a:rPr lang="en-US" dirty="0"/>
              <a:t>To add new features to the </a:t>
            </a:r>
            <a:r>
              <a:rPr lang="en-US" dirty="0" err="1"/>
              <a:t>blockchain</a:t>
            </a:r>
            <a:r>
              <a:rPr lang="en-US" dirty="0"/>
              <a:t> (protocol changes) =&gt; new software</a:t>
            </a:r>
          </a:p>
          <a:p>
            <a:pPr lvl="1"/>
            <a:r>
              <a:rPr lang="en-US" dirty="0"/>
              <a:t>To reverse the effects of hacking or catastrophic bugs</a:t>
            </a:r>
          </a:p>
          <a:p>
            <a:r>
              <a:rPr lang="en-US" dirty="0"/>
              <a:t>Soft versus hard fork</a:t>
            </a:r>
          </a:p>
          <a:p>
            <a:pPr lvl="1"/>
            <a:r>
              <a:rPr lang="en-US" dirty="0"/>
              <a:t>Soft fork: backward compatible</a:t>
            </a:r>
          </a:p>
          <a:p>
            <a:pPr lvl="2"/>
            <a:r>
              <a:rPr lang="en-US" dirty="0"/>
              <a:t>The old software recognizes blocks created with new rules as valid</a:t>
            </a:r>
          </a:p>
          <a:p>
            <a:pPr lvl="2"/>
            <a:r>
              <a:rPr lang="en-US" dirty="0"/>
              <a:t>Makes it easy for attackers</a:t>
            </a:r>
          </a:p>
          <a:p>
            <a:pPr lvl="1"/>
            <a:r>
              <a:rPr lang="en-US" dirty="0"/>
              <a:t>Hard fork</a:t>
            </a:r>
          </a:p>
          <a:p>
            <a:pPr lvl="2"/>
            <a:r>
              <a:rPr lang="en-US" dirty="0"/>
              <a:t>The old software recognizes blocks created with new rules as invalid</a:t>
            </a:r>
          </a:p>
          <a:p>
            <a:pPr lvl="2"/>
            <a:r>
              <a:rPr lang="en-US" dirty="0"/>
              <a:t>Example: the battle between (new) </a:t>
            </a:r>
            <a:r>
              <a:rPr lang="en-US" dirty="0" err="1"/>
              <a:t>Ethereum</a:t>
            </a:r>
            <a:r>
              <a:rPr lang="en-US" dirty="0"/>
              <a:t> and </a:t>
            </a:r>
            <a:r>
              <a:rPr lang="en-US" dirty="0" err="1"/>
              <a:t>Ethereum</a:t>
            </a:r>
            <a:r>
              <a:rPr lang="en-US" dirty="0"/>
              <a:t> Classic</a:t>
            </a:r>
          </a:p>
          <a:p>
            <a:pPr lvl="3"/>
            <a:r>
              <a:rPr lang="en-US" dirty="0"/>
              <a:t>In 2016, after an attack against the Decentralized Autonomous Organization (DAO), a complex smart contract for venture capital, the </a:t>
            </a:r>
            <a:r>
              <a:rPr lang="en-US" dirty="0" err="1"/>
              <a:t>blockchain</a:t>
            </a:r>
            <a:r>
              <a:rPr lang="en-US" dirty="0"/>
              <a:t> forked but without momentum</a:t>
            </a:r>
          </a:p>
          <a:p>
            <a:pPr lvl="3"/>
            <a:r>
              <a:rPr lang="en-US" dirty="0"/>
              <a:t>Battle is more philosophical and ethical than technical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883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Consensus Protocol: </a:t>
            </a:r>
            <a:r>
              <a:rPr lang="fr-FR" i="1" dirty="0" err="1"/>
              <a:t>mining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1137577"/>
            <a:ext cx="8229601" cy="5485325"/>
          </a:xfrm>
        </p:spPr>
        <p:txBody>
          <a:bodyPr>
            <a:normAutofit/>
          </a:bodyPr>
          <a:lstStyle/>
          <a:p>
            <a:r>
              <a:rPr lang="en-US" dirty="0"/>
              <a:t>Why not </a:t>
            </a:r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Remember: participants are unknown</a:t>
            </a:r>
          </a:p>
          <a:p>
            <a:r>
              <a:rPr lang="en-US" dirty="0"/>
              <a:t>To validate a block, miner nodes compete (as in a lottery) to produce a </a:t>
            </a:r>
            <a:r>
              <a:rPr lang="en-US" i="1" dirty="0"/>
              <a:t>nonce</a:t>
            </a:r>
            <a:r>
              <a:rPr lang="en-US" dirty="0"/>
              <a:t> (number used once) </a:t>
            </a:r>
          </a:p>
          <a:p>
            <a:pPr lvl="1"/>
            <a:r>
              <a:rPr lang="en-US" dirty="0"/>
              <a:t>One of the first competing solutions is selected, e.g. the one that includes the largest number of transactions</a:t>
            </a:r>
          </a:p>
          <a:p>
            <a:pPr lvl="1"/>
            <a:r>
              <a:rPr lang="en-US" dirty="0"/>
              <a:t>The winner miner is paid, e.g. 12.5 </a:t>
            </a:r>
            <a:r>
              <a:rPr lang="en-US" dirty="0" err="1"/>
              <a:t>bitcoins</a:t>
            </a:r>
            <a:r>
              <a:rPr lang="en-US" dirty="0"/>
              <a:t> today (originally 50)</a:t>
            </a:r>
          </a:p>
          <a:p>
            <a:pPr lvl="1"/>
            <a:r>
              <a:rPr lang="en-US" dirty="0"/>
              <a:t>This increases the money supply</a:t>
            </a:r>
          </a:p>
          <a:p>
            <a:r>
              <a:rPr lang="en-US" dirty="0"/>
              <a:t>Mining is designed to be difficult</a:t>
            </a:r>
          </a:p>
          <a:p>
            <a:pPr lvl="1"/>
            <a:r>
              <a:rPr lang="en-US" dirty="0"/>
              <a:t>The more mining power the network has, the harder it is to compute the nonce</a:t>
            </a:r>
          </a:p>
          <a:p>
            <a:pPr lvl="1"/>
            <a:r>
              <a:rPr lang="en-US" dirty="0"/>
              <a:t>This allows controlling the injection of new blocks ("inflation") in the system, on avg. 1 block every 10mn</a:t>
            </a:r>
          </a:p>
          <a:p>
            <a:pPr lvl="1"/>
            <a:r>
              <a:rPr lang="en-US" dirty="0"/>
              <a:t>Advantages powerful nodes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733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Difficulty : Proof of Work (PoW)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PoW</a:t>
            </a:r>
          </a:p>
          <a:p>
            <a:pPr lvl="1"/>
            <a:r>
              <a:rPr lang="en-US"/>
              <a:t>A piece of data that is difficult to calculate but easy to verify</a:t>
            </a:r>
          </a:p>
          <a:p>
            <a:pPr lvl="1"/>
            <a:r>
              <a:rPr lang="en-US"/>
              <a:t>First proposed to prevent DoS attacks</a:t>
            </a:r>
          </a:p>
          <a:p>
            <a:r>
              <a:rPr lang="en-US"/>
              <a:t>Hashcash PoW</a:t>
            </a:r>
          </a:p>
          <a:p>
            <a:pPr lvl="1"/>
            <a:r>
              <a:rPr lang="en-US"/>
              <a:t>Computed by each miner to produce the nonce</a:t>
            </a:r>
          </a:p>
          <a:p>
            <a:r>
              <a:rPr lang="en-US"/>
              <a:t>Goal: produce a value </a:t>
            </a:r>
            <a:r>
              <a:rPr lang="en-US" i="1"/>
              <a:t>v</a:t>
            </a:r>
            <a:r>
              <a:rPr lang="en-US"/>
              <a:t> such that </a:t>
            </a:r>
            <a:r>
              <a:rPr lang="en-US" i="1"/>
              <a:t>h(v)&lt;T</a:t>
            </a:r>
            <a:r>
              <a:rPr lang="en-US"/>
              <a:t> where</a:t>
            </a:r>
          </a:p>
          <a:p>
            <a:pPr lvl="1"/>
            <a:r>
              <a:rPr lang="en-US"/>
              <a:t> </a:t>
            </a:r>
            <a:r>
              <a:rPr lang="en-US" i="1"/>
              <a:t>h</a:t>
            </a:r>
            <a:r>
              <a:rPr lang="en-US"/>
              <a:t> is a hash function (SHA-256)</a:t>
            </a:r>
          </a:p>
          <a:p>
            <a:pPr lvl="1"/>
            <a:r>
              <a:rPr lang="en-US" i="1"/>
              <a:t>T </a:t>
            </a:r>
            <a:r>
              <a:rPr lang="en-US"/>
              <a:t>is a target value which is shared by all nodes and reflects the size of the network</a:t>
            </a:r>
          </a:p>
          <a:p>
            <a:pPr lvl="1"/>
            <a:r>
              <a:rPr lang="en-US" i="1"/>
              <a:t>v</a:t>
            </a:r>
            <a:r>
              <a:rPr lang="en-US"/>
              <a:t> is a 256-bit number starting with </a:t>
            </a:r>
            <a:r>
              <a:rPr lang="en-US" i="1"/>
              <a:t>n</a:t>
            </a:r>
            <a:r>
              <a:rPr lang="en-US"/>
              <a:t> zero bits </a:t>
            </a:r>
          </a:p>
          <a:p>
            <a:pPr lvl="2"/>
            <a:r>
              <a:rPr lang="en-US"/>
              <a:t>Low probability of success : 1/2</a:t>
            </a:r>
            <a:r>
              <a:rPr lang="en-US" i="1" baseline="30000"/>
              <a:t>n</a:t>
            </a:r>
            <a:endParaRPr lang="en-US" i="1"/>
          </a:p>
          <a:p>
            <a:pPr lvl="2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5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51% Attack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Also called Goldfinger attack </a:t>
            </a:r>
          </a:p>
          <a:p>
            <a:pPr lvl="1"/>
            <a:r>
              <a:rPr lang="en-US" kern="1200"/>
              <a:t>Enables the attacker to invalidate valid transactions and double spend funds</a:t>
            </a:r>
            <a:endParaRPr lang="en-US"/>
          </a:p>
          <a:p>
            <a:r>
              <a:rPr lang="en-US"/>
              <a:t>How</a:t>
            </a:r>
          </a:p>
          <a:p>
            <a:pPr lvl="1"/>
            <a:r>
              <a:rPr lang="en-US"/>
              <a:t>By holding more than 50% of the total computing power for mining</a:t>
            </a:r>
          </a:p>
          <a:p>
            <a:pPr lvl="2"/>
            <a:r>
              <a:rPr lang="en-US"/>
              <a:t>Miners coalition</a:t>
            </a:r>
          </a:p>
          <a:p>
            <a:pPr lvl="1"/>
            <a:r>
              <a:rPr lang="en-US"/>
              <a:t>It then becomes possible to modify a received chain (e.g. by removing a transaction) and produce a longer chain that will be selected by the majority</a:t>
            </a:r>
          </a:p>
          <a:p>
            <a:r>
              <a:rPr lang="en-US"/>
              <a:t>Solution: monitoring by the community</a:t>
            </a:r>
          </a:p>
          <a:p>
            <a:pPr lvl="1"/>
            <a:r>
              <a:rPr lang="en-US"/>
              <a:t>In January 2014, Ghash.io reached 42%, then dropped to 9% after the Bitcoin community alert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716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Transaction Confirmation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provisionally validated transaction in a candidate block ensures that it has been verified and is viable</a:t>
            </a:r>
          </a:p>
          <a:p>
            <a:r>
              <a:rPr lang="en-US" dirty="0"/>
              <a:t>Each new block accepted in the chain after the validation of the transaction is considered as a confirmation</a:t>
            </a:r>
          </a:p>
          <a:p>
            <a:pPr lvl="1"/>
            <a:r>
              <a:rPr lang="en-US" dirty="0"/>
              <a:t>A transaction is considered mature after 6 confirmations (1 hour on average)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bitcoins</a:t>
            </a:r>
            <a:r>
              <a:rPr lang="en-US" dirty="0"/>
              <a:t> (mining products) are only valid after 120 confirmations, to avoid the  51% attack</a:t>
            </a:r>
          </a:p>
        </p:txBody>
      </p:sp>
    </p:spTree>
    <p:extLst>
      <p:ext uri="{BB962C8B-B14F-4D97-AF65-F5344CB8AC3E}">
        <p14:creationId xmlns:p14="http://schemas.microsoft.com/office/powerpoint/2010/main" val="7182857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 Blockchain Limitations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Complexity and low scalability</a:t>
            </a:r>
          </a:p>
          <a:p>
            <a:pPr lvl="1"/>
            <a:r>
              <a:rPr lang="en-US" dirty="0"/>
              <a:t>Difficult evolution of operating rules</a:t>
            </a:r>
          </a:p>
          <a:p>
            <a:pPr lvl="1"/>
            <a:r>
              <a:rPr lang="en-US" dirty="0"/>
              <a:t>Increasing chain size</a:t>
            </a:r>
          </a:p>
          <a:p>
            <a:pPr lvl="1"/>
            <a:r>
              <a:rPr lang="en-US" dirty="0"/>
              <a:t>Low number of transactions per second (TPS)</a:t>
            </a:r>
          </a:p>
          <a:p>
            <a:pPr lvl="2"/>
            <a:r>
              <a:rPr lang="en-US" dirty="0"/>
              <a:t>5-7 TPS for </a:t>
            </a:r>
            <a:r>
              <a:rPr lang="en-US" dirty="0" err="1"/>
              <a:t>Bitcoin</a:t>
            </a:r>
            <a:r>
              <a:rPr lang="en-US" dirty="0"/>
              <a:t> versus 25K TPS for VISA</a:t>
            </a:r>
          </a:p>
          <a:p>
            <a:pPr lvl="1"/>
            <a:r>
              <a:rPr lang="en-US" dirty="0"/>
              <a:t>Unpredictable duration of transactions, from minutes to days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dirty="0"/>
              <a:t>High energy consumption</a:t>
            </a:r>
          </a:p>
          <a:p>
            <a:pPr lvl="1"/>
            <a:r>
              <a:rPr lang="en-US" dirty="0"/>
              <a:t>Favors concentration of miners</a:t>
            </a:r>
          </a:p>
          <a:p>
            <a:r>
              <a:rPr lang="en-US" dirty="0"/>
              <a:t>Users are </a:t>
            </a:r>
            <a:r>
              <a:rPr lang="en-US" dirty="0" err="1"/>
              <a:t>pseudonymized</a:t>
            </a:r>
            <a:r>
              <a:rPr lang="en-US" dirty="0"/>
              <a:t>, not </a:t>
            </a:r>
            <a:r>
              <a:rPr lang="en-US" dirty="0" err="1"/>
              <a:t>anonymized</a:t>
            </a:r>
            <a:endParaRPr lang="en-US" dirty="0"/>
          </a:p>
          <a:p>
            <a:pPr lvl="1"/>
            <a:r>
              <a:rPr lang="en-US" dirty="0"/>
              <a:t>Making a transaction with a user reveals all its other transactions</a:t>
            </a:r>
          </a:p>
          <a:p>
            <a:r>
              <a:rPr lang="en-US" dirty="0"/>
              <a:t>Lack of control and regulation</a:t>
            </a:r>
          </a:p>
          <a:p>
            <a:pPr lvl="1"/>
            <a:r>
              <a:rPr lang="en-US" dirty="0"/>
              <a:t>Hard for states to watch and tax transactions</a:t>
            </a:r>
          </a:p>
        </p:txBody>
      </p:sp>
    </p:spTree>
    <p:extLst>
      <p:ext uri="{BB962C8B-B14F-4D97-AF65-F5344CB8AC3E}">
        <p14:creationId xmlns:p14="http://schemas.microsoft.com/office/powerpoint/2010/main" val="1142124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Blockchain 2.0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Evolution of Paradigm </a:t>
            </a:r>
          </a:p>
          <a:p>
            <a:r>
              <a:rPr lang="en-US"/>
              <a:t>Beyond Bitcoin and other cryptocurrencies</a:t>
            </a:r>
          </a:p>
          <a:p>
            <a:pPr lvl="1"/>
            <a:r>
              <a:rPr lang="en-US"/>
              <a:t>Recording and exchange of assets without powerful intermediaries</a:t>
            </a:r>
          </a:p>
          <a:p>
            <a:pPr lvl="1"/>
            <a:r>
              <a:rPr lang="en-US"/>
              <a:t>Example: smart contracts</a:t>
            </a:r>
          </a:p>
          <a:p>
            <a:r>
              <a:rPr lang="en-US"/>
              <a:t>Positioning in the internet</a:t>
            </a:r>
          </a:p>
          <a:p>
            <a:pPr lvl="1"/>
            <a:r>
              <a:rPr lang="en-US"/>
              <a:t>TCP/IP: the communication protocol</a:t>
            </a:r>
          </a:p>
          <a:p>
            <a:pPr lvl="1"/>
            <a:r>
              <a:rPr lang="en-US"/>
              <a:t>Blockchain: the value-exchange protocol?</a:t>
            </a:r>
          </a:p>
        </p:txBody>
      </p:sp>
    </p:spTree>
    <p:extLst>
      <p:ext uri="{BB962C8B-B14F-4D97-AF65-F5344CB8AC3E}">
        <p14:creationId xmlns:p14="http://schemas.microsoft.com/office/powerpoint/2010/main" val="34034448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Blockchain 2.0 Technology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Programmable blockchain, e.g. Etherum</a:t>
            </a:r>
          </a:p>
          <a:p>
            <a:pPr lvl="1"/>
            <a:r>
              <a:rPr lang="en-US"/>
              <a:t>Allows application developpers to build APIs on the Blockchain protocol</a:t>
            </a:r>
          </a:p>
          <a:p>
            <a:pPr lvl="2"/>
            <a:r>
              <a:rPr lang="en-US"/>
              <a:t>APIs to allocate digital resources (bandwidth, storage, etc.) to the connected devices, e.g. FileCoin</a:t>
            </a:r>
          </a:p>
          <a:p>
            <a:pPr lvl="2"/>
            <a:r>
              <a:rPr lang="en-US"/>
              <a:t>Micropayment APIs tailored to the type of transaction (e.g. tipping a blog versus tipping a car share driver) </a:t>
            </a:r>
          </a:p>
          <a:p>
            <a:r>
              <a:rPr lang="en-US"/>
              <a:t>Private blockchain</a:t>
            </a:r>
          </a:p>
          <a:p>
            <a:pPr lvl="1"/>
            <a:r>
              <a:rPr lang="en-US"/>
              <a:t>Efficient transaction validation since participants are trusted</a:t>
            </a:r>
          </a:p>
          <a:p>
            <a:pPr lvl="2"/>
            <a:r>
              <a:rPr lang="en-US"/>
              <a:t>No need to produce a PoW</a:t>
            </a:r>
          </a:p>
          <a:p>
            <a:pPr lvl="1"/>
            <a:r>
              <a:rPr lang="en-US"/>
              <a:t>Efficient management, e.g. in the cloud</a:t>
            </a:r>
          </a:p>
        </p:txBody>
      </p:sp>
    </p:spTree>
    <p:extLst>
      <p:ext uri="{BB962C8B-B14F-4D97-AF65-F5344CB8AC3E}">
        <p14:creationId xmlns:p14="http://schemas.microsoft.com/office/powerpoint/2010/main" val="1949578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Smart </a:t>
            </a:r>
            <a:r>
              <a:rPr lang="fr-FR" dirty="0" err="1"/>
              <a:t>Contracts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1298574"/>
            <a:ext cx="8369236" cy="4920431"/>
          </a:xfrm>
        </p:spPr>
        <p:txBody>
          <a:bodyPr>
            <a:normAutofit/>
          </a:bodyPr>
          <a:lstStyle/>
          <a:p>
            <a:r>
              <a:rPr lang="en-US" kern="1200" dirty="0"/>
              <a:t>“Code is law”, Lawrence Lessig, Harvard Law School</a:t>
            </a:r>
          </a:p>
          <a:p>
            <a:r>
              <a:rPr lang="en-US" kern="1200" dirty="0"/>
              <a:t>Smart contract (Nick </a:t>
            </a:r>
            <a:r>
              <a:rPr lang="en-US" kern="1200" dirty="0" err="1"/>
              <a:t>Szabo</a:t>
            </a:r>
            <a:r>
              <a:rPr lang="en-US" kern="1200" dirty="0"/>
              <a:t>, 1993)</a:t>
            </a:r>
          </a:p>
          <a:p>
            <a:pPr lvl="1"/>
            <a:r>
              <a:rPr lang="en-US" kern="1200" dirty="0"/>
              <a:t>Self-executing contract, with code that embeds the terms and conditions of a contract</a:t>
            </a:r>
          </a:p>
          <a:p>
            <a:pPr lvl="1"/>
            <a:r>
              <a:rPr lang="en-US" kern="1200" dirty="0"/>
              <a:t>Early application: digital rights management schemes</a:t>
            </a:r>
          </a:p>
          <a:p>
            <a:r>
              <a:rPr lang="en-US" kern="1200" dirty="0"/>
              <a:t>Deployment in the blockchain 2.0 (e.g. </a:t>
            </a:r>
            <a:r>
              <a:rPr lang="en-US" kern="1200" dirty="0" err="1"/>
              <a:t>Etherum</a:t>
            </a:r>
            <a:r>
              <a:rPr lang="en-US" kern="1200" dirty="0"/>
              <a:t>)</a:t>
            </a:r>
          </a:p>
          <a:p>
            <a:pPr lvl="1"/>
            <a:r>
              <a:rPr lang="en-US" kern="1200" dirty="0"/>
              <a:t>Participants can be  unknown to each other</a:t>
            </a:r>
          </a:p>
          <a:p>
            <a:pPr lvl="1"/>
            <a:r>
              <a:rPr lang="en-US" kern="1200" dirty="0"/>
              <a:t>Contracts can be with many third parties, e.g. </a:t>
            </a:r>
            <a:r>
              <a:rPr lang="en-US" kern="1200" dirty="0" err="1"/>
              <a:t>IoT</a:t>
            </a:r>
            <a:r>
              <a:rPr lang="en-US" kern="1200" dirty="0"/>
              <a:t> devices, at low cost</a:t>
            </a:r>
          </a:p>
          <a:p>
            <a:r>
              <a:rPr lang="en-US" kern="1200" dirty="0"/>
              <a:t>Challenges</a:t>
            </a:r>
          </a:p>
          <a:p>
            <a:pPr lvl="1"/>
            <a:r>
              <a:rPr lang="en-US" kern="1200" dirty="0"/>
              <a:t>Bug-free code, which requires code certification</a:t>
            </a:r>
          </a:p>
          <a:p>
            <a:pPr lvl="1"/>
            <a:r>
              <a:rPr lang="en-US" kern="1200" dirty="0"/>
              <a:t>Compliance with mandatory regulation, which requires collaboration between programmers and lawyers</a:t>
            </a:r>
          </a:p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97356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P2P </a:t>
            </a:r>
            <a:r>
              <a:rPr lang="en-US" noProof="0" dirty="0" err="1"/>
              <a:t>vs</a:t>
            </a:r>
            <a:r>
              <a:rPr lang="en-US" noProof="0" dirty="0"/>
              <a:t> Traditional Distributed DBMS</a:t>
            </a:r>
          </a:p>
        </p:txBody>
      </p:sp>
      <p:graphicFrame>
        <p:nvGraphicFramePr>
          <p:cNvPr id="19868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12951"/>
              </p:ext>
            </p:extLst>
          </p:nvPr>
        </p:nvGraphicFramePr>
        <p:xfrm>
          <a:off x="647701" y="1828800"/>
          <a:ext cx="7391400" cy="4000587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2955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0" marR="9143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P2P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Distributed</a:t>
                      </a:r>
                      <a:r>
                        <a:rPr kumimoji="0" lang="fr-F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 DBMS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90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Joining</a:t>
                      </a: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 the network</a:t>
                      </a:r>
                    </a:p>
                  </a:txBody>
                  <a:tcPr marL="91430" marR="9143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Upon peer’s initiative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Controled by DBA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046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Queries</a:t>
                      </a:r>
                    </a:p>
                  </a:txBody>
                  <a:tcPr marL="91430" marR="9143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No schema, </a:t>
                      </a: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key-word based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Global schema, static optimization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Query answers</a:t>
                      </a:r>
                    </a:p>
                  </a:txBody>
                  <a:tcPr marL="91430" marR="9143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Partial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Complete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046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Content location</a:t>
                      </a:r>
                    </a:p>
                  </a:txBody>
                  <a:tcPr marL="91430" marR="9143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Using</a:t>
                      </a: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fr-F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neighbors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or DHT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Using</a:t>
                      </a: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 directory</a:t>
                      </a:r>
                    </a:p>
                  </a:txBody>
                  <a:tcPr marL="91430" marR="9143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DFF11D-9278-C644-8900-96D587193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07915-2303-E847-8980-B4D8DE05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42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Hyperledger Project (Linux Foundation)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Started in 2015 (IBM, Intel, Cisco, …)</a:t>
            </a:r>
          </a:p>
          <a:p>
            <a:r>
              <a:rPr lang="en-US"/>
              <a:t>Open source blockchains and related tools</a:t>
            </a:r>
          </a:p>
          <a:p>
            <a:r>
              <a:rPr lang="en-US"/>
              <a:t>Major frameworks</a:t>
            </a:r>
          </a:p>
          <a:p>
            <a:pPr lvl="1"/>
            <a:r>
              <a:rPr lang="en-US"/>
              <a:t>Hyperledger Fabric (IBM, digital Asset): a permissioned blockchain infrastructure</a:t>
            </a:r>
          </a:p>
          <a:p>
            <a:pPr lvl="2"/>
            <a:r>
              <a:rPr lang="en-US"/>
              <a:t>Smart contracts, configurable consensus (PBFT, …) and membership services </a:t>
            </a:r>
          </a:p>
          <a:p>
            <a:pPr lvl="1"/>
            <a:r>
              <a:rPr lang="en-US"/>
              <a:t>Sawtooth (Intel): a new consensus "Proof of Elapsed Time" that builds on trusted execution environments</a:t>
            </a:r>
          </a:p>
          <a:p>
            <a:pPr lvl="1"/>
            <a:r>
              <a:rPr lang="en-US"/>
              <a:t>Hyperledger Iroha (Soramitsu): based on Hyperledger Fabric, with a focus on mobile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584674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Blockchain 2.0 Apps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characteristics of the applications</a:t>
            </a:r>
          </a:p>
          <a:p>
            <a:pPr lvl="1"/>
            <a:r>
              <a:rPr lang="en-US" dirty="0"/>
              <a:t>Asset and value are exchanged (transactions)</a:t>
            </a:r>
          </a:p>
          <a:p>
            <a:pPr lvl="1"/>
            <a:r>
              <a:rPr lang="en-US" dirty="0"/>
              <a:t>Multiple participants, unknown to each other</a:t>
            </a:r>
          </a:p>
          <a:p>
            <a:pPr lvl="1"/>
            <a:r>
              <a:rPr lang="en-US" dirty="0"/>
              <a:t>Trust is critical</a:t>
            </a:r>
          </a:p>
          <a:p>
            <a:r>
              <a:rPr lang="en-US" dirty="0"/>
              <a:t>Top use cases</a:t>
            </a:r>
          </a:p>
          <a:p>
            <a:pPr lvl="1"/>
            <a:r>
              <a:rPr lang="en-US" dirty="0"/>
              <a:t>Financial services, micropayments</a:t>
            </a:r>
          </a:p>
          <a:p>
            <a:pPr lvl="1"/>
            <a:r>
              <a:rPr lang="en-US" dirty="0"/>
              <a:t>Digital rights using smart contracts</a:t>
            </a:r>
          </a:p>
          <a:p>
            <a:pPr lvl="1"/>
            <a:r>
              <a:rPr lang="en-US" dirty="0"/>
              <a:t>Digital identity</a:t>
            </a:r>
          </a:p>
          <a:p>
            <a:pPr lvl="1"/>
            <a:r>
              <a:rPr lang="en-US" dirty="0"/>
              <a:t>Supply chain management</a:t>
            </a:r>
          </a:p>
          <a:p>
            <a:pPr lvl="1"/>
            <a:r>
              <a:rPr lang="en-US" dirty="0"/>
              <a:t>Internet of Things (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  <a:p>
            <a:r>
              <a:rPr lang="en-US" dirty="0"/>
              <a:t>POCs in many industries</a:t>
            </a:r>
          </a:p>
          <a:p>
            <a:pPr lvl="1"/>
            <a:r>
              <a:rPr lang="en-US" dirty="0"/>
              <a:t>Publishing, retail, music, healthcare, rental, real estate, government, energy, agriculture,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219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Blockchain Research</a:t>
            </a:r>
            <a:r>
              <a:rPr lang="en-US" baseline="0"/>
              <a:t> Issues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Scalability of the public blockchain </a:t>
            </a:r>
          </a:p>
          <a:p>
            <a:pPr lvl="1"/>
            <a:r>
              <a:rPr lang="en-US"/>
              <a:t>Alternatives to PoW : proof of stake, proof of hold, proof of use, proof of stake/time, …</a:t>
            </a:r>
          </a:p>
          <a:p>
            <a:pPr lvl="1"/>
            <a:r>
              <a:rPr lang="en-US"/>
              <a:t>New generation blockchains, e.g. Bitcoin-NG [Usenix 2016]</a:t>
            </a:r>
          </a:p>
          <a:p>
            <a:r>
              <a:rPr lang="en-US"/>
              <a:t>Smart contracts</a:t>
            </a:r>
          </a:p>
          <a:p>
            <a:pPr lvl="1"/>
            <a:r>
              <a:rPr lang="en-US"/>
              <a:t>Code certification and verification</a:t>
            </a:r>
          </a:p>
          <a:p>
            <a:r>
              <a:rPr lang="en-US"/>
              <a:t>Blockchain interoperability</a:t>
            </a:r>
          </a:p>
          <a:p>
            <a:pPr lvl="1"/>
            <a:r>
              <a:rPr lang="en-US"/>
              <a:t>Blockchain Interoperability Alliance (BIA), to promote cross-blockchain transactions</a:t>
            </a:r>
          </a:p>
          <a:p>
            <a:r>
              <a:rPr lang="en-US"/>
              <a:t>Blockchain and big data</a:t>
            </a:r>
          </a:p>
          <a:p>
            <a:pPr lvl="1"/>
            <a:r>
              <a:rPr lang="en-US"/>
              <a:t>Blockchain-generated data analysis, e.g. fraud prevention based on real-time transactions</a:t>
            </a:r>
          </a:p>
          <a:p>
            <a:pPr lvl="1"/>
            <a:r>
              <a:rPr lang="en-US"/>
              <a:t>Blockchain-based DBMS, e.g. BigchainDB</a:t>
            </a:r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90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Advanced P2P applications will need high-level data management services</a:t>
            </a:r>
          </a:p>
          <a:p>
            <a:r>
              <a:rPr lang="en-US" noProof="0" dirty="0"/>
              <a:t>Various P2P networks will improve</a:t>
            </a:r>
          </a:p>
          <a:p>
            <a:pPr lvl="1"/>
            <a:r>
              <a:rPr lang="en-US" noProof="0" dirty="0"/>
              <a:t>Network-independence crucial to exploit and combine them</a:t>
            </a:r>
          </a:p>
          <a:p>
            <a:r>
              <a:rPr lang="en-US" noProof="0" dirty="0"/>
              <a:t>Many technical issues</a:t>
            </a:r>
          </a:p>
          <a:p>
            <a:pPr lvl="1"/>
            <a:r>
              <a:rPr lang="en-US" noProof="0" dirty="0"/>
              <a:t>Decentralized schema management, complex query processing, transaction support and replication, and data privacy</a:t>
            </a:r>
          </a:p>
          <a:p>
            <a:r>
              <a:rPr lang="en-US" noProof="0" dirty="0"/>
              <a:t>Important to characterize applications that can most benefit from P2P with respect to other distributed architectures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50C3A2-A581-5A41-A14C-99C22BB3A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9A904-3D0A-4140-B56B-5782AF994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Requirements for P2P Data Management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289"/>
            <a:ext cx="8229600" cy="3924967"/>
          </a:xfrm>
        </p:spPr>
        <p:txBody>
          <a:bodyPr/>
          <a:lstStyle/>
          <a:p>
            <a:r>
              <a:rPr lang="en-US" noProof="0" dirty="0"/>
              <a:t>Autonomy of peers</a:t>
            </a:r>
          </a:p>
          <a:p>
            <a:pPr lvl="1"/>
            <a:r>
              <a:rPr lang="en-US" noProof="0" dirty="0"/>
              <a:t>Peers should be able to join/leave at any time, control their data with respect to other (trusted) peers</a:t>
            </a:r>
          </a:p>
          <a:p>
            <a:r>
              <a:rPr lang="en-US" noProof="0" dirty="0"/>
              <a:t>Query expressiveness</a:t>
            </a:r>
          </a:p>
          <a:p>
            <a:pPr lvl="1"/>
            <a:r>
              <a:rPr lang="en-US" noProof="0" dirty="0"/>
              <a:t>Key-lookup, key-word search, SQL-like</a:t>
            </a:r>
          </a:p>
          <a:p>
            <a:r>
              <a:rPr lang="en-US" noProof="0" dirty="0"/>
              <a:t>Efficiency</a:t>
            </a:r>
          </a:p>
          <a:p>
            <a:pPr lvl="1"/>
            <a:r>
              <a:rPr lang="en-US" noProof="0" dirty="0"/>
              <a:t>Efficient use of bandwidth, computing power, storage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063E-2E56-3D4D-95D8-786AC94E1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263EF-DBFA-7443-B3B4-D70729ACB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4767</TotalTime>
  <Words>6759</Words>
  <Application>Microsoft Macintosh PowerPoint</Application>
  <PresentationFormat>On-screen Show (4:3)</PresentationFormat>
  <Paragraphs>855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Abadi</vt:lpstr>
      <vt:lpstr>Arial</vt:lpstr>
      <vt:lpstr>Calibri</vt:lpstr>
      <vt:lpstr>Courier New</vt:lpstr>
      <vt:lpstr>Symbol</vt:lpstr>
      <vt:lpstr>Wingdings</vt:lpstr>
      <vt:lpstr>Office Theme</vt:lpstr>
      <vt:lpstr>Principles of Distributed Database Systems</vt:lpstr>
      <vt:lpstr>Outline</vt:lpstr>
      <vt:lpstr>Outline</vt:lpstr>
      <vt:lpstr>Motivations</vt:lpstr>
      <vt:lpstr>Why High-level P2P Data Sharing?</vt:lpstr>
      <vt:lpstr>Problem Definition</vt:lpstr>
      <vt:lpstr>Potential Benefits of P2P Systems</vt:lpstr>
      <vt:lpstr>P2P vs Traditional Distributed DBMS</vt:lpstr>
      <vt:lpstr>Requirements for P2P Data Management</vt:lpstr>
      <vt:lpstr>Requirements for P2P Data Management (cont’d)</vt:lpstr>
      <vt:lpstr>Outline</vt:lpstr>
      <vt:lpstr>Peer Reference Architecture</vt:lpstr>
      <vt:lpstr>P2P Network Topologies</vt:lpstr>
      <vt:lpstr>P2P Unstructured Network</vt:lpstr>
      <vt:lpstr>Search over Centralized Index</vt:lpstr>
      <vt:lpstr>Search over Distributed Index</vt:lpstr>
      <vt:lpstr>Structured P2P Network</vt:lpstr>
      <vt:lpstr>Super-peer Network</vt:lpstr>
      <vt:lpstr>Search over a Super-peer System</vt:lpstr>
      <vt:lpstr>P2P Systems Comparison</vt:lpstr>
      <vt:lpstr>Outline</vt:lpstr>
      <vt:lpstr>P2P Schema Mapping</vt:lpstr>
      <vt:lpstr>Pairwise Schema Mapping</vt:lpstr>
      <vt:lpstr>Mapping Based on Machine Learning</vt:lpstr>
      <vt:lpstr>Common Agreement Mapping</vt:lpstr>
      <vt:lpstr>Outline</vt:lpstr>
      <vt:lpstr>Querying over P2P Systems</vt:lpstr>
      <vt:lpstr>Top-k Query</vt:lpstr>
      <vt:lpstr>General Model for Top-k Queries</vt:lpstr>
      <vt:lpstr>Execution Cost of Top-k Queries</vt:lpstr>
      <vt:lpstr>Basic Top-k Algorithms</vt:lpstr>
      <vt:lpstr>TA</vt:lpstr>
      <vt:lpstr>TA Example</vt:lpstr>
      <vt:lpstr>Improvement over TA: BPA</vt:lpstr>
      <vt:lpstr>Top-k Query Processing in DHTs</vt:lpstr>
      <vt:lpstr>Data Storage Mechanism</vt:lpstr>
      <vt:lpstr>Tuple Storage Method</vt:lpstr>
      <vt:lpstr>Attribute-value Storage</vt:lpstr>
      <vt:lpstr>Attribute-Value Storage (cont’d)</vt:lpstr>
      <vt:lpstr>DHTop</vt:lpstr>
      <vt:lpstr>DHTop (cont’d)</vt:lpstr>
      <vt:lpstr>DHTop Threshold</vt:lpstr>
      <vt:lpstr>Top-k Query Processing in Unstructured Systems</vt:lpstr>
      <vt:lpstr>FD Algorithm Overview</vt:lpstr>
      <vt:lpstr>State Transition Diagram</vt:lpstr>
      <vt:lpstr>FD Optimizations</vt:lpstr>
      <vt:lpstr>Join Query Processing in DHTs</vt:lpstr>
      <vt:lpstr>PIERjoin Algorithm</vt:lpstr>
      <vt:lpstr>Range Query Processing</vt:lpstr>
      <vt:lpstr>BATON</vt:lpstr>
      <vt:lpstr>BATON Structure-tree Index</vt:lpstr>
      <vt:lpstr>Range Query Processing in BATON</vt:lpstr>
      <vt:lpstr>Example of Range Query Execution</vt:lpstr>
      <vt:lpstr>Outline</vt:lpstr>
      <vt:lpstr>Replica Consistency</vt:lpstr>
      <vt:lpstr>Tapestry</vt:lpstr>
      <vt:lpstr>Object Publishing in Tapestry</vt:lpstr>
      <vt:lpstr>Replica Management in Tapestry</vt:lpstr>
      <vt:lpstr>OceanStore</vt:lpstr>
      <vt:lpstr>Reconciliation in OceanStore</vt:lpstr>
      <vt:lpstr>Outline</vt:lpstr>
      <vt:lpstr>History: Bitcoin</vt:lpstr>
      <vt:lpstr>Blockchain Definition</vt:lpstr>
      <vt:lpstr>Blockchain Promises</vt:lpstr>
      <vt:lpstr>Public versus Private Blockchain</vt:lpstr>
      <vt:lpstr>Blockchain Concepts</vt:lpstr>
      <vt:lpstr>Blockchain Protocol (Nakamoto 2008)</vt:lpstr>
      <vt:lpstr>Transaction</vt:lpstr>
      <vt:lpstr>Block Management</vt:lpstr>
      <vt:lpstr>Validation by the Network</vt:lpstr>
      <vt:lpstr>Intentional Fork</vt:lpstr>
      <vt:lpstr>Consensus Protocol: mining</vt:lpstr>
      <vt:lpstr>Mining Difficulty : Proof of Work (PoW)</vt:lpstr>
      <vt:lpstr>The 51% Attack</vt:lpstr>
      <vt:lpstr>Transaction Confirmation</vt:lpstr>
      <vt:lpstr>Public Blockchain Limitations</vt:lpstr>
      <vt:lpstr>Blockchain 2.0</vt:lpstr>
      <vt:lpstr>Blockchain 2.0 Technology</vt:lpstr>
      <vt:lpstr>Smart Contracts</vt:lpstr>
      <vt:lpstr>Hyperledger Project (Linux Foundation)</vt:lpstr>
      <vt:lpstr>Blockchain 2.0 Apps</vt:lpstr>
      <vt:lpstr>Blockchain Research Issues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33</cp:revision>
  <dcterms:created xsi:type="dcterms:W3CDTF">2020-02-05T23:19:38Z</dcterms:created>
  <dcterms:modified xsi:type="dcterms:W3CDTF">2020-03-16T18:56:02Z</dcterms:modified>
</cp:coreProperties>
</file>