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389" r:id="rId4"/>
    <p:sldId id="259" r:id="rId5"/>
    <p:sldId id="260" r:id="rId6"/>
    <p:sldId id="261" r:id="rId7"/>
    <p:sldId id="262" r:id="rId8"/>
    <p:sldId id="35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62" r:id="rId19"/>
    <p:sldId id="273" r:id="rId20"/>
    <p:sldId id="286" r:id="rId21"/>
    <p:sldId id="287" r:id="rId22"/>
    <p:sldId id="290" r:id="rId23"/>
    <p:sldId id="291" r:id="rId24"/>
    <p:sldId id="365" r:id="rId25"/>
    <p:sldId id="293" r:id="rId26"/>
    <p:sldId id="294" r:id="rId27"/>
    <p:sldId id="295" r:id="rId28"/>
    <p:sldId id="296" r:id="rId29"/>
    <p:sldId id="297" r:id="rId30"/>
    <p:sldId id="298" r:id="rId31"/>
    <p:sldId id="363" r:id="rId32"/>
    <p:sldId id="299" r:id="rId33"/>
    <p:sldId id="301" r:id="rId34"/>
    <p:sldId id="300" r:id="rId35"/>
    <p:sldId id="353" r:id="rId36"/>
    <p:sldId id="303" r:id="rId37"/>
    <p:sldId id="304" r:id="rId38"/>
    <p:sldId id="305" r:id="rId39"/>
    <p:sldId id="391" r:id="rId40"/>
    <p:sldId id="334" r:id="rId41"/>
    <p:sldId id="335" r:id="rId42"/>
    <p:sldId id="336" r:id="rId43"/>
    <p:sldId id="337" r:id="rId44"/>
    <p:sldId id="338" r:id="rId45"/>
    <p:sldId id="366" r:id="rId46"/>
    <p:sldId id="383" r:id="rId47"/>
    <p:sldId id="386" r:id="rId48"/>
    <p:sldId id="381" r:id="rId49"/>
    <p:sldId id="369" r:id="rId50"/>
    <p:sldId id="370" r:id="rId51"/>
    <p:sldId id="371" r:id="rId52"/>
    <p:sldId id="372" r:id="rId53"/>
    <p:sldId id="373" r:id="rId54"/>
    <p:sldId id="374" r:id="rId55"/>
    <p:sldId id="387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7" r:id="rId64"/>
    <p:sldId id="348" r:id="rId65"/>
    <p:sldId id="349" r:id="rId66"/>
    <p:sldId id="354" r:id="rId67"/>
    <p:sldId id="388" r:id="rId68"/>
    <p:sldId id="355" r:id="rId69"/>
    <p:sldId id="356" r:id="rId70"/>
    <p:sldId id="357" r:id="rId71"/>
    <p:sldId id="358" r:id="rId72"/>
    <p:sldId id="359" r:id="rId73"/>
    <p:sldId id="361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1771A9"/>
    <a:srgbClr val="238038"/>
    <a:srgbClr val="6E6E6E"/>
    <a:srgbClr val="00804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395" autoAdjust="0"/>
  </p:normalViewPr>
  <p:slideViewPr>
    <p:cSldViewPr>
      <p:cViewPr varScale="1">
        <p:scale>
          <a:sx n="105" d="100"/>
          <a:sy n="105" d="100"/>
        </p:scale>
        <p:origin x="12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2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26" Type="http://schemas.openxmlformats.org/officeDocument/2006/relationships/slide" Target="slides/slide31.xml"/><Relationship Id="rId21" Type="http://schemas.openxmlformats.org/officeDocument/2006/relationships/slide" Target="slides/slide25.xml"/><Relationship Id="rId34" Type="http://schemas.openxmlformats.org/officeDocument/2006/relationships/slide" Target="slides/slide39.xml"/><Relationship Id="rId42" Type="http://schemas.openxmlformats.org/officeDocument/2006/relationships/slide" Target="slides/slide47.xml"/><Relationship Id="rId47" Type="http://schemas.openxmlformats.org/officeDocument/2006/relationships/slide" Target="slides/slide52.xml"/><Relationship Id="rId50" Type="http://schemas.openxmlformats.org/officeDocument/2006/relationships/slide" Target="slides/slide55.xml"/><Relationship Id="rId55" Type="http://schemas.openxmlformats.org/officeDocument/2006/relationships/slide" Target="slides/slide60.xml"/><Relationship Id="rId63" Type="http://schemas.openxmlformats.org/officeDocument/2006/relationships/slide" Target="slides/slide68.xml"/><Relationship Id="rId7" Type="http://schemas.openxmlformats.org/officeDocument/2006/relationships/slide" Target="slides/slide10.xml"/><Relationship Id="rId2" Type="http://schemas.openxmlformats.org/officeDocument/2006/relationships/slide" Target="slides/slide3.xml"/><Relationship Id="rId16" Type="http://schemas.openxmlformats.org/officeDocument/2006/relationships/slide" Target="slides/slide20.xml"/><Relationship Id="rId29" Type="http://schemas.openxmlformats.org/officeDocument/2006/relationships/slide" Target="slides/slide34.xml"/><Relationship Id="rId11" Type="http://schemas.openxmlformats.org/officeDocument/2006/relationships/slide" Target="slides/slide14.xml"/><Relationship Id="rId24" Type="http://schemas.openxmlformats.org/officeDocument/2006/relationships/slide" Target="slides/slide29.xml"/><Relationship Id="rId32" Type="http://schemas.openxmlformats.org/officeDocument/2006/relationships/slide" Target="slides/slide37.xml"/><Relationship Id="rId37" Type="http://schemas.openxmlformats.org/officeDocument/2006/relationships/slide" Target="slides/slide42.xml"/><Relationship Id="rId40" Type="http://schemas.openxmlformats.org/officeDocument/2006/relationships/slide" Target="slides/slide45.xml"/><Relationship Id="rId45" Type="http://schemas.openxmlformats.org/officeDocument/2006/relationships/slide" Target="slides/slide50.xml"/><Relationship Id="rId53" Type="http://schemas.openxmlformats.org/officeDocument/2006/relationships/slide" Target="slides/slide58.xml"/><Relationship Id="rId58" Type="http://schemas.openxmlformats.org/officeDocument/2006/relationships/slide" Target="slides/slide63.xml"/><Relationship Id="rId66" Type="http://schemas.openxmlformats.org/officeDocument/2006/relationships/slide" Target="slides/slide71.xml"/><Relationship Id="rId5" Type="http://schemas.openxmlformats.org/officeDocument/2006/relationships/slide" Target="slides/slide8.xml"/><Relationship Id="rId61" Type="http://schemas.openxmlformats.org/officeDocument/2006/relationships/slide" Target="slides/slide66.xml"/><Relationship Id="rId19" Type="http://schemas.openxmlformats.org/officeDocument/2006/relationships/slide" Target="slides/slide23.xml"/><Relationship Id="rId14" Type="http://schemas.openxmlformats.org/officeDocument/2006/relationships/slide" Target="slides/slide18.xml"/><Relationship Id="rId22" Type="http://schemas.openxmlformats.org/officeDocument/2006/relationships/slide" Target="slides/slide26.xml"/><Relationship Id="rId27" Type="http://schemas.openxmlformats.org/officeDocument/2006/relationships/slide" Target="slides/slide32.xml"/><Relationship Id="rId30" Type="http://schemas.openxmlformats.org/officeDocument/2006/relationships/slide" Target="slides/slide35.xml"/><Relationship Id="rId35" Type="http://schemas.openxmlformats.org/officeDocument/2006/relationships/slide" Target="slides/slide40.xml"/><Relationship Id="rId43" Type="http://schemas.openxmlformats.org/officeDocument/2006/relationships/slide" Target="slides/slide48.xml"/><Relationship Id="rId48" Type="http://schemas.openxmlformats.org/officeDocument/2006/relationships/slide" Target="slides/slide53.xml"/><Relationship Id="rId56" Type="http://schemas.openxmlformats.org/officeDocument/2006/relationships/slide" Target="slides/slide61.xml"/><Relationship Id="rId64" Type="http://schemas.openxmlformats.org/officeDocument/2006/relationships/slide" Target="slides/slide69.xml"/><Relationship Id="rId8" Type="http://schemas.openxmlformats.org/officeDocument/2006/relationships/slide" Target="slides/slide11.xml"/><Relationship Id="rId51" Type="http://schemas.openxmlformats.org/officeDocument/2006/relationships/slide" Target="slides/slide56.xml"/><Relationship Id="rId3" Type="http://schemas.openxmlformats.org/officeDocument/2006/relationships/slide" Target="slides/slide5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5" Type="http://schemas.openxmlformats.org/officeDocument/2006/relationships/slide" Target="slides/slide30.xml"/><Relationship Id="rId33" Type="http://schemas.openxmlformats.org/officeDocument/2006/relationships/slide" Target="slides/slide38.xml"/><Relationship Id="rId38" Type="http://schemas.openxmlformats.org/officeDocument/2006/relationships/slide" Target="slides/slide43.xml"/><Relationship Id="rId46" Type="http://schemas.openxmlformats.org/officeDocument/2006/relationships/slide" Target="slides/slide51.xml"/><Relationship Id="rId59" Type="http://schemas.openxmlformats.org/officeDocument/2006/relationships/slide" Target="slides/slide64.xml"/><Relationship Id="rId67" Type="http://schemas.openxmlformats.org/officeDocument/2006/relationships/slide" Target="slides/slide72.xml"/><Relationship Id="rId20" Type="http://schemas.openxmlformats.org/officeDocument/2006/relationships/slide" Target="slides/slide24.xml"/><Relationship Id="rId41" Type="http://schemas.openxmlformats.org/officeDocument/2006/relationships/slide" Target="slides/slide46.xml"/><Relationship Id="rId54" Type="http://schemas.openxmlformats.org/officeDocument/2006/relationships/slide" Target="slides/slide59.xml"/><Relationship Id="rId62" Type="http://schemas.openxmlformats.org/officeDocument/2006/relationships/slide" Target="slides/slide67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5" Type="http://schemas.openxmlformats.org/officeDocument/2006/relationships/slide" Target="slides/slide19.xml"/><Relationship Id="rId23" Type="http://schemas.openxmlformats.org/officeDocument/2006/relationships/slide" Target="slides/slide28.xml"/><Relationship Id="rId28" Type="http://schemas.openxmlformats.org/officeDocument/2006/relationships/slide" Target="slides/slide33.xml"/><Relationship Id="rId36" Type="http://schemas.openxmlformats.org/officeDocument/2006/relationships/slide" Target="slides/slide41.xml"/><Relationship Id="rId49" Type="http://schemas.openxmlformats.org/officeDocument/2006/relationships/slide" Target="slides/slide54.xml"/><Relationship Id="rId57" Type="http://schemas.openxmlformats.org/officeDocument/2006/relationships/slide" Target="slides/slide62.xml"/><Relationship Id="rId10" Type="http://schemas.openxmlformats.org/officeDocument/2006/relationships/slide" Target="slides/slide13.xml"/><Relationship Id="rId31" Type="http://schemas.openxmlformats.org/officeDocument/2006/relationships/slide" Target="slides/slide36.xml"/><Relationship Id="rId44" Type="http://schemas.openxmlformats.org/officeDocument/2006/relationships/slide" Target="slides/slide49.xml"/><Relationship Id="rId52" Type="http://schemas.openxmlformats.org/officeDocument/2006/relationships/slide" Target="slides/slide57.xml"/><Relationship Id="rId60" Type="http://schemas.openxmlformats.org/officeDocument/2006/relationships/slide" Target="slides/slide65.xml"/><Relationship Id="rId65" Type="http://schemas.openxmlformats.org/officeDocument/2006/relationships/slide" Target="slides/slide70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3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E0ED7-616B-1946-BFAF-3445D103BEB5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F5201-0B02-374C-9C85-2DCB7D09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81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7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1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55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25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0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3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89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748468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84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49910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87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210204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86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29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69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03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62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94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13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2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4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40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6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2098285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630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2249238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320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227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667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01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5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265839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721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628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630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222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36513"/>
            <a:ext cx="4514850" cy="3386138"/>
          </a:xfrm>
          <a:ln cap="flat"/>
        </p:spPr>
      </p:sp>
    </p:spTree>
    <p:extLst>
      <p:ext uri="{BB962C8B-B14F-4D97-AF65-F5344CB8AC3E}">
        <p14:creationId xmlns:p14="http://schemas.microsoft.com/office/powerpoint/2010/main" val="31613654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10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016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526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584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3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8590773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5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143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469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373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537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884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327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402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306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01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027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525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02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62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3600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37652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357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27832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81212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8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9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77F67-74EF-F540-A37E-3845DB1412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2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45A7A-CA9E-A34B-8B0F-158A2E05A0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528" y="6356350"/>
            <a:ext cx="3086100" cy="365125"/>
          </a:xfrm>
        </p:spPr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D88ED-A1BA-6943-87F1-EAE1351E9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32240" y="6356350"/>
            <a:ext cx="2057400" cy="365125"/>
          </a:xfrm>
        </p:spPr>
        <p:txBody>
          <a:bodyPr/>
          <a:lstStyle/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101" y="1750219"/>
            <a:ext cx="4268391" cy="475952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648" y="1750219"/>
            <a:ext cx="4268391" cy="475952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620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buSzPct val="70000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6671C9-F961-394A-BBEC-D04FF25DDA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2" y="1584633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1898894-D16A-0342-A17E-BE71431F1BA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6612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32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8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400"/>
            </a:lvl3pPr>
            <a:lvl4pPr>
              <a:buClr>
                <a:schemeClr val="accent6">
                  <a:lumMod val="50000"/>
                </a:schemeClr>
              </a:buCl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381328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9431" y="644683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84707" y="64468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60000"/>
        <a:buFont typeface="Wingdings" pitchFamily="-108" charset="2"/>
        <a:buChar char="q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70000"/>
        <a:buFont typeface="Wingdings" pitchFamily="-108" charset="2"/>
        <a:buChar char="q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Principles of Distributed Database 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 Tamer </a:t>
            </a:r>
            <a:r>
              <a:rPr lang="en-US" dirty="0" err="1"/>
              <a:t>Özsu</a:t>
            </a:r>
            <a:endParaRPr lang="en-US" dirty="0"/>
          </a:p>
          <a:p>
            <a:r>
              <a:rPr lang="en-US" dirty="0"/>
              <a:t>Patrick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F55C07-B623-DB43-9943-7F15C469C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0F6D8-D89B-CF45-A452-1BB07F41C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Complexity of Relational Operations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47479" y="2628677"/>
            <a:ext cx="4019476" cy="1581671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Assume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Relations of cardinality </a:t>
            </a:r>
            <a:r>
              <a:rPr lang="en-US" i="1" dirty="0">
                <a:solidFill>
                  <a:schemeClr val="tx2"/>
                </a:solidFill>
              </a:rPr>
              <a:t>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Sequential scan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211960" y="1628800"/>
            <a:ext cx="4559300" cy="43307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7202810" y="1628800"/>
            <a:ext cx="0" cy="4330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211960" y="2086000"/>
            <a:ext cx="4559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4211960" y="2200300"/>
            <a:ext cx="4559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4211960" y="3114700"/>
            <a:ext cx="4559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4211960" y="4029100"/>
            <a:ext cx="4559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211960" y="5515000"/>
            <a:ext cx="4559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749336" y="1631975"/>
            <a:ext cx="1295223" cy="392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969" dirty="0">
                <a:solidFill>
                  <a:srgbClr val="000000"/>
                </a:solidFill>
                <a:latin typeface="Arial" panose="020B0604020202020204" pitchFamily="34" charset="0"/>
              </a:rPr>
              <a:t>Operation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7179402" y="1631975"/>
            <a:ext cx="1434685" cy="392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969" dirty="0">
                <a:solidFill>
                  <a:srgbClr val="000000"/>
                </a:solidFill>
                <a:latin typeface="Arial" panose="020B0604020202020204" pitchFamily="34" charset="0"/>
              </a:rPr>
              <a:t>Complexity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596573" y="2225701"/>
            <a:ext cx="759820" cy="338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Select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4581608" y="2454301"/>
            <a:ext cx="828750" cy="338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Project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173808" y="2682901"/>
            <a:ext cx="2919066" cy="338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(without duplicate elimination)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7708800" y="2454301"/>
            <a:ext cx="599520" cy="338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O(n)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4581608" y="3140101"/>
            <a:ext cx="828750" cy="338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Project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4258021" y="3368701"/>
            <a:ext cx="2630525" cy="338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(with duplicate elimination)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558955" y="3597301"/>
            <a:ext cx="787072" cy="338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Group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7469306" y="3349651"/>
            <a:ext cx="1269575" cy="349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O(n </a:t>
            </a:r>
            <a:r>
              <a:rPr lang="en-US" sz="1687" dirty="0">
                <a:solidFill>
                  <a:srgbClr val="000000"/>
                </a:solidFill>
                <a:latin typeface="Arial" panose="020B0604020202020204" pitchFamily="34" charset="0"/>
                <a:sym typeface="Symbol"/>
              </a:rPr>
              <a:t> </a:t>
            </a:r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log n)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573610" y="4054501"/>
            <a:ext cx="564254" cy="338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Join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568383" y="4397401"/>
            <a:ext cx="1046758" cy="338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Semi-join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541533" y="4740301"/>
            <a:ext cx="910503" cy="338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Division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4585696" y="5083201"/>
            <a:ext cx="1474760" cy="338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Set Operators</a:t>
            </a: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7496208" y="4473601"/>
            <a:ext cx="1235913" cy="338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O(n</a:t>
            </a:r>
            <a:r>
              <a:rPr lang="en-US" sz="1406" dirty="0">
                <a:solidFill>
                  <a:srgbClr val="000000"/>
                </a:solidFill>
                <a:latin typeface="Arial" panose="020B0604020202020204" pitchFamily="34" charset="0"/>
                <a:sym typeface="Symbol"/>
              </a:rPr>
              <a:t>  </a:t>
            </a:r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log n)</a:t>
            </a: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4562165" y="5540401"/>
            <a:ext cx="1838642" cy="338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Cartesian Product</a:t>
            </a: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7669560" y="5540401"/>
            <a:ext cx="668450" cy="338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O(n</a:t>
            </a:r>
            <a:r>
              <a:rPr lang="en-US" sz="1617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sz="1617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C9396E-DF52-FB4F-853C-CF5249B30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9F6AE0-8B72-2542-8DE1-81D775CB4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0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spcAft>
                <a:spcPts val="13"/>
              </a:spcAft>
            </a:pPr>
            <a:r>
              <a:rPr lang="en-US" dirty="0"/>
              <a:t>Types Of Optimizers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marL="355582" indent="-355582">
              <a:spcAft>
                <a:spcPts val="60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dirty="0">
                <a:solidFill>
                  <a:srgbClr val="0000D4"/>
                </a:solidFill>
              </a:rPr>
              <a:t>Exhaustive search</a:t>
            </a:r>
          </a:p>
          <a:p>
            <a:pPr marL="825458" lvl="1" indent="-368281">
              <a:spcAft>
                <a:spcPts val="60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sz="1969" dirty="0"/>
              <a:t>Cost-based</a:t>
            </a:r>
          </a:p>
          <a:p>
            <a:pPr marL="825458" lvl="1" indent="-368281">
              <a:spcAft>
                <a:spcPts val="60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sz="1969" dirty="0"/>
              <a:t>Optimal</a:t>
            </a:r>
          </a:p>
          <a:p>
            <a:pPr marL="825458" lvl="1" indent="-368281">
              <a:spcAft>
                <a:spcPts val="60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sz="1969" dirty="0"/>
              <a:t>Combinatorial complexity in the number of relations</a:t>
            </a:r>
          </a:p>
          <a:p>
            <a:pPr marL="355582" indent="-355582">
              <a:spcAft>
                <a:spcPts val="60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dirty="0">
                <a:solidFill>
                  <a:srgbClr val="0000D4"/>
                </a:solidFill>
              </a:rPr>
              <a:t>Heuristics</a:t>
            </a:r>
          </a:p>
          <a:p>
            <a:pPr marL="825458" lvl="1" indent="-368281">
              <a:spcAft>
                <a:spcPts val="60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sz="1969" dirty="0"/>
              <a:t>Not optimal</a:t>
            </a:r>
          </a:p>
          <a:p>
            <a:pPr marL="825458" lvl="1" indent="-368281">
              <a:spcAft>
                <a:spcPts val="60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sz="1969" dirty="0"/>
              <a:t>Regroup common sub-expressions</a:t>
            </a:r>
          </a:p>
          <a:p>
            <a:pPr marL="825458" lvl="1" indent="-368281">
              <a:spcAft>
                <a:spcPts val="60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sz="1969" dirty="0"/>
              <a:t>Perform selection, projection first</a:t>
            </a:r>
          </a:p>
          <a:p>
            <a:pPr marL="825458" lvl="1" indent="-368281">
              <a:spcAft>
                <a:spcPts val="60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sz="1969" dirty="0"/>
              <a:t>Replace a join by a series of </a:t>
            </a:r>
            <a:r>
              <a:rPr lang="en-US" sz="1969" dirty="0" err="1"/>
              <a:t>semijoins</a:t>
            </a:r>
            <a:endParaRPr lang="en-US" sz="1969" dirty="0"/>
          </a:p>
          <a:p>
            <a:pPr marL="825458" lvl="1" indent="-368281">
              <a:spcAft>
                <a:spcPts val="60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sz="1969" dirty="0"/>
              <a:t>Reorder operations to reduce intermediate relation size</a:t>
            </a:r>
          </a:p>
          <a:p>
            <a:pPr marL="825458" lvl="1" indent="-368281">
              <a:spcAft>
                <a:spcPts val="60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sz="1969" dirty="0"/>
              <a:t>Optimize individual operations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8BC967-1EEC-094F-A192-0450B204B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9E1F4E-CBC9-8943-8E25-2636C8A57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50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5399">
              <a:spcAft>
                <a:spcPts val="13"/>
              </a:spcAft>
              <a:tabLst>
                <a:tab pos="0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</a:tabLst>
            </a:pPr>
            <a:r>
              <a:rPr lang="en-US" dirty="0"/>
              <a:t>Optimization Granularity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342882" indent="-342882">
              <a:lnSpc>
                <a:spcPts val="2900"/>
              </a:lnSpc>
              <a:spcAft>
                <a:spcPts val="170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</a:tabLst>
            </a:pPr>
            <a:r>
              <a:rPr lang="en-US" dirty="0">
                <a:solidFill>
                  <a:srgbClr val="0000D4"/>
                </a:solidFill>
              </a:rPr>
              <a:t>Single query at a time</a:t>
            </a:r>
          </a:p>
          <a:p>
            <a:pPr marL="804822" lvl="1" indent="-347645">
              <a:lnSpc>
                <a:spcPts val="2400"/>
              </a:lnSpc>
              <a:spcAft>
                <a:spcPts val="140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</a:tabLst>
            </a:pPr>
            <a:r>
              <a:rPr lang="en-US" sz="1969" dirty="0"/>
              <a:t>Cannot use common intermediate results</a:t>
            </a:r>
          </a:p>
          <a:p>
            <a:pPr marL="342882" indent="-342882">
              <a:lnSpc>
                <a:spcPts val="2900"/>
              </a:lnSpc>
              <a:spcAft>
                <a:spcPts val="170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</a:tabLst>
            </a:pPr>
            <a:r>
              <a:rPr lang="en-US" dirty="0">
                <a:solidFill>
                  <a:srgbClr val="0000D4"/>
                </a:solidFill>
              </a:rPr>
              <a:t>Multiple queries at a time</a:t>
            </a:r>
          </a:p>
          <a:p>
            <a:pPr marL="804822" lvl="1" indent="-347645">
              <a:lnSpc>
                <a:spcPts val="2400"/>
              </a:lnSpc>
              <a:spcAft>
                <a:spcPts val="140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</a:tabLst>
            </a:pPr>
            <a:r>
              <a:rPr lang="en-US" sz="1969" dirty="0"/>
              <a:t>Efficient if many similar queries</a:t>
            </a:r>
          </a:p>
          <a:p>
            <a:pPr marL="804822" lvl="1" indent="-347645">
              <a:lnSpc>
                <a:spcPts val="2400"/>
              </a:lnSpc>
              <a:spcAft>
                <a:spcPts val="13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</a:tabLst>
            </a:pPr>
            <a:r>
              <a:rPr lang="en-US" sz="1969" dirty="0"/>
              <a:t>Decision space is much larger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D046F4-CC45-1049-A33B-DA444F0F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644489-5C5C-3A4F-A22C-030267390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Timing</a:t>
            </a:r>
          </a:p>
        </p:txBody>
      </p:sp>
      <p:sp>
        <p:nvSpPr>
          <p:cNvPr id="19047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Static</a:t>
            </a:r>
          </a:p>
          <a:p>
            <a:pPr lvl="1">
              <a:spcBef>
                <a:spcPts val="300"/>
              </a:spcBef>
            </a:pPr>
            <a:r>
              <a:rPr lang="en-US" sz="1969" dirty="0"/>
              <a:t>Compilation </a:t>
            </a:r>
            <a:r>
              <a:rPr lang="en-US" sz="1969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969" dirty="0"/>
              <a:t> optimize prior to the execution</a:t>
            </a:r>
          </a:p>
          <a:p>
            <a:pPr lvl="1">
              <a:spcBef>
                <a:spcPts val="300"/>
              </a:spcBef>
            </a:pPr>
            <a:r>
              <a:rPr lang="en-US" sz="1969" dirty="0"/>
              <a:t>Difficult to estimate the size of the intermediate results</a:t>
            </a:r>
            <a:r>
              <a:rPr lang="en-US" sz="1969" dirty="0">
                <a:latin typeface="Symbol" charset="2"/>
                <a:cs typeface="Symbol" charset="2"/>
                <a:sym typeface="Symbol" charset="2"/>
              </a:rPr>
              <a:t>⇒</a:t>
            </a:r>
            <a:r>
              <a:rPr lang="en-US" sz="1969" dirty="0"/>
              <a:t>error propagation</a:t>
            </a:r>
          </a:p>
          <a:p>
            <a:pPr lvl="1">
              <a:spcBef>
                <a:spcPts val="300"/>
              </a:spcBef>
            </a:pPr>
            <a:r>
              <a:rPr lang="en-US" sz="1969" dirty="0"/>
              <a:t>Can amortize over many executions</a:t>
            </a:r>
          </a:p>
          <a:p>
            <a:pPr>
              <a:spcBef>
                <a:spcPts val="300"/>
              </a:spcBef>
            </a:pPr>
            <a:r>
              <a:rPr lang="en-US" dirty="0"/>
              <a:t>Dynamic</a:t>
            </a:r>
          </a:p>
          <a:p>
            <a:pPr lvl="1">
              <a:spcBef>
                <a:spcPts val="300"/>
              </a:spcBef>
            </a:pPr>
            <a:r>
              <a:rPr lang="en-US" sz="1969" dirty="0"/>
              <a:t>Run time optimization</a:t>
            </a:r>
          </a:p>
          <a:p>
            <a:pPr lvl="1">
              <a:spcBef>
                <a:spcPts val="300"/>
              </a:spcBef>
            </a:pPr>
            <a:r>
              <a:rPr lang="en-US" sz="1969" dirty="0"/>
              <a:t>Exact information on the intermediate relation sizes</a:t>
            </a:r>
          </a:p>
          <a:p>
            <a:pPr lvl="1">
              <a:spcBef>
                <a:spcPts val="300"/>
              </a:spcBef>
            </a:pPr>
            <a:r>
              <a:rPr lang="en-US" sz="1969" dirty="0"/>
              <a:t>Have to </a:t>
            </a:r>
            <a:r>
              <a:rPr lang="en-US" sz="1969" dirty="0" err="1"/>
              <a:t>reoptimize</a:t>
            </a:r>
            <a:r>
              <a:rPr lang="en-US" sz="1969" dirty="0"/>
              <a:t> for multiple executions</a:t>
            </a:r>
          </a:p>
          <a:p>
            <a:pPr>
              <a:spcBef>
                <a:spcPts val="300"/>
              </a:spcBef>
            </a:pPr>
            <a:r>
              <a:rPr lang="en-US" dirty="0"/>
              <a:t>Hybrid</a:t>
            </a:r>
          </a:p>
          <a:p>
            <a:pPr lvl="1">
              <a:spcBef>
                <a:spcPts val="300"/>
              </a:spcBef>
            </a:pPr>
            <a:r>
              <a:rPr lang="en-US" sz="1969" dirty="0"/>
              <a:t>Compile using a static algorithm</a:t>
            </a:r>
          </a:p>
          <a:p>
            <a:pPr lvl="1">
              <a:spcBef>
                <a:spcPts val="300"/>
              </a:spcBef>
            </a:pPr>
            <a:r>
              <a:rPr lang="en-US" sz="1969" dirty="0"/>
              <a:t>If the error in estimate sizes &gt; threshold, </a:t>
            </a:r>
            <a:r>
              <a:rPr lang="en-US" sz="1969" dirty="0" err="1"/>
              <a:t>reoptimize</a:t>
            </a:r>
            <a:r>
              <a:rPr lang="en-US" sz="1969" dirty="0"/>
              <a:t> at run time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1C8E8B-1924-7248-83C3-B7D16F1BE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7EE359-3671-E647-9D91-293E710C3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1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</a:t>
            </a:r>
          </a:p>
          <a:p>
            <a:pPr lvl="1"/>
            <a:r>
              <a:rPr lang="en-US" sz="1969" dirty="0"/>
              <a:t>Cardinality</a:t>
            </a:r>
          </a:p>
          <a:p>
            <a:pPr lvl="1"/>
            <a:r>
              <a:rPr lang="en-US" sz="1969" dirty="0"/>
              <a:t>Size of a </a:t>
            </a:r>
            <a:r>
              <a:rPr lang="en-US" sz="1969" dirty="0" err="1"/>
              <a:t>tuple</a:t>
            </a:r>
            <a:endParaRPr lang="en-US" sz="1969" dirty="0"/>
          </a:p>
          <a:p>
            <a:pPr lvl="1"/>
            <a:r>
              <a:rPr lang="en-US" sz="1969" dirty="0"/>
              <a:t>Fraction of tuples participating in a join with another relation</a:t>
            </a:r>
          </a:p>
          <a:p>
            <a:r>
              <a:rPr lang="en-US" dirty="0"/>
              <a:t>Attribute</a:t>
            </a:r>
          </a:p>
          <a:p>
            <a:pPr lvl="1"/>
            <a:r>
              <a:rPr lang="en-US" sz="1969" dirty="0"/>
              <a:t>Cardinality of domain</a:t>
            </a:r>
          </a:p>
          <a:p>
            <a:pPr lvl="1"/>
            <a:r>
              <a:rPr lang="en-US" sz="1969" dirty="0"/>
              <a:t>Actual number of distinct values</a:t>
            </a:r>
          </a:p>
          <a:p>
            <a:r>
              <a:rPr lang="en-US" dirty="0"/>
              <a:t>Simplifying assumptions</a:t>
            </a:r>
          </a:p>
          <a:p>
            <a:pPr lvl="1"/>
            <a:r>
              <a:rPr lang="en-US" sz="1969" dirty="0"/>
              <a:t>Independence between different attribute values</a:t>
            </a:r>
          </a:p>
          <a:p>
            <a:pPr lvl="1"/>
            <a:r>
              <a:rPr lang="en-US" sz="1969" dirty="0"/>
              <a:t>Uniform distribution of attribute values within their domain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D8349E-9F85-834F-A15F-A1F27377D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1D0DFE-BF47-3B4F-AD90-26973466A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6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Decision Sites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Centralized</a:t>
            </a:r>
          </a:p>
          <a:p>
            <a:pPr lvl="1"/>
            <a:r>
              <a:rPr lang="en-US" dirty="0"/>
              <a:t>Single site determines the “best” schedule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Need knowledge about the entire distributed database</a:t>
            </a:r>
          </a:p>
          <a:p>
            <a:r>
              <a:rPr lang="en-US" dirty="0"/>
              <a:t>Distributed</a:t>
            </a:r>
          </a:p>
          <a:p>
            <a:pPr lvl="1"/>
            <a:r>
              <a:rPr lang="en-US" dirty="0"/>
              <a:t>Cooperation among sites to determine the schedule</a:t>
            </a:r>
          </a:p>
          <a:p>
            <a:pPr lvl="1"/>
            <a:r>
              <a:rPr lang="en-US" dirty="0"/>
              <a:t>Need only local information</a:t>
            </a:r>
          </a:p>
          <a:p>
            <a:pPr lvl="1"/>
            <a:r>
              <a:rPr lang="en-US" dirty="0"/>
              <a:t>Cost of cooperation</a:t>
            </a:r>
          </a:p>
          <a:p>
            <a:r>
              <a:rPr lang="en-US" dirty="0"/>
              <a:t>Hybrid</a:t>
            </a:r>
          </a:p>
          <a:p>
            <a:pPr lvl="1"/>
            <a:r>
              <a:rPr lang="en-US" dirty="0"/>
              <a:t>One site determines the global schedule</a:t>
            </a:r>
          </a:p>
          <a:p>
            <a:pPr lvl="1"/>
            <a:r>
              <a:rPr lang="en-US" dirty="0"/>
              <a:t>Each site optimizes the local subqueries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DD27D8-1A08-1C4F-8A24-8E0052A24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753100-E0A9-7644-A69C-32AAF005C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23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3"/>
              </a:spcAft>
            </a:pPr>
            <a:r>
              <a:rPr lang="en-US" dirty="0"/>
              <a:t>Network Topology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81020" cy="4756150"/>
          </a:xfrm>
          <a:noFill/>
        </p:spPr>
        <p:txBody>
          <a:bodyPr/>
          <a:lstStyle/>
          <a:p>
            <a:pPr marL="342882" indent="-342882">
              <a:spcAft>
                <a:spcPts val="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dirty="0">
                <a:solidFill>
                  <a:srgbClr val="0000D4"/>
                </a:solidFill>
              </a:rPr>
              <a:t>Wide area networks </a:t>
            </a:r>
            <a:r>
              <a:rPr lang="en-US" dirty="0"/>
              <a:t>(WAN) – point-to-point</a:t>
            </a:r>
          </a:p>
          <a:p>
            <a:pPr marL="804822" lvl="1" indent="-347645">
              <a:spcAft>
                <a:spcPts val="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dirty="0"/>
              <a:t>Characteristics</a:t>
            </a:r>
          </a:p>
          <a:p>
            <a:pPr marL="1257236" lvl="2" indent="-342882">
              <a:spcAft>
                <a:spcPts val="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dirty="0"/>
              <a:t>Relatively low bandwidth (compared to local CPU/IO)</a:t>
            </a:r>
          </a:p>
          <a:p>
            <a:pPr marL="1257236" lvl="2" indent="-342882">
              <a:spcAft>
                <a:spcPts val="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dirty="0"/>
              <a:t>High protocol overhead</a:t>
            </a:r>
          </a:p>
          <a:p>
            <a:pPr marL="804822" lvl="1" indent="-347645">
              <a:spcAft>
                <a:spcPts val="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dirty="0"/>
              <a:t>Communication cost may dominate; ignore all other cost factors</a:t>
            </a:r>
          </a:p>
          <a:p>
            <a:pPr marL="804822" lvl="1" indent="-347645">
              <a:spcAft>
                <a:spcPts val="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dirty="0"/>
              <a:t>Global schedule to minimize communication cost</a:t>
            </a:r>
          </a:p>
          <a:p>
            <a:pPr marL="804822" lvl="1" indent="-347645">
              <a:spcAft>
                <a:spcPts val="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dirty="0"/>
              <a:t>Local schedules according to centralized query optimization</a:t>
            </a:r>
          </a:p>
          <a:p>
            <a:pPr marL="342882" indent="-342882">
              <a:spcAft>
                <a:spcPts val="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dirty="0">
                <a:solidFill>
                  <a:srgbClr val="0000D4"/>
                </a:solidFill>
              </a:rPr>
              <a:t>Local area networks </a:t>
            </a:r>
            <a:r>
              <a:rPr lang="en-US" dirty="0"/>
              <a:t>(LAN)</a:t>
            </a:r>
          </a:p>
          <a:p>
            <a:pPr marL="804822" lvl="1" indent="-347645">
              <a:spcAft>
                <a:spcPts val="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dirty="0"/>
              <a:t>Communication cost not that dominant</a:t>
            </a:r>
          </a:p>
          <a:p>
            <a:pPr marL="804822" lvl="1" indent="-347645">
              <a:spcAft>
                <a:spcPts val="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dirty="0"/>
              <a:t>Total cost function should be considered</a:t>
            </a:r>
          </a:p>
          <a:p>
            <a:pPr marL="804822" lvl="1" indent="-347645">
              <a:spcAft>
                <a:spcPts val="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dirty="0"/>
              <a:t>Broadcasting can be exploited (joins)</a:t>
            </a:r>
          </a:p>
          <a:p>
            <a:pPr marL="804822" lvl="1" indent="-347645">
              <a:spcAft>
                <a:spcPts val="0"/>
              </a:spcAft>
              <a:tabLst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  <a:tab pos="1142942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914353" algn="l"/>
              </a:tabLst>
            </a:pPr>
            <a:r>
              <a:rPr lang="en-US" dirty="0"/>
              <a:t>Special algorithms exist for star networks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5994F7-5F6D-AC4D-AECB-E3DC02FBC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B8CA68-C90B-4444-81D1-6E4C0ADD8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4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Query Processing Methodology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925049-6AE0-8F4F-A74E-A363B6B95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82987C-BC13-6040-94DA-3820C318F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17</a:t>
            </a:fld>
            <a:endParaRPr lang="en-US"/>
          </a:p>
        </p:txBody>
      </p:sp>
      <p:pic>
        <p:nvPicPr>
          <p:cNvPr id="4" name="Image 3" descr="fig-4-genlay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8760"/>
            <a:ext cx="4536504" cy="490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84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Distributed Query Processing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Query Decomposition and Localization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Distributed Query Optimization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Join Ordering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Adaptive Query Processing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Step 1 – Query Decomposition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4530725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25000"/>
              </a:spcBef>
              <a:buFont typeface="Monotype Sorts" charset="2"/>
              <a:buNone/>
            </a:pPr>
            <a:r>
              <a:rPr lang="en-US" dirty="0"/>
              <a:t>Same as centralized query processing</a:t>
            </a:r>
          </a:p>
          <a:p>
            <a:pPr>
              <a:lnSpc>
                <a:spcPct val="100000"/>
              </a:lnSpc>
              <a:spcBef>
                <a:spcPct val="25000"/>
              </a:spcBef>
              <a:buFont typeface="Monotype Sorts" charset="2"/>
              <a:buNone/>
            </a:pPr>
            <a:r>
              <a:rPr lang="en-US" dirty="0">
                <a:solidFill>
                  <a:srgbClr val="FF0000"/>
                </a:solidFill>
              </a:rPr>
              <a:t>Input :  </a:t>
            </a:r>
            <a:r>
              <a:rPr lang="en-US" dirty="0"/>
              <a:t>Calculus query on global relations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solidFill>
                  <a:schemeClr val="tx2"/>
                </a:solidFill>
              </a:rPr>
              <a:t>Normalization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/>
              <a:t>Manipulate query quantifiers and qualification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solidFill>
                  <a:schemeClr val="tx2"/>
                </a:solidFill>
              </a:rPr>
              <a:t>Analysis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/>
              <a:t>Detect and reject “incorrect” queries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solidFill>
                  <a:schemeClr val="tx2"/>
                </a:solidFill>
              </a:rPr>
              <a:t>Simplification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/>
              <a:t>Eliminate redundant predicates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solidFill>
                  <a:schemeClr val="tx2"/>
                </a:solidFill>
              </a:rPr>
              <a:t>Restructuring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/>
              <a:t>Calculus query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latin typeface="Symbol" charset="2"/>
              </a:rPr>
              <a:t> </a:t>
            </a:r>
            <a:r>
              <a:rPr lang="en-US" dirty="0"/>
              <a:t>algebraic query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/>
              <a:t>Use transformation rules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B61C4C-85CA-8046-8964-37E6AEC56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A45AC-0157-0246-AA3A-213CEE1A5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3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 lnSpcReduction="10000"/>
          </a:bodyPr>
          <a:lstStyle/>
          <a:p>
            <a:r>
              <a:rPr lang="en-US" dirty="0">
                <a:cs typeface="Arial" panose="020B0604020202020204" pitchFamily="34" charset="0"/>
              </a:rPr>
              <a:t>Introduction</a:t>
            </a:r>
          </a:p>
          <a:p>
            <a:r>
              <a:rPr lang="en-US" dirty="0">
                <a:cs typeface="Arial" panose="020B0604020202020204" pitchFamily="34" charset="0"/>
              </a:rPr>
              <a:t>Distributed and parallel database design</a:t>
            </a:r>
          </a:p>
          <a:p>
            <a:r>
              <a:rPr lang="en-US" dirty="0">
                <a:cs typeface="Arial" panose="020B0604020202020204" pitchFamily="34" charset="0"/>
              </a:rPr>
              <a:t>Distributed data control</a:t>
            </a:r>
          </a:p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Distributed Query Processing</a:t>
            </a:r>
          </a:p>
          <a:p>
            <a:r>
              <a:rPr lang="en-US" dirty="0">
                <a:cs typeface="Arial" panose="020B0604020202020204" pitchFamily="34" charset="0"/>
              </a:rPr>
              <a:t>Distributed Transaction Processing</a:t>
            </a:r>
          </a:p>
          <a:p>
            <a:r>
              <a:rPr lang="en-US" dirty="0">
                <a:cs typeface="Arial" panose="020B0604020202020204" pitchFamily="34" charset="0"/>
              </a:rPr>
              <a:t>Data Replication</a:t>
            </a:r>
          </a:p>
          <a:p>
            <a:r>
              <a:rPr lang="en-US" dirty="0">
                <a:cs typeface="Arial" panose="020B0604020202020204" pitchFamily="34" charset="0"/>
              </a:rPr>
              <a:t>Database Integration – </a:t>
            </a:r>
            <a:r>
              <a:rPr lang="en-US" dirty="0" err="1">
                <a:cs typeface="Arial" panose="020B0604020202020204" pitchFamily="34" charset="0"/>
              </a:rPr>
              <a:t>Multidatabase</a:t>
            </a:r>
            <a:r>
              <a:rPr lang="en-US" dirty="0">
                <a:cs typeface="Arial" panose="020B0604020202020204" pitchFamily="34" charset="0"/>
              </a:rPr>
              <a:t> Systems</a:t>
            </a:r>
          </a:p>
          <a:p>
            <a:r>
              <a:rPr lang="en-US" dirty="0">
                <a:cs typeface="Arial" panose="020B0604020202020204" pitchFamily="34" charset="0"/>
              </a:rPr>
              <a:t>Parallel Database Systems</a:t>
            </a:r>
          </a:p>
          <a:p>
            <a:r>
              <a:rPr lang="en-US" dirty="0">
                <a:cs typeface="Arial" panose="020B0604020202020204" pitchFamily="34" charset="0"/>
              </a:rPr>
              <a:t>Peer-to-Peer Data Management</a:t>
            </a:r>
          </a:p>
          <a:p>
            <a:r>
              <a:rPr lang="en-US" dirty="0">
                <a:cs typeface="Arial" panose="020B0604020202020204" pitchFamily="34" charset="0"/>
              </a:rPr>
              <a:t>Big Data Processing</a:t>
            </a:r>
          </a:p>
          <a:p>
            <a:r>
              <a:rPr lang="en-US" dirty="0">
                <a:cs typeface="Arial" panose="020B0604020202020204" pitchFamily="34" charset="0"/>
              </a:rPr>
              <a:t>NoSQL, NewSQL and </a:t>
            </a:r>
            <a:r>
              <a:rPr lang="en-US" dirty="0" err="1">
                <a:cs typeface="Arial" panose="020B0604020202020204" pitchFamily="34" charset="0"/>
              </a:rPr>
              <a:t>Polystores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Web Data Management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2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Step 2 – Data Localization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Font typeface="Monotype Sorts" charset="2"/>
              <a:buNone/>
            </a:pPr>
            <a:r>
              <a:rPr lang="en-US" dirty="0">
                <a:solidFill>
                  <a:schemeClr val="hlink"/>
                </a:solidFill>
              </a:rPr>
              <a:t>Input:  </a:t>
            </a:r>
            <a:r>
              <a:rPr lang="en-US" dirty="0"/>
              <a:t>Algebraic query on distributed relations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Determine which fragments are involved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Localization program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Substitute for each global query its materialization program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Optimize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D53D6C-73C3-C947-91BB-52CC3FD3C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2B4C29-58C5-D044-9725-E5D33DBBB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2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3"/>
              </a:spcAft>
            </a:pPr>
            <a:r>
              <a:rPr lang="en-US" dirty="0"/>
              <a:t>Example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7008571" cy="5262933"/>
          </a:xfrm>
          <a:noFill/>
        </p:spPr>
        <p:txBody>
          <a:bodyPr/>
          <a:lstStyle/>
          <a:p>
            <a:pPr marL="342879">
              <a:spcAft>
                <a:spcPts val="500"/>
              </a:spcAft>
              <a:tabLst>
                <a:tab pos="285736" algn="l"/>
                <a:tab pos="35558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4291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1066745" algn="l"/>
                <a:tab pos="1085795" algn="l"/>
                <a:tab pos="1422327" algn="l"/>
                <a:tab pos="1777909" algn="l"/>
              </a:tabLst>
            </a:pPr>
            <a:r>
              <a:rPr lang="en-US" dirty="0"/>
              <a:t>Assume</a:t>
            </a:r>
          </a:p>
          <a:p>
            <a:pPr marL="742929" lvl="1" indent="-342900">
              <a:spcAft>
                <a:spcPts val="500"/>
              </a:spcAft>
              <a:tabLst>
                <a:tab pos="285736" algn="l"/>
                <a:tab pos="35558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4291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1066745" algn="l"/>
                <a:tab pos="1085795" algn="l"/>
                <a:tab pos="1422327" algn="l"/>
                <a:tab pos="1777909" algn="l"/>
              </a:tabLst>
            </a:pPr>
            <a:r>
              <a:rPr lang="en-US" dirty="0"/>
              <a:t>EMP is fragmented as follows:</a:t>
            </a:r>
          </a:p>
          <a:p>
            <a:pPr marL="1200088" lvl="2" indent="-342882">
              <a:lnSpc>
                <a:spcPts val="2200"/>
              </a:lnSpc>
              <a:spcAft>
                <a:spcPts val="500"/>
              </a:spcAft>
              <a:tabLst>
                <a:tab pos="285736" algn="l"/>
                <a:tab pos="35558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4291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1066745" algn="l"/>
                <a:tab pos="1085795" algn="l"/>
                <a:tab pos="1422327" algn="l"/>
                <a:tab pos="1777909" algn="l"/>
              </a:tabLst>
            </a:pPr>
            <a:r>
              <a:rPr lang="en-US" sz="1969" dirty="0"/>
              <a:t>EMP</a:t>
            </a:r>
            <a:r>
              <a:rPr lang="en-US" sz="1969" baseline="-25000" dirty="0"/>
              <a:t>1</a:t>
            </a:r>
            <a:r>
              <a:rPr lang="en-US" dirty="0"/>
              <a:t>= </a:t>
            </a:r>
            <a:r>
              <a:rPr lang="en-US" sz="1969" dirty="0">
                <a:latin typeface="Symbol" charset="2"/>
                <a:cs typeface="Symbol" charset="2"/>
                <a:sym typeface="Symbol"/>
              </a:rPr>
              <a:t></a:t>
            </a:r>
            <a:r>
              <a:rPr lang="en-US" sz="1969" baseline="-25000" dirty="0"/>
              <a:t>ENO≤“E3”</a:t>
            </a:r>
            <a:r>
              <a:rPr lang="en-US" dirty="0"/>
              <a:t>(EMP)</a:t>
            </a:r>
          </a:p>
          <a:p>
            <a:pPr marL="1200088" lvl="2" indent="-342882">
              <a:lnSpc>
                <a:spcPts val="2200"/>
              </a:lnSpc>
              <a:spcAft>
                <a:spcPts val="500"/>
              </a:spcAft>
              <a:tabLst>
                <a:tab pos="285736" algn="l"/>
                <a:tab pos="35558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4291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1066745" algn="l"/>
                <a:tab pos="1085795" algn="l"/>
                <a:tab pos="1422327" algn="l"/>
                <a:tab pos="1777909" algn="l"/>
              </a:tabLst>
            </a:pPr>
            <a:r>
              <a:rPr lang="en-US" sz="1969" dirty="0"/>
              <a:t>EMP</a:t>
            </a:r>
            <a:r>
              <a:rPr lang="en-US" sz="1969" baseline="-25000" dirty="0"/>
              <a:t>2</a:t>
            </a:r>
            <a:r>
              <a:rPr lang="en-US" dirty="0"/>
              <a:t>=</a:t>
            </a:r>
            <a:r>
              <a:rPr lang="en-US" sz="1969" dirty="0">
                <a:latin typeface="Symbol" charset="2"/>
                <a:cs typeface="Symbol" charset="2"/>
                <a:sym typeface="Symbol"/>
              </a:rPr>
              <a:t> </a:t>
            </a:r>
            <a:r>
              <a:rPr lang="en-US" sz="1969" baseline="-25000" dirty="0"/>
              <a:t>“E3”&lt;ENO≤“E6”</a:t>
            </a:r>
            <a:r>
              <a:rPr lang="en-US" dirty="0"/>
              <a:t>(EMP)</a:t>
            </a:r>
          </a:p>
          <a:p>
            <a:pPr marL="1200088" lvl="2" indent="-342882">
              <a:lnSpc>
                <a:spcPts val="2200"/>
              </a:lnSpc>
              <a:spcAft>
                <a:spcPts val="500"/>
              </a:spcAft>
              <a:tabLst>
                <a:tab pos="285736" algn="l"/>
                <a:tab pos="35558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4291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1066745" algn="l"/>
                <a:tab pos="1085795" algn="l"/>
                <a:tab pos="1422327" algn="l"/>
                <a:tab pos="1777909" algn="l"/>
              </a:tabLst>
            </a:pPr>
            <a:r>
              <a:rPr lang="en-US" sz="1969" dirty="0"/>
              <a:t>EMP</a:t>
            </a:r>
            <a:r>
              <a:rPr lang="en-US" sz="1969" baseline="-25000" dirty="0"/>
              <a:t>3</a:t>
            </a:r>
            <a:r>
              <a:rPr lang="en-US" dirty="0"/>
              <a:t>= </a:t>
            </a:r>
            <a:r>
              <a:rPr lang="en-US" sz="1969" dirty="0">
                <a:latin typeface="Symbol" charset="2"/>
                <a:cs typeface="Symbol" charset="2"/>
                <a:sym typeface="Symbol"/>
              </a:rPr>
              <a:t></a:t>
            </a:r>
            <a:r>
              <a:rPr lang="en-US" sz="1969" baseline="-25000" dirty="0"/>
              <a:t>ENO≥“E6</a:t>
            </a:r>
            <a:r>
              <a:rPr lang="en-US" sz="2812" baseline="-25000" dirty="0"/>
              <a:t>”</a:t>
            </a:r>
            <a:r>
              <a:rPr lang="en-US" dirty="0"/>
              <a:t>(EMP)</a:t>
            </a:r>
          </a:p>
          <a:p>
            <a:pPr marL="768310" lvl="1" indent="-368281">
              <a:spcAft>
                <a:spcPts val="500"/>
              </a:spcAft>
              <a:tabLst>
                <a:tab pos="285736" algn="l"/>
                <a:tab pos="35558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4291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1066745" algn="l"/>
                <a:tab pos="1085795" algn="l"/>
                <a:tab pos="1422327" algn="l"/>
                <a:tab pos="1777909" algn="l"/>
              </a:tabLst>
            </a:pPr>
            <a:r>
              <a:rPr lang="en-US" dirty="0"/>
              <a:t>ASG fragmented as follows:</a:t>
            </a:r>
          </a:p>
          <a:p>
            <a:pPr marL="1200088" lvl="2" indent="-342882">
              <a:lnSpc>
                <a:spcPts val="2200"/>
              </a:lnSpc>
              <a:spcAft>
                <a:spcPts val="500"/>
              </a:spcAft>
              <a:tabLst>
                <a:tab pos="285736" algn="l"/>
                <a:tab pos="35558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4291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1066745" algn="l"/>
                <a:tab pos="1085795" algn="l"/>
                <a:tab pos="1422327" algn="l"/>
                <a:tab pos="1777909" algn="l"/>
              </a:tabLst>
            </a:pPr>
            <a:r>
              <a:rPr lang="en-US" sz="1969" dirty="0"/>
              <a:t>ASG</a:t>
            </a:r>
            <a:r>
              <a:rPr lang="en-US" sz="1969" baseline="-25000" dirty="0"/>
              <a:t>1</a:t>
            </a:r>
            <a:r>
              <a:rPr lang="en-US" dirty="0"/>
              <a:t>=</a:t>
            </a:r>
            <a:r>
              <a:rPr lang="en-US" sz="1969" dirty="0">
                <a:latin typeface="Symbol" charset="2"/>
                <a:cs typeface="Symbol" charset="2"/>
                <a:sym typeface="Symbol"/>
              </a:rPr>
              <a:t> </a:t>
            </a:r>
            <a:r>
              <a:rPr lang="en-US" sz="1969" baseline="-25000" dirty="0"/>
              <a:t>ENO≤“E3”</a:t>
            </a:r>
            <a:r>
              <a:rPr lang="en-US" dirty="0"/>
              <a:t>(ASG)</a:t>
            </a:r>
          </a:p>
          <a:p>
            <a:pPr marL="1200088" lvl="2" indent="-342882">
              <a:lnSpc>
                <a:spcPts val="2200"/>
              </a:lnSpc>
              <a:spcAft>
                <a:spcPts val="500"/>
              </a:spcAft>
              <a:tabLst>
                <a:tab pos="285736" algn="l"/>
                <a:tab pos="35558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4291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1066745" algn="l"/>
                <a:tab pos="1085795" algn="l"/>
                <a:tab pos="1422327" algn="l"/>
                <a:tab pos="1777909" algn="l"/>
              </a:tabLst>
            </a:pPr>
            <a:r>
              <a:rPr lang="en-US" sz="1969" dirty="0"/>
              <a:t>ASG</a:t>
            </a:r>
            <a:r>
              <a:rPr lang="en-US" sz="1969" baseline="-25000" dirty="0"/>
              <a:t>2</a:t>
            </a:r>
            <a:r>
              <a:rPr lang="en-US" dirty="0"/>
              <a:t>=</a:t>
            </a:r>
            <a:r>
              <a:rPr lang="en-US" sz="1969" dirty="0">
                <a:latin typeface="Symbol" charset="2"/>
                <a:cs typeface="Symbol" charset="2"/>
                <a:sym typeface="Symbol"/>
              </a:rPr>
              <a:t> </a:t>
            </a:r>
            <a:r>
              <a:rPr lang="en-US" sz="1969" baseline="-25000" dirty="0"/>
              <a:t>ENO&gt;“E3”</a:t>
            </a:r>
            <a:r>
              <a:rPr lang="en-US" dirty="0"/>
              <a:t>(ASG)</a:t>
            </a:r>
          </a:p>
          <a:p>
            <a:pPr marL="399988" indent="-342882">
              <a:lnSpc>
                <a:spcPts val="2200"/>
              </a:lnSpc>
              <a:spcAft>
                <a:spcPts val="500"/>
              </a:spcAft>
              <a:tabLst>
                <a:tab pos="285736" algn="l"/>
                <a:tab pos="35558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4291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1066745" algn="l"/>
                <a:tab pos="1085795" algn="l"/>
                <a:tab pos="1422327" algn="l"/>
                <a:tab pos="1777909" algn="l"/>
              </a:tabLst>
            </a:pPr>
            <a:r>
              <a:rPr lang="en-US" dirty="0"/>
              <a:t>In any query</a:t>
            </a:r>
          </a:p>
          <a:p>
            <a:pPr marL="800038" lvl="1" indent="-342882">
              <a:lnSpc>
                <a:spcPts val="2200"/>
              </a:lnSpc>
              <a:spcAft>
                <a:spcPts val="500"/>
              </a:spcAft>
              <a:tabLst>
                <a:tab pos="285736" algn="l"/>
                <a:tab pos="35558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4291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1066745" algn="l"/>
                <a:tab pos="1085795" algn="l"/>
                <a:tab pos="1422327" algn="l"/>
                <a:tab pos="1777909" algn="l"/>
              </a:tabLst>
            </a:pPr>
            <a:r>
              <a:rPr lang="en-US" dirty="0"/>
              <a:t>Replace EMP by (EMP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latin typeface="Symbol" charset="2"/>
                <a:cs typeface="Symbol" charset="2"/>
                <a:sym typeface="Symbol" charset="2"/>
              </a:rPr>
              <a:t> </a:t>
            </a:r>
            <a:r>
              <a:rPr lang="en-US" dirty="0"/>
              <a:t>EMP</a:t>
            </a:r>
            <a:r>
              <a:rPr lang="en-US" baseline="-25000" dirty="0"/>
              <a:t>2 </a:t>
            </a:r>
            <a:r>
              <a:rPr lang="en-US" dirty="0">
                <a:latin typeface="Symbol" charset="2"/>
                <a:cs typeface="Symbol" charset="2"/>
                <a:sym typeface="Symbol" charset="2"/>
              </a:rPr>
              <a:t> </a:t>
            </a:r>
            <a:r>
              <a:rPr lang="en-US" dirty="0"/>
              <a:t>EMP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marL="800038" lvl="1" indent="-342882">
              <a:lnSpc>
                <a:spcPts val="2200"/>
              </a:lnSpc>
              <a:spcAft>
                <a:spcPts val="500"/>
              </a:spcAft>
              <a:tabLst>
                <a:tab pos="285736" algn="l"/>
                <a:tab pos="35558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4291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1066745" algn="l"/>
                <a:tab pos="1085795" algn="l"/>
                <a:tab pos="1422327" algn="l"/>
                <a:tab pos="1777909" algn="l"/>
              </a:tabLst>
            </a:pPr>
            <a:r>
              <a:rPr lang="en-US" dirty="0"/>
              <a:t>Replace ASG by (ASG</a:t>
            </a:r>
            <a:r>
              <a:rPr lang="en-US" baseline="-25000" dirty="0"/>
              <a:t>1</a:t>
            </a:r>
            <a:r>
              <a:rPr lang="en-US" dirty="0">
                <a:latin typeface="Symbol" charset="2"/>
                <a:sym typeface="Symbol"/>
              </a:rPr>
              <a:t> </a:t>
            </a:r>
            <a:r>
              <a:rPr lang="en-US" dirty="0">
                <a:latin typeface="Symbol" charset="2"/>
                <a:cs typeface="Symbol" charset="2"/>
                <a:sym typeface="Symbol" charset="2"/>
              </a:rPr>
              <a:t>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 </a:t>
            </a:r>
            <a:r>
              <a:rPr lang="en-US" dirty="0"/>
              <a:t>ASG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6EDF23-B74E-7444-8D36-37EF64CF2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70CB8-040D-7F4E-B95E-44DE19CB1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90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Reduction for PHF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>
          <a:xfrm>
            <a:off x="424036" y="1199951"/>
            <a:ext cx="8229600" cy="4530725"/>
          </a:xfrm>
          <a:noFill/>
          <a:ln/>
        </p:spPr>
        <p:txBody>
          <a:bodyPr/>
          <a:lstStyle/>
          <a:p>
            <a:pPr>
              <a:spcBef>
                <a:spcPct val="60000"/>
              </a:spcBef>
              <a:tabLst>
                <a:tab pos="2285883" algn="l"/>
              </a:tabLst>
            </a:pPr>
            <a:r>
              <a:rPr lang="en-US" dirty="0"/>
              <a:t>Reduction with selection</a:t>
            </a:r>
          </a:p>
          <a:p>
            <a:pPr marL="742912" lvl="1">
              <a:spcBef>
                <a:spcPct val="60000"/>
              </a:spcBef>
              <a:tabLst>
                <a:tab pos="2285883" algn="l"/>
              </a:tabLst>
            </a:pPr>
            <a:r>
              <a:rPr lang="en-US" dirty="0"/>
              <a:t>Relation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F</a:t>
            </a:r>
            <a:r>
              <a:rPr lang="en-US" i="1" baseline="-25000" dirty="0"/>
              <a:t>R</a:t>
            </a:r>
            <a:r>
              <a:rPr lang="en-US" dirty="0"/>
              <a:t>={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,  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/>
              <a:t>R</a:t>
            </a:r>
            <a:r>
              <a:rPr lang="en-US" i="1" baseline="-25000" dirty="0" err="1"/>
              <a:t>w</a:t>
            </a:r>
            <a:r>
              <a:rPr lang="en-US" dirty="0"/>
              <a:t>} where </a:t>
            </a:r>
            <a:r>
              <a:rPr lang="en-US" i="1" dirty="0" err="1"/>
              <a:t>R</a:t>
            </a:r>
            <a:r>
              <a:rPr lang="en-US" i="1" baseline="-25000" dirty="0" err="1"/>
              <a:t>j</a:t>
            </a:r>
            <a:r>
              <a:rPr lang="en-US" dirty="0"/>
              <a:t>=</a:t>
            </a:r>
            <a:r>
              <a:rPr lang="en-US" dirty="0">
                <a:latin typeface="Symbol" charset="2"/>
                <a:sym typeface="Symbol"/>
              </a:rPr>
              <a:t></a:t>
            </a:r>
            <a:r>
              <a:rPr lang="en-US" i="1" baseline="-25000" dirty="0" err="1"/>
              <a:t>p</a:t>
            </a:r>
            <a:r>
              <a:rPr lang="en-US" i="1" baseline="-50000" dirty="0" err="1"/>
              <a:t>j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</a:t>
            </a:r>
          </a:p>
          <a:p>
            <a:pPr marL="1085795" lvl="2">
              <a:spcBef>
                <a:spcPct val="60000"/>
              </a:spcBef>
              <a:buNone/>
              <a:tabLst>
                <a:tab pos="2285883" algn="l"/>
              </a:tabLst>
            </a:pPr>
            <a:r>
              <a:rPr lang="en-US" sz="1969" dirty="0">
                <a:latin typeface="Symbol" charset="2"/>
                <a:sym typeface="Symbol"/>
              </a:rPr>
              <a:t></a:t>
            </a:r>
            <a:r>
              <a:rPr lang="en-US" sz="1969" i="1" baseline="-25000" dirty="0"/>
              <a:t>p</a:t>
            </a:r>
            <a:r>
              <a:rPr lang="en-US" sz="1969" i="1" baseline="-50000" dirty="0"/>
              <a:t>i</a:t>
            </a:r>
            <a:r>
              <a:rPr lang="en-US" sz="1969" dirty="0"/>
              <a:t>(</a:t>
            </a:r>
            <a:r>
              <a:rPr lang="en-US" sz="1969" i="1" dirty="0" err="1"/>
              <a:t>R</a:t>
            </a:r>
            <a:r>
              <a:rPr lang="en-US" sz="1969" i="1" baseline="-25000" dirty="0" err="1"/>
              <a:t>j</a:t>
            </a:r>
            <a:r>
              <a:rPr lang="en-US" sz="1969" dirty="0"/>
              <a:t>)=</a:t>
            </a:r>
            <a:r>
              <a:rPr lang="en-US" sz="1969" dirty="0">
                <a:latin typeface="Symbol" charset="2"/>
                <a:sym typeface="Symbol"/>
              </a:rPr>
              <a:t></a:t>
            </a:r>
            <a:r>
              <a:rPr lang="en-US" sz="1969" dirty="0"/>
              <a:t> 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/>
              <a:t>if</a:t>
            </a:r>
            <a:r>
              <a:rPr lang="en-US" sz="1969" dirty="0">
                <a:latin typeface="Symbol" charset="2"/>
                <a:cs typeface="Symbol" charset="2"/>
                <a:sym typeface="Symbol" charset="2"/>
              </a:rPr>
              <a:t> </a:t>
            </a:r>
            <a:r>
              <a:rPr lang="en-US" sz="1969" dirty="0">
                <a:latin typeface="Symbol" charset="2"/>
                <a:cs typeface="Symbol" charset="2"/>
                <a:sym typeface="Symbol"/>
              </a:rPr>
              <a:t></a:t>
            </a:r>
            <a:r>
              <a:rPr lang="en-US" sz="1969" i="1" dirty="0"/>
              <a:t>x </a:t>
            </a:r>
            <a:r>
              <a:rPr lang="en-US" sz="1969" dirty="0"/>
              <a:t>in </a:t>
            </a:r>
            <a:r>
              <a:rPr lang="en-US" sz="1969" i="1" dirty="0"/>
              <a:t>R</a:t>
            </a:r>
            <a:r>
              <a:rPr lang="en-US" sz="1969" dirty="0"/>
              <a:t>: ¬(</a:t>
            </a:r>
            <a:r>
              <a:rPr lang="en-US" sz="1969" i="1" dirty="0"/>
              <a:t>p</a:t>
            </a:r>
            <a:r>
              <a:rPr lang="en-US" sz="1969" i="1" baseline="-25000" dirty="0"/>
              <a:t>i</a:t>
            </a:r>
            <a:r>
              <a:rPr lang="en-US" sz="1969" dirty="0"/>
              <a:t>(</a:t>
            </a:r>
            <a:r>
              <a:rPr lang="en-US" sz="1969" i="1" dirty="0"/>
              <a:t>x</a:t>
            </a:r>
            <a:r>
              <a:rPr lang="en-US" sz="1969" dirty="0"/>
              <a:t>)</a:t>
            </a:r>
            <a:r>
              <a:rPr lang="en-US" sz="1969" dirty="0">
                <a:latin typeface="Symbol" charset="2"/>
                <a:cs typeface="Symbol" charset="2"/>
                <a:sym typeface="Symbol"/>
              </a:rPr>
              <a:t></a:t>
            </a:r>
            <a:r>
              <a:rPr lang="en-US" sz="1969" dirty="0">
                <a:latin typeface="Symbol" charset="2"/>
                <a:cs typeface="Symbol" charset="2"/>
                <a:sym typeface="Symbol" charset="2"/>
              </a:rPr>
              <a:t> </a:t>
            </a:r>
            <a:r>
              <a:rPr lang="en-US" sz="1969" i="1" dirty="0" err="1"/>
              <a:t>p</a:t>
            </a:r>
            <a:r>
              <a:rPr lang="en-US" sz="1969" i="1" baseline="-25000" dirty="0" err="1"/>
              <a:t>j</a:t>
            </a:r>
            <a:r>
              <a:rPr lang="en-US" sz="1969" dirty="0"/>
              <a:t>(</a:t>
            </a:r>
            <a:r>
              <a:rPr lang="en-US" sz="1969" i="1" dirty="0"/>
              <a:t>x</a:t>
            </a:r>
            <a:r>
              <a:rPr lang="en-US" sz="1969" dirty="0"/>
              <a:t>))</a:t>
            </a:r>
            <a:endParaRPr lang="en-US" sz="2391" dirty="0"/>
          </a:p>
          <a:p>
            <a:pPr marL="1085795" lvl="2">
              <a:spcBef>
                <a:spcPct val="60000"/>
              </a:spcBef>
              <a:buNone/>
              <a:tabLst>
                <a:tab pos="2285883" algn="l"/>
              </a:tabLst>
            </a:pPr>
            <a:endParaRPr lang="en-US" dirty="0"/>
          </a:p>
          <a:p>
            <a:pPr>
              <a:spcBef>
                <a:spcPct val="10000"/>
              </a:spcBef>
              <a:buNone/>
              <a:tabLst>
                <a:tab pos="2285883" algn="l"/>
              </a:tabLst>
            </a:pPr>
            <a:r>
              <a:rPr lang="en-US" sz="1828" b="1" dirty="0">
                <a:latin typeface="Courier New"/>
              </a:rPr>
              <a:t>	SELECT</a:t>
            </a:r>
            <a:r>
              <a:rPr lang="en-US" sz="1828" dirty="0">
                <a:latin typeface="Courier New"/>
              </a:rPr>
              <a:t> *</a:t>
            </a:r>
          </a:p>
          <a:p>
            <a:pPr>
              <a:spcBef>
                <a:spcPct val="10000"/>
              </a:spcBef>
              <a:buNone/>
              <a:tabLst>
                <a:tab pos="2285883" algn="l"/>
              </a:tabLst>
            </a:pPr>
            <a:r>
              <a:rPr lang="en-US" sz="1828" b="1" dirty="0">
                <a:latin typeface="Courier New"/>
              </a:rPr>
              <a:t>		FROM</a:t>
            </a:r>
            <a:r>
              <a:rPr lang="en-US" sz="1828" dirty="0">
                <a:latin typeface="Courier New"/>
              </a:rPr>
              <a:t>   EMP</a:t>
            </a:r>
          </a:p>
          <a:p>
            <a:pPr>
              <a:spcBef>
                <a:spcPct val="10000"/>
              </a:spcBef>
              <a:buNone/>
              <a:tabLst>
                <a:tab pos="2285883" algn="l"/>
              </a:tabLst>
            </a:pPr>
            <a:r>
              <a:rPr lang="en-US" sz="1828" b="1" dirty="0">
                <a:latin typeface="Courier New"/>
              </a:rPr>
              <a:t>		WHERE</a:t>
            </a:r>
            <a:r>
              <a:rPr lang="en-US" sz="1828" dirty="0">
                <a:latin typeface="Courier New"/>
              </a:rPr>
              <a:t>  ENO="E5"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C57FE0-3DBE-3B41-9A3D-C8465491D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89B36A-A5CB-274E-A7B4-7E09B5DEC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C49C278-C116-F542-BB64-6BB7FDE88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33" y="3933056"/>
            <a:ext cx="4718767" cy="240819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CFE2949-C4A6-CE4D-90B3-103D08097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031" y="3829114"/>
            <a:ext cx="1502681" cy="252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71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3"/>
              </a:spcAft>
            </a:pPr>
            <a:r>
              <a:rPr lang="en-US" dirty="0"/>
              <a:t>Reduction for PHF</a:t>
            </a:r>
          </a:p>
        </p:txBody>
      </p:sp>
      <p:sp>
        <p:nvSpPr>
          <p:cNvPr id="214018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342882" indent="-342882">
              <a:lnSpc>
                <a:spcPts val="2900"/>
              </a:lnSpc>
              <a:spcAft>
                <a:spcPts val="1700"/>
              </a:spcAft>
              <a:tabLst>
                <a:tab pos="355582" algn="l"/>
                <a:tab pos="711164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74291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742912" algn="l"/>
                <a:tab pos="1066745" algn="l"/>
                <a:tab pos="1422327" algn="l"/>
                <a:tab pos="1777909" algn="l"/>
                <a:tab pos="2133491" algn="l"/>
              </a:tabLst>
            </a:pPr>
            <a:r>
              <a:rPr lang="en-US" dirty="0"/>
              <a:t>Reduction with join</a:t>
            </a:r>
          </a:p>
          <a:p>
            <a:pPr marL="747674" lvl="1" indent="-347645">
              <a:lnSpc>
                <a:spcPts val="2400"/>
              </a:lnSpc>
              <a:spcAft>
                <a:spcPts val="1400"/>
              </a:spcAft>
              <a:tabLst>
                <a:tab pos="355582" algn="l"/>
                <a:tab pos="711164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74291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742912" algn="l"/>
                <a:tab pos="1066745" algn="l"/>
                <a:tab pos="1422327" algn="l"/>
                <a:tab pos="1777909" algn="l"/>
                <a:tab pos="2133491" algn="l"/>
              </a:tabLst>
            </a:pPr>
            <a:r>
              <a:rPr lang="en-US" sz="1969" dirty="0"/>
              <a:t>Possible if fragmentation is done on join attribute</a:t>
            </a:r>
          </a:p>
          <a:p>
            <a:pPr marL="747674" lvl="1" indent="-347645">
              <a:lnSpc>
                <a:spcPts val="2400"/>
              </a:lnSpc>
              <a:spcAft>
                <a:spcPts val="1400"/>
              </a:spcAft>
              <a:tabLst>
                <a:tab pos="355582" algn="l"/>
                <a:tab pos="711164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74291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742912" algn="l"/>
                <a:tab pos="1066745" algn="l"/>
                <a:tab pos="1422327" algn="l"/>
                <a:tab pos="1777909" algn="l"/>
                <a:tab pos="2133491" algn="l"/>
              </a:tabLst>
            </a:pPr>
            <a:r>
              <a:rPr lang="en-US" sz="1969" dirty="0"/>
              <a:t>Distribute join over union</a:t>
            </a:r>
          </a:p>
          <a:p>
            <a:pPr marL="1943001" lvl="2">
              <a:lnSpc>
                <a:spcPts val="2400"/>
              </a:lnSpc>
              <a:spcAft>
                <a:spcPts val="1400"/>
              </a:spcAft>
              <a:buNone/>
              <a:tabLst>
                <a:tab pos="355582" algn="l"/>
                <a:tab pos="711164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74291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742912" algn="l"/>
                <a:tab pos="1066745" algn="l"/>
                <a:tab pos="1422327" algn="l"/>
                <a:tab pos="1777909" algn="l"/>
                <a:tab pos="2133491" algn="l"/>
              </a:tabLst>
            </a:pPr>
            <a:r>
              <a:rPr lang="en-US" sz="1969" dirty="0"/>
              <a:t>(</a:t>
            </a:r>
            <a:r>
              <a:rPr lang="en-US" sz="1969" i="1" dirty="0"/>
              <a:t>R</a:t>
            </a:r>
            <a:r>
              <a:rPr lang="en-US" sz="1969" baseline="-25000" dirty="0"/>
              <a:t>1</a:t>
            </a:r>
            <a:r>
              <a:rPr lang="en-US" sz="1969" dirty="0">
                <a:latin typeface="Symbol" charset="2"/>
                <a:sym typeface="Symbol"/>
              </a:rPr>
              <a:t></a:t>
            </a:r>
            <a:r>
              <a:rPr lang="en-US" sz="1969" dirty="0">
                <a:latin typeface="Symbol" charset="2"/>
                <a:sym typeface="Symbol" charset="2"/>
              </a:rPr>
              <a:t> </a:t>
            </a:r>
            <a:r>
              <a:rPr lang="en-US" sz="1969" i="1" dirty="0"/>
              <a:t>R</a:t>
            </a:r>
            <a:r>
              <a:rPr lang="en-US" sz="1969" baseline="-25000" dirty="0"/>
              <a:t>2</a:t>
            </a:r>
            <a:r>
              <a:rPr lang="en-US" sz="1969" dirty="0"/>
              <a:t>)</a:t>
            </a:r>
            <a:r>
              <a:rPr lang="en-US" sz="2250" dirty="0">
                <a:solidFill>
                  <a:schemeClr val="tx2"/>
                </a:solidFill>
              </a:rPr>
              <a:t>⋈</a:t>
            </a:r>
            <a:r>
              <a:rPr lang="en-US" sz="1969" i="1" dirty="0"/>
              <a:t>S </a:t>
            </a:r>
            <a:r>
              <a:rPr lang="en-US" sz="1969" dirty="0">
                <a:latin typeface="Symbol" charset="2"/>
                <a:cs typeface="Symbol" charset="2"/>
                <a:sym typeface="Symbol" charset="2"/>
              </a:rPr>
              <a:t> </a:t>
            </a:r>
            <a:r>
              <a:rPr lang="en-US" sz="1969" dirty="0"/>
              <a:t>(</a:t>
            </a:r>
            <a:r>
              <a:rPr lang="en-US" sz="1969" i="1" dirty="0"/>
              <a:t>R</a:t>
            </a:r>
            <a:r>
              <a:rPr lang="en-US" sz="1969" baseline="-25000" dirty="0"/>
              <a:t>1</a:t>
            </a:r>
            <a:r>
              <a:rPr lang="en-US" sz="2250" dirty="0">
                <a:solidFill>
                  <a:schemeClr val="tx2"/>
                </a:solidFill>
              </a:rPr>
              <a:t>⋈</a:t>
            </a:r>
            <a:r>
              <a:rPr lang="en-US" sz="1969" i="1" dirty="0"/>
              <a:t>S</a:t>
            </a:r>
            <a:r>
              <a:rPr lang="en-US" sz="1969" dirty="0"/>
              <a:t>) </a:t>
            </a:r>
            <a:r>
              <a:rPr lang="en-US" sz="1969" dirty="0">
                <a:latin typeface="Symbol" charset="2"/>
                <a:sym typeface="Symbol" charset="2"/>
              </a:rPr>
              <a:t> </a:t>
            </a:r>
            <a:r>
              <a:rPr lang="en-US" sz="1969" dirty="0"/>
              <a:t>(</a:t>
            </a:r>
            <a:r>
              <a:rPr lang="en-US" sz="1969" i="1" dirty="0"/>
              <a:t>R</a:t>
            </a:r>
            <a:r>
              <a:rPr lang="en-US" sz="1969" baseline="-25000" dirty="0"/>
              <a:t>2</a:t>
            </a:r>
            <a:r>
              <a:rPr lang="en-US" sz="2250" dirty="0">
                <a:solidFill>
                  <a:schemeClr val="tx2"/>
                </a:solidFill>
              </a:rPr>
              <a:t>⋈</a:t>
            </a:r>
            <a:r>
              <a:rPr lang="en-US" sz="1969" i="1" dirty="0"/>
              <a:t>S</a:t>
            </a:r>
            <a:r>
              <a:rPr lang="en-US" sz="1969" dirty="0"/>
              <a:t>)</a:t>
            </a:r>
          </a:p>
          <a:p>
            <a:pPr marL="747674" lvl="1" indent="-347645">
              <a:lnSpc>
                <a:spcPts val="2400"/>
              </a:lnSpc>
              <a:spcAft>
                <a:spcPts val="1400"/>
              </a:spcAft>
              <a:tabLst>
                <a:tab pos="355582" algn="l"/>
                <a:tab pos="711164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74291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742912" algn="l"/>
                <a:tab pos="1066745" algn="l"/>
                <a:tab pos="1422327" algn="l"/>
                <a:tab pos="1777909" algn="l"/>
                <a:tab pos="2133491" algn="l"/>
              </a:tabLst>
            </a:pPr>
            <a:r>
              <a:rPr lang="en-US" sz="1969" dirty="0"/>
              <a:t>Given </a:t>
            </a:r>
            <a:r>
              <a:rPr lang="en-US" sz="1969" i="1" dirty="0" err="1"/>
              <a:t>R</a:t>
            </a:r>
            <a:r>
              <a:rPr lang="en-US" sz="1969" i="1" baseline="-25000" dirty="0" err="1"/>
              <a:t>i</a:t>
            </a:r>
            <a:r>
              <a:rPr lang="en-US" sz="1969" dirty="0"/>
              <a:t> =</a:t>
            </a:r>
            <a:r>
              <a:rPr lang="en-US" sz="1969" dirty="0">
                <a:latin typeface="Symbol" charset="2"/>
                <a:cs typeface="Symbol" charset="2"/>
                <a:sym typeface="Symbol"/>
              </a:rPr>
              <a:t></a:t>
            </a:r>
            <a:r>
              <a:rPr lang="en-US" sz="1969" i="1" baseline="-25000" dirty="0"/>
              <a:t>p</a:t>
            </a:r>
            <a:r>
              <a:rPr lang="en-US" sz="1969" i="1" baseline="-50000" dirty="0"/>
              <a:t>i</a:t>
            </a:r>
            <a:r>
              <a:rPr lang="en-US" sz="1969" dirty="0"/>
              <a:t>(</a:t>
            </a:r>
            <a:r>
              <a:rPr lang="en-US" sz="1969" i="1" dirty="0"/>
              <a:t>R</a:t>
            </a:r>
            <a:r>
              <a:rPr lang="en-US" sz="1969" dirty="0"/>
              <a:t>) and </a:t>
            </a:r>
            <a:r>
              <a:rPr lang="en-US" sz="1969" i="1" dirty="0" err="1"/>
              <a:t>R</a:t>
            </a:r>
            <a:r>
              <a:rPr lang="en-US" sz="1969" i="1" baseline="-25000" dirty="0" err="1"/>
              <a:t>j</a:t>
            </a:r>
            <a:r>
              <a:rPr lang="en-US" sz="1969" dirty="0"/>
              <a:t> = </a:t>
            </a:r>
            <a:r>
              <a:rPr lang="en-US" sz="1969" dirty="0">
                <a:latin typeface="Symbol" charset="2"/>
                <a:cs typeface="Symbol" charset="2"/>
                <a:sym typeface="Symbol"/>
              </a:rPr>
              <a:t></a:t>
            </a:r>
            <a:r>
              <a:rPr lang="en-US" sz="1969" i="1" baseline="-25000" dirty="0" err="1"/>
              <a:t>p</a:t>
            </a:r>
            <a:r>
              <a:rPr lang="en-US" sz="1969" i="1" baseline="-50000" dirty="0" err="1"/>
              <a:t>j</a:t>
            </a:r>
            <a:r>
              <a:rPr lang="en-US" sz="1969" dirty="0"/>
              <a:t>(</a:t>
            </a:r>
            <a:r>
              <a:rPr lang="en-US" sz="1969" i="1" dirty="0"/>
              <a:t>R</a:t>
            </a:r>
            <a:r>
              <a:rPr lang="en-US" sz="1969" dirty="0"/>
              <a:t>)</a:t>
            </a:r>
          </a:p>
          <a:p>
            <a:pPr marL="1943001" lvl="2">
              <a:lnSpc>
                <a:spcPts val="2900"/>
              </a:lnSpc>
              <a:spcAft>
                <a:spcPts val="13"/>
              </a:spcAft>
              <a:buNone/>
              <a:tabLst>
                <a:tab pos="355582" algn="l"/>
                <a:tab pos="711164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742912" algn="l"/>
                <a:tab pos="1066745" algn="l"/>
                <a:tab pos="1422327" algn="l"/>
                <a:tab pos="1777909" algn="l"/>
                <a:tab pos="2133491" algn="l"/>
                <a:tab pos="2489072" algn="l"/>
                <a:tab pos="2844655" algn="l"/>
                <a:tab pos="3200236" algn="l"/>
                <a:tab pos="3555818" algn="l"/>
                <a:tab pos="3911400" algn="l"/>
                <a:tab pos="4266982" algn="l"/>
                <a:tab pos="355582" algn="l"/>
                <a:tab pos="711164" algn="l"/>
                <a:tab pos="742912" algn="l"/>
                <a:tab pos="1066745" algn="l"/>
                <a:tab pos="1422327" algn="l"/>
                <a:tab pos="1777909" algn="l"/>
                <a:tab pos="2133491" algn="l"/>
              </a:tabLst>
            </a:pPr>
            <a:r>
              <a:rPr lang="en-US" sz="1969" i="1" dirty="0" err="1"/>
              <a:t>R</a:t>
            </a:r>
            <a:r>
              <a:rPr lang="en-US" sz="1969" i="1" baseline="-25000" dirty="0" err="1"/>
              <a:t>i</a:t>
            </a:r>
            <a:r>
              <a:rPr lang="en-US" sz="1969" spc="-300" dirty="0">
                <a:latin typeface="MS PGothic"/>
                <a:ea typeface="MS PGothic"/>
              </a:rPr>
              <a:t> </a:t>
            </a:r>
            <a:r>
              <a:rPr lang="en-US" sz="2250" dirty="0">
                <a:solidFill>
                  <a:schemeClr val="tx2"/>
                </a:solidFill>
              </a:rPr>
              <a:t>⋈</a:t>
            </a:r>
            <a:r>
              <a:rPr lang="en-US" sz="1969" i="1" dirty="0" err="1"/>
              <a:t>R</a:t>
            </a:r>
            <a:r>
              <a:rPr lang="en-US" sz="1969" i="1" baseline="-25000" dirty="0" err="1"/>
              <a:t>j</a:t>
            </a:r>
            <a:r>
              <a:rPr lang="en-US" sz="1969" dirty="0"/>
              <a:t> =</a:t>
            </a:r>
            <a:r>
              <a:rPr lang="en-US" sz="1969" dirty="0">
                <a:latin typeface="Symbol" charset="2"/>
                <a:sym typeface="Symbol"/>
              </a:rPr>
              <a:t></a:t>
            </a:r>
            <a:r>
              <a:rPr lang="en-US" sz="1969" dirty="0"/>
              <a:t> if </a:t>
            </a:r>
            <a:r>
              <a:rPr lang="en-US" sz="1969" dirty="0">
                <a:latin typeface="Symbol" charset="2"/>
                <a:cs typeface="Symbol" charset="2"/>
                <a:sym typeface="Symbol" charset="2"/>
              </a:rPr>
              <a:t></a:t>
            </a:r>
            <a:r>
              <a:rPr lang="en-US" sz="1969" i="1" dirty="0"/>
              <a:t>x </a:t>
            </a:r>
            <a:r>
              <a:rPr lang="en-US" sz="1969" dirty="0"/>
              <a:t>in </a:t>
            </a:r>
            <a:r>
              <a:rPr lang="en-US" sz="1969" i="1" dirty="0" err="1"/>
              <a:t>R</a:t>
            </a:r>
            <a:r>
              <a:rPr lang="en-US" sz="3023" i="1" baseline="-25000" dirty="0" err="1"/>
              <a:t>i</a:t>
            </a:r>
            <a:r>
              <a:rPr lang="en-US" sz="1969" i="1" dirty="0"/>
              <a:t>,</a:t>
            </a:r>
            <a:r>
              <a:rPr lang="en-US" sz="1969" dirty="0">
                <a:latin typeface="Symbol" charset="2"/>
                <a:cs typeface="Symbol" charset="2"/>
                <a:sym typeface="Symbol" charset="2"/>
              </a:rPr>
              <a:t> </a:t>
            </a:r>
            <a:r>
              <a:rPr lang="en-US" sz="1969" i="1" dirty="0"/>
              <a:t>y </a:t>
            </a:r>
            <a:r>
              <a:rPr lang="en-US" sz="1969" dirty="0"/>
              <a:t>in </a:t>
            </a:r>
            <a:r>
              <a:rPr lang="en-US" sz="1969" i="1" dirty="0" err="1"/>
              <a:t>R</a:t>
            </a:r>
            <a:r>
              <a:rPr lang="en-US" sz="3023" i="1" baseline="-25000" dirty="0" err="1"/>
              <a:t>j</a:t>
            </a:r>
            <a:r>
              <a:rPr lang="en-US" sz="1969" dirty="0"/>
              <a:t>: ¬(</a:t>
            </a:r>
            <a:r>
              <a:rPr lang="en-US" sz="1969" i="1" dirty="0"/>
              <a:t>p</a:t>
            </a:r>
            <a:r>
              <a:rPr lang="en-US" sz="3023" i="1" baseline="-25000" dirty="0"/>
              <a:t>i</a:t>
            </a:r>
            <a:r>
              <a:rPr lang="en-US" sz="1969" dirty="0"/>
              <a:t>(</a:t>
            </a:r>
            <a:r>
              <a:rPr lang="en-US" sz="1969" i="1" dirty="0"/>
              <a:t>x</a:t>
            </a:r>
            <a:r>
              <a:rPr lang="en-US" sz="1969" dirty="0"/>
              <a:t>)</a:t>
            </a:r>
            <a:r>
              <a:rPr lang="en-US" sz="1969" dirty="0">
                <a:latin typeface="Symbol" charset="2"/>
                <a:cs typeface="Symbol" charset="2"/>
                <a:sym typeface="Symbol"/>
              </a:rPr>
              <a:t> </a:t>
            </a:r>
            <a:r>
              <a:rPr lang="en-US" sz="1969" i="1" dirty="0" err="1"/>
              <a:t>p</a:t>
            </a:r>
            <a:r>
              <a:rPr lang="en-US" sz="3023" i="1" baseline="-25000" dirty="0" err="1"/>
              <a:t>j</a:t>
            </a:r>
            <a:r>
              <a:rPr lang="en-US" sz="1969" dirty="0"/>
              <a:t>(</a:t>
            </a:r>
            <a:r>
              <a:rPr lang="en-US" sz="1969" i="1" dirty="0"/>
              <a:t>y</a:t>
            </a:r>
            <a:r>
              <a:rPr lang="en-US" sz="1969" dirty="0"/>
              <a:t>))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5EE1AA-84B8-B14D-AAE4-3D20AEC4C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A2CA01-57AE-3E42-8739-01A389BD2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56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for PHF</a:t>
            </a:r>
          </a:p>
        </p:txBody>
      </p:sp>
      <p:sp>
        <p:nvSpPr>
          <p:cNvPr id="289797" name="Rectangle 5"/>
          <p:cNvSpPr>
            <a:spLocks noGrp="1" noChangeArrowheads="1"/>
          </p:cNvSpPr>
          <p:nvPr>
            <p:ph idx="1"/>
          </p:nvPr>
        </p:nvSpPr>
        <p:spPr>
          <a:xfrm>
            <a:off x="241100" y="1750219"/>
            <a:ext cx="4834955" cy="4759523"/>
          </a:xfrm>
        </p:spPr>
        <p:txBody>
          <a:bodyPr/>
          <a:lstStyle/>
          <a:p>
            <a:r>
              <a:rPr lang="en-US" dirty="0"/>
              <a:t>Assume EMP is fragmented as before and</a:t>
            </a:r>
          </a:p>
          <a:p>
            <a:pPr lvl="1"/>
            <a:r>
              <a:rPr lang="en-US" dirty="0"/>
              <a:t>ASG</a:t>
            </a:r>
            <a:r>
              <a:rPr lang="en-US" baseline="-25000" dirty="0"/>
              <a:t>1</a:t>
            </a:r>
            <a:r>
              <a:rPr lang="en-US" dirty="0"/>
              <a:t>: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</a:t>
            </a:r>
            <a:r>
              <a:rPr lang="en-US" baseline="-25000" dirty="0"/>
              <a:t>ENO ≤ "E3"</a:t>
            </a:r>
            <a:r>
              <a:rPr lang="en-US" dirty="0"/>
              <a:t>(ASG)</a:t>
            </a:r>
          </a:p>
          <a:p>
            <a:pPr lvl="1"/>
            <a:r>
              <a:rPr lang="en-US" dirty="0"/>
              <a:t>ASG</a:t>
            </a:r>
            <a:r>
              <a:rPr lang="en-US" baseline="-25000" dirty="0"/>
              <a:t>2</a:t>
            </a:r>
            <a:r>
              <a:rPr lang="en-US" dirty="0"/>
              <a:t>: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 </a:t>
            </a:r>
            <a:r>
              <a:rPr lang="en-US" baseline="-25000" dirty="0"/>
              <a:t>ENO &gt; "E3"</a:t>
            </a:r>
            <a:r>
              <a:rPr lang="en-US" dirty="0"/>
              <a:t>(ASG)</a:t>
            </a:r>
          </a:p>
          <a:p>
            <a:r>
              <a:rPr lang="en-US" dirty="0"/>
              <a:t>Consider the query</a:t>
            </a:r>
          </a:p>
          <a:p>
            <a:pPr>
              <a:lnSpc>
                <a:spcPct val="90000"/>
              </a:lnSpc>
              <a:spcAft>
                <a:spcPts val="400"/>
              </a:spcAft>
              <a:buNone/>
            </a:pPr>
            <a:r>
              <a:rPr lang="en-US" b="1" dirty="0">
                <a:latin typeface="Courier New"/>
              </a:rPr>
              <a:t>		SELECT </a:t>
            </a:r>
            <a:r>
              <a:rPr lang="en-US" dirty="0">
                <a:latin typeface="Courier New"/>
              </a:rPr>
              <a:t>*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None/>
            </a:pPr>
            <a:r>
              <a:rPr lang="en-US" b="1" dirty="0">
                <a:latin typeface="Courier New"/>
              </a:rPr>
              <a:t>		FROM</a:t>
            </a:r>
            <a:r>
              <a:rPr lang="en-US" dirty="0">
                <a:latin typeface="Courier New"/>
              </a:rPr>
              <a:t>	  EMP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3"/>
              </a:spcAft>
              <a:buNone/>
            </a:pPr>
            <a:r>
              <a:rPr lang="en-US" b="1" dirty="0">
                <a:latin typeface="Courier New"/>
              </a:rPr>
              <a:t>		NATURAL JOIN </a:t>
            </a:r>
            <a:r>
              <a:rPr lang="en-US" dirty="0">
                <a:latin typeface="Courier New"/>
              </a:rPr>
              <a:t>ASG</a:t>
            </a:r>
          </a:p>
          <a:p>
            <a:r>
              <a:rPr lang="en-US" dirty="0"/>
              <a:t>Distribute join over unions</a:t>
            </a:r>
          </a:p>
          <a:p>
            <a:r>
              <a:rPr lang="en-US" dirty="0"/>
              <a:t>Apply the reduction rule</a:t>
            </a: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489456" y="1738181"/>
            <a:ext cx="4505329" cy="1882776"/>
            <a:chOff x="6385004" y="2472080"/>
            <a:chExt cx="6407579" cy="2677726"/>
          </a:xfrm>
        </p:grpSpPr>
        <p:sp>
          <p:nvSpPr>
            <p:cNvPr id="289801" name="Text Box 9"/>
            <p:cNvSpPr txBox="1">
              <a:spLocks noChangeArrowheads="1"/>
            </p:cNvSpPr>
            <p:nvPr/>
          </p:nvSpPr>
          <p:spPr bwMode="auto">
            <a:xfrm>
              <a:off x="7583714" y="3555813"/>
              <a:ext cx="280169" cy="437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2400"/>
                </a:lnSpc>
                <a:tabLst>
                  <a:tab pos="0" algn="l"/>
                </a:tabLst>
              </a:pPr>
              <a:r>
                <a:rPr lang="en-US" sz="2000" dirty="0">
                  <a:solidFill>
                    <a:schemeClr val="tx2"/>
                  </a:solidFill>
                  <a:latin typeface="Symbol" charset="2"/>
                  <a:sym typeface="Symbol" charset="2"/>
                </a:rPr>
                <a:t></a:t>
              </a:r>
            </a:p>
          </p:txBody>
        </p:sp>
        <p:sp>
          <p:nvSpPr>
            <p:cNvPr id="289802" name="Text Box 10"/>
            <p:cNvSpPr txBox="1">
              <a:spLocks noChangeArrowheads="1"/>
            </p:cNvSpPr>
            <p:nvPr/>
          </p:nvSpPr>
          <p:spPr bwMode="auto">
            <a:xfrm>
              <a:off x="11119397" y="3555813"/>
              <a:ext cx="280169" cy="437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2400"/>
                </a:lnSpc>
                <a:tabLst>
                  <a:tab pos="0" algn="l"/>
                </a:tabLst>
              </a:pPr>
              <a:r>
                <a:rPr lang="en-US" sz="2000" dirty="0">
                  <a:solidFill>
                    <a:schemeClr val="tx2"/>
                  </a:solidFill>
                  <a:latin typeface="Symbol" charset="2"/>
                  <a:sym typeface="Symbol" charset="2"/>
                </a:rPr>
                <a:t></a:t>
              </a:r>
            </a:p>
          </p:txBody>
        </p:sp>
        <p:sp>
          <p:nvSpPr>
            <p:cNvPr id="289803" name="Text Box 11"/>
            <p:cNvSpPr txBox="1">
              <a:spLocks noChangeArrowheads="1"/>
            </p:cNvSpPr>
            <p:nvPr/>
          </p:nvSpPr>
          <p:spPr bwMode="auto">
            <a:xfrm>
              <a:off x="6385004" y="4750179"/>
              <a:ext cx="885050" cy="39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15000"/>
                </a:spcBef>
                <a:tabLst>
                  <a:tab pos="0" algn="l"/>
                </a:tabLst>
              </a:pPr>
              <a:r>
                <a:rPr lang="en-US" sz="1800">
                  <a:solidFill>
                    <a:schemeClr val="tx2"/>
                  </a:solidFill>
                  <a:latin typeface="Arial" charset="0"/>
                </a:rPr>
                <a:t>EMP</a:t>
              </a:r>
              <a:r>
                <a:rPr lang="en-US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9804" name="Text Box 12"/>
            <p:cNvSpPr txBox="1">
              <a:spLocks noChangeArrowheads="1"/>
            </p:cNvSpPr>
            <p:nvPr/>
          </p:nvSpPr>
          <p:spPr bwMode="auto">
            <a:xfrm>
              <a:off x="7480027" y="4750179"/>
              <a:ext cx="885050" cy="39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15000"/>
                </a:spcBef>
                <a:tabLst>
                  <a:tab pos="0" algn="l"/>
                </a:tabLst>
              </a:pPr>
              <a:r>
                <a:rPr lang="en-US" sz="1800" dirty="0">
                  <a:solidFill>
                    <a:schemeClr val="tx2"/>
                  </a:solidFill>
                  <a:latin typeface="Arial" charset="0"/>
                </a:rPr>
                <a:t>EMP</a:t>
              </a:r>
              <a:r>
                <a:rPr lang="en-US" baseline="-25000" dirty="0">
                  <a:solidFill>
                    <a:schemeClr val="tx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9805" name="Text Box 13"/>
            <p:cNvSpPr txBox="1">
              <a:spLocks noChangeArrowheads="1"/>
            </p:cNvSpPr>
            <p:nvPr/>
          </p:nvSpPr>
          <p:spPr bwMode="auto">
            <a:xfrm>
              <a:off x="8559246" y="4750179"/>
              <a:ext cx="885050" cy="39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15000"/>
                </a:spcBef>
                <a:tabLst>
                  <a:tab pos="0" algn="l"/>
                </a:tabLst>
              </a:pPr>
              <a:r>
                <a:rPr lang="en-US" sz="1800" dirty="0">
                  <a:solidFill>
                    <a:schemeClr val="tx2"/>
                  </a:solidFill>
                  <a:latin typeface="Arial" charset="0"/>
                </a:rPr>
                <a:t>EMP</a:t>
              </a:r>
              <a:r>
                <a:rPr lang="en-US" baseline="-25000" dirty="0">
                  <a:solidFill>
                    <a:schemeClr val="tx2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89806" name="Text Box 14"/>
            <p:cNvSpPr txBox="1">
              <a:spLocks noChangeArrowheads="1"/>
            </p:cNvSpPr>
            <p:nvPr/>
          </p:nvSpPr>
          <p:spPr bwMode="auto">
            <a:xfrm>
              <a:off x="9880047" y="4750179"/>
              <a:ext cx="878276" cy="39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15000"/>
                </a:spcBef>
                <a:tabLst>
                  <a:tab pos="0" algn="l"/>
                </a:tabLst>
              </a:pPr>
              <a:r>
                <a:rPr lang="en-US" sz="1800">
                  <a:solidFill>
                    <a:schemeClr val="tx2"/>
                  </a:solidFill>
                  <a:latin typeface="Arial" charset="0"/>
                </a:rPr>
                <a:t>ASG</a:t>
              </a:r>
              <a:r>
                <a:rPr lang="en-US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9807" name="Text Box 15"/>
            <p:cNvSpPr txBox="1">
              <a:spLocks noChangeArrowheads="1"/>
            </p:cNvSpPr>
            <p:nvPr/>
          </p:nvSpPr>
          <p:spPr bwMode="auto">
            <a:xfrm>
              <a:off x="11914307" y="4750179"/>
              <a:ext cx="878276" cy="39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15000"/>
                </a:spcBef>
                <a:tabLst>
                  <a:tab pos="0" algn="l"/>
                </a:tabLst>
              </a:pPr>
              <a:r>
                <a:rPr lang="en-US" sz="1800">
                  <a:solidFill>
                    <a:schemeClr val="tx2"/>
                  </a:solidFill>
                  <a:latin typeface="Arial" charset="0"/>
                </a:rPr>
                <a:t>ASG</a:t>
              </a:r>
              <a:r>
                <a:rPr lang="en-US" baseline="-25000">
                  <a:solidFill>
                    <a:schemeClr val="tx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 rot="10800000" flipH="1">
              <a:off x="7744187" y="3993823"/>
              <a:ext cx="11289" cy="74055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 rot="10800000" flipH="1">
              <a:off x="6658195" y="4016401"/>
              <a:ext cx="943752" cy="7179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 rot="10800000">
              <a:off x="7890943" y="4034463"/>
              <a:ext cx="955041" cy="7179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 rot="10800000" flipH="1">
              <a:off x="10198394" y="3993823"/>
              <a:ext cx="941494" cy="7179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rot="10800000">
              <a:off x="11286644" y="4011885"/>
              <a:ext cx="955041" cy="7179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rot="10800000" flipH="1">
              <a:off x="7737414" y="2962018"/>
              <a:ext cx="1684304" cy="67281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rot="10800000">
              <a:off x="9516545" y="2984596"/>
              <a:ext cx="1697850" cy="67281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89816" name="Text Box 24"/>
            <p:cNvSpPr txBox="1">
              <a:spLocks noChangeArrowheads="1"/>
            </p:cNvSpPr>
            <p:nvPr/>
          </p:nvSpPr>
          <p:spPr bwMode="auto">
            <a:xfrm>
              <a:off x="9062731" y="2472080"/>
              <a:ext cx="1126632" cy="42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2200"/>
                </a:lnSpc>
                <a:tabLst>
                  <a:tab pos="0" algn="l"/>
                </a:tabLst>
              </a:pPr>
              <a:r>
                <a:rPr lang="en-US" spc="-300" dirty="0">
                  <a:solidFill>
                    <a:schemeClr val="tx2"/>
                  </a:solidFill>
                  <a:latin typeface="MS PGothic"/>
                  <a:ea typeface="MS PGothic"/>
                </a:rPr>
                <a:t>▷◁ </a:t>
              </a:r>
              <a:r>
                <a:rPr lang="en-US" baseline="-25000" dirty="0">
                  <a:solidFill>
                    <a:schemeClr val="tx2"/>
                  </a:solidFill>
                  <a:latin typeface="Arial" charset="0"/>
                </a:rPr>
                <a:t>ENO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90766" y="4005064"/>
            <a:ext cx="4649787" cy="2112964"/>
            <a:chOff x="6177281" y="5976152"/>
            <a:chExt cx="6613031" cy="3005104"/>
          </a:xfrm>
        </p:grpSpPr>
        <p:sp>
          <p:nvSpPr>
            <p:cNvPr id="289819" name="Text Box 27"/>
            <p:cNvSpPr txBox="1">
              <a:spLocks noChangeArrowheads="1"/>
            </p:cNvSpPr>
            <p:nvPr/>
          </p:nvSpPr>
          <p:spPr bwMode="auto">
            <a:xfrm>
              <a:off x="9078525" y="5976152"/>
              <a:ext cx="279964" cy="532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2900"/>
                </a:lnSpc>
                <a:tabLst>
                  <a:tab pos="0" algn="l"/>
                </a:tabLst>
              </a:pPr>
              <a:r>
                <a:rPr lang="en-US" sz="2500" dirty="0">
                  <a:solidFill>
                    <a:schemeClr val="tx2"/>
                  </a:solidFill>
                  <a:latin typeface="Symbol" charset="2"/>
                  <a:sym typeface="Symbol" charset="2"/>
                </a:rPr>
                <a:t></a:t>
              </a:r>
              <a:endParaRPr lang="en-US" dirty="0">
                <a:solidFill>
                  <a:schemeClr val="tx2"/>
                </a:solidFill>
                <a:latin typeface="Symbol" charset="2"/>
                <a:sym typeface="Symbol" charset="2"/>
              </a:endParaRPr>
            </a:p>
          </p:txBody>
        </p:sp>
        <p:sp>
          <p:nvSpPr>
            <p:cNvPr id="289820" name="Line 28"/>
            <p:cNvSpPr>
              <a:spLocks noChangeShapeType="1"/>
            </p:cNvSpPr>
            <p:nvPr/>
          </p:nvSpPr>
          <p:spPr bwMode="auto">
            <a:xfrm rot="10800000" flipH="1">
              <a:off x="7123290" y="6443512"/>
              <a:ext cx="1941689" cy="94600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89821" name="Text Box 29"/>
            <p:cNvSpPr txBox="1">
              <a:spLocks noChangeArrowheads="1"/>
            </p:cNvSpPr>
            <p:nvPr/>
          </p:nvSpPr>
          <p:spPr bwMode="auto">
            <a:xfrm>
              <a:off x="6177281" y="8577114"/>
              <a:ext cx="885049" cy="39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ct val="15000"/>
                </a:spcAft>
                <a:tabLst>
                  <a:tab pos="0" algn="l"/>
                </a:tabLst>
              </a:pPr>
              <a:r>
                <a:rPr lang="en-US" sz="1800">
                  <a:solidFill>
                    <a:schemeClr val="tx2"/>
                  </a:solidFill>
                  <a:latin typeface="Arial" charset="0"/>
                </a:rPr>
                <a:t>EMP</a:t>
              </a:r>
              <a:r>
                <a:rPr lang="en-US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9822" name="Text Box 30"/>
            <p:cNvSpPr txBox="1">
              <a:spLocks noChangeArrowheads="1"/>
            </p:cNvSpPr>
            <p:nvPr/>
          </p:nvSpPr>
          <p:spPr bwMode="auto">
            <a:xfrm>
              <a:off x="7432605" y="8577114"/>
              <a:ext cx="866987" cy="39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ct val="15000"/>
                </a:spcAft>
                <a:tabLst>
                  <a:tab pos="0" algn="l"/>
                </a:tabLst>
              </a:pPr>
              <a:r>
                <a:rPr lang="en-US" sz="1800">
                  <a:solidFill>
                    <a:schemeClr val="tx2"/>
                  </a:solidFill>
                  <a:latin typeface="Arial" charset="0"/>
                </a:rPr>
                <a:t>ASG</a:t>
              </a:r>
              <a:r>
                <a:rPr lang="en-US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9823" name="Line 31"/>
            <p:cNvSpPr>
              <a:spLocks noChangeShapeType="1"/>
            </p:cNvSpPr>
            <p:nvPr/>
          </p:nvSpPr>
          <p:spPr bwMode="auto">
            <a:xfrm rot="10800000" flipH="1">
              <a:off x="6457245" y="7872686"/>
              <a:ext cx="553156" cy="69313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89824" name="Line 32"/>
            <p:cNvSpPr>
              <a:spLocks noChangeShapeType="1"/>
            </p:cNvSpPr>
            <p:nvPr/>
          </p:nvSpPr>
          <p:spPr bwMode="auto">
            <a:xfrm rot="10800000">
              <a:off x="7102970" y="7872686"/>
              <a:ext cx="562187" cy="69313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89825" name="Text Box 33"/>
            <p:cNvSpPr txBox="1">
              <a:spLocks noChangeArrowheads="1"/>
            </p:cNvSpPr>
            <p:nvPr/>
          </p:nvSpPr>
          <p:spPr bwMode="auto">
            <a:xfrm>
              <a:off x="8324428" y="8577114"/>
              <a:ext cx="885049" cy="39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ct val="15000"/>
                </a:spcAft>
                <a:tabLst>
                  <a:tab pos="0" algn="l"/>
                </a:tabLst>
              </a:pPr>
              <a:r>
                <a:rPr lang="en-US" sz="1800">
                  <a:solidFill>
                    <a:schemeClr val="tx2"/>
                  </a:solidFill>
                  <a:latin typeface="Arial" charset="0"/>
                </a:rPr>
                <a:t>EMP</a:t>
              </a:r>
              <a:r>
                <a:rPr lang="en-US" baseline="-25000">
                  <a:solidFill>
                    <a:schemeClr val="tx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9826" name="Text Box 34"/>
            <p:cNvSpPr txBox="1">
              <a:spLocks noChangeArrowheads="1"/>
            </p:cNvSpPr>
            <p:nvPr/>
          </p:nvSpPr>
          <p:spPr bwMode="auto">
            <a:xfrm>
              <a:off x="9582010" y="8577114"/>
              <a:ext cx="866987" cy="39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ct val="15000"/>
                </a:spcAft>
                <a:tabLst>
                  <a:tab pos="0" algn="l"/>
                </a:tabLst>
              </a:pPr>
              <a:r>
                <a:rPr lang="en-US" sz="1800">
                  <a:solidFill>
                    <a:schemeClr val="tx2"/>
                  </a:solidFill>
                  <a:latin typeface="Arial" charset="0"/>
                </a:rPr>
                <a:t>ASG</a:t>
              </a:r>
              <a:r>
                <a:rPr lang="en-US" baseline="-25000">
                  <a:solidFill>
                    <a:schemeClr val="tx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9827" name="Line 35"/>
            <p:cNvSpPr>
              <a:spLocks noChangeShapeType="1"/>
            </p:cNvSpPr>
            <p:nvPr/>
          </p:nvSpPr>
          <p:spPr bwMode="auto">
            <a:xfrm rot="10800000" flipH="1">
              <a:off x="8606650" y="7872686"/>
              <a:ext cx="550898" cy="69313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89828" name="Line 36"/>
            <p:cNvSpPr>
              <a:spLocks noChangeShapeType="1"/>
            </p:cNvSpPr>
            <p:nvPr/>
          </p:nvSpPr>
          <p:spPr bwMode="auto">
            <a:xfrm rot="10800000">
              <a:off x="9252374" y="7872686"/>
              <a:ext cx="559929" cy="69313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89829" name="Text Box 37"/>
            <p:cNvSpPr txBox="1">
              <a:spLocks noChangeArrowheads="1"/>
            </p:cNvSpPr>
            <p:nvPr/>
          </p:nvSpPr>
          <p:spPr bwMode="auto">
            <a:xfrm>
              <a:off x="10670259" y="8577114"/>
              <a:ext cx="885049" cy="39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ct val="15000"/>
                </a:spcAft>
                <a:tabLst>
                  <a:tab pos="0" algn="l"/>
                </a:tabLst>
              </a:pPr>
              <a:r>
                <a:rPr lang="en-US" sz="1800">
                  <a:solidFill>
                    <a:schemeClr val="tx2"/>
                  </a:solidFill>
                  <a:latin typeface="Arial" charset="0"/>
                </a:rPr>
                <a:t>EMP</a:t>
              </a:r>
              <a:r>
                <a:rPr lang="en-US" baseline="-25000">
                  <a:solidFill>
                    <a:schemeClr val="tx2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89830" name="Text Box 38"/>
            <p:cNvSpPr txBox="1">
              <a:spLocks noChangeArrowheads="1"/>
            </p:cNvSpPr>
            <p:nvPr/>
          </p:nvSpPr>
          <p:spPr bwMode="auto">
            <a:xfrm>
              <a:off x="11912036" y="8581629"/>
              <a:ext cx="878276" cy="39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Aft>
                  <a:spcPct val="15000"/>
                </a:spcAft>
                <a:tabLst>
                  <a:tab pos="0" algn="l"/>
                </a:tabLst>
              </a:pPr>
              <a:r>
                <a:rPr lang="en-US" sz="1800">
                  <a:solidFill>
                    <a:schemeClr val="tx2"/>
                  </a:solidFill>
                  <a:latin typeface="Arial" charset="0"/>
                </a:rPr>
                <a:t>ASG</a:t>
              </a:r>
              <a:r>
                <a:rPr lang="en-US" baseline="-25000">
                  <a:solidFill>
                    <a:schemeClr val="tx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9831" name="Line 39"/>
            <p:cNvSpPr>
              <a:spLocks noChangeShapeType="1"/>
            </p:cNvSpPr>
            <p:nvPr/>
          </p:nvSpPr>
          <p:spPr bwMode="auto">
            <a:xfrm rot="10800000" flipH="1">
              <a:off x="10950223" y="7872686"/>
              <a:ext cx="553156" cy="69313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89832" name="Line 40"/>
            <p:cNvSpPr>
              <a:spLocks noChangeShapeType="1"/>
            </p:cNvSpPr>
            <p:nvPr/>
          </p:nvSpPr>
          <p:spPr bwMode="auto">
            <a:xfrm rot="10800000">
              <a:off x="11595948" y="7872686"/>
              <a:ext cx="562187" cy="69313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89833" name="Line 41"/>
            <p:cNvSpPr>
              <a:spLocks noChangeShapeType="1"/>
            </p:cNvSpPr>
            <p:nvPr/>
          </p:nvSpPr>
          <p:spPr bwMode="auto">
            <a:xfrm rot="10800000">
              <a:off x="9437512" y="6443512"/>
              <a:ext cx="1952978" cy="94600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89834" name="Line 42"/>
            <p:cNvSpPr>
              <a:spLocks noChangeShapeType="1"/>
            </p:cNvSpPr>
            <p:nvPr/>
          </p:nvSpPr>
          <p:spPr bwMode="auto">
            <a:xfrm rot="10800000" flipH="1">
              <a:off x="9227539" y="6443512"/>
              <a:ext cx="9031" cy="100922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289836" name="Text Box 44"/>
            <p:cNvSpPr txBox="1">
              <a:spLocks noChangeArrowheads="1"/>
            </p:cNvSpPr>
            <p:nvPr/>
          </p:nvSpPr>
          <p:spPr bwMode="auto">
            <a:xfrm>
              <a:off x="6604001" y="7348882"/>
              <a:ext cx="1198880" cy="42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2200"/>
                </a:lnSpc>
                <a:tabLst>
                  <a:tab pos="0" algn="l"/>
                </a:tabLst>
              </a:pPr>
              <a:r>
                <a:rPr lang="en-US" spc="-300" dirty="0">
                  <a:solidFill>
                    <a:schemeClr val="tx2"/>
                  </a:solidFill>
                  <a:latin typeface="MS PGothic"/>
                  <a:ea typeface="MS PGothic"/>
                </a:rPr>
                <a:t>▷◁ </a:t>
              </a:r>
              <a:r>
                <a:rPr lang="en-US" baseline="-25000" dirty="0">
                  <a:solidFill>
                    <a:schemeClr val="tx2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289846" name="Text Box 54"/>
            <p:cNvSpPr txBox="1">
              <a:spLocks noChangeArrowheads="1"/>
            </p:cNvSpPr>
            <p:nvPr/>
          </p:nvSpPr>
          <p:spPr bwMode="auto">
            <a:xfrm>
              <a:off x="8654063" y="7348882"/>
              <a:ext cx="1115342" cy="42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2200"/>
                </a:lnSpc>
                <a:tabLst>
                  <a:tab pos="0" algn="l"/>
                </a:tabLst>
              </a:pPr>
              <a:r>
                <a:rPr lang="en-US" spc="-300" dirty="0">
                  <a:solidFill>
                    <a:schemeClr val="tx2"/>
                  </a:solidFill>
                  <a:latin typeface="MS PGothic"/>
                  <a:ea typeface="MS PGothic"/>
                </a:rPr>
                <a:t>▷◁ </a:t>
              </a:r>
              <a:r>
                <a:rPr lang="en-US" baseline="-25000" dirty="0">
                  <a:solidFill>
                    <a:schemeClr val="tx2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289849" name="Text Box 57"/>
            <p:cNvSpPr txBox="1">
              <a:spLocks noChangeArrowheads="1"/>
            </p:cNvSpPr>
            <p:nvPr/>
          </p:nvSpPr>
          <p:spPr bwMode="auto">
            <a:xfrm>
              <a:off x="11008925" y="7348882"/>
              <a:ext cx="1126631" cy="42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2200"/>
                </a:lnSpc>
                <a:tabLst>
                  <a:tab pos="0" algn="l"/>
                </a:tabLst>
              </a:pPr>
              <a:r>
                <a:rPr lang="en-US" spc="-300" dirty="0">
                  <a:solidFill>
                    <a:schemeClr val="tx2"/>
                  </a:solidFill>
                  <a:latin typeface="MS PGothic"/>
                  <a:ea typeface="MS PGothic"/>
                </a:rPr>
                <a:t>▷◁ </a:t>
              </a:r>
              <a:r>
                <a:rPr lang="en-US" baseline="-25000" dirty="0">
                  <a:solidFill>
                    <a:schemeClr val="tx2"/>
                  </a:solidFill>
                  <a:latin typeface="Arial" charset="0"/>
                </a:rPr>
                <a:t>ENO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166C80-56C8-3944-B124-819BC417A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4A6A4-E7CD-A046-B771-BC6A5687A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18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3"/>
              </a:spcAft>
            </a:pPr>
            <a:r>
              <a:rPr lang="en-US" dirty="0"/>
              <a:t>Reduction for VF</a:t>
            </a:r>
          </a:p>
        </p:txBody>
      </p:sp>
      <p:sp>
        <p:nvSpPr>
          <p:cNvPr id="217090" name="Rectangle 2"/>
          <p:cNvSpPr>
            <a:spLocks noGrp="1" noChangeArrowheads="1"/>
          </p:cNvSpPr>
          <p:nvPr>
            <p:ph idx="1"/>
          </p:nvPr>
        </p:nvSpPr>
        <p:spPr>
          <a:xfrm>
            <a:off x="250031" y="1177728"/>
            <a:ext cx="8643938" cy="2792655"/>
          </a:xfrm>
          <a:noFill/>
        </p:spPr>
        <p:txBody>
          <a:bodyPr/>
          <a:lstStyle/>
          <a:p>
            <a:pPr marL="342882" indent="-342882">
              <a:lnSpc>
                <a:spcPts val="2900"/>
              </a:lnSpc>
              <a:spcAft>
                <a:spcPts val="700"/>
              </a:spcAft>
              <a:tabLst>
                <a:tab pos="857206" algn="l"/>
                <a:tab pos="1428677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229179" algn="l"/>
                <a:tab pos="9143532" algn="l"/>
                <a:tab pos="10057885" algn="l"/>
                <a:tab pos="10972238" algn="l"/>
                <a:tab pos="514324" algn="l"/>
                <a:tab pos="857206" algn="l"/>
                <a:tab pos="1998561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229179" algn="l"/>
                <a:tab pos="9143532" algn="l"/>
                <a:tab pos="10057885" algn="l"/>
                <a:tab pos="10972238" algn="l"/>
                <a:tab pos="514324" algn="l"/>
                <a:tab pos="857206" algn="l"/>
                <a:tab pos="1998561" algn="l"/>
                <a:tab pos="2743060" algn="l"/>
                <a:tab pos="3657413" algn="l"/>
                <a:tab pos="4571766" algn="l"/>
                <a:tab pos="5486119" algn="l"/>
              </a:tabLst>
            </a:pPr>
            <a:r>
              <a:rPr lang="en-US" dirty="0"/>
              <a:t>Find useless (not empty) intermediate relations</a:t>
            </a:r>
          </a:p>
          <a:p>
            <a:pPr marL="1028647" lvl="1" indent="0">
              <a:lnSpc>
                <a:spcPts val="2400"/>
              </a:lnSpc>
              <a:spcAft>
                <a:spcPts val="600"/>
              </a:spcAft>
              <a:buNone/>
              <a:tabLst>
                <a:tab pos="857206" algn="l"/>
                <a:tab pos="1428677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229179" algn="l"/>
                <a:tab pos="9143532" algn="l"/>
                <a:tab pos="10057885" algn="l"/>
                <a:tab pos="10972238" algn="l"/>
                <a:tab pos="514324" algn="l"/>
                <a:tab pos="857206" algn="l"/>
                <a:tab pos="1998561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229179" algn="l"/>
                <a:tab pos="9143532" algn="l"/>
                <a:tab pos="10057885" algn="l"/>
                <a:tab pos="10972238" algn="l"/>
                <a:tab pos="514324" algn="l"/>
                <a:tab pos="857206" algn="l"/>
                <a:tab pos="1998561" algn="l"/>
                <a:tab pos="2743060" algn="l"/>
                <a:tab pos="3657413" algn="l"/>
                <a:tab pos="4571766" algn="l"/>
                <a:tab pos="5486119" algn="l"/>
              </a:tabLst>
            </a:pPr>
            <a:r>
              <a:rPr lang="en-US" dirty="0"/>
              <a:t>Relation </a:t>
            </a:r>
            <a:r>
              <a:rPr lang="en-US" i="1" dirty="0"/>
              <a:t>R</a:t>
            </a:r>
            <a:r>
              <a:rPr lang="en-US" dirty="0"/>
              <a:t> defined over attributes </a:t>
            </a:r>
            <a:r>
              <a:rPr lang="en-US" i="1" dirty="0"/>
              <a:t>A</a:t>
            </a:r>
            <a:r>
              <a:rPr lang="en-US" dirty="0"/>
              <a:t> =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} vertically fragmented as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=</a:t>
            </a:r>
            <a:r>
              <a:rPr lang="en-US" dirty="0">
                <a:solidFill>
                  <a:srgbClr val="000000"/>
                </a:solidFill>
                <a:latin typeface="Symbol" charset="2"/>
                <a:sym typeface="Symbol"/>
              </a:rPr>
              <a:t></a:t>
            </a:r>
            <a:r>
              <a:rPr lang="en-US" i="1" baseline="-25000" dirty="0"/>
              <a:t>A</a:t>
            </a:r>
            <a:r>
              <a:rPr lang="en-US" baseline="-25000" dirty="0"/>
              <a:t>'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where </a:t>
            </a:r>
            <a:r>
              <a:rPr lang="en-US" i="1" dirty="0"/>
              <a:t>A</a:t>
            </a:r>
            <a:r>
              <a:rPr lang="en-US" dirty="0"/>
              <a:t>'</a:t>
            </a:r>
            <a:r>
              <a:rPr lang="en-US" dirty="0">
                <a:latin typeface="Symbol" charset="2"/>
                <a:cs typeface="Symbol" charset="2"/>
                <a:sym typeface="Symbol" charset="2"/>
              </a:rPr>
              <a:t>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 </a:t>
            </a:r>
            <a:r>
              <a:rPr lang="en-US" i="1" dirty="0"/>
              <a:t>A</a:t>
            </a:r>
            <a:r>
              <a:rPr lang="en-US" dirty="0"/>
              <a:t>:</a:t>
            </a:r>
          </a:p>
          <a:p>
            <a:pPr marL="1028647" lvl="1" indent="0">
              <a:spcBef>
                <a:spcPct val="0"/>
              </a:spcBef>
              <a:buNone/>
              <a:tabLst>
                <a:tab pos="857206" algn="l"/>
                <a:tab pos="1428677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229179" algn="l"/>
                <a:tab pos="9143532" algn="l"/>
                <a:tab pos="10057885" algn="l"/>
                <a:tab pos="10972238" algn="l"/>
                <a:tab pos="514324" algn="l"/>
                <a:tab pos="857206" algn="l"/>
                <a:tab pos="1998561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229179" algn="l"/>
                <a:tab pos="9143532" algn="l"/>
                <a:tab pos="10057885" algn="l"/>
                <a:tab pos="10972238" algn="l"/>
                <a:tab pos="514324" algn="l"/>
                <a:tab pos="857206" algn="l"/>
                <a:tab pos="1998561" algn="l"/>
                <a:tab pos="2743060" algn="l"/>
                <a:tab pos="3657413" algn="l"/>
                <a:tab pos="4571766" algn="l"/>
                <a:tab pos="5486119" algn="l"/>
              </a:tabLst>
            </a:pPr>
            <a:r>
              <a:rPr lang="en-US" dirty="0">
                <a:solidFill>
                  <a:srgbClr val="000000"/>
                </a:solidFill>
                <a:latin typeface="Symbol" charset="2"/>
                <a:sym typeface="Symbol"/>
              </a:rPr>
              <a:t></a:t>
            </a:r>
            <a:r>
              <a:rPr lang="en-US" sz="2320" i="1" baseline="-25000" dirty="0"/>
              <a:t>D,K</a:t>
            </a:r>
            <a:r>
              <a:rPr lang="en-US" sz="1617" dirty="0"/>
              <a:t>(</a:t>
            </a:r>
            <a:r>
              <a:rPr lang="en-US" sz="1617" i="1" dirty="0" err="1"/>
              <a:t>R</a:t>
            </a:r>
            <a:r>
              <a:rPr lang="en-US" sz="2320" i="1" baseline="-25000" dirty="0" err="1"/>
              <a:t>i</a:t>
            </a:r>
            <a:r>
              <a:rPr lang="en-US" sz="1617" dirty="0"/>
              <a:t>) is useless if the set of projection attributes </a:t>
            </a:r>
            <a:r>
              <a:rPr lang="en-US" sz="1617" i="1" dirty="0"/>
              <a:t>D</a:t>
            </a:r>
            <a:r>
              <a:rPr lang="en-US" sz="1617" dirty="0"/>
              <a:t> is not in </a:t>
            </a:r>
            <a:r>
              <a:rPr lang="en-US" sz="1617" i="1" dirty="0"/>
              <a:t>A</a:t>
            </a:r>
            <a:r>
              <a:rPr lang="en-US" sz="1617" dirty="0"/>
              <a:t>'</a:t>
            </a:r>
          </a:p>
          <a:p>
            <a:pPr marL="1028647" lvl="1" indent="0">
              <a:lnSpc>
                <a:spcPts val="2400"/>
              </a:lnSpc>
              <a:spcAft>
                <a:spcPts val="600"/>
              </a:spcAft>
              <a:buNone/>
              <a:tabLst>
                <a:tab pos="857206" algn="l"/>
                <a:tab pos="1428677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229179" algn="l"/>
                <a:tab pos="9143532" algn="l"/>
                <a:tab pos="10057885" algn="l"/>
                <a:tab pos="10972238" algn="l"/>
                <a:tab pos="514324" algn="l"/>
                <a:tab pos="857206" algn="l"/>
                <a:tab pos="1998561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229179" algn="l"/>
                <a:tab pos="9143532" algn="l"/>
                <a:tab pos="10057885" algn="l"/>
                <a:tab pos="10972238" algn="l"/>
                <a:tab pos="514324" algn="l"/>
                <a:tab pos="857206" algn="l"/>
                <a:tab pos="1998561" algn="l"/>
                <a:tab pos="2743060" algn="l"/>
                <a:tab pos="3657413" algn="l"/>
                <a:tab pos="4571766" algn="l"/>
                <a:tab pos="5486119" algn="l"/>
              </a:tabLst>
            </a:pPr>
            <a:r>
              <a:rPr lang="en-US" dirty="0"/>
              <a:t>Example: EMP</a:t>
            </a:r>
            <a:r>
              <a:rPr lang="en-US" baseline="-25000" dirty="0"/>
              <a:t>1</a:t>
            </a:r>
            <a:r>
              <a:rPr lang="en-US" dirty="0"/>
              <a:t>=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</a:t>
            </a:r>
            <a:r>
              <a:rPr lang="en-US" baseline="-25000" dirty="0"/>
              <a:t>ENO,ENAME </a:t>
            </a:r>
            <a:r>
              <a:rPr lang="en-US" dirty="0"/>
              <a:t>(EMP); EMP</a:t>
            </a:r>
            <a:r>
              <a:rPr lang="en-US" baseline="-25000" dirty="0"/>
              <a:t>2</a:t>
            </a:r>
            <a:r>
              <a:rPr lang="en-US" dirty="0"/>
              <a:t>=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</a:t>
            </a:r>
            <a:r>
              <a:rPr lang="en-US" baseline="-25000" dirty="0"/>
              <a:t>ENO,TITLE </a:t>
            </a:r>
            <a:r>
              <a:rPr lang="en-US" dirty="0"/>
              <a:t>(EMP)</a:t>
            </a:r>
          </a:p>
          <a:p>
            <a:pPr marL="1028647" lvl="1" indent="0">
              <a:buNone/>
              <a:tabLst>
                <a:tab pos="857206" algn="l"/>
                <a:tab pos="1428677" algn="l"/>
                <a:tab pos="2420814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229179" algn="l"/>
                <a:tab pos="9143532" algn="l"/>
                <a:tab pos="10057885" algn="l"/>
                <a:tab pos="10972238" algn="l"/>
                <a:tab pos="514324" algn="l"/>
                <a:tab pos="857206" algn="l"/>
                <a:tab pos="1998561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229179" algn="l"/>
                <a:tab pos="9143532" algn="l"/>
                <a:tab pos="10057885" algn="l"/>
                <a:tab pos="10972238" algn="l"/>
                <a:tab pos="514324" algn="l"/>
                <a:tab pos="857206" algn="l"/>
                <a:tab pos="1998561" algn="l"/>
                <a:tab pos="2743060" algn="l"/>
                <a:tab pos="3657413" algn="l"/>
                <a:tab pos="4571766" algn="l"/>
                <a:tab pos="5486119" algn="l"/>
              </a:tabLst>
            </a:pPr>
            <a:r>
              <a:rPr lang="en-US" b="1" dirty="0">
                <a:latin typeface="Courier New"/>
              </a:rPr>
              <a:t>	SELECT</a:t>
            </a:r>
            <a:r>
              <a:rPr lang="en-US" dirty="0">
                <a:latin typeface="Courier New"/>
              </a:rPr>
              <a:t>	ENAME</a:t>
            </a:r>
          </a:p>
          <a:p>
            <a:pPr marL="1028647" lvl="1" indent="0">
              <a:spcBef>
                <a:spcPct val="0"/>
              </a:spcBef>
              <a:buNone/>
              <a:tabLst>
                <a:tab pos="857206" algn="l"/>
                <a:tab pos="1428677" algn="l"/>
                <a:tab pos="2420814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229179" algn="l"/>
                <a:tab pos="9143532" algn="l"/>
                <a:tab pos="10057885" algn="l"/>
                <a:tab pos="10972238" algn="l"/>
                <a:tab pos="514324" algn="l"/>
                <a:tab pos="857206" algn="l"/>
                <a:tab pos="1998561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229179" algn="l"/>
                <a:tab pos="9143532" algn="l"/>
                <a:tab pos="10057885" algn="l"/>
                <a:tab pos="10972238" algn="l"/>
                <a:tab pos="514324" algn="l"/>
                <a:tab pos="857206" algn="l"/>
                <a:tab pos="1998561" algn="l"/>
                <a:tab pos="2743060" algn="l"/>
                <a:tab pos="3657413" algn="l"/>
                <a:tab pos="4571766" algn="l"/>
                <a:tab pos="5486119" algn="l"/>
              </a:tabLst>
            </a:pPr>
            <a:r>
              <a:rPr lang="en-US" b="1" dirty="0">
                <a:latin typeface="Courier New"/>
              </a:rPr>
              <a:t>	FROM</a:t>
            </a:r>
            <a:r>
              <a:rPr lang="en-US" dirty="0">
                <a:latin typeface="Courier New"/>
              </a:rPr>
              <a:t>	EMP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4293531" y="4509120"/>
            <a:ext cx="556937" cy="506306"/>
          </a:xfrm>
          <a:prstGeom prst="rightArrow">
            <a:avLst/>
          </a:prstGeom>
          <a:solidFill>
            <a:srgbClr val="6682A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eaLnBrk="1" hangingPunct="1"/>
            <a:endParaRPr lang="en-US" sz="1600" dirty="0">
              <a:solidFill>
                <a:srgbClr val="263750"/>
              </a:solidFill>
              <a:latin typeface="Book Antiqua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3BA11E-D7E8-2247-B6AA-6DD91EEAE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E0550-10F7-FE4F-A453-CDBB1A702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4901611-AEA4-C54F-90CC-8D084861C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917798"/>
            <a:ext cx="2592288" cy="2209336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F965010-A04C-1144-9AB4-6FD826D01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437" y="3761863"/>
            <a:ext cx="1121606" cy="24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42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for DHF</a:t>
            </a:r>
          </a:p>
        </p:txBody>
      </p:sp>
      <p:sp>
        <p:nvSpPr>
          <p:cNvPr id="218123" name="Rectangle 11"/>
          <p:cNvSpPr>
            <a:spLocks noGrp="1" noChangeArrowheads="1"/>
          </p:cNvSpPr>
          <p:nvPr>
            <p:ph idx="1"/>
          </p:nvPr>
        </p:nvSpPr>
        <p:spPr>
          <a:xfrm>
            <a:off x="405780" y="1175095"/>
            <a:ext cx="8643938" cy="5214954"/>
          </a:xfrm>
        </p:spPr>
        <p:txBody>
          <a:bodyPr/>
          <a:lstStyle/>
          <a:p>
            <a:r>
              <a:rPr lang="en-US" dirty="0"/>
              <a:t>Rule :</a:t>
            </a:r>
          </a:p>
          <a:p>
            <a:pPr lvl="1"/>
            <a:r>
              <a:rPr lang="en-US" sz="1969" dirty="0"/>
              <a:t>Distribute joins over unions</a:t>
            </a:r>
          </a:p>
          <a:p>
            <a:pPr lvl="1"/>
            <a:r>
              <a:rPr lang="en-US" sz="1969" dirty="0"/>
              <a:t>Apply the join reduction for horizontal fragmentation</a:t>
            </a:r>
          </a:p>
          <a:p>
            <a:r>
              <a:rPr lang="en-US" dirty="0"/>
              <a:t>Example</a:t>
            </a:r>
          </a:p>
          <a:p>
            <a:pPr lvl="1">
              <a:spcBef>
                <a:spcPts val="0"/>
              </a:spcBef>
              <a:buNone/>
            </a:pPr>
            <a:r>
              <a:rPr lang="en-US" sz="1969" dirty="0"/>
              <a:t>	ASG</a:t>
            </a:r>
            <a:r>
              <a:rPr lang="en-US" sz="1969" baseline="-25000" dirty="0"/>
              <a:t>1</a:t>
            </a:r>
            <a:r>
              <a:rPr lang="en-US" sz="1969" dirty="0"/>
              <a:t>: ASG </a:t>
            </a:r>
            <a:r>
              <a:rPr lang="en-US" sz="2812" dirty="0">
                <a:latin typeface="MS PGothic"/>
                <a:ea typeface="MS PGothic"/>
              </a:rPr>
              <a:t>⋉</a:t>
            </a:r>
            <a:r>
              <a:rPr lang="en-US" sz="1969" baseline="-25000" dirty="0"/>
              <a:t>ENO</a:t>
            </a:r>
            <a:r>
              <a:rPr lang="en-US" sz="1969" dirty="0"/>
              <a:t> EMP</a:t>
            </a:r>
            <a:r>
              <a:rPr lang="en-US" sz="1969" baseline="-25000" dirty="0"/>
              <a:t>1</a:t>
            </a:r>
          </a:p>
          <a:p>
            <a:pPr lvl="1">
              <a:spcBef>
                <a:spcPts val="0"/>
              </a:spcBef>
              <a:buNone/>
            </a:pPr>
            <a:r>
              <a:rPr lang="en-US" sz="1969" baseline="-25000" dirty="0"/>
              <a:t>	</a:t>
            </a:r>
            <a:r>
              <a:rPr lang="en-US" sz="1969" dirty="0"/>
              <a:t>ASG</a:t>
            </a:r>
            <a:r>
              <a:rPr lang="en-US" sz="1969" baseline="-25000" dirty="0"/>
              <a:t>2</a:t>
            </a:r>
            <a:r>
              <a:rPr lang="en-US" sz="1969" dirty="0"/>
              <a:t>: ASG </a:t>
            </a:r>
            <a:r>
              <a:rPr lang="en-US" sz="2812" dirty="0">
                <a:latin typeface="MS PGothic"/>
                <a:ea typeface="MS PGothic"/>
              </a:rPr>
              <a:t>⋉</a:t>
            </a:r>
            <a:r>
              <a:rPr lang="en-US" sz="1969" baseline="-25000" dirty="0"/>
              <a:t>ENO</a:t>
            </a:r>
            <a:r>
              <a:rPr lang="en-US" sz="1969" dirty="0"/>
              <a:t> EMP</a:t>
            </a:r>
            <a:r>
              <a:rPr lang="en-US" sz="1969" baseline="-25000" dirty="0"/>
              <a:t>2</a:t>
            </a:r>
          </a:p>
          <a:p>
            <a:pPr lvl="1">
              <a:buFont typeface="Wingdings" charset="2"/>
              <a:buNone/>
            </a:pPr>
            <a:r>
              <a:rPr lang="en-US" sz="1969" dirty="0"/>
              <a:t>	EMP</a:t>
            </a:r>
            <a:r>
              <a:rPr lang="en-US" sz="1969" baseline="-25000" dirty="0"/>
              <a:t>1</a:t>
            </a:r>
            <a:r>
              <a:rPr lang="en-US" sz="1969" dirty="0"/>
              <a:t>: </a:t>
            </a:r>
            <a:r>
              <a:rPr lang="en-US" sz="1969" dirty="0">
                <a:latin typeface="Symbol" charset="2"/>
                <a:cs typeface="Symbol" charset="2"/>
                <a:sym typeface="Symbol"/>
              </a:rPr>
              <a:t></a:t>
            </a:r>
            <a:r>
              <a:rPr lang="en-US" sz="1969" baseline="-25000" dirty="0"/>
              <a:t>TITLE=“Programmer”</a:t>
            </a:r>
            <a:r>
              <a:rPr lang="en-US" sz="1969" dirty="0"/>
              <a:t> (EMP) </a:t>
            </a:r>
          </a:p>
          <a:p>
            <a:pPr lvl="1">
              <a:buNone/>
            </a:pPr>
            <a:r>
              <a:rPr lang="en-US" sz="1969" dirty="0"/>
              <a:t>	EMP</a:t>
            </a:r>
            <a:r>
              <a:rPr lang="en-US" sz="1969" baseline="-25000" dirty="0"/>
              <a:t>2</a:t>
            </a:r>
            <a:r>
              <a:rPr lang="en-US" sz="1969" dirty="0"/>
              <a:t>: </a:t>
            </a:r>
            <a:r>
              <a:rPr lang="en-US" sz="1969" dirty="0">
                <a:latin typeface="Symbol" charset="2"/>
                <a:cs typeface="Symbol" charset="2"/>
                <a:sym typeface="Symbol"/>
              </a:rPr>
              <a:t></a:t>
            </a:r>
            <a:r>
              <a:rPr lang="en-US" sz="1969" baseline="-25000" dirty="0"/>
              <a:t>TITLE=“Programmer”</a:t>
            </a:r>
            <a:r>
              <a:rPr lang="en-US" sz="1969" dirty="0"/>
              <a:t> (EMP)</a:t>
            </a:r>
          </a:p>
          <a:p>
            <a:r>
              <a:rPr lang="en-US" dirty="0"/>
              <a:t>Query</a:t>
            </a:r>
          </a:p>
          <a:p>
            <a:pPr lvl="1">
              <a:spcBef>
                <a:spcPts val="0"/>
              </a:spcBef>
              <a:buNone/>
            </a:pPr>
            <a:r>
              <a:rPr lang="en-US" sz="1969" b="1" dirty="0">
                <a:latin typeface="Courier New"/>
              </a:rPr>
              <a:t>	SELECT</a:t>
            </a:r>
            <a:r>
              <a:rPr lang="en-US" sz="1969" dirty="0">
                <a:latin typeface="Courier New"/>
              </a:rPr>
              <a:t> 	*</a:t>
            </a:r>
          </a:p>
          <a:p>
            <a:pPr lvl="1">
              <a:spcBef>
                <a:spcPts val="0"/>
              </a:spcBef>
              <a:buNone/>
            </a:pPr>
            <a:r>
              <a:rPr lang="en-US" sz="1969" b="1" dirty="0">
                <a:latin typeface="Courier New"/>
              </a:rPr>
              <a:t>	FROM</a:t>
            </a:r>
            <a:r>
              <a:rPr lang="en-US" sz="1969" dirty="0">
                <a:latin typeface="Courier New"/>
              </a:rPr>
              <a:t>	EMP </a:t>
            </a:r>
            <a:r>
              <a:rPr lang="en-US" sz="1969" b="1" dirty="0">
                <a:latin typeface="Courier New"/>
              </a:rPr>
              <a:t>NATURAL JOIN</a:t>
            </a:r>
            <a:r>
              <a:rPr lang="en-US" sz="1969" dirty="0">
                <a:latin typeface="Courier New"/>
              </a:rPr>
              <a:t> ASG</a:t>
            </a:r>
          </a:p>
          <a:p>
            <a:pPr lvl="1">
              <a:spcBef>
                <a:spcPts val="0"/>
              </a:spcBef>
              <a:buNone/>
            </a:pPr>
            <a:r>
              <a:rPr lang="en-US" sz="1969" b="1" dirty="0">
                <a:latin typeface="Courier New"/>
              </a:rPr>
              <a:t>	WHERE	</a:t>
            </a:r>
            <a:r>
              <a:rPr lang="en-US" sz="1969" dirty="0">
                <a:latin typeface="Courier New"/>
              </a:rPr>
              <a:t>EMP.TITLE = "Mech. Eng."</a:t>
            </a:r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7839076" y="457200"/>
            <a:ext cx="9525" cy="1095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83786D-01A6-DA4F-AD26-C770FD63C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152F2-18AB-EB47-B7B4-4890FAD51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6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325280" y="1305529"/>
            <a:ext cx="24193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6" tIns="44449" rIns="90486" bIns="44449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  <a:spcBef>
                <a:spcPct val="39000"/>
              </a:spcBef>
              <a:tabLst>
                <a:tab pos="203190" algn="l"/>
                <a:tab pos="457177" algn="l"/>
                <a:tab pos="1498523" algn="l"/>
                <a:tab pos="1955700" algn="l"/>
                <a:tab pos="2285883" algn="l"/>
                <a:tab pos="2641465" algn="l"/>
              </a:tabLst>
            </a:pPr>
            <a:r>
              <a:rPr lang="en-US" sz="1969" dirty="0">
                <a:latin typeface="+mn-lt"/>
              </a:rPr>
              <a:t>Generic query</a:t>
            </a:r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414334" y="4017296"/>
            <a:ext cx="24193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6" tIns="44449" rIns="90486" bIns="44449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  <a:spcBef>
                <a:spcPct val="39000"/>
              </a:spcBef>
              <a:tabLst>
                <a:tab pos="203190" algn="l"/>
                <a:tab pos="457177" algn="l"/>
                <a:tab pos="1498523" algn="l"/>
                <a:tab pos="1955700" algn="l"/>
                <a:tab pos="2285883" algn="l"/>
                <a:tab pos="2641465" algn="l"/>
              </a:tabLst>
            </a:pPr>
            <a:r>
              <a:rPr lang="en-US" sz="1969" dirty="0">
                <a:latin typeface="+mn-lt"/>
              </a:rPr>
              <a:t>Selections first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Reduction for DHF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2E129A-2577-DF47-875D-BE17972DD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FDC65A-49AC-9F4E-9DCC-2F7C087AB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4248" y="6309320"/>
            <a:ext cx="2057400" cy="365125"/>
          </a:xfrm>
        </p:spPr>
        <p:txBody>
          <a:bodyPr/>
          <a:lstStyle/>
          <a:p>
            <a:fld id="{FD96158B-4539-3C43-9DE5-94C547866200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A close up of a hanger&#10;&#10;Description automatically generated">
            <a:extLst>
              <a:ext uri="{FF2B5EF4-FFF2-40B4-BE49-F238E27FC236}">
                <a16:creationId xmlns:a16="http://schemas.microsoft.com/office/drawing/2014/main" id="{37DCFD51-B157-8044-889B-014B740E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303" y="1124744"/>
            <a:ext cx="5604816" cy="2857901"/>
          </a:xfrm>
          <a:prstGeom prst="rect">
            <a:avLst/>
          </a:prstGeom>
        </p:spPr>
      </p:pic>
      <p:pic>
        <p:nvPicPr>
          <p:cNvPr id="7" name="Picture 6" descr="A close up of a hanger&#10;&#10;Description automatically generated">
            <a:extLst>
              <a:ext uri="{FF2B5EF4-FFF2-40B4-BE49-F238E27FC236}">
                <a16:creationId xmlns:a16="http://schemas.microsoft.com/office/drawing/2014/main" id="{6568AE23-DD27-804F-937D-E76E5FF6C2C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8830" y="4022715"/>
            <a:ext cx="5554960" cy="214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49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649813" y="1277625"/>
            <a:ext cx="289560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6" tIns="44449" rIns="90486" bIns="44449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  <a:spcBef>
                <a:spcPct val="39000"/>
              </a:spcBef>
              <a:tabLst>
                <a:tab pos="203190" algn="l"/>
                <a:tab pos="457177" algn="l"/>
                <a:tab pos="1498523" algn="l"/>
                <a:tab pos="1955700" algn="l"/>
                <a:tab pos="2285883" algn="l"/>
                <a:tab pos="2641465" algn="l"/>
              </a:tabLst>
            </a:pPr>
            <a:r>
              <a:rPr lang="en-US" sz="2000" dirty="0">
                <a:latin typeface="+mn-lt"/>
                <a:cs typeface="Book Antiqua"/>
              </a:rPr>
              <a:t>Joins over unions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Reduction for DHF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49813" y="3931751"/>
            <a:ext cx="5583687" cy="857250"/>
          </a:xfrm>
          <a:noFill/>
          <a:ln/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000" dirty="0"/>
              <a:t>Elimination of the empty</a:t>
            </a:r>
          </a:p>
          <a:p>
            <a:pPr>
              <a:buFont typeface="Wingdings" charset="2"/>
              <a:buNone/>
            </a:pPr>
            <a:r>
              <a:rPr lang="en-US" sz="2000" dirty="0"/>
              <a:t>intermediate relations</a:t>
            </a:r>
          </a:p>
          <a:p>
            <a:pPr>
              <a:buFont typeface="Wingdings" charset="2"/>
              <a:buNone/>
            </a:pPr>
            <a:r>
              <a:rPr lang="en-US" sz="2000" dirty="0"/>
              <a:t>(left sub-tree)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599C98-9ACB-5947-B666-261D6573F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A00B1C-C0F6-9141-8226-10D3E18F8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5C57CB2-05CD-C54B-87EE-898651760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846" y="1277625"/>
            <a:ext cx="5468976" cy="253561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A6FEDFE-0D76-C74E-8D38-303B0438E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946" y="3845430"/>
            <a:ext cx="3939924" cy="247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12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Reduction for Hybrid Fragmentation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n-US" dirty="0"/>
              <a:t>Combine the rules already specified:</a:t>
            </a: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n-US" dirty="0"/>
              <a:t>Remove </a:t>
            </a:r>
            <a:r>
              <a:rPr lang="en-US" dirty="0">
                <a:solidFill>
                  <a:schemeClr val="hlink"/>
                </a:solidFill>
              </a:rPr>
              <a:t>empty relations </a:t>
            </a:r>
            <a:r>
              <a:rPr lang="en-US" dirty="0"/>
              <a:t>generated by contradicting selections on horizontal fragments;</a:t>
            </a: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n-US" dirty="0"/>
              <a:t>Remove </a:t>
            </a:r>
            <a:r>
              <a:rPr lang="en-US" dirty="0">
                <a:solidFill>
                  <a:schemeClr val="hlink"/>
                </a:solidFill>
              </a:rPr>
              <a:t>useless relations </a:t>
            </a:r>
            <a:r>
              <a:rPr lang="en-US" dirty="0"/>
              <a:t>generated by projections on vertical fragments;</a:t>
            </a: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n-US" dirty="0"/>
              <a:t>Distribute </a:t>
            </a:r>
            <a:r>
              <a:rPr lang="en-US" dirty="0">
                <a:solidFill>
                  <a:schemeClr val="hlink"/>
                </a:solidFill>
              </a:rPr>
              <a:t>joins over unions </a:t>
            </a:r>
            <a:r>
              <a:rPr lang="en-US" dirty="0"/>
              <a:t>in order to isolate and remove useless joins.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C29222-963B-A048-8959-CA203674B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6C4064-278C-3847-B6BA-B181CFA93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4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Distributed Query Processing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Query Decomposition and Localization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Join Ordering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Distributed Query Optimization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Adaptive Query Processing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9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Reduction for HF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3EFBF8-70D9-744B-826C-C0D520E56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B2DE3F-DBFE-0A46-8E1F-E3AC41261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30</a:t>
            </a:fld>
            <a:endParaRPr lang="en-US"/>
          </a:p>
        </p:txBody>
      </p:sp>
      <p:sp>
        <p:nvSpPr>
          <p:cNvPr id="2938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34178" y="1340768"/>
            <a:ext cx="4572000" cy="4381500"/>
          </a:xfrm>
          <a:noFill/>
          <a:ln/>
        </p:spPr>
        <p:txBody>
          <a:bodyPr/>
          <a:lstStyle/>
          <a:p>
            <a:pPr marL="0" indent="0">
              <a:spcBef>
                <a:spcPct val="65000"/>
              </a:spcBef>
              <a:buNone/>
            </a:pPr>
            <a:r>
              <a:rPr lang="en-US" dirty="0"/>
              <a:t>Example</a:t>
            </a:r>
          </a:p>
          <a:p>
            <a:pPr marL="228588" lvl="1" indent="0">
              <a:spcBef>
                <a:spcPct val="65000"/>
              </a:spcBef>
              <a:buNone/>
            </a:pPr>
            <a:r>
              <a:rPr lang="en-US" dirty="0"/>
              <a:t>Consider the following hybrid fragmentation:</a:t>
            </a:r>
          </a:p>
          <a:p>
            <a:pPr marL="457177" lvl="2" indent="0">
              <a:spcBef>
                <a:spcPct val="65000"/>
              </a:spcBef>
              <a:buNone/>
            </a:pPr>
            <a:r>
              <a:rPr lang="en-US" dirty="0"/>
              <a:t>EMP</a:t>
            </a:r>
            <a:r>
              <a:rPr lang="en-US" baseline="-25000" dirty="0"/>
              <a:t>1</a:t>
            </a:r>
            <a:r>
              <a:rPr lang="en-US" dirty="0"/>
              <a:t>= </a:t>
            </a:r>
            <a:r>
              <a:rPr lang="en-US" sz="1969" dirty="0">
                <a:latin typeface="Symbol" charset="2"/>
                <a:sym typeface="Symbol"/>
              </a:rPr>
              <a:t></a:t>
            </a:r>
            <a:r>
              <a:rPr lang="en-US" baseline="-25000" dirty="0"/>
              <a:t>ENO≤"E4" </a:t>
            </a:r>
            <a:r>
              <a:rPr lang="en-US" dirty="0"/>
              <a:t>(</a:t>
            </a:r>
            <a:r>
              <a:rPr lang="en-US" sz="1969" dirty="0">
                <a:latin typeface="Symbol" charset="2"/>
                <a:sym typeface="Symbol"/>
              </a:rPr>
              <a:t></a:t>
            </a:r>
            <a:r>
              <a:rPr lang="en-US" baseline="-25000" dirty="0"/>
              <a:t>ENO,ENAME </a:t>
            </a:r>
            <a:r>
              <a:rPr lang="en-US" dirty="0"/>
              <a:t>(EMP))</a:t>
            </a:r>
          </a:p>
          <a:p>
            <a:pPr marL="457177" lvl="2" indent="0">
              <a:spcBef>
                <a:spcPct val="65000"/>
              </a:spcBef>
              <a:buNone/>
            </a:pPr>
            <a:r>
              <a:rPr lang="en-US" dirty="0"/>
              <a:t>EMP</a:t>
            </a:r>
            <a:r>
              <a:rPr lang="en-US" baseline="-25000" dirty="0"/>
              <a:t>2</a:t>
            </a:r>
            <a:r>
              <a:rPr lang="en-US" dirty="0"/>
              <a:t>= </a:t>
            </a:r>
            <a:r>
              <a:rPr lang="en-US" sz="1969" dirty="0">
                <a:latin typeface="Symbol" charset="2"/>
                <a:sym typeface="Symbol"/>
              </a:rPr>
              <a:t></a:t>
            </a:r>
            <a:r>
              <a:rPr lang="en-US" baseline="-25000" dirty="0"/>
              <a:t>ENO&gt;"E4" </a:t>
            </a:r>
            <a:r>
              <a:rPr lang="en-US" dirty="0"/>
              <a:t>(</a:t>
            </a:r>
            <a:r>
              <a:rPr lang="en-US" sz="1969" dirty="0">
                <a:latin typeface="Symbol" charset="2"/>
                <a:sym typeface="Symbol"/>
              </a:rPr>
              <a:t></a:t>
            </a:r>
            <a:r>
              <a:rPr lang="en-US" baseline="-25000" dirty="0"/>
              <a:t>ENO,ENAME </a:t>
            </a:r>
            <a:r>
              <a:rPr lang="en-US" dirty="0"/>
              <a:t>(EMP))</a:t>
            </a:r>
          </a:p>
          <a:p>
            <a:pPr marL="457177" lvl="2" indent="0">
              <a:spcBef>
                <a:spcPct val="65000"/>
              </a:spcBef>
              <a:buNone/>
            </a:pPr>
            <a:r>
              <a:rPr lang="en-US" dirty="0"/>
              <a:t>EMP</a:t>
            </a:r>
            <a:r>
              <a:rPr lang="en-US" baseline="-25000" dirty="0"/>
              <a:t>3</a:t>
            </a:r>
            <a:r>
              <a:rPr lang="en-US" dirty="0"/>
              <a:t>=</a:t>
            </a:r>
            <a:r>
              <a:rPr lang="en-US" dirty="0">
                <a:latin typeface="Symbol" charset="2"/>
                <a:sym typeface="Symbol"/>
              </a:rPr>
              <a:t> </a:t>
            </a:r>
            <a:r>
              <a:rPr lang="en-US" sz="1969" dirty="0">
                <a:latin typeface="Symbol" charset="2"/>
                <a:sym typeface="Symbol"/>
              </a:rPr>
              <a:t></a:t>
            </a:r>
            <a:r>
              <a:rPr lang="en-US" baseline="-25000" dirty="0"/>
              <a:t>ENO,TITLE </a:t>
            </a:r>
            <a:r>
              <a:rPr lang="en-US" dirty="0"/>
              <a:t>(EMP)</a:t>
            </a:r>
          </a:p>
          <a:p>
            <a:pPr marL="228588" lvl="1" indent="0">
              <a:spcBef>
                <a:spcPct val="65000"/>
              </a:spcBef>
              <a:buNone/>
            </a:pPr>
            <a:r>
              <a:rPr lang="en-US" dirty="0"/>
              <a:t>and the query</a:t>
            </a:r>
          </a:p>
          <a:p>
            <a:pPr marL="457177" lvl="2" indent="0">
              <a:spcBef>
                <a:spcPct val="65000"/>
              </a:spcBef>
              <a:buNone/>
            </a:pPr>
            <a:r>
              <a:rPr lang="en-US" b="1" dirty="0">
                <a:latin typeface="Courier New"/>
              </a:rPr>
              <a:t>SELECT</a:t>
            </a:r>
            <a:r>
              <a:rPr lang="en-US" dirty="0">
                <a:latin typeface="Courier New"/>
              </a:rPr>
              <a:t>	ENAME</a:t>
            </a:r>
          </a:p>
          <a:p>
            <a:pPr marL="457177" lvl="2" indent="0">
              <a:buNone/>
            </a:pPr>
            <a:r>
              <a:rPr lang="en-US" b="1" dirty="0">
                <a:latin typeface="Courier New"/>
              </a:rPr>
              <a:t>FROM</a:t>
            </a:r>
            <a:r>
              <a:rPr lang="en-US" dirty="0">
                <a:latin typeface="Courier New"/>
              </a:rPr>
              <a:t>	EMP</a:t>
            </a:r>
          </a:p>
          <a:p>
            <a:pPr marL="457177" lvl="2" indent="0">
              <a:buNone/>
            </a:pPr>
            <a:r>
              <a:rPr lang="en-US" b="1" dirty="0">
                <a:latin typeface="Courier New"/>
              </a:rPr>
              <a:t>WHERE	</a:t>
            </a:r>
            <a:r>
              <a:rPr lang="en-US" dirty="0">
                <a:latin typeface="Courier New"/>
              </a:rPr>
              <a:t>ENO="E5"</a:t>
            </a:r>
          </a:p>
        </p:txBody>
      </p:sp>
      <p:sp>
        <p:nvSpPr>
          <p:cNvPr id="293909" name="Rectangle 21"/>
          <p:cNvSpPr>
            <a:spLocks noChangeArrowheads="1"/>
          </p:cNvSpPr>
          <p:nvPr/>
        </p:nvSpPr>
        <p:spPr bwMode="auto">
          <a:xfrm>
            <a:off x="6444208" y="2975703"/>
            <a:ext cx="636390" cy="6415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3586" dirty="0">
                <a:latin typeface="Monotype Sorts" charset="2"/>
                <a:sym typeface="Symbol"/>
              </a:rPr>
              <a:t></a:t>
            </a:r>
            <a:endParaRPr lang="en-US" sz="3586" dirty="0">
              <a:latin typeface="Monotype Sorts" charset="2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1679EAA-3DF7-E044-832F-C7E28267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4954" y="2060848"/>
            <a:ext cx="3361707" cy="3387369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208A2763-8D92-5B46-8B3F-CFB69CEB7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663" y="2325771"/>
            <a:ext cx="1224137" cy="213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6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Distributed Query Processing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Query Decomposition and Localization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Distributed Query Optimization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Join Ordering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Adaptive Query Processing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19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Step 3 – Global Query Optimization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530725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buFont typeface="Monotype Sorts" charset="2"/>
              <a:buNone/>
            </a:pPr>
            <a:r>
              <a:rPr lang="en-US" dirty="0">
                <a:solidFill>
                  <a:schemeClr val="hlink"/>
                </a:solidFill>
              </a:rPr>
              <a:t>Input:  </a:t>
            </a:r>
            <a:r>
              <a:rPr lang="en-US" dirty="0"/>
              <a:t>Fragment query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Find the </a:t>
            </a:r>
            <a:r>
              <a:rPr lang="en-US" i="1" dirty="0">
                <a:solidFill>
                  <a:schemeClr val="hlink"/>
                </a:solidFill>
              </a:rPr>
              <a:t>best</a:t>
            </a:r>
            <a:r>
              <a:rPr lang="en-US" dirty="0"/>
              <a:t> (not necessarily optimal) global schedule</a:t>
            </a:r>
          </a:p>
          <a:p>
            <a:pPr lvl="1"/>
            <a:r>
              <a:rPr lang="en-US" dirty="0"/>
              <a:t>Minimize a cost function</a:t>
            </a:r>
          </a:p>
          <a:p>
            <a:pPr lvl="1"/>
            <a:r>
              <a:rPr lang="en-US" dirty="0"/>
              <a:t>Distributed join processing</a:t>
            </a:r>
          </a:p>
          <a:p>
            <a:pPr lvl="2"/>
            <a:r>
              <a:rPr lang="en-US" dirty="0"/>
              <a:t>Bushy vs. linear trees</a:t>
            </a:r>
          </a:p>
          <a:p>
            <a:pPr lvl="2"/>
            <a:r>
              <a:rPr lang="en-US" dirty="0"/>
              <a:t>Which relation to ship where?</a:t>
            </a:r>
          </a:p>
          <a:p>
            <a:pPr lvl="2"/>
            <a:r>
              <a:rPr lang="en-US" dirty="0"/>
              <a:t>Ship-whole </a:t>
            </a:r>
            <a:r>
              <a:rPr lang="en-US" dirty="0" err="1"/>
              <a:t>vs</a:t>
            </a:r>
            <a:r>
              <a:rPr lang="en-US" dirty="0"/>
              <a:t> ship-as-needed</a:t>
            </a:r>
          </a:p>
          <a:p>
            <a:pPr lvl="1"/>
            <a:r>
              <a:rPr lang="en-US" dirty="0"/>
              <a:t>Decide on the use of </a:t>
            </a:r>
            <a:r>
              <a:rPr lang="en-US" dirty="0" err="1"/>
              <a:t>semijoins</a:t>
            </a:r>
            <a:endParaRPr lang="en-US" dirty="0"/>
          </a:p>
          <a:p>
            <a:pPr lvl="2"/>
            <a:r>
              <a:rPr lang="en-US" dirty="0" err="1"/>
              <a:t>Semijoin</a:t>
            </a:r>
            <a:r>
              <a:rPr lang="en-US" dirty="0"/>
              <a:t> saves on communication at the expense of more local processing</a:t>
            </a:r>
          </a:p>
          <a:p>
            <a:pPr lvl="1"/>
            <a:r>
              <a:rPr lang="en-US" dirty="0"/>
              <a:t>Join methods</a:t>
            </a:r>
          </a:p>
          <a:p>
            <a:pPr lvl="2"/>
            <a:r>
              <a:rPr lang="en-US" dirty="0"/>
              <a:t>Nested loop, merge join or hash join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162A8B-E848-464E-86DD-331555523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BD544-92C5-1D46-A82D-F2D99A510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0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Optimization Process</a:t>
            </a:r>
          </a:p>
        </p:txBody>
      </p:sp>
      <p:sp>
        <p:nvSpPr>
          <p:cNvPr id="143363" name="Rectangle 1027"/>
          <p:cNvSpPr>
            <a:spLocks noChangeArrowheads="1"/>
          </p:cNvSpPr>
          <p:nvPr/>
        </p:nvSpPr>
        <p:spPr bwMode="auto">
          <a:xfrm>
            <a:off x="3133871" y="2286397"/>
            <a:ext cx="1752600" cy="609600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969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43364" name="Text Box 1028"/>
          <p:cNvSpPr txBox="1">
            <a:spLocks noChangeArrowheads="1"/>
          </p:cNvSpPr>
          <p:nvPr/>
        </p:nvSpPr>
        <p:spPr bwMode="auto">
          <a:xfrm>
            <a:off x="3106875" y="2276872"/>
            <a:ext cx="1774844" cy="637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969" dirty="0">
                <a:solidFill>
                  <a:schemeClr val="tx2"/>
                </a:solidFill>
                <a:latin typeface="Arial"/>
              </a:rPr>
              <a:t>Search Space</a:t>
            </a:r>
          </a:p>
          <a:p>
            <a:pPr algn="ctr">
              <a:lnSpc>
                <a:spcPct val="90000"/>
              </a:lnSpc>
            </a:pPr>
            <a:r>
              <a:rPr lang="en-US" sz="1969" dirty="0">
                <a:solidFill>
                  <a:schemeClr val="tx2"/>
                </a:solidFill>
                <a:latin typeface="Arial"/>
              </a:rPr>
              <a:t>Generation</a:t>
            </a:r>
          </a:p>
        </p:txBody>
      </p:sp>
      <p:sp>
        <p:nvSpPr>
          <p:cNvPr id="143367" name="Rectangle 1031"/>
          <p:cNvSpPr>
            <a:spLocks noChangeArrowheads="1"/>
          </p:cNvSpPr>
          <p:nvPr/>
        </p:nvSpPr>
        <p:spPr bwMode="auto">
          <a:xfrm>
            <a:off x="3133871" y="3972322"/>
            <a:ext cx="1752600" cy="609600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969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43368" name="Text Box 1032"/>
          <p:cNvSpPr txBox="1">
            <a:spLocks noChangeArrowheads="1"/>
          </p:cNvSpPr>
          <p:nvPr/>
        </p:nvSpPr>
        <p:spPr bwMode="auto">
          <a:xfrm>
            <a:off x="3429887" y="3962798"/>
            <a:ext cx="1127231" cy="637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969" dirty="0">
                <a:solidFill>
                  <a:schemeClr val="tx2"/>
                </a:solidFill>
                <a:latin typeface="Arial"/>
              </a:rPr>
              <a:t>Search</a:t>
            </a:r>
          </a:p>
          <a:p>
            <a:pPr algn="ctr">
              <a:lnSpc>
                <a:spcPct val="90000"/>
              </a:lnSpc>
            </a:pPr>
            <a:r>
              <a:rPr lang="en-US" sz="1969" dirty="0">
                <a:solidFill>
                  <a:schemeClr val="tx2"/>
                </a:solidFill>
                <a:latin typeface="Arial"/>
              </a:rPr>
              <a:t>Strategy</a:t>
            </a:r>
          </a:p>
        </p:txBody>
      </p:sp>
      <p:sp>
        <p:nvSpPr>
          <p:cNvPr id="143369" name="Text Box 1033"/>
          <p:cNvSpPr txBox="1">
            <a:spLocks noChangeArrowheads="1"/>
          </p:cNvSpPr>
          <p:nvPr/>
        </p:nvSpPr>
        <p:spPr bwMode="auto">
          <a:xfrm>
            <a:off x="2944815" y="3248423"/>
            <a:ext cx="1709120" cy="3519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r>
              <a:rPr lang="en-US" sz="1687" dirty="0">
                <a:solidFill>
                  <a:schemeClr val="tx2"/>
                </a:solidFill>
                <a:latin typeface="Arial"/>
              </a:rPr>
              <a:t>Equivalent QEP</a:t>
            </a:r>
          </a:p>
        </p:txBody>
      </p:sp>
      <p:sp>
        <p:nvSpPr>
          <p:cNvPr id="143370" name="Line 1034"/>
          <p:cNvSpPr>
            <a:spLocks noChangeShapeType="1"/>
          </p:cNvSpPr>
          <p:nvPr/>
        </p:nvSpPr>
        <p:spPr bwMode="auto">
          <a:xfrm>
            <a:off x="3994296" y="2895997"/>
            <a:ext cx="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969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43371" name="Line 1035"/>
          <p:cNvSpPr>
            <a:spLocks noChangeShapeType="1"/>
          </p:cNvSpPr>
          <p:nvPr/>
        </p:nvSpPr>
        <p:spPr bwMode="auto">
          <a:xfrm>
            <a:off x="3994296" y="3592910"/>
            <a:ext cx="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969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43372" name="Line 1036"/>
          <p:cNvSpPr>
            <a:spLocks noChangeShapeType="1"/>
          </p:cNvSpPr>
          <p:nvPr/>
        </p:nvSpPr>
        <p:spPr bwMode="auto">
          <a:xfrm>
            <a:off x="3994296" y="1916511"/>
            <a:ext cx="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969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43373" name="Text Box 1037"/>
          <p:cNvSpPr txBox="1">
            <a:spLocks noChangeArrowheads="1"/>
          </p:cNvSpPr>
          <p:nvPr/>
        </p:nvSpPr>
        <p:spPr bwMode="auto">
          <a:xfrm>
            <a:off x="3245611" y="1524397"/>
            <a:ext cx="1508744" cy="395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r>
              <a:rPr lang="en-US" sz="1969" dirty="0">
                <a:solidFill>
                  <a:schemeClr val="tx2"/>
                </a:solidFill>
                <a:latin typeface="Arial"/>
              </a:rPr>
              <a:t>Input Query</a:t>
            </a:r>
          </a:p>
        </p:txBody>
      </p:sp>
      <p:sp>
        <p:nvSpPr>
          <p:cNvPr id="143377" name="Line 1041"/>
          <p:cNvSpPr>
            <a:spLocks noChangeShapeType="1"/>
          </p:cNvSpPr>
          <p:nvPr/>
        </p:nvSpPr>
        <p:spPr bwMode="auto">
          <a:xfrm flipH="1">
            <a:off x="2752872" y="4267597"/>
            <a:ext cx="381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969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43378" name="Line 1042"/>
          <p:cNvSpPr>
            <a:spLocks noChangeShapeType="1"/>
          </p:cNvSpPr>
          <p:nvPr/>
        </p:nvSpPr>
        <p:spPr bwMode="auto">
          <a:xfrm flipV="1">
            <a:off x="2752871" y="2591197"/>
            <a:ext cx="0" cy="1676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969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43380" name="Line 1044"/>
          <p:cNvSpPr>
            <a:spLocks noChangeShapeType="1"/>
          </p:cNvSpPr>
          <p:nvPr/>
        </p:nvSpPr>
        <p:spPr bwMode="auto">
          <a:xfrm>
            <a:off x="2752872" y="2591197"/>
            <a:ext cx="381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969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43381" name="Line 1045"/>
          <p:cNvSpPr>
            <a:spLocks noChangeShapeType="1"/>
          </p:cNvSpPr>
          <p:nvPr/>
        </p:nvSpPr>
        <p:spPr bwMode="auto">
          <a:xfrm flipH="1">
            <a:off x="4897584" y="2591197"/>
            <a:ext cx="381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43383" name="Oval 1047"/>
          <p:cNvSpPr>
            <a:spLocks noChangeArrowheads="1"/>
          </p:cNvSpPr>
          <p:nvPr/>
        </p:nvSpPr>
        <p:spPr bwMode="auto">
          <a:xfrm>
            <a:off x="5288110" y="2286399"/>
            <a:ext cx="1487487" cy="588963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87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43384" name="Text Box 1048"/>
          <p:cNvSpPr txBox="1">
            <a:spLocks noChangeArrowheads="1"/>
          </p:cNvSpPr>
          <p:nvPr/>
        </p:nvSpPr>
        <p:spPr bwMode="auto">
          <a:xfrm>
            <a:off x="5245259" y="2416574"/>
            <a:ext cx="1573188" cy="4905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17" dirty="0">
                <a:solidFill>
                  <a:schemeClr val="tx2"/>
                </a:solidFill>
                <a:latin typeface="Arial"/>
              </a:rPr>
              <a:t>Transformation</a:t>
            </a:r>
          </a:p>
          <a:p>
            <a:pPr algn="ctr">
              <a:lnSpc>
                <a:spcPct val="80000"/>
              </a:lnSpc>
            </a:pPr>
            <a:r>
              <a:rPr lang="en-US" sz="1617" dirty="0">
                <a:solidFill>
                  <a:schemeClr val="tx2"/>
                </a:solidFill>
                <a:latin typeface="Arial"/>
              </a:rPr>
              <a:t>Rules</a:t>
            </a:r>
          </a:p>
        </p:txBody>
      </p:sp>
      <p:sp>
        <p:nvSpPr>
          <p:cNvPr id="143390" name="Line 1054"/>
          <p:cNvSpPr>
            <a:spLocks noChangeShapeType="1"/>
          </p:cNvSpPr>
          <p:nvPr/>
        </p:nvSpPr>
        <p:spPr bwMode="auto">
          <a:xfrm flipH="1">
            <a:off x="4899171" y="4267597"/>
            <a:ext cx="381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43392" name="Oval 1056"/>
          <p:cNvSpPr>
            <a:spLocks noChangeArrowheads="1"/>
          </p:cNvSpPr>
          <p:nvPr/>
        </p:nvSpPr>
        <p:spPr bwMode="auto">
          <a:xfrm>
            <a:off x="5289696" y="3962798"/>
            <a:ext cx="1487488" cy="588963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87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43393" name="Text Box 1057"/>
          <p:cNvSpPr txBox="1">
            <a:spLocks noChangeArrowheads="1"/>
          </p:cNvSpPr>
          <p:nvPr/>
        </p:nvSpPr>
        <p:spPr bwMode="auto">
          <a:xfrm>
            <a:off x="5416123" y="4113610"/>
            <a:ext cx="1234633" cy="2914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17" dirty="0">
                <a:solidFill>
                  <a:schemeClr val="tx2"/>
                </a:solidFill>
                <a:latin typeface="Arial"/>
              </a:rPr>
              <a:t>Cost Model</a:t>
            </a:r>
          </a:p>
        </p:txBody>
      </p:sp>
      <p:sp>
        <p:nvSpPr>
          <p:cNvPr id="143395" name="Line 1059"/>
          <p:cNvSpPr>
            <a:spLocks noChangeShapeType="1"/>
          </p:cNvSpPr>
          <p:nvPr/>
        </p:nvSpPr>
        <p:spPr bwMode="auto">
          <a:xfrm>
            <a:off x="3994296" y="4583510"/>
            <a:ext cx="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969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43396" name="Text Box 1060"/>
          <p:cNvSpPr txBox="1">
            <a:spLocks noChangeArrowheads="1"/>
          </p:cNvSpPr>
          <p:nvPr/>
        </p:nvSpPr>
        <p:spPr bwMode="auto">
          <a:xfrm>
            <a:off x="3354752" y="5029597"/>
            <a:ext cx="1295545" cy="395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r>
              <a:rPr lang="en-US" sz="1969" dirty="0">
                <a:solidFill>
                  <a:schemeClr val="tx2"/>
                </a:solidFill>
                <a:latin typeface="Arial"/>
              </a:rPr>
              <a:t>Best QEP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DE947E-4155-934E-B8A0-5C4E6A847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0BD86-4668-5F49-B715-2759EA2B3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84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05780" y="1268760"/>
            <a:ext cx="8229600" cy="4530725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Search space</a:t>
            </a:r>
          </a:p>
          <a:p>
            <a:pPr marL="742912" lvl="1">
              <a:spcBef>
                <a:spcPct val="45000"/>
              </a:spcBef>
            </a:pPr>
            <a:r>
              <a:rPr lang="en-US" dirty="0"/>
              <a:t>The set of equivalent algebra expressions (query trees)</a:t>
            </a:r>
          </a:p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Cost model</a:t>
            </a:r>
          </a:p>
          <a:p>
            <a:pPr marL="742912" lvl="1">
              <a:spcBef>
                <a:spcPct val="45000"/>
              </a:spcBef>
            </a:pPr>
            <a:r>
              <a:rPr lang="en-US" dirty="0"/>
              <a:t>I/O cost + CPU cost + communication cost</a:t>
            </a:r>
          </a:p>
          <a:p>
            <a:pPr marL="742912" lvl="1">
              <a:spcBef>
                <a:spcPct val="45000"/>
              </a:spcBef>
            </a:pPr>
            <a:r>
              <a:rPr lang="en-US" dirty="0"/>
              <a:t>These might have different weights in different distributed environments (LAN vs WAN)</a:t>
            </a:r>
          </a:p>
          <a:p>
            <a:pPr marL="742912" lvl="1">
              <a:spcBef>
                <a:spcPct val="45000"/>
              </a:spcBef>
            </a:pPr>
            <a:r>
              <a:rPr lang="en-US" dirty="0"/>
              <a:t>Can also maximize throughput </a:t>
            </a:r>
          </a:p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Search algorithm</a:t>
            </a:r>
          </a:p>
          <a:p>
            <a:pPr marL="742912" lvl="1">
              <a:spcBef>
                <a:spcPct val="45000"/>
              </a:spcBef>
            </a:pPr>
            <a:r>
              <a:rPr lang="en-US" dirty="0"/>
              <a:t>How do we move inside the solution space?</a:t>
            </a:r>
          </a:p>
          <a:p>
            <a:pPr marL="742912" lvl="1">
              <a:spcBef>
                <a:spcPct val="45000"/>
              </a:spcBef>
            </a:pPr>
            <a:r>
              <a:rPr lang="en-US" dirty="0"/>
              <a:t>Exhaustive search, heuristic algorithms (iterative improvement, simulated annealing, genetic,…)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D4C247-396B-8845-9916-B3AB1BBE9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0E12C0-B452-3849-9318-BB27D0229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2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Trees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7883" y="1336131"/>
            <a:ext cx="4128376" cy="4759523"/>
          </a:xfrm>
        </p:spPr>
        <p:txBody>
          <a:bodyPr/>
          <a:lstStyle/>
          <a:p>
            <a:r>
              <a:rPr lang="en-US" sz="2000" dirty="0"/>
              <a:t>Characterize the search space for optimization</a:t>
            </a:r>
          </a:p>
          <a:p>
            <a:r>
              <a:rPr lang="en-US" sz="2000" dirty="0"/>
              <a:t>For </a:t>
            </a:r>
            <a:r>
              <a:rPr lang="en-US" sz="2000" i="1" dirty="0"/>
              <a:t>N</a:t>
            </a:r>
            <a:r>
              <a:rPr lang="en-US" sz="2000" dirty="0"/>
              <a:t> relations, there are O(</a:t>
            </a:r>
            <a:r>
              <a:rPr lang="en-US" sz="2000" i="1" dirty="0"/>
              <a:t>N</a:t>
            </a:r>
            <a:r>
              <a:rPr lang="en-US" sz="2000" dirty="0"/>
              <a:t>!) equivalent join trees that can be obtained by  applying commutativity and associativity rules</a:t>
            </a:r>
          </a:p>
          <a:p>
            <a:pPr marL="460351" lvl="1" indent="0">
              <a:buNone/>
              <a:tabLst>
                <a:tab pos="1571569" algn="l"/>
              </a:tabLst>
            </a:pPr>
            <a:r>
              <a:rPr lang="en-US" b="1" dirty="0">
                <a:latin typeface="Courier New"/>
              </a:rPr>
              <a:t>SELECT	</a:t>
            </a:r>
            <a:r>
              <a:rPr lang="en-US" dirty="0">
                <a:latin typeface="Courier New"/>
              </a:rPr>
              <a:t>ENAME,RESP</a:t>
            </a:r>
          </a:p>
          <a:p>
            <a:pPr marL="460351" lvl="1" indent="0">
              <a:buNone/>
              <a:tabLst>
                <a:tab pos="1571569" algn="l"/>
              </a:tabLst>
            </a:pPr>
            <a:r>
              <a:rPr lang="en-US" b="1" dirty="0">
                <a:latin typeface="Courier New"/>
              </a:rPr>
              <a:t>FROM	</a:t>
            </a:r>
            <a:r>
              <a:rPr lang="en-US" dirty="0">
                <a:latin typeface="Courier New"/>
              </a:rPr>
              <a:t>EMP</a:t>
            </a:r>
          </a:p>
          <a:p>
            <a:pPr marL="460351" lvl="1" indent="0">
              <a:buNone/>
              <a:tabLst>
                <a:tab pos="1571569" algn="l"/>
              </a:tabLst>
            </a:pPr>
            <a:r>
              <a:rPr lang="en-US" b="1" dirty="0">
                <a:latin typeface="Courier New"/>
              </a:rPr>
              <a:t>NATURAL JOIN</a:t>
            </a:r>
            <a:r>
              <a:rPr lang="en-US" dirty="0">
                <a:latin typeface="Courier New"/>
              </a:rPr>
              <a:t> ASG</a:t>
            </a:r>
          </a:p>
          <a:p>
            <a:pPr marL="460351" lvl="1" indent="0">
              <a:buNone/>
              <a:tabLst>
                <a:tab pos="1571569" algn="l"/>
              </a:tabLst>
            </a:pPr>
            <a:r>
              <a:rPr lang="en-US" b="1" dirty="0">
                <a:latin typeface="Courier New"/>
              </a:rPr>
              <a:t>NATURAL JOIN</a:t>
            </a:r>
            <a:r>
              <a:rPr lang="en-US" dirty="0">
                <a:latin typeface="Courier New"/>
              </a:rPr>
              <a:t> PROJ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B466B6-44F9-F145-9C13-17D3A370D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85BA5-A879-E646-8430-2DB7DE0A5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F6CD9D2-9F7D-9544-9AC4-A530676F6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191" y="647217"/>
            <a:ext cx="2265512" cy="1659880"/>
          </a:xfrm>
          <a:prstGeom prst="rect">
            <a:avLst/>
          </a:prstGeom>
        </p:spPr>
      </p:pic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F317A2C-38BF-3D41-8A45-85CD203A6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622" y="2561208"/>
            <a:ext cx="2220650" cy="1659880"/>
          </a:xfrm>
          <a:prstGeom prst="rect">
            <a:avLst/>
          </a:prstGeom>
        </p:spPr>
      </p:pic>
      <p:pic>
        <p:nvPicPr>
          <p:cNvPr id="11" name="Picture 1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A9C5D22A-9521-1A45-98DD-F0AF71B76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432" y="4437112"/>
            <a:ext cx="245703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96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Trees</a:t>
            </a:r>
          </a:p>
        </p:txBody>
      </p:sp>
      <p:sp>
        <p:nvSpPr>
          <p:cNvPr id="14643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459680"/>
            <a:ext cx="8229600" cy="969219"/>
          </a:xfrm>
        </p:spPr>
        <p:txBody>
          <a:bodyPr/>
          <a:lstStyle/>
          <a:p>
            <a:pPr>
              <a:buSzPct val="95000"/>
              <a:buFont typeface="Wingdings" pitchFamily="2" charset="2"/>
              <a:buChar char=""/>
            </a:pPr>
            <a:r>
              <a:rPr lang="en-US" dirty="0"/>
              <a:t>Two major shapes</a:t>
            </a:r>
          </a:p>
          <a:p>
            <a:pPr lvl="1">
              <a:buSzPct val="95000"/>
              <a:buFont typeface="Wingdings" pitchFamily="2" charset="2"/>
              <a:buChar char=""/>
            </a:pPr>
            <a:r>
              <a:rPr lang="en-US" dirty="0"/>
              <a:t>Linear versus bushy trees</a:t>
            </a:r>
          </a:p>
        </p:txBody>
      </p:sp>
      <p:sp>
        <p:nvSpPr>
          <p:cNvPr id="146455" name="Text Box 1047"/>
          <p:cNvSpPr txBox="1">
            <a:spLocks noChangeArrowheads="1"/>
          </p:cNvSpPr>
          <p:nvPr/>
        </p:nvSpPr>
        <p:spPr bwMode="auto">
          <a:xfrm>
            <a:off x="2005218" y="3025892"/>
            <a:ext cx="1732460" cy="3519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r>
              <a:rPr lang="en-US" sz="1687" dirty="0">
                <a:solidFill>
                  <a:schemeClr val="hlink"/>
                </a:solidFill>
                <a:latin typeface="Arial"/>
              </a:rPr>
              <a:t>Linear Join Tree</a:t>
            </a:r>
          </a:p>
        </p:txBody>
      </p:sp>
      <p:sp>
        <p:nvSpPr>
          <p:cNvPr id="146469" name="Text Box 1061"/>
          <p:cNvSpPr txBox="1">
            <a:spLocks noChangeArrowheads="1"/>
          </p:cNvSpPr>
          <p:nvPr/>
        </p:nvSpPr>
        <p:spPr bwMode="auto">
          <a:xfrm>
            <a:off x="5508104" y="3025892"/>
            <a:ext cx="1730856" cy="3519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r>
              <a:rPr lang="en-US" sz="1687" dirty="0">
                <a:solidFill>
                  <a:schemeClr val="hlink"/>
                </a:solidFill>
                <a:latin typeface="Arial"/>
              </a:rPr>
              <a:t>Bushy Join Tree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4CDB92-BCAF-E646-99C9-3C39B6923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703461-B788-964C-9F50-6D9288CA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EDD492F9-0AD8-FD45-94CF-B086AA67E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888" y="3373834"/>
            <a:ext cx="1908010" cy="2719462"/>
          </a:xfrm>
          <a:prstGeom prst="rect">
            <a:avLst/>
          </a:prstGeom>
        </p:spPr>
      </p:pic>
      <p:pic>
        <p:nvPicPr>
          <p:cNvPr id="7" name="Picture 6" descr="A picture containing object, table&#10;&#10;Description automatically generated">
            <a:extLst>
              <a:ext uri="{FF2B5EF4-FFF2-40B4-BE49-F238E27FC236}">
                <a16:creationId xmlns:a16="http://schemas.microsoft.com/office/drawing/2014/main" id="{3510FAB6-27A8-4F4D-8E5D-C74556905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304" y="3602614"/>
            <a:ext cx="2304679" cy="21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39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Strategy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442934" y="1417638"/>
            <a:ext cx="8229600" cy="4530725"/>
          </a:xfrm>
        </p:spPr>
        <p:txBody>
          <a:bodyPr/>
          <a:lstStyle/>
          <a:p>
            <a:pPr>
              <a:buSzPct val="95000"/>
              <a:buFont typeface="Wingdings" pitchFamily="2" charset="2"/>
              <a:buChar char=""/>
            </a:pPr>
            <a:r>
              <a:rPr lang="en-US" dirty="0"/>
              <a:t>How to “move” in the search space</a:t>
            </a:r>
          </a:p>
          <a:p>
            <a:pPr>
              <a:buSzPct val="95000"/>
              <a:buFont typeface="Wingdings" pitchFamily="2" charset="2"/>
              <a:buChar char=""/>
            </a:pPr>
            <a:r>
              <a:rPr lang="en-US" dirty="0"/>
              <a:t>Deterministic</a:t>
            </a:r>
          </a:p>
          <a:p>
            <a:pPr lvl="1">
              <a:buSzPct val="95000"/>
              <a:buFont typeface="Wingdings 3" pitchFamily="18" charset="2"/>
              <a:buChar char=""/>
            </a:pPr>
            <a:r>
              <a:rPr lang="en-US" dirty="0"/>
              <a:t>Start from base relations and build plans by adding one relation at each step</a:t>
            </a:r>
          </a:p>
          <a:p>
            <a:pPr lvl="1">
              <a:buSzPct val="95000"/>
              <a:buFont typeface="Wingdings 3" pitchFamily="18" charset="2"/>
              <a:buChar char=""/>
            </a:pPr>
            <a:r>
              <a:rPr lang="en-US" dirty="0"/>
              <a:t>Dynamic programming: breadth-first</a:t>
            </a:r>
          </a:p>
          <a:p>
            <a:pPr lvl="1">
              <a:buSzPct val="95000"/>
              <a:buFont typeface="Wingdings 3" pitchFamily="18" charset="2"/>
              <a:buChar char=""/>
            </a:pPr>
            <a:r>
              <a:rPr lang="en-US" dirty="0"/>
              <a:t>Greedy: depth-first</a:t>
            </a:r>
          </a:p>
          <a:p>
            <a:pPr>
              <a:buSzPct val="95000"/>
              <a:buFont typeface="Wingdings" pitchFamily="2" charset="2"/>
              <a:buChar char=""/>
            </a:pPr>
            <a:r>
              <a:rPr lang="en-US" dirty="0"/>
              <a:t>Randomized</a:t>
            </a:r>
          </a:p>
          <a:p>
            <a:pPr lvl="1">
              <a:buSzPct val="95000"/>
              <a:buFont typeface="Wingdings 3" pitchFamily="18" charset="2"/>
              <a:buChar char=""/>
            </a:pPr>
            <a:r>
              <a:rPr lang="en-US" dirty="0"/>
              <a:t>Search for </a:t>
            </a:r>
            <a:r>
              <a:rPr lang="en-US" dirty="0" err="1"/>
              <a:t>optimalities</a:t>
            </a:r>
            <a:r>
              <a:rPr lang="en-US" dirty="0"/>
              <a:t> around a particular starting point</a:t>
            </a:r>
          </a:p>
          <a:p>
            <a:pPr lvl="1">
              <a:buSzPct val="95000"/>
              <a:buFont typeface="Wingdings 3" pitchFamily="18" charset="2"/>
              <a:buChar char=""/>
            </a:pPr>
            <a:r>
              <a:rPr lang="en-US" dirty="0"/>
              <a:t>Trade optimization time for execution time</a:t>
            </a:r>
          </a:p>
          <a:p>
            <a:pPr lvl="1">
              <a:buSzPct val="95000"/>
              <a:buFont typeface="Wingdings 3" pitchFamily="18" charset="2"/>
              <a:buChar char=""/>
            </a:pPr>
            <a:r>
              <a:rPr lang="en-US" dirty="0"/>
              <a:t>Better when &gt; 10 relations</a:t>
            </a:r>
          </a:p>
          <a:p>
            <a:pPr lvl="1">
              <a:buSzPct val="95000"/>
              <a:buFont typeface="Wingdings 3" pitchFamily="18" charset="2"/>
              <a:buChar char=""/>
            </a:pPr>
            <a:r>
              <a:rPr lang="en-US" dirty="0"/>
              <a:t>Simulated annealing</a:t>
            </a:r>
          </a:p>
          <a:p>
            <a:pPr lvl="1">
              <a:buSzPct val="95000"/>
              <a:buFont typeface="Wingdings 3" pitchFamily="18" charset="2"/>
              <a:buChar char=""/>
            </a:pPr>
            <a:r>
              <a:rPr lang="en-US" dirty="0"/>
              <a:t>Iterative improvement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C97247-3545-5A4C-A541-EE91F6B6D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56D22C-9C7E-1543-BD89-1379A4B15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07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Strategies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>
          <a:xfrm>
            <a:off x="250031" y="1417638"/>
            <a:ext cx="2446537" cy="463646"/>
          </a:xfrm>
        </p:spPr>
        <p:txBody>
          <a:bodyPr/>
          <a:lstStyle/>
          <a:p>
            <a:r>
              <a:rPr lang="en-US" dirty="0"/>
              <a:t>Deterministic</a:t>
            </a:r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7092798" y="3358358"/>
            <a:ext cx="439220" cy="37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828" i="1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28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1828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5906936" y="3358358"/>
            <a:ext cx="439220" cy="37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828" i="1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28" baseline="-25000">
                <a:solidFill>
                  <a:srgbClr val="000000"/>
                </a:solidFill>
                <a:latin typeface="Arial" charset="0"/>
              </a:rPr>
              <a:t>1</a:t>
            </a:r>
            <a:endParaRPr lang="en-US" sz="1828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2087" name="Line 7"/>
          <p:cNvSpPr>
            <a:spLocks noChangeShapeType="1"/>
          </p:cNvSpPr>
          <p:nvPr/>
        </p:nvSpPr>
        <p:spPr bwMode="auto">
          <a:xfrm flipV="1">
            <a:off x="6131918" y="2944019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 flipH="1" flipV="1">
            <a:off x="6817718" y="2944019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089" name="Line 9"/>
          <p:cNvSpPr>
            <a:spLocks noChangeShapeType="1"/>
          </p:cNvSpPr>
          <p:nvPr/>
        </p:nvSpPr>
        <p:spPr bwMode="auto">
          <a:xfrm flipV="1">
            <a:off x="6762155" y="2285207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7702399" y="2715419"/>
            <a:ext cx="439220" cy="37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828" i="1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28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sz="1828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2091" name="Line 11"/>
          <p:cNvSpPr>
            <a:spLocks noChangeShapeType="1"/>
          </p:cNvSpPr>
          <p:nvPr/>
        </p:nvSpPr>
        <p:spPr bwMode="auto">
          <a:xfrm flipH="1" flipV="1">
            <a:off x="7427318" y="2301082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092" name="Line 12"/>
          <p:cNvSpPr>
            <a:spLocks noChangeShapeType="1"/>
          </p:cNvSpPr>
          <p:nvPr/>
        </p:nvSpPr>
        <p:spPr bwMode="auto">
          <a:xfrm flipV="1">
            <a:off x="7427318" y="1631157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093" name="Rectangle 13"/>
          <p:cNvSpPr>
            <a:spLocks noChangeArrowheads="1"/>
          </p:cNvSpPr>
          <p:nvPr/>
        </p:nvSpPr>
        <p:spPr bwMode="auto">
          <a:xfrm>
            <a:off x="8388199" y="2062957"/>
            <a:ext cx="439220" cy="37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828" i="1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28" baseline="-25000">
                <a:solidFill>
                  <a:srgbClr val="000000"/>
                </a:solidFill>
                <a:latin typeface="Arial" charset="0"/>
              </a:rPr>
              <a:t>4</a:t>
            </a:r>
            <a:endParaRPr lang="en-US" sz="1828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2094" name="Line 14"/>
          <p:cNvSpPr>
            <a:spLocks noChangeShapeType="1"/>
          </p:cNvSpPr>
          <p:nvPr/>
        </p:nvSpPr>
        <p:spPr bwMode="auto">
          <a:xfrm flipH="1" flipV="1">
            <a:off x="8113118" y="1648619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095" name="Rectangle 15"/>
          <p:cNvSpPr>
            <a:spLocks noChangeArrowheads="1"/>
          </p:cNvSpPr>
          <p:nvPr/>
        </p:nvSpPr>
        <p:spPr bwMode="auto">
          <a:xfrm>
            <a:off x="2139798" y="3358358"/>
            <a:ext cx="439220" cy="37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828" i="1" dirty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28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sz="1828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2096" name="Rectangle 16"/>
          <p:cNvSpPr>
            <a:spLocks noChangeArrowheads="1"/>
          </p:cNvSpPr>
          <p:nvPr/>
        </p:nvSpPr>
        <p:spPr bwMode="auto">
          <a:xfrm>
            <a:off x="953936" y="3358358"/>
            <a:ext cx="439220" cy="37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828" i="1" dirty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28" baseline="-25000" dirty="0">
                <a:solidFill>
                  <a:srgbClr val="000000"/>
                </a:solidFill>
                <a:latin typeface="Arial" charset="0"/>
              </a:rPr>
              <a:t>1</a:t>
            </a:r>
            <a:endParaRPr lang="en-US" sz="1828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2097" name="Line 17"/>
          <p:cNvSpPr>
            <a:spLocks noChangeShapeType="1"/>
          </p:cNvSpPr>
          <p:nvPr/>
        </p:nvSpPr>
        <p:spPr bwMode="auto">
          <a:xfrm flipV="1">
            <a:off x="1178918" y="2944019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098" name="Line 18"/>
          <p:cNvSpPr>
            <a:spLocks noChangeShapeType="1"/>
          </p:cNvSpPr>
          <p:nvPr/>
        </p:nvSpPr>
        <p:spPr bwMode="auto">
          <a:xfrm flipH="1" flipV="1">
            <a:off x="1864718" y="2944019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099" name="Rectangle 19"/>
          <p:cNvSpPr>
            <a:spLocks noChangeArrowheads="1"/>
          </p:cNvSpPr>
          <p:nvPr/>
        </p:nvSpPr>
        <p:spPr bwMode="auto">
          <a:xfrm>
            <a:off x="4633761" y="3358358"/>
            <a:ext cx="439220" cy="37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828" i="1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28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1828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2100" name="Rectangle 20"/>
          <p:cNvSpPr>
            <a:spLocks noChangeArrowheads="1"/>
          </p:cNvSpPr>
          <p:nvPr/>
        </p:nvSpPr>
        <p:spPr bwMode="auto">
          <a:xfrm>
            <a:off x="3447898" y="3358358"/>
            <a:ext cx="439220" cy="37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828" i="1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28" baseline="-25000">
                <a:solidFill>
                  <a:srgbClr val="000000"/>
                </a:solidFill>
                <a:latin typeface="Arial" charset="0"/>
              </a:rPr>
              <a:t>1</a:t>
            </a:r>
            <a:endParaRPr lang="en-US" sz="1828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2101" name="Line 21"/>
          <p:cNvSpPr>
            <a:spLocks noChangeShapeType="1"/>
          </p:cNvSpPr>
          <p:nvPr/>
        </p:nvSpPr>
        <p:spPr bwMode="auto">
          <a:xfrm flipV="1">
            <a:off x="3672880" y="2944019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102" name="Line 22"/>
          <p:cNvSpPr>
            <a:spLocks noChangeShapeType="1"/>
          </p:cNvSpPr>
          <p:nvPr/>
        </p:nvSpPr>
        <p:spPr bwMode="auto">
          <a:xfrm flipH="1" flipV="1">
            <a:off x="4358680" y="2944019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103" name="Line 23"/>
          <p:cNvSpPr>
            <a:spLocks noChangeShapeType="1"/>
          </p:cNvSpPr>
          <p:nvPr/>
        </p:nvSpPr>
        <p:spPr bwMode="auto">
          <a:xfrm flipV="1">
            <a:off x="4303118" y="2285207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104" name="Rectangle 24"/>
          <p:cNvSpPr>
            <a:spLocks noChangeArrowheads="1"/>
          </p:cNvSpPr>
          <p:nvPr/>
        </p:nvSpPr>
        <p:spPr bwMode="auto">
          <a:xfrm>
            <a:off x="5243361" y="2715419"/>
            <a:ext cx="439220" cy="37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828" i="1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28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sz="1828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2105" name="Line 25"/>
          <p:cNvSpPr>
            <a:spLocks noChangeShapeType="1"/>
          </p:cNvSpPr>
          <p:nvPr/>
        </p:nvSpPr>
        <p:spPr bwMode="auto">
          <a:xfrm flipH="1" flipV="1">
            <a:off x="4968280" y="2301082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106" name="AutoShape 26"/>
          <p:cNvSpPr>
            <a:spLocks noChangeArrowheads="1"/>
          </p:cNvSpPr>
          <p:nvPr/>
        </p:nvSpPr>
        <p:spPr bwMode="auto">
          <a:xfrm>
            <a:off x="2702919" y="2639219"/>
            <a:ext cx="533400" cy="152400"/>
          </a:xfrm>
          <a:prstGeom prst="notchedRightArrow">
            <a:avLst>
              <a:gd name="adj1" fmla="val 50000"/>
              <a:gd name="adj2" fmla="val 87500"/>
            </a:avLst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107" name="AutoShape 27"/>
          <p:cNvSpPr>
            <a:spLocks noChangeArrowheads="1"/>
          </p:cNvSpPr>
          <p:nvPr/>
        </p:nvSpPr>
        <p:spPr bwMode="auto">
          <a:xfrm>
            <a:off x="5827118" y="2639219"/>
            <a:ext cx="533400" cy="152400"/>
          </a:xfrm>
          <a:prstGeom prst="notchedRightArrow">
            <a:avLst>
              <a:gd name="adj1" fmla="val 50000"/>
              <a:gd name="adj2" fmla="val 87500"/>
            </a:avLst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108" name="Rectangle 28"/>
          <p:cNvSpPr>
            <a:spLocks noChangeArrowheads="1"/>
          </p:cNvSpPr>
          <p:nvPr/>
        </p:nvSpPr>
        <p:spPr bwMode="auto">
          <a:xfrm>
            <a:off x="3027211" y="5644358"/>
            <a:ext cx="439220" cy="37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828" i="1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28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1828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2109" name="Rectangle 29"/>
          <p:cNvSpPr>
            <a:spLocks noChangeArrowheads="1"/>
          </p:cNvSpPr>
          <p:nvPr/>
        </p:nvSpPr>
        <p:spPr bwMode="auto">
          <a:xfrm>
            <a:off x="1841348" y="5644358"/>
            <a:ext cx="439220" cy="37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828" i="1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28" baseline="-25000">
                <a:solidFill>
                  <a:srgbClr val="000000"/>
                </a:solidFill>
                <a:latin typeface="Arial" charset="0"/>
              </a:rPr>
              <a:t>1</a:t>
            </a:r>
            <a:endParaRPr lang="en-US" sz="1828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2110" name="Line 30"/>
          <p:cNvSpPr>
            <a:spLocks noChangeShapeType="1"/>
          </p:cNvSpPr>
          <p:nvPr/>
        </p:nvSpPr>
        <p:spPr bwMode="auto">
          <a:xfrm flipV="1">
            <a:off x="2066330" y="5230019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111" name="Line 31"/>
          <p:cNvSpPr>
            <a:spLocks noChangeShapeType="1"/>
          </p:cNvSpPr>
          <p:nvPr/>
        </p:nvSpPr>
        <p:spPr bwMode="auto">
          <a:xfrm flipH="1" flipV="1">
            <a:off x="2752130" y="5230019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112" name="Line 32"/>
          <p:cNvSpPr>
            <a:spLocks noChangeShapeType="1"/>
          </p:cNvSpPr>
          <p:nvPr/>
        </p:nvSpPr>
        <p:spPr bwMode="auto">
          <a:xfrm flipV="1">
            <a:off x="2696568" y="4571207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113" name="Line 33"/>
          <p:cNvSpPr>
            <a:spLocks noChangeShapeType="1"/>
          </p:cNvSpPr>
          <p:nvPr/>
        </p:nvSpPr>
        <p:spPr bwMode="auto">
          <a:xfrm flipH="1" flipV="1">
            <a:off x="3361730" y="4587082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114" name="Rectangle 34"/>
          <p:cNvSpPr>
            <a:spLocks noChangeArrowheads="1"/>
          </p:cNvSpPr>
          <p:nvPr/>
        </p:nvSpPr>
        <p:spPr bwMode="auto">
          <a:xfrm>
            <a:off x="3636811" y="5001419"/>
            <a:ext cx="439220" cy="37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828" i="1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28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sz="1828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2115" name="Rectangle 35"/>
          <p:cNvSpPr>
            <a:spLocks noChangeArrowheads="1"/>
          </p:cNvSpPr>
          <p:nvPr/>
        </p:nvSpPr>
        <p:spPr bwMode="auto">
          <a:xfrm>
            <a:off x="6075211" y="5644358"/>
            <a:ext cx="439220" cy="37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828" i="1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28" baseline="-25000">
                <a:solidFill>
                  <a:srgbClr val="000000"/>
                </a:solidFill>
                <a:latin typeface="Arial" charset="0"/>
              </a:rPr>
              <a:t>3</a:t>
            </a:r>
            <a:endParaRPr lang="en-US" sz="1828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2116" name="Rectangle 36"/>
          <p:cNvSpPr>
            <a:spLocks noChangeArrowheads="1"/>
          </p:cNvSpPr>
          <p:nvPr/>
        </p:nvSpPr>
        <p:spPr bwMode="auto">
          <a:xfrm>
            <a:off x="4889348" y="5644358"/>
            <a:ext cx="439220" cy="37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828" i="1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28" baseline="-25000">
                <a:solidFill>
                  <a:srgbClr val="000000"/>
                </a:solidFill>
                <a:latin typeface="Arial" charset="0"/>
              </a:rPr>
              <a:t>1</a:t>
            </a:r>
            <a:endParaRPr lang="en-US" sz="1828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2117" name="Line 37"/>
          <p:cNvSpPr>
            <a:spLocks noChangeShapeType="1"/>
          </p:cNvSpPr>
          <p:nvPr/>
        </p:nvSpPr>
        <p:spPr bwMode="auto">
          <a:xfrm flipV="1">
            <a:off x="5114330" y="5230019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118" name="Line 38"/>
          <p:cNvSpPr>
            <a:spLocks noChangeShapeType="1"/>
          </p:cNvSpPr>
          <p:nvPr/>
        </p:nvSpPr>
        <p:spPr bwMode="auto">
          <a:xfrm flipH="1" flipV="1">
            <a:off x="5800130" y="5230019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119" name="Line 39"/>
          <p:cNvSpPr>
            <a:spLocks noChangeShapeType="1"/>
          </p:cNvSpPr>
          <p:nvPr/>
        </p:nvSpPr>
        <p:spPr bwMode="auto">
          <a:xfrm flipV="1">
            <a:off x="5744568" y="4571207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120" name="Line 40"/>
          <p:cNvSpPr>
            <a:spLocks noChangeShapeType="1"/>
          </p:cNvSpPr>
          <p:nvPr/>
        </p:nvSpPr>
        <p:spPr bwMode="auto">
          <a:xfrm flipH="1" flipV="1">
            <a:off x="6409730" y="4587082"/>
            <a:ext cx="457200" cy="457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302121" name="Rectangle 41"/>
          <p:cNvSpPr>
            <a:spLocks noChangeArrowheads="1"/>
          </p:cNvSpPr>
          <p:nvPr/>
        </p:nvSpPr>
        <p:spPr bwMode="auto">
          <a:xfrm>
            <a:off x="6684811" y="5001419"/>
            <a:ext cx="439220" cy="37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sz="1828" i="1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28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1828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2122" name="AutoShape 42"/>
          <p:cNvSpPr>
            <a:spLocks noChangeArrowheads="1"/>
          </p:cNvSpPr>
          <p:nvPr/>
        </p:nvSpPr>
        <p:spPr bwMode="auto">
          <a:xfrm>
            <a:off x="4314231" y="4925219"/>
            <a:ext cx="533400" cy="152400"/>
          </a:xfrm>
          <a:prstGeom prst="notchedRightArrow">
            <a:avLst>
              <a:gd name="adj1" fmla="val 50000"/>
              <a:gd name="adj2" fmla="val 87500"/>
            </a:avLst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078631" y="2594121"/>
            <a:ext cx="364202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12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endParaRPr lang="en-CA" sz="2531" dirty="0">
              <a:latin typeface="Book Antiqu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93381" y="2622674"/>
            <a:ext cx="364202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12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endParaRPr lang="en-CA" sz="2531" dirty="0">
              <a:latin typeface="Book Antiqu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705377" y="1989108"/>
            <a:ext cx="364202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12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endParaRPr lang="en-CA" sz="2531" dirty="0">
              <a:latin typeface="Book Antiqu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39894" y="2607242"/>
            <a:ext cx="364202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12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endParaRPr lang="en-CA" sz="2531" dirty="0">
              <a:latin typeface="Book Antiqu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92882" y="1941133"/>
            <a:ext cx="364202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12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endParaRPr lang="en-CA" sz="2531" dirty="0">
              <a:latin typeface="Book Antiqu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45870" y="1288145"/>
            <a:ext cx="364202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12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endParaRPr lang="en-CA" sz="2531" dirty="0">
              <a:latin typeface="Book Antiqu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124264" y="4256271"/>
            <a:ext cx="364202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12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endParaRPr lang="en-CA" sz="2531" dirty="0">
              <a:latin typeface="Book Antiqu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471276" y="4904693"/>
            <a:ext cx="364202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12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endParaRPr lang="en-CA" sz="2531" dirty="0">
              <a:latin typeface="Book Antiqu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35297" y="4904693"/>
            <a:ext cx="364202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12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endParaRPr lang="en-CA" sz="2531" dirty="0">
              <a:latin typeface="Book Antiqua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38055" y="4251705"/>
            <a:ext cx="364202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12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endParaRPr lang="en-CA" sz="2531" dirty="0">
              <a:latin typeface="Book Antiqu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2A361-FB9F-AA45-ACDE-F7F15C3C1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218A14-81AE-374C-AFFA-D0A53D798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38</a:t>
            </a:fld>
            <a:endParaRPr lang="en-US"/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D1F6DFBD-57E8-4945-8AEB-801EC0874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29" y="4094731"/>
            <a:ext cx="2446537" cy="46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q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Randomized</a:t>
            </a:r>
          </a:p>
        </p:txBody>
      </p:sp>
    </p:spTree>
    <p:extLst>
      <p:ext uri="{BB962C8B-B14F-4D97-AF65-F5344CB8AC3E}">
        <p14:creationId xmlns:p14="http://schemas.microsoft.com/office/powerpoint/2010/main" val="2958245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Distributed Query Processing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Query Decomposition and Localization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Distributed Query Optimization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Join Ordering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Adaptive Query Processing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3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Query Processing in a DDBMS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62221" y="1866900"/>
            <a:ext cx="3077763" cy="459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High level user query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741945" y="3117850"/>
            <a:ext cx="1584322" cy="1103238"/>
          </a:xfrm>
          <a:prstGeom prst="rect">
            <a:avLst/>
          </a:prstGeom>
          <a:solidFill>
            <a:schemeClr val="accent5">
              <a:lumMod val="25000"/>
            </a:schemeClr>
          </a:solidFill>
          <a:ln w="19050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741944" y="3245768"/>
            <a:ext cx="1600047" cy="8017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624" tIns="31254" rIns="63624" bIns="31254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Query</a:t>
            </a:r>
          </a:p>
          <a:p>
            <a:pPr algn="ctr"/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Processor 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554538" y="2235200"/>
            <a:ext cx="0" cy="8826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4554538" y="4221087"/>
            <a:ext cx="0" cy="78271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697990" y="5032492"/>
            <a:ext cx="4006223" cy="830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Low-level data manipulation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 commands for D-DBMS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C75D07-7F71-2A48-BD18-1DC2BD273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B46038-26D9-5A4A-B0BA-46DEDAB2B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53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Join Ordering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250031" y="3194458"/>
            <a:ext cx="8643938" cy="1982565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Multiple relations more difficult because too many alternatives.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Compute the cost of all alternatives and select the best one.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Necessary to compute the size of intermediate relations which is difficult.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Use heuristics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AB5307-3C5B-E94A-981A-0427F5AB2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C8F7D5-F371-4F43-85F9-17F5197D7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05E8CA-CCED-934D-87CD-05D8AAD0A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417638"/>
            <a:ext cx="5292125" cy="13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01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Join Ordering – Example</a:t>
            </a:r>
          </a:p>
        </p:txBody>
      </p:sp>
      <p:sp>
        <p:nvSpPr>
          <p:cNvPr id="329730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556792"/>
            <a:ext cx="5835650" cy="1150937"/>
          </a:xfrm>
          <a:noFill/>
          <a:ln/>
        </p:spPr>
        <p:txBody>
          <a:bodyPr/>
          <a:lstStyle/>
          <a:p>
            <a:pPr>
              <a:buFont typeface="Wingdings" charset="2"/>
              <a:buNone/>
            </a:pPr>
            <a:r>
              <a:rPr lang="en-US" dirty="0">
                <a:solidFill>
                  <a:schemeClr val="tx2"/>
                </a:solidFill>
              </a:rPr>
              <a:t>Consider</a:t>
            </a:r>
          </a:p>
          <a:p>
            <a:pPr lvl="1">
              <a:buFont typeface="Wingdings" charset="2"/>
              <a:buNone/>
            </a:pPr>
            <a:r>
              <a:rPr lang="en-US" dirty="0">
                <a:solidFill>
                  <a:schemeClr val="tx2"/>
                </a:solidFill>
              </a:rPr>
              <a:t>PROJ </a:t>
            </a:r>
            <a:r>
              <a:rPr lang="en-US" sz="2531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r>
              <a:rPr lang="en-US" baseline="-25000" dirty="0">
                <a:solidFill>
                  <a:schemeClr val="tx2"/>
                </a:solidFill>
              </a:rPr>
              <a:t>PNO </a:t>
            </a:r>
            <a:r>
              <a:rPr lang="en-US" dirty="0">
                <a:solidFill>
                  <a:schemeClr val="tx2"/>
                </a:solidFill>
              </a:rPr>
              <a:t>ASG </a:t>
            </a:r>
            <a:r>
              <a:rPr lang="en-US" sz="2531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r>
              <a:rPr lang="en-US" baseline="-25000" dirty="0">
                <a:solidFill>
                  <a:schemeClr val="tx2"/>
                </a:solidFill>
              </a:rPr>
              <a:t>ENO </a:t>
            </a:r>
            <a:r>
              <a:rPr lang="en-US" dirty="0">
                <a:solidFill>
                  <a:schemeClr val="tx2"/>
                </a:solidFill>
              </a:rPr>
              <a:t>EMP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14C65-A744-4A4E-8750-440924BA7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86B90-5FC5-7442-9375-188B4738F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41</a:t>
            </a:fld>
            <a:endParaRPr lang="en-US"/>
          </a:p>
        </p:txBody>
      </p:sp>
      <p:pic>
        <p:nvPicPr>
          <p:cNvPr id="9" name="Picture 8" descr="A picture containing device&#10;&#10;Description automatically generated">
            <a:extLst>
              <a:ext uri="{FF2B5EF4-FFF2-40B4-BE49-F238E27FC236}">
                <a16:creationId xmlns:a16="http://schemas.microsoft.com/office/drawing/2014/main" id="{8AA46E2A-E661-2A44-A107-933BF8DBB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042" y="2809056"/>
            <a:ext cx="3297996" cy="261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94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Join Ordering – Example</a:t>
            </a:r>
          </a:p>
        </p:txBody>
      </p:sp>
      <p:sp>
        <p:nvSpPr>
          <p:cNvPr id="33075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96716" y="1268760"/>
            <a:ext cx="8818188" cy="4995044"/>
          </a:xfrm>
          <a:noFill/>
          <a:ln/>
        </p:spPr>
        <p:txBody>
          <a:bodyPr/>
          <a:lstStyle/>
          <a:p>
            <a:pPr marL="169854" indent="-169854">
              <a:lnSpc>
                <a:spcPct val="90000"/>
              </a:lnSpc>
              <a:spcBef>
                <a:spcPct val="25000"/>
              </a:spcBef>
              <a:buNone/>
              <a:tabLst>
                <a:tab pos="4460646" algn="l"/>
                <a:tab pos="4795593" algn="l"/>
              </a:tabLst>
            </a:pPr>
            <a:r>
              <a:rPr lang="en-US" dirty="0"/>
              <a:t>Execution alternatives</a:t>
            </a:r>
          </a:p>
          <a:p>
            <a:pPr marL="169854" indent="-169854">
              <a:lnSpc>
                <a:spcPct val="90000"/>
              </a:lnSpc>
              <a:spcBef>
                <a:spcPct val="25000"/>
              </a:spcBef>
              <a:buNone/>
              <a:tabLst>
                <a:tab pos="4460646" algn="l"/>
                <a:tab pos="4795593" algn="l"/>
              </a:tabLst>
            </a:pPr>
            <a:endParaRPr lang="en-US" dirty="0"/>
          </a:p>
          <a:p>
            <a:pPr marL="269861" lvl="1" indent="-269861">
              <a:lnSpc>
                <a:spcPct val="90000"/>
              </a:lnSpc>
              <a:spcBef>
                <a:spcPct val="25000"/>
              </a:spcBef>
              <a:buNone/>
              <a:tabLst>
                <a:tab pos="4487633" algn="l"/>
                <a:tab pos="4749557" algn="l"/>
              </a:tabLst>
            </a:pPr>
            <a:r>
              <a:rPr lang="en-US" sz="1800" dirty="0"/>
              <a:t>1.	EMP</a:t>
            </a:r>
            <a:r>
              <a:rPr lang="en-US" sz="1800" dirty="0">
                <a:latin typeface="Symbol" charset="2"/>
                <a:sym typeface="Symbol"/>
              </a:rPr>
              <a:t></a:t>
            </a:r>
            <a:r>
              <a:rPr lang="en-US" sz="1800" dirty="0">
                <a:latin typeface="Symbol" charset="2"/>
              </a:rPr>
              <a:t> </a:t>
            </a:r>
            <a:r>
              <a:rPr lang="en-US" sz="1800" dirty="0"/>
              <a:t>Site 2	2.	ASG</a:t>
            </a:r>
            <a:r>
              <a:rPr lang="en-US" sz="1800" dirty="0">
                <a:latin typeface="Symbol" charset="2"/>
                <a:sym typeface="Symbol"/>
              </a:rPr>
              <a:t> </a:t>
            </a:r>
            <a:r>
              <a:rPr lang="en-US" sz="1800" dirty="0">
                <a:latin typeface="Symbol" charset="2"/>
              </a:rPr>
              <a:t> </a:t>
            </a:r>
            <a:r>
              <a:rPr lang="en-US" sz="1800" dirty="0"/>
              <a:t>Site 1</a:t>
            </a:r>
          </a:p>
          <a:p>
            <a:pPr marL="269861" lvl="1" indent="-269861">
              <a:lnSpc>
                <a:spcPct val="90000"/>
              </a:lnSpc>
              <a:spcBef>
                <a:spcPct val="25000"/>
              </a:spcBef>
              <a:buNone/>
              <a:tabLst>
                <a:tab pos="4487633" algn="l"/>
                <a:tab pos="4749557" algn="l"/>
              </a:tabLst>
            </a:pPr>
            <a:r>
              <a:rPr lang="en-US" sz="1800" dirty="0"/>
              <a:t>	Site 2 computes EMP'=EMP </a:t>
            </a:r>
            <a:r>
              <a:rPr lang="en-US" sz="1800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r>
              <a:rPr lang="en-US" sz="1800" dirty="0">
                <a:solidFill>
                  <a:schemeClr val="tx2"/>
                </a:solidFill>
                <a:ea typeface="MS PGothic"/>
              </a:rPr>
              <a:t> </a:t>
            </a:r>
            <a:r>
              <a:rPr lang="en-US" sz="1800" dirty="0"/>
              <a:t>ASG		Site 1 computes EMP'=EMP</a:t>
            </a:r>
            <a:r>
              <a:rPr lang="en-US" sz="1800" spc="-300" dirty="0">
                <a:latin typeface="MS PGothic"/>
                <a:ea typeface="MS PGothic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MS PGothic"/>
                <a:ea typeface="MS PGothic"/>
              </a:rPr>
              <a:t>⋈ </a:t>
            </a:r>
            <a:r>
              <a:rPr lang="en-US" sz="1800" dirty="0"/>
              <a:t>ASG</a:t>
            </a:r>
          </a:p>
          <a:p>
            <a:pPr marL="269861" lvl="1" indent="-269861">
              <a:lnSpc>
                <a:spcPct val="90000"/>
              </a:lnSpc>
              <a:spcBef>
                <a:spcPct val="25000"/>
              </a:spcBef>
              <a:buNone/>
              <a:tabLst>
                <a:tab pos="4487633" algn="l"/>
                <a:tab pos="4749557" algn="l"/>
              </a:tabLst>
            </a:pPr>
            <a:r>
              <a:rPr lang="en-US" sz="1800" dirty="0"/>
              <a:t>	EMP'</a:t>
            </a:r>
            <a:r>
              <a:rPr lang="en-US" sz="1800" dirty="0">
                <a:latin typeface="Symbol" charset="2"/>
                <a:sym typeface="Symbol"/>
              </a:rPr>
              <a:t></a:t>
            </a:r>
            <a:r>
              <a:rPr lang="en-US" sz="1800" dirty="0">
                <a:latin typeface="Symbol" charset="2"/>
              </a:rPr>
              <a:t> </a:t>
            </a:r>
            <a:r>
              <a:rPr lang="en-US" sz="1800" dirty="0"/>
              <a:t>Site 3		EMP'</a:t>
            </a:r>
            <a:r>
              <a:rPr lang="en-US" sz="1800" dirty="0">
                <a:latin typeface="Symbol" charset="2"/>
                <a:sym typeface="Symbol"/>
              </a:rPr>
              <a:t> </a:t>
            </a:r>
            <a:r>
              <a:rPr lang="en-US" sz="1800" dirty="0">
                <a:latin typeface="Symbol" charset="2"/>
              </a:rPr>
              <a:t>  </a:t>
            </a:r>
            <a:r>
              <a:rPr lang="en-US" sz="1800" dirty="0"/>
              <a:t>Site 3</a:t>
            </a:r>
          </a:p>
          <a:p>
            <a:pPr marL="269861" lvl="1" indent="-269861">
              <a:lnSpc>
                <a:spcPct val="90000"/>
              </a:lnSpc>
              <a:spcBef>
                <a:spcPct val="25000"/>
              </a:spcBef>
              <a:buNone/>
              <a:tabLst>
                <a:tab pos="4487633" algn="l"/>
                <a:tab pos="4749557" algn="l"/>
              </a:tabLst>
            </a:pPr>
            <a:r>
              <a:rPr lang="en-US" sz="1800" dirty="0"/>
              <a:t>	Site 3 computes EMP' </a:t>
            </a:r>
            <a:r>
              <a:rPr lang="en-US" sz="1800" dirty="0">
                <a:solidFill>
                  <a:schemeClr val="tx2"/>
                </a:solidFill>
                <a:latin typeface="MS PGothic"/>
                <a:ea typeface="MS PGothic"/>
              </a:rPr>
              <a:t>⋈ </a:t>
            </a:r>
            <a:r>
              <a:rPr lang="en-US" sz="1800" dirty="0"/>
              <a:t>PROJ		Site 3 computes EMP’ </a:t>
            </a:r>
            <a:r>
              <a:rPr lang="en-US" sz="1800" dirty="0">
                <a:solidFill>
                  <a:schemeClr val="tx2"/>
                </a:solidFill>
                <a:latin typeface="MS PGothic"/>
                <a:ea typeface="MS PGothic"/>
              </a:rPr>
              <a:t>⋈ </a:t>
            </a:r>
            <a:r>
              <a:rPr lang="en-US" sz="1800" dirty="0"/>
              <a:t>PROJ</a:t>
            </a:r>
          </a:p>
          <a:p>
            <a:pPr marL="269861" lvl="1" indent="-269861">
              <a:lnSpc>
                <a:spcPct val="90000"/>
              </a:lnSpc>
              <a:spcBef>
                <a:spcPts val="0"/>
              </a:spcBef>
              <a:buNone/>
              <a:tabLst>
                <a:tab pos="4487633" algn="l"/>
                <a:tab pos="4749557" algn="l"/>
              </a:tabLst>
            </a:pPr>
            <a:endParaRPr lang="en-US" sz="1800" dirty="0"/>
          </a:p>
          <a:p>
            <a:pPr marL="269861" lvl="1" indent="-269861">
              <a:lnSpc>
                <a:spcPct val="90000"/>
              </a:lnSpc>
              <a:spcBef>
                <a:spcPct val="25000"/>
              </a:spcBef>
              <a:buNone/>
              <a:tabLst>
                <a:tab pos="4487633" algn="l"/>
                <a:tab pos="4749557" algn="l"/>
              </a:tabLst>
            </a:pPr>
            <a:r>
              <a:rPr lang="en-US" sz="1800" dirty="0"/>
              <a:t>3.	ASG</a:t>
            </a:r>
            <a:r>
              <a:rPr lang="en-US" sz="1800" dirty="0">
                <a:latin typeface="Symbol" charset="2"/>
                <a:sym typeface="Symbol"/>
              </a:rPr>
              <a:t> </a:t>
            </a:r>
            <a:r>
              <a:rPr lang="en-US" sz="1800" dirty="0">
                <a:latin typeface="Symbol" charset="2"/>
              </a:rPr>
              <a:t> </a:t>
            </a:r>
            <a:r>
              <a:rPr lang="en-US" sz="1800" dirty="0"/>
              <a:t>Site 3	4.	PROJ</a:t>
            </a:r>
            <a:r>
              <a:rPr lang="en-US" sz="1800" dirty="0">
                <a:latin typeface="Symbol" charset="2"/>
                <a:sym typeface="Symbol"/>
              </a:rPr>
              <a:t> </a:t>
            </a:r>
            <a:r>
              <a:rPr lang="en-US" sz="1800" dirty="0">
                <a:latin typeface="Symbol" charset="2"/>
              </a:rPr>
              <a:t> </a:t>
            </a:r>
            <a:r>
              <a:rPr lang="en-US" sz="1800" dirty="0"/>
              <a:t>Site 2</a:t>
            </a:r>
          </a:p>
          <a:p>
            <a:pPr marL="269861" lvl="1" indent="-269861">
              <a:lnSpc>
                <a:spcPct val="90000"/>
              </a:lnSpc>
              <a:spcBef>
                <a:spcPct val="25000"/>
              </a:spcBef>
              <a:buNone/>
              <a:tabLst>
                <a:tab pos="4487633" algn="l"/>
                <a:tab pos="4749557" algn="l"/>
              </a:tabLst>
            </a:pPr>
            <a:r>
              <a:rPr lang="en-US" sz="1800" dirty="0"/>
              <a:t>	Site 3 computes ASG'=ASG </a:t>
            </a:r>
            <a:r>
              <a:rPr lang="en-US" sz="1800" dirty="0">
                <a:solidFill>
                  <a:schemeClr val="tx2"/>
                </a:solidFill>
                <a:latin typeface="MS PGothic"/>
                <a:ea typeface="MS PGothic"/>
              </a:rPr>
              <a:t>⋈ </a:t>
            </a:r>
            <a:r>
              <a:rPr lang="en-US" sz="1800" dirty="0"/>
              <a:t>PROJ		Site 2 computes PROJ'=PROJ</a:t>
            </a:r>
            <a:r>
              <a:rPr lang="en-US" sz="1800" dirty="0">
                <a:solidFill>
                  <a:schemeClr val="tx2"/>
                </a:solidFill>
                <a:latin typeface="MS PGothic"/>
                <a:ea typeface="MS PGothic"/>
              </a:rPr>
              <a:t> ⋈ </a:t>
            </a:r>
            <a:r>
              <a:rPr lang="en-US" sz="1800" dirty="0"/>
              <a:t>ASG</a:t>
            </a:r>
          </a:p>
          <a:p>
            <a:pPr marL="269861" lvl="1" indent="-269861">
              <a:lnSpc>
                <a:spcPct val="90000"/>
              </a:lnSpc>
              <a:spcBef>
                <a:spcPct val="25000"/>
              </a:spcBef>
              <a:buNone/>
              <a:tabLst>
                <a:tab pos="4487633" algn="l"/>
                <a:tab pos="4749557" algn="l"/>
              </a:tabLst>
            </a:pPr>
            <a:r>
              <a:rPr lang="en-US" sz="1800" dirty="0"/>
              <a:t>	ASG'</a:t>
            </a:r>
            <a:r>
              <a:rPr lang="en-US" sz="1800" dirty="0">
                <a:latin typeface="Symbol" charset="2"/>
                <a:sym typeface="Symbol"/>
              </a:rPr>
              <a:t> </a:t>
            </a:r>
            <a:r>
              <a:rPr lang="en-US" sz="1800" dirty="0">
                <a:latin typeface="Symbol" charset="2"/>
              </a:rPr>
              <a:t>  </a:t>
            </a:r>
            <a:r>
              <a:rPr lang="en-US" sz="1800" dirty="0"/>
              <a:t>Site 1		PROJ'</a:t>
            </a:r>
            <a:r>
              <a:rPr lang="en-US" sz="1800" dirty="0">
                <a:latin typeface="Symbol" charset="2"/>
                <a:sym typeface="Symbol"/>
              </a:rPr>
              <a:t> </a:t>
            </a:r>
            <a:r>
              <a:rPr lang="en-US" sz="1800" dirty="0">
                <a:latin typeface="Symbol" charset="2"/>
              </a:rPr>
              <a:t> </a:t>
            </a:r>
            <a:r>
              <a:rPr lang="en-US" sz="1800" dirty="0"/>
              <a:t>Site 1</a:t>
            </a:r>
          </a:p>
          <a:p>
            <a:pPr marL="269861" lvl="1" indent="-269861">
              <a:lnSpc>
                <a:spcPct val="90000"/>
              </a:lnSpc>
              <a:spcBef>
                <a:spcPct val="25000"/>
              </a:spcBef>
              <a:buNone/>
              <a:tabLst>
                <a:tab pos="4487633" algn="l"/>
                <a:tab pos="4749557" algn="l"/>
              </a:tabLst>
            </a:pPr>
            <a:r>
              <a:rPr lang="en-US" sz="1800" dirty="0"/>
              <a:t>	Site 1 computes ASG' </a:t>
            </a:r>
            <a:r>
              <a:rPr lang="en-US" sz="1800" spc="-300" dirty="0">
                <a:latin typeface="MS PGothic"/>
                <a:ea typeface="MS PGothic"/>
              </a:rPr>
              <a:t>▷◁</a:t>
            </a:r>
            <a:r>
              <a:rPr lang="en-US" sz="1800" dirty="0"/>
              <a:t> EMP		Site 1 computes PROJ' </a:t>
            </a:r>
            <a:r>
              <a:rPr lang="en-US" sz="1800" dirty="0">
                <a:solidFill>
                  <a:schemeClr val="tx2"/>
                </a:solidFill>
                <a:latin typeface="MS PGothic"/>
                <a:ea typeface="MS PGothic"/>
              </a:rPr>
              <a:t>⋈ </a:t>
            </a:r>
            <a:r>
              <a:rPr lang="en-US" sz="1800" dirty="0"/>
              <a:t>EMP</a:t>
            </a:r>
          </a:p>
          <a:p>
            <a:pPr marL="269861" lvl="1" indent="-269861">
              <a:lnSpc>
                <a:spcPct val="90000"/>
              </a:lnSpc>
              <a:spcBef>
                <a:spcPts val="0"/>
              </a:spcBef>
              <a:buNone/>
              <a:tabLst>
                <a:tab pos="4487633" algn="l"/>
                <a:tab pos="4749557" algn="l"/>
              </a:tabLst>
            </a:pPr>
            <a:endParaRPr lang="en-US" sz="1800" dirty="0"/>
          </a:p>
          <a:p>
            <a:pPr marL="269861" lvl="1" indent="-269861">
              <a:lnSpc>
                <a:spcPct val="90000"/>
              </a:lnSpc>
              <a:spcBef>
                <a:spcPct val="25000"/>
              </a:spcBef>
              <a:buNone/>
              <a:tabLst>
                <a:tab pos="4487633" algn="l"/>
                <a:tab pos="4749557" algn="l"/>
              </a:tabLst>
            </a:pPr>
            <a:r>
              <a:rPr lang="en-US" sz="1800" dirty="0"/>
              <a:t>5.	EMP</a:t>
            </a:r>
            <a:r>
              <a:rPr lang="en-US" sz="1800" dirty="0">
                <a:latin typeface="Symbol" charset="2"/>
                <a:sym typeface="Symbol"/>
              </a:rPr>
              <a:t> </a:t>
            </a:r>
            <a:r>
              <a:rPr lang="en-US" sz="1800" dirty="0">
                <a:latin typeface="Symbol" charset="2"/>
              </a:rPr>
              <a:t>  </a:t>
            </a:r>
            <a:r>
              <a:rPr lang="en-US" sz="1800" dirty="0"/>
              <a:t>Site 2</a:t>
            </a:r>
          </a:p>
          <a:p>
            <a:pPr marL="269861" lvl="1" indent="-269861">
              <a:lnSpc>
                <a:spcPct val="90000"/>
              </a:lnSpc>
              <a:spcBef>
                <a:spcPct val="25000"/>
              </a:spcBef>
              <a:buNone/>
              <a:tabLst>
                <a:tab pos="4487633" algn="l"/>
                <a:tab pos="4749557" algn="l"/>
              </a:tabLst>
            </a:pPr>
            <a:r>
              <a:rPr lang="en-US" sz="1800" dirty="0"/>
              <a:t>	PROJ</a:t>
            </a:r>
            <a:r>
              <a:rPr lang="en-US" sz="1800" dirty="0">
                <a:latin typeface="Symbol" charset="2"/>
                <a:sym typeface="Symbol"/>
              </a:rPr>
              <a:t> </a:t>
            </a:r>
            <a:r>
              <a:rPr lang="en-US" sz="1800" dirty="0">
                <a:latin typeface="Symbol" charset="2"/>
              </a:rPr>
              <a:t>  </a:t>
            </a:r>
            <a:r>
              <a:rPr lang="en-US" sz="1800" dirty="0"/>
              <a:t>Site 2</a:t>
            </a:r>
          </a:p>
          <a:p>
            <a:pPr marL="269861" lvl="1" indent="-269861">
              <a:lnSpc>
                <a:spcPct val="90000"/>
              </a:lnSpc>
              <a:spcBef>
                <a:spcPct val="25000"/>
              </a:spcBef>
              <a:buNone/>
              <a:tabLst>
                <a:tab pos="4487633" algn="l"/>
                <a:tab pos="4749557" algn="l"/>
              </a:tabLst>
            </a:pPr>
            <a:r>
              <a:rPr lang="en-US" sz="1800" dirty="0"/>
              <a:t>	Site 2 computes EMP </a:t>
            </a:r>
            <a:r>
              <a:rPr lang="en-US" sz="1800" dirty="0">
                <a:solidFill>
                  <a:schemeClr val="tx2"/>
                </a:solidFill>
                <a:latin typeface="MS PGothic"/>
                <a:ea typeface="MS PGothic"/>
              </a:rPr>
              <a:t>⋈ </a:t>
            </a:r>
            <a:r>
              <a:rPr lang="en-US" sz="1800" dirty="0"/>
              <a:t>PROJ </a:t>
            </a:r>
            <a:r>
              <a:rPr lang="en-US" sz="1800" dirty="0">
                <a:solidFill>
                  <a:schemeClr val="tx2"/>
                </a:solidFill>
                <a:latin typeface="MS PGothic"/>
                <a:ea typeface="MS PGothic"/>
              </a:rPr>
              <a:t>⋈ </a:t>
            </a:r>
            <a:r>
              <a:rPr lang="en-US" sz="1800" dirty="0"/>
              <a:t>ASG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F3804C-E5C7-9C46-9AEA-D86264AE3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4AD42-141C-8A4D-B439-5117D5946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15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-based Ordering</a:t>
            </a:r>
          </a:p>
        </p:txBody>
      </p:sp>
      <p:sp>
        <p:nvSpPr>
          <p:cNvPr id="331778" name="Rectangle 2"/>
          <p:cNvSpPr>
            <a:spLocks noGrp="1" noChangeArrowheads="1"/>
          </p:cNvSpPr>
          <p:nvPr>
            <p:ph idx="1"/>
          </p:nvPr>
        </p:nvSpPr>
        <p:spPr>
          <a:xfrm>
            <a:off x="447126" y="1417638"/>
            <a:ext cx="8229600" cy="4530725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tabLst>
                <a:tab pos="1777909" algn="l"/>
                <a:tab pos="2166827" algn="l"/>
              </a:tabLst>
            </a:pPr>
            <a:r>
              <a:rPr lang="en-US" dirty="0"/>
              <a:t>Consider the join of two relations: </a:t>
            </a:r>
          </a:p>
          <a:p>
            <a:pPr marL="800059" lvl="1" indent="-342882">
              <a:tabLst>
                <a:tab pos="1777909" algn="l"/>
                <a:tab pos="2166827" algn="l"/>
              </a:tabLst>
            </a:pPr>
            <a:r>
              <a:rPr lang="en-US" sz="1969" i="1" dirty="0"/>
              <a:t>R</a:t>
            </a:r>
            <a:r>
              <a:rPr lang="en-US" sz="1969" dirty="0"/>
              <a:t>[</a:t>
            </a:r>
            <a:r>
              <a:rPr lang="en-US" sz="1969" i="1" dirty="0"/>
              <a:t>A</a:t>
            </a:r>
            <a:r>
              <a:rPr lang="en-US" sz="1969" dirty="0"/>
              <a:t>]  (located at site 1)</a:t>
            </a:r>
          </a:p>
          <a:p>
            <a:pPr marL="800059" lvl="1" indent="-342882">
              <a:tabLst>
                <a:tab pos="1777909" algn="l"/>
                <a:tab pos="2166827" algn="l"/>
              </a:tabLst>
            </a:pPr>
            <a:r>
              <a:rPr lang="en-US" sz="1969" i="1" dirty="0"/>
              <a:t>S</a:t>
            </a:r>
            <a:r>
              <a:rPr lang="en-US" sz="1969" dirty="0"/>
              <a:t>[</a:t>
            </a:r>
            <a:r>
              <a:rPr lang="en-US" sz="1969" i="1" dirty="0"/>
              <a:t>A</a:t>
            </a:r>
            <a:r>
              <a:rPr lang="en-US" sz="1969" dirty="0"/>
              <a:t>](located at site 2)</a:t>
            </a:r>
          </a:p>
          <a:p>
            <a:pPr>
              <a:spcBef>
                <a:spcPct val="50000"/>
              </a:spcBef>
              <a:tabLst>
                <a:tab pos="1777909" algn="l"/>
                <a:tab pos="2166827" algn="l"/>
              </a:tabLst>
            </a:pPr>
            <a:r>
              <a:rPr lang="en-US" dirty="0"/>
              <a:t>Alternatives:</a:t>
            </a:r>
          </a:p>
          <a:p>
            <a:pPr marL="914353" lvl="1" indent="-457177">
              <a:spcBef>
                <a:spcPct val="50000"/>
              </a:spcBef>
              <a:buSzPct val="100000"/>
              <a:buFont typeface="+mj-lt"/>
              <a:buAutoNum type="arabicPeriod"/>
              <a:tabLst>
                <a:tab pos="1777909" algn="l"/>
                <a:tab pos="2166827" algn="l"/>
              </a:tabLst>
            </a:pPr>
            <a:r>
              <a:rPr lang="en-US" sz="1969" dirty="0"/>
              <a:t>Do the join </a:t>
            </a:r>
            <a:r>
              <a:rPr lang="en-US" sz="1969" i="1" dirty="0"/>
              <a:t>R </a:t>
            </a:r>
            <a:r>
              <a:rPr lang="en-US" sz="2531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r>
              <a:rPr lang="en-US" sz="1969" i="1" baseline="-25000" dirty="0"/>
              <a:t>A</a:t>
            </a:r>
            <a:r>
              <a:rPr lang="en-US" sz="1969" i="1" dirty="0"/>
              <a:t>S</a:t>
            </a:r>
          </a:p>
          <a:p>
            <a:pPr marL="914353" lvl="1" indent="-457177">
              <a:spcBef>
                <a:spcPct val="50000"/>
              </a:spcBef>
              <a:buSzPct val="100000"/>
              <a:buFont typeface="+mj-lt"/>
              <a:buAutoNum type="arabicPeriod"/>
              <a:tabLst>
                <a:tab pos="1777909" algn="l"/>
                <a:tab pos="2166827" algn="l"/>
              </a:tabLst>
            </a:pPr>
            <a:r>
              <a:rPr lang="en-US" sz="1969" dirty="0"/>
              <a:t>Perform one of the </a:t>
            </a:r>
            <a:r>
              <a:rPr lang="en-US" sz="1969" dirty="0" err="1"/>
              <a:t>semijoin</a:t>
            </a:r>
            <a:r>
              <a:rPr lang="en-US" sz="1969" dirty="0"/>
              <a:t> equivalents</a:t>
            </a:r>
          </a:p>
          <a:p>
            <a:pPr lvl="2">
              <a:spcBef>
                <a:spcPct val="50000"/>
              </a:spcBef>
              <a:buNone/>
              <a:tabLst>
                <a:tab pos="1777909" algn="l"/>
                <a:tab pos="2166827" algn="l"/>
              </a:tabLst>
            </a:pPr>
            <a:r>
              <a:rPr lang="en-US" sz="1969" i="1" dirty="0"/>
              <a:t>	R</a:t>
            </a:r>
            <a:r>
              <a:rPr lang="en-US" sz="1969" spc="-300" dirty="0">
                <a:latin typeface="MS PGothic"/>
                <a:ea typeface="MS PGothic"/>
              </a:rPr>
              <a:t> </a:t>
            </a:r>
            <a:r>
              <a:rPr lang="en-US" sz="2531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r>
              <a:rPr lang="en-US" sz="1969" i="1" baseline="-25000" dirty="0"/>
              <a:t>A</a:t>
            </a:r>
            <a:r>
              <a:rPr lang="en-US" sz="1969" i="1" dirty="0"/>
              <a:t>S	</a:t>
            </a:r>
            <a:r>
              <a:rPr lang="en-US" sz="1969" dirty="0">
                <a:latin typeface="Symbol" charset="2"/>
                <a:sym typeface="Symbol"/>
              </a:rPr>
              <a:t>	</a:t>
            </a:r>
            <a:r>
              <a:rPr lang="en-US" sz="1969" dirty="0"/>
              <a:t>(</a:t>
            </a:r>
            <a:r>
              <a:rPr lang="en-US" sz="1969" i="1" dirty="0"/>
              <a:t>R </a:t>
            </a:r>
            <a:r>
              <a:rPr lang="en-US" sz="1969" dirty="0">
                <a:latin typeface="MS PGothic"/>
                <a:ea typeface="MS PGothic"/>
              </a:rPr>
              <a:t>⋉</a:t>
            </a:r>
            <a:r>
              <a:rPr lang="en-US" sz="1969" i="1" baseline="-25000" dirty="0"/>
              <a:t>A</a:t>
            </a:r>
            <a:r>
              <a:rPr lang="en-US" sz="1969" i="1" dirty="0"/>
              <a:t>S</a:t>
            </a:r>
            <a:r>
              <a:rPr lang="en-US" sz="1969" dirty="0"/>
              <a:t>) </a:t>
            </a:r>
            <a:r>
              <a:rPr lang="en-US" sz="2531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r>
              <a:rPr lang="en-US" sz="1969" i="1" baseline="-25000" dirty="0"/>
              <a:t>A</a:t>
            </a:r>
            <a:r>
              <a:rPr lang="en-US" sz="1969" i="1" dirty="0"/>
              <a:t>S</a:t>
            </a:r>
          </a:p>
          <a:p>
            <a:pPr lvl="2">
              <a:buNone/>
              <a:tabLst>
                <a:tab pos="1777909" algn="l"/>
                <a:tab pos="2166827" algn="l"/>
              </a:tabLst>
            </a:pPr>
            <a:r>
              <a:rPr lang="en-US" sz="1969" dirty="0">
                <a:latin typeface="Symbol" charset="2"/>
              </a:rPr>
              <a:t>		</a:t>
            </a:r>
            <a:r>
              <a:rPr lang="en-US" sz="1969" dirty="0">
                <a:latin typeface="Symbol" charset="2"/>
                <a:sym typeface="Symbol"/>
              </a:rPr>
              <a:t>	</a:t>
            </a:r>
            <a:r>
              <a:rPr lang="en-US" sz="1969" i="1" dirty="0"/>
              <a:t>R </a:t>
            </a:r>
            <a:r>
              <a:rPr lang="en-US" sz="2531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r>
              <a:rPr lang="en-US" sz="1969" i="1" baseline="-25000" dirty="0"/>
              <a:t>A</a:t>
            </a:r>
            <a:r>
              <a:rPr lang="en-US" sz="1969" dirty="0"/>
              <a:t> (</a:t>
            </a:r>
            <a:r>
              <a:rPr lang="en-US" sz="1969" i="1" dirty="0"/>
              <a:t>S </a:t>
            </a:r>
            <a:r>
              <a:rPr lang="en-US" sz="1969" dirty="0">
                <a:latin typeface="MS PGothic"/>
                <a:ea typeface="MS PGothic"/>
              </a:rPr>
              <a:t>⋉</a:t>
            </a:r>
            <a:r>
              <a:rPr lang="en-US" sz="1969" i="1" baseline="-25000" dirty="0"/>
              <a:t>A </a:t>
            </a:r>
            <a:r>
              <a:rPr lang="en-US" sz="1969" i="1" dirty="0"/>
              <a:t>R</a:t>
            </a:r>
            <a:r>
              <a:rPr lang="en-US" sz="1969" dirty="0"/>
              <a:t>)</a:t>
            </a:r>
          </a:p>
          <a:p>
            <a:pPr lvl="2">
              <a:buNone/>
              <a:tabLst>
                <a:tab pos="1777909" algn="l"/>
                <a:tab pos="2166827" algn="l"/>
              </a:tabLst>
            </a:pPr>
            <a:r>
              <a:rPr lang="en-US" sz="1969" dirty="0">
                <a:latin typeface="Symbol" charset="2"/>
              </a:rPr>
              <a:t>		</a:t>
            </a:r>
            <a:r>
              <a:rPr lang="en-US" sz="1969" dirty="0">
                <a:latin typeface="Symbol" charset="2"/>
                <a:sym typeface="Symbol"/>
              </a:rPr>
              <a:t>	</a:t>
            </a:r>
            <a:r>
              <a:rPr lang="en-US" sz="1969" dirty="0"/>
              <a:t>(</a:t>
            </a:r>
            <a:r>
              <a:rPr lang="en-US" sz="1969" i="1" dirty="0"/>
              <a:t>R </a:t>
            </a:r>
            <a:r>
              <a:rPr lang="en-US" sz="1969" dirty="0">
                <a:latin typeface="MS PGothic"/>
                <a:ea typeface="MS PGothic"/>
              </a:rPr>
              <a:t>⋉</a:t>
            </a:r>
            <a:r>
              <a:rPr lang="en-US" sz="1969" i="1" baseline="-25000" dirty="0"/>
              <a:t>A </a:t>
            </a:r>
            <a:r>
              <a:rPr lang="en-US" sz="1969" i="1" dirty="0"/>
              <a:t>S</a:t>
            </a:r>
            <a:r>
              <a:rPr lang="en-US" sz="1969" dirty="0"/>
              <a:t>) </a:t>
            </a:r>
            <a:r>
              <a:rPr lang="en-US" sz="2531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r>
              <a:rPr lang="en-US" sz="1969" i="1" baseline="-25000" dirty="0"/>
              <a:t>A</a:t>
            </a:r>
            <a:r>
              <a:rPr lang="en-US" sz="1969" dirty="0"/>
              <a:t> (</a:t>
            </a:r>
            <a:r>
              <a:rPr lang="en-US" sz="1969" i="1" dirty="0"/>
              <a:t>S </a:t>
            </a:r>
            <a:r>
              <a:rPr lang="en-US" sz="1969" dirty="0">
                <a:latin typeface="MS PGothic"/>
                <a:ea typeface="MS PGothic"/>
              </a:rPr>
              <a:t>⋉</a:t>
            </a:r>
            <a:r>
              <a:rPr lang="en-US" sz="1969" i="1" baseline="-25000" dirty="0"/>
              <a:t>A </a:t>
            </a:r>
            <a:r>
              <a:rPr lang="en-US" sz="1969" i="1" dirty="0"/>
              <a:t>R</a:t>
            </a:r>
            <a:r>
              <a:rPr lang="en-US" sz="1969" dirty="0"/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C3C760-159F-284F-BE5B-D6D021B61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1D5EE-7407-D145-8DF2-F4C4C1387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404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-based Ordering</a:t>
            </a:r>
          </a:p>
        </p:txBody>
      </p:sp>
      <p:sp>
        <p:nvSpPr>
          <p:cNvPr id="3328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530725"/>
          </a:xfrm>
          <a:noFill/>
          <a:ln/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Perform the join</a:t>
            </a:r>
          </a:p>
          <a:p>
            <a:pPr lvl="1">
              <a:spcBef>
                <a:spcPct val="40000"/>
              </a:spcBef>
            </a:pPr>
            <a:r>
              <a:rPr lang="en-US" sz="1969" dirty="0"/>
              <a:t>Send </a:t>
            </a:r>
            <a:r>
              <a:rPr lang="en-US" sz="1969" i="1" dirty="0"/>
              <a:t>R</a:t>
            </a:r>
            <a:r>
              <a:rPr lang="en-US" sz="1969" dirty="0"/>
              <a:t> to Site 2</a:t>
            </a:r>
          </a:p>
          <a:p>
            <a:pPr lvl="1">
              <a:spcBef>
                <a:spcPts val="422"/>
              </a:spcBef>
            </a:pPr>
            <a:r>
              <a:rPr lang="en-US" sz="1969" dirty="0"/>
              <a:t>Site 2 computes </a:t>
            </a:r>
            <a:r>
              <a:rPr lang="en-US" sz="1969" i="1" dirty="0"/>
              <a:t>R </a:t>
            </a:r>
            <a:r>
              <a:rPr lang="en-US" sz="2531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r>
              <a:rPr lang="en-US" sz="1969" i="1" baseline="-25000" dirty="0"/>
              <a:t>A </a:t>
            </a:r>
            <a:r>
              <a:rPr lang="en-US" sz="1969" i="1" dirty="0"/>
              <a:t>S</a:t>
            </a:r>
          </a:p>
          <a:p>
            <a:pPr>
              <a:spcBef>
                <a:spcPts val="422"/>
              </a:spcBef>
            </a:pPr>
            <a:r>
              <a:rPr lang="en-US" dirty="0"/>
              <a:t>Consider </a:t>
            </a:r>
            <a:r>
              <a:rPr lang="en-US" dirty="0" err="1"/>
              <a:t>semijoin</a:t>
            </a:r>
            <a:r>
              <a:rPr lang="en-US" dirty="0"/>
              <a:t> (</a:t>
            </a:r>
            <a:r>
              <a:rPr lang="en-US" i="1" dirty="0"/>
              <a:t>R </a:t>
            </a:r>
            <a:r>
              <a:rPr lang="en-US" dirty="0">
                <a:latin typeface="MS PGothic"/>
                <a:ea typeface="MS PGothic"/>
              </a:rPr>
              <a:t>⋉</a:t>
            </a:r>
            <a:r>
              <a:rPr lang="en-US" i="1" baseline="-25000" dirty="0"/>
              <a:t>A</a:t>
            </a:r>
            <a:r>
              <a:rPr lang="en-US" i="1" dirty="0"/>
              <a:t>S</a:t>
            </a:r>
            <a:r>
              <a:rPr lang="en-US" dirty="0"/>
              <a:t>) </a:t>
            </a:r>
            <a:r>
              <a:rPr lang="en-US" sz="2531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r>
              <a:rPr lang="en-US" i="1" baseline="-25000" dirty="0"/>
              <a:t>A</a:t>
            </a:r>
            <a:r>
              <a:rPr lang="en-US" i="1" dirty="0"/>
              <a:t>S</a:t>
            </a:r>
          </a:p>
          <a:p>
            <a:pPr lvl="1">
              <a:spcBef>
                <a:spcPct val="40000"/>
              </a:spcBef>
            </a:pPr>
            <a:r>
              <a:rPr lang="en-US" sz="1969" i="1" dirty="0"/>
              <a:t>S' </a:t>
            </a:r>
            <a:r>
              <a:rPr lang="en-US" dirty="0"/>
              <a:t>=</a:t>
            </a:r>
            <a:r>
              <a:rPr lang="en-US" sz="1969" dirty="0">
                <a:latin typeface="Symbol" charset="2"/>
              </a:rPr>
              <a:t> </a:t>
            </a:r>
            <a:r>
              <a:rPr lang="en-US" sz="1969" dirty="0">
                <a:sym typeface="Symbol"/>
              </a:rPr>
              <a:t></a:t>
            </a:r>
            <a:r>
              <a:rPr lang="en-US" sz="1969" i="1" baseline="-25000" dirty="0"/>
              <a:t>A</a:t>
            </a:r>
            <a:r>
              <a:rPr lang="en-US" sz="1969" dirty="0"/>
              <a:t>(</a:t>
            </a:r>
            <a:r>
              <a:rPr lang="en-US" sz="1969" i="1" dirty="0"/>
              <a:t>S</a:t>
            </a:r>
            <a:r>
              <a:rPr lang="en-US" sz="1969" dirty="0"/>
              <a:t>)</a:t>
            </a:r>
          </a:p>
          <a:p>
            <a:pPr lvl="1">
              <a:spcBef>
                <a:spcPct val="40000"/>
              </a:spcBef>
            </a:pPr>
            <a:r>
              <a:rPr lang="en-US" sz="1969" i="1" dirty="0"/>
              <a:t>S' </a:t>
            </a:r>
            <a:r>
              <a:rPr lang="en-US" sz="1969" dirty="0">
                <a:latin typeface="Symbol" charset="2"/>
                <a:sym typeface="Symbol"/>
              </a:rPr>
              <a:t></a:t>
            </a:r>
            <a:r>
              <a:rPr lang="en-US" sz="1969" dirty="0">
                <a:latin typeface="Symbol" charset="2"/>
              </a:rPr>
              <a:t> </a:t>
            </a:r>
            <a:r>
              <a:rPr lang="en-US" sz="1969" dirty="0"/>
              <a:t>Site 1</a:t>
            </a:r>
          </a:p>
          <a:p>
            <a:pPr lvl="1">
              <a:spcBef>
                <a:spcPct val="40000"/>
              </a:spcBef>
            </a:pPr>
            <a:r>
              <a:rPr lang="en-US" sz="1969" dirty="0"/>
              <a:t>Site 1 computes </a:t>
            </a:r>
            <a:r>
              <a:rPr lang="en-US" sz="1969" i="1" dirty="0"/>
              <a:t>R' </a:t>
            </a:r>
            <a:r>
              <a:rPr lang="en-US" sz="1969" dirty="0"/>
              <a:t>= </a:t>
            </a:r>
            <a:r>
              <a:rPr lang="en-US" sz="1969" i="1" dirty="0"/>
              <a:t>R </a:t>
            </a:r>
            <a:r>
              <a:rPr lang="en-US" sz="1969" dirty="0">
                <a:latin typeface="MS PGothic"/>
                <a:ea typeface="MS PGothic"/>
              </a:rPr>
              <a:t>⋉</a:t>
            </a:r>
            <a:r>
              <a:rPr lang="en-US" sz="1969" i="1" baseline="-25000" dirty="0"/>
              <a:t>A</a:t>
            </a:r>
            <a:r>
              <a:rPr lang="en-US" sz="1969" i="1" dirty="0"/>
              <a:t>S'</a:t>
            </a:r>
          </a:p>
          <a:p>
            <a:pPr lvl="1">
              <a:spcBef>
                <a:spcPct val="40000"/>
              </a:spcBef>
            </a:pPr>
            <a:r>
              <a:rPr lang="en-US" sz="1969" i="1" dirty="0"/>
              <a:t>R'</a:t>
            </a:r>
            <a:r>
              <a:rPr lang="en-US" sz="1969" dirty="0">
                <a:latin typeface="Symbol" charset="2"/>
                <a:sym typeface="Symbol"/>
              </a:rPr>
              <a:t></a:t>
            </a:r>
            <a:r>
              <a:rPr lang="en-US" sz="1969" dirty="0">
                <a:latin typeface="Symbol" charset="2"/>
              </a:rPr>
              <a:t> </a:t>
            </a:r>
            <a:r>
              <a:rPr lang="en-US" sz="1969" dirty="0"/>
              <a:t>Site 2</a:t>
            </a:r>
          </a:p>
          <a:p>
            <a:pPr lvl="1">
              <a:spcBef>
                <a:spcPts val="422"/>
              </a:spcBef>
            </a:pPr>
            <a:r>
              <a:rPr lang="en-US" sz="1969" dirty="0"/>
              <a:t>Site 2 computes </a:t>
            </a:r>
            <a:r>
              <a:rPr lang="en-US" sz="1969" i="1" dirty="0"/>
              <a:t>R' </a:t>
            </a:r>
            <a:r>
              <a:rPr lang="en-US" sz="2531" dirty="0">
                <a:solidFill>
                  <a:schemeClr val="tx2"/>
                </a:solidFill>
                <a:latin typeface="MS PGothic"/>
                <a:ea typeface="MS PGothic"/>
              </a:rPr>
              <a:t>⋈</a:t>
            </a:r>
            <a:r>
              <a:rPr lang="en-US" sz="1969" i="1" baseline="-25000" dirty="0"/>
              <a:t>A</a:t>
            </a:r>
            <a:r>
              <a:rPr lang="en-US" sz="1969" i="1" dirty="0"/>
              <a:t>S</a:t>
            </a:r>
          </a:p>
          <a:p>
            <a:pPr>
              <a:spcBef>
                <a:spcPct val="40000"/>
              </a:spcBef>
              <a:buFont typeface="Wingdings" charset="2"/>
              <a:buNone/>
            </a:pPr>
            <a:r>
              <a:rPr lang="en-US" dirty="0" err="1">
                <a:solidFill>
                  <a:schemeClr val="hlink"/>
                </a:solidFill>
              </a:rPr>
              <a:t>Semijoin</a:t>
            </a:r>
            <a:r>
              <a:rPr lang="en-US" dirty="0">
                <a:solidFill>
                  <a:schemeClr val="hlink"/>
                </a:solidFill>
              </a:rPr>
              <a:t> is better if</a:t>
            </a:r>
          </a:p>
          <a:p>
            <a:pPr lvl="1">
              <a:spcBef>
                <a:spcPct val="40000"/>
              </a:spcBef>
              <a:buFont typeface="Wingdings" charset="2"/>
              <a:buNone/>
            </a:pPr>
            <a:r>
              <a:rPr lang="en-US" sz="1969" i="1" dirty="0">
                <a:solidFill>
                  <a:schemeClr val="hlink"/>
                </a:solidFill>
              </a:rPr>
              <a:t>size</a:t>
            </a:r>
            <a:r>
              <a:rPr lang="en-US" sz="1969" dirty="0">
                <a:solidFill>
                  <a:schemeClr val="hlink"/>
                </a:solidFill>
              </a:rPr>
              <a:t>(</a:t>
            </a:r>
            <a:r>
              <a:rPr lang="en-US" sz="1969" dirty="0">
                <a:solidFill>
                  <a:schemeClr val="hlink"/>
                </a:solidFill>
                <a:latin typeface="Symbol" charset="2"/>
                <a:sym typeface="Symbol"/>
              </a:rPr>
              <a:t></a:t>
            </a:r>
            <a:r>
              <a:rPr lang="en-US" sz="1969" i="1" baseline="-25000" dirty="0">
                <a:solidFill>
                  <a:schemeClr val="hlink"/>
                </a:solidFill>
              </a:rPr>
              <a:t>A</a:t>
            </a:r>
            <a:r>
              <a:rPr lang="en-US" sz="1969" dirty="0">
                <a:solidFill>
                  <a:schemeClr val="hlink"/>
                </a:solidFill>
              </a:rPr>
              <a:t>(</a:t>
            </a:r>
            <a:r>
              <a:rPr lang="en-US" sz="1969" i="1" dirty="0">
                <a:solidFill>
                  <a:schemeClr val="hlink"/>
                </a:solidFill>
              </a:rPr>
              <a:t>S</a:t>
            </a:r>
            <a:r>
              <a:rPr lang="en-US" sz="1969" dirty="0">
                <a:solidFill>
                  <a:schemeClr val="hlink"/>
                </a:solidFill>
              </a:rPr>
              <a:t>)) + </a:t>
            </a:r>
            <a:r>
              <a:rPr lang="en-US" sz="1969" i="1" dirty="0">
                <a:solidFill>
                  <a:schemeClr val="hlink"/>
                </a:solidFill>
              </a:rPr>
              <a:t>size</a:t>
            </a:r>
            <a:r>
              <a:rPr lang="en-US" sz="1969" dirty="0">
                <a:solidFill>
                  <a:schemeClr val="hlink"/>
                </a:solidFill>
              </a:rPr>
              <a:t>(</a:t>
            </a:r>
            <a:r>
              <a:rPr lang="en-US" sz="1969" i="1" dirty="0">
                <a:solidFill>
                  <a:schemeClr val="hlink"/>
                </a:solidFill>
              </a:rPr>
              <a:t>R </a:t>
            </a:r>
            <a:r>
              <a:rPr lang="en-US" sz="1969" dirty="0">
                <a:solidFill>
                  <a:schemeClr val="hlink"/>
                </a:solidFill>
                <a:latin typeface="MS PGothic"/>
                <a:ea typeface="MS PGothic"/>
              </a:rPr>
              <a:t>⋉</a:t>
            </a:r>
            <a:r>
              <a:rPr lang="en-US" sz="1969" i="1" baseline="-25000" dirty="0">
                <a:solidFill>
                  <a:schemeClr val="hlink"/>
                </a:solidFill>
              </a:rPr>
              <a:t>A</a:t>
            </a:r>
            <a:r>
              <a:rPr lang="en-US" sz="1969" i="1" dirty="0">
                <a:solidFill>
                  <a:schemeClr val="hlink"/>
                </a:solidFill>
              </a:rPr>
              <a:t>S</a:t>
            </a:r>
            <a:r>
              <a:rPr lang="en-US" sz="1969" dirty="0">
                <a:solidFill>
                  <a:schemeClr val="hlink"/>
                </a:solidFill>
              </a:rPr>
              <a:t>)) &lt; </a:t>
            </a:r>
            <a:r>
              <a:rPr lang="en-US" sz="1969" i="1" dirty="0">
                <a:solidFill>
                  <a:schemeClr val="hlink"/>
                </a:solidFill>
              </a:rPr>
              <a:t>size</a:t>
            </a:r>
            <a:r>
              <a:rPr lang="en-US" sz="1969" dirty="0">
                <a:solidFill>
                  <a:schemeClr val="hlink"/>
                </a:solidFill>
              </a:rPr>
              <a:t>(</a:t>
            </a:r>
            <a:r>
              <a:rPr lang="en-US" sz="1969" i="1" dirty="0">
                <a:solidFill>
                  <a:schemeClr val="hlink"/>
                </a:solidFill>
              </a:rPr>
              <a:t>R</a:t>
            </a:r>
            <a:r>
              <a:rPr lang="en-US" sz="1969" dirty="0">
                <a:solidFill>
                  <a:schemeClr val="hlink"/>
                </a:solidFill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04CDF0-E8B5-8C4F-BA81-28CF80ECD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DD7266-2426-2741-B82B-0CDCE78C8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72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Full </a:t>
            </a:r>
            <a:r>
              <a:rPr lang="fr-FR" dirty="0" err="1"/>
              <a:t>Reducer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Optimal semijoin program that reduces each relation more than others</a:t>
            </a:r>
          </a:p>
          <a:p>
            <a:r>
              <a:rPr lang="en-US"/>
              <a:t>How to find the full reducer?</a:t>
            </a:r>
          </a:p>
          <a:p>
            <a:pPr lvl="1"/>
            <a:r>
              <a:rPr lang="en-US"/>
              <a:t>Enumeration of all possible semijoin programs and select the one that has best size reduction</a:t>
            </a:r>
          </a:p>
          <a:p>
            <a:r>
              <a:rPr lang="en-US"/>
              <a:t>Problem</a:t>
            </a:r>
          </a:p>
          <a:p>
            <a:pPr lvl="1"/>
            <a:r>
              <a:rPr lang="en-US"/>
              <a:t>For cyclic queries, no full reducers can be found</a:t>
            </a:r>
          </a:p>
          <a:p>
            <a:pPr lvl="1"/>
            <a:r>
              <a:rPr lang="en-US"/>
              <a:t>For tree queries, full reducers exist but the number of candidate semijoin programs is exponential in the number of relations</a:t>
            </a:r>
          </a:p>
          <a:p>
            <a:pPr lvl="2"/>
            <a:r>
              <a:rPr lang="en-US"/>
              <a:t>For chained queries, where relations can be ordered so that each relation joins only with the next relation, polynomial algorithms exist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2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Reducer – Example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611560" y="1484784"/>
            <a:ext cx="6192688" cy="3096344"/>
          </a:xfrm>
          <a:noFill/>
          <a:ln/>
        </p:spPr>
        <p:txBody>
          <a:bodyPr/>
          <a:lstStyle/>
          <a:p>
            <a:pPr>
              <a:buFont typeface="Wingdings" charset="2"/>
              <a:buNone/>
            </a:pPr>
            <a:r>
              <a:rPr lang="en-US" dirty="0">
                <a:solidFill>
                  <a:schemeClr val="tx2"/>
                </a:solidFill>
              </a:rPr>
              <a:t>Consider</a:t>
            </a:r>
          </a:p>
          <a:p>
            <a:pPr lvl="1">
              <a:buFont typeface="Wingdings" charset="2"/>
              <a:buNone/>
            </a:pPr>
            <a:r>
              <a:rPr lang="en-US" dirty="0">
                <a:solidFill>
                  <a:schemeClr val="tx2"/>
                </a:solidFill>
              </a:rPr>
              <a:t>ET (ENO, ENAME, TITLE, CITY)</a:t>
            </a:r>
          </a:p>
          <a:p>
            <a:pPr lvl="1">
              <a:buFont typeface="Wingdings" charset="2"/>
              <a:buNone/>
            </a:pPr>
            <a:r>
              <a:rPr lang="en-US" dirty="0">
                <a:solidFill>
                  <a:schemeClr val="tx2"/>
                </a:solidFill>
              </a:rPr>
              <a:t>AT (ENO, PNO, RESP, DUR, CITY)</a:t>
            </a:r>
          </a:p>
          <a:p>
            <a:pPr lvl="1">
              <a:buNone/>
            </a:pPr>
            <a:r>
              <a:rPr lang="en-US" dirty="0">
                <a:solidFill>
                  <a:schemeClr val="tx2"/>
                </a:solidFill>
              </a:rPr>
              <a:t>PT (PNO, PNAME, BUDGET, CITY)</a:t>
            </a:r>
          </a:p>
          <a:p>
            <a:pPr>
              <a:buNone/>
            </a:pPr>
            <a:endParaRPr lang="en-US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And the cyclic query</a:t>
            </a:r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sz="2000" b="1" dirty="0">
                <a:solidFill>
                  <a:schemeClr val="tx2"/>
                </a:solidFill>
              </a:rPr>
              <a:t>SELECT</a:t>
            </a:r>
            <a:r>
              <a:rPr lang="en-US" sz="2000" dirty="0">
                <a:solidFill>
                  <a:schemeClr val="tx2"/>
                </a:solidFill>
              </a:rPr>
              <a:t> ENAME, PNAME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b="1" dirty="0">
                <a:solidFill>
                  <a:schemeClr val="tx2"/>
                </a:solidFill>
              </a:rPr>
              <a:t>FROM</a:t>
            </a:r>
            <a:r>
              <a:rPr lang="en-US" sz="2000" dirty="0">
                <a:solidFill>
                  <a:schemeClr val="tx2"/>
                </a:solidFill>
              </a:rPr>
              <a:t> ET </a:t>
            </a:r>
            <a:r>
              <a:rPr lang="en-US" sz="2000" b="1" dirty="0">
                <a:solidFill>
                  <a:schemeClr val="tx2"/>
                </a:solidFill>
              </a:rPr>
              <a:t>NATURAL JOIN </a:t>
            </a:r>
            <a:r>
              <a:rPr lang="en-US" sz="2000" dirty="0">
                <a:solidFill>
                  <a:schemeClr val="tx2"/>
                </a:solidFill>
              </a:rPr>
              <a:t>AT</a:t>
            </a:r>
          </a:p>
          <a:p>
            <a:pPr>
              <a:buNone/>
            </a:pPr>
            <a:r>
              <a:rPr lang="en-US" sz="2000" b="1" dirty="0">
                <a:solidFill>
                  <a:schemeClr val="tx2"/>
                </a:solidFill>
              </a:rPr>
              <a:t>	NATURAL JOIN </a:t>
            </a:r>
            <a:r>
              <a:rPr lang="en-US" sz="2000" dirty="0">
                <a:solidFill>
                  <a:schemeClr val="tx2"/>
                </a:solidFill>
              </a:rPr>
              <a:t>PT</a:t>
            </a:r>
          </a:p>
          <a:p>
            <a:pPr>
              <a:buNone/>
            </a:pPr>
            <a:r>
              <a:rPr lang="en-US" sz="2000" b="1" dirty="0">
                <a:solidFill>
                  <a:schemeClr val="tx2"/>
                </a:solidFill>
              </a:rPr>
              <a:t>	NATURAL JOIN </a:t>
            </a:r>
            <a:r>
              <a:rPr lang="en-US" sz="2000" dirty="0">
                <a:solidFill>
                  <a:schemeClr val="tx2"/>
                </a:solidFill>
              </a:rPr>
              <a:t>ET</a:t>
            </a:r>
          </a:p>
          <a:p>
            <a:pPr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1">
              <a:buFont typeface="Wingdings" charset="2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Image 6" descr="fig-4-cyclic-q-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56836"/>
            <a:ext cx="2907776" cy="37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46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Reducer – example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4493096"/>
          </a:xfrm>
        </p:spPr>
        <p:txBody>
          <a:bodyPr/>
          <a:lstStyle/>
          <a:p>
            <a:r>
              <a:rPr lang="en-US"/>
              <a:t>Solution: transform the cyclic query into a tree</a:t>
            </a:r>
          </a:p>
          <a:p>
            <a:pPr lvl="1"/>
            <a:r>
              <a:rPr lang="en-US"/>
              <a:t>Remove one arc of the cyclic graph</a:t>
            </a:r>
          </a:p>
          <a:p>
            <a:pPr lvl="1"/>
            <a:r>
              <a:rPr lang="en-US"/>
              <a:t>Add appropriate predicates to other arcs such that the removed predicate is preserved by transitivity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47</a:t>
            </a:fld>
            <a:endParaRPr lang="en-US"/>
          </a:p>
        </p:txBody>
      </p:sp>
      <p:pic>
        <p:nvPicPr>
          <p:cNvPr id="6" name="Image 5" descr="fig-4-cyclic-q-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07015"/>
            <a:ext cx="3124944" cy="38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667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 versus Semijoin-based</a:t>
            </a:r>
            <a:r>
              <a:rPr lang="en-US" baseline="0"/>
              <a:t> Ordering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30725"/>
          </a:xfrm>
        </p:spPr>
        <p:txBody>
          <a:bodyPr/>
          <a:lstStyle/>
          <a:p>
            <a:r>
              <a:rPr lang="en-US"/>
              <a:t>Semijoin-based induces more operators, but possibly on smaller operands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48</a:t>
            </a:fld>
            <a:endParaRPr lang="en-US"/>
          </a:p>
        </p:txBody>
      </p:sp>
      <p:pic>
        <p:nvPicPr>
          <p:cNvPr id="6" name="Image 5" descr="fig-4-join-semi-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31" y="2625440"/>
            <a:ext cx="2136571" cy="2171712"/>
          </a:xfrm>
          <a:prstGeom prst="rect">
            <a:avLst/>
          </a:prstGeom>
        </p:spPr>
      </p:pic>
      <p:pic>
        <p:nvPicPr>
          <p:cNvPr id="7" name="Image 6" descr="fig-4-join-semi-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28750"/>
            <a:ext cx="2928663" cy="40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241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Cost Model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  <a:tabLst>
                <a:tab pos="3428825" algn="l"/>
              </a:tabLst>
            </a:pPr>
            <a:r>
              <a:rPr lang="en-US" dirty="0"/>
              <a:t>Cost functions</a:t>
            </a:r>
          </a:p>
          <a:p>
            <a:pPr lvl="1">
              <a:spcBef>
                <a:spcPct val="50000"/>
              </a:spcBef>
              <a:tabLst>
                <a:tab pos="3428825" algn="l"/>
              </a:tabLst>
            </a:pPr>
            <a:r>
              <a:rPr lang="en-US" dirty="0"/>
              <a:t>Total Time (or Total Cost)</a:t>
            </a:r>
          </a:p>
          <a:p>
            <a:pPr lvl="2">
              <a:spcBef>
                <a:spcPct val="50000"/>
              </a:spcBef>
              <a:tabLst>
                <a:tab pos="3428825" algn="l"/>
              </a:tabLst>
            </a:pPr>
            <a:r>
              <a:rPr lang="en-US" dirty="0"/>
              <a:t>Reduce each cost (in terms of time) component individually</a:t>
            </a:r>
          </a:p>
          <a:p>
            <a:pPr lvl="2">
              <a:spcBef>
                <a:spcPct val="50000"/>
              </a:spcBef>
              <a:tabLst>
                <a:tab pos="3428825" algn="l"/>
              </a:tabLst>
            </a:pPr>
            <a:r>
              <a:rPr lang="en-US" dirty="0"/>
              <a:t>Do as little of each cost component as possible</a:t>
            </a:r>
          </a:p>
          <a:p>
            <a:pPr lvl="2">
              <a:spcBef>
                <a:spcPct val="50000"/>
              </a:spcBef>
              <a:tabLst>
                <a:tab pos="3428825" algn="l"/>
              </a:tabLst>
            </a:pPr>
            <a:r>
              <a:rPr lang="en-US" dirty="0"/>
              <a:t>Optimizes resource utilization and increases system throughput</a:t>
            </a:r>
          </a:p>
          <a:p>
            <a:pPr lvl="1">
              <a:spcBef>
                <a:spcPct val="50000"/>
              </a:spcBef>
              <a:tabLst>
                <a:tab pos="3428825" algn="l"/>
              </a:tabLst>
            </a:pPr>
            <a:r>
              <a:rPr lang="en-US" dirty="0"/>
              <a:t>Response Time</a:t>
            </a:r>
          </a:p>
          <a:p>
            <a:pPr lvl="2">
              <a:spcBef>
                <a:spcPct val="50000"/>
              </a:spcBef>
              <a:tabLst>
                <a:tab pos="3428825" algn="l"/>
              </a:tabLst>
            </a:pPr>
            <a:r>
              <a:rPr lang="en-US" dirty="0"/>
              <a:t>Do as many things as possible in parallel</a:t>
            </a:r>
          </a:p>
          <a:p>
            <a:pPr lvl="2">
              <a:spcBef>
                <a:spcPct val="50000"/>
              </a:spcBef>
              <a:tabLst>
                <a:tab pos="3428825" algn="l"/>
              </a:tabLst>
            </a:pPr>
            <a:r>
              <a:rPr lang="en-US" dirty="0"/>
              <a:t>May increase total time because of increased total activity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B151E-0937-C242-BEEE-217891D95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B6889-5DA6-504F-8560-94348B02B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5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Query Processing Components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n-US" dirty="0"/>
              <a:t>Query language</a:t>
            </a:r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n-US" dirty="0"/>
              <a:t>SQL: “intergalactic </a:t>
            </a:r>
            <a:r>
              <a:rPr lang="en-US" dirty="0" err="1"/>
              <a:t>dataspeak</a:t>
            </a:r>
            <a:r>
              <a:rPr lang="en-US" dirty="0"/>
              <a:t>”</a:t>
            </a:r>
          </a:p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n-US" dirty="0"/>
              <a:t>Query execution</a:t>
            </a:r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n-US" dirty="0"/>
              <a:t>The steps that one goes through in executing high-level (declarative) user queries.</a:t>
            </a:r>
          </a:p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n-US" dirty="0"/>
              <a:t>Query optimization</a:t>
            </a:r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n-US" dirty="0"/>
              <a:t>How do we determine the “best” execution plan?</a:t>
            </a:r>
          </a:p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n-US" dirty="0"/>
              <a:t>We assume a homogeneous D-DBMS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3EBA7A-79D2-994A-A2B0-66FBF1E42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1231B-1809-2248-BABA-530ABAEC9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719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Total Time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026934" cy="4759523"/>
          </a:xfrm>
          <a:noFill/>
          <a:ln/>
        </p:spPr>
        <p:txBody>
          <a:bodyPr/>
          <a:lstStyle/>
          <a:p>
            <a:pPr lvl="1">
              <a:buNone/>
              <a:tabLst>
                <a:tab pos="1657265" algn="l"/>
              </a:tabLst>
            </a:pPr>
            <a:r>
              <a:rPr lang="en-US" dirty="0"/>
              <a:t>Total time	= CPU cost + I/O cost + com. Cost</a:t>
            </a:r>
          </a:p>
          <a:p>
            <a:pPr lvl="1">
              <a:buNone/>
              <a:tabLst>
                <a:tab pos="1657265" algn="l"/>
              </a:tabLst>
            </a:pPr>
            <a:endParaRPr lang="en-US" dirty="0"/>
          </a:p>
          <a:p>
            <a:pPr lvl="1">
              <a:buNone/>
              <a:tabLst>
                <a:tab pos="1657265" algn="l"/>
              </a:tabLst>
            </a:pPr>
            <a:r>
              <a:rPr lang="en-US" dirty="0"/>
              <a:t>The summation of all cost factors</a:t>
            </a:r>
          </a:p>
          <a:p>
            <a:pPr lvl="1">
              <a:buNone/>
              <a:tabLst>
                <a:tab pos="1657265" algn="l"/>
              </a:tabLst>
            </a:pPr>
            <a:endParaRPr lang="en-US" dirty="0"/>
          </a:p>
          <a:p>
            <a:pPr lvl="1">
              <a:buNone/>
              <a:tabLst>
                <a:tab pos="1657265" algn="l"/>
              </a:tabLst>
            </a:pPr>
            <a:r>
              <a:rPr lang="en-US" dirty="0"/>
              <a:t>	CPU cost	= unit instruction cost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* </a:t>
            </a:r>
            <a:r>
              <a:rPr lang="en-US" dirty="0" err="1"/>
              <a:t>no.of</a:t>
            </a:r>
            <a:r>
              <a:rPr lang="en-US" dirty="0"/>
              <a:t> instructions</a:t>
            </a:r>
          </a:p>
          <a:p>
            <a:pPr lvl="1">
              <a:buNone/>
              <a:tabLst>
                <a:tab pos="1657265" algn="l"/>
              </a:tabLst>
            </a:pPr>
            <a:endParaRPr lang="en-US" dirty="0"/>
          </a:p>
          <a:p>
            <a:pPr lvl="1">
              <a:buNone/>
              <a:tabLst>
                <a:tab pos="1657265" algn="l"/>
              </a:tabLst>
            </a:pPr>
            <a:r>
              <a:rPr lang="en-US" dirty="0"/>
              <a:t>	I/O cost 	= unit disk I/O cost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* </a:t>
            </a:r>
            <a:r>
              <a:rPr lang="en-US" dirty="0"/>
              <a:t>no. of disk I/Os</a:t>
            </a:r>
          </a:p>
          <a:p>
            <a:pPr lvl="1">
              <a:buNone/>
              <a:tabLst>
                <a:tab pos="1657265" algn="l"/>
              </a:tabLst>
            </a:pPr>
            <a:endParaRPr lang="en-US" dirty="0"/>
          </a:p>
          <a:p>
            <a:pPr lvl="1">
              <a:buNone/>
              <a:tabLst>
                <a:tab pos="1657265" algn="l"/>
              </a:tabLst>
            </a:pPr>
            <a:r>
              <a:rPr lang="en-US" dirty="0"/>
              <a:t>	com. cost = message initiation + transmission</a:t>
            </a:r>
          </a:p>
          <a:p>
            <a:pPr>
              <a:tabLst>
                <a:tab pos="1657265" algn="l"/>
              </a:tabLst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255C24-0E89-8842-8992-EBC0EB7E1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F52E1-FA6D-2B44-84AB-A0FEC83F9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49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Response Time</a:t>
            </a:r>
          </a:p>
        </p:txBody>
      </p:sp>
      <p:sp>
        <p:nvSpPr>
          <p:cNvPr id="30617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7982644" cy="2913435"/>
          </a:xfrm>
          <a:noFill/>
          <a:ln/>
        </p:spPr>
        <p:txBody>
          <a:bodyPr/>
          <a:lstStyle/>
          <a:p>
            <a:pPr marL="2514471" lvl="1" indent="-2000148">
              <a:lnSpc>
                <a:spcPct val="110000"/>
              </a:lnSpc>
              <a:spcBef>
                <a:spcPct val="60000"/>
              </a:spcBef>
              <a:buNone/>
              <a:tabLst>
                <a:tab pos="2285883" algn="l"/>
              </a:tabLst>
            </a:pPr>
            <a:r>
              <a:rPr lang="en-US" sz="1969" dirty="0"/>
              <a:t>Response time	= CPU time + I/O time + com. time</a:t>
            </a:r>
          </a:p>
          <a:p>
            <a:pPr marL="2514471" lvl="1" indent="-2000148">
              <a:lnSpc>
                <a:spcPct val="110000"/>
              </a:lnSpc>
              <a:spcBef>
                <a:spcPct val="60000"/>
              </a:spcBef>
              <a:buNone/>
              <a:tabLst>
                <a:tab pos="2285883" algn="l"/>
              </a:tabLst>
            </a:pPr>
            <a:r>
              <a:rPr lang="en-US" sz="1969" dirty="0"/>
              <a:t>Must consider parallel execution</a:t>
            </a:r>
          </a:p>
          <a:p>
            <a:pPr marL="2514471" lvl="1" indent="-2000148">
              <a:lnSpc>
                <a:spcPct val="110000"/>
              </a:lnSpc>
              <a:spcBef>
                <a:spcPct val="60000"/>
              </a:spcBef>
              <a:buNone/>
              <a:tabLst>
                <a:tab pos="2285883" algn="l"/>
              </a:tabLst>
            </a:pPr>
            <a:r>
              <a:rPr lang="en-US" sz="1969" dirty="0"/>
              <a:t>    CPU time = unit instruction time </a:t>
            </a:r>
            <a:r>
              <a:rPr lang="en-US" sz="1969" dirty="0">
                <a:cs typeface="Book Antiqua"/>
                <a:sym typeface="Symbol"/>
              </a:rPr>
              <a:t>* </a:t>
            </a:r>
            <a:r>
              <a:rPr lang="en-US" sz="1969" dirty="0"/>
              <a:t>no. of </a:t>
            </a:r>
            <a:r>
              <a:rPr lang="en-US" sz="1969" dirty="0">
                <a:solidFill>
                  <a:schemeClr val="hlink"/>
                </a:solidFill>
              </a:rPr>
              <a:t>seq </a:t>
            </a:r>
            <a:r>
              <a:rPr lang="en-US" sz="1969" dirty="0"/>
              <a:t>instructions</a:t>
            </a:r>
          </a:p>
          <a:p>
            <a:pPr marL="2514471" lvl="1" indent="-2000148">
              <a:lnSpc>
                <a:spcPct val="110000"/>
              </a:lnSpc>
              <a:spcBef>
                <a:spcPct val="60000"/>
              </a:spcBef>
              <a:buNone/>
              <a:tabLst>
                <a:tab pos="2285883" algn="l"/>
              </a:tabLst>
            </a:pPr>
            <a:r>
              <a:rPr lang="en-US" sz="1969" dirty="0"/>
              <a:t>    I/O time = unit I/O time</a:t>
            </a:r>
            <a:r>
              <a:rPr lang="en-US" dirty="0">
                <a:latin typeface="Symbol" charset="2"/>
                <a:sym typeface="Symbol"/>
              </a:rPr>
              <a:t> </a:t>
            </a:r>
            <a:r>
              <a:rPr lang="en-US" sz="1687" dirty="0">
                <a:solidFill>
                  <a:schemeClr val="tx2"/>
                </a:solidFill>
              </a:rPr>
              <a:t>* </a:t>
            </a:r>
            <a:r>
              <a:rPr lang="en-US" sz="1969" dirty="0"/>
              <a:t>no. of </a:t>
            </a:r>
            <a:r>
              <a:rPr lang="en-US" sz="1969" dirty="0">
                <a:solidFill>
                  <a:schemeClr val="hlink"/>
                </a:solidFill>
              </a:rPr>
              <a:t>seq</a:t>
            </a:r>
            <a:r>
              <a:rPr lang="en-US" sz="1969" dirty="0"/>
              <a:t> I/Os</a:t>
            </a:r>
          </a:p>
          <a:p>
            <a:pPr marL="2514471" lvl="1" indent="-2000148">
              <a:lnSpc>
                <a:spcPct val="110000"/>
              </a:lnSpc>
              <a:spcBef>
                <a:spcPct val="60000"/>
              </a:spcBef>
              <a:buNone/>
              <a:tabLst>
                <a:tab pos="2285883" algn="l"/>
              </a:tabLst>
            </a:pPr>
            <a:r>
              <a:rPr lang="en-US" sz="1969" dirty="0"/>
              <a:t>    com. time = unit </a:t>
            </a:r>
            <a:r>
              <a:rPr lang="en-US" sz="1969" dirty="0" err="1"/>
              <a:t>msg</a:t>
            </a:r>
            <a:r>
              <a:rPr lang="en-US" sz="1969" dirty="0"/>
              <a:t> initiation time</a:t>
            </a:r>
            <a:r>
              <a:rPr lang="en-US" dirty="0">
                <a:latin typeface="Symbol" charset="2"/>
                <a:sym typeface="Symbol"/>
              </a:rPr>
              <a:t> </a:t>
            </a:r>
            <a:r>
              <a:rPr lang="en-US" sz="1687" dirty="0">
                <a:cs typeface="Book Antiqua"/>
                <a:sym typeface="Symbol"/>
              </a:rPr>
              <a:t>* </a:t>
            </a:r>
            <a:r>
              <a:rPr lang="en-US" sz="1969" dirty="0"/>
              <a:t>no. of </a:t>
            </a:r>
            <a:r>
              <a:rPr lang="en-US" sz="1969" dirty="0">
                <a:solidFill>
                  <a:schemeClr val="hlink"/>
                </a:solidFill>
              </a:rPr>
              <a:t>seq </a:t>
            </a:r>
            <a:r>
              <a:rPr lang="en-US" sz="1969" dirty="0" err="1"/>
              <a:t>msgs</a:t>
            </a:r>
            <a:r>
              <a:rPr lang="en-US" sz="1969" dirty="0"/>
              <a:t> </a:t>
            </a:r>
          </a:p>
          <a:p>
            <a:pPr marL="2514471" lvl="1" indent="-2000148">
              <a:lnSpc>
                <a:spcPct val="50000"/>
              </a:lnSpc>
              <a:spcBef>
                <a:spcPct val="60000"/>
              </a:spcBef>
              <a:buNone/>
              <a:tabLst>
                <a:tab pos="2285883" algn="l"/>
              </a:tabLst>
            </a:pPr>
            <a:r>
              <a:rPr lang="en-US" sz="1969" dirty="0"/>
              <a:t>                     + unit transmission time</a:t>
            </a:r>
            <a:r>
              <a:rPr lang="en-US" dirty="0">
                <a:latin typeface="Symbol" charset="2"/>
                <a:sym typeface="Symbol"/>
              </a:rPr>
              <a:t> </a:t>
            </a:r>
            <a:r>
              <a:rPr lang="en-US" sz="1687" dirty="0">
                <a:cs typeface="Book Antiqua"/>
                <a:sym typeface="Symbol"/>
              </a:rPr>
              <a:t>*</a:t>
            </a:r>
            <a:r>
              <a:rPr lang="en-US" sz="1687" dirty="0">
                <a:latin typeface="Symbol" charset="2"/>
                <a:cs typeface="Symbol" charset="2"/>
                <a:sym typeface="Symbol"/>
              </a:rPr>
              <a:t> </a:t>
            </a:r>
            <a:r>
              <a:rPr lang="en-US" sz="1969" dirty="0"/>
              <a:t>no. of </a:t>
            </a:r>
            <a:r>
              <a:rPr lang="en-US" sz="1969" dirty="0">
                <a:solidFill>
                  <a:schemeClr val="hlink"/>
                </a:solidFill>
              </a:rPr>
              <a:t>seq</a:t>
            </a:r>
            <a:r>
              <a:rPr lang="en-US" sz="1969" dirty="0"/>
              <a:t> bytes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D7F2FF-CA85-E449-8211-60448D02C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381C7F-9B27-424A-B4FE-C67534273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8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4495800" y="3719915"/>
            <a:ext cx="139700" cy="6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>
            <a:prstTxWarp prst="textNoShape">
              <a:avLst/>
            </a:prstTxWarp>
          </a:bodyPr>
          <a:lstStyle/>
          <a:p>
            <a:endParaRPr lang="en-US" sz="1687" dirty="0">
              <a:latin typeface="Arial"/>
            </a:endParaRP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150514-1C45-6642-A9E3-51BE11AC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683E36-81BB-B649-8229-67482CFAC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52</a:t>
            </a:fld>
            <a:endParaRPr lang="en-US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467544" y="3861048"/>
            <a:ext cx="8219256" cy="2116832"/>
          </a:xfrm>
        </p:spPr>
        <p:txBody>
          <a:bodyPr/>
          <a:lstStyle/>
          <a:p>
            <a:r>
              <a:rPr lang="en-US"/>
              <a:t>Consider communication cost only</a:t>
            </a:r>
          </a:p>
          <a:p>
            <a:pPr lvl="1"/>
            <a:r>
              <a:rPr lang="en-US"/>
              <a:t>Total time = 2 × msg initialization time + unit transmission time * (x+y)</a:t>
            </a:r>
          </a:p>
          <a:p>
            <a:pPr lvl="1"/>
            <a:r>
              <a:rPr lang="en-US"/>
              <a:t>Response time = max {time to send x from 1 to 3, time to send y from 2 to 3}</a:t>
            </a:r>
          </a:p>
          <a:p>
            <a:endParaRPr lang="en-US"/>
          </a:p>
        </p:txBody>
      </p:sp>
      <p:pic>
        <p:nvPicPr>
          <p:cNvPr id="5" name="Image 4" descr="fig-4-dtra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68761"/>
            <a:ext cx="3384376" cy="232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261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Database Statistics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dirty="0"/>
              <a:t>Primary cost factor: </a:t>
            </a:r>
            <a:r>
              <a:rPr lang="en-US" dirty="0">
                <a:solidFill>
                  <a:schemeClr val="hlink"/>
                </a:solidFill>
              </a:rPr>
              <a:t>size of intermediate relations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/>
              <a:t>Need to estimate their sizes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dirty="0"/>
              <a:t>Make them precise </a:t>
            </a:r>
            <a:r>
              <a:rPr lang="en-US" dirty="0">
                <a:latin typeface="Symbol" charset="2"/>
                <a:sym typeface="Symbol"/>
              </a:rPr>
              <a:t> </a:t>
            </a:r>
            <a:r>
              <a:rPr lang="en-US" dirty="0"/>
              <a:t>more costly to maintain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dirty="0"/>
              <a:t>Simplifying assumption: uniform distribution of attribute values in a relation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3BA81E-51D3-394A-A727-94C9B8273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8CD053-BADA-1C44-980C-EA9E6446A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061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idx="1"/>
          </p:nvPr>
        </p:nvSpPr>
        <p:spPr>
          <a:xfrm>
            <a:off x="235947" y="1218778"/>
            <a:ext cx="8728541" cy="4586485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dirty="0"/>
              <a:t>For each relation </a:t>
            </a:r>
            <a:r>
              <a:rPr lang="en-US" i="1" dirty="0"/>
              <a:t>R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] fragmented as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 err="1"/>
              <a:t>R</a:t>
            </a:r>
            <a:r>
              <a:rPr lang="en-US" i="1" baseline="-25000" dirty="0" err="1"/>
              <a:t>r</a:t>
            </a:r>
            <a:endParaRPr lang="en-US" i="1" dirty="0"/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/>
              <a:t>length of each attribute: </a:t>
            </a:r>
            <a:r>
              <a:rPr lang="en-US" i="1" dirty="0" err="1"/>
              <a:t>length</a:t>
            </a:r>
            <a:r>
              <a:rPr lang="en-US" dirty="0" err="1"/>
              <a:t>(</a:t>
            </a:r>
            <a:r>
              <a:rPr lang="en-US" i="1" dirty="0" err="1"/>
              <a:t>A</a:t>
            </a:r>
            <a:r>
              <a:rPr lang="en-US" i="1" baseline="-25000" dirty="0" err="1"/>
              <a:t>i</a:t>
            </a:r>
            <a:r>
              <a:rPr lang="en-US" dirty="0"/>
              <a:t>) 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/>
              <a:t>the number of distinct values for each attribute in each fragment: </a:t>
            </a:r>
            <a:r>
              <a:rPr lang="en-US" i="1" dirty="0"/>
              <a:t>card</a:t>
            </a:r>
            <a:r>
              <a:rPr lang="en-US" dirty="0"/>
              <a:t>(</a:t>
            </a:r>
            <a:r>
              <a:rPr lang="en-US" dirty="0">
                <a:sym typeface="Symbol"/>
              </a:rPr>
              <a:t></a:t>
            </a:r>
            <a:r>
              <a:rPr lang="en-US" i="1" baseline="-25000" dirty="0" err="1"/>
              <a:t>A</a:t>
            </a:r>
            <a:r>
              <a:rPr lang="en-US" i="1" baseline="-50000" dirty="0" err="1"/>
              <a:t>i</a:t>
            </a:r>
            <a:r>
              <a:rPr lang="en-US" i="1" dirty="0" err="1"/>
              <a:t>R</a:t>
            </a:r>
            <a:r>
              <a:rPr lang="en-US" i="1" baseline="-25000" dirty="0" err="1"/>
              <a:t>j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/>
              <a:t>maximum and minimum values in the domain of each attribute: </a:t>
            </a:r>
            <a:r>
              <a:rPr lang="en-US" i="1" dirty="0" err="1"/>
              <a:t>min</a:t>
            </a:r>
            <a:r>
              <a:rPr lang="en-US" dirty="0" err="1"/>
              <a:t>(</a:t>
            </a:r>
            <a:r>
              <a:rPr lang="en-US" i="1" dirty="0" err="1"/>
              <a:t>A</a:t>
            </a:r>
            <a:r>
              <a:rPr lang="en-US" i="1" baseline="-25000" dirty="0" err="1"/>
              <a:t>i</a:t>
            </a:r>
            <a:r>
              <a:rPr lang="en-US" dirty="0"/>
              <a:t>), </a:t>
            </a:r>
            <a:r>
              <a:rPr lang="en-US" i="1" dirty="0" err="1"/>
              <a:t>ma</a:t>
            </a:r>
            <a:r>
              <a:rPr lang="en-US" dirty="0" err="1"/>
              <a:t>x(</a:t>
            </a:r>
            <a:r>
              <a:rPr lang="en-US" i="1" dirty="0" err="1"/>
              <a:t>A</a:t>
            </a:r>
            <a:r>
              <a:rPr lang="en-US" i="1" baseline="-25000" dirty="0" err="1"/>
              <a:t>i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/>
              <a:t>the cardinalities of each domain: </a:t>
            </a:r>
            <a:r>
              <a:rPr lang="en-US" i="1" dirty="0" err="1"/>
              <a:t>card</a:t>
            </a:r>
            <a:r>
              <a:rPr lang="en-US" dirty="0" err="1"/>
              <a:t>(</a:t>
            </a:r>
            <a:r>
              <a:rPr lang="en-US" i="1" dirty="0" err="1"/>
              <a:t>dom</a:t>
            </a:r>
            <a:r>
              <a:rPr lang="en-US" dirty="0" err="1"/>
              <a:t>[</a:t>
            </a:r>
            <a:r>
              <a:rPr lang="en-US" i="1" dirty="0" err="1"/>
              <a:t>A</a:t>
            </a:r>
            <a:r>
              <a:rPr lang="en-US" i="1" baseline="-25000" dirty="0" err="1"/>
              <a:t>i</a:t>
            </a:r>
            <a:r>
              <a:rPr lang="en-US" dirty="0"/>
              <a:t>])</a:t>
            </a:r>
          </a:p>
          <a:p>
            <a:pPr>
              <a:spcBef>
                <a:spcPct val="25000"/>
              </a:spcBef>
            </a:pPr>
            <a:r>
              <a:rPr lang="en-US" dirty="0"/>
              <a:t>The cardinalities of each fragment: </a:t>
            </a:r>
            <a:r>
              <a:rPr lang="en-US" i="1" dirty="0"/>
              <a:t>card</a:t>
            </a:r>
            <a:r>
              <a:rPr lang="en-US" dirty="0"/>
              <a:t>(</a:t>
            </a:r>
            <a:r>
              <a:rPr lang="en-US" i="1" dirty="0" err="1"/>
              <a:t>R</a:t>
            </a:r>
            <a:r>
              <a:rPr lang="en-US" i="1" baseline="-25000" dirty="0" err="1"/>
              <a:t>j</a:t>
            </a:r>
            <a:r>
              <a:rPr lang="en-US" dirty="0"/>
              <a:t>)</a:t>
            </a:r>
          </a:p>
          <a:p>
            <a:pPr>
              <a:spcBef>
                <a:spcPct val="25000"/>
              </a:spcBef>
            </a:pPr>
            <a:r>
              <a:rPr lang="en-US" dirty="0"/>
              <a:t>Selectivity factor of each operator on relations</a:t>
            </a:r>
          </a:p>
          <a:p>
            <a:pPr lvl="1">
              <a:spcBef>
                <a:spcPct val="25000"/>
              </a:spcBef>
            </a:pPr>
            <a:r>
              <a:rPr lang="en-US" sz="2180" dirty="0"/>
              <a:t>See centralized query optimization statistics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endParaRPr lang="en-US" dirty="0"/>
          </a:p>
          <a:p>
            <a:endParaRPr lang="en-US" sz="1828" dirty="0"/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843919" y="5922964"/>
            <a:ext cx="182804" cy="349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endParaRPr sz="1687" dirty="0">
              <a:latin typeface="Book Antiqua"/>
            </a:endParaRP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2843919" y="5922964"/>
            <a:ext cx="182804" cy="349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6" tIns="44449" rIns="90486" bIns="44449">
            <a:prstTxWarp prst="textNoShape">
              <a:avLst/>
            </a:prstTxWarp>
            <a:spAutoFit/>
          </a:bodyPr>
          <a:lstStyle/>
          <a:p>
            <a:endParaRPr sz="1687" dirty="0">
              <a:latin typeface="Book Antiqu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3C834-C56F-4241-874C-78791E5D9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905E9D-910F-F547-91E1-DE9C0BA68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411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rPr>
              <a:t>Distributed Query Optimization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Dynamic approach</a:t>
            </a:r>
          </a:p>
          <a:p>
            <a:pPr lvl="1"/>
            <a:r>
              <a:rPr lang="en-US"/>
              <a:t>Distributed INGRES</a:t>
            </a:r>
          </a:p>
          <a:p>
            <a:pPr lvl="1"/>
            <a:r>
              <a:rPr lang="en-US"/>
              <a:t>No static cost estimation, only runtime cost information</a:t>
            </a:r>
          </a:p>
          <a:p>
            <a:r>
              <a:rPr lang="en-US"/>
              <a:t>Static approach</a:t>
            </a:r>
          </a:p>
          <a:p>
            <a:pPr lvl="1"/>
            <a:r>
              <a:rPr lang="en-US"/>
              <a:t>System R*</a:t>
            </a:r>
          </a:p>
          <a:p>
            <a:pPr lvl="1"/>
            <a:r>
              <a:rPr lang="en-US"/>
              <a:t>Static cost model</a:t>
            </a:r>
          </a:p>
          <a:p>
            <a:r>
              <a:rPr lang="en-US"/>
              <a:t>Hybrid approach</a:t>
            </a:r>
          </a:p>
          <a:p>
            <a:pPr lvl="1"/>
            <a:r>
              <a:rPr lang="en-US"/>
              <a:t>2-step</a:t>
            </a:r>
          </a:p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17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Dynamic Approach</a:t>
            </a:r>
          </a:p>
        </p:txBody>
      </p:sp>
      <p:sp>
        <p:nvSpPr>
          <p:cNvPr id="335874" name="Rectangle 2"/>
          <p:cNvSpPr>
            <a:spLocks noGrp="1" noChangeArrowheads="1"/>
          </p:cNvSpPr>
          <p:nvPr>
            <p:ph idx="1"/>
          </p:nvPr>
        </p:nvSpPr>
        <p:spPr>
          <a:xfrm>
            <a:off x="436003" y="1268760"/>
            <a:ext cx="8229600" cy="4530725"/>
          </a:xfrm>
          <a:noFill/>
          <a:ln/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Execute all monorelation queries (e.g., selection, projection)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Reduce the multirelation query to produce irreducible subqueries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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  </a:t>
            </a:r>
            <a:r>
              <a:rPr lang="en-US" dirty="0"/>
              <a:t>…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  </a:t>
            </a:r>
            <a:r>
              <a:rPr lang="en-US" i="1" dirty="0" err="1"/>
              <a:t>q</a:t>
            </a:r>
            <a:r>
              <a:rPr lang="en-US" i="1" baseline="-25000" dirty="0" err="1"/>
              <a:t>n</a:t>
            </a:r>
            <a:r>
              <a:rPr lang="en-US" i="1" baseline="-25000" dirty="0"/>
              <a:t>  </a:t>
            </a:r>
            <a:r>
              <a:rPr lang="en-US" dirty="0"/>
              <a:t>such that there is only one relation between </a:t>
            </a:r>
            <a:r>
              <a:rPr lang="en-US" i="1" dirty="0"/>
              <a:t>q</a:t>
            </a:r>
            <a:r>
              <a:rPr lang="en-US" i="1" baseline="-25000" dirty="0"/>
              <a:t>i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i="1" baseline="-25000" dirty="0"/>
              <a:t>i</a:t>
            </a:r>
            <a:r>
              <a:rPr lang="en-US" baseline="-25000" dirty="0"/>
              <a:t>+1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Choose </a:t>
            </a:r>
            <a:r>
              <a:rPr lang="en-US" i="1" dirty="0"/>
              <a:t>q</a:t>
            </a:r>
            <a:r>
              <a:rPr lang="en-US" i="1" baseline="-25000" dirty="0"/>
              <a:t>i</a:t>
            </a:r>
            <a:r>
              <a:rPr lang="en-US" dirty="0"/>
              <a:t> involving the smallest fragments to execute (call MRQ')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Find the best execution strategy for MRQ'</a:t>
            </a:r>
          </a:p>
          <a:p>
            <a:pPr marL="937154" lvl="1" indent="-457200">
              <a:buFont typeface="+mj-lt"/>
              <a:buAutoNum type="arabicPeriod"/>
            </a:pPr>
            <a:r>
              <a:rPr lang="en-US" dirty="0"/>
              <a:t>Determine processing site</a:t>
            </a:r>
          </a:p>
          <a:p>
            <a:pPr marL="800059" lvl="1" indent="-342882">
              <a:buFont typeface="Wingdings" charset="2"/>
              <a:buAutoNum type="arabicPeriod"/>
            </a:pPr>
            <a:r>
              <a:rPr lang="en-US" dirty="0"/>
              <a:t>Determine fragments to move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Repeat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5FA4F0-7E08-8E4D-994D-8D85171E4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20E78-375F-CE43-8FA2-6271BAAA1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Static Approach</a:t>
            </a:r>
          </a:p>
        </p:txBody>
      </p:sp>
      <p:sp>
        <p:nvSpPr>
          <p:cNvPr id="33689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5000"/>
              </a:lnSpc>
              <a:spcBef>
                <a:spcPct val="60000"/>
              </a:spcBef>
            </a:pPr>
            <a:r>
              <a:rPr lang="en-US" dirty="0"/>
              <a:t>Cost function includes local processing as well as transmission</a:t>
            </a:r>
          </a:p>
          <a:p>
            <a:pPr>
              <a:lnSpc>
                <a:spcPct val="105000"/>
              </a:lnSpc>
              <a:spcBef>
                <a:spcPct val="60000"/>
              </a:spcBef>
            </a:pPr>
            <a:r>
              <a:rPr lang="en-US" dirty="0"/>
              <a:t>Considers only joins</a:t>
            </a:r>
          </a:p>
          <a:p>
            <a:pPr>
              <a:lnSpc>
                <a:spcPct val="105000"/>
              </a:lnSpc>
              <a:spcBef>
                <a:spcPct val="60000"/>
              </a:spcBef>
            </a:pPr>
            <a:r>
              <a:rPr lang="en-US" dirty="0"/>
              <a:t>“Exhaustive” search</a:t>
            </a:r>
          </a:p>
          <a:p>
            <a:pPr>
              <a:lnSpc>
                <a:spcPct val="105000"/>
              </a:lnSpc>
              <a:spcBef>
                <a:spcPct val="60000"/>
              </a:spcBef>
            </a:pPr>
            <a:r>
              <a:rPr lang="en-US" dirty="0"/>
              <a:t>Compilation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CC990C-38E7-E747-AAA8-D1B9B36E4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EBA1C-329C-F549-8E3D-83F04FECC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565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Static Approach – Performing Joins</a:t>
            </a:r>
          </a:p>
        </p:txBody>
      </p:sp>
      <p:sp>
        <p:nvSpPr>
          <p:cNvPr id="33792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Ship whole</a:t>
            </a:r>
          </a:p>
          <a:p>
            <a:pPr lvl="1"/>
            <a:r>
              <a:rPr lang="en-US" sz="1969" dirty="0"/>
              <a:t>Larger data transfer</a:t>
            </a:r>
          </a:p>
          <a:p>
            <a:pPr lvl="1"/>
            <a:r>
              <a:rPr lang="en-US" sz="1969" dirty="0"/>
              <a:t>Smaller number of messages</a:t>
            </a:r>
          </a:p>
          <a:p>
            <a:pPr lvl="1"/>
            <a:r>
              <a:rPr lang="en-US" sz="1969" dirty="0"/>
              <a:t>Better if relations are small</a:t>
            </a:r>
          </a:p>
          <a:p>
            <a:r>
              <a:rPr lang="en-US" dirty="0"/>
              <a:t>Fetch as needed</a:t>
            </a:r>
          </a:p>
          <a:p>
            <a:pPr lvl="1"/>
            <a:r>
              <a:rPr lang="en-US" sz="1969" dirty="0"/>
              <a:t>Number of messages = </a:t>
            </a:r>
            <a:r>
              <a:rPr lang="en-US" sz="1969" i="1" dirty="0"/>
              <a:t>O</a:t>
            </a:r>
            <a:r>
              <a:rPr lang="en-US" sz="1969" dirty="0"/>
              <a:t>(cardinality of external relation)</a:t>
            </a:r>
          </a:p>
          <a:p>
            <a:pPr lvl="1"/>
            <a:r>
              <a:rPr lang="en-US" sz="1969" dirty="0"/>
              <a:t>Data transfer per message is minimal</a:t>
            </a:r>
          </a:p>
          <a:p>
            <a:pPr lvl="1"/>
            <a:r>
              <a:rPr lang="en-US" sz="1969" dirty="0"/>
              <a:t>Better if relations are large and the selectivity is good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1020DC-BBB4-3C4F-BD69-2691321F4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F3202E-BE04-244C-8466-4A725D1EA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25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79296" cy="1139825"/>
          </a:xfrm>
          <a:noFill/>
          <a:ln/>
        </p:spPr>
        <p:txBody>
          <a:bodyPr/>
          <a:lstStyle/>
          <a:p>
            <a:r>
              <a:rPr lang="en-US" dirty="0"/>
              <a:t>Static Approach –</a:t>
            </a:r>
            <a:br>
              <a:rPr lang="en-US" dirty="0"/>
            </a:br>
            <a:r>
              <a:rPr lang="en-US" dirty="0"/>
              <a:t>Vertical Partitioning &amp; Joins</a:t>
            </a:r>
          </a:p>
        </p:txBody>
      </p:sp>
      <p:sp>
        <p:nvSpPr>
          <p:cNvPr id="33894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404792" indent="-404792">
              <a:spcBef>
                <a:spcPct val="65000"/>
              </a:spcBef>
              <a:buNone/>
              <a:tabLst>
                <a:tab pos="2065233" algn="l"/>
                <a:tab pos="2522409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1.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Move outer relation tuples to the site of the inner relation</a:t>
            </a:r>
            <a:endParaRPr lang="en-US" dirty="0"/>
          </a:p>
          <a:p>
            <a:pPr marL="861969" lvl="1" indent="-342882">
              <a:spcBef>
                <a:spcPct val="65000"/>
              </a:spcBef>
              <a:buNone/>
              <a:tabLst>
                <a:tab pos="2065233" algn="l"/>
                <a:tab pos="2522409" algn="l"/>
              </a:tabLst>
            </a:pPr>
            <a:r>
              <a:rPr lang="en-US" sz="1969" dirty="0">
                <a:solidFill>
                  <a:schemeClr val="accent6">
                    <a:lumMod val="50000"/>
                  </a:schemeClr>
                </a:solidFill>
              </a:rPr>
              <a:t>(a)</a:t>
            </a:r>
            <a:r>
              <a:rPr lang="en-US" sz="1969" dirty="0"/>
              <a:t>	Retrieve outer tuples</a:t>
            </a:r>
          </a:p>
          <a:p>
            <a:pPr marL="861969" lvl="1" indent="-342882">
              <a:spcBef>
                <a:spcPct val="65000"/>
              </a:spcBef>
              <a:buNone/>
              <a:tabLst>
                <a:tab pos="2065233" algn="l"/>
                <a:tab pos="2522409" algn="l"/>
              </a:tabLst>
            </a:pPr>
            <a:r>
              <a:rPr lang="en-US" sz="1969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1969" dirty="0" err="1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sz="1969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1969" dirty="0"/>
              <a:t>	Send them to the inner relation site</a:t>
            </a:r>
          </a:p>
          <a:p>
            <a:pPr marL="861969" lvl="1" indent="-342882">
              <a:spcBef>
                <a:spcPct val="65000"/>
              </a:spcBef>
              <a:buNone/>
              <a:tabLst>
                <a:tab pos="2065233" algn="l"/>
                <a:tab pos="2522409" algn="l"/>
              </a:tabLst>
            </a:pPr>
            <a:r>
              <a:rPr lang="en-US" sz="1969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1969" dirty="0" err="1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1969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1969" dirty="0"/>
              <a:t>	Join them as they arrive</a:t>
            </a:r>
          </a:p>
          <a:p>
            <a:pPr marL="1204851" lvl="2">
              <a:lnSpc>
                <a:spcPct val="150000"/>
              </a:lnSpc>
              <a:spcBef>
                <a:spcPct val="65000"/>
              </a:spcBef>
              <a:buNone/>
              <a:tabLst>
                <a:tab pos="2065233" algn="l"/>
                <a:tab pos="2522409" algn="l"/>
              </a:tabLst>
            </a:pPr>
            <a:r>
              <a:rPr lang="en-US" sz="1969" dirty="0"/>
              <a:t>Total Cost = 	cost(retrieving qualified outer tuples) </a:t>
            </a:r>
          </a:p>
          <a:p>
            <a:pPr marL="2771454" lvl="2">
              <a:lnSpc>
                <a:spcPct val="150000"/>
              </a:lnSpc>
              <a:spcBef>
                <a:spcPts val="0"/>
              </a:spcBef>
              <a:buNone/>
              <a:tabLst>
                <a:tab pos="2065233" algn="l"/>
                <a:tab pos="2522409" algn="l"/>
              </a:tabLst>
            </a:pPr>
            <a:r>
              <a:rPr lang="en-US" sz="1969" dirty="0"/>
              <a:t>+	no. of outer tuples fetched </a:t>
            </a:r>
            <a:r>
              <a:rPr lang="en-US" sz="1969" dirty="0">
                <a:sym typeface="Symbol"/>
              </a:rPr>
              <a:t>*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/>
              <a:t>cost(retrieving qualified inner tuples) </a:t>
            </a:r>
          </a:p>
          <a:p>
            <a:pPr marL="2771454" lvl="2">
              <a:lnSpc>
                <a:spcPct val="150000"/>
              </a:lnSpc>
              <a:spcBef>
                <a:spcPts val="0"/>
              </a:spcBef>
              <a:buNone/>
              <a:tabLst>
                <a:tab pos="2065233" algn="l"/>
                <a:tab pos="2522409" algn="l"/>
              </a:tabLst>
            </a:pPr>
            <a:r>
              <a:rPr lang="en-US" sz="1969" dirty="0"/>
              <a:t>+ msg. cost </a:t>
            </a:r>
            <a:r>
              <a:rPr lang="en-US" sz="1969" dirty="0">
                <a:sym typeface="Symbol"/>
              </a:rPr>
              <a:t>*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/>
              <a:t>(no. outer tuples fetched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>
                <a:sym typeface="Symbol"/>
              </a:rPr>
              <a:t>*</a:t>
            </a:r>
            <a:r>
              <a:rPr lang="en-US" sz="1969" dirty="0">
                <a:latin typeface="Symbol" charset="2"/>
                <a:sym typeface="Symbol"/>
              </a:rPr>
              <a:t>  </a:t>
            </a:r>
            <a:r>
              <a:rPr lang="en-US" sz="1969" dirty="0"/>
              <a:t>avg. outer tuple size)/msg. size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C3B0D9-71DC-E84D-86FE-082B0AA74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746698-CA97-2B40-B8F6-E350C09E2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2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idx="1"/>
          </p:nvPr>
        </p:nvSpPr>
        <p:spPr>
          <a:xfrm>
            <a:off x="875964" y="1758190"/>
            <a:ext cx="7746486" cy="4759523"/>
          </a:xfrm>
          <a:noFill/>
        </p:spPr>
        <p:txBody>
          <a:bodyPr/>
          <a:lstStyle/>
          <a:p>
            <a:pPr marL="725451">
              <a:spcBef>
                <a:spcPct val="0"/>
              </a:spcBef>
              <a:spcAft>
                <a:spcPct val="5000"/>
              </a:spcAft>
              <a:buNone/>
              <a:tabLst>
                <a:tab pos="914353" algn="l"/>
                <a:tab pos="1252474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</a:tabLst>
            </a:pPr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ENAME</a:t>
            </a:r>
          </a:p>
          <a:p>
            <a:pPr marL="725451">
              <a:spcBef>
                <a:spcPct val="0"/>
              </a:spcBef>
              <a:spcAft>
                <a:spcPct val="5000"/>
              </a:spcAft>
              <a:buNone/>
              <a:tabLst>
                <a:tab pos="914353" algn="l"/>
                <a:tab pos="1252474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</a:tabLst>
            </a:pPr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	EMP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NATURAL JOIN</a:t>
            </a:r>
            <a:r>
              <a:rPr lang="en-US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ASG </a:t>
            </a:r>
          </a:p>
          <a:p>
            <a:pPr marL="725451">
              <a:spcBef>
                <a:spcPct val="0"/>
              </a:spcBef>
              <a:spcAft>
                <a:spcPct val="5000"/>
              </a:spcAft>
              <a:buNone/>
              <a:tabLst>
                <a:tab pos="914353" algn="l"/>
                <a:tab pos="1252474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</a:tabLst>
            </a:pPr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WHERE	</a:t>
            </a:r>
            <a:r>
              <a:rPr lang="en-US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RESP = "Manager"</a:t>
            </a:r>
          </a:p>
          <a:p>
            <a:pPr>
              <a:tabLst>
                <a:tab pos="914353" algn="l"/>
                <a:tab pos="1257236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>
              <a:buNone/>
              <a:tabLst>
                <a:tab pos="914353" algn="l"/>
                <a:tab pos="1257236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</a:tabLst>
            </a:pPr>
            <a:r>
              <a:rPr lang="en-US" dirty="0">
                <a:solidFill>
                  <a:schemeClr val="tx2"/>
                </a:solidFill>
              </a:rPr>
              <a:t>Strategy 1</a:t>
            </a:r>
          </a:p>
          <a:p>
            <a:pPr>
              <a:buNone/>
              <a:tabLst>
                <a:tab pos="914353" algn="l"/>
                <a:tab pos="1257236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</a:tabLst>
            </a:pPr>
            <a:r>
              <a:rPr lang="en-US" dirty="0">
                <a:solidFill>
                  <a:schemeClr val="tx2"/>
                </a:solidFill>
                <a:latin typeface="Symbol" charset="2"/>
                <a:sym typeface="Symbol"/>
              </a:rPr>
              <a:t>	</a:t>
            </a:r>
            <a:r>
              <a:rPr lang="en-US" baseline="-25000" dirty="0">
                <a:solidFill>
                  <a:schemeClr val="tx2"/>
                </a:solidFill>
              </a:rPr>
              <a:t>ENAME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  <a:latin typeface="Symbol" charset="2"/>
                <a:sym typeface="Symbol"/>
              </a:rPr>
              <a:t></a:t>
            </a:r>
            <a:r>
              <a:rPr lang="en-US" baseline="-25000" dirty="0">
                <a:solidFill>
                  <a:schemeClr val="tx2"/>
                </a:solidFill>
              </a:rPr>
              <a:t>RESP=“Manager”</a:t>
            </a:r>
            <a:r>
              <a:rPr lang="en-US" baseline="-25000" dirty="0">
                <a:solidFill>
                  <a:schemeClr val="tx2"/>
                </a:solidFill>
                <a:latin typeface="Symbol" charset="2"/>
                <a:sym typeface="Symbol"/>
              </a:rPr>
              <a:t></a:t>
            </a:r>
            <a:r>
              <a:rPr lang="en-US" baseline="-25000" dirty="0">
                <a:solidFill>
                  <a:schemeClr val="tx2"/>
                </a:solidFill>
              </a:rPr>
              <a:t>EMP.ENO=ASG.ENO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sz="2000" dirty="0">
                <a:solidFill>
                  <a:schemeClr val="tx2"/>
                </a:solidFill>
              </a:rPr>
              <a:t>EMP×ASG</a:t>
            </a:r>
            <a:r>
              <a:rPr lang="en-US" dirty="0">
                <a:solidFill>
                  <a:schemeClr val="tx2"/>
                </a:solidFill>
              </a:rPr>
              <a:t>))</a:t>
            </a:r>
          </a:p>
          <a:p>
            <a:pPr>
              <a:buNone/>
              <a:tabLst>
                <a:tab pos="914353" algn="l"/>
                <a:tab pos="1257236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</a:tabLst>
            </a:pPr>
            <a:r>
              <a:rPr lang="en-US" dirty="0">
                <a:solidFill>
                  <a:schemeClr val="tx2"/>
                </a:solidFill>
              </a:rPr>
              <a:t>Strategy 2</a:t>
            </a:r>
          </a:p>
          <a:p>
            <a:pPr>
              <a:lnSpc>
                <a:spcPts val="3000"/>
              </a:lnSpc>
              <a:spcAft>
                <a:spcPts val="1000"/>
              </a:spcAft>
              <a:buNone/>
              <a:tabLst>
                <a:tab pos="914353" algn="l"/>
                <a:tab pos="1257236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</a:tabLst>
            </a:pPr>
            <a:r>
              <a:rPr lang="en-US" dirty="0">
                <a:solidFill>
                  <a:schemeClr val="tx2"/>
                </a:solidFill>
                <a:latin typeface="Symbol" charset="2"/>
                <a:sym typeface="Symbol"/>
              </a:rPr>
              <a:t>	 </a:t>
            </a:r>
            <a:r>
              <a:rPr lang="en-US" baseline="-25000" dirty="0">
                <a:solidFill>
                  <a:schemeClr val="tx2"/>
                </a:solidFill>
              </a:rPr>
              <a:t>ENAME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sz="2000" dirty="0">
                <a:solidFill>
                  <a:schemeClr val="tx2"/>
                </a:solidFill>
              </a:rPr>
              <a:t>EMP</a:t>
            </a:r>
            <a:r>
              <a:rPr lang="en-US" baseline="-25000" dirty="0">
                <a:solidFill>
                  <a:schemeClr val="tx2"/>
                </a:solidFill>
              </a:rPr>
              <a:t> </a:t>
            </a:r>
            <a:r>
              <a:rPr lang="en-US" dirty="0"/>
              <a:t>⋈</a:t>
            </a:r>
            <a:r>
              <a:rPr lang="en-US" baseline="-25000" dirty="0">
                <a:solidFill>
                  <a:schemeClr val="tx2"/>
                </a:solidFill>
              </a:rPr>
              <a:t>ENO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>
                <a:solidFill>
                  <a:schemeClr val="tx2"/>
                </a:solidFill>
                <a:latin typeface="Symbol" charset="2"/>
                <a:sym typeface="Symbol"/>
              </a:rPr>
              <a:t></a:t>
            </a:r>
            <a:r>
              <a:rPr lang="en-US" baseline="-25000" dirty="0">
                <a:solidFill>
                  <a:schemeClr val="tx2"/>
                </a:solidFill>
              </a:rPr>
              <a:t>RESP=“Manager” 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sz="2000" dirty="0">
                <a:solidFill>
                  <a:schemeClr val="tx2"/>
                </a:solidFill>
              </a:rPr>
              <a:t>ASG</a:t>
            </a:r>
            <a:r>
              <a:rPr lang="en-US" dirty="0">
                <a:solidFill>
                  <a:schemeClr val="tx2"/>
                </a:solidFill>
              </a:rPr>
              <a:t>))</a:t>
            </a:r>
          </a:p>
          <a:p>
            <a:pPr>
              <a:spcAft>
                <a:spcPts val="13"/>
              </a:spcAft>
              <a:buNone/>
              <a:tabLst>
                <a:tab pos="914353" algn="l"/>
                <a:tab pos="1257236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>
              <a:spcAft>
                <a:spcPts val="13"/>
              </a:spcAft>
              <a:buNone/>
              <a:tabLst>
                <a:tab pos="914353" algn="l"/>
                <a:tab pos="1257236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  <a:tab pos="4571766" algn="l"/>
                <a:tab pos="5486119" algn="l"/>
                <a:tab pos="6400473" algn="l"/>
                <a:tab pos="7314825" algn="l"/>
                <a:tab pos="800059" algn="l"/>
                <a:tab pos="914353" algn="l"/>
                <a:tab pos="1828706" algn="l"/>
                <a:tab pos="2743060" algn="l"/>
                <a:tab pos="3657413" algn="l"/>
              </a:tabLst>
            </a:pPr>
            <a:r>
              <a:rPr lang="en-US" dirty="0">
                <a:solidFill>
                  <a:schemeClr val="tx2"/>
                </a:solidFill>
              </a:rPr>
              <a:t>Strategy 2 avoids Cartesian product, so may be “better”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3"/>
              </a:spcAft>
            </a:pPr>
            <a:r>
              <a:rPr lang="en-US" dirty="0"/>
              <a:t>Selecting Alternatives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76390E-6B95-6A46-A387-B1EBB8448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AD695-9673-AB48-9D92-AC3243B73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26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Static Approach –</a:t>
            </a:r>
            <a:br>
              <a:rPr lang="en-US" dirty="0"/>
            </a:br>
            <a:r>
              <a:rPr lang="en-US" dirty="0"/>
              <a:t>Vertical Partitioning &amp; Joins</a:t>
            </a:r>
          </a:p>
        </p:txBody>
      </p:sp>
      <p:sp>
        <p:nvSpPr>
          <p:cNvPr id="33997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404792" indent="-404792">
              <a:spcBef>
                <a:spcPct val="60000"/>
              </a:spcBef>
              <a:buNone/>
              <a:tabLst>
                <a:tab pos="2285883" algn="l"/>
                <a:tab pos="2573206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Move inner relation to the site of outer relation</a:t>
            </a:r>
            <a:endParaRPr lang="en-US" dirty="0"/>
          </a:p>
          <a:p>
            <a:pPr marL="861969" lvl="1" indent="-342882">
              <a:spcBef>
                <a:spcPct val="60000"/>
              </a:spcBef>
              <a:buNone/>
              <a:tabLst>
                <a:tab pos="2285883" algn="l"/>
                <a:tab pos="2573206" algn="l"/>
              </a:tabLst>
            </a:pPr>
            <a:r>
              <a:rPr lang="en-US" sz="1969" dirty="0"/>
              <a:t>Cannot join as they arrive; they need to be stored</a:t>
            </a:r>
          </a:p>
          <a:p>
            <a:pPr marL="1204851" lvl="2">
              <a:spcBef>
                <a:spcPct val="60000"/>
              </a:spcBef>
              <a:buNone/>
              <a:tabLst>
                <a:tab pos="2285883" algn="l"/>
                <a:tab pos="2573206" algn="l"/>
              </a:tabLst>
            </a:pPr>
            <a:r>
              <a:rPr lang="en-US" sz="1969" dirty="0"/>
              <a:t>Total cost	= cost (retrieving qualified outer tuples)</a:t>
            </a:r>
          </a:p>
          <a:p>
            <a:pPr marL="1204851" lvl="2">
              <a:spcBef>
                <a:spcPct val="60000"/>
              </a:spcBef>
              <a:buNone/>
              <a:tabLst>
                <a:tab pos="2285883" algn="l"/>
                <a:tab pos="2573206" algn="l"/>
              </a:tabLst>
            </a:pPr>
            <a:r>
              <a:rPr lang="en-US" sz="1969" dirty="0"/>
              <a:t>+	no. of outer tuples fetched </a:t>
            </a:r>
            <a:r>
              <a:rPr lang="en-US" sz="1969" dirty="0">
                <a:sym typeface="Symbol"/>
              </a:rPr>
              <a:t>*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/>
              <a:t>cost(retrieving matching inner tuples from temporary storage) </a:t>
            </a:r>
          </a:p>
          <a:p>
            <a:pPr marL="1204851" lvl="2">
              <a:spcBef>
                <a:spcPct val="60000"/>
              </a:spcBef>
              <a:buNone/>
              <a:tabLst>
                <a:tab pos="2285883" algn="l"/>
                <a:tab pos="2573206" algn="l"/>
              </a:tabLst>
            </a:pPr>
            <a:r>
              <a:rPr lang="en-US" sz="1969" dirty="0"/>
              <a:t>+ cost(retrieving qualified inner tuples) </a:t>
            </a:r>
          </a:p>
          <a:p>
            <a:pPr marL="1204851" lvl="2">
              <a:spcBef>
                <a:spcPct val="60000"/>
              </a:spcBef>
              <a:buNone/>
              <a:tabLst>
                <a:tab pos="2285883" algn="l"/>
                <a:tab pos="2573206" algn="l"/>
              </a:tabLst>
            </a:pPr>
            <a:r>
              <a:rPr lang="en-US" sz="1969" dirty="0"/>
              <a:t>+ cost(storing all qualified inner tuples in temporary storage) </a:t>
            </a:r>
          </a:p>
          <a:p>
            <a:pPr marL="1204851" lvl="2">
              <a:spcBef>
                <a:spcPct val="60000"/>
              </a:spcBef>
              <a:buNone/>
              <a:tabLst>
                <a:tab pos="2285883" algn="l"/>
                <a:tab pos="2573206" algn="l"/>
              </a:tabLst>
            </a:pPr>
            <a:r>
              <a:rPr lang="en-US" sz="1969" dirty="0"/>
              <a:t>+ msg. cost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>
                <a:sym typeface="Symbol"/>
              </a:rPr>
              <a:t>*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/>
              <a:t>no. of inner tuples fetched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>
                <a:sym typeface="Symbol"/>
              </a:rPr>
              <a:t>*</a:t>
            </a:r>
            <a:r>
              <a:rPr lang="en-US" sz="1969" dirty="0"/>
              <a:t> avg. inner tuple size/msg. size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632096-6E67-6847-B5A7-D47BFAF8F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C10C7D-FA91-EE4F-98E1-3DF0AF651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600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Static Approach –</a:t>
            </a:r>
            <a:br>
              <a:rPr lang="en-US" dirty="0"/>
            </a:br>
            <a:r>
              <a:rPr lang="en-US" dirty="0"/>
              <a:t>Vertical Partitioning &amp; Joins</a:t>
            </a:r>
          </a:p>
        </p:txBody>
      </p:sp>
      <p:sp>
        <p:nvSpPr>
          <p:cNvPr id="340994" name="Rectangle 2"/>
          <p:cNvSpPr>
            <a:spLocks noGrp="1" noChangeArrowheads="1"/>
          </p:cNvSpPr>
          <p:nvPr>
            <p:ph idx="1"/>
          </p:nvPr>
        </p:nvSpPr>
        <p:spPr>
          <a:xfrm>
            <a:off x="462001" y="1803988"/>
            <a:ext cx="8229600" cy="4530725"/>
          </a:xfrm>
          <a:noFill/>
          <a:ln/>
        </p:spPr>
        <p:txBody>
          <a:bodyPr/>
          <a:lstStyle/>
          <a:p>
            <a:pPr marL="404792" indent="-404792">
              <a:spcBef>
                <a:spcPct val="55000"/>
              </a:spcBef>
              <a:buNone/>
              <a:tabLst>
                <a:tab pos="2235085" algn="l"/>
                <a:tab pos="2573206" algn="l"/>
                <a:tab pos="2793857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</a:rPr>
              <a:t>Move both inner and outer relations to another site </a:t>
            </a:r>
            <a:endParaRPr lang="en-US" dirty="0"/>
          </a:p>
          <a:p>
            <a:pPr marL="1204851" lvl="2">
              <a:spcBef>
                <a:spcPct val="55000"/>
              </a:spcBef>
              <a:buNone/>
              <a:tabLst>
                <a:tab pos="2235085" algn="l"/>
                <a:tab pos="2573206" algn="l"/>
                <a:tab pos="2793857" algn="l"/>
              </a:tabLst>
            </a:pPr>
            <a:r>
              <a:rPr lang="en-US" sz="1969" dirty="0"/>
              <a:t>Total cost	=	cost(retrieving qualified outer tuples)</a:t>
            </a:r>
          </a:p>
          <a:p>
            <a:pPr marL="1204851" lvl="2">
              <a:spcBef>
                <a:spcPct val="55000"/>
              </a:spcBef>
              <a:buNone/>
              <a:tabLst>
                <a:tab pos="2235085" algn="l"/>
                <a:tab pos="2573206" algn="l"/>
                <a:tab pos="2793857" algn="l"/>
              </a:tabLst>
            </a:pPr>
            <a:r>
              <a:rPr lang="en-US" sz="1969" dirty="0"/>
              <a:t>+ cost(retrieving qualified inner tuples)</a:t>
            </a:r>
          </a:p>
          <a:p>
            <a:pPr marL="1204851" lvl="2">
              <a:spcBef>
                <a:spcPct val="55000"/>
              </a:spcBef>
              <a:buNone/>
              <a:tabLst>
                <a:tab pos="2235085" algn="l"/>
                <a:tab pos="2573206" algn="l"/>
                <a:tab pos="2793857" algn="l"/>
              </a:tabLst>
            </a:pPr>
            <a:r>
              <a:rPr lang="en-US" sz="1969" dirty="0"/>
              <a:t>+ cost(storing inner tuples in storage)</a:t>
            </a:r>
          </a:p>
          <a:p>
            <a:pPr marL="1204851" lvl="2">
              <a:spcBef>
                <a:spcPct val="55000"/>
              </a:spcBef>
              <a:buNone/>
              <a:tabLst>
                <a:tab pos="2235085" algn="l"/>
                <a:tab pos="2573206" algn="l"/>
                <a:tab pos="2793857" algn="l"/>
              </a:tabLst>
            </a:pPr>
            <a:r>
              <a:rPr lang="en-US" sz="1969" dirty="0"/>
              <a:t>+ msg. cost</a:t>
            </a:r>
            <a:r>
              <a:rPr lang="en-US" sz="1969" dirty="0">
                <a:latin typeface="Symbol" charset="2"/>
                <a:sym typeface="Symbol"/>
              </a:rPr>
              <a:t> × </a:t>
            </a:r>
            <a:r>
              <a:rPr lang="en-US" sz="1969" dirty="0"/>
              <a:t>(no. of outer tuples fetched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>
                <a:sym typeface="Symbol"/>
              </a:rPr>
              <a:t>*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/>
              <a:t>avg. outer tuple size)/msg. size</a:t>
            </a:r>
          </a:p>
          <a:p>
            <a:pPr marL="1204851" lvl="2">
              <a:spcBef>
                <a:spcPct val="55000"/>
              </a:spcBef>
              <a:buNone/>
              <a:tabLst>
                <a:tab pos="2235085" algn="l"/>
                <a:tab pos="2573206" algn="l"/>
                <a:tab pos="2793857" algn="l"/>
              </a:tabLst>
            </a:pPr>
            <a:r>
              <a:rPr lang="en-US" sz="1969" dirty="0"/>
              <a:t>+ msg. cost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>
                <a:sym typeface="Symbol"/>
              </a:rPr>
              <a:t>*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/>
              <a:t>(no. of inner tuples fetched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>
                <a:sym typeface="Symbol"/>
              </a:rPr>
              <a:t>*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/>
              <a:t>avg. inner tuple size)/msg. size</a:t>
            </a:r>
          </a:p>
          <a:p>
            <a:pPr marL="1204851" lvl="2">
              <a:spcBef>
                <a:spcPct val="55000"/>
              </a:spcBef>
              <a:buNone/>
              <a:tabLst>
                <a:tab pos="2235085" algn="l"/>
                <a:tab pos="2573206" algn="l"/>
                <a:tab pos="2793857" algn="l"/>
              </a:tabLst>
            </a:pPr>
            <a:r>
              <a:rPr lang="en-US" sz="1969" dirty="0"/>
              <a:t>+ no. of outer tuples fetched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>
                <a:sym typeface="Symbol"/>
              </a:rPr>
              <a:t>*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/>
              <a:t>cost(retrieving inner tuples from temporary storage)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DC7FCB-2484-004C-9999-9EE9FD2D6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2058B-E1CD-5540-B66D-7656BED42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188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Static Approach –</a:t>
            </a:r>
            <a:br>
              <a:rPr lang="en-US" dirty="0"/>
            </a:br>
            <a:r>
              <a:rPr lang="en-US" dirty="0"/>
              <a:t>Vertical Partitioning &amp; Joins</a:t>
            </a:r>
          </a:p>
        </p:txBody>
      </p:sp>
      <p:sp>
        <p:nvSpPr>
          <p:cNvPr id="342018" name="Rectangle 2"/>
          <p:cNvSpPr>
            <a:spLocks noGrp="1" noChangeArrowheads="1"/>
          </p:cNvSpPr>
          <p:nvPr>
            <p:ph idx="1"/>
          </p:nvPr>
        </p:nvSpPr>
        <p:spPr>
          <a:xfrm>
            <a:off x="241101" y="1656684"/>
            <a:ext cx="8643938" cy="4759523"/>
          </a:xfrm>
          <a:noFill/>
          <a:ln/>
        </p:spPr>
        <p:txBody>
          <a:bodyPr/>
          <a:lstStyle/>
          <a:p>
            <a:pPr marL="404792" indent="-404792">
              <a:lnSpc>
                <a:spcPct val="95000"/>
              </a:lnSpc>
              <a:buNone/>
              <a:tabLst>
                <a:tab pos="2235085" algn="l"/>
                <a:tab pos="2573206" algn="l"/>
                <a:tab pos="2862116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4.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Fetch inner tuples as needed</a:t>
            </a:r>
            <a:endParaRPr lang="en-US" dirty="0"/>
          </a:p>
          <a:p>
            <a:pPr marL="861969" lvl="1" indent="-342882">
              <a:lnSpc>
                <a:spcPct val="95000"/>
              </a:lnSpc>
              <a:buNone/>
              <a:tabLst>
                <a:tab pos="2235085" algn="l"/>
                <a:tab pos="2573206" algn="l"/>
                <a:tab pos="2862116" algn="l"/>
              </a:tabLst>
            </a:pPr>
            <a:r>
              <a:rPr lang="en-US" sz="1969" dirty="0">
                <a:solidFill>
                  <a:schemeClr val="accent6">
                    <a:lumMod val="50000"/>
                  </a:schemeClr>
                </a:solidFill>
              </a:rPr>
              <a:t>(a)</a:t>
            </a:r>
            <a:r>
              <a:rPr lang="en-US" sz="1969" dirty="0"/>
              <a:t>	Retrieve qualified tuples at outer relation site</a:t>
            </a:r>
          </a:p>
          <a:p>
            <a:pPr marL="861969" lvl="1" indent="-342882">
              <a:lnSpc>
                <a:spcPct val="95000"/>
              </a:lnSpc>
              <a:buNone/>
              <a:tabLst>
                <a:tab pos="2235085" algn="l"/>
                <a:tab pos="2573206" algn="l"/>
                <a:tab pos="2862116" algn="l"/>
              </a:tabLst>
            </a:pPr>
            <a:r>
              <a:rPr lang="en-US" sz="1969" dirty="0">
                <a:solidFill>
                  <a:schemeClr val="accent6">
                    <a:lumMod val="50000"/>
                  </a:schemeClr>
                </a:solidFill>
              </a:rPr>
              <a:t>(b)</a:t>
            </a:r>
            <a:r>
              <a:rPr lang="en-US" sz="1969" dirty="0"/>
              <a:t>	Send request containing join column value(s) for outer tuples to inner relation site</a:t>
            </a:r>
          </a:p>
          <a:p>
            <a:pPr marL="861969" lvl="1" indent="-342882">
              <a:lnSpc>
                <a:spcPct val="95000"/>
              </a:lnSpc>
              <a:buNone/>
              <a:tabLst>
                <a:tab pos="2235085" algn="l"/>
                <a:tab pos="2573206" algn="l"/>
                <a:tab pos="2862116" algn="l"/>
              </a:tabLst>
            </a:pPr>
            <a:r>
              <a:rPr lang="en-US" sz="1969" dirty="0">
                <a:solidFill>
                  <a:schemeClr val="accent6">
                    <a:lumMod val="50000"/>
                  </a:schemeClr>
                </a:solidFill>
              </a:rPr>
              <a:t>(c)</a:t>
            </a:r>
            <a:r>
              <a:rPr lang="en-US" sz="1969" dirty="0"/>
              <a:t>	Retrieve matching inner tuples at inner relation site</a:t>
            </a:r>
          </a:p>
          <a:p>
            <a:pPr marL="861969" lvl="1" indent="-342882">
              <a:lnSpc>
                <a:spcPct val="95000"/>
              </a:lnSpc>
              <a:buNone/>
              <a:tabLst>
                <a:tab pos="2235085" algn="l"/>
                <a:tab pos="2573206" algn="l"/>
                <a:tab pos="2862116" algn="l"/>
              </a:tabLst>
            </a:pPr>
            <a:r>
              <a:rPr lang="en-US" sz="1969" dirty="0">
                <a:solidFill>
                  <a:schemeClr val="accent6">
                    <a:lumMod val="50000"/>
                  </a:schemeClr>
                </a:solidFill>
              </a:rPr>
              <a:t>(d)</a:t>
            </a:r>
            <a:r>
              <a:rPr lang="en-US" sz="1969" dirty="0"/>
              <a:t>	Send the matching inner tuples to outer relation site</a:t>
            </a:r>
          </a:p>
          <a:p>
            <a:pPr marL="861969" lvl="1" indent="-342882">
              <a:lnSpc>
                <a:spcPct val="95000"/>
              </a:lnSpc>
              <a:buNone/>
              <a:tabLst>
                <a:tab pos="2235085" algn="l"/>
                <a:tab pos="2573206" algn="l"/>
                <a:tab pos="2862116" algn="l"/>
              </a:tabLst>
            </a:pPr>
            <a:r>
              <a:rPr lang="en-US" sz="1969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1969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sz="1969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1969" dirty="0"/>
              <a:t>	Join as they arrive </a:t>
            </a:r>
          </a:p>
          <a:p>
            <a:pPr marL="1204851" lvl="2">
              <a:lnSpc>
                <a:spcPct val="95000"/>
              </a:lnSpc>
              <a:buNone/>
              <a:tabLst>
                <a:tab pos="2235085" algn="l"/>
                <a:tab pos="2573206" algn="l"/>
                <a:tab pos="2862116" algn="l"/>
              </a:tabLst>
            </a:pPr>
            <a:r>
              <a:rPr lang="en-US" sz="1969" dirty="0"/>
              <a:t>Total Cost	=	cost(retrieving qualified outer tuples)</a:t>
            </a:r>
          </a:p>
          <a:p>
            <a:pPr marL="1204851" lvl="2">
              <a:lnSpc>
                <a:spcPct val="95000"/>
              </a:lnSpc>
              <a:buNone/>
              <a:tabLst>
                <a:tab pos="2235085" algn="l"/>
                <a:tab pos="2573206" algn="l"/>
                <a:tab pos="2862116" algn="l"/>
              </a:tabLst>
            </a:pPr>
            <a:r>
              <a:rPr lang="en-US" sz="1969" dirty="0"/>
              <a:t>+ 	msg. cost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>
                <a:sym typeface="Symbol"/>
              </a:rPr>
              <a:t>*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/>
              <a:t>(no. of outer tuples fetched)</a:t>
            </a:r>
          </a:p>
          <a:p>
            <a:pPr marL="1204851" lvl="2">
              <a:lnSpc>
                <a:spcPct val="95000"/>
              </a:lnSpc>
              <a:buNone/>
              <a:tabLst>
                <a:tab pos="2235085" algn="l"/>
                <a:tab pos="2573206" algn="l"/>
                <a:tab pos="2862116" algn="l"/>
              </a:tabLst>
            </a:pPr>
            <a:r>
              <a:rPr lang="en-US" sz="1969" dirty="0"/>
              <a:t>+ 	no. of outer tuples fetched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>
                <a:sym typeface="Symbol"/>
              </a:rPr>
              <a:t>*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/>
              <a:t>no. of inner tuples fetched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>
                <a:sym typeface="Symbol"/>
              </a:rPr>
              <a:t>*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/>
              <a:t>avg. inner tuple size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>
                <a:sym typeface="Symbol"/>
              </a:rPr>
              <a:t>*</a:t>
            </a:r>
            <a:r>
              <a:rPr lang="en-US" sz="1969" dirty="0">
                <a:latin typeface="Symbol" charset="2"/>
                <a:sym typeface="Symbol"/>
              </a:rPr>
              <a:t> (</a:t>
            </a:r>
            <a:r>
              <a:rPr lang="en-US" sz="1969" dirty="0"/>
              <a:t>msg. cost / msg. size)</a:t>
            </a:r>
          </a:p>
          <a:p>
            <a:pPr marL="1204851" lvl="2">
              <a:lnSpc>
                <a:spcPct val="95000"/>
              </a:lnSpc>
              <a:buNone/>
              <a:tabLst>
                <a:tab pos="2235085" algn="l"/>
                <a:tab pos="2573206" algn="l"/>
                <a:tab pos="2862116" algn="l"/>
              </a:tabLst>
            </a:pPr>
            <a:r>
              <a:rPr lang="en-US" sz="1969" dirty="0"/>
              <a:t>+ 	no. of outer tuples fetched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>
                <a:sym typeface="Symbol"/>
              </a:rPr>
              <a:t>*</a:t>
            </a:r>
            <a:r>
              <a:rPr lang="en-US" sz="1969" dirty="0">
                <a:latin typeface="Symbol" charset="2"/>
                <a:sym typeface="Symbol"/>
              </a:rPr>
              <a:t> </a:t>
            </a:r>
            <a:r>
              <a:rPr lang="en-US" sz="1969" dirty="0"/>
              <a:t>cost(retrieving matching inner tuples for one outer value)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7F7543-92E1-3642-9095-7051AB207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742846-B85A-2949-945C-BE9A4E901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410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2-Step Optimization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3638"/>
            <a:ext cx="8229600" cy="1636202"/>
          </a:xfrm>
        </p:spPr>
        <p:txBody>
          <a:bodyPr/>
          <a:lstStyle/>
          <a:p>
            <a:pPr marL="457177" indent="-457177">
              <a:buSzPct val="100000"/>
              <a:buFont typeface="Monotype Sorts" charset="2"/>
              <a:buAutoNum type="arabicPeriod"/>
            </a:pPr>
            <a:r>
              <a:rPr lang="en-US" dirty="0"/>
              <a:t>At compile time, generate a static plan with operation ordering and access methods only</a:t>
            </a:r>
          </a:p>
          <a:p>
            <a:pPr marL="457177" indent="-457177">
              <a:buSzPct val="100000"/>
              <a:buFont typeface="Monotype Sorts" charset="2"/>
              <a:buAutoNum type="arabicPeriod"/>
            </a:pPr>
            <a:r>
              <a:rPr lang="en-US" dirty="0"/>
              <a:t>At startup time, carry out site and copy selection and allocate operations to sites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169FB3-183F-A047-A524-D3ACD2ED7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D47834-A030-6A47-AF41-2338413EC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63</a:t>
            </a:fld>
            <a:endParaRPr lang="en-US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D61293DD-82C7-6347-B6A4-D674BB0F8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01" y="3995962"/>
            <a:ext cx="2393081" cy="2260132"/>
          </a:xfrm>
          <a:prstGeom prst="rect">
            <a:avLst/>
          </a:prstGeom>
        </p:spPr>
      </p:pic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6DDF31D5-4210-844A-B5DD-39EDF4FBD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262" y="3003928"/>
            <a:ext cx="2465090" cy="33702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A35A20-4A28-9D41-A28E-534D67EB89E5}"/>
              </a:ext>
            </a:extLst>
          </p:cNvPr>
          <p:cNvSpPr txBox="1"/>
          <p:nvPr/>
        </p:nvSpPr>
        <p:spPr>
          <a:xfrm>
            <a:off x="1673526" y="2734227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Static 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7F8079-67A0-9346-8534-B3D7A8516611}"/>
              </a:ext>
            </a:extLst>
          </p:cNvPr>
          <p:cNvSpPr txBox="1"/>
          <p:nvPr/>
        </p:nvSpPr>
        <p:spPr>
          <a:xfrm>
            <a:off x="5471367" y="2712209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Runtime plan</a:t>
            </a:r>
          </a:p>
        </p:txBody>
      </p:sp>
    </p:spTree>
    <p:extLst>
      <p:ext uri="{BB962C8B-B14F-4D97-AF65-F5344CB8AC3E}">
        <p14:creationId xmlns:p14="http://schemas.microsoft.com/office/powerpoint/2010/main" val="11975719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2-Step – Problem Definition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A set of sites </a:t>
            </a:r>
            <a:r>
              <a:rPr lang="en-US" i="1" dirty="0"/>
              <a:t>S = </a:t>
            </a:r>
            <a:r>
              <a:rPr lang="en-US" dirty="0"/>
              <a:t>{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s</a:t>
            </a:r>
            <a:r>
              <a:rPr lang="en-US" baseline="-25000" dirty="0"/>
              <a:t>2</a:t>
            </a:r>
            <a:r>
              <a:rPr lang="en-US" dirty="0"/>
              <a:t>, …,</a:t>
            </a:r>
            <a:r>
              <a:rPr lang="en-US" i="1" dirty="0" err="1"/>
              <a:t>s</a:t>
            </a:r>
            <a:r>
              <a:rPr lang="en-US" i="1" baseline="-25000" dirty="0" err="1"/>
              <a:t>n</a:t>
            </a:r>
            <a:r>
              <a:rPr lang="en-US" dirty="0"/>
              <a:t>} with the load of each site</a:t>
            </a:r>
            <a:endParaRPr lang="en-US" i="1" dirty="0"/>
          </a:p>
          <a:p>
            <a:pPr lvl="1"/>
            <a:r>
              <a:rPr lang="en-US" dirty="0"/>
              <a:t>A query </a:t>
            </a:r>
            <a:r>
              <a:rPr lang="en-US" i="1" dirty="0"/>
              <a:t>Q =</a:t>
            </a:r>
            <a:r>
              <a:rPr lang="en-US" dirty="0"/>
              <a:t>{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i="1" dirty="0"/>
              <a:t>, q</a:t>
            </a:r>
            <a:r>
              <a:rPr lang="en-US" baseline="-25000" dirty="0"/>
              <a:t>2</a:t>
            </a:r>
            <a:r>
              <a:rPr lang="en-US" i="1" dirty="0"/>
              <a:t>, q</a:t>
            </a:r>
            <a:r>
              <a:rPr lang="en-US" baseline="-25000" dirty="0"/>
              <a:t>3</a:t>
            </a:r>
            <a:r>
              <a:rPr lang="en-US" i="1" dirty="0"/>
              <a:t>, q</a:t>
            </a:r>
            <a:r>
              <a:rPr lang="en-US" baseline="-25000" dirty="0"/>
              <a:t>4</a:t>
            </a:r>
            <a:r>
              <a:rPr lang="en-US" dirty="0"/>
              <a:t>}  such that each subquery </a:t>
            </a:r>
            <a:r>
              <a:rPr lang="en-US" i="1" dirty="0" err="1"/>
              <a:t>q</a:t>
            </a:r>
            <a:r>
              <a:rPr lang="en-US" i="1" baseline="-25000" dirty="0" err="1"/>
              <a:t>i</a:t>
            </a:r>
            <a:r>
              <a:rPr lang="en-US" dirty="0"/>
              <a:t> is the maximum processing unit that accesses one relation and communicates with its neighboring queries</a:t>
            </a:r>
          </a:p>
          <a:p>
            <a:pPr lvl="1"/>
            <a:r>
              <a:rPr lang="en-US" dirty="0"/>
              <a:t>For each </a:t>
            </a:r>
            <a:r>
              <a:rPr lang="en-US" i="1" dirty="0" err="1"/>
              <a:t>q</a:t>
            </a:r>
            <a:r>
              <a:rPr lang="en-US" baseline="-25000" dirty="0" err="1"/>
              <a:t>i</a:t>
            </a:r>
            <a:r>
              <a:rPr lang="en-US" dirty="0"/>
              <a:t> in </a:t>
            </a:r>
            <a:r>
              <a:rPr lang="en-US" i="1" dirty="0"/>
              <a:t>Q</a:t>
            </a:r>
            <a:r>
              <a:rPr lang="en-US" dirty="0"/>
              <a:t>, a feasible allocation set of sites </a:t>
            </a:r>
            <a:r>
              <a:rPr lang="en-US" i="1" dirty="0"/>
              <a:t>S</a:t>
            </a:r>
            <a:r>
              <a:rPr lang="en-US" i="1" baseline="-25000" dirty="0"/>
              <a:t>q</a:t>
            </a:r>
            <a:r>
              <a:rPr lang="en-US" i="1" dirty="0"/>
              <a:t>=</a:t>
            </a:r>
            <a:r>
              <a:rPr lang="en-US" dirty="0"/>
              <a:t>{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s</a:t>
            </a:r>
            <a:r>
              <a:rPr lang="en-US" baseline="-25000" dirty="0"/>
              <a:t>2</a:t>
            </a:r>
            <a:r>
              <a:rPr lang="en-US" dirty="0"/>
              <a:t>, …,</a:t>
            </a:r>
            <a:r>
              <a:rPr lang="en-US" i="1" dirty="0" err="1"/>
              <a:t>s</a:t>
            </a:r>
            <a:r>
              <a:rPr lang="en-US" i="1" baseline="-25000" dirty="0" err="1"/>
              <a:t>k</a:t>
            </a:r>
            <a:r>
              <a:rPr lang="en-US" dirty="0"/>
              <a:t>} where each site stores a copy of the relation in </a:t>
            </a:r>
            <a:r>
              <a:rPr lang="en-US" i="1" dirty="0" err="1"/>
              <a:t>q</a:t>
            </a:r>
            <a:r>
              <a:rPr lang="en-US" i="1" baseline="-25000" dirty="0" err="1"/>
              <a:t>i</a:t>
            </a:r>
            <a:endParaRPr lang="en-US" dirty="0"/>
          </a:p>
          <a:p>
            <a:r>
              <a:rPr lang="en-US" dirty="0"/>
              <a:t>The objective is to find an optimal allocation of </a:t>
            </a:r>
            <a:r>
              <a:rPr lang="en-US" i="1" dirty="0"/>
              <a:t>Q</a:t>
            </a:r>
            <a:r>
              <a:rPr lang="en-US" dirty="0"/>
              <a:t> to </a:t>
            </a:r>
            <a:r>
              <a:rPr lang="en-US" i="1" dirty="0"/>
              <a:t>S</a:t>
            </a:r>
            <a:r>
              <a:rPr lang="en-US" dirty="0"/>
              <a:t> such that</a:t>
            </a:r>
          </a:p>
          <a:p>
            <a:pPr lvl="1"/>
            <a:r>
              <a:rPr lang="en-US" dirty="0"/>
              <a:t>The load unbalance of </a:t>
            </a:r>
            <a:r>
              <a:rPr lang="en-US" i="1" dirty="0"/>
              <a:t>S</a:t>
            </a:r>
            <a:r>
              <a:rPr lang="en-US" dirty="0"/>
              <a:t> is minimized</a:t>
            </a:r>
          </a:p>
          <a:p>
            <a:pPr lvl="1"/>
            <a:r>
              <a:rPr lang="en-US" dirty="0"/>
              <a:t>The total communication cost is minimized</a:t>
            </a:r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8B3824-B7C9-EA4B-8606-0AAF529DA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D5CA53-7628-0349-B79C-A20FB6557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82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2-Step Algorithm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177" indent="-457177"/>
            <a:r>
              <a:rPr lang="en-US" dirty="0"/>
              <a:t>For each </a:t>
            </a:r>
            <a:r>
              <a:rPr lang="en-US" i="1" dirty="0" err="1"/>
              <a:t>q</a:t>
            </a:r>
            <a:r>
              <a:rPr lang="en-US" dirty="0"/>
              <a:t> in </a:t>
            </a:r>
            <a:r>
              <a:rPr lang="en-US" i="1" dirty="0"/>
              <a:t>Q</a:t>
            </a:r>
            <a:r>
              <a:rPr lang="en-US" dirty="0"/>
              <a:t> compute load (</a:t>
            </a:r>
            <a:r>
              <a:rPr lang="en-US" i="1" dirty="0"/>
              <a:t>S</a:t>
            </a:r>
            <a:r>
              <a:rPr lang="en-US" i="1" baseline="-25000" dirty="0"/>
              <a:t>q</a:t>
            </a:r>
            <a:r>
              <a:rPr lang="en-US" dirty="0"/>
              <a:t>)</a:t>
            </a:r>
          </a:p>
          <a:p>
            <a:pPr marL="457177" indent="-457177"/>
            <a:r>
              <a:rPr lang="en-US" dirty="0"/>
              <a:t>While </a:t>
            </a:r>
            <a:r>
              <a:rPr lang="en-US" i="1" dirty="0"/>
              <a:t>Q</a:t>
            </a:r>
            <a:r>
              <a:rPr lang="en-US" dirty="0"/>
              <a:t> not empty do</a:t>
            </a:r>
          </a:p>
          <a:p>
            <a:pPr marL="838157" lvl="1" indent="-380980">
              <a:buSzPct val="100000"/>
              <a:buFont typeface="Century Schoolbook" charset="0"/>
              <a:buAutoNum type="arabicPeriod"/>
            </a:pPr>
            <a:r>
              <a:rPr lang="en-US" dirty="0"/>
              <a:t>Select subquery </a:t>
            </a:r>
            <a:r>
              <a:rPr lang="en-US" i="1" dirty="0"/>
              <a:t>a</a:t>
            </a:r>
            <a:r>
              <a:rPr lang="en-US" dirty="0"/>
              <a:t> with least allocation flexibility</a:t>
            </a:r>
          </a:p>
          <a:p>
            <a:pPr marL="838157" lvl="1" indent="-380980">
              <a:buSzPct val="100000"/>
              <a:buFont typeface="Century Schoolbook" charset="0"/>
              <a:buAutoNum type="arabicPeriod"/>
            </a:pPr>
            <a:r>
              <a:rPr lang="en-US" dirty="0"/>
              <a:t>Select best site </a:t>
            </a:r>
            <a:r>
              <a:rPr lang="en-US" i="1" dirty="0" err="1"/>
              <a:t>b</a:t>
            </a:r>
            <a:r>
              <a:rPr lang="en-US" dirty="0"/>
              <a:t> for </a:t>
            </a:r>
            <a:r>
              <a:rPr lang="en-US" i="1" dirty="0"/>
              <a:t>a</a:t>
            </a:r>
            <a:r>
              <a:rPr lang="en-US" dirty="0"/>
              <a:t> (with least load and best benefit)</a:t>
            </a:r>
          </a:p>
          <a:p>
            <a:pPr marL="838157" lvl="1" indent="-380980">
              <a:buSzPct val="100000"/>
              <a:buFont typeface="Century Schoolbook" charset="0"/>
              <a:buAutoNum type="arabicPeriod"/>
            </a:pPr>
            <a:r>
              <a:rPr lang="en-US" dirty="0"/>
              <a:t>Remove </a:t>
            </a:r>
            <a:r>
              <a:rPr lang="en-US" i="1" dirty="0"/>
              <a:t>a</a:t>
            </a:r>
            <a:r>
              <a:rPr lang="en-US" dirty="0"/>
              <a:t> from </a:t>
            </a:r>
            <a:r>
              <a:rPr lang="en-US" i="1" dirty="0"/>
              <a:t>Q </a:t>
            </a:r>
            <a:r>
              <a:rPr lang="en-US" dirty="0"/>
              <a:t>and recompute loads if needed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055718-3A9B-3749-9CBA-D989C556B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91DD0-0A0B-4E47-8778-385C24041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705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2-Step Algorithm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538" y="1610589"/>
            <a:ext cx="4268391" cy="38558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Let </a:t>
            </a:r>
            <a:r>
              <a:rPr lang="en-US" i="1" dirty="0"/>
              <a:t>Q = </a:t>
            </a:r>
            <a:r>
              <a:rPr lang="en-US" dirty="0"/>
              <a:t>{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i="1" dirty="0"/>
              <a:t>, q</a:t>
            </a:r>
            <a:r>
              <a:rPr lang="en-US" baseline="-25000" dirty="0"/>
              <a:t>2</a:t>
            </a:r>
            <a:r>
              <a:rPr lang="en-US" i="1" dirty="0"/>
              <a:t>, q</a:t>
            </a:r>
            <a:r>
              <a:rPr lang="en-US" baseline="-25000" dirty="0"/>
              <a:t>3</a:t>
            </a:r>
            <a:r>
              <a:rPr lang="en-US" i="1" dirty="0"/>
              <a:t>, q</a:t>
            </a:r>
            <a:r>
              <a:rPr lang="en-US" baseline="-25000" dirty="0"/>
              <a:t>4</a:t>
            </a:r>
            <a:r>
              <a:rPr lang="en-US" dirty="0"/>
              <a:t>} where </a:t>
            </a:r>
            <a:r>
              <a:rPr lang="en-US" i="1" dirty="0"/>
              <a:t>q</a:t>
            </a:r>
            <a:r>
              <a:rPr lang="en-US" baseline="-25000" dirty="0"/>
              <a:t>1 </a:t>
            </a:r>
            <a:r>
              <a:rPr lang="en-US" dirty="0"/>
              <a:t>is associated with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i="1" dirty="0"/>
              <a:t>, q</a:t>
            </a:r>
            <a:r>
              <a:rPr lang="en-US" baseline="-25000" dirty="0"/>
              <a:t>2 </a:t>
            </a:r>
            <a:r>
              <a:rPr lang="en-US" dirty="0"/>
              <a:t>is associated with </a:t>
            </a:r>
            <a:r>
              <a:rPr lang="en-US" i="1" dirty="0"/>
              <a:t>R</a:t>
            </a:r>
            <a:r>
              <a:rPr lang="en-US" baseline="-25000" dirty="0"/>
              <a:t>2 </a:t>
            </a:r>
            <a:r>
              <a:rPr lang="en-US" dirty="0"/>
              <a:t>joined with the result of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, etc.</a:t>
            </a:r>
          </a:p>
          <a:p>
            <a:pPr>
              <a:lnSpc>
                <a:spcPct val="120000"/>
              </a:lnSpc>
            </a:pPr>
            <a:r>
              <a:rPr lang="en-US" dirty="0"/>
              <a:t>Iteration 1: select </a:t>
            </a:r>
            <a:r>
              <a:rPr lang="en-US" i="1" dirty="0"/>
              <a:t>q</a:t>
            </a:r>
            <a:r>
              <a:rPr lang="en-US" baseline="-25000" dirty="0"/>
              <a:t>4</a:t>
            </a:r>
            <a:r>
              <a:rPr lang="en-US" dirty="0"/>
              <a:t>, allocate to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, set load(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)=2</a:t>
            </a:r>
          </a:p>
          <a:p>
            <a:pPr>
              <a:lnSpc>
                <a:spcPct val="120000"/>
              </a:lnSpc>
            </a:pPr>
            <a:r>
              <a:rPr lang="en-US" dirty="0"/>
              <a:t>Iteration 2: select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, allocate to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/>
              <a:t>, set load(</a:t>
            </a:r>
            <a:r>
              <a:rPr lang="en-US" i="1" dirty="0"/>
              <a:t>s</a:t>
            </a:r>
            <a:r>
              <a:rPr lang="en-US" i="1" baseline="-25000" dirty="0"/>
              <a:t>2</a:t>
            </a:r>
            <a:r>
              <a:rPr lang="en-US" dirty="0"/>
              <a:t>)=3</a:t>
            </a:r>
          </a:p>
          <a:p>
            <a:pPr>
              <a:lnSpc>
                <a:spcPct val="120000"/>
              </a:lnSpc>
            </a:pPr>
            <a:r>
              <a:rPr lang="en-US" dirty="0"/>
              <a:t>Iteration 3: select </a:t>
            </a:r>
            <a:r>
              <a:rPr lang="en-US" i="1" dirty="0"/>
              <a:t>q</a:t>
            </a:r>
            <a:r>
              <a:rPr lang="en-US" baseline="-25000" dirty="0"/>
              <a:t>3</a:t>
            </a:r>
            <a:r>
              <a:rPr lang="en-US" dirty="0"/>
              <a:t>, allocate to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, set load(</a:t>
            </a:r>
            <a:r>
              <a:rPr lang="en-US" i="1" dirty="0"/>
              <a:t>s</a:t>
            </a:r>
            <a:r>
              <a:rPr lang="en-US" i="1" baseline="-25000" dirty="0"/>
              <a:t>1</a:t>
            </a:r>
            <a:r>
              <a:rPr lang="en-US" dirty="0"/>
              <a:t>) =3</a:t>
            </a:r>
          </a:p>
          <a:p>
            <a:pPr>
              <a:lnSpc>
                <a:spcPct val="120000"/>
              </a:lnSpc>
            </a:pPr>
            <a:r>
              <a:rPr lang="en-US" dirty="0"/>
              <a:t>Iteration 4: select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, allocate to </a:t>
            </a:r>
            <a:r>
              <a:rPr lang="en-US" i="1" dirty="0"/>
              <a:t>s</a:t>
            </a:r>
            <a:r>
              <a:rPr lang="en-US" baseline="-25000" dirty="0"/>
              <a:t>3</a:t>
            </a:r>
            <a:r>
              <a:rPr lang="en-US" dirty="0"/>
              <a:t> or </a:t>
            </a:r>
            <a:r>
              <a:rPr lang="en-US" i="1" dirty="0"/>
              <a:t>s</a:t>
            </a:r>
            <a:r>
              <a:rPr lang="en-US" baseline="-25000" dirty="0"/>
              <a:t>4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19028" y="5659439"/>
            <a:ext cx="7497563" cy="646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+mn-lt"/>
              </a:rPr>
              <a:t>Note: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 if in iteration 2, </a:t>
            </a:r>
            <a:r>
              <a:rPr lang="en-US" sz="1800" i="1" dirty="0">
                <a:solidFill>
                  <a:schemeClr val="tx2"/>
                </a:solidFill>
                <a:latin typeface="+mn-lt"/>
              </a:rPr>
              <a:t>q</a:t>
            </a:r>
            <a:r>
              <a:rPr lang="en-US" sz="1800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 were allocated to </a:t>
            </a:r>
            <a:r>
              <a:rPr lang="en-US" sz="1800" i="1" dirty="0">
                <a:solidFill>
                  <a:schemeClr val="tx2"/>
                </a:solidFill>
                <a:latin typeface="+mn-lt"/>
              </a:rPr>
              <a:t>s</a:t>
            </a:r>
            <a:r>
              <a:rPr lang="en-US" sz="1800" baseline="-25000" dirty="0">
                <a:solidFill>
                  <a:schemeClr val="tx2"/>
                </a:solidFill>
                <a:latin typeface="+mn-lt"/>
              </a:rPr>
              <a:t>4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, this would have produced</a:t>
            </a:r>
          </a:p>
          <a:p>
            <a:r>
              <a:rPr lang="en-US" sz="1800" dirty="0">
                <a:solidFill>
                  <a:schemeClr val="tx2"/>
                </a:solidFill>
                <a:latin typeface="+mn-lt"/>
              </a:rPr>
              <a:t>a better plan. So hybrid optimization can still miss optimal plans</a:t>
            </a:r>
          </a:p>
        </p:txBody>
      </p:sp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78750A02-0149-2940-922E-FC062AA82C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2293" y="2408585"/>
            <a:ext cx="508170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974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Distributed Query Processing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Query Decomposition and Localization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Distributed Query Optimization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Join Ordering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Adaptive Query Processing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303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Query Processing - Motivations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Assumptions underlying query optimization </a:t>
            </a:r>
          </a:p>
          <a:p>
            <a:pPr lvl="1"/>
            <a:r>
              <a:rPr lang="en-US" dirty="0"/>
              <a:t>The optimizer has sufficient knowledge about runtime</a:t>
            </a:r>
          </a:p>
          <a:p>
            <a:pPr lvl="2"/>
            <a:r>
              <a:rPr lang="en-US" dirty="0"/>
              <a:t>Cost information</a:t>
            </a:r>
          </a:p>
          <a:p>
            <a:pPr lvl="1"/>
            <a:r>
              <a:rPr lang="en-US" dirty="0"/>
              <a:t>Runtime conditions remain stable during query execution</a:t>
            </a:r>
          </a:p>
          <a:p>
            <a:r>
              <a:rPr lang="en-US" dirty="0"/>
              <a:t>Appropriate for systems with few data sources in a controlled environment</a:t>
            </a:r>
          </a:p>
          <a:p>
            <a:r>
              <a:rPr lang="en-US" dirty="0"/>
              <a:t>Inappropriate for changing environments with large numbers of data sources and unpredictable runtime conditions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FADA5D-D3A1-2246-9275-833FD914B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E797C2-C8FC-7746-AF0B-2B23CC2EF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395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QEP with Blocked Operator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7913" y="1674812"/>
            <a:ext cx="4098103" cy="3914428"/>
          </a:xfrm>
        </p:spPr>
        <p:txBody>
          <a:bodyPr/>
          <a:lstStyle/>
          <a:p>
            <a:r>
              <a:rPr lang="en-US" sz="2400" dirty="0"/>
              <a:t>Assume ASG, EMP, PROJ and PAY each at a different site</a:t>
            </a:r>
          </a:p>
          <a:p>
            <a:r>
              <a:rPr lang="en-US" sz="2400" dirty="0"/>
              <a:t>If ASG site is down, the entire pipeline is blocked</a:t>
            </a:r>
          </a:p>
          <a:p>
            <a:r>
              <a:rPr lang="en-US" sz="2400" dirty="0"/>
              <a:t>However, with some reorganization, the join of EMP and PAY could be done while waiting for ASG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543D7-C7D0-5640-B9B9-9A72B16076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88586" y="6679406"/>
            <a:ext cx="187523" cy="214313"/>
          </a:xfrm>
          <a:prstGeom prst="rect">
            <a:avLst/>
          </a:prstGeom>
        </p:spPr>
        <p:txBody>
          <a:bodyPr/>
          <a:lstStyle/>
          <a:p>
            <a:fld id="{F0ED71BB-118A-9E4C-B08B-8FE12AFF2AE2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1CA4581-F328-2F48-B7CE-A9BB6989A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916832"/>
            <a:ext cx="249429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93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What is the Problem?</a:t>
            </a: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729485" y="1748540"/>
            <a:ext cx="737381" cy="34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2900"/>
              </a:lnSpc>
              <a:tabLst>
                <a:tab pos="0" algn="l"/>
                <a:tab pos="914353" algn="l"/>
              </a:tabLst>
            </a:pPr>
            <a:r>
              <a:rPr lang="en-US" sz="2250" u="sng" dirty="0">
                <a:solidFill>
                  <a:schemeClr val="tx2"/>
                </a:solidFill>
                <a:latin typeface="Arial" panose="020B0604020202020204" pitchFamily="34" charset="0"/>
              </a:rPr>
              <a:t>Site 1</a:t>
            </a: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2805935" y="1748540"/>
            <a:ext cx="737381" cy="34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2900"/>
              </a:lnSpc>
              <a:tabLst>
                <a:tab pos="0" algn="l"/>
                <a:tab pos="914353" algn="l"/>
              </a:tabLst>
            </a:pPr>
            <a:r>
              <a:rPr lang="en-US" sz="2250" u="sng" dirty="0">
                <a:solidFill>
                  <a:schemeClr val="tx2"/>
                </a:solidFill>
                <a:latin typeface="Arial" panose="020B0604020202020204" pitchFamily="34" charset="0"/>
              </a:rPr>
              <a:t>Site 2</a:t>
            </a: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4575997" y="1748540"/>
            <a:ext cx="737381" cy="34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2900"/>
              </a:lnSpc>
              <a:tabLst>
                <a:tab pos="0" algn="l"/>
                <a:tab pos="914353" algn="l"/>
              </a:tabLst>
            </a:pPr>
            <a:r>
              <a:rPr lang="en-US" sz="2250" u="sng" dirty="0">
                <a:solidFill>
                  <a:schemeClr val="tx2"/>
                </a:solidFill>
                <a:latin typeface="Arial" panose="020B0604020202020204" pitchFamily="34" charset="0"/>
              </a:rPr>
              <a:t>Site 3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6337558" y="1748540"/>
            <a:ext cx="737381" cy="34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2900"/>
              </a:lnSpc>
              <a:tabLst>
                <a:tab pos="0" algn="l"/>
                <a:tab pos="914353" algn="l"/>
              </a:tabLst>
            </a:pPr>
            <a:r>
              <a:rPr lang="en-US" sz="2250" u="sng" dirty="0">
                <a:solidFill>
                  <a:schemeClr val="tx2"/>
                </a:solidFill>
                <a:latin typeface="Arial" panose="020B0604020202020204" pitchFamily="34" charset="0"/>
              </a:rPr>
              <a:t>Site 4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8044685" y="1748540"/>
            <a:ext cx="737381" cy="34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2900"/>
              </a:lnSpc>
              <a:tabLst>
                <a:tab pos="0" algn="l"/>
                <a:tab pos="914353" algn="l"/>
              </a:tabLst>
            </a:pPr>
            <a:r>
              <a:rPr lang="en-US" sz="2250" u="sng" dirty="0">
                <a:solidFill>
                  <a:schemeClr val="tx2"/>
                </a:solidFill>
                <a:latin typeface="Arial" panose="020B0604020202020204" pitchFamily="34" charset="0"/>
              </a:rPr>
              <a:t>Site 5</a:t>
            </a: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3911600" y="2289878"/>
            <a:ext cx="1946284" cy="20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tabLst>
                <a:tab pos="0" algn="l"/>
                <a:tab pos="914353" algn="l"/>
                <a:tab pos="1828706" algn="l"/>
              </a:tabLst>
            </a:pPr>
            <a:r>
              <a:rPr lang="en-US" sz="1195" dirty="0">
                <a:solidFill>
                  <a:schemeClr val="tx2"/>
                </a:solidFill>
                <a:latin typeface="Arial" charset="0"/>
              </a:rPr>
              <a:t>EMP</a:t>
            </a:r>
            <a:r>
              <a:rPr lang="en-US" sz="1898" baseline="-25000" dirty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sz="1195" dirty="0">
                <a:solidFill>
                  <a:schemeClr val="tx2"/>
                </a:solidFill>
                <a:latin typeface="Arial" charset="0"/>
              </a:rPr>
              <a:t>=</a:t>
            </a:r>
            <a:r>
              <a:rPr lang="en-US" sz="1195" dirty="0">
                <a:solidFill>
                  <a:schemeClr val="tx2"/>
                </a:solidFill>
                <a:latin typeface="Symbol" charset="2"/>
                <a:cs typeface="Symbol" charset="2"/>
                <a:sym typeface="Symbol"/>
              </a:rPr>
              <a:t> </a:t>
            </a:r>
            <a:r>
              <a:rPr lang="en-US" sz="1406" dirty="0">
                <a:solidFill>
                  <a:schemeClr val="tx2"/>
                </a:solidFill>
                <a:latin typeface="Symbol" charset="2"/>
                <a:sym typeface="Symbol"/>
              </a:rPr>
              <a:t>σ</a:t>
            </a:r>
            <a:r>
              <a:rPr lang="en-US" sz="1898" baseline="-25000" dirty="0">
                <a:solidFill>
                  <a:schemeClr val="tx2"/>
                </a:solidFill>
                <a:latin typeface="Arial" charset="0"/>
              </a:rPr>
              <a:t>ENO≤“E3”</a:t>
            </a:r>
            <a:r>
              <a:rPr lang="en-US" sz="1195" dirty="0">
                <a:solidFill>
                  <a:schemeClr val="tx2"/>
                </a:solidFill>
                <a:latin typeface="Arial" charset="0"/>
              </a:rPr>
              <a:t>(EMP)</a:t>
            </a: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5892800" y="2289878"/>
            <a:ext cx="1893910" cy="20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tabLst>
                <a:tab pos="0" algn="l"/>
                <a:tab pos="914353" algn="l"/>
                <a:tab pos="1828706" algn="l"/>
              </a:tabLst>
            </a:pPr>
            <a:r>
              <a:rPr lang="en-US" sz="1195" dirty="0">
                <a:solidFill>
                  <a:schemeClr val="tx2"/>
                </a:solidFill>
                <a:latin typeface="Arial" charset="0"/>
              </a:rPr>
              <a:t>EMP</a:t>
            </a:r>
            <a:r>
              <a:rPr lang="en-US" sz="1898" baseline="-25000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US" sz="1195" dirty="0">
                <a:solidFill>
                  <a:schemeClr val="tx2"/>
                </a:solidFill>
                <a:latin typeface="Arial" charset="0"/>
              </a:rPr>
              <a:t>=</a:t>
            </a:r>
            <a:r>
              <a:rPr lang="en-US" sz="1195" dirty="0">
                <a:solidFill>
                  <a:schemeClr val="tx2"/>
                </a:solidFill>
                <a:latin typeface="Symbol" charset="2"/>
                <a:cs typeface="Symbol" charset="2"/>
                <a:sym typeface="Symbol"/>
              </a:rPr>
              <a:t> </a:t>
            </a:r>
            <a:r>
              <a:rPr lang="en-US" sz="1406" dirty="0" err="1">
                <a:solidFill>
                  <a:schemeClr val="tx2"/>
                </a:solidFill>
                <a:latin typeface="Symbol" charset="2"/>
                <a:sym typeface="Symbol"/>
              </a:rPr>
              <a:t>σ</a:t>
            </a:r>
            <a:r>
              <a:rPr lang="en-US" sz="1898" baseline="-25000" dirty="0" err="1">
                <a:solidFill>
                  <a:schemeClr val="tx2"/>
                </a:solidFill>
                <a:latin typeface="Arial" charset="0"/>
              </a:rPr>
              <a:t>ENO</a:t>
            </a:r>
            <a:r>
              <a:rPr lang="en-US" sz="1898" baseline="-25000" dirty="0">
                <a:solidFill>
                  <a:schemeClr val="tx2"/>
                </a:solidFill>
                <a:latin typeface="Arial" charset="0"/>
              </a:rPr>
              <a:t>&gt;“E3”</a:t>
            </a:r>
            <a:r>
              <a:rPr lang="en-US" sz="1195" dirty="0">
                <a:solidFill>
                  <a:schemeClr val="tx2"/>
                </a:solidFill>
                <a:latin typeface="Arial" charset="0"/>
              </a:rPr>
              <a:t>(EMP)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2006600" y="2286702"/>
            <a:ext cx="1922458" cy="21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tabLst>
                <a:tab pos="0" algn="l"/>
                <a:tab pos="914353" algn="l"/>
                <a:tab pos="1828706" algn="l"/>
              </a:tabLst>
            </a:pPr>
            <a:r>
              <a:rPr lang="en-US" sz="1195" dirty="0">
                <a:solidFill>
                  <a:schemeClr val="tx2"/>
                </a:solidFill>
                <a:latin typeface="Arial" charset="0"/>
              </a:rPr>
              <a:t>ASG</a:t>
            </a:r>
            <a:r>
              <a:rPr lang="en-US" sz="1898" baseline="-25000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US" sz="1195" dirty="0">
                <a:solidFill>
                  <a:schemeClr val="tx2"/>
                </a:solidFill>
                <a:latin typeface="Courier New"/>
              </a:rPr>
              <a:t>=</a:t>
            </a:r>
            <a:r>
              <a:rPr lang="en-US" sz="1195" dirty="0">
                <a:solidFill>
                  <a:schemeClr val="tx2"/>
                </a:solidFill>
                <a:latin typeface="Symbol" charset="2"/>
                <a:cs typeface="Symbol" charset="2"/>
                <a:sym typeface="Symbol"/>
              </a:rPr>
              <a:t> </a:t>
            </a:r>
            <a:r>
              <a:rPr lang="en-US" sz="1406" dirty="0" err="1">
                <a:solidFill>
                  <a:schemeClr val="tx2"/>
                </a:solidFill>
                <a:latin typeface="Symbol" charset="2"/>
                <a:sym typeface="Symbol"/>
              </a:rPr>
              <a:t>σ</a:t>
            </a:r>
            <a:r>
              <a:rPr lang="en-US" sz="1898" baseline="-25000" dirty="0" err="1">
                <a:solidFill>
                  <a:schemeClr val="tx2"/>
                </a:solidFill>
                <a:latin typeface="Arial" charset="0"/>
              </a:rPr>
              <a:t>ENO</a:t>
            </a:r>
            <a:r>
              <a:rPr lang="en-US" sz="1898" baseline="-25000" dirty="0">
                <a:solidFill>
                  <a:schemeClr val="tx2"/>
                </a:solidFill>
                <a:latin typeface="Arial" charset="0"/>
              </a:rPr>
              <a:t>&gt;“E3”</a:t>
            </a:r>
            <a:r>
              <a:rPr lang="en-US" sz="1195" dirty="0">
                <a:solidFill>
                  <a:schemeClr val="tx2"/>
                </a:solidFill>
                <a:latin typeface="Arial" charset="0"/>
              </a:rPr>
              <a:t>(ASG)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101601" y="2289878"/>
            <a:ext cx="1839913" cy="20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tabLst>
                <a:tab pos="0" algn="l"/>
                <a:tab pos="914353" algn="l"/>
                <a:tab pos="1828706" algn="l"/>
              </a:tabLst>
            </a:pPr>
            <a:r>
              <a:rPr lang="en-US" sz="1195" dirty="0">
                <a:solidFill>
                  <a:schemeClr val="tx2"/>
                </a:solidFill>
                <a:latin typeface="Arial" charset="0"/>
              </a:rPr>
              <a:t>ASG</a:t>
            </a:r>
            <a:r>
              <a:rPr lang="en-US" sz="1898" baseline="-25000" dirty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sz="1195" dirty="0">
                <a:solidFill>
                  <a:schemeClr val="tx2"/>
                </a:solidFill>
                <a:latin typeface="Arial" charset="0"/>
              </a:rPr>
              <a:t>=</a:t>
            </a:r>
            <a:r>
              <a:rPr lang="en-US" sz="1406" dirty="0">
                <a:solidFill>
                  <a:schemeClr val="tx2"/>
                </a:solidFill>
                <a:latin typeface="Symbol" charset="2"/>
                <a:sym typeface="Symbol"/>
              </a:rPr>
              <a:t>σ</a:t>
            </a:r>
            <a:r>
              <a:rPr lang="en-US" sz="1898" baseline="-25000" dirty="0">
                <a:solidFill>
                  <a:schemeClr val="tx2"/>
                </a:solidFill>
                <a:latin typeface="Arial" charset="0"/>
              </a:rPr>
              <a:t>ENO≤“E3”</a:t>
            </a:r>
            <a:r>
              <a:rPr lang="en-US" sz="1195" dirty="0">
                <a:solidFill>
                  <a:schemeClr val="tx2"/>
                </a:solidFill>
                <a:latin typeface="Arial" charset="0"/>
              </a:rPr>
              <a:t>(ASG)</a:t>
            </a: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8100464" y="2288290"/>
            <a:ext cx="434414" cy="19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tabLst>
                <a:tab pos="0" algn="l"/>
              </a:tabLst>
            </a:pPr>
            <a:r>
              <a:rPr lang="en-US" sz="1195">
                <a:solidFill>
                  <a:schemeClr val="tx2"/>
                </a:solidFill>
                <a:latin typeface="Arial" charset="0"/>
              </a:rPr>
              <a:t>Result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C75073-4DD1-574B-8229-E4F70D55D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ABBCF-90B2-9B42-BEA9-973B6B834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52983F1-A41F-354C-B94B-38F5BA503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2936"/>
            <a:ext cx="5018997" cy="262270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5F50C-A8A0-154D-82A9-9C065FAD4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504" y="2925833"/>
            <a:ext cx="4192000" cy="15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923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Query Processing – Definition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780" y="1268760"/>
            <a:ext cx="8229600" cy="4530725"/>
          </a:xfrm>
        </p:spPr>
        <p:txBody>
          <a:bodyPr/>
          <a:lstStyle/>
          <a:p>
            <a:r>
              <a:rPr lang="en-US" dirty="0"/>
              <a:t>A query processing is adaptive if it receives information from the execution environment and determines its behavior accordingly</a:t>
            </a:r>
          </a:p>
          <a:p>
            <a:pPr lvl="1"/>
            <a:r>
              <a:rPr lang="en-US" dirty="0"/>
              <a:t>Feed-back loop between optimizer and runtime environment</a:t>
            </a:r>
          </a:p>
          <a:p>
            <a:pPr lvl="1"/>
            <a:r>
              <a:rPr lang="en-US" dirty="0"/>
              <a:t>Communication of runtime information between DDBMS components</a:t>
            </a:r>
          </a:p>
          <a:p>
            <a:r>
              <a:rPr lang="en-US" dirty="0"/>
              <a:t>Additional components</a:t>
            </a:r>
          </a:p>
          <a:p>
            <a:pPr lvl="1"/>
            <a:r>
              <a:rPr lang="en-US" dirty="0"/>
              <a:t>Monitoring, assessment, reaction</a:t>
            </a:r>
          </a:p>
          <a:p>
            <a:pPr lvl="1"/>
            <a:r>
              <a:rPr lang="en-US" dirty="0"/>
              <a:t>Embedded in control operators of QEP</a:t>
            </a:r>
          </a:p>
          <a:p>
            <a:r>
              <a:rPr lang="en-US" dirty="0"/>
              <a:t>Tradeoff between </a:t>
            </a:r>
            <a:r>
              <a:rPr lang="en-US" dirty="0" err="1"/>
              <a:t>reactiveness</a:t>
            </a:r>
            <a:r>
              <a:rPr lang="en-US" dirty="0"/>
              <a:t> and overhead of adaptation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1EC9BD-F638-F84A-8481-5F9774F4B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472259-6644-3F49-BA67-C084E73B6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70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Components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Monitoring parameters (collected by sensors in QEP)</a:t>
            </a:r>
          </a:p>
          <a:p>
            <a:pPr lvl="1"/>
            <a:r>
              <a:rPr lang="en-US" dirty="0"/>
              <a:t>Memory size</a:t>
            </a:r>
          </a:p>
          <a:p>
            <a:pPr lvl="1"/>
            <a:r>
              <a:rPr lang="en-US" dirty="0"/>
              <a:t>Data arrival rates</a:t>
            </a:r>
          </a:p>
          <a:p>
            <a:pPr lvl="1"/>
            <a:r>
              <a:rPr lang="en-US" dirty="0"/>
              <a:t>Actual statistics</a:t>
            </a:r>
          </a:p>
          <a:p>
            <a:pPr lvl="1"/>
            <a:r>
              <a:rPr lang="en-US" dirty="0"/>
              <a:t>Operator execution cost</a:t>
            </a:r>
          </a:p>
          <a:p>
            <a:pPr lvl="1"/>
            <a:r>
              <a:rPr lang="en-US" dirty="0"/>
              <a:t>Network throughput</a:t>
            </a:r>
          </a:p>
          <a:p>
            <a:r>
              <a:rPr lang="en-US" dirty="0"/>
              <a:t>Adaptive reactions</a:t>
            </a:r>
          </a:p>
          <a:p>
            <a:pPr lvl="1"/>
            <a:r>
              <a:rPr lang="en-US" dirty="0"/>
              <a:t>Change schedule</a:t>
            </a:r>
          </a:p>
          <a:p>
            <a:pPr lvl="1"/>
            <a:r>
              <a:rPr lang="en-US" dirty="0"/>
              <a:t>Replace an operator by an equivalent one</a:t>
            </a:r>
          </a:p>
          <a:p>
            <a:pPr lvl="1"/>
            <a:r>
              <a:rPr lang="en-US" dirty="0"/>
              <a:t>Modify the behavior of an operator</a:t>
            </a:r>
          </a:p>
          <a:p>
            <a:pPr lvl="1"/>
            <a:r>
              <a:rPr lang="en-US" dirty="0"/>
              <a:t>Data repartitioning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9730D6-F84E-B149-B8AC-6BB3CCE2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353C02-5AE4-5844-B466-6F0AA88FA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932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Eddy Approach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Query compilation: produces a </a:t>
            </a:r>
            <a:r>
              <a:rPr lang="en-US" dirty="0" err="1"/>
              <a:t>tuple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</a:t>
            </a:r>
            <a:r>
              <a:rPr lang="en-US" i="1" dirty="0"/>
              <a:t>D, P, C</a:t>
            </a:r>
            <a:r>
              <a:rPr lang="en-US" dirty="0"/>
              <a:t>, Eddy</a:t>
            </a:r>
            <a:r>
              <a:rPr lang="en-US" dirty="0">
                <a:sym typeface="Symbol"/>
              </a:rPr>
              <a:t></a:t>
            </a:r>
            <a:endParaRPr lang="en-US" dirty="0"/>
          </a:p>
          <a:p>
            <a:pPr lvl="1"/>
            <a:r>
              <a:rPr lang="en-US" i="1" dirty="0"/>
              <a:t>D</a:t>
            </a:r>
            <a:r>
              <a:rPr lang="en-US" dirty="0"/>
              <a:t>: set of data sources (e.g. relations)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: set of predicates</a:t>
            </a:r>
          </a:p>
          <a:p>
            <a:pPr lvl="1"/>
            <a:r>
              <a:rPr lang="en-US" i="1" dirty="0"/>
              <a:t>C</a:t>
            </a:r>
            <a:r>
              <a:rPr lang="en-US" dirty="0"/>
              <a:t>: ordering constraints to be followed at runtime</a:t>
            </a:r>
          </a:p>
          <a:p>
            <a:pPr lvl="1"/>
            <a:r>
              <a:rPr lang="en-US" dirty="0"/>
              <a:t> Eddy: </a:t>
            </a:r>
            <a:r>
              <a:rPr lang="en-US" i="1" dirty="0"/>
              <a:t>n</a:t>
            </a:r>
            <a:r>
              <a:rPr lang="en-US" dirty="0"/>
              <a:t>-</a:t>
            </a:r>
            <a:r>
              <a:rPr lang="en-US" dirty="0" err="1"/>
              <a:t>ary</a:t>
            </a:r>
            <a:r>
              <a:rPr lang="en-US" dirty="0"/>
              <a:t> operator between D and P</a:t>
            </a:r>
          </a:p>
          <a:p>
            <a:r>
              <a:rPr lang="en-US" dirty="0"/>
              <a:t>Query execution: operator ordering on a </a:t>
            </a:r>
            <a:r>
              <a:rPr lang="en-US" dirty="0" err="1"/>
              <a:t>tuple</a:t>
            </a:r>
            <a:r>
              <a:rPr lang="en-US" dirty="0"/>
              <a:t> basis using Eddy</a:t>
            </a:r>
          </a:p>
          <a:p>
            <a:pPr lvl="1"/>
            <a:r>
              <a:rPr lang="en-US" dirty="0"/>
              <a:t>On-the-fly </a:t>
            </a:r>
            <a:r>
              <a:rPr lang="en-US" dirty="0" err="1"/>
              <a:t>tuple</a:t>
            </a:r>
            <a:r>
              <a:rPr lang="en-US" dirty="0"/>
              <a:t> routing to operators based on cost and selectivity</a:t>
            </a:r>
          </a:p>
          <a:p>
            <a:pPr lvl="1"/>
            <a:r>
              <a:rPr lang="en-US" dirty="0"/>
              <a:t>Change of join ordering during execution</a:t>
            </a:r>
          </a:p>
          <a:p>
            <a:pPr lvl="2"/>
            <a:r>
              <a:rPr lang="en-US" dirty="0"/>
              <a:t>Requires symmetric join algorithms such as Ripple joins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C8C156-F917-3747-8753-3207069A1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ADC29F-5361-F44C-BDD9-0C5A51859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806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28238-D965-1D47-9C24-64DEDCE2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QEP with Eddy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39C6A2-53F3-A442-B210-7A6093439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02E0C6-37C7-0746-B005-55CB7867D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95F45-70D9-0343-B9DB-11C107BB4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27" y="1417638"/>
            <a:ext cx="850594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q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i="1" kern="0" dirty="0"/>
              <a:t>D</a:t>
            </a:r>
            <a:r>
              <a:rPr lang="en-US" sz="1800" kern="0" dirty="0"/>
              <a:t>= {</a:t>
            </a:r>
            <a:r>
              <a:rPr lang="en-US" sz="1800" i="1" kern="0" dirty="0"/>
              <a:t>R, S, T</a:t>
            </a:r>
            <a:r>
              <a:rPr lang="en-US" sz="1800" kern="0" dirty="0"/>
              <a:t>}</a:t>
            </a:r>
          </a:p>
          <a:p>
            <a:pPr>
              <a:lnSpc>
                <a:spcPct val="80000"/>
              </a:lnSpc>
            </a:pPr>
            <a:r>
              <a:rPr lang="en-US" sz="1800" i="1" kern="0" dirty="0"/>
              <a:t>P</a:t>
            </a:r>
            <a:r>
              <a:rPr lang="en-US" sz="1800" kern="0" dirty="0"/>
              <a:t> = {</a:t>
            </a:r>
            <a:r>
              <a:rPr lang="en-US" sz="1800" kern="0" dirty="0">
                <a:sym typeface="Symbol"/>
              </a:rPr>
              <a:t></a:t>
            </a:r>
            <a:r>
              <a:rPr lang="en-US" sz="1800" kern="0" baseline="-25000" dirty="0"/>
              <a:t>P 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), </a:t>
            </a:r>
            <a:r>
              <a:rPr lang="en-US" sz="1800" i="1" kern="0" dirty="0"/>
              <a:t>R</a:t>
            </a:r>
            <a:r>
              <a:rPr lang="en-US" sz="1800" kern="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⋈</a:t>
            </a:r>
            <a:r>
              <a:rPr lang="en-US" sz="1800" kern="0" baseline="-25000" dirty="0"/>
              <a:t>1</a:t>
            </a:r>
            <a:r>
              <a:rPr lang="en-US" sz="1800" kern="0" dirty="0"/>
              <a:t> </a:t>
            </a:r>
            <a:r>
              <a:rPr lang="en-US" sz="1800" i="1" kern="0" dirty="0"/>
              <a:t>S</a:t>
            </a:r>
            <a:r>
              <a:rPr lang="en-US" sz="1800" kern="0" dirty="0"/>
              <a:t>, </a:t>
            </a:r>
            <a:r>
              <a:rPr lang="en-US" sz="1800" i="1" kern="0" dirty="0"/>
              <a:t>S</a:t>
            </a:r>
            <a:r>
              <a:rPr lang="en-US" sz="1800" kern="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⋈</a:t>
            </a:r>
            <a:r>
              <a:rPr lang="en-US" sz="1800" kern="0" baseline="-25000" dirty="0"/>
              <a:t>2</a:t>
            </a:r>
            <a:r>
              <a:rPr lang="en-US" sz="1800" kern="0" dirty="0"/>
              <a:t> </a:t>
            </a:r>
            <a:r>
              <a:rPr lang="en-US" sz="1800" i="1" kern="0" dirty="0"/>
              <a:t>T</a:t>
            </a:r>
            <a:r>
              <a:rPr lang="en-US" sz="1800" kern="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1800" kern="0" dirty="0"/>
              <a:t>C = {</a:t>
            </a:r>
            <a:r>
              <a:rPr lang="en-US" sz="1800" i="1" kern="0" dirty="0"/>
              <a:t>S</a:t>
            </a:r>
            <a:r>
              <a:rPr lang="en-US" sz="1800" kern="0" dirty="0"/>
              <a:t> &lt; </a:t>
            </a:r>
            <a:r>
              <a:rPr lang="en-US" sz="1800" i="1" kern="0" dirty="0"/>
              <a:t>T</a:t>
            </a:r>
            <a:r>
              <a:rPr lang="en-US" sz="1800" kern="0" dirty="0"/>
              <a:t>} where &lt; imposes </a:t>
            </a:r>
            <a:r>
              <a:rPr lang="en-US" sz="1800" i="1" kern="0" dirty="0"/>
              <a:t>S</a:t>
            </a:r>
            <a:r>
              <a:rPr lang="en-US" sz="1800" kern="0" dirty="0"/>
              <a:t> tuples to probe </a:t>
            </a:r>
            <a:r>
              <a:rPr lang="en-US" sz="1800" i="1" kern="0" dirty="0"/>
              <a:t>T</a:t>
            </a:r>
            <a:r>
              <a:rPr lang="en-US" sz="1800" kern="0" dirty="0"/>
              <a:t> tuples using an index on join attribute</a:t>
            </a:r>
          </a:p>
          <a:p>
            <a:pPr lvl="1">
              <a:lnSpc>
                <a:spcPct val="80000"/>
              </a:lnSpc>
            </a:pPr>
            <a:r>
              <a:rPr lang="en-US" sz="1800" kern="0" dirty="0"/>
              <a:t>Access to </a:t>
            </a:r>
            <a:r>
              <a:rPr lang="en-US" sz="1800" i="1" kern="0" dirty="0"/>
              <a:t>T</a:t>
            </a:r>
            <a:r>
              <a:rPr lang="en-US" sz="1800" kern="0" dirty="0"/>
              <a:t> is wrapped by </a:t>
            </a:r>
            <a:r>
              <a:rPr lang="en-US" sz="1800" dirty="0">
                <a:solidFill>
                  <a:schemeClr val="tx2"/>
                </a:solidFill>
              </a:rPr>
              <a:t>⋈</a:t>
            </a:r>
            <a:endParaRPr lang="en-US" sz="1800" i="1" kern="0" dirty="0"/>
          </a:p>
          <a:p>
            <a:pPr>
              <a:lnSpc>
                <a:spcPct val="80000"/>
              </a:lnSpc>
            </a:pPr>
            <a:endParaRPr lang="en-US" sz="1800" kern="0" dirty="0"/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08D9BF7C-F496-294D-B283-49DC4AC39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954338"/>
            <a:ext cx="4901592" cy="285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3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3938" cy="4969772"/>
          </a:xfrm>
        </p:spPr>
        <p:txBody>
          <a:bodyPr/>
          <a:lstStyle/>
          <a:p>
            <a:r>
              <a:rPr lang="en-US" dirty="0"/>
              <a:t>Assume</a:t>
            </a:r>
          </a:p>
          <a:p>
            <a:pPr lvl="1"/>
            <a:r>
              <a:rPr lang="en-US" i="1" dirty="0">
                <a:ea typeface="ＭＳ Ｐゴシック" charset="-128"/>
              </a:rPr>
              <a:t>size</a:t>
            </a:r>
            <a:r>
              <a:rPr lang="en-US" dirty="0">
                <a:ea typeface="ＭＳ Ｐゴシック" charset="-128"/>
              </a:rPr>
              <a:t>(EMP) = 400, </a:t>
            </a:r>
            <a:r>
              <a:rPr lang="en-US" i="1" dirty="0">
                <a:ea typeface="ＭＳ Ｐゴシック" charset="-128"/>
              </a:rPr>
              <a:t>size</a:t>
            </a:r>
            <a:r>
              <a:rPr lang="en-US" dirty="0">
                <a:ea typeface="ＭＳ Ｐゴシック" charset="-128"/>
              </a:rPr>
              <a:t>(ASG) = 1000</a:t>
            </a:r>
          </a:p>
          <a:p>
            <a:pPr lvl="1"/>
            <a:r>
              <a:rPr lang="en-US" dirty="0">
                <a:ea typeface="ＭＳ Ｐゴシック" charset="-128"/>
              </a:rPr>
              <a:t>tuple access cost = 1 unit; tuple transfer cost = 10 units</a:t>
            </a:r>
          </a:p>
          <a:p>
            <a:r>
              <a:rPr lang="en-US" dirty="0">
                <a:ea typeface="ＭＳ Ｐゴシック" charset="-128"/>
              </a:rPr>
              <a:t>Strategy 1</a:t>
            </a:r>
          </a:p>
          <a:p>
            <a:pPr lvl="1">
              <a:tabLst>
                <a:tab pos="8452765" algn="r"/>
              </a:tabLst>
            </a:pPr>
            <a:r>
              <a:rPr lang="en-US" sz="1687" dirty="0">
                <a:ea typeface="ＭＳ Ｐゴシック" charset="-128"/>
              </a:rPr>
              <a:t>produce ASG': (10+10) </a:t>
            </a:r>
            <a:r>
              <a:rPr lang="en-US" sz="1687" dirty="0">
                <a:ea typeface="ＭＳ Ｐゴシック" charset="-128"/>
                <a:sym typeface="Symbol"/>
              </a:rPr>
              <a:t> </a:t>
            </a:r>
            <a:r>
              <a:rPr lang="en-US" sz="1687" dirty="0">
                <a:ea typeface="ＭＳ Ｐゴシック" charset="-128"/>
              </a:rPr>
              <a:t>tuple access cost	20</a:t>
            </a:r>
          </a:p>
          <a:p>
            <a:pPr lvl="1">
              <a:spcBef>
                <a:spcPts val="0"/>
              </a:spcBef>
              <a:tabLst>
                <a:tab pos="8452765" algn="r"/>
              </a:tabLst>
            </a:pPr>
            <a:r>
              <a:rPr lang="en-US" sz="1687" dirty="0">
                <a:ea typeface="ＭＳ Ｐゴシック" charset="-128"/>
              </a:rPr>
              <a:t>transfer ASG' to the sites of EMP: (10+10) </a:t>
            </a:r>
            <a:r>
              <a:rPr lang="en-US" sz="1687" dirty="0">
                <a:ea typeface="ＭＳ Ｐゴシック" charset="-128"/>
                <a:sym typeface="Symbol"/>
              </a:rPr>
              <a:t> </a:t>
            </a:r>
            <a:r>
              <a:rPr lang="en-US" sz="1687" dirty="0">
                <a:ea typeface="ＭＳ Ｐゴシック" charset="-128"/>
              </a:rPr>
              <a:t>tuple transfer cost	200</a:t>
            </a:r>
          </a:p>
          <a:p>
            <a:pPr lvl="1">
              <a:spcBef>
                <a:spcPts val="0"/>
              </a:spcBef>
              <a:tabLst>
                <a:tab pos="8452765" algn="r"/>
              </a:tabLst>
            </a:pPr>
            <a:r>
              <a:rPr lang="en-US" sz="1687" dirty="0">
                <a:ea typeface="ＭＳ Ｐゴシック" charset="-128"/>
              </a:rPr>
              <a:t>produce EMP': (10+10) </a:t>
            </a:r>
            <a:r>
              <a:rPr lang="en-US" sz="1687" dirty="0">
                <a:ea typeface="ＭＳ Ｐゴシック" charset="-128"/>
                <a:sym typeface="Symbol"/>
              </a:rPr>
              <a:t> </a:t>
            </a:r>
            <a:r>
              <a:rPr lang="en-US" sz="1687" dirty="0">
                <a:ea typeface="ＭＳ Ｐゴシック" charset="-128"/>
              </a:rPr>
              <a:t>tuple access cost </a:t>
            </a:r>
            <a:r>
              <a:rPr lang="en-US" sz="1687" dirty="0">
                <a:ea typeface="ＭＳ Ｐゴシック" charset="-128"/>
                <a:sym typeface="Symbol"/>
              </a:rPr>
              <a:t> </a:t>
            </a:r>
            <a:r>
              <a:rPr lang="en-US" sz="1687" dirty="0">
                <a:ea typeface="ＭＳ Ｐゴシック" charset="-128"/>
              </a:rPr>
              <a:t>2	40</a:t>
            </a:r>
          </a:p>
          <a:p>
            <a:pPr lvl="1">
              <a:spcBef>
                <a:spcPts val="0"/>
              </a:spcBef>
              <a:tabLst>
                <a:tab pos="8452765" algn="r"/>
              </a:tabLst>
            </a:pPr>
            <a:r>
              <a:rPr lang="en-US" sz="1687" dirty="0">
                <a:ea typeface="ＭＳ Ｐゴシック" charset="-128"/>
              </a:rPr>
              <a:t>transfer EMP' to result site: (10+10) </a:t>
            </a:r>
            <a:r>
              <a:rPr lang="en-US" sz="1687" dirty="0">
                <a:ea typeface="ＭＳ Ｐゴシック" charset="-128"/>
                <a:sym typeface="Symbol"/>
              </a:rPr>
              <a:t> </a:t>
            </a:r>
            <a:r>
              <a:rPr lang="en-US" sz="1687" dirty="0">
                <a:ea typeface="ＭＳ Ｐゴシック" charset="-128"/>
              </a:rPr>
              <a:t>tuple transfer cost	</a:t>
            </a:r>
            <a:r>
              <a:rPr lang="en-US" sz="1687" u="sng" dirty="0">
                <a:ea typeface="ＭＳ Ｐゴシック" charset="-128"/>
              </a:rPr>
              <a:t>       200</a:t>
            </a:r>
          </a:p>
          <a:p>
            <a:pPr marL="901866" lvl="3" indent="0">
              <a:buNone/>
              <a:tabLst>
                <a:tab pos="8452765" algn="r"/>
              </a:tabLst>
            </a:pPr>
            <a:r>
              <a:rPr lang="en-US" sz="1687" dirty="0">
                <a:solidFill>
                  <a:srgbClr val="FF0000"/>
                </a:solidFill>
                <a:ea typeface="ＭＳ Ｐゴシック" charset="-128"/>
              </a:rPr>
              <a:t>Total Cost	460</a:t>
            </a:r>
          </a:p>
          <a:p>
            <a:r>
              <a:rPr lang="en-US" dirty="0"/>
              <a:t>Strategy 2</a:t>
            </a:r>
          </a:p>
          <a:p>
            <a:pPr lvl="1">
              <a:tabLst>
                <a:tab pos="8452765" algn="r"/>
              </a:tabLst>
            </a:pPr>
            <a:r>
              <a:rPr lang="en-US" sz="1687" dirty="0">
                <a:ea typeface="ＭＳ Ｐゴシック" charset="-128"/>
              </a:rPr>
              <a:t>transfer EMP to site 5: 400 </a:t>
            </a:r>
            <a:r>
              <a:rPr lang="en-US" sz="1687" dirty="0">
                <a:ea typeface="ＭＳ Ｐゴシック" charset="-128"/>
                <a:sym typeface="Symbol"/>
              </a:rPr>
              <a:t> </a:t>
            </a:r>
            <a:r>
              <a:rPr lang="en-US" sz="1687" dirty="0">
                <a:ea typeface="ＭＳ Ｐゴシック" charset="-128"/>
              </a:rPr>
              <a:t>tuple transfer cost	4,000</a:t>
            </a:r>
          </a:p>
          <a:p>
            <a:pPr lvl="1">
              <a:spcBef>
                <a:spcPts val="0"/>
              </a:spcBef>
              <a:tabLst>
                <a:tab pos="8452765" algn="r"/>
              </a:tabLst>
            </a:pPr>
            <a:r>
              <a:rPr lang="en-US" sz="1687" dirty="0">
                <a:ea typeface="ＭＳ Ｐゴシック" charset="-128"/>
              </a:rPr>
              <a:t>transfer ASG to site 5: 1000 </a:t>
            </a:r>
            <a:r>
              <a:rPr lang="en-US" sz="1687" dirty="0">
                <a:ea typeface="ＭＳ Ｐゴシック" charset="-128"/>
                <a:sym typeface="Symbol"/>
              </a:rPr>
              <a:t> </a:t>
            </a:r>
            <a:r>
              <a:rPr lang="en-US" sz="1687" dirty="0">
                <a:ea typeface="ＭＳ Ｐゴシック" charset="-128"/>
              </a:rPr>
              <a:t>tuple transfer cost	10,000</a:t>
            </a:r>
          </a:p>
          <a:p>
            <a:pPr lvl="1">
              <a:spcBef>
                <a:spcPts val="0"/>
              </a:spcBef>
              <a:tabLst>
                <a:tab pos="8452765" algn="r"/>
              </a:tabLst>
            </a:pPr>
            <a:r>
              <a:rPr lang="en-US" sz="1687" dirty="0">
                <a:ea typeface="ＭＳ Ｐゴシック" charset="-128"/>
              </a:rPr>
              <a:t>produce ASG': 1000 </a:t>
            </a:r>
            <a:r>
              <a:rPr lang="en-US" sz="1687" dirty="0">
                <a:ea typeface="ＭＳ Ｐゴシック" charset="-128"/>
                <a:sym typeface="Symbol"/>
              </a:rPr>
              <a:t> </a:t>
            </a:r>
            <a:r>
              <a:rPr lang="en-US" sz="1687" dirty="0">
                <a:ea typeface="ＭＳ Ｐゴシック" charset="-128"/>
              </a:rPr>
              <a:t>tuple access cost	1,000</a:t>
            </a:r>
          </a:p>
          <a:p>
            <a:pPr lvl="1">
              <a:spcBef>
                <a:spcPts val="0"/>
              </a:spcBef>
              <a:tabLst>
                <a:tab pos="8452765" algn="r"/>
              </a:tabLst>
            </a:pPr>
            <a:r>
              <a:rPr lang="en-US" sz="1687" dirty="0">
                <a:ea typeface="ＭＳ Ｐゴシック" charset="-128"/>
              </a:rPr>
              <a:t>join EMP and ASG': 400</a:t>
            </a:r>
            <a:r>
              <a:rPr lang="en-US" sz="1687" dirty="0">
                <a:latin typeface="Symbol" charset="2"/>
                <a:ea typeface="ＭＳ Ｐゴシック" charset="-128"/>
                <a:sym typeface="Symbol"/>
              </a:rPr>
              <a:t> </a:t>
            </a:r>
            <a:r>
              <a:rPr lang="en-US" sz="1687" dirty="0">
                <a:ea typeface="ＭＳ Ｐゴシック" charset="-128"/>
                <a:sym typeface="Symbol"/>
              </a:rPr>
              <a:t> </a:t>
            </a:r>
            <a:r>
              <a:rPr lang="en-US" sz="1687" dirty="0">
                <a:ea typeface="ＭＳ Ｐゴシック" charset="-128"/>
              </a:rPr>
              <a:t>20</a:t>
            </a:r>
            <a:r>
              <a:rPr lang="en-US" sz="1687" dirty="0">
                <a:latin typeface="Symbol" charset="2"/>
                <a:ea typeface="ＭＳ Ｐゴシック" charset="-128"/>
                <a:sym typeface="Symbol"/>
              </a:rPr>
              <a:t> </a:t>
            </a:r>
            <a:r>
              <a:rPr lang="en-US" sz="1687" dirty="0">
                <a:ea typeface="ＭＳ Ｐゴシック" charset="-128"/>
                <a:sym typeface="Symbol"/>
              </a:rPr>
              <a:t> </a:t>
            </a:r>
            <a:r>
              <a:rPr lang="en-US" sz="1687" dirty="0">
                <a:ea typeface="ＭＳ Ｐゴシック" charset="-128"/>
              </a:rPr>
              <a:t>tuple access cost	</a:t>
            </a:r>
            <a:r>
              <a:rPr lang="en-US" sz="1687" u="sng" dirty="0">
                <a:ea typeface="ＭＳ Ｐゴシック" charset="-128"/>
              </a:rPr>
              <a:t>       8,000</a:t>
            </a:r>
          </a:p>
          <a:p>
            <a:pPr marL="901866" lvl="3" indent="0">
              <a:buNone/>
              <a:tabLst>
                <a:tab pos="8452765" algn="r"/>
              </a:tabLst>
            </a:pPr>
            <a:r>
              <a:rPr lang="en-US" sz="1687" dirty="0">
                <a:solidFill>
                  <a:srgbClr val="FF0000"/>
                </a:solidFill>
                <a:ea typeface="ＭＳ Ｐゴシック" charset="-128"/>
              </a:rPr>
              <a:t>Total Cost	23,000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0041D-7055-8041-B0AC-C65D39B5D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F3465-5C30-3F47-8DF4-B0EC5C63F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Query Optimization Objectives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4530725"/>
          </a:xfrm>
          <a:noFill/>
          <a:ln/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dirty="0">
                <a:solidFill>
                  <a:schemeClr val="tx2"/>
                </a:solidFill>
              </a:rPr>
              <a:t>Minimize a cost function</a:t>
            </a:r>
          </a:p>
          <a:p>
            <a:pPr lvl="1">
              <a:spcBef>
                <a:spcPct val="25000"/>
              </a:spcBef>
            </a:pPr>
            <a:r>
              <a:rPr lang="en-US" dirty="0">
                <a:solidFill>
                  <a:schemeClr val="tx2"/>
                </a:solidFill>
              </a:rPr>
              <a:t>I/O cost + CPU cost + communication cost</a:t>
            </a:r>
          </a:p>
          <a:p>
            <a:pPr lvl="1">
              <a:spcBef>
                <a:spcPct val="25000"/>
              </a:spcBef>
            </a:pPr>
            <a:r>
              <a:rPr lang="en-US" dirty="0">
                <a:solidFill>
                  <a:schemeClr val="tx2"/>
                </a:solidFill>
              </a:rPr>
              <a:t>These might have different weights in different distributed environments</a:t>
            </a:r>
          </a:p>
          <a:p>
            <a:pPr>
              <a:spcBef>
                <a:spcPct val="25000"/>
              </a:spcBef>
            </a:pPr>
            <a:r>
              <a:rPr lang="en-US" dirty="0">
                <a:solidFill>
                  <a:schemeClr val="tx2"/>
                </a:solidFill>
              </a:rPr>
              <a:t>Wide area networks </a:t>
            </a:r>
          </a:p>
          <a:p>
            <a:pPr lvl="1">
              <a:spcBef>
                <a:spcPct val="25000"/>
              </a:spcBef>
            </a:pPr>
            <a:r>
              <a:rPr lang="en-US" dirty="0">
                <a:solidFill>
                  <a:schemeClr val="tx2"/>
                </a:solidFill>
              </a:rPr>
              <a:t>Communication cost may dominate or vary much</a:t>
            </a:r>
          </a:p>
          <a:p>
            <a:pPr lvl="2">
              <a:spcBef>
                <a:spcPct val="25000"/>
              </a:spcBef>
            </a:pPr>
            <a:r>
              <a:rPr lang="en-US" dirty="0">
                <a:solidFill>
                  <a:schemeClr val="tx2"/>
                </a:solidFill>
              </a:rPr>
              <a:t>Bandwidth</a:t>
            </a:r>
          </a:p>
          <a:p>
            <a:pPr lvl="2">
              <a:spcBef>
                <a:spcPct val="25000"/>
              </a:spcBef>
            </a:pPr>
            <a:r>
              <a:rPr lang="en-US" dirty="0">
                <a:solidFill>
                  <a:schemeClr val="tx2"/>
                </a:solidFill>
              </a:rPr>
              <a:t>Speed</a:t>
            </a:r>
          </a:p>
          <a:p>
            <a:pPr lvl="2">
              <a:spcBef>
                <a:spcPct val="25000"/>
              </a:spcBef>
            </a:pPr>
            <a:r>
              <a:rPr lang="en-US" dirty="0">
                <a:solidFill>
                  <a:schemeClr val="tx2"/>
                </a:solidFill>
              </a:rPr>
              <a:t>Protocol overhead</a:t>
            </a:r>
          </a:p>
          <a:p>
            <a:pPr>
              <a:spcBef>
                <a:spcPct val="25000"/>
              </a:spcBef>
            </a:pPr>
            <a:r>
              <a:rPr lang="en-US" dirty="0">
                <a:solidFill>
                  <a:schemeClr val="tx2"/>
                </a:solidFill>
              </a:rPr>
              <a:t>Local area networks</a:t>
            </a:r>
          </a:p>
          <a:p>
            <a:pPr lvl="1">
              <a:spcBef>
                <a:spcPct val="25000"/>
              </a:spcBef>
            </a:pPr>
            <a:r>
              <a:rPr lang="en-US" dirty="0">
                <a:solidFill>
                  <a:schemeClr val="tx2"/>
                </a:solidFill>
              </a:rPr>
              <a:t>Communication cost not that </a:t>
            </a:r>
            <a:r>
              <a:rPr lang="en-US" dirty="0" err="1">
                <a:solidFill>
                  <a:schemeClr val="tx2"/>
                </a:solidFill>
              </a:rPr>
              <a:t>dominant,so</a:t>
            </a:r>
            <a:r>
              <a:rPr lang="en-US" dirty="0">
                <a:solidFill>
                  <a:schemeClr val="tx2"/>
                </a:solidFill>
              </a:rPr>
              <a:t> total cost function should be considered</a:t>
            </a:r>
          </a:p>
          <a:p>
            <a:pPr>
              <a:spcBef>
                <a:spcPct val="25000"/>
              </a:spcBef>
            </a:pPr>
            <a:r>
              <a:rPr lang="en-US" dirty="0">
                <a:solidFill>
                  <a:schemeClr val="tx2"/>
                </a:solidFill>
              </a:rPr>
              <a:t>Can also maximize throughput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846E45-18E1-3545-AA08-5CD4915B7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1E159-FE16-B04E-B667-B295C7343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6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1AA6435C-28F2-C941-8311-EE08610FCB39}" vid="{FD4022B5-BADD-D345-B79C-9EAFC5BFF5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5186</TotalTime>
  <Words>5104</Words>
  <Application>Microsoft Macintosh PowerPoint</Application>
  <PresentationFormat>On-screen Show (4:3)</PresentationFormat>
  <Paragraphs>852</Paragraphs>
  <Slides>73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MS PGothic</vt:lpstr>
      <vt:lpstr>Arial</vt:lpstr>
      <vt:lpstr>Book Antiqua</vt:lpstr>
      <vt:lpstr>Century Schoolbook</vt:lpstr>
      <vt:lpstr>Courier New</vt:lpstr>
      <vt:lpstr>Monotype Sorts</vt:lpstr>
      <vt:lpstr>Symbol</vt:lpstr>
      <vt:lpstr>Wingdings</vt:lpstr>
      <vt:lpstr>Wingdings 3</vt:lpstr>
      <vt:lpstr>Office Theme</vt:lpstr>
      <vt:lpstr>Principles of Distributed Database Systems</vt:lpstr>
      <vt:lpstr>Outline</vt:lpstr>
      <vt:lpstr>Outline</vt:lpstr>
      <vt:lpstr>Query Processing in a DDBMS</vt:lpstr>
      <vt:lpstr>Query Processing Components</vt:lpstr>
      <vt:lpstr>Selecting Alternatives</vt:lpstr>
      <vt:lpstr>What is the Problem?</vt:lpstr>
      <vt:lpstr>Cost of Alternatives</vt:lpstr>
      <vt:lpstr>Query Optimization Objectives</vt:lpstr>
      <vt:lpstr>Complexity of Relational Operations</vt:lpstr>
      <vt:lpstr>Types Of Optimizers</vt:lpstr>
      <vt:lpstr>Optimization Granularity</vt:lpstr>
      <vt:lpstr>Optimization Timing</vt:lpstr>
      <vt:lpstr>Statistics</vt:lpstr>
      <vt:lpstr>Optimization Decision Sites</vt:lpstr>
      <vt:lpstr>Network Topology</vt:lpstr>
      <vt:lpstr>Distributed Query Processing Methodology</vt:lpstr>
      <vt:lpstr>Outline</vt:lpstr>
      <vt:lpstr>Step 1 – Query Decomposition</vt:lpstr>
      <vt:lpstr>Step 2 – Data Localization</vt:lpstr>
      <vt:lpstr>Example</vt:lpstr>
      <vt:lpstr>Reduction for PHF</vt:lpstr>
      <vt:lpstr>Reduction for PHF</vt:lpstr>
      <vt:lpstr>Reduction for PHF</vt:lpstr>
      <vt:lpstr>Reduction for VF</vt:lpstr>
      <vt:lpstr>Reduction for DHF</vt:lpstr>
      <vt:lpstr>Reduction for DHF</vt:lpstr>
      <vt:lpstr>Reduction for DHF</vt:lpstr>
      <vt:lpstr>Reduction for Hybrid Fragmentation</vt:lpstr>
      <vt:lpstr>Reduction for HF</vt:lpstr>
      <vt:lpstr>Outline</vt:lpstr>
      <vt:lpstr>Step 3 – Global Query Optimization</vt:lpstr>
      <vt:lpstr>Query Optimization Process</vt:lpstr>
      <vt:lpstr>Components</vt:lpstr>
      <vt:lpstr>Join Trees</vt:lpstr>
      <vt:lpstr>Join Trees</vt:lpstr>
      <vt:lpstr>Search Strategy</vt:lpstr>
      <vt:lpstr>Search Strategies</vt:lpstr>
      <vt:lpstr>Outline</vt:lpstr>
      <vt:lpstr>Join Ordering</vt:lpstr>
      <vt:lpstr>Join Ordering – Example</vt:lpstr>
      <vt:lpstr>Join Ordering – Example</vt:lpstr>
      <vt:lpstr>Semijoin-based Ordering</vt:lpstr>
      <vt:lpstr>Semijoin-based Ordering</vt:lpstr>
      <vt:lpstr>Full Reducer</vt:lpstr>
      <vt:lpstr>Full Reducer – Example</vt:lpstr>
      <vt:lpstr>Full Reducer – example</vt:lpstr>
      <vt:lpstr>Join versus Semijoin-based Ordering</vt:lpstr>
      <vt:lpstr>Distributed Cost Model</vt:lpstr>
      <vt:lpstr>Total Time</vt:lpstr>
      <vt:lpstr>Response Time</vt:lpstr>
      <vt:lpstr>Example</vt:lpstr>
      <vt:lpstr>Database Statistics</vt:lpstr>
      <vt:lpstr>Statistics</vt:lpstr>
      <vt:lpstr>Distributed Query Optimization </vt:lpstr>
      <vt:lpstr>Dynamic Approach</vt:lpstr>
      <vt:lpstr>Static Approach</vt:lpstr>
      <vt:lpstr>Static Approach – Performing Joins</vt:lpstr>
      <vt:lpstr>Static Approach – Vertical Partitioning &amp; Joins</vt:lpstr>
      <vt:lpstr>Static Approach – Vertical Partitioning &amp; Joins</vt:lpstr>
      <vt:lpstr>Static Approach – Vertical Partitioning &amp; Joins</vt:lpstr>
      <vt:lpstr>Static Approach – Vertical Partitioning &amp; Joins</vt:lpstr>
      <vt:lpstr>2-Step Optimization</vt:lpstr>
      <vt:lpstr>2-Step – Problem Definition</vt:lpstr>
      <vt:lpstr>2-Step Algorithm</vt:lpstr>
      <vt:lpstr>2-Step Algorithm Example</vt:lpstr>
      <vt:lpstr>Outline</vt:lpstr>
      <vt:lpstr>Adaptive Query Processing - Motivations</vt:lpstr>
      <vt:lpstr>Example: QEP with Blocked Operator</vt:lpstr>
      <vt:lpstr>Adaptive Query Processing – Definition</vt:lpstr>
      <vt:lpstr>Adaptive Components</vt:lpstr>
      <vt:lpstr>Eddy Approach</vt:lpstr>
      <vt:lpstr>QEP with Eddy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Distributed Database Systems</dc:title>
  <dc:creator>Tamer Ozsu</dc:creator>
  <cp:lastModifiedBy>Tamer Ozsu</cp:lastModifiedBy>
  <cp:revision>75</cp:revision>
  <dcterms:created xsi:type="dcterms:W3CDTF">2020-02-05T23:19:38Z</dcterms:created>
  <dcterms:modified xsi:type="dcterms:W3CDTF">2020-03-16T15:31:26Z</dcterms:modified>
</cp:coreProperties>
</file>