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80"/>
  </p:notesMasterIdLst>
  <p:sldIdLst>
    <p:sldId id="256" r:id="rId2"/>
    <p:sldId id="257" r:id="rId3"/>
    <p:sldId id="332" r:id="rId4"/>
    <p:sldId id="261" r:id="rId5"/>
    <p:sldId id="333" r:id="rId6"/>
    <p:sldId id="262" r:id="rId7"/>
    <p:sldId id="263" r:id="rId8"/>
    <p:sldId id="334" r:id="rId9"/>
    <p:sldId id="265" r:id="rId10"/>
    <p:sldId id="266" r:id="rId11"/>
    <p:sldId id="267" r:id="rId12"/>
    <p:sldId id="268" r:id="rId13"/>
    <p:sldId id="269" r:id="rId14"/>
    <p:sldId id="270" r:id="rId15"/>
    <p:sldId id="335" r:id="rId16"/>
    <p:sldId id="271" r:id="rId17"/>
    <p:sldId id="272" r:id="rId18"/>
    <p:sldId id="273" r:id="rId19"/>
    <p:sldId id="274" r:id="rId20"/>
    <p:sldId id="288" r:id="rId21"/>
    <p:sldId id="275" r:id="rId22"/>
    <p:sldId id="276" r:id="rId23"/>
    <p:sldId id="289" r:id="rId24"/>
    <p:sldId id="277" r:id="rId25"/>
    <p:sldId id="278" r:id="rId26"/>
    <p:sldId id="290" r:id="rId27"/>
    <p:sldId id="336" r:id="rId28"/>
    <p:sldId id="291" r:id="rId29"/>
    <p:sldId id="292" r:id="rId30"/>
    <p:sldId id="279" r:id="rId31"/>
    <p:sldId id="280" r:id="rId32"/>
    <p:sldId id="281" r:id="rId33"/>
    <p:sldId id="282" r:id="rId34"/>
    <p:sldId id="337" r:id="rId35"/>
    <p:sldId id="284" r:id="rId36"/>
    <p:sldId id="285" r:id="rId37"/>
    <p:sldId id="286" r:id="rId38"/>
    <p:sldId id="338" r:id="rId39"/>
    <p:sldId id="339" r:id="rId40"/>
    <p:sldId id="340" r:id="rId41"/>
    <p:sldId id="341" r:id="rId42"/>
    <p:sldId id="344" r:id="rId43"/>
    <p:sldId id="342" r:id="rId44"/>
    <p:sldId id="343" r:id="rId45"/>
    <p:sldId id="294" r:id="rId46"/>
    <p:sldId id="295" r:id="rId47"/>
    <p:sldId id="296" r:id="rId48"/>
    <p:sldId id="345" r:id="rId49"/>
    <p:sldId id="298" r:id="rId50"/>
    <p:sldId id="299" r:id="rId51"/>
    <p:sldId id="346" r:id="rId52"/>
    <p:sldId id="348" r:id="rId53"/>
    <p:sldId id="347" r:id="rId54"/>
    <p:sldId id="349" r:id="rId55"/>
    <p:sldId id="350" r:id="rId56"/>
    <p:sldId id="351" r:id="rId57"/>
    <p:sldId id="352" r:id="rId58"/>
    <p:sldId id="353" r:id="rId59"/>
    <p:sldId id="354" r:id="rId60"/>
    <p:sldId id="355" r:id="rId61"/>
    <p:sldId id="357" r:id="rId62"/>
    <p:sldId id="358" r:id="rId63"/>
    <p:sldId id="359" r:id="rId64"/>
    <p:sldId id="360" r:id="rId65"/>
    <p:sldId id="361" r:id="rId66"/>
    <p:sldId id="362" r:id="rId67"/>
    <p:sldId id="363" r:id="rId68"/>
    <p:sldId id="364" r:id="rId69"/>
    <p:sldId id="365" r:id="rId70"/>
    <p:sldId id="366" r:id="rId71"/>
    <p:sldId id="367" r:id="rId72"/>
    <p:sldId id="368" r:id="rId73"/>
    <p:sldId id="369" r:id="rId74"/>
    <p:sldId id="370" r:id="rId75"/>
    <p:sldId id="371" r:id="rId76"/>
    <p:sldId id="372" r:id="rId77"/>
    <p:sldId id="373" r:id="rId78"/>
    <p:sldId id="374" r:id="rId7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08" charset="0"/>
        <a:ea typeface="ＭＳ Ｐゴシック" pitchFamily="-108" charset="-128"/>
        <a:cs typeface="ＭＳ Ｐゴシック" pitchFamily="-108" charset="-128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08" charset="0"/>
        <a:ea typeface="ＭＳ Ｐゴシック" pitchFamily="-108" charset="-128"/>
        <a:cs typeface="ＭＳ Ｐゴシック" pitchFamily="-108" charset="-128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08" charset="0"/>
        <a:ea typeface="ＭＳ Ｐゴシック" pitchFamily="-108" charset="-128"/>
        <a:cs typeface="ＭＳ Ｐゴシック" pitchFamily="-108" charset="-128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08" charset="0"/>
        <a:ea typeface="ＭＳ Ｐゴシック" pitchFamily="-108" charset="-128"/>
        <a:cs typeface="ＭＳ Ｐゴシック" pitchFamily="-108" charset="-128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08" charset="0"/>
        <a:ea typeface="ＭＳ Ｐゴシック" pitchFamily="-108" charset="-128"/>
        <a:cs typeface="ＭＳ Ｐゴシック" pitchFamily="-108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pitchFamily="-108" charset="0"/>
        <a:ea typeface="ＭＳ Ｐゴシック" pitchFamily="-108" charset="-128"/>
        <a:cs typeface="ＭＳ Ｐゴシック" pitchFamily="-108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pitchFamily="-108" charset="0"/>
        <a:ea typeface="ＭＳ Ｐゴシック" pitchFamily="-108" charset="-128"/>
        <a:cs typeface="ＭＳ Ｐゴシック" pitchFamily="-108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pitchFamily="-108" charset="0"/>
        <a:ea typeface="ＭＳ Ｐゴシック" pitchFamily="-108" charset="-128"/>
        <a:cs typeface="ＭＳ Ｐゴシック" pitchFamily="-108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pitchFamily="-108" charset="0"/>
        <a:ea typeface="ＭＳ Ｐゴシック" pitchFamily="-108" charset="-128"/>
        <a:cs typeface="ＭＳ Ｐゴシック" pitchFamily="-108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atrick Valduriez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1771A9"/>
    <a:srgbClr val="238038"/>
    <a:srgbClr val="6E6E6E"/>
    <a:srgbClr val="008040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72"/>
    <p:restoredTop sz="95952"/>
  </p:normalViewPr>
  <p:slideViewPr>
    <p:cSldViewPr>
      <p:cViewPr varScale="1">
        <p:scale>
          <a:sx n="172" d="100"/>
          <a:sy n="172" d="100"/>
        </p:scale>
        <p:origin x="1640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8E0ED7-616B-1946-BFAF-3445D103BEB5}" type="datetimeFigureOut">
              <a:rPr lang="en-US" smtClean="0"/>
              <a:t>3/16/20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5F5201-0B02-374C-9C85-2DCB7D098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428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F5201-0B02-374C-9C85-2DCB7D098B2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7812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73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1432" tIns="45716" rIns="91432" bIns="45716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88618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742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1432" tIns="45716" rIns="91432" bIns="45716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4763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72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1432" tIns="45716" rIns="91432" bIns="45716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4160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72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1432" tIns="45716" rIns="91432" bIns="45716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58640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730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486400" cy="4114800"/>
          </a:xfrm>
        </p:spPr>
        <p:txBody>
          <a:bodyPr lIns="91432" tIns="45716" rIns="91432" bIns="45716"/>
          <a:lstStyle/>
          <a:p>
            <a:r>
              <a:rPr lang="en-US" dirty="0"/>
              <a:t>Note: slide is animated</a:t>
            </a:r>
          </a:p>
        </p:txBody>
      </p:sp>
    </p:spTree>
    <p:extLst>
      <p:ext uri="{BB962C8B-B14F-4D97-AF65-F5344CB8AC3E}">
        <p14:creationId xmlns:p14="http://schemas.microsoft.com/office/powerpoint/2010/main" val="29017790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73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1432" tIns="45716" rIns="91432" bIns="45716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52393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73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1432" tIns="45716" rIns="91432" bIns="45716"/>
          <a:lstStyle/>
          <a:p>
            <a:pPr marL="228600" indent="-22860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400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73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334000" cy="4114800"/>
          </a:xfrm>
        </p:spPr>
        <p:txBody>
          <a:bodyPr lIns="91432" tIns="45716" rIns="91432" bIns="45716"/>
          <a:lstStyle/>
          <a:p>
            <a:pPr marL="228600" indent="-22860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68146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73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334000" cy="4114800"/>
          </a:xfrm>
        </p:spPr>
        <p:txBody>
          <a:bodyPr lIns="91432" tIns="45716" rIns="91432" bIns="45716"/>
          <a:lstStyle/>
          <a:p>
            <a:pPr marL="228600" indent="-22860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61526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73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334000" cy="4114800"/>
          </a:xfrm>
        </p:spPr>
        <p:txBody>
          <a:bodyPr lIns="91432" tIns="45716" rIns="91432" bIns="45716"/>
          <a:lstStyle/>
          <a:p>
            <a:pPr marL="228600" indent="-22860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426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A45A7A-CA9E-A34B-8B0F-158A2E05A03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23528" y="6356350"/>
            <a:ext cx="3086100" cy="365125"/>
          </a:xfrm>
        </p:spPr>
        <p:txBody>
          <a:bodyPr/>
          <a:lstStyle/>
          <a:p>
            <a:r>
              <a:rPr lang="en-US" dirty="0"/>
              <a:t>© 2020, M.T. </a:t>
            </a:r>
            <a:r>
              <a:rPr lang="en-US" dirty="0" err="1"/>
              <a:t>Özsu</a:t>
            </a:r>
            <a:r>
              <a:rPr lang="en-US" dirty="0"/>
              <a:t> &amp; P. </a:t>
            </a:r>
            <a:r>
              <a:rPr lang="en-US" dirty="0" err="1"/>
              <a:t>Valduriez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2D88ED-A1BA-6943-87F1-EAE1351E9F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732240" y="6356350"/>
            <a:ext cx="2057400" cy="365125"/>
          </a:xfrm>
        </p:spPr>
        <p:txBody>
          <a:bodyPr/>
          <a:lstStyle/>
          <a:p>
            <a:fld id="{FD96158B-4539-3C43-9DE5-94C5478662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>
            <a:lvl1pPr>
              <a:buClr>
                <a:schemeClr val="accent6">
                  <a:lumMod val="50000"/>
                </a:schemeClr>
              </a:buClr>
              <a:buSzPct val="70000"/>
              <a:defRPr/>
            </a:lvl1pPr>
            <a:lvl2pPr>
              <a:buClr>
                <a:schemeClr val="accent6">
                  <a:lumMod val="50000"/>
                </a:schemeClr>
              </a:buClr>
              <a:buSzPct val="70000"/>
              <a:defRPr/>
            </a:lvl2pPr>
            <a:lvl3pPr>
              <a:buClr>
                <a:schemeClr val="accent6">
                  <a:lumMod val="50000"/>
                </a:schemeClr>
              </a:buClr>
              <a:buSzPct val="70000"/>
              <a:defRPr/>
            </a:lvl3pPr>
            <a:lvl4pPr>
              <a:buClr>
                <a:schemeClr val="accent6">
                  <a:lumMod val="50000"/>
                </a:schemeClr>
              </a:buClr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40578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2020, M.T. Özsu &amp; P. Valduriez</a:t>
            </a:r>
            <a:endParaRPr lang="en-US" dirty="0"/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804248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6158B-4539-3C43-9DE5-94C5478662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6">
                  <a:lumMod val="50000"/>
                </a:schemeClr>
              </a:buClr>
              <a:buSzPct val="70000"/>
              <a:defRPr/>
            </a:lvl1pPr>
            <a:lvl2pPr>
              <a:buClr>
                <a:schemeClr val="accent6">
                  <a:lumMod val="50000"/>
                </a:schemeClr>
              </a:buClr>
              <a:buSzPct val="70000"/>
              <a:defRPr/>
            </a:lvl2pPr>
            <a:lvl3pPr>
              <a:buClr>
                <a:schemeClr val="accent6">
                  <a:lumMod val="50000"/>
                </a:schemeClr>
              </a:buClr>
              <a:buSzPct val="70000"/>
              <a:defRPr/>
            </a:lvl3pPr>
            <a:lvl4pPr>
              <a:buClr>
                <a:schemeClr val="accent6">
                  <a:lumMod val="50000"/>
                </a:schemeClr>
              </a:buClr>
              <a:buSzPct val="70000"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40578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2020, M.T. Özsu &amp; P. Valduriez</a:t>
            </a:r>
            <a:endParaRPr lang="en-US" dirty="0"/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73224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6158B-4539-3C43-9DE5-94C5478662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buClr>
                <a:schemeClr val="accent6">
                  <a:lumMod val="50000"/>
                </a:schemeClr>
              </a:buClr>
              <a:buSzPct val="70000"/>
              <a:defRPr sz="2800"/>
            </a:lvl1pPr>
            <a:lvl2pPr>
              <a:buClr>
                <a:schemeClr val="accent6">
                  <a:lumMod val="50000"/>
                </a:schemeClr>
              </a:buClr>
              <a:buSzPct val="70000"/>
              <a:defRPr sz="2400"/>
            </a:lvl2pPr>
            <a:lvl3pPr>
              <a:buClr>
                <a:schemeClr val="accent6">
                  <a:lumMod val="50000"/>
                </a:schemeClr>
              </a:buClr>
              <a:buSzPct val="70000"/>
              <a:defRPr sz="2000"/>
            </a:lvl3pPr>
            <a:lvl4pPr>
              <a:buClr>
                <a:schemeClr val="accent6">
                  <a:lumMod val="50000"/>
                </a:schemeClr>
              </a:buCl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40578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2020, M.T. Özsu &amp; P. Valduriez</a:t>
            </a:r>
            <a:endParaRPr lang="en-US" dirty="0"/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73224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6158B-4539-3C43-9DE5-94C54786620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36671C9-F961-394A-BBEC-D04FF25DDA72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648202" y="1584633"/>
            <a:ext cx="4038600" cy="4530725"/>
          </a:xfrm>
        </p:spPr>
        <p:txBody>
          <a:bodyPr/>
          <a:lstStyle>
            <a:lvl1pPr>
              <a:buClr>
                <a:schemeClr val="accent6">
                  <a:lumMod val="50000"/>
                </a:schemeClr>
              </a:buClr>
              <a:buSzPct val="70000"/>
              <a:defRPr sz="2800"/>
            </a:lvl1pPr>
            <a:lvl2pPr>
              <a:buClr>
                <a:schemeClr val="accent6">
                  <a:lumMod val="50000"/>
                </a:schemeClr>
              </a:buClr>
              <a:buSzPct val="70000"/>
              <a:defRPr sz="2400"/>
            </a:lvl2pPr>
            <a:lvl3pPr>
              <a:buClr>
                <a:schemeClr val="accent6">
                  <a:lumMod val="50000"/>
                </a:schemeClr>
              </a:buClr>
              <a:buSzPct val="70000"/>
              <a:defRPr sz="2000"/>
            </a:lvl3pPr>
            <a:lvl4pPr>
              <a:buClr>
                <a:schemeClr val="accent6">
                  <a:lumMod val="50000"/>
                </a:schemeClr>
              </a:buCl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buClr>
                <a:schemeClr val="accent6">
                  <a:lumMod val="50000"/>
                </a:schemeClr>
              </a:buClr>
              <a:buSzPct val="70000"/>
              <a:defRPr sz="2400"/>
            </a:lvl1pPr>
            <a:lvl2pPr>
              <a:buClr>
                <a:schemeClr val="accent6">
                  <a:lumMod val="50000"/>
                </a:schemeClr>
              </a:buClr>
              <a:buSzPct val="70000"/>
              <a:defRPr sz="2000"/>
            </a:lvl2pPr>
            <a:lvl3pPr>
              <a:buClr>
                <a:schemeClr val="accent6">
                  <a:lumMod val="50000"/>
                </a:schemeClr>
              </a:buClr>
              <a:buSzPct val="70000"/>
              <a:defRPr sz="1800"/>
            </a:lvl3pPr>
            <a:lvl4pPr>
              <a:buClr>
                <a:schemeClr val="accent6">
                  <a:lumMod val="50000"/>
                </a:schemeClr>
              </a:buCl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40578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2020, M.T. Özsu &amp; P. Valduriez</a:t>
            </a:r>
            <a:endParaRPr lang="en-US" dirty="0"/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6804248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6158B-4539-3C43-9DE5-94C547866200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51898894-D16A-0342-A17E-BE71431F1BAE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4646612" y="2174875"/>
            <a:ext cx="4040188" cy="3951288"/>
          </a:xfrm>
        </p:spPr>
        <p:txBody>
          <a:bodyPr/>
          <a:lstStyle>
            <a:lvl1pPr>
              <a:buClr>
                <a:schemeClr val="accent6">
                  <a:lumMod val="50000"/>
                </a:schemeClr>
              </a:buClr>
              <a:buSzPct val="70000"/>
              <a:defRPr sz="2400"/>
            </a:lvl1pPr>
            <a:lvl2pPr>
              <a:buClr>
                <a:schemeClr val="accent6">
                  <a:lumMod val="50000"/>
                </a:schemeClr>
              </a:buClr>
              <a:buSzPct val="70000"/>
              <a:defRPr sz="2000"/>
            </a:lvl2pPr>
            <a:lvl3pPr>
              <a:buClr>
                <a:schemeClr val="accent6">
                  <a:lumMod val="50000"/>
                </a:schemeClr>
              </a:buClr>
              <a:buSzPct val="70000"/>
              <a:defRPr sz="1800"/>
            </a:lvl3pPr>
            <a:lvl4pPr>
              <a:buClr>
                <a:schemeClr val="accent6">
                  <a:lumMod val="50000"/>
                </a:schemeClr>
              </a:buCl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40578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2020, M.T. Özsu &amp; P. Valduriez</a:t>
            </a:r>
            <a:endParaRPr lang="en-US" dirty="0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804248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6158B-4539-3C43-9DE5-94C5478662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40578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2020, M.T. Özsu &amp; P. Valduriez</a:t>
            </a:r>
            <a:endParaRPr lang="en-US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804248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6158B-4539-3C43-9DE5-94C5478662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buClr>
                <a:schemeClr val="accent6">
                  <a:lumMod val="50000"/>
                </a:schemeClr>
              </a:buClr>
              <a:buSzPct val="70000"/>
              <a:defRPr sz="3200"/>
            </a:lvl1pPr>
            <a:lvl2pPr>
              <a:buClr>
                <a:schemeClr val="accent6">
                  <a:lumMod val="50000"/>
                </a:schemeClr>
              </a:buClr>
              <a:buSzPct val="70000"/>
              <a:defRPr sz="2800"/>
            </a:lvl2pPr>
            <a:lvl3pPr>
              <a:buClr>
                <a:schemeClr val="accent6">
                  <a:lumMod val="50000"/>
                </a:schemeClr>
              </a:buClr>
              <a:buSzPct val="70000"/>
              <a:defRPr sz="2400"/>
            </a:lvl3pPr>
            <a:lvl4pPr>
              <a:buClr>
                <a:schemeClr val="accent6">
                  <a:lumMod val="50000"/>
                </a:schemeClr>
              </a:buCl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40578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2020, M.T. Özsu &amp; P. Valduriez</a:t>
            </a:r>
            <a:endParaRPr lang="en-US" dirty="0"/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804248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6158B-4539-3C43-9DE5-94C5478662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40578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2020, M.T. Özsu &amp; P. Valduriez</a:t>
            </a:r>
            <a:endParaRPr lang="en-US" dirty="0"/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804248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6158B-4539-3C43-9DE5-94C5478662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buClr>
                <a:schemeClr val="accent6">
                  <a:lumMod val="50000"/>
                </a:schemeClr>
              </a:buClr>
              <a:buSzPct val="70000"/>
              <a:defRPr/>
            </a:lvl1pPr>
            <a:lvl2pPr>
              <a:buClr>
                <a:schemeClr val="accent6">
                  <a:lumMod val="50000"/>
                </a:schemeClr>
              </a:buClr>
              <a:buSzPct val="70000"/>
              <a:defRPr/>
            </a:lvl2pPr>
            <a:lvl3pPr>
              <a:buClr>
                <a:schemeClr val="accent6">
                  <a:lumMod val="50000"/>
                </a:schemeClr>
              </a:buClr>
              <a:buSzPct val="70000"/>
              <a:defRPr/>
            </a:lvl3pPr>
            <a:lvl4pPr>
              <a:buClr>
                <a:schemeClr val="accent6">
                  <a:lumMod val="50000"/>
                </a:schemeClr>
              </a:buClr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40578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2020, M.T. Özsu &amp; P. Valduriez</a:t>
            </a:r>
            <a:endParaRPr lang="en-US" dirty="0"/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804248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6158B-4539-3C43-9DE5-94C5478662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rgbClr val="CC9900"/>
            </a:solidFill>
            <a:prstDash val="solid"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rgbClr val="CC99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altLang="zh-CN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07504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2020, M.T. Özsu &amp; P. Valduriez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706278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6158B-4539-3C43-9DE5-94C54786620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accent6">
              <a:lumMod val="50000"/>
            </a:schemeClr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CC9900"/>
        </a:buClr>
        <a:buSzPct val="65000"/>
        <a:buFont typeface="Wingdings" pitchFamily="-108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238038"/>
        </a:buClr>
        <a:buSzPct val="60000"/>
        <a:buFont typeface="Wingdings" pitchFamily="-108" charset="2"/>
        <a:buChar char="q"/>
        <a:defRPr sz="20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CC9900"/>
        </a:buClr>
        <a:buSzPct val="65000"/>
        <a:buFont typeface="Wingdings" pitchFamily="-108" charset="2"/>
        <a:buChar char="n"/>
        <a:defRPr sz="18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238038"/>
        </a:buClr>
        <a:buSzPct val="70000"/>
        <a:buFont typeface="Wingdings" pitchFamily="-108" charset="2"/>
        <a:buChar char="q"/>
        <a:defRPr sz="16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CC9900"/>
        </a:buClr>
        <a:buSzPct val="75000"/>
        <a:buFont typeface="Wingdings" pitchFamily="-108" charset="2"/>
        <a:defRPr sz="16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CC9900"/>
        </a:buClr>
        <a:buSzPct val="75000"/>
        <a:buFont typeface="Wingdings" pitchFamily="-108" charset="2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CC9900"/>
        </a:buClr>
        <a:buSzPct val="75000"/>
        <a:buFont typeface="Wingdings" pitchFamily="-108" charset="2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CC9900"/>
        </a:buClr>
        <a:buSzPct val="75000"/>
        <a:buFont typeface="Wingdings" pitchFamily="-108" charset="2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CC9900"/>
        </a:buClr>
        <a:buSzPct val="75000"/>
        <a:buFont typeface="Wingdings" pitchFamily="-108" charset="2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r>
              <a:rPr lang="en-US" dirty="0"/>
              <a:t>Principles of Distributed Database Systems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M. Tamer </a:t>
            </a:r>
            <a:r>
              <a:rPr lang="en-US" dirty="0" err="1"/>
              <a:t>Özsu</a:t>
            </a:r>
            <a:endParaRPr lang="en-US" dirty="0"/>
          </a:p>
          <a:p>
            <a:r>
              <a:rPr lang="en-US" dirty="0"/>
              <a:t>Patrick </a:t>
            </a:r>
            <a:r>
              <a:rPr lang="en-US" dirty="0" err="1"/>
              <a:t>Valduriez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3F55C07-B623-DB43-9943-7F15C469C2D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2020, M.T. Özsu &amp; P. Valduriez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30F6D8-D89B-CF45-A452-1BB07F41C26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D96158B-4539-3C43-9DE5-94C547866200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Crawling</a:t>
            </a:r>
          </a:p>
        </p:txBody>
      </p:sp>
      <p:sp>
        <p:nvSpPr>
          <p:cNvPr id="6860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a crawler?</a:t>
            </a:r>
          </a:p>
          <a:p>
            <a:r>
              <a:rPr lang="en-US" dirty="0"/>
              <a:t>Crawlers cannot crawl the whole Web. It should try to visit the “most important” pages first.</a:t>
            </a:r>
          </a:p>
          <a:p>
            <a:r>
              <a:rPr lang="en-US" dirty="0"/>
              <a:t>Importance metrics:</a:t>
            </a:r>
          </a:p>
          <a:p>
            <a:pPr lvl="1"/>
            <a:r>
              <a:rPr lang="en-US" dirty="0"/>
              <a:t>Measure the importance of a Web page</a:t>
            </a:r>
          </a:p>
          <a:p>
            <a:pPr lvl="1"/>
            <a:r>
              <a:rPr lang="en-US" dirty="0"/>
              <a:t>Ranking</a:t>
            </a:r>
          </a:p>
          <a:p>
            <a:pPr lvl="2"/>
            <a:r>
              <a:rPr lang="en-US" dirty="0"/>
              <a:t>Static</a:t>
            </a:r>
          </a:p>
          <a:p>
            <a:pPr lvl="2"/>
            <a:r>
              <a:rPr lang="en-US" dirty="0"/>
              <a:t>Dynamic</a:t>
            </a:r>
          </a:p>
          <a:p>
            <a:r>
              <a:rPr lang="en-US" dirty="0"/>
              <a:t>Ordering metric</a:t>
            </a:r>
          </a:p>
          <a:p>
            <a:pPr lvl="1"/>
            <a:r>
              <a:rPr lang="en-US" dirty="0"/>
              <a:t>How to choose the next page to crawl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84602EE-D173-1046-9587-DCEDC6DE3F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2020, M.T. Özsu &amp; P. Valduriez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03F12ED-8E68-464A-832A-0A6D94B35B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D96158B-4539-3C43-9DE5-94C54786620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600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Static Ranking – Recall PageRank</a:t>
            </a:r>
          </a:p>
        </p:txBody>
      </p:sp>
      <p:sp>
        <p:nvSpPr>
          <p:cNvPr id="692227" name="Rectangle 3"/>
          <p:cNvSpPr>
            <a:spLocks noGrp="1" noChangeArrowheads="1"/>
          </p:cNvSpPr>
          <p:nvPr>
            <p:ph idx="1"/>
          </p:nvPr>
        </p:nvSpPr>
        <p:spPr>
          <a:xfrm>
            <a:off x="467544" y="1340768"/>
            <a:ext cx="8229600" cy="892696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/>
              <a:t>Quality of a page determined by the number of incoming links and the importance of the pages of those links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1E9532FD-3F54-6B47-A5FA-F96F3A202EF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67544" y="2161456"/>
                <a:ext cx="4618856" cy="3600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accent6">
                      <a:lumMod val="50000"/>
                    </a:schemeClr>
                  </a:buClr>
                  <a:buSzPct val="70000"/>
                  <a:buFont typeface="Wingdings" pitchFamily="-108" charset="2"/>
                  <a:buChar char="n"/>
                  <a:defRPr sz="24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accent6">
                      <a:lumMod val="50000"/>
                    </a:schemeClr>
                  </a:buClr>
                  <a:buSzPct val="70000"/>
                  <a:buFont typeface="Wingdings" pitchFamily="-108" charset="2"/>
                  <a:buChar char="q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1143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accent6">
                      <a:lumMod val="50000"/>
                    </a:schemeClr>
                  </a:buClr>
                  <a:buSzPct val="70000"/>
                  <a:buFont typeface="Wingdings" pitchFamily="-108" charset="2"/>
                  <a:buChar char="n"/>
                  <a:defRPr sz="180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600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accent6">
                      <a:lumMod val="50000"/>
                    </a:schemeClr>
                  </a:buClr>
                  <a:buSzPct val="70000"/>
                  <a:buFont typeface="Wingdings" pitchFamily="-108" charset="2"/>
                  <a:buChar char="q"/>
                  <a:defRPr sz="16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20574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CC9900"/>
                  </a:buClr>
                  <a:buSzPct val="75000"/>
                  <a:buFont typeface="Wingdings" pitchFamily="-108" charset="2"/>
                  <a:defRPr sz="160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  <a:lvl6pPr marL="25146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CC9900"/>
                  </a:buClr>
                  <a:buSzPct val="75000"/>
                  <a:buFont typeface="Wingdings" pitchFamily="-108" charset="2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9718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CC9900"/>
                  </a:buClr>
                  <a:buSzPct val="75000"/>
                  <a:buFont typeface="Wingdings" pitchFamily="-108" charset="2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3429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CC9900"/>
                  </a:buClr>
                  <a:buSzPct val="75000"/>
                  <a:buFont typeface="Wingdings" pitchFamily="-108" charset="2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3886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CC9900"/>
                  </a:buClr>
                  <a:buSzPct val="75000"/>
                  <a:buFont typeface="Wingdings" pitchFamily="-108" charset="2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pPr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kern="0" dirty="0"/>
                  <a:t>PageRank of page </a:t>
                </a:r>
                <a14:m>
                  <m:oMath xmlns:m="http://schemas.openxmlformats.org/officeDocument/2006/math">
                    <m:r>
                      <a:rPr lang="en-US" i="1" kern="0" dirty="0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i="1" kern="0" baseline="-25000" dirty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kern="0" dirty="0"/>
                  <a:t>:</a:t>
                </a:r>
              </a:p>
              <a:p>
                <a:pPr lvl="1">
                  <a:spcBef>
                    <a:spcPts val="0"/>
                  </a:spcBef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en-US" i="1" kern="0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i="1" kern="0" baseline="-25000" dirty="0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i="1" kern="0" baseline="-50000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kern="0" dirty="0"/>
                  <a:t>: back link pages of </a:t>
                </a:r>
                <a14:m>
                  <m:oMath xmlns:m="http://schemas.openxmlformats.org/officeDocument/2006/math">
                    <m:r>
                      <a:rPr lang="en-US" i="1" kern="0" dirty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i="1" kern="0" baseline="-25000" dirty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i="1" kern="0" dirty="0"/>
                  <a:t> </a:t>
                </a:r>
                <a:r>
                  <a:rPr lang="en-US" kern="0" dirty="0"/>
                  <a:t>(i.e., pages that point to </a:t>
                </a:r>
                <a14:m>
                  <m:oMath xmlns:m="http://schemas.openxmlformats.org/officeDocument/2006/math">
                    <m:r>
                      <a:rPr lang="en-US" i="1" kern="0" dirty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i="1" kern="0" baseline="-25000" dirty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kern="0" dirty="0"/>
                  <a:t>)</a:t>
                </a:r>
              </a:p>
              <a:p>
                <a:pPr lvl="1">
                  <a:spcBef>
                    <a:spcPts val="0"/>
                  </a:spcBef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en-US" i="1" kern="0" dirty="0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i="1" kern="0" baseline="-25000" dirty="0" err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i="1" kern="0" baseline="-50000" dirty="0" err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kern="0" dirty="0"/>
                  <a:t>: forward link pages of </a:t>
                </a:r>
                <a14:m>
                  <m:oMath xmlns:m="http://schemas.openxmlformats.org/officeDocument/2006/math">
                    <m:r>
                      <a:rPr lang="en-US" i="1" kern="0" dirty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i="1" kern="0" baseline="-25000" dirty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i="1" kern="0" dirty="0"/>
                  <a:t> </a:t>
                </a:r>
                <a:r>
                  <a:rPr lang="en-US" kern="0" dirty="0"/>
                  <a:t>(i.e., pages that </a:t>
                </a:r>
                <a14:m>
                  <m:oMath xmlns:m="http://schemas.openxmlformats.org/officeDocument/2006/math">
                    <m:r>
                      <a:rPr lang="en-US" i="1" kern="0" dirty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i="1" kern="0" baseline="-25000" dirty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i="1" kern="0" baseline="-25000" dirty="0"/>
                  <a:t>  </a:t>
                </a:r>
                <a:r>
                  <a:rPr lang="en-US" kern="0" dirty="0"/>
                  <a:t>points to)</a:t>
                </a:r>
              </a:p>
              <a:p>
                <a:pPr marL="457200" lvl="1" indent="0">
                  <a:spcBef>
                    <a:spcPts val="0"/>
                  </a:spcBef>
                  <a:spcAft>
                    <a:spcPts val="1200"/>
                  </a:spcAft>
                  <a:buNone/>
                </a:pPr>
                <a:endParaRPr lang="en-US" kern="0" dirty="0"/>
              </a:p>
              <a:p>
                <a:pPr marL="457200" lvl="1" indent="0" algn="ctr">
                  <a:spcBef>
                    <a:spcPts val="0"/>
                  </a:spcBef>
                  <a:spcAft>
                    <a:spcPts val="1200"/>
                  </a:spcAft>
                  <a:buFont typeface="Wingdings" pitchFamily="-108" charset="2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kern="0" smtClean="0">
                          <a:latin typeface="Cambria Math" panose="02040503050406030204" pitchFamily="18" charset="0"/>
                        </a:rPr>
                        <m:t>𝑃𝑅</m:t>
                      </m:r>
                      <m:d>
                        <m:dPr>
                          <m:ctrlPr>
                            <a:rPr lang="en-US" i="1" kern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kern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kern="0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i="1" kern="0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i="1" kern="0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i="1" kern="0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i="1" kern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kern="0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i="1" kern="0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m:rPr>
                              <m:brk m:alnAt="7"/>
                            </m:rPr>
                            <a:rPr lang="en-US" i="1" kern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sSub>
                            <m:sSubPr>
                              <m:ctrlPr>
                                <a:rPr lang="en-US" i="1" kern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kern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i="1" kern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kern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i="1" kern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sub>
                          </m:sSub>
                        </m:sub>
                        <m:sup/>
                        <m:e>
                          <m:f>
                            <m:fPr>
                              <m:ctrlPr>
                                <a:rPr lang="en-US" i="1" kern="0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 kern="0" smtClean="0">
                                  <a:latin typeface="Cambria Math" panose="02040503050406030204" pitchFamily="18" charset="0"/>
                                </a:rPr>
                                <m:t>𝑃𝑅</m:t>
                              </m:r>
                              <m:r>
                                <a:rPr lang="en-US" i="1" kern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i="1" kern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kern="0" smtClean="0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i="1" kern="0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US" i="1" kern="0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r>
                                <a:rPr lang="en-US" i="1" kern="0" smtClean="0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sSub>
                                <m:sSubPr>
                                  <m:ctrlPr>
                                    <a:rPr lang="en-US" i="1" kern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kern="0" smtClean="0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i="1" kern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kern="0" smtClean="0">
                                          <a:latin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i="1" kern="0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sub>
                              </m:sSub>
                              <m:r>
                                <a:rPr lang="en-US" i="1" kern="0" smtClean="0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lang="en-US" kern="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1E9532FD-3F54-6B47-A5FA-F96F3A202E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7544" y="2161456"/>
                <a:ext cx="4618856" cy="3600400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52294B86-8B04-3648-B7FD-CEF6DBB075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6480" y="2233464"/>
            <a:ext cx="1887252" cy="3590382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6E394-BC57-1B47-9908-8FEB58B3B9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2020, M.T. Özsu &amp; P. Valduriez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6CA54A-8253-9E41-B317-A899137BC8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D96158B-4539-3C43-9DE5-94C54786620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7437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Ordering Metrics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312168"/>
                <a:ext cx="4834880" cy="4530725"/>
              </a:xfrm>
            </p:spPr>
            <p:txBody>
              <a:bodyPr/>
              <a:lstStyle/>
              <a:p>
                <a:r>
                  <a:rPr lang="en-US" sz="2000" dirty="0"/>
                  <a:t>Breadth-first search</a:t>
                </a:r>
              </a:p>
              <a:p>
                <a:pPr lvl="1"/>
                <a:r>
                  <a:rPr lang="en-US" sz="1800" dirty="0"/>
                  <a:t>Visit URLs in the order they were discovered</a:t>
                </a:r>
              </a:p>
              <a:p>
                <a:r>
                  <a:rPr lang="en-US" sz="2000" dirty="0"/>
                  <a:t>Random</a:t>
                </a:r>
              </a:p>
              <a:p>
                <a:pPr lvl="1"/>
                <a:r>
                  <a:rPr lang="en-US" sz="1800" dirty="0"/>
                  <a:t>Randomly choose one of the unvisited pages in the queue</a:t>
                </a:r>
              </a:p>
              <a:p>
                <a:r>
                  <a:rPr lang="en-US" sz="2000" dirty="0"/>
                  <a:t>Incorporate importance metric</a:t>
                </a:r>
              </a:p>
              <a:p>
                <a:pPr lvl="1"/>
                <a:r>
                  <a:rPr lang="en-US" sz="1800" dirty="0"/>
                  <a:t>Random surfer model: On page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1800" i="1" baseline="-25000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1800" dirty="0"/>
                  <a:t>, choose one of the URLs on that page with equal probability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sz="1800" i="1" dirty="0"/>
                  <a:t> </a:t>
                </a:r>
                <a:r>
                  <a:rPr lang="en-US" sz="1800" dirty="0"/>
                  <a:t>or jump to a random page with probability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80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 dirty="0" smtClean="0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sz="1800" i="1" dirty="0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d>
                  </m:oMath>
                </a14:m>
                <a:endParaRPr lang="en-US" sz="1800" dirty="0"/>
              </a:p>
              <a:p>
                <a:pPr marL="457200" lvl="1" indent="0">
                  <a:spcBef>
                    <a:spcPts val="0"/>
                  </a:spcBef>
                  <a:buNone/>
                </a:pPr>
                <a:endParaRPr lang="en-US" sz="1800" dirty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𝑃𝑅</m:t>
                      </m:r>
                      <m:d>
                        <m:d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𝑑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sSub>
                                <m:sSub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sz="1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sz="1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sub>
                              </m:sSub>
                            </m:sub>
                          </m:sSub>
                        </m:sub>
                        <m:sup/>
                        <m:e>
                          <m:f>
                            <m:f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𝑃𝑅</m:t>
                              </m:r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sSub>
                                <m:sSub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sz="1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b="0" i="1" smtClean="0">
                                          <a:latin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sz="1800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sub>
                              </m:s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312168"/>
                <a:ext cx="4834880" cy="4530725"/>
              </a:xfr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26FFEAE1-13D8-5945-8FC7-896AAFB569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200" y="1700808"/>
            <a:ext cx="1887252" cy="3590382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0AEEE45-E9C4-B94C-988E-DDEE809046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2020, M.T. Özsu &amp; P. Valduriez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65C5A5-CE1C-7040-9616-DC973588F3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D96158B-4539-3C43-9DE5-94C54786620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5064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Crawler Types</a:t>
            </a:r>
          </a:p>
        </p:txBody>
      </p:sp>
      <p:sp>
        <p:nvSpPr>
          <p:cNvPr id="6871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600"/>
              </a:spcBef>
            </a:pPr>
            <a:r>
              <a:rPr lang="en-US" dirty="0"/>
              <a:t>Many Web pages change frequently, so the crawler has to revisit already crawled pages </a:t>
            </a:r>
            <a:r>
              <a:rPr lang="en-US" dirty="0">
                <a:sym typeface="Wingdings" charset="2"/>
              </a:rPr>
              <a:t> </a:t>
            </a:r>
            <a:r>
              <a:rPr lang="en-US" dirty="0">
                <a:solidFill>
                  <a:srgbClr val="0432FF"/>
                </a:solidFill>
                <a:sym typeface="Wingdings" charset="2"/>
              </a:rPr>
              <a:t>incremental crawlers</a:t>
            </a:r>
            <a:endParaRPr lang="en-US" dirty="0">
              <a:solidFill>
                <a:srgbClr val="0432FF"/>
              </a:solidFill>
            </a:endParaRPr>
          </a:p>
          <a:p>
            <a:pPr>
              <a:spcBef>
                <a:spcPts val="600"/>
              </a:spcBef>
            </a:pPr>
            <a:r>
              <a:rPr lang="en-US" dirty="0"/>
              <a:t>Some search engines specialize in searching pages belonging to a particular topic </a:t>
            </a:r>
            <a:r>
              <a:rPr lang="en-US" dirty="0">
                <a:sym typeface="Wingdings" charset="2"/>
              </a:rPr>
              <a:t> </a:t>
            </a:r>
            <a:r>
              <a:rPr lang="en-US" dirty="0">
                <a:solidFill>
                  <a:srgbClr val="0432FF"/>
                </a:solidFill>
                <a:sym typeface="Wingdings" charset="2"/>
              </a:rPr>
              <a:t>focused crawlers</a:t>
            </a:r>
            <a:endParaRPr lang="en-US" dirty="0">
              <a:solidFill>
                <a:srgbClr val="0432FF"/>
              </a:solidFill>
            </a:endParaRPr>
          </a:p>
          <a:p>
            <a:pPr>
              <a:spcBef>
                <a:spcPts val="600"/>
              </a:spcBef>
            </a:pPr>
            <a:r>
              <a:rPr lang="en-US" dirty="0"/>
              <a:t>Search engines use multiple crawlers sitting on different machines and running in parallel. It is important to coordinate these parallel crawlers to prevent overlapping </a:t>
            </a:r>
            <a:r>
              <a:rPr lang="en-US" dirty="0">
                <a:sym typeface="Wingdings" charset="2"/>
              </a:rPr>
              <a:t> </a:t>
            </a:r>
            <a:r>
              <a:rPr lang="en-US" dirty="0">
                <a:solidFill>
                  <a:srgbClr val="0432FF"/>
                </a:solidFill>
                <a:sym typeface="Wingdings" charset="2"/>
              </a:rPr>
              <a:t>parallel crawlers</a:t>
            </a:r>
            <a:endParaRPr lang="en-US" dirty="0">
              <a:solidFill>
                <a:srgbClr val="0432FF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8E167A2-4265-FA4C-BC9A-063D4216B3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2020, M.T. Özsu &amp; P. Valduriez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5D4801-2B96-DE4E-AD7C-09DA1C51CF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D96158B-4539-3C43-9DE5-94C54786620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6799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Indexing</a:t>
            </a:r>
          </a:p>
        </p:txBody>
      </p:sp>
      <p:sp>
        <p:nvSpPr>
          <p:cNvPr id="69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Structure index</a:t>
            </a:r>
          </a:p>
          <a:p>
            <a:pPr lvl="1"/>
            <a:r>
              <a:rPr lang="en-US" dirty="0"/>
              <a:t>Link structure</a:t>
            </a:r>
          </a:p>
          <a:p>
            <a:r>
              <a:rPr lang="en-US" dirty="0"/>
              <a:t>Text index</a:t>
            </a:r>
          </a:p>
          <a:p>
            <a:pPr lvl="1"/>
            <a:r>
              <a:rPr lang="en-US" dirty="0"/>
              <a:t>Indexing the content</a:t>
            </a:r>
          </a:p>
          <a:p>
            <a:pPr lvl="1"/>
            <a:r>
              <a:rPr lang="en-US" dirty="0"/>
              <a:t>Suffix arrays, inverted index, signature files</a:t>
            </a:r>
          </a:p>
          <a:p>
            <a:pPr lvl="1"/>
            <a:r>
              <a:rPr lang="en-US" dirty="0"/>
              <a:t>Inverted index most common</a:t>
            </a:r>
          </a:p>
          <a:p>
            <a:r>
              <a:rPr lang="en-US" dirty="0"/>
              <a:t>Difficulties of inverted index</a:t>
            </a:r>
          </a:p>
          <a:p>
            <a:pPr lvl="1"/>
            <a:r>
              <a:rPr lang="en-US" dirty="0"/>
              <a:t>The huge size of the Web</a:t>
            </a:r>
          </a:p>
          <a:p>
            <a:pPr lvl="1"/>
            <a:r>
              <a:rPr lang="en-US" dirty="0"/>
              <a:t>The rapid change makes it hard to maintain</a:t>
            </a:r>
          </a:p>
          <a:p>
            <a:pPr lvl="1"/>
            <a:r>
              <a:rPr lang="en-US" dirty="0"/>
              <a:t>Storage vs. performance efficiency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9BCBC79-D7F0-F140-8ABF-5520C4A8FF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2020, M.T. Özsu &amp; P. Valduriez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0CD86B-CF16-6840-B78E-58AE28E347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D96158B-4539-3C43-9DE5-94C54786620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793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idx="1"/>
          </p:nvPr>
        </p:nvSpPr>
        <p:spPr>
          <a:ln/>
        </p:spPr>
        <p:txBody>
          <a:bodyPr>
            <a:normAutofit/>
          </a:bodyPr>
          <a:lstStyle/>
          <a:p>
            <a:r>
              <a:rPr lang="en-US" dirty="0">
                <a:solidFill>
                  <a:srgbClr val="1771A9"/>
                </a:solidFill>
                <a:cs typeface="Book Antiqua"/>
              </a:rPr>
              <a:t>Web Data Management</a:t>
            </a:r>
          </a:p>
          <a:p>
            <a:pPr lvl="1"/>
            <a:r>
              <a:rPr lang="en-US" dirty="0">
                <a:solidFill>
                  <a:srgbClr val="1771A9">
                    <a:alpha val="25000"/>
                  </a:srgbClr>
                </a:solidFill>
                <a:cs typeface="Book Antiqua"/>
              </a:rPr>
              <a:t>Web Models</a:t>
            </a:r>
          </a:p>
          <a:p>
            <a:pPr lvl="1"/>
            <a:r>
              <a:rPr lang="en-US" dirty="0">
                <a:solidFill>
                  <a:srgbClr val="1771A9">
                    <a:alpha val="25000"/>
                  </a:srgbClr>
                </a:solidFill>
                <a:cs typeface="Book Antiqua"/>
              </a:rPr>
              <a:t>Web Search</a:t>
            </a:r>
          </a:p>
          <a:p>
            <a:pPr lvl="1"/>
            <a:r>
              <a:rPr lang="en-US" dirty="0">
                <a:solidFill>
                  <a:srgbClr val="1771A9"/>
                </a:solidFill>
                <a:cs typeface="Book Antiqua"/>
              </a:rPr>
              <a:t>Web Querying</a:t>
            </a:r>
          </a:p>
          <a:p>
            <a:pPr lvl="1"/>
            <a:r>
              <a:rPr lang="en-US" dirty="0">
                <a:solidFill>
                  <a:srgbClr val="1771A9">
                    <a:alpha val="25000"/>
                  </a:srgbClr>
                </a:solidFill>
                <a:cs typeface="Book Antiqua"/>
              </a:rPr>
              <a:t>Hidden Web</a:t>
            </a:r>
          </a:p>
          <a:p>
            <a:pPr lvl="1"/>
            <a:r>
              <a:rPr lang="en-US" dirty="0">
                <a:solidFill>
                  <a:srgbClr val="1771A9">
                    <a:alpha val="25000"/>
                  </a:srgbClr>
                </a:solidFill>
                <a:cs typeface="Book Antiqua"/>
              </a:rPr>
              <a:t>Web Data Integration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51B72E8-7C79-424E-A232-677D185C1B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2020, M.T. Özsu &amp; P. Valduriez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C3681F-B44B-9F40-96A9-7695DC0EC7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D96158B-4539-3C43-9DE5-94C54786620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286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Querying</a:t>
            </a:r>
          </a:p>
        </p:txBody>
      </p:sp>
      <p:sp>
        <p:nvSpPr>
          <p:cNvPr id="6963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Why Web Querying?</a:t>
            </a:r>
          </a:p>
          <a:p>
            <a:pPr lvl="1"/>
            <a:r>
              <a:rPr lang="en-US" dirty="0"/>
              <a:t>It is not always easy to express information requests using keywords.</a:t>
            </a:r>
          </a:p>
          <a:p>
            <a:pPr lvl="1"/>
            <a:r>
              <a:rPr lang="en-US" dirty="0"/>
              <a:t>Search engines do not make use of </a:t>
            </a:r>
            <a:r>
              <a:rPr lang="en-US" i="1" dirty="0"/>
              <a:t>Web topology </a:t>
            </a:r>
            <a:r>
              <a:rPr lang="en-US" dirty="0"/>
              <a:t>and </a:t>
            </a:r>
            <a:r>
              <a:rPr lang="en-US" i="1" dirty="0"/>
              <a:t>document structure </a:t>
            </a:r>
            <a:r>
              <a:rPr lang="en-US" dirty="0"/>
              <a:t>in queries.</a:t>
            </a:r>
          </a:p>
          <a:p>
            <a:r>
              <a:rPr lang="en-US" dirty="0"/>
              <a:t>Early Web Query Approaches</a:t>
            </a:r>
          </a:p>
          <a:p>
            <a:pPr lvl="1"/>
            <a:r>
              <a:rPr lang="en-US" dirty="0"/>
              <a:t>Structured (Similar to DBMSs): Data model + Query Language</a:t>
            </a:r>
          </a:p>
          <a:p>
            <a:pPr lvl="1"/>
            <a:r>
              <a:rPr lang="en-US" dirty="0"/>
              <a:t>Semi-structured: e.g. Object Exchange Model (OEM)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CD6916B-761A-DE4F-99C7-A9B52D4708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2020, M.T. Özsu &amp; P. Valduriez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052EFC-2C03-7C4B-8DC8-9A96434630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D96158B-4539-3C43-9DE5-94C54786620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1769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Querying</a:t>
            </a:r>
          </a:p>
        </p:txBody>
      </p:sp>
      <p:sp>
        <p:nvSpPr>
          <p:cNvPr id="6973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Question Answering (QA) Systems</a:t>
            </a:r>
          </a:p>
          <a:p>
            <a:pPr lvl="1"/>
            <a:r>
              <a:rPr lang="en-US" dirty="0"/>
              <a:t>Finding answers to natural language questions, e.g. </a:t>
            </a:r>
            <a:r>
              <a:rPr lang="en-US" i="1" dirty="0"/>
              <a:t>What is Computer?</a:t>
            </a:r>
          </a:p>
          <a:p>
            <a:pPr lvl="1"/>
            <a:r>
              <a:rPr lang="en-US" dirty="0"/>
              <a:t>Analyze the question and try to guess what type of information that is required.</a:t>
            </a:r>
          </a:p>
          <a:p>
            <a:pPr lvl="1"/>
            <a:r>
              <a:rPr lang="en-US" dirty="0"/>
              <a:t>Not only locate relevant documents but also extract answers from them.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19D0B4D-3643-E146-A3ED-7F0C5BB1F5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2020, M.T. Özsu &amp; P. Valduriez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A48462-07A9-F44C-AEE4-4DD769AF05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D96158B-4539-3C43-9DE5-94C54786620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0480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Approaches to Web Querying</a:t>
            </a:r>
          </a:p>
        </p:txBody>
      </p:sp>
      <p:sp>
        <p:nvSpPr>
          <p:cNvPr id="7208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Search engines and metasearchers </a:t>
            </a:r>
          </a:p>
          <a:p>
            <a:pPr lvl="1"/>
            <a:r>
              <a:rPr lang="en-US" dirty="0"/>
              <a:t>Keyword-based</a:t>
            </a:r>
          </a:p>
          <a:p>
            <a:pPr lvl="1"/>
            <a:r>
              <a:rPr lang="en-US" dirty="0"/>
              <a:t>Category-based</a:t>
            </a:r>
          </a:p>
          <a:p>
            <a:r>
              <a:rPr lang="en-US" dirty="0"/>
              <a:t>Semistructured data querying</a:t>
            </a:r>
          </a:p>
          <a:p>
            <a:r>
              <a:rPr lang="en-US" dirty="0"/>
              <a:t>Special Web query languages</a:t>
            </a:r>
          </a:p>
          <a:p>
            <a:r>
              <a:rPr lang="en-US" dirty="0"/>
              <a:t>Question-Answering</a:t>
            </a:r>
          </a:p>
          <a:p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B51EBE2-9986-3541-AD46-A9F5D13125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2020, M.T. Özsu &amp; P. Valduriez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18CB21-F673-7C42-9B66-C6206B01FF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D96158B-4539-3C43-9DE5-94C54786620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0539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Semistructured Data Querying</a:t>
            </a:r>
          </a:p>
        </p:txBody>
      </p:sp>
      <p:sp>
        <p:nvSpPr>
          <p:cNvPr id="727045" name="Rectangle 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Basic principle: Consider Web as a collection of semistructured data and use those techniques</a:t>
            </a:r>
          </a:p>
          <a:p>
            <a:r>
              <a:rPr lang="en-US" dirty="0"/>
              <a:t>Uses an edge-labeled graph model of data</a:t>
            </a:r>
          </a:p>
          <a:p>
            <a:r>
              <a:rPr lang="en-US" dirty="0"/>
              <a:t>Example systems &amp; languages:</a:t>
            </a:r>
          </a:p>
          <a:p>
            <a:pPr lvl="1"/>
            <a:r>
              <a:rPr lang="en-US" dirty="0"/>
              <a:t>Lore/Lorel</a:t>
            </a:r>
          </a:p>
          <a:p>
            <a:pPr lvl="1"/>
            <a:r>
              <a:rPr lang="en-US" dirty="0"/>
              <a:t>UnQL</a:t>
            </a:r>
          </a:p>
          <a:p>
            <a:pPr lvl="1"/>
            <a:r>
              <a:rPr lang="en-US" dirty="0"/>
              <a:t>StruQL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C7FBB40-30D8-8547-AC6E-2A68FB5E4D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2020, M.T. Özsu &amp; P. Valduriez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0ABA08-228F-9B46-826F-9019012B7A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D96158B-4539-3C43-9DE5-94C54786620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9100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1268760"/>
            <a:ext cx="8229600" cy="4862165"/>
          </a:xfrm>
          <a:ln/>
        </p:spPr>
        <p:txBody>
          <a:bodyPr>
            <a:normAutofit lnSpcReduction="10000"/>
          </a:bodyPr>
          <a:lstStyle/>
          <a:p>
            <a:r>
              <a:rPr lang="en-US" dirty="0">
                <a:cs typeface="Book Antiqua"/>
              </a:rPr>
              <a:t>Introduction</a:t>
            </a:r>
          </a:p>
          <a:p>
            <a:r>
              <a:rPr lang="en-US" dirty="0">
                <a:cs typeface="Book Antiqua"/>
              </a:rPr>
              <a:t>Distributed and Parallel Database Design</a:t>
            </a:r>
          </a:p>
          <a:p>
            <a:r>
              <a:rPr lang="en-US" dirty="0">
                <a:cs typeface="Book Antiqua"/>
              </a:rPr>
              <a:t>Distributed Data Control</a:t>
            </a:r>
          </a:p>
          <a:p>
            <a:r>
              <a:rPr lang="en-US" dirty="0">
                <a:cs typeface="Book Antiqua"/>
              </a:rPr>
              <a:t>Distributed Query Processing</a:t>
            </a:r>
          </a:p>
          <a:p>
            <a:r>
              <a:rPr lang="en-US" dirty="0">
                <a:cs typeface="Book Antiqua"/>
              </a:rPr>
              <a:t>Distributed Transaction Processing</a:t>
            </a:r>
          </a:p>
          <a:p>
            <a:r>
              <a:rPr lang="en-US" dirty="0">
                <a:cs typeface="Book Antiqua"/>
              </a:rPr>
              <a:t>Data Replication</a:t>
            </a:r>
          </a:p>
          <a:p>
            <a:r>
              <a:rPr lang="en-US" dirty="0">
                <a:cs typeface="Book Antiqua"/>
              </a:rPr>
              <a:t>Database Integration – </a:t>
            </a:r>
            <a:r>
              <a:rPr lang="en-US" dirty="0" err="1">
                <a:cs typeface="Book Antiqua"/>
              </a:rPr>
              <a:t>Multidatabase</a:t>
            </a:r>
            <a:r>
              <a:rPr lang="en-US" dirty="0">
                <a:cs typeface="Book Antiqua"/>
              </a:rPr>
              <a:t> Systems</a:t>
            </a:r>
          </a:p>
          <a:p>
            <a:r>
              <a:rPr lang="en-US" dirty="0">
                <a:cs typeface="Book Antiqua"/>
              </a:rPr>
              <a:t>Parallel Database Systems</a:t>
            </a:r>
          </a:p>
          <a:p>
            <a:r>
              <a:rPr lang="en-US" dirty="0">
                <a:cs typeface="Book Antiqua"/>
              </a:rPr>
              <a:t>Peer-to-Peer Data Management</a:t>
            </a:r>
          </a:p>
          <a:p>
            <a:r>
              <a:rPr lang="en-US" dirty="0">
                <a:cs typeface="Book Antiqua"/>
              </a:rPr>
              <a:t>Big Data Processing</a:t>
            </a:r>
          </a:p>
          <a:p>
            <a:r>
              <a:rPr lang="en-US" dirty="0">
                <a:cs typeface="Book Antiqua"/>
              </a:rPr>
              <a:t>NoSQL, NewSQL and </a:t>
            </a:r>
            <a:r>
              <a:rPr lang="en-US" dirty="0" err="1">
                <a:cs typeface="Book Antiqua"/>
              </a:rPr>
              <a:t>Polystores</a:t>
            </a:r>
            <a:endParaRPr lang="en-US" dirty="0">
              <a:cs typeface="Book Antiqua"/>
            </a:endParaRPr>
          </a:p>
          <a:p>
            <a:r>
              <a:rPr lang="en-US" dirty="0">
                <a:solidFill>
                  <a:srgbClr val="1771A9"/>
                </a:solidFill>
                <a:cs typeface="Book Antiqua"/>
              </a:rPr>
              <a:t>Web Data Management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51B72E8-7C79-424E-A232-677D185C1B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2020, M.T. Özsu &amp; P. Valduriez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C3681F-B44B-9F40-96A9-7695DC0EC7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D96158B-4539-3C43-9DE5-94C54786620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3247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OEM Model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4C3345-8F85-174A-85CD-AD90D9F5F8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2020, M.T. Özsu &amp; P. Valduriez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BA03EB-352A-8844-836B-00DE8AE662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D96158B-4539-3C43-9DE5-94C547866200}" type="slidenum">
              <a:rPr lang="en-US" smtClean="0"/>
              <a:t>20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F0E581-F1D5-5046-AF35-30C4296762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350" y="1364580"/>
            <a:ext cx="8369300" cy="458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7361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Lorel Example</a:t>
            </a:r>
          </a:p>
        </p:txBody>
      </p:sp>
      <p:sp>
        <p:nvSpPr>
          <p:cNvPr id="729093" name="Rectangle 5"/>
          <p:cNvSpPr>
            <a:spLocks noChangeArrowheads="1"/>
          </p:cNvSpPr>
          <p:nvPr/>
        </p:nvSpPr>
        <p:spPr bwMode="auto">
          <a:xfrm>
            <a:off x="1259632" y="5301208"/>
            <a:ext cx="6987026" cy="64417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91439" tIns="45719" rIns="91439" bIns="45719">
            <a:prstTxWarp prst="textNoShape">
              <a:avLst/>
            </a:prstTxWarp>
            <a:spAutoFit/>
          </a:bodyPr>
          <a:lstStyle/>
          <a:p>
            <a:r>
              <a:rPr lang="en-US" sz="1969" dirty="0">
                <a:latin typeface="Book Antiqua"/>
              </a:rPr>
              <a:t>Find the titles of documents written by Patrick Valduriez</a:t>
            </a:r>
          </a:p>
          <a:p>
            <a:r>
              <a:rPr lang="en-US" sz="1617" dirty="0">
                <a:latin typeface="Courier" pitchFamily="2" charset="0"/>
              </a:rPr>
              <a:t>SELECT </a:t>
            </a:r>
            <a:r>
              <a:rPr lang="en-US" sz="1617" dirty="0" err="1">
                <a:latin typeface="Courier" pitchFamily="2" charset="0"/>
              </a:rPr>
              <a:t>D.title</a:t>
            </a:r>
            <a:endParaRPr lang="en-US" sz="1617" dirty="0">
              <a:latin typeface="Courier" pitchFamily="2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259632" y="5013176"/>
            <a:ext cx="6987026" cy="114191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91439" tIns="45719" rIns="91439" bIns="45719">
            <a:prstTxWarp prst="textNoShape">
              <a:avLst/>
            </a:prstTxWarp>
            <a:spAutoFit/>
          </a:bodyPr>
          <a:lstStyle/>
          <a:p>
            <a:r>
              <a:rPr lang="en-US" sz="1969" dirty="0">
                <a:latin typeface="Book Antiqua"/>
              </a:rPr>
              <a:t>Find the authors of all books whose price is under $100</a:t>
            </a:r>
          </a:p>
          <a:p>
            <a:r>
              <a:rPr lang="en-US" sz="1617" dirty="0">
                <a:latin typeface="Courier" pitchFamily="2" charset="0"/>
              </a:rPr>
              <a:t>SELECT D(.authors)?.author</a:t>
            </a:r>
          </a:p>
          <a:p>
            <a:r>
              <a:rPr lang="en-US" sz="1617" dirty="0">
                <a:latin typeface="Courier" pitchFamily="2" charset="0"/>
              </a:rPr>
              <a:t>FROM   bib.doc D</a:t>
            </a:r>
          </a:p>
          <a:p>
            <a:r>
              <a:rPr lang="en-US" sz="1617" dirty="0">
                <a:latin typeface="Courier" pitchFamily="2" charset="0"/>
              </a:rPr>
              <a:t>WHERE  </a:t>
            </a:r>
            <a:r>
              <a:rPr lang="en-US" sz="1617" dirty="0" err="1">
                <a:latin typeface="Courier" pitchFamily="2" charset="0"/>
              </a:rPr>
              <a:t>D.what</a:t>
            </a:r>
            <a:r>
              <a:rPr lang="en-US" sz="1617" dirty="0">
                <a:latin typeface="Courier" pitchFamily="2" charset="0"/>
              </a:rPr>
              <a:t> = “Books” AND D.price &lt; 100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0D371A-67EC-2842-AB93-FE96C51C92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2020, M.T. Özsu &amp; P. Valduriez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FA2872-3D29-E04D-9AAC-0A9692798A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D96158B-4539-3C43-9DE5-94C547866200}" type="slidenum">
              <a:rPr lang="en-US" smtClean="0"/>
              <a:t>21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C648C8-B137-2843-95C1-2FC6050BB6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476672"/>
            <a:ext cx="8369300" cy="458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852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9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9093" grpId="0" animBg="1" autoUpdateAnimBg="0"/>
      <p:bldP spid="7" grpId="0" animBg="1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</a:t>
            </a:r>
          </a:p>
        </p:txBody>
      </p:sp>
      <p:sp>
        <p:nvSpPr>
          <p:cNvPr id="7311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342882" indent="-342882">
              <a:lnSpc>
                <a:spcPct val="90000"/>
              </a:lnSpc>
            </a:pPr>
            <a:r>
              <a:rPr lang="en-US" dirty="0"/>
              <a:t>Advantages</a:t>
            </a:r>
          </a:p>
          <a:p>
            <a:pPr marL="742912" lvl="1" indent="-285736">
              <a:lnSpc>
                <a:spcPct val="90000"/>
              </a:lnSpc>
            </a:pPr>
            <a:r>
              <a:rPr lang="en-US" dirty="0"/>
              <a:t>Simple and flexible</a:t>
            </a:r>
          </a:p>
          <a:p>
            <a:pPr marL="742912" lvl="1" indent="-285736">
              <a:lnSpc>
                <a:spcPct val="90000"/>
              </a:lnSpc>
            </a:pPr>
            <a:r>
              <a:rPr lang="en-US" dirty="0"/>
              <a:t>Fits the natural link structure of Web pages</a:t>
            </a:r>
          </a:p>
          <a:p>
            <a:pPr marL="342882" indent="-342882">
              <a:lnSpc>
                <a:spcPct val="90000"/>
              </a:lnSpc>
            </a:pPr>
            <a:r>
              <a:rPr lang="en-US" dirty="0"/>
              <a:t>Disadvantages</a:t>
            </a:r>
          </a:p>
          <a:p>
            <a:pPr marL="742912" lvl="1" indent="-285736">
              <a:lnSpc>
                <a:spcPct val="90000"/>
              </a:lnSpc>
            </a:pPr>
            <a:r>
              <a:rPr lang="en-US" dirty="0"/>
              <a:t>Data model too simple (no record construct or ordered lists)</a:t>
            </a:r>
          </a:p>
          <a:p>
            <a:pPr marL="742912" lvl="1" indent="-285736">
              <a:lnSpc>
                <a:spcPct val="90000"/>
              </a:lnSpc>
            </a:pPr>
            <a:r>
              <a:rPr lang="en-US" dirty="0"/>
              <a:t>Graph can become very complicated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Aggregation and typing combined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DataGuides</a:t>
            </a:r>
          </a:p>
          <a:p>
            <a:pPr marL="742912" lvl="1" indent="-285736">
              <a:lnSpc>
                <a:spcPct val="90000"/>
              </a:lnSpc>
            </a:pPr>
            <a:r>
              <a:rPr lang="en-US" dirty="0"/>
              <a:t>No differentiation between connection between documents and subpart relationships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63D7A9F-E6AD-AC4A-BBB3-CC5F1427B9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2020, M.T. Özsu &amp; P. Valduriez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2538C60-3E79-8C48-BA4F-3E472C5C6B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D96158B-4539-3C43-9DE5-94C54786620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8605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DataGuide</a:t>
            </a:r>
            <a:r>
              <a:rPr lang="en-US" dirty="0"/>
              <a:t> – Graph Summary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04CE1B-B10D-5B42-A0DA-B062101CEF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2020, M.T. Özsu &amp; P. Valduriez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578415-EA93-1B4B-933F-1AF0572700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D96158B-4539-3C43-9DE5-94C547866200}" type="slidenum">
              <a:rPr lang="en-US" smtClean="0"/>
              <a:t>23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00E966-A333-304F-AEA1-B6D5012EE2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2060848"/>
            <a:ext cx="8119684" cy="318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3364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Query Languages</a:t>
            </a:r>
          </a:p>
        </p:txBody>
      </p:sp>
      <p:sp>
        <p:nvSpPr>
          <p:cNvPr id="733187" name="Rectangle 3"/>
          <p:cNvSpPr>
            <a:spLocks noGrp="1" noChangeArrowheads="1"/>
          </p:cNvSpPr>
          <p:nvPr>
            <p:ph idx="1"/>
          </p:nvPr>
        </p:nvSpPr>
        <p:spPr>
          <a:xfrm>
            <a:off x="251520" y="1196752"/>
            <a:ext cx="8643938" cy="4759523"/>
          </a:xfrm>
        </p:spPr>
        <p:txBody>
          <a:bodyPr/>
          <a:lstStyle/>
          <a:p>
            <a:pPr marL="342882" indent="-342882"/>
            <a:r>
              <a:rPr lang="en-US" dirty="0"/>
              <a:t>Basic principle: Take into account the documents’ content and internal structure as well as external links</a:t>
            </a:r>
          </a:p>
          <a:p>
            <a:pPr marL="342882" indent="-342882"/>
            <a:r>
              <a:rPr lang="en-US" dirty="0"/>
              <a:t>The graph structures are more complex</a:t>
            </a:r>
          </a:p>
          <a:p>
            <a:pPr marL="342882" indent="-342882"/>
            <a:r>
              <a:rPr lang="en-US" dirty="0"/>
              <a:t>First generation</a:t>
            </a:r>
          </a:p>
          <a:p>
            <a:pPr marL="619693" lvl="1" indent="-342882"/>
            <a:r>
              <a:rPr lang="en-US" dirty="0"/>
              <a:t>Model the web as interconnected collection of </a:t>
            </a:r>
            <a:r>
              <a:rPr lang="en-US" dirty="0">
                <a:solidFill>
                  <a:srgbClr val="0432FF"/>
                </a:solidFill>
              </a:rPr>
              <a:t>atomic</a:t>
            </a:r>
            <a:r>
              <a:rPr lang="en-US" dirty="0"/>
              <a:t> objects</a:t>
            </a:r>
          </a:p>
          <a:p>
            <a:pPr marL="619693" lvl="1" indent="-342882"/>
            <a:r>
              <a:rPr lang="en-US" dirty="0"/>
              <a:t>WebSQL </a:t>
            </a:r>
          </a:p>
          <a:p>
            <a:pPr marL="619693" lvl="1" indent="-342882"/>
            <a:r>
              <a:rPr lang="en-US" dirty="0"/>
              <a:t>W3QL </a:t>
            </a:r>
          </a:p>
          <a:p>
            <a:pPr marL="619693" lvl="1" indent="-342882"/>
            <a:r>
              <a:rPr lang="en-US" dirty="0"/>
              <a:t>WebLog </a:t>
            </a:r>
          </a:p>
          <a:p>
            <a:pPr marL="342882" indent="-342882"/>
            <a:r>
              <a:rPr lang="en-US" dirty="0"/>
              <a:t>Second generation</a:t>
            </a:r>
          </a:p>
          <a:p>
            <a:pPr marL="619693" lvl="1" indent="-342882"/>
            <a:r>
              <a:rPr lang="en-US" dirty="0"/>
              <a:t>Model the web as a linked collection of </a:t>
            </a:r>
            <a:r>
              <a:rPr lang="en-US" dirty="0">
                <a:solidFill>
                  <a:srgbClr val="0432FF"/>
                </a:solidFill>
              </a:rPr>
              <a:t>structured</a:t>
            </a:r>
            <a:r>
              <a:rPr lang="en-US" dirty="0"/>
              <a:t> objects</a:t>
            </a:r>
          </a:p>
          <a:p>
            <a:pPr marL="619693" lvl="1" indent="-342882"/>
            <a:r>
              <a:rPr lang="en-US" dirty="0"/>
              <a:t>WebOQL </a:t>
            </a:r>
          </a:p>
          <a:p>
            <a:pPr marL="619693" lvl="1" indent="-342882"/>
            <a:r>
              <a:rPr lang="en-US" dirty="0"/>
              <a:t>StruQL </a:t>
            </a:r>
          </a:p>
          <a:p>
            <a:pPr marL="742912" lvl="1" indent="-285736">
              <a:buNone/>
            </a:pP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A201745-7FAA-F049-8029-8CA572D034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2020, M.T. Özsu &amp; P. Valduriez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9882491-EEAB-C747-9E80-5BAD2DBFEC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D96158B-4539-3C43-9DE5-94C54786620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4376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WebSQL Examples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4530725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dirty="0">
                <a:latin typeface="Courier" pitchFamily="2" charset="0"/>
              </a:rPr>
              <a:t>DOCUMENT(URL,TITLE,TEXT,TYPE,LENGTH,MODIF)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latin typeface="Courier" pitchFamily="2" charset="0"/>
              </a:rPr>
              <a:t>LINK(BASE,HREF,LABEL)</a:t>
            </a:r>
          </a:p>
          <a:p>
            <a:r>
              <a:rPr lang="en-US" dirty="0"/>
              <a:t>Simple search for all documents about “hypertext”</a:t>
            </a:r>
          </a:p>
          <a:p>
            <a:pPr marL="589338" lvl="2" indent="0">
              <a:buNone/>
              <a:tabLst>
                <a:tab pos="1493437" algn="l"/>
              </a:tabLst>
            </a:pPr>
            <a:r>
              <a:rPr lang="en-US" b="1" dirty="0">
                <a:latin typeface="Courier" pitchFamily="2" charset="0"/>
                <a:cs typeface="Courier New"/>
              </a:rPr>
              <a:t>SELECT</a:t>
            </a:r>
            <a:r>
              <a:rPr lang="en-US" dirty="0">
                <a:latin typeface="Courier" pitchFamily="2" charset="0"/>
                <a:cs typeface="Courier New"/>
              </a:rPr>
              <a:t>	D.URL, D.TITLE</a:t>
            </a:r>
          </a:p>
          <a:p>
            <a:pPr marL="589338" lvl="2" indent="0">
              <a:spcBef>
                <a:spcPts val="0"/>
              </a:spcBef>
              <a:buNone/>
              <a:tabLst>
                <a:tab pos="1493437" algn="l"/>
              </a:tabLst>
            </a:pPr>
            <a:r>
              <a:rPr lang="en-US" b="1" dirty="0">
                <a:latin typeface="Courier" pitchFamily="2" charset="0"/>
                <a:cs typeface="Courier New"/>
              </a:rPr>
              <a:t>FROM</a:t>
            </a:r>
            <a:r>
              <a:rPr lang="en-US" dirty="0">
                <a:latin typeface="Courier" pitchFamily="2" charset="0"/>
                <a:cs typeface="Courier New"/>
              </a:rPr>
              <a:t>	DOCUMENT D</a:t>
            </a:r>
          </a:p>
          <a:p>
            <a:pPr marL="589338" lvl="2" indent="0">
              <a:spcBef>
                <a:spcPts val="0"/>
              </a:spcBef>
              <a:buNone/>
              <a:tabLst>
                <a:tab pos="1528039" algn="l"/>
                <a:tab pos="1974507" algn="l"/>
              </a:tabLst>
            </a:pPr>
            <a:r>
              <a:rPr lang="en-US" dirty="0">
                <a:latin typeface="Courier" pitchFamily="2" charset="0"/>
                <a:cs typeface="Courier New"/>
              </a:rPr>
              <a:t>		SUCH THAT D </a:t>
            </a:r>
            <a:r>
              <a:rPr lang="en-US" dirty="0">
                <a:solidFill>
                  <a:srgbClr val="0432FF"/>
                </a:solidFill>
                <a:latin typeface="Courier" pitchFamily="2" charset="0"/>
                <a:cs typeface="Courier New"/>
              </a:rPr>
              <a:t>MENTIONS</a:t>
            </a:r>
            <a:r>
              <a:rPr lang="en-US" dirty="0">
                <a:latin typeface="Courier" pitchFamily="2" charset="0"/>
                <a:cs typeface="Courier New"/>
              </a:rPr>
              <a:t> “hypertext”</a:t>
            </a:r>
          </a:p>
          <a:p>
            <a:pPr marL="589338" lvl="2" indent="0">
              <a:spcBef>
                <a:spcPts val="0"/>
              </a:spcBef>
              <a:buNone/>
              <a:tabLst>
                <a:tab pos="1528039" algn="l"/>
                <a:tab pos="1974507" algn="l"/>
              </a:tabLst>
            </a:pPr>
            <a:r>
              <a:rPr lang="en-US" b="1" dirty="0">
                <a:latin typeface="Courier" pitchFamily="2" charset="0"/>
                <a:cs typeface="Courier New"/>
              </a:rPr>
              <a:t>WHERE</a:t>
            </a:r>
            <a:r>
              <a:rPr lang="en-US" dirty="0">
                <a:latin typeface="Courier" pitchFamily="2" charset="0"/>
                <a:cs typeface="Courier New"/>
              </a:rPr>
              <a:t>	D.TYPE = “text/html”</a:t>
            </a:r>
          </a:p>
          <a:p>
            <a:r>
              <a:rPr lang="en-US" dirty="0"/>
              <a:t>Find all links to applets from documents about “Java”</a:t>
            </a:r>
          </a:p>
          <a:p>
            <a:pPr marL="589338" lvl="2" indent="0">
              <a:buNone/>
              <a:tabLst>
                <a:tab pos="1493437" algn="l"/>
              </a:tabLst>
            </a:pPr>
            <a:r>
              <a:rPr lang="en-US" b="1" dirty="0">
                <a:latin typeface="Courier" pitchFamily="2" charset="0"/>
                <a:cs typeface="Courier New"/>
              </a:rPr>
              <a:t>SELECT</a:t>
            </a:r>
            <a:r>
              <a:rPr lang="en-US" dirty="0">
                <a:latin typeface="Courier" pitchFamily="2" charset="0"/>
                <a:cs typeface="Courier New"/>
              </a:rPr>
              <a:t>	A.LABEL, A.HREF</a:t>
            </a:r>
          </a:p>
          <a:p>
            <a:pPr marL="589338" lvl="2" indent="0">
              <a:spcBef>
                <a:spcPts val="0"/>
              </a:spcBef>
              <a:buNone/>
              <a:tabLst>
                <a:tab pos="1493437" algn="l"/>
              </a:tabLst>
            </a:pPr>
            <a:r>
              <a:rPr lang="en-US" b="1" dirty="0">
                <a:latin typeface="Courier" pitchFamily="2" charset="0"/>
                <a:cs typeface="Courier New"/>
              </a:rPr>
              <a:t>FROM</a:t>
            </a:r>
            <a:r>
              <a:rPr lang="en-US" dirty="0">
                <a:latin typeface="Courier" pitchFamily="2" charset="0"/>
                <a:cs typeface="Courier New"/>
              </a:rPr>
              <a:t>	DOCUMENT D</a:t>
            </a:r>
          </a:p>
          <a:p>
            <a:pPr marL="589338" lvl="2" indent="0">
              <a:spcBef>
                <a:spcPts val="0"/>
              </a:spcBef>
              <a:buNone/>
              <a:tabLst>
                <a:tab pos="1528039" algn="l"/>
                <a:tab pos="1974507" algn="l"/>
              </a:tabLst>
            </a:pPr>
            <a:r>
              <a:rPr lang="en-US" dirty="0">
                <a:latin typeface="Courier" pitchFamily="2" charset="0"/>
                <a:cs typeface="Courier New"/>
              </a:rPr>
              <a:t>		SUCH THAT D MENTIONS “Java”</a:t>
            </a:r>
          </a:p>
          <a:p>
            <a:pPr marL="589338" lvl="2" indent="0">
              <a:spcBef>
                <a:spcPts val="0"/>
              </a:spcBef>
              <a:buNone/>
              <a:tabLst>
                <a:tab pos="1528039" algn="l"/>
                <a:tab pos="1974507" algn="l"/>
              </a:tabLst>
            </a:pPr>
            <a:r>
              <a:rPr lang="en-US" dirty="0">
                <a:latin typeface="Courier" pitchFamily="2" charset="0"/>
                <a:cs typeface="Courier New"/>
              </a:rPr>
              <a:t>	ANCHOR A</a:t>
            </a:r>
          </a:p>
          <a:p>
            <a:pPr marL="589338" lvl="2" indent="0">
              <a:spcBef>
                <a:spcPts val="0"/>
              </a:spcBef>
              <a:buNone/>
              <a:tabLst>
                <a:tab pos="1528039" algn="l"/>
                <a:tab pos="1974507" algn="l"/>
              </a:tabLst>
            </a:pPr>
            <a:r>
              <a:rPr lang="en-US" dirty="0">
                <a:latin typeface="Courier" pitchFamily="2" charset="0"/>
                <a:cs typeface="Courier New"/>
              </a:rPr>
              <a:t>		SUCH THAT BASE = X</a:t>
            </a:r>
          </a:p>
          <a:p>
            <a:pPr marL="589338" lvl="2" indent="0">
              <a:spcBef>
                <a:spcPts val="0"/>
              </a:spcBef>
              <a:buNone/>
              <a:tabLst>
                <a:tab pos="1528039" algn="l"/>
                <a:tab pos="1974507" algn="l"/>
              </a:tabLst>
            </a:pPr>
            <a:r>
              <a:rPr lang="en-US" b="1" dirty="0">
                <a:latin typeface="Courier" pitchFamily="2" charset="0"/>
                <a:cs typeface="Courier New"/>
              </a:rPr>
              <a:t>WHERE</a:t>
            </a:r>
            <a:r>
              <a:rPr lang="en-US" dirty="0">
                <a:latin typeface="Courier" pitchFamily="2" charset="0"/>
                <a:cs typeface="Courier New"/>
              </a:rPr>
              <a:t>	A.LABEL = “applet”</a:t>
            </a:r>
          </a:p>
          <a:p>
            <a:pPr marL="276810" lvl="1" indent="0">
              <a:buNone/>
              <a:tabLst>
                <a:tab pos="1528039" algn="l"/>
                <a:tab pos="1974507" algn="l"/>
              </a:tabLst>
            </a:pPr>
            <a:r>
              <a:rPr lang="en-US" dirty="0">
                <a:cs typeface="Book Antiqua"/>
              </a:rPr>
              <a:t>Demonstrates two scoping methods and a search for links.</a:t>
            </a:r>
          </a:p>
          <a:p>
            <a:pPr marL="589338" lvl="2" indent="0">
              <a:buNone/>
              <a:tabLst>
                <a:tab pos="1528039" algn="l"/>
                <a:tab pos="1974507" algn="l"/>
              </a:tabLst>
            </a:pPr>
            <a:endParaRPr lang="en-US" dirty="0">
              <a:latin typeface="Courier" pitchFamily="2" charset="0"/>
              <a:cs typeface="Courier New"/>
            </a:endParaRPr>
          </a:p>
          <a:p>
            <a:pPr marL="589338" lvl="2" indent="0">
              <a:buNone/>
              <a:tabLst>
                <a:tab pos="1528039" algn="l"/>
                <a:tab pos="1974507" algn="l"/>
              </a:tabLst>
            </a:pPr>
            <a:endParaRPr lang="en-US" dirty="0">
              <a:latin typeface="Courier" pitchFamily="2" charset="0"/>
              <a:cs typeface="Courier New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4DC352E-E744-2A42-A862-2CE8895AB6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2020, M.T. Özsu &amp; P. Valduriez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2048F-0431-9A46-8A7C-CD4F7E9A14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D96158B-4539-3C43-9DE5-94C54786620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6505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WebSQL Examples (cont’d)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dirty="0">
                <a:latin typeface="Courier" pitchFamily="2" charset="0"/>
              </a:rPr>
              <a:t>DOCUMENT(URL,TITLE,TEXT,TYPE,LENGTH,MODIF)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latin typeface="Courier" pitchFamily="2" charset="0"/>
              </a:rPr>
              <a:t>LINK(BASE,HREF,LABEL)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Find documents that have string “database” in their title that are reachable from the ACM Digital Library home page through paths of length ≤ 2 containing only local links.</a:t>
            </a:r>
          </a:p>
          <a:p>
            <a:pPr marL="589338" lvl="2" indent="0">
              <a:buNone/>
              <a:tabLst>
                <a:tab pos="1493437" algn="l"/>
              </a:tabLst>
            </a:pPr>
            <a:r>
              <a:rPr lang="en-US" b="1" dirty="0">
                <a:latin typeface="Courier" pitchFamily="2" charset="0"/>
                <a:cs typeface="Courier New"/>
              </a:rPr>
              <a:t>SELECT</a:t>
            </a:r>
            <a:r>
              <a:rPr lang="en-US" dirty="0">
                <a:latin typeface="Courier" pitchFamily="2" charset="0"/>
                <a:cs typeface="Courier New"/>
              </a:rPr>
              <a:t>	D.URL, D.TITLE</a:t>
            </a:r>
          </a:p>
          <a:p>
            <a:pPr marL="589338" lvl="2" indent="0">
              <a:spcBef>
                <a:spcPts val="0"/>
              </a:spcBef>
              <a:buNone/>
              <a:tabLst>
                <a:tab pos="1493437" algn="l"/>
              </a:tabLst>
            </a:pPr>
            <a:r>
              <a:rPr lang="en-US" b="1" dirty="0">
                <a:latin typeface="Courier" pitchFamily="2" charset="0"/>
                <a:cs typeface="Courier New"/>
              </a:rPr>
              <a:t>FROM</a:t>
            </a:r>
            <a:r>
              <a:rPr lang="en-US" dirty="0">
                <a:latin typeface="Courier" pitchFamily="2" charset="0"/>
                <a:cs typeface="Courier New"/>
              </a:rPr>
              <a:t>	DOCUMENT D</a:t>
            </a:r>
          </a:p>
          <a:p>
            <a:pPr marL="589338" lvl="2" indent="0">
              <a:spcBef>
                <a:spcPts val="0"/>
              </a:spcBef>
              <a:buNone/>
              <a:tabLst>
                <a:tab pos="1528039" algn="l"/>
                <a:tab pos="1974507" algn="l"/>
              </a:tabLst>
            </a:pPr>
            <a:r>
              <a:rPr lang="en-US" dirty="0">
                <a:latin typeface="Courier" pitchFamily="2" charset="0"/>
                <a:cs typeface="Courier New"/>
              </a:rPr>
              <a:t>		SUCH THAT ”http://www.acm.org/dl”=|-&gt;|-&gt;-&gt; D</a:t>
            </a:r>
          </a:p>
          <a:p>
            <a:pPr marL="589338" lvl="2" indent="0">
              <a:spcBef>
                <a:spcPts val="0"/>
              </a:spcBef>
              <a:buNone/>
              <a:tabLst>
                <a:tab pos="1528039" algn="l"/>
                <a:tab pos="1974507" algn="l"/>
              </a:tabLst>
            </a:pPr>
            <a:r>
              <a:rPr lang="en-US" b="1" dirty="0">
                <a:latin typeface="Courier" pitchFamily="2" charset="0"/>
                <a:cs typeface="Courier New"/>
              </a:rPr>
              <a:t>WHERE</a:t>
            </a:r>
            <a:r>
              <a:rPr lang="en-US" dirty="0">
                <a:latin typeface="Courier" pitchFamily="2" charset="0"/>
                <a:cs typeface="Courier New"/>
              </a:rPr>
              <a:t>	D.TITLE CONTAINS “database”</a:t>
            </a:r>
          </a:p>
          <a:p>
            <a:pPr marL="276810" lvl="1" indent="0">
              <a:buNone/>
              <a:tabLst>
                <a:tab pos="1528039" algn="l"/>
                <a:tab pos="1974507" algn="l"/>
              </a:tabLst>
            </a:pPr>
            <a:r>
              <a:rPr lang="en-US" dirty="0">
                <a:cs typeface="Book Antiqua"/>
              </a:rPr>
              <a:t>Demonstrates the use of different link types.</a:t>
            </a:r>
            <a:endParaRPr lang="en-US" dirty="0">
              <a:latin typeface="Courier" pitchFamily="2" charset="0"/>
              <a:cs typeface="Courier New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C4777D0-88C3-A842-9DBC-DF1D499434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2020, M.T. Özsu &amp; P. Valduriez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52727B-366C-C94C-9A26-4EB10B8CEF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D96158B-4539-3C43-9DE5-94C54786620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099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WebSQL Examples (cont’d)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484784"/>
            <a:ext cx="8229600" cy="4530725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dirty="0">
                <a:latin typeface="Courier" pitchFamily="2" charset="0"/>
              </a:rPr>
              <a:t>DOCUMENT(URL,TITLE,TEXT,TYPE,LENGTH,MODIF)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latin typeface="Courier" pitchFamily="2" charset="0"/>
              </a:rPr>
              <a:t>LINK(BASE,HREF,LABEL)</a:t>
            </a:r>
          </a:p>
          <a:p>
            <a:pPr marL="0" indent="0">
              <a:buNone/>
            </a:pPr>
            <a:endParaRPr lang="en-US" b="1" dirty="0"/>
          </a:p>
          <a:p>
            <a:r>
              <a:rPr lang="en-US" dirty="0"/>
              <a:t>Find documents mentioning “Computer Science” and all documents that are linked to them through paths of length ≤ 2 containing only local links</a:t>
            </a:r>
          </a:p>
          <a:p>
            <a:pPr marL="589338" lvl="2" indent="0">
              <a:buNone/>
              <a:tabLst>
                <a:tab pos="1493437" algn="l"/>
              </a:tabLst>
            </a:pPr>
            <a:r>
              <a:rPr lang="en-US" b="1" dirty="0">
                <a:latin typeface="Courier" pitchFamily="2" charset="0"/>
                <a:cs typeface="Courier New"/>
              </a:rPr>
              <a:t>SELECT</a:t>
            </a:r>
            <a:r>
              <a:rPr lang="en-US" dirty="0">
                <a:latin typeface="Courier" pitchFamily="2" charset="0"/>
                <a:cs typeface="Courier New"/>
              </a:rPr>
              <a:t>	D1.URL, D1.TITLE, D2.URL, D2.TITLE</a:t>
            </a:r>
          </a:p>
          <a:p>
            <a:pPr marL="589338" lvl="2" indent="0">
              <a:spcBef>
                <a:spcPts val="0"/>
              </a:spcBef>
              <a:buNone/>
              <a:tabLst>
                <a:tab pos="1493437" algn="l"/>
              </a:tabLst>
            </a:pPr>
            <a:r>
              <a:rPr lang="en-US" b="1" dirty="0">
                <a:latin typeface="Courier" pitchFamily="2" charset="0"/>
                <a:cs typeface="Courier New"/>
              </a:rPr>
              <a:t>FROM</a:t>
            </a:r>
            <a:r>
              <a:rPr lang="en-US" dirty="0">
                <a:latin typeface="Courier" pitchFamily="2" charset="0"/>
                <a:cs typeface="Courier New"/>
              </a:rPr>
              <a:t>	DOCUMENT D1</a:t>
            </a:r>
          </a:p>
          <a:p>
            <a:pPr marL="589338" lvl="2" indent="0">
              <a:spcBef>
                <a:spcPts val="0"/>
              </a:spcBef>
              <a:buNone/>
              <a:tabLst>
                <a:tab pos="1528039" algn="l"/>
                <a:tab pos="1974507" algn="l"/>
              </a:tabLst>
            </a:pPr>
            <a:r>
              <a:rPr lang="en-US" dirty="0">
                <a:latin typeface="Courier" pitchFamily="2" charset="0"/>
                <a:cs typeface="Courier New"/>
              </a:rPr>
              <a:t>		SUCH THAT D1 MENTIONS “Computer Science”</a:t>
            </a:r>
          </a:p>
          <a:p>
            <a:pPr marL="589338" lvl="2" indent="0">
              <a:spcBef>
                <a:spcPts val="0"/>
              </a:spcBef>
              <a:buNone/>
              <a:tabLst>
                <a:tab pos="1528039" algn="l"/>
                <a:tab pos="1974507" algn="l"/>
              </a:tabLst>
            </a:pPr>
            <a:r>
              <a:rPr lang="en-US" dirty="0">
                <a:latin typeface="Courier" pitchFamily="2" charset="0"/>
                <a:cs typeface="Courier New"/>
              </a:rPr>
              <a:t>	DOCUMENT D2</a:t>
            </a:r>
          </a:p>
          <a:p>
            <a:pPr marL="589338" lvl="2" indent="0">
              <a:spcBef>
                <a:spcPts val="0"/>
              </a:spcBef>
              <a:buNone/>
              <a:tabLst>
                <a:tab pos="1528039" algn="l"/>
                <a:tab pos="1974507" algn="l"/>
              </a:tabLst>
            </a:pPr>
            <a:r>
              <a:rPr lang="en-US" dirty="0">
                <a:latin typeface="Courier" pitchFamily="2" charset="0"/>
                <a:cs typeface="Courier New"/>
              </a:rPr>
              <a:t>		SUCH THAT D1=|-&gt;|-&gt;-&gt; D2</a:t>
            </a:r>
          </a:p>
          <a:p>
            <a:pPr marL="276810" lvl="1" indent="0">
              <a:buNone/>
              <a:tabLst>
                <a:tab pos="1528039" algn="l"/>
                <a:tab pos="1974507" algn="l"/>
              </a:tabLst>
            </a:pPr>
            <a:r>
              <a:rPr lang="en-US" dirty="0">
                <a:cs typeface="Book Antiqua"/>
              </a:rPr>
              <a:t>Demonstrates combination of content and structure specification in a query</a:t>
            </a:r>
          </a:p>
          <a:p>
            <a:pPr marL="589338" lvl="2" indent="0">
              <a:buNone/>
              <a:tabLst>
                <a:tab pos="1528039" algn="l"/>
                <a:tab pos="1974507" algn="l"/>
              </a:tabLst>
            </a:pPr>
            <a:endParaRPr lang="en-US" dirty="0">
              <a:latin typeface="Courier" pitchFamily="2" charset="0"/>
              <a:cs typeface="Courier New"/>
            </a:endParaRPr>
          </a:p>
          <a:p>
            <a:pPr marL="589338" lvl="2" indent="0">
              <a:buNone/>
              <a:tabLst>
                <a:tab pos="1528039" algn="l"/>
                <a:tab pos="1974507" algn="l"/>
              </a:tabLst>
            </a:pPr>
            <a:endParaRPr lang="en-US" dirty="0">
              <a:latin typeface="Courier" pitchFamily="2" charset="0"/>
              <a:cs typeface="Courier New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C4777D0-88C3-A842-9DBC-DF1D499434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2020, M.T. Özsu &amp; P. Valduriez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52727B-366C-C94C-9A26-4EB10B8CEF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D96158B-4539-3C43-9DE5-94C54786620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500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WebOQL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67136" y="4941168"/>
            <a:ext cx="8976864" cy="1164749"/>
          </a:xfrm>
        </p:spPr>
        <p:txBody>
          <a:bodyPr numCol="3"/>
          <a:lstStyle/>
          <a:p>
            <a:pPr lvl="1">
              <a:spcBef>
                <a:spcPts val="422"/>
              </a:spcBef>
            </a:pPr>
            <a:r>
              <a:rPr lang="en-US" dirty="0"/>
              <a:t>Prime</a:t>
            </a:r>
          </a:p>
          <a:p>
            <a:pPr lvl="1">
              <a:spcBef>
                <a:spcPts val="422"/>
              </a:spcBef>
            </a:pPr>
            <a:r>
              <a:rPr lang="en-US" dirty="0"/>
              <a:t>Peek</a:t>
            </a:r>
          </a:p>
          <a:p>
            <a:pPr lvl="1">
              <a:spcBef>
                <a:spcPts val="422"/>
              </a:spcBef>
            </a:pPr>
            <a:r>
              <a:rPr lang="en-US" dirty="0"/>
              <a:t>Hang</a:t>
            </a:r>
          </a:p>
          <a:p>
            <a:pPr lvl="1">
              <a:spcBef>
                <a:spcPts val="422"/>
              </a:spcBef>
            </a:pPr>
            <a:r>
              <a:rPr lang="en-US" dirty="0"/>
              <a:t>Concatenate</a:t>
            </a:r>
          </a:p>
          <a:p>
            <a:pPr lvl="1">
              <a:spcBef>
                <a:spcPts val="422"/>
              </a:spcBef>
            </a:pPr>
            <a:r>
              <a:rPr lang="en-US" dirty="0"/>
              <a:t>Head</a:t>
            </a:r>
          </a:p>
          <a:p>
            <a:pPr lvl="1">
              <a:spcBef>
                <a:spcPts val="422"/>
              </a:spcBef>
            </a:pPr>
            <a:r>
              <a:rPr lang="en-US" dirty="0"/>
              <a:t>Tail</a:t>
            </a:r>
          </a:p>
          <a:p>
            <a:pPr lvl="1">
              <a:spcBef>
                <a:spcPts val="422"/>
              </a:spcBef>
            </a:pPr>
            <a:r>
              <a:rPr lang="en-US" dirty="0"/>
              <a:t>String pattern match (~)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B39C02E-1CD6-5344-B548-5BD01D6D59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2020, M.T. Özsu &amp; P. Valduriez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943753-44C6-5449-B1C0-31EDDF4B3C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D96158B-4539-3C43-9DE5-94C547866200}" type="slidenum">
              <a:rPr lang="en-US" smtClean="0"/>
              <a:t>28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C97EB2-C4D2-F643-895A-6B48214038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548680"/>
            <a:ext cx="7200800" cy="4425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4595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WebOQL Examples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187624" y="4941168"/>
            <a:ext cx="7734109" cy="114184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91439" tIns="45719" rIns="91439" bIns="45719">
            <a:prstTxWarp prst="textNoShape">
              <a:avLst/>
            </a:prstTxWarp>
            <a:spAutoFit/>
          </a:bodyPr>
          <a:lstStyle/>
          <a:p>
            <a:r>
              <a:rPr lang="en-US" sz="1969" dirty="0">
                <a:latin typeface="Book Antiqua"/>
              </a:rPr>
              <a:t>Find the titles and abstracts of all documents authored by “Ozsu”</a:t>
            </a:r>
          </a:p>
          <a:p>
            <a:r>
              <a:rPr lang="en-US" sz="1617" dirty="0">
                <a:latin typeface="Courier" pitchFamily="2" charset="0"/>
              </a:rPr>
              <a:t>SELECT [y.title, y’.URL]</a:t>
            </a:r>
          </a:p>
          <a:p>
            <a:r>
              <a:rPr lang="en-US" sz="1617" dirty="0">
                <a:latin typeface="Courier" pitchFamily="2" charset="0"/>
              </a:rPr>
              <a:t>FROM   x IN dbDocuments, y in x’</a:t>
            </a:r>
          </a:p>
          <a:p>
            <a:r>
              <a:rPr lang="en-US" sz="1617" dirty="0">
                <a:latin typeface="Courier" pitchFamily="2" charset="0"/>
              </a:rPr>
              <a:t>WHERE  y.authors ~ “Ozsu”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A2FBF35-5C7A-FC4C-9969-545F104C09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2020, M.T. Özsu &amp; P. Valduriez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D449C08-D477-024B-8BA8-D9BE4CA476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D96158B-4539-3C43-9DE5-94C547866200}" type="slidenum">
              <a:rPr lang="en-US" smtClean="0"/>
              <a:t>29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24C936-5EBA-6D43-B610-2F10FAB137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548680"/>
            <a:ext cx="7200800" cy="4425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870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idx="1"/>
          </p:nvPr>
        </p:nvSpPr>
        <p:spPr>
          <a:ln/>
        </p:spPr>
        <p:txBody>
          <a:bodyPr>
            <a:normAutofit/>
          </a:bodyPr>
          <a:lstStyle/>
          <a:p>
            <a:r>
              <a:rPr lang="en-US" dirty="0">
                <a:solidFill>
                  <a:srgbClr val="1771A9"/>
                </a:solidFill>
                <a:cs typeface="Book Antiqua"/>
              </a:rPr>
              <a:t>Web Data Management</a:t>
            </a:r>
          </a:p>
          <a:p>
            <a:pPr lvl="1"/>
            <a:r>
              <a:rPr lang="en-US" dirty="0">
                <a:solidFill>
                  <a:srgbClr val="1771A9"/>
                </a:solidFill>
                <a:cs typeface="Book Antiqua"/>
              </a:rPr>
              <a:t>Web Models</a:t>
            </a:r>
          </a:p>
          <a:p>
            <a:pPr lvl="1"/>
            <a:r>
              <a:rPr lang="en-US" dirty="0">
                <a:solidFill>
                  <a:srgbClr val="1771A9"/>
                </a:solidFill>
                <a:cs typeface="Book Antiqua"/>
              </a:rPr>
              <a:t>Web Search</a:t>
            </a:r>
          </a:p>
          <a:p>
            <a:pPr lvl="1"/>
            <a:r>
              <a:rPr lang="en-US" dirty="0">
                <a:solidFill>
                  <a:srgbClr val="1771A9"/>
                </a:solidFill>
                <a:cs typeface="Book Antiqua"/>
              </a:rPr>
              <a:t>Web Querying</a:t>
            </a:r>
          </a:p>
          <a:p>
            <a:pPr lvl="1"/>
            <a:r>
              <a:rPr lang="en-US" dirty="0">
                <a:solidFill>
                  <a:srgbClr val="1771A9"/>
                </a:solidFill>
                <a:cs typeface="Book Antiqua"/>
              </a:rPr>
              <a:t>Hidden Web</a:t>
            </a:r>
          </a:p>
          <a:p>
            <a:pPr lvl="1"/>
            <a:r>
              <a:rPr lang="en-US" dirty="0">
                <a:solidFill>
                  <a:srgbClr val="1771A9"/>
                </a:solidFill>
                <a:cs typeface="Book Antiqua"/>
              </a:rPr>
              <a:t>Web Data Integration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51B72E8-7C79-424E-A232-677D185C1B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2020, M.T. Özsu &amp; P. Valduriez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C3681F-B44B-9F40-96A9-7695DC0EC7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D96158B-4539-3C43-9DE5-94C54786620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2814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</a:t>
            </a:r>
          </a:p>
        </p:txBody>
      </p:sp>
      <p:sp>
        <p:nvSpPr>
          <p:cNvPr id="737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342882" indent="-342882">
              <a:lnSpc>
                <a:spcPct val="90000"/>
              </a:lnSpc>
            </a:pPr>
            <a:r>
              <a:rPr lang="en-US" dirty="0"/>
              <a:t>Advantages</a:t>
            </a:r>
          </a:p>
          <a:p>
            <a:pPr marL="742912" lvl="1" indent="-285736">
              <a:lnSpc>
                <a:spcPct val="90000"/>
              </a:lnSpc>
            </a:pPr>
            <a:r>
              <a:rPr lang="en-US" dirty="0"/>
              <a:t>More powerful data model - Hypertree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Ordered edge-labeled tree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Internal and external arcs</a:t>
            </a:r>
          </a:p>
          <a:p>
            <a:pPr marL="742912" lvl="1" indent="-285736">
              <a:lnSpc>
                <a:spcPct val="90000"/>
              </a:lnSpc>
            </a:pPr>
            <a:r>
              <a:rPr lang="en-US" dirty="0"/>
              <a:t>Language can exploit different arc types (structure of the Web pages can be accessed)</a:t>
            </a:r>
          </a:p>
          <a:p>
            <a:pPr marL="742912" lvl="1" indent="-285736">
              <a:lnSpc>
                <a:spcPct val="90000"/>
              </a:lnSpc>
            </a:pPr>
            <a:r>
              <a:rPr lang="en-US" dirty="0"/>
              <a:t>Languages can construct new complex structures.</a:t>
            </a:r>
          </a:p>
          <a:p>
            <a:pPr marL="342882" indent="-342882">
              <a:lnSpc>
                <a:spcPct val="90000"/>
              </a:lnSpc>
            </a:pPr>
            <a:r>
              <a:rPr lang="en-US" dirty="0"/>
              <a:t>Disadvantages</a:t>
            </a:r>
          </a:p>
          <a:p>
            <a:pPr marL="742912" lvl="1" indent="-285736">
              <a:lnSpc>
                <a:spcPct val="90000"/>
              </a:lnSpc>
            </a:pPr>
            <a:r>
              <a:rPr lang="en-US" dirty="0"/>
              <a:t>You still need to know the graph structure</a:t>
            </a:r>
          </a:p>
          <a:p>
            <a:pPr marL="742912" lvl="1" indent="-285736">
              <a:lnSpc>
                <a:spcPct val="90000"/>
              </a:lnSpc>
            </a:pPr>
            <a:r>
              <a:rPr lang="en-US" dirty="0"/>
              <a:t>Complexity issue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2B7DB88-C41A-6F42-9E3C-1C6A7283A6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2020, M.T. Özsu &amp; P. Valduriez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61F3E7F-AD6C-F74D-B4B5-A3AFF9E39D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D96158B-4539-3C43-9DE5-94C54786620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0122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38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Question-Answer Approach</a:t>
            </a:r>
          </a:p>
        </p:txBody>
      </p:sp>
      <p:sp>
        <p:nvSpPr>
          <p:cNvPr id="741381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Basic principle: Web pages that could contain the answer to the user query are retrieved and the answer extracted from them.</a:t>
            </a:r>
          </a:p>
          <a:p>
            <a:r>
              <a:rPr lang="en-US" dirty="0"/>
              <a:t>NLP and information extraction techniques</a:t>
            </a:r>
          </a:p>
          <a:p>
            <a:r>
              <a:rPr lang="en-US" dirty="0"/>
              <a:t>Used within IR in a closed corpus; extensions to Web</a:t>
            </a:r>
          </a:p>
          <a:p>
            <a:r>
              <a:rPr lang="en-US" dirty="0"/>
              <a:t>Examples</a:t>
            </a:r>
          </a:p>
          <a:p>
            <a:pPr lvl="1"/>
            <a:r>
              <a:rPr lang="en-US" dirty="0"/>
              <a:t>QASM </a:t>
            </a:r>
          </a:p>
          <a:p>
            <a:pPr lvl="1"/>
            <a:r>
              <a:rPr lang="en-US" dirty="0"/>
              <a:t>Ask Jeeves</a:t>
            </a:r>
          </a:p>
          <a:p>
            <a:pPr lvl="1"/>
            <a:r>
              <a:rPr lang="en-US" dirty="0"/>
              <a:t>Mulder </a:t>
            </a:r>
          </a:p>
          <a:p>
            <a:pPr lvl="1"/>
            <a:r>
              <a:rPr lang="en-US" dirty="0"/>
              <a:t>WebQA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3916AFB-1327-5547-A826-77ED44F756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2020, M.T. Özsu &amp; P. Valduriez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D6029E4-4496-C04A-A57A-21071EA72A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D96158B-4539-3C43-9DE5-94C54786620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4272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QA Systems</a:t>
            </a:r>
          </a:p>
        </p:txBody>
      </p:sp>
      <p:sp>
        <p:nvSpPr>
          <p:cNvPr id="69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Analyze and classify the question, depending on the expected answer type.</a:t>
            </a:r>
          </a:p>
          <a:p>
            <a:r>
              <a:rPr lang="en-US" dirty="0"/>
              <a:t>Using IR techniques, retrieve documents which are expected to contain the answer to the question.</a:t>
            </a:r>
          </a:p>
          <a:p>
            <a:r>
              <a:rPr lang="en-US" dirty="0"/>
              <a:t>Analyze the retrieved documents and decide on the answer.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B9D97AA-9E73-EF4B-BCCA-C17806A647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2020, M.T. Özsu &amp; P. Valduriez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CD1152-0F27-304D-B553-3DFC2439A1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D96158B-4539-3C43-9DE5-94C54786620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8816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Question-Answer System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51A0D45-2502-064B-87BC-012DFD80F1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2020, M.T. Özsu &amp; P. Valduriez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52D9386-C4C6-8340-A3B9-14BF16D221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D96158B-4539-3C43-9DE5-94C547866200}" type="slidenum">
              <a:rPr lang="en-US" smtClean="0"/>
              <a:t>33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E80F4CD-1B3F-EE48-BAF5-D3011597A7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7624" y="1340768"/>
            <a:ext cx="6897556" cy="4483412"/>
          </a:xfrm>
        </p:spPr>
      </p:pic>
    </p:spTree>
    <p:extLst>
      <p:ext uri="{BB962C8B-B14F-4D97-AF65-F5344CB8AC3E}">
        <p14:creationId xmlns:p14="http://schemas.microsoft.com/office/powerpoint/2010/main" val="14336695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idx="1"/>
          </p:nvPr>
        </p:nvSpPr>
        <p:spPr>
          <a:ln/>
        </p:spPr>
        <p:txBody>
          <a:bodyPr>
            <a:normAutofit/>
          </a:bodyPr>
          <a:lstStyle/>
          <a:p>
            <a:r>
              <a:rPr lang="en-US" dirty="0">
                <a:solidFill>
                  <a:srgbClr val="1771A9"/>
                </a:solidFill>
                <a:cs typeface="Book Antiqua"/>
              </a:rPr>
              <a:t>Web Data Management</a:t>
            </a:r>
          </a:p>
          <a:p>
            <a:pPr lvl="1"/>
            <a:r>
              <a:rPr lang="en-US" dirty="0">
                <a:solidFill>
                  <a:srgbClr val="1771A9">
                    <a:alpha val="25000"/>
                  </a:srgbClr>
                </a:solidFill>
                <a:cs typeface="Book Antiqua"/>
              </a:rPr>
              <a:t>Web Models</a:t>
            </a:r>
          </a:p>
          <a:p>
            <a:pPr lvl="1"/>
            <a:r>
              <a:rPr lang="en-US" dirty="0">
                <a:solidFill>
                  <a:srgbClr val="1771A9">
                    <a:alpha val="25000"/>
                  </a:srgbClr>
                </a:solidFill>
                <a:cs typeface="Book Antiqua"/>
              </a:rPr>
              <a:t>Web Search</a:t>
            </a:r>
          </a:p>
          <a:p>
            <a:pPr lvl="1"/>
            <a:r>
              <a:rPr lang="en-US" dirty="0">
                <a:solidFill>
                  <a:srgbClr val="1771A9">
                    <a:alpha val="25000"/>
                  </a:srgbClr>
                </a:solidFill>
                <a:cs typeface="Book Antiqua"/>
              </a:rPr>
              <a:t>Web Querying</a:t>
            </a:r>
          </a:p>
          <a:p>
            <a:pPr lvl="1"/>
            <a:r>
              <a:rPr lang="en-US" dirty="0">
                <a:solidFill>
                  <a:srgbClr val="1771A9"/>
                </a:solidFill>
                <a:cs typeface="Book Antiqua"/>
              </a:rPr>
              <a:t>Hidden Web</a:t>
            </a:r>
          </a:p>
          <a:p>
            <a:pPr lvl="1"/>
            <a:r>
              <a:rPr lang="en-US" dirty="0">
                <a:solidFill>
                  <a:srgbClr val="1771A9">
                    <a:alpha val="25000"/>
                  </a:srgbClr>
                </a:solidFill>
                <a:cs typeface="Book Antiqua"/>
              </a:rPr>
              <a:t>Web Data Integration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51B72E8-7C79-424E-A232-677D185C1B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2020, M.T. Özsu &amp; P. Valduriez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C3681F-B44B-9F40-96A9-7695DC0EC7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D96158B-4539-3C43-9DE5-94C54786620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2084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Searching The Hidden Web</a:t>
            </a:r>
          </a:p>
        </p:txBody>
      </p:sp>
      <p:sp>
        <p:nvSpPr>
          <p:cNvPr id="7024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Publicly indexable web (PIW) vs. hidden web</a:t>
            </a:r>
          </a:p>
          <a:p>
            <a:r>
              <a:rPr lang="en-US" dirty="0"/>
              <a:t>Why is Hidden Web important?</a:t>
            </a:r>
          </a:p>
          <a:p>
            <a:pPr lvl="1"/>
            <a:r>
              <a:rPr lang="en-US" dirty="0"/>
              <a:t>Size: huge amount of data</a:t>
            </a:r>
          </a:p>
          <a:p>
            <a:pPr lvl="1"/>
            <a:r>
              <a:rPr lang="en-US" dirty="0"/>
              <a:t>Data quality</a:t>
            </a:r>
          </a:p>
          <a:p>
            <a:r>
              <a:rPr lang="en-US" dirty="0"/>
              <a:t>Challenges:</a:t>
            </a:r>
          </a:p>
          <a:p>
            <a:pPr lvl="1"/>
            <a:r>
              <a:rPr lang="en-US" dirty="0"/>
              <a:t>Ordinary crawlers cannot be used.</a:t>
            </a:r>
          </a:p>
          <a:p>
            <a:pPr lvl="1"/>
            <a:r>
              <a:rPr lang="en-US" dirty="0"/>
              <a:t>The data in hidden databases can only be accessed through a search interface.</a:t>
            </a:r>
          </a:p>
          <a:p>
            <a:pPr lvl="1"/>
            <a:r>
              <a:rPr lang="en-US" dirty="0"/>
              <a:t>Usually, the underlying structure of the database is unknown.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9800645-29F0-FF4D-8EB8-E778F28364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2020, M.T. Özsu &amp; P. Valduriez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61F4E3B-02D0-8B44-A04C-5782C39DF8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D96158B-4539-3C43-9DE5-94C54786620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5078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Searching The Hidden Web</a:t>
            </a:r>
          </a:p>
        </p:txBody>
      </p:sp>
      <p:sp>
        <p:nvSpPr>
          <p:cNvPr id="7034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Crawling the Hidden Web</a:t>
            </a:r>
          </a:p>
          <a:p>
            <a:pPr lvl="1"/>
            <a:r>
              <a:rPr lang="en-US" dirty="0"/>
              <a:t>Submit queries to the search interface of the database</a:t>
            </a:r>
          </a:p>
          <a:p>
            <a:pPr lvl="2"/>
            <a:r>
              <a:rPr lang="en-US" sz="1969" dirty="0"/>
              <a:t>By analyzing the search interface, trying to fill in the fields for all possible values from a repository </a:t>
            </a:r>
          </a:p>
          <a:p>
            <a:pPr lvl="2"/>
            <a:r>
              <a:rPr lang="en-US" sz="1969" dirty="0"/>
              <a:t>By using agents that find search forms, learn to fill them, and retrieve the result pages</a:t>
            </a:r>
          </a:p>
          <a:p>
            <a:pPr lvl="1"/>
            <a:r>
              <a:rPr lang="en-US" dirty="0"/>
              <a:t>Analyze the returned result pages</a:t>
            </a:r>
          </a:p>
          <a:p>
            <a:pPr lvl="2"/>
            <a:r>
              <a:rPr lang="en-US" sz="1969" dirty="0"/>
              <a:t>Determine whether they contain results or not</a:t>
            </a:r>
          </a:p>
          <a:p>
            <a:pPr lvl="2"/>
            <a:r>
              <a:rPr lang="en-US" sz="1969" dirty="0"/>
              <a:t>Use templates to extract information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42DF081-03A7-2C45-B5A4-BA60BF9BF6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2020, M.T. Özsu &amp; P. Valduriez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32C8B9A-0829-0B4D-9352-6CCF6E479E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D96158B-4539-3C43-9DE5-94C54786620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0070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Searching The Hidden Web</a:t>
            </a:r>
          </a:p>
        </p:txBody>
      </p:sp>
      <p:sp>
        <p:nvSpPr>
          <p:cNvPr id="7045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Metasearching</a:t>
            </a:r>
          </a:p>
          <a:p>
            <a:pPr lvl="1"/>
            <a:r>
              <a:rPr lang="en-US" dirty="0"/>
              <a:t>Database selection – Query Translation – Result Merging</a:t>
            </a:r>
          </a:p>
          <a:p>
            <a:pPr lvl="1"/>
            <a:r>
              <a:rPr lang="en-US" dirty="0"/>
              <a:t>Database selection is based on </a:t>
            </a:r>
            <a:r>
              <a:rPr lang="en-US" i="1" dirty="0"/>
              <a:t>Content Summaries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Content Summary Extraction:</a:t>
            </a:r>
          </a:p>
          <a:p>
            <a:pPr lvl="2"/>
            <a:r>
              <a:rPr lang="en-US" sz="1969" dirty="0"/>
              <a:t>RS-Ord and RS-Lrd</a:t>
            </a:r>
          </a:p>
          <a:p>
            <a:pPr lvl="2"/>
            <a:r>
              <a:rPr lang="en-US" sz="1969" dirty="0"/>
              <a:t>Focused Probing with Database Categorization</a:t>
            </a:r>
          </a:p>
          <a:p>
            <a:pPr lvl="1"/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2B09A9C-8A9A-C440-8CA6-11C7C62FF5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2020, M.T. Özsu &amp; P. Valduriez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9A701D9-D4E1-B74A-80BA-6BBE2EFF29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D96158B-4539-3C43-9DE5-94C54786620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2461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idx="1"/>
          </p:nvPr>
        </p:nvSpPr>
        <p:spPr>
          <a:ln/>
        </p:spPr>
        <p:txBody>
          <a:bodyPr>
            <a:normAutofit/>
          </a:bodyPr>
          <a:lstStyle/>
          <a:p>
            <a:r>
              <a:rPr lang="en-US" dirty="0">
                <a:solidFill>
                  <a:srgbClr val="1771A9"/>
                </a:solidFill>
                <a:cs typeface="Book Antiqua"/>
              </a:rPr>
              <a:t>Web Data Management</a:t>
            </a:r>
          </a:p>
          <a:p>
            <a:pPr lvl="1"/>
            <a:r>
              <a:rPr lang="en-US" dirty="0">
                <a:solidFill>
                  <a:srgbClr val="1771A9">
                    <a:alpha val="25000"/>
                  </a:srgbClr>
                </a:solidFill>
                <a:cs typeface="Book Antiqua"/>
              </a:rPr>
              <a:t>Web Models</a:t>
            </a:r>
          </a:p>
          <a:p>
            <a:pPr lvl="1"/>
            <a:r>
              <a:rPr lang="en-US" dirty="0">
                <a:solidFill>
                  <a:srgbClr val="1771A9">
                    <a:alpha val="25000"/>
                  </a:srgbClr>
                </a:solidFill>
                <a:cs typeface="Book Antiqua"/>
              </a:rPr>
              <a:t>Web Search</a:t>
            </a:r>
          </a:p>
          <a:p>
            <a:pPr lvl="1"/>
            <a:r>
              <a:rPr lang="en-US" dirty="0">
                <a:solidFill>
                  <a:srgbClr val="1771A9">
                    <a:alpha val="25000"/>
                  </a:srgbClr>
                </a:solidFill>
                <a:cs typeface="Book Antiqua"/>
              </a:rPr>
              <a:t>Web Querying</a:t>
            </a:r>
          </a:p>
          <a:p>
            <a:pPr lvl="1"/>
            <a:r>
              <a:rPr lang="en-US" dirty="0">
                <a:solidFill>
                  <a:srgbClr val="1771A9">
                    <a:alpha val="25000"/>
                  </a:srgbClr>
                </a:solidFill>
                <a:cs typeface="Book Antiqua"/>
              </a:rPr>
              <a:t>Hidden Web</a:t>
            </a:r>
          </a:p>
          <a:p>
            <a:pPr lvl="1"/>
            <a:r>
              <a:rPr lang="en-US" dirty="0">
                <a:solidFill>
                  <a:srgbClr val="1771A9"/>
                </a:solidFill>
                <a:cs typeface="Book Antiqua"/>
              </a:rPr>
              <a:t>Web Data Integration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51B72E8-7C79-424E-A232-677D185C1B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2020, M.T. Özsu &amp; P. Valduriez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C3681F-B44B-9F40-96A9-7695DC0EC7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D96158B-4539-3C43-9DE5-94C547866200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9372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38959-998F-FF45-8FF3-A679E55A9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Data Integration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D948FC-0795-5C46-8445-6AA004FF88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“Big data” characteristics play a role</a:t>
            </a:r>
          </a:p>
          <a:p>
            <a:pPr lvl="1"/>
            <a:r>
              <a:rPr lang="en-US" dirty="0"/>
              <a:t>No or highly variable (among sources) schema</a:t>
            </a:r>
          </a:p>
          <a:p>
            <a:pPr lvl="1"/>
            <a:r>
              <a:rPr lang="en-US" dirty="0"/>
              <a:t>Numbers are much higher</a:t>
            </a:r>
          </a:p>
          <a:p>
            <a:pPr lvl="1"/>
            <a:r>
              <a:rPr lang="en-US" dirty="0"/>
              <a:t>Data quality is a major issue</a:t>
            </a:r>
          </a:p>
          <a:p>
            <a:r>
              <a:rPr lang="en-US" dirty="0"/>
              <a:t>“Pay-as-you-go” integration</a:t>
            </a:r>
          </a:p>
          <a:p>
            <a:pPr lvl="1"/>
            <a:r>
              <a:rPr lang="en-US" dirty="0"/>
              <a:t>Data spaces → data lakes</a:t>
            </a:r>
          </a:p>
          <a:p>
            <a:r>
              <a:rPr lang="en-US" dirty="0"/>
              <a:t>Some approaches</a:t>
            </a:r>
          </a:p>
          <a:p>
            <a:pPr lvl="1"/>
            <a:r>
              <a:rPr lang="en-US" dirty="0"/>
              <a:t>Web Tables/Fusion Tables</a:t>
            </a:r>
          </a:p>
          <a:p>
            <a:pPr lvl="1"/>
            <a:r>
              <a:rPr lang="en-US" dirty="0"/>
              <a:t>Semantic web &amp; Linked Open Data (LOD)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051BD1-0800-AB49-8937-BA79334FF5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2020, M.T. Özsu &amp; P. Valduriez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32872E-C024-774A-BB3C-3E3D6887A5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D96158B-4539-3C43-9DE5-94C547866200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4892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Overview</a:t>
            </a:r>
          </a:p>
        </p:txBody>
      </p:sp>
      <p:sp>
        <p:nvSpPr>
          <p:cNvPr id="67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Two segments</a:t>
            </a:r>
          </a:p>
          <a:p>
            <a:pPr lvl="1"/>
            <a:r>
              <a:rPr lang="en-US" dirty="0"/>
              <a:t>Publicly indexable web (PIW)</a:t>
            </a:r>
          </a:p>
          <a:p>
            <a:pPr lvl="1"/>
            <a:r>
              <a:rPr lang="en-US" dirty="0"/>
              <a:t>Deep web (hidden web)</a:t>
            </a:r>
          </a:p>
          <a:p>
            <a:r>
              <a:rPr lang="en-US" dirty="0"/>
              <a:t>Most Internet users gain access to the web using search engines</a:t>
            </a:r>
          </a:p>
          <a:p>
            <a:pPr lvl="1"/>
            <a:r>
              <a:rPr lang="en-US" dirty="0"/>
              <a:t>Keyword search</a:t>
            </a:r>
          </a:p>
          <a:p>
            <a:pPr lvl="1"/>
            <a:r>
              <a:rPr lang="en-US" dirty="0"/>
              <a:t>Question-Answer (QA) systems</a:t>
            </a:r>
          </a:p>
          <a:p>
            <a:r>
              <a:rPr lang="en-US" dirty="0"/>
              <a:t>Separate communities with little commonality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E9C4C1C-59FC-084A-B5BD-932FB4913D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2020, M.T. Özsu &amp; P. Valduriez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84FF7E5-3AAE-9E48-ACDD-20207FB274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D96158B-4539-3C43-9DE5-94C54786620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831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8612D-CA70-2A43-B050-BD10E0709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Tables/Fusion Tables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1D3C00B-A229-9843-89C5-2D74068B00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9632" y="1052736"/>
            <a:ext cx="6810884" cy="5101588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08B5B5-A5C0-9042-B61F-7DB693EEA1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2020, M.T. Özsu &amp; P. Valduriez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CE36DB-6DD3-B04A-9C39-D47F1AB7DB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D96158B-4539-3C43-9DE5-94C547866200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8593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0E387-238D-4A44-B8FD-D3949AAB3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Semantic Web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F539E4-57A5-5D48-A3B5-7BEB1BBB21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Vision: Move data from machine processable to machine understandable by integrating structured and unstructured web data and marking it up semantically</a:t>
            </a:r>
          </a:p>
          <a:p>
            <a:r>
              <a:rPr lang="en-US" dirty="0"/>
              <a:t>Components</a:t>
            </a:r>
          </a:p>
          <a:p>
            <a:pPr lvl="1"/>
            <a:r>
              <a:rPr lang="en-US" dirty="0"/>
              <a:t>Web data marked up so metadata is captured as annotations</a:t>
            </a:r>
          </a:p>
          <a:p>
            <a:pPr lvl="1"/>
            <a:r>
              <a:rPr lang="en-US" dirty="0"/>
              <a:t>Ontologies to make different data collections understandable</a:t>
            </a:r>
          </a:p>
          <a:p>
            <a:pPr lvl="1"/>
            <a:r>
              <a:rPr lang="en-US" dirty="0"/>
              <a:t>Logic-based technologies to access both metadata &amp; ontologies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286DA0-E01F-4845-BBE1-3B80B2DBA0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2020, M.T. Özsu &amp; P. Valduriez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174FDC-A0C2-0D45-A949-449BDB1D5E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D96158B-4539-3C43-9DE5-94C547866200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0131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AFBF2-D09A-E347-8A79-9B96A42B8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Linked Open Data (LOD)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F12AB6-746C-8243-9516-6C64ECE998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LOD is a realization and clarification of this vision → linkages among data is an important part of the vision</a:t>
            </a:r>
          </a:p>
          <a:p>
            <a:r>
              <a:rPr lang="en-US" dirty="0"/>
              <a:t>Integrate data on the web based on four principles: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dirty="0"/>
              <a:t>All web sources (data) are locally identified by their URIs that serve as names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dirty="0"/>
              <a:t>These names are accessible by HTTP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dirty="0"/>
              <a:t>Information about data sources/entities are encoded as RDF (Resource Description Framework)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dirty="0"/>
              <a:t>Connections among datasets are established by data links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C7FABF-E3DF-6741-92EE-7F60CC4ECA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2020, M.T. Özsu &amp; P. Valduriez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D5C65B-EE60-4A4A-B405-11588CE73D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D96158B-4539-3C43-9DE5-94C547866200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669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CE23E-1BC5-9745-88FF-6C8D1F85E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LOD Graph (as of 2018)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6759A2-E941-EC47-8935-677BC085CF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2020, M.T. Özsu &amp; P. Valduriez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5AD268-0E95-784C-A752-13BA823D0B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D96158B-4539-3C43-9DE5-94C547866200}" type="slidenum">
              <a:rPr lang="en-US" smtClean="0"/>
              <a:t>43</a:t>
            </a:fld>
            <a:endParaRPr lang="en-US"/>
          </a:p>
        </p:txBody>
      </p:sp>
      <p:pic>
        <p:nvPicPr>
          <p:cNvPr id="15" name="Content Placeholder 14" descr="A picture containing fruit, flower, honeycomb&#10;&#10;Description automatically generated">
            <a:extLst>
              <a:ext uri="{FF2B5EF4-FFF2-40B4-BE49-F238E27FC236}">
                <a16:creationId xmlns:a16="http://schemas.microsoft.com/office/drawing/2014/main" id="{8BB962EE-8104-EF43-B6B7-734D24FF47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23728" y="1124744"/>
            <a:ext cx="5226503" cy="4934173"/>
          </a:xfrm>
        </p:spPr>
      </p:pic>
    </p:spTree>
    <p:extLst>
      <p:ext uri="{BB962C8B-B14F-4D97-AF65-F5344CB8AC3E}">
        <p14:creationId xmlns:p14="http://schemas.microsoft.com/office/powerpoint/2010/main" val="64273970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20BEA-2DDE-C945-BF2A-119D825EC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Semantic Web Technologies</a:t>
            </a:r>
          </a:p>
        </p:txBody>
      </p:sp>
      <p:pic>
        <p:nvPicPr>
          <p:cNvPr id="7" name="Content Placeholder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2DFF2429-073E-324E-802D-2D799EF012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31840" y="1905344"/>
            <a:ext cx="2880320" cy="3920436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B6172A-E24B-8345-934F-374A3DD342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2020, M.T. Özsu &amp; P. Valduriez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0D1CB8-22E9-904E-B205-6966C06D8F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D96158B-4539-3C43-9DE5-94C547866200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68165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XML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4530725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/>
              <a:t>Data is divided into pieces called </a:t>
            </a:r>
            <a:r>
              <a:rPr lang="en-US" dirty="0">
                <a:solidFill>
                  <a:srgbClr val="0432FF"/>
                </a:solidFill>
              </a:rPr>
              <a:t>elements</a:t>
            </a:r>
          </a:p>
          <a:p>
            <a:pPr>
              <a:spcBef>
                <a:spcPts val="0"/>
              </a:spcBef>
            </a:pPr>
            <a:r>
              <a:rPr lang="en-US" dirty="0"/>
              <a:t>Elements can be nested, but not overlapped</a:t>
            </a:r>
          </a:p>
          <a:p>
            <a:pPr lvl="1">
              <a:spcBef>
                <a:spcPts val="0"/>
              </a:spcBef>
            </a:pPr>
            <a:r>
              <a:rPr lang="en-US" dirty="0"/>
              <a:t>Nesting represents hierarchical relationships between the elements</a:t>
            </a:r>
          </a:p>
          <a:p>
            <a:pPr>
              <a:spcBef>
                <a:spcPts val="0"/>
              </a:spcBef>
            </a:pPr>
            <a:r>
              <a:rPr lang="en-US" dirty="0"/>
              <a:t>Elements have attributes</a:t>
            </a:r>
          </a:p>
          <a:p>
            <a:pPr>
              <a:spcBef>
                <a:spcPts val="0"/>
              </a:spcBef>
            </a:pPr>
            <a:r>
              <a:rPr lang="en-US" dirty="0"/>
              <a:t>Elements can also have relationships to other elements (ID-IDREF)</a:t>
            </a:r>
          </a:p>
          <a:p>
            <a:pPr>
              <a:spcBef>
                <a:spcPts val="0"/>
              </a:spcBef>
            </a:pPr>
            <a:r>
              <a:rPr lang="en-US" dirty="0"/>
              <a:t>Can be represented as a graph, but usually simplified as a tree</a:t>
            </a:r>
          </a:p>
          <a:p>
            <a:pPr lvl="1">
              <a:spcBef>
                <a:spcPts val="0"/>
              </a:spcBef>
            </a:pPr>
            <a:r>
              <a:rPr lang="en-US" dirty="0"/>
              <a:t>Root element</a:t>
            </a:r>
          </a:p>
          <a:p>
            <a:pPr lvl="1">
              <a:spcBef>
                <a:spcPts val="0"/>
              </a:spcBef>
            </a:pPr>
            <a:r>
              <a:rPr lang="en-US" dirty="0"/>
              <a:t>Zero or more child elements representing nested subelements</a:t>
            </a:r>
          </a:p>
          <a:p>
            <a:pPr lvl="1">
              <a:spcBef>
                <a:spcPts val="0"/>
              </a:spcBef>
            </a:pPr>
            <a:r>
              <a:rPr lang="en-US" dirty="0"/>
              <a:t>Document order over elements</a:t>
            </a:r>
          </a:p>
          <a:p>
            <a:pPr lvl="1">
              <a:spcBef>
                <a:spcPts val="0"/>
              </a:spcBef>
            </a:pPr>
            <a:r>
              <a:rPr lang="en-US" dirty="0"/>
              <a:t>Attributes are also shown as nodes</a:t>
            </a:r>
          </a:p>
          <a:p>
            <a:pPr lvl="1">
              <a:spcBef>
                <a:spcPts val="0"/>
              </a:spcBef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C963DE-649D-0D46-B467-4F735F4CFB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2020, M.T. Özsu &amp; P. Valduriez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22E189-D1EE-F44C-9E9F-3F39885712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D96158B-4539-3C43-9DE5-94C547866200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432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XML Schema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5780" y="1163637"/>
            <a:ext cx="8229600" cy="4530725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>
                <a:solidFill>
                  <a:schemeClr val="tx2"/>
                </a:solidFill>
              </a:rPr>
              <a:t>Can be represented by a Document Type Definition (DTD) or XMLSchema</a:t>
            </a:r>
          </a:p>
          <a:p>
            <a:pPr>
              <a:spcBef>
                <a:spcPts val="0"/>
              </a:spcBef>
            </a:pPr>
            <a:r>
              <a:rPr lang="en-US" dirty="0">
                <a:solidFill>
                  <a:schemeClr val="tx2"/>
                </a:solidFill>
              </a:rPr>
              <a:t>Simpler definition using a schema graph: 5-tuple </a:t>
            </a:r>
            <a:r>
              <a:rPr lang="en-US" dirty="0">
                <a:solidFill>
                  <a:schemeClr val="tx2"/>
                </a:solidFill>
                <a:sym typeface="Symbol"/>
              </a:rPr>
              <a:t></a:t>
            </a:r>
            <a:r>
              <a:rPr lang="en-US" dirty="0">
                <a:solidFill>
                  <a:schemeClr val="tx2"/>
                </a:solidFill>
                <a:latin typeface="Symbol" charset="0"/>
                <a:sym typeface="Symbol"/>
              </a:rPr>
              <a:t></a:t>
            </a:r>
            <a:r>
              <a:rPr lang="en-US" dirty="0">
                <a:solidFill>
                  <a:schemeClr val="tx2"/>
                </a:solidFill>
              </a:rPr>
              <a:t>,</a:t>
            </a:r>
            <a:r>
              <a:rPr lang="en-US" dirty="0">
                <a:solidFill>
                  <a:schemeClr val="tx2"/>
                </a:solidFill>
                <a:sym typeface="Symbol"/>
              </a:rPr>
              <a:t></a:t>
            </a:r>
            <a:r>
              <a:rPr lang="en-US" dirty="0">
                <a:solidFill>
                  <a:schemeClr val="tx2"/>
                </a:solidFill>
                <a:latin typeface="Symbol" charset="2"/>
                <a:cs typeface="Symbol" charset="2"/>
                <a:sym typeface="Symbol"/>
              </a:rPr>
              <a:t></a:t>
            </a:r>
            <a:r>
              <a:rPr lang="en-US" dirty="0">
                <a:solidFill>
                  <a:schemeClr val="tx2"/>
                </a:solidFill>
              </a:rPr>
              <a:t>, </a:t>
            </a:r>
            <a:r>
              <a:rPr lang="en-US" i="1" dirty="0">
                <a:solidFill>
                  <a:schemeClr val="tx2"/>
                </a:solidFill>
              </a:rPr>
              <a:t>s</a:t>
            </a:r>
            <a:r>
              <a:rPr lang="en-US" dirty="0">
                <a:solidFill>
                  <a:schemeClr val="tx2"/>
                </a:solidFill>
              </a:rPr>
              <a:t>, </a:t>
            </a:r>
            <a:r>
              <a:rPr lang="en-US" i="1" dirty="0">
                <a:solidFill>
                  <a:schemeClr val="tx2"/>
                </a:solidFill>
              </a:rPr>
              <a:t>m</a:t>
            </a:r>
            <a:r>
              <a:rPr lang="en-US" dirty="0">
                <a:solidFill>
                  <a:schemeClr val="tx2"/>
                </a:solidFill>
              </a:rPr>
              <a:t>, </a:t>
            </a:r>
            <a:r>
              <a:rPr lang="en-US" dirty="0">
                <a:solidFill>
                  <a:schemeClr val="tx2"/>
                </a:solidFill>
                <a:latin typeface="Symbol" charset="2"/>
                <a:cs typeface="Symbol" charset="2"/>
              </a:rPr>
              <a:t>ρ</a:t>
            </a:r>
            <a:r>
              <a:rPr lang="en-US" dirty="0">
                <a:solidFill>
                  <a:schemeClr val="tx2"/>
                </a:solidFill>
                <a:sym typeface="Symbol"/>
              </a:rPr>
              <a:t></a:t>
            </a:r>
            <a:endParaRPr lang="en-US" dirty="0">
              <a:solidFill>
                <a:schemeClr val="tx2"/>
              </a:solidFill>
            </a:endParaRPr>
          </a:p>
          <a:p>
            <a:pPr lvl="1">
              <a:spcBef>
                <a:spcPts val="0"/>
              </a:spcBef>
            </a:pPr>
            <a:r>
              <a:rPr lang="en-US" dirty="0">
                <a:solidFill>
                  <a:schemeClr val="tx2"/>
                </a:solidFill>
                <a:latin typeface="Symbol" charset="0"/>
                <a:sym typeface="Symbol"/>
              </a:rPr>
              <a:t></a:t>
            </a:r>
            <a:r>
              <a:rPr lang="en-US" dirty="0">
                <a:solidFill>
                  <a:schemeClr val="tx2"/>
                </a:solidFill>
                <a:latin typeface="Symbol" charset="0"/>
              </a:rPr>
              <a:t> </a:t>
            </a:r>
            <a:r>
              <a:rPr lang="en-US" dirty="0">
                <a:solidFill>
                  <a:schemeClr val="tx2"/>
                </a:solidFill>
              </a:rPr>
              <a:t>is an alphabet of XML document node types</a:t>
            </a:r>
          </a:p>
          <a:p>
            <a:pPr lvl="1">
              <a:spcBef>
                <a:spcPts val="0"/>
              </a:spcBef>
            </a:pPr>
            <a:r>
              <a:rPr lang="en-US" dirty="0">
                <a:solidFill>
                  <a:schemeClr val="tx2"/>
                </a:solidFill>
                <a:latin typeface="Symbol" charset="2"/>
                <a:cs typeface="Symbol" charset="2"/>
                <a:sym typeface="Symbol"/>
              </a:rPr>
              <a:t></a:t>
            </a:r>
            <a:r>
              <a:rPr lang="en-US" dirty="0">
                <a:solidFill>
                  <a:schemeClr val="tx2"/>
                </a:solidFill>
                <a:latin typeface="Symbol" charset="0"/>
              </a:rPr>
              <a:t> </a:t>
            </a:r>
            <a:r>
              <a:rPr lang="en-US" dirty="0">
                <a:solidFill>
                  <a:schemeClr val="tx2"/>
                </a:solidFill>
                <a:latin typeface="Symbol" charset="2"/>
                <a:cs typeface="Symbol" charset="2"/>
                <a:sym typeface="Symbol"/>
              </a:rPr>
              <a:t> </a:t>
            </a:r>
            <a:r>
              <a:rPr lang="en-US" dirty="0">
                <a:solidFill>
                  <a:schemeClr val="tx2"/>
                </a:solidFill>
                <a:latin typeface="Symbol" charset="0"/>
                <a:sym typeface="Symbol"/>
              </a:rPr>
              <a:t></a:t>
            </a:r>
            <a:r>
              <a:rPr lang="en-US" dirty="0">
                <a:solidFill>
                  <a:schemeClr val="tx2"/>
                </a:solidFill>
                <a:latin typeface="Symbol" charset="0"/>
              </a:rPr>
              <a:t> </a:t>
            </a:r>
            <a:r>
              <a:rPr lang="en-US" dirty="0">
                <a:solidFill>
                  <a:schemeClr val="tx2"/>
                </a:solidFill>
              </a:rPr>
              <a:t>×</a:t>
            </a:r>
            <a:r>
              <a:rPr lang="en-US" dirty="0">
                <a:solidFill>
                  <a:schemeClr val="tx2"/>
                </a:solidFill>
                <a:latin typeface="Symbol" charset="0"/>
              </a:rPr>
              <a:t> </a:t>
            </a:r>
            <a:r>
              <a:rPr lang="en-US" dirty="0">
                <a:solidFill>
                  <a:schemeClr val="tx2"/>
                </a:solidFill>
                <a:latin typeface="Symbol" charset="0"/>
                <a:sym typeface="Symbol"/>
              </a:rPr>
              <a:t></a:t>
            </a:r>
            <a:r>
              <a:rPr lang="en-US" dirty="0">
                <a:solidFill>
                  <a:schemeClr val="tx2"/>
                </a:solidFill>
                <a:latin typeface="Symbol" charset="0"/>
              </a:rPr>
              <a:t> </a:t>
            </a:r>
            <a:r>
              <a:rPr lang="en-US" dirty="0">
                <a:solidFill>
                  <a:schemeClr val="tx2"/>
                </a:solidFill>
              </a:rPr>
              <a:t>is a set of edges between node types</a:t>
            </a:r>
          </a:p>
          <a:p>
            <a:pPr lvl="2">
              <a:spcBef>
                <a:spcPts val="0"/>
              </a:spcBef>
            </a:pPr>
            <a:r>
              <a:rPr lang="en-US" i="1" dirty="0">
                <a:solidFill>
                  <a:schemeClr val="tx2"/>
                </a:solidFill>
              </a:rPr>
              <a:t>e</a:t>
            </a:r>
            <a:r>
              <a:rPr lang="en-US" dirty="0">
                <a:solidFill>
                  <a:schemeClr val="tx2"/>
                </a:solidFill>
              </a:rPr>
              <a:t>=(</a:t>
            </a:r>
            <a:r>
              <a:rPr lang="en-US" dirty="0">
                <a:solidFill>
                  <a:schemeClr val="tx2"/>
                </a:solidFill>
                <a:latin typeface="Symbol" charset="2"/>
                <a:cs typeface="Symbol" charset="2"/>
              </a:rPr>
              <a:t>σ</a:t>
            </a:r>
            <a:r>
              <a:rPr lang="en-US" baseline="-25000" dirty="0">
                <a:solidFill>
                  <a:schemeClr val="tx2"/>
                </a:solidFill>
              </a:rPr>
              <a:t>1</a:t>
            </a:r>
            <a:r>
              <a:rPr lang="en-US" dirty="0">
                <a:solidFill>
                  <a:schemeClr val="tx2"/>
                </a:solidFill>
              </a:rPr>
              <a:t>, </a:t>
            </a:r>
            <a:r>
              <a:rPr lang="en-US" dirty="0">
                <a:solidFill>
                  <a:schemeClr val="tx2"/>
                </a:solidFill>
                <a:latin typeface="Symbol" charset="2"/>
                <a:cs typeface="Symbol" charset="2"/>
              </a:rPr>
              <a:t>σ</a:t>
            </a:r>
            <a:r>
              <a:rPr lang="en-US" baseline="-25000" dirty="0">
                <a:solidFill>
                  <a:schemeClr val="tx2"/>
                </a:solidFill>
              </a:rPr>
              <a:t>2</a:t>
            </a:r>
            <a:r>
              <a:rPr lang="en-US" dirty="0">
                <a:solidFill>
                  <a:schemeClr val="tx2"/>
                </a:solidFill>
              </a:rPr>
              <a:t>) ∈ </a:t>
            </a:r>
            <a:r>
              <a:rPr lang="en-US" dirty="0">
                <a:solidFill>
                  <a:schemeClr val="tx2"/>
                </a:solidFill>
                <a:latin typeface="Symbol" charset="2"/>
                <a:cs typeface="Symbol" charset="2"/>
                <a:sym typeface="Symbol"/>
              </a:rPr>
              <a:t></a:t>
            </a:r>
            <a:r>
              <a:rPr lang="en-US" dirty="0">
                <a:solidFill>
                  <a:schemeClr val="tx2"/>
                </a:solidFill>
                <a:latin typeface="Symbol" charset="0"/>
              </a:rPr>
              <a:t> </a:t>
            </a:r>
            <a:r>
              <a:rPr lang="en-US" dirty="0">
                <a:solidFill>
                  <a:schemeClr val="tx2"/>
                </a:solidFill>
              </a:rPr>
              <a:t>denotes item of type </a:t>
            </a:r>
            <a:r>
              <a:rPr lang="en-US" dirty="0">
                <a:solidFill>
                  <a:schemeClr val="tx2"/>
                </a:solidFill>
                <a:latin typeface="Symbol" charset="2"/>
                <a:cs typeface="Symbol" charset="2"/>
              </a:rPr>
              <a:t>σ</a:t>
            </a:r>
            <a:r>
              <a:rPr lang="en-US" baseline="-25000" dirty="0">
                <a:solidFill>
                  <a:schemeClr val="tx2"/>
                </a:solidFill>
              </a:rPr>
              <a:t>1</a:t>
            </a:r>
            <a:r>
              <a:rPr lang="en-US" dirty="0">
                <a:solidFill>
                  <a:schemeClr val="tx2"/>
                </a:solidFill>
              </a:rPr>
              <a:t> may contain an item of type </a:t>
            </a:r>
            <a:r>
              <a:rPr lang="en-US" dirty="0">
                <a:solidFill>
                  <a:schemeClr val="tx2"/>
                </a:solidFill>
                <a:latin typeface="Symbol" charset="2"/>
                <a:cs typeface="Symbol" charset="2"/>
              </a:rPr>
              <a:t>σ</a:t>
            </a:r>
            <a:r>
              <a:rPr lang="en-US" baseline="-25000" dirty="0">
                <a:solidFill>
                  <a:schemeClr val="tx2"/>
                </a:solidFill>
              </a:rPr>
              <a:t>2</a:t>
            </a:r>
          </a:p>
          <a:p>
            <a:pPr lvl="1">
              <a:spcBef>
                <a:spcPts val="0"/>
              </a:spcBef>
            </a:pPr>
            <a:r>
              <a:rPr lang="en-US" i="1" dirty="0">
                <a:solidFill>
                  <a:schemeClr val="tx2"/>
                </a:solidFill>
              </a:rPr>
              <a:t>s</a:t>
            </a:r>
            <a:r>
              <a:rPr lang="en-US" dirty="0">
                <a:solidFill>
                  <a:schemeClr val="tx2"/>
                </a:solidFill>
              </a:rPr>
              <a:t>: </a:t>
            </a:r>
            <a:r>
              <a:rPr lang="en-US" dirty="0">
                <a:solidFill>
                  <a:schemeClr val="tx2"/>
                </a:solidFill>
                <a:latin typeface="Symbol" charset="2"/>
                <a:cs typeface="Symbol" charset="2"/>
                <a:sym typeface="Symbol"/>
              </a:rPr>
              <a:t></a:t>
            </a:r>
            <a:r>
              <a:rPr lang="en-US" dirty="0">
                <a:solidFill>
                  <a:schemeClr val="tx2"/>
                </a:solidFill>
                <a:latin typeface="Symbol" charset="0"/>
              </a:rPr>
              <a:t> </a:t>
            </a:r>
            <a:r>
              <a:rPr lang="en-US" dirty="0">
                <a:solidFill>
                  <a:schemeClr val="tx2"/>
                </a:solidFill>
                <a:sym typeface="Symbol"/>
              </a:rPr>
              <a:t></a:t>
            </a:r>
            <a:r>
              <a:rPr lang="en-US" dirty="0">
                <a:solidFill>
                  <a:schemeClr val="tx2"/>
                </a:solidFill>
                <a:sym typeface="Wingdings" charset="2"/>
              </a:rPr>
              <a:t> {ONCE, OPT, MULT}</a:t>
            </a:r>
          </a:p>
          <a:p>
            <a:pPr lvl="2">
              <a:spcBef>
                <a:spcPts val="0"/>
              </a:spcBef>
            </a:pPr>
            <a:r>
              <a:rPr lang="en-US" dirty="0">
                <a:solidFill>
                  <a:schemeClr val="tx2"/>
                </a:solidFill>
                <a:sym typeface="Wingdings" charset="2"/>
              </a:rPr>
              <a:t>ONCE: item of type </a:t>
            </a:r>
            <a:r>
              <a:rPr lang="en-US" dirty="0">
                <a:solidFill>
                  <a:schemeClr val="tx2"/>
                </a:solidFill>
                <a:latin typeface="Symbol" charset="2"/>
                <a:cs typeface="Symbol" charset="2"/>
              </a:rPr>
              <a:t>σ</a:t>
            </a:r>
            <a:r>
              <a:rPr lang="en-US" baseline="-25000" dirty="0">
                <a:solidFill>
                  <a:schemeClr val="tx2"/>
                </a:solidFill>
              </a:rPr>
              <a:t>1</a:t>
            </a:r>
            <a:r>
              <a:rPr lang="en-US" dirty="0">
                <a:solidFill>
                  <a:schemeClr val="tx2"/>
                </a:solidFill>
              </a:rPr>
              <a:t> must contain exactly one item of type </a:t>
            </a:r>
            <a:r>
              <a:rPr lang="en-US" dirty="0">
                <a:solidFill>
                  <a:schemeClr val="tx2"/>
                </a:solidFill>
                <a:latin typeface="Symbol" charset="2"/>
                <a:cs typeface="Symbol" charset="2"/>
              </a:rPr>
              <a:t>σ</a:t>
            </a:r>
            <a:r>
              <a:rPr lang="en-US" baseline="-25000" dirty="0">
                <a:solidFill>
                  <a:schemeClr val="tx2"/>
                </a:solidFill>
              </a:rPr>
              <a:t>2</a:t>
            </a:r>
          </a:p>
          <a:p>
            <a:pPr lvl="2">
              <a:spcBef>
                <a:spcPts val="0"/>
              </a:spcBef>
            </a:pPr>
            <a:r>
              <a:rPr lang="en-US" dirty="0">
                <a:solidFill>
                  <a:schemeClr val="tx2"/>
                </a:solidFill>
                <a:sym typeface="Wingdings" charset="2"/>
              </a:rPr>
              <a:t>OPT: item of type </a:t>
            </a:r>
            <a:r>
              <a:rPr lang="en-US" dirty="0">
                <a:solidFill>
                  <a:schemeClr val="tx2"/>
                </a:solidFill>
                <a:latin typeface="Symbol" charset="2"/>
                <a:cs typeface="Symbol" charset="2"/>
              </a:rPr>
              <a:t>σ</a:t>
            </a:r>
            <a:r>
              <a:rPr lang="en-US" baseline="-25000" dirty="0">
                <a:solidFill>
                  <a:schemeClr val="tx2"/>
                </a:solidFill>
              </a:rPr>
              <a:t>1</a:t>
            </a:r>
            <a:r>
              <a:rPr lang="en-US" dirty="0">
                <a:solidFill>
                  <a:schemeClr val="tx2"/>
                </a:solidFill>
              </a:rPr>
              <a:t> may or may not contain an item of type </a:t>
            </a:r>
            <a:r>
              <a:rPr lang="en-US" dirty="0">
                <a:solidFill>
                  <a:schemeClr val="tx2"/>
                </a:solidFill>
                <a:latin typeface="Symbol" charset="2"/>
                <a:cs typeface="Symbol" charset="2"/>
              </a:rPr>
              <a:t>σ</a:t>
            </a:r>
            <a:r>
              <a:rPr lang="en-US" baseline="-25000" dirty="0">
                <a:solidFill>
                  <a:schemeClr val="tx2"/>
                </a:solidFill>
              </a:rPr>
              <a:t>2</a:t>
            </a:r>
          </a:p>
          <a:p>
            <a:pPr lvl="2">
              <a:spcBef>
                <a:spcPts val="0"/>
              </a:spcBef>
            </a:pPr>
            <a:r>
              <a:rPr lang="en-US" dirty="0">
                <a:solidFill>
                  <a:schemeClr val="tx2"/>
                </a:solidFill>
                <a:sym typeface="Wingdings" charset="2"/>
              </a:rPr>
              <a:t>MULT: item of type </a:t>
            </a:r>
            <a:r>
              <a:rPr lang="en-US" dirty="0">
                <a:solidFill>
                  <a:schemeClr val="tx2"/>
                </a:solidFill>
                <a:latin typeface="Symbol" charset="2"/>
                <a:cs typeface="Symbol" charset="2"/>
              </a:rPr>
              <a:t>σ</a:t>
            </a:r>
            <a:r>
              <a:rPr lang="en-US" baseline="-25000" dirty="0">
                <a:solidFill>
                  <a:schemeClr val="tx2"/>
                </a:solidFill>
              </a:rPr>
              <a:t>1</a:t>
            </a:r>
            <a:r>
              <a:rPr lang="en-US" dirty="0">
                <a:solidFill>
                  <a:schemeClr val="tx2"/>
                </a:solidFill>
              </a:rPr>
              <a:t> may contain multiple items of type </a:t>
            </a:r>
            <a:r>
              <a:rPr lang="en-US" dirty="0">
                <a:solidFill>
                  <a:schemeClr val="tx2"/>
                </a:solidFill>
                <a:latin typeface="Symbol" charset="2"/>
                <a:cs typeface="Symbol" charset="2"/>
              </a:rPr>
              <a:t>σ</a:t>
            </a:r>
            <a:r>
              <a:rPr lang="en-US" baseline="-25000" dirty="0">
                <a:solidFill>
                  <a:schemeClr val="tx2"/>
                </a:solidFill>
              </a:rPr>
              <a:t>2</a:t>
            </a:r>
            <a:endParaRPr lang="en-US" dirty="0">
              <a:solidFill>
                <a:schemeClr val="tx2"/>
              </a:solidFill>
              <a:sym typeface="Wingdings" charset="2"/>
            </a:endParaRPr>
          </a:p>
          <a:p>
            <a:pPr lvl="1">
              <a:spcBef>
                <a:spcPts val="0"/>
              </a:spcBef>
            </a:pPr>
            <a:r>
              <a:rPr lang="en-US" i="1" dirty="0">
                <a:solidFill>
                  <a:schemeClr val="tx2"/>
                </a:solidFill>
                <a:sym typeface="Wingdings" charset="2"/>
              </a:rPr>
              <a:t>m</a:t>
            </a:r>
            <a:r>
              <a:rPr lang="en-US" dirty="0">
                <a:solidFill>
                  <a:schemeClr val="tx2"/>
                </a:solidFill>
                <a:sym typeface="Wingdings" charset="2"/>
              </a:rPr>
              <a:t>: </a:t>
            </a:r>
            <a:r>
              <a:rPr lang="en-US" dirty="0">
                <a:solidFill>
                  <a:schemeClr val="tx2"/>
                </a:solidFill>
                <a:latin typeface="Symbol" charset="0"/>
                <a:sym typeface="Symbol"/>
              </a:rPr>
              <a:t></a:t>
            </a:r>
            <a:r>
              <a:rPr lang="en-US" dirty="0">
                <a:solidFill>
                  <a:schemeClr val="tx2"/>
                </a:solidFill>
                <a:latin typeface="Symbol" charset="0"/>
              </a:rPr>
              <a:t> </a:t>
            </a:r>
            <a:r>
              <a:rPr lang="en-US" dirty="0">
                <a:solidFill>
                  <a:schemeClr val="tx2"/>
                </a:solidFill>
                <a:sym typeface="Symbol"/>
              </a:rPr>
              <a:t></a:t>
            </a:r>
            <a:r>
              <a:rPr lang="en-US" dirty="0">
                <a:solidFill>
                  <a:schemeClr val="tx2"/>
                </a:solidFill>
                <a:sym typeface="Wingdings" charset="2"/>
              </a:rPr>
              <a:t> {</a:t>
            </a:r>
            <a:r>
              <a:rPr lang="en-US" dirty="0">
                <a:solidFill>
                  <a:schemeClr val="tx2"/>
                </a:solidFill>
                <a:latin typeface="Courier" pitchFamily="2" charset="0"/>
                <a:cs typeface="Courier New"/>
                <a:sym typeface="Wingdings" charset="2"/>
              </a:rPr>
              <a:t>string</a:t>
            </a:r>
            <a:r>
              <a:rPr lang="en-US" dirty="0">
                <a:solidFill>
                  <a:schemeClr val="tx2"/>
                </a:solidFill>
                <a:sym typeface="Wingdings" charset="2"/>
              </a:rPr>
              <a:t>}</a:t>
            </a:r>
          </a:p>
          <a:p>
            <a:pPr lvl="2">
              <a:spcBef>
                <a:spcPts val="0"/>
              </a:spcBef>
            </a:pPr>
            <a:r>
              <a:rPr lang="en-US" i="1" dirty="0">
                <a:solidFill>
                  <a:schemeClr val="tx2"/>
                </a:solidFill>
                <a:sym typeface="Wingdings" charset="2"/>
              </a:rPr>
              <a:t>m</a:t>
            </a:r>
            <a:r>
              <a:rPr lang="en-US" dirty="0">
                <a:solidFill>
                  <a:schemeClr val="tx2"/>
                </a:solidFill>
                <a:sym typeface="Wingdings" charset="2"/>
              </a:rPr>
              <a:t>(</a:t>
            </a:r>
            <a:r>
              <a:rPr lang="en-US" dirty="0" err="1">
                <a:solidFill>
                  <a:schemeClr val="tx2"/>
                </a:solidFill>
                <a:latin typeface="Symbol" charset="2"/>
                <a:cs typeface="Symbol" charset="2"/>
              </a:rPr>
              <a:t>σ</a:t>
            </a:r>
            <a:r>
              <a:rPr lang="en-US" dirty="0">
                <a:solidFill>
                  <a:schemeClr val="tx2"/>
                </a:solidFill>
                <a:sym typeface="Wingdings" charset="2"/>
              </a:rPr>
              <a:t>) denotes the domain of text content of an item of type </a:t>
            </a:r>
            <a:r>
              <a:rPr lang="en-US" dirty="0" err="1">
                <a:solidFill>
                  <a:schemeClr val="tx2"/>
                </a:solidFill>
                <a:latin typeface="Symbol" charset="2"/>
                <a:cs typeface="Symbol" charset="2"/>
              </a:rPr>
              <a:t>σ</a:t>
            </a:r>
            <a:endParaRPr lang="en-US" dirty="0">
              <a:solidFill>
                <a:schemeClr val="tx2"/>
              </a:solidFill>
              <a:sym typeface="Wingdings" charset="2"/>
            </a:endParaRPr>
          </a:p>
          <a:p>
            <a:pPr lvl="1">
              <a:spcBef>
                <a:spcPts val="0"/>
              </a:spcBef>
            </a:pPr>
            <a:r>
              <a:rPr lang="en-US" dirty="0">
                <a:solidFill>
                  <a:schemeClr val="tx2"/>
                </a:solidFill>
                <a:latin typeface="Symbol" charset="2"/>
                <a:cs typeface="Symbol" charset="2"/>
              </a:rPr>
              <a:t>ρ</a:t>
            </a:r>
            <a:r>
              <a:rPr lang="en-US" dirty="0">
                <a:solidFill>
                  <a:schemeClr val="tx2"/>
                </a:solidFill>
                <a:sym typeface="Wingdings" charset="2"/>
              </a:rPr>
              <a:t> is the root node type </a:t>
            </a:r>
            <a:r>
              <a:rPr lang="en-US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0F02A9-3AC0-9048-B9BB-FB157AC39E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2020, M.T. Özsu &amp; P. Valduriez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FDD8EB-36FF-C647-BDC6-D62201856B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D96158B-4539-3C43-9DE5-94C547866200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9772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pic>
        <p:nvPicPr>
          <p:cNvPr id="3" name="Picture 2" descr="fig-17-xmlschem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12776"/>
            <a:ext cx="8369297" cy="4219137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EBEC05-2794-4242-8585-D8586B544E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2020, M.T. Özsu &amp; P. Valduriez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B00DCC-5756-AE49-B638-01305C7BB4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D96158B-4539-3C43-9DE5-94C547866200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16382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22E7-915B-9941-B341-7FE709886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XML Query Languages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2CF43DB-E47D-7649-8CBA-63DDB4520B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dirty="0" err="1"/>
              <a:t>Xpath</a:t>
            </a:r>
            <a:endParaRPr lang="en-US" dirty="0"/>
          </a:p>
          <a:p>
            <a:pPr lvl="1">
              <a:spcBef>
                <a:spcPts val="0"/>
              </a:spcBef>
            </a:pPr>
            <a:r>
              <a:rPr lang="en-US" dirty="0"/>
              <a:t>Based on path expressions</a:t>
            </a:r>
          </a:p>
          <a:p>
            <a:pPr lvl="1">
              <a:spcBef>
                <a:spcPts val="0"/>
              </a:spcBef>
            </a:pPr>
            <a:r>
              <a:rPr lang="en-US" dirty="0"/>
              <a:t>A list of steps</a:t>
            </a:r>
          </a:p>
          <a:p>
            <a:pPr lvl="1">
              <a:spcBef>
                <a:spcPts val="0"/>
              </a:spcBef>
            </a:pPr>
            <a:r>
              <a:rPr lang="en-US" dirty="0"/>
              <a:t>Each step consists of</a:t>
            </a:r>
          </a:p>
          <a:p>
            <a:pPr lvl="2">
              <a:spcBef>
                <a:spcPts val="0"/>
              </a:spcBef>
            </a:pPr>
            <a:r>
              <a:rPr lang="en-US" dirty="0"/>
              <a:t>An </a:t>
            </a:r>
            <a:r>
              <a:rPr lang="en-US" dirty="0">
                <a:solidFill>
                  <a:srgbClr val="0432FF"/>
                </a:solidFill>
              </a:rPr>
              <a:t>axis</a:t>
            </a:r>
            <a:r>
              <a:rPr lang="en-US" dirty="0">
                <a:solidFill>
                  <a:srgbClr val="009999"/>
                </a:solidFill>
              </a:rPr>
              <a:t> </a:t>
            </a:r>
            <a:r>
              <a:rPr lang="en-US" dirty="0">
                <a:solidFill>
                  <a:schemeClr val="tx2"/>
                </a:solidFill>
              </a:rPr>
              <a:t>(13 of them)</a:t>
            </a:r>
          </a:p>
          <a:p>
            <a:pPr lvl="2">
              <a:spcBef>
                <a:spcPts val="0"/>
              </a:spcBef>
            </a:pPr>
            <a:r>
              <a:rPr lang="en-US" dirty="0"/>
              <a:t>A </a:t>
            </a:r>
            <a:r>
              <a:rPr lang="en-US" dirty="0">
                <a:solidFill>
                  <a:srgbClr val="0432FF"/>
                </a:solidFill>
              </a:rPr>
              <a:t>name test</a:t>
            </a:r>
          </a:p>
          <a:p>
            <a:pPr lvl="2">
              <a:spcBef>
                <a:spcPts val="0"/>
              </a:spcBef>
            </a:pPr>
            <a:r>
              <a:rPr lang="en-US" dirty="0"/>
              <a:t>Zero or more </a:t>
            </a:r>
            <a:r>
              <a:rPr lang="en-US" dirty="0">
                <a:solidFill>
                  <a:srgbClr val="0432FF"/>
                </a:solidFill>
              </a:rPr>
              <a:t>qualifiers</a:t>
            </a:r>
          </a:p>
          <a:p>
            <a:pPr lvl="2">
              <a:spcBef>
                <a:spcPts val="0"/>
              </a:spcBef>
            </a:pPr>
            <a:r>
              <a:rPr lang="en-US" dirty="0"/>
              <a:t>Last step is called a </a:t>
            </a:r>
            <a:r>
              <a:rPr lang="en-US" dirty="0">
                <a:solidFill>
                  <a:srgbClr val="0432FF"/>
                </a:solidFill>
              </a:rPr>
              <a:t>return step</a:t>
            </a:r>
          </a:p>
          <a:p>
            <a:pPr>
              <a:spcBef>
                <a:spcPts val="0"/>
              </a:spcBef>
            </a:pPr>
            <a:r>
              <a:rPr lang="en-US" dirty="0" err="1">
                <a:solidFill>
                  <a:srgbClr val="0432FF"/>
                </a:solidFill>
              </a:rPr>
              <a:t>Xquery</a:t>
            </a:r>
            <a:endParaRPr lang="en-US" dirty="0">
              <a:solidFill>
                <a:srgbClr val="0432FF"/>
              </a:solidFill>
            </a:endParaRPr>
          </a:p>
          <a:p>
            <a:pPr lvl="1">
              <a:spcBef>
                <a:spcPts val="0"/>
              </a:spcBef>
            </a:pPr>
            <a:r>
              <a:rPr lang="en-US" dirty="0"/>
              <a:t>FLWOR expression</a:t>
            </a:r>
          </a:p>
          <a:p>
            <a:pPr lvl="2">
              <a:spcBef>
                <a:spcPts val="0"/>
              </a:spcBef>
            </a:pPr>
            <a:r>
              <a:rPr lang="en-US" dirty="0"/>
              <a:t>“for”, “let”, “where”, “order by”, “return” clauses</a:t>
            </a:r>
          </a:p>
          <a:p>
            <a:pPr lvl="2">
              <a:spcBef>
                <a:spcPts val="0"/>
              </a:spcBef>
            </a:pPr>
            <a:r>
              <a:rPr lang="en-US" dirty="0"/>
              <a:t>Each clause can reference path expressions or other FLWOR expressions</a:t>
            </a:r>
          </a:p>
          <a:p>
            <a:pPr lvl="2">
              <a:spcBef>
                <a:spcPts val="0"/>
              </a:spcBef>
            </a:pPr>
            <a:r>
              <a:rPr lang="en-US" dirty="0"/>
              <a:t>Similar to SQL select-from-where-aggregate but operating on a list of XML document tree nodes</a:t>
            </a:r>
          </a:p>
          <a:p>
            <a:pPr>
              <a:spcBef>
                <a:spcPts val="0"/>
              </a:spcBef>
            </a:pPr>
            <a:endParaRPr lang="en-US" dirty="0">
              <a:solidFill>
                <a:srgbClr val="0432FF"/>
              </a:solidFill>
            </a:endParaRPr>
          </a:p>
          <a:p>
            <a:pPr lvl="1">
              <a:spcBef>
                <a:spcPts val="0"/>
              </a:spcBef>
            </a:pP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EBC2A1-C411-E646-A866-FD888ACAEB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2020, M.T. Özsu &amp; P. Valduriez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036107-D202-CF49-86B2-4A150CD2FB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D96158B-4539-3C43-9DE5-94C547866200}" type="slidenum">
              <a:rPr lang="en-US" smtClean="0"/>
              <a:t>48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9C9D74-6652-BF4E-B77F-A02BF74A0924}"/>
              </a:ext>
            </a:extLst>
          </p:cNvPr>
          <p:cNvSpPr txBox="1"/>
          <p:nvPr/>
        </p:nvSpPr>
        <p:spPr>
          <a:xfrm>
            <a:off x="6378402" y="1053303"/>
            <a:ext cx="2411238" cy="34674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87" dirty="0">
                <a:solidFill>
                  <a:schemeClr val="tx2"/>
                </a:solidFill>
                <a:latin typeface="Book Antiqua"/>
              </a:rPr>
              <a:t>child (/)</a:t>
            </a:r>
          </a:p>
          <a:p>
            <a:r>
              <a:rPr lang="en-US" sz="1687" dirty="0">
                <a:solidFill>
                  <a:schemeClr val="tx2"/>
                </a:solidFill>
                <a:latin typeface="Book Antiqua"/>
              </a:rPr>
              <a:t>descendent</a:t>
            </a:r>
          </a:p>
          <a:p>
            <a:r>
              <a:rPr lang="en-US" sz="1687" dirty="0">
                <a:solidFill>
                  <a:schemeClr val="tx2"/>
                </a:solidFill>
                <a:latin typeface="Book Antiqua"/>
              </a:rPr>
              <a:t>descendent-or-self (//)</a:t>
            </a:r>
          </a:p>
          <a:p>
            <a:r>
              <a:rPr lang="en-US" sz="1687" dirty="0">
                <a:solidFill>
                  <a:schemeClr val="tx2"/>
                </a:solidFill>
                <a:latin typeface="Book Antiqua"/>
              </a:rPr>
              <a:t>parent</a:t>
            </a:r>
          </a:p>
          <a:p>
            <a:r>
              <a:rPr lang="en-US" sz="1687" dirty="0">
                <a:solidFill>
                  <a:schemeClr val="tx2"/>
                </a:solidFill>
                <a:latin typeface="Book Antiqua"/>
              </a:rPr>
              <a:t>attribute (/@)</a:t>
            </a:r>
          </a:p>
          <a:p>
            <a:r>
              <a:rPr lang="en-US" sz="1687" dirty="0">
                <a:solidFill>
                  <a:schemeClr val="tx2"/>
                </a:solidFill>
                <a:latin typeface="Book Antiqua"/>
              </a:rPr>
              <a:t>self (.)</a:t>
            </a:r>
          </a:p>
          <a:p>
            <a:r>
              <a:rPr lang="en-US" sz="1687" dirty="0">
                <a:solidFill>
                  <a:schemeClr val="tx2"/>
                </a:solidFill>
                <a:latin typeface="Book Antiqua"/>
              </a:rPr>
              <a:t>ancestor</a:t>
            </a:r>
          </a:p>
          <a:p>
            <a:r>
              <a:rPr lang="en-US" sz="1687" dirty="0">
                <a:solidFill>
                  <a:schemeClr val="tx2"/>
                </a:solidFill>
                <a:latin typeface="Book Antiqua"/>
              </a:rPr>
              <a:t>ancestor-or-self</a:t>
            </a:r>
          </a:p>
          <a:p>
            <a:r>
              <a:rPr lang="en-US" sz="1687" dirty="0">
                <a:solidFill>
                  <a:schemeClr val="tx2"/>
                </a:solidFill>
                <a:latin typeface="Book Antiqua"/>
              </a:rPr>
              <a:t>following-sibling</a:t>
            </a:r>
          </a:p>
          <a:p>
            <a:r>
              <a:rPr lang="en-US" sz="1687" dirty="0">
                <a:solidFill>
                  <a:schemeClr val="tx2"/>
                </a:solidFill>
                <a:latin typeface="Book Antiqua"/>
              </a:rPr>
              <a:t>following</a:t>
            </a:r>
          </a:p>
          <a:p>
            <a:r>
              <a:rPr lang="en-US" sz="1687" dirty="0">
                <a:solidFill>
                  <a:schemeClr val="tx2"/>
                </a:solidFill>
                <a:latin typeface="Book Antiqua"/>
              </a:rPr>
              <a:t>preceding-sibling</a:t>
            </a:r>
          </a:p>
          <a:p>
            <a:r>
              <a:rPr lang="en-US" sz="1687" dirty="0">
                <a:solidFill>
                  <a:schemeClr val="tx2"/>
                </a:solidFill>
                <a:latin typeface="Book Antiqua"/>
              </a:rPr>
              <a:t>preceding</a:t>
            </a:r>
          </a:p>
          <a:p>
            <a:r>
              <a:rPr lang="en-US" sz="1687" dirty="0">
                <a:solidFill>
                  <a:schemeClr val="tx2"/>
                </a:solidFill>
                <a:latin typeface="Book Antiqua"/>
              </a:rPr>
              <a:t>namespace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3FBAABE-08C5-4640-AB77-0627D6540CE8}"/>
              </a:ext>
            </a:extLst>
          </p:cNvPr>
          <p:cNvCxnSpPr>
            <a:cxnSpLocks/>
          </p:cNvCxnSpPr>
          <p:nvPr/>
        </p:nvCxnSpPr>
        <p:spPr bwMode="auto">
          <a:xfrm>
            <a:off x="3923928" y="3068960"/>
            <a:ext cx="2454474" cy="0"/>
          </a:xfrm>
          <a:prstGeom prst="straightConnector1">
            <a:avLst/>
          </a:prstGeom>
          <a:solidFill>
            <a:srgbClr val="6682AA"/>
          </a:solidFill>
          <a:ln w="508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00148394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XPath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08000"/>
                </a:solidFill>
              </a:rPr>
              <a:t>/</a:t>
            </a:r>
            <a:r>
              <a:rPr lang="en-US" dirty="0">
                <a:solidFill>
                  <a:srgbClr val="FF0000"/>
                </a:solidFill>
              </a:rPr>
              <a:t>author</a:t>
            </a:r>
            <a:r>
              <a:rPr lang="en-US" dirty="0">
                <a:solidFill>
                  <a:srgbClr val="008000"/>
                </a:solidFill>
              </a:rPr>
              <a:t>[.//</a:t>
            </a:r>
            <a:r>
              <a:rPr lang="en-US" dirty="0">
                <a:solidFill>
                  <a:srgbClr val="FF0000"/>
                </a:solidFill>
              </a:rPr>
              <a:t>last</a:t>
            </a:r>
            <a:r>
              <a:rPr lang="en-US" dirty="0"/>
              <a:t> </a:t>
            </a:r>
            <a:r>
              <a:rPr lang="en-US" dirty="0">
                <a:solidFill>
                  <a:srgbClr val="0000FF"/>
                </a:solidFill>
              </a:rPr>
              <a:t>= “Valduriez”</a:t>
            </a:r>
            <a:r>
              <a:rPr lang="en-US" dirty="0">
                <a:solidFill>
                  <a:srgbClr val="008000"/>
                </a:solidFill>
              </a:rPr>
              <a:t>]//</a:t>
            </a:r>
            <a:r>
              <a:rPr lang="en-US" dirty="0">
                <a:solidFill>
                  <a:srgbClr val="FF0000"/>
                </a:solidFill>
              </a:rPr>
              <a:t>book</a:t>
            </a:r>
            <a:r>
              <a:rPr lang="en-US" dirty="0">
                <a:solidFill>
                  <a:srgbClr val="008000"/>
                </a:solidFill>
              </a:rPr>
              <a:t>[</a:t>
            </a:r>
            <a:r>
              <a:rPr lang="en-US" dirty="0">
                <a:solidFill>
                  <a:srgbClr val="FF0000"/>
                </a:solidFill>
              </a:rPr>
              <a:t>price</a:t>
            </a:r>
            <a:r>
              <a:rPr lang="en-US" dirty="0"/>
              <a:t> </a:t>
            </a:r>
            <a:r>
              <a:rPr lang="en-US" dirty="0">
                <a:solidFill>
                  <a:srgbClr val="0000FF"/>
                </a:solidFill>
              </a:rPr>
              <a:t>&lt; 100</a:t>
            </a:r>
            <a:r>
              <a:rPr lang="en-US" dirty="0">
                <a:solidFill>
                  <a:srgbClr val="008000"/>
                </a:solidFill>
              </a:rPr>
              <a:t>]</a:t>
            </a:r>
          </a:p>
          <a:p>
            <a:r>
              <a:rPr lang="en-US" dirty="0">
                <a:solidFill>
                  <a:srgbClr val="FF0000"/>
                </a:solidFill>
              </a:rPr>
              <a:t>Name constraints</a:t>
            </a:r>
          </a:p>
          <a:p>
            <a:pPr lvl="1"/>
            <a:r>
              <a:rPr lang="en-US" dirty="0">
                <a:solidFill>
                  <a:schemeClr val="tx2"/>
                </a:solidFill>
              </a:rPr>
              <a:t>Correspond to name tests</a:t>
            </a:r>
          </a:p>
          <a:p>
            <a:r>
              <a:rPr lang="en-US" dirty="0">
                <a:solidFill>
                  <a:srgbClr val="008000"/>
                </a:solidFill>
              </a:rPr>
              <a:t>Structural constraints</a:t>
            </a:r>
          </a:p>
          <a:p>
            <a:pPr lvl="1"/>
            <a:r>
              <a:rPr lang="en-US" dirty="0"/>
              <a:t>Correspond to axes</a:t>
            </a:r>
          </a:p>
          <a:p>
            <a:r>
              <a:rPr lang="en-US" dirty="0">
                <a:solidFill>
                  <a:srgbClr val="0000FF"/>
                </a:solidFill>
              </a:rPr>
              <a:t>Value constraints</a:t>
            </a:r>
          </a:p>
          <a:p>
            <a:pPr lvl="1"/>
            <a:r>
              <a:rPr lang="en-US" dirty="0"/>
              <a:t>Correspond to value comparisons</a:t>
            </a:r>
          </a:p>
          <a:p>
            <a:r>
              <a:rPr lang="en-US" dirty="0"/>
              <a:t>Query pattern tree (QTP)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9CE95B-9704-9A46-A3E1-24D796270C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2020, M.T. Özsu &amp; P. Valduriez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C457E4-53DC-EA4E-B83B-6398FF4C05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D96158B-4539-3C43-9DE5-94C547866200}" type="slidenum">
              <a:rPr lang="en-US" smtClean="0"/>
              <a:t>49</a:t>
            </a:fld>
            <a:endParaRPr lang="en-US"/>
          </a:p>
        </p:txBody>
      </p:sp>
      <p:pic>
        <p:nvPicPr>
          <p:cNvPr id="4" name="Picture 3" descr="fig-17-patterntre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558" y="2432241"/>
            <a:ext cx="4384523" cy="368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7060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idx="1"/>
          </p:nvPr>
        </p:nvSpPr>
        <p:spPr>
          <a:ln/>
        </p:spPr>
        <p:txBody>
          <a:bodyPr>
            <a:normAutofit/>
          </a:bodyPr>
          <a:lstStyle/>
          <a:p>
            <a:r>
              <a:rPr lang="en-US" dirty="0">
                <a:solidFill>
                  <a:srgbClr val="1771A9"/>
                </a:solidFill>
                <a:cs typeface="Book Antiqua"/>
              </a:rPr>
              <a:t>Web Data Management</a:t>
            </a:r>
          </a:p>
          <a:p>
            <a:pPr lvl="1"/>
            <a:r>
              <a:rPr lang="en-US" dirty="0">
                <a:solidFill>
                  <a:srgbClr val="1771A9"/>
                </a:solidFill>
                <a:cs typeface="Book Antiqua"/>
              </a:rPr>
              <a:t>Web Models</a:t>
            </a:r>
          </a:p>
          <a:p>
            <a:pPr lvl="1"/>
            <a:r>
              <a:rPr lang="en-US" dirty="0">
                <a:solidFill>
                  <a:srgbClr val="1771A9">
                    <a:alpha val="25000"/>
                  </a:srgbClr>
                </a:solidFill>
                <a:cs typeface="Book Antiqua"/>
              </a:rPr>
              <a:t>Web Search</a:t>
            </a:r>
          </a:p>
          <a:p>
            <a:pPr lvl="1"/>
            <a:r>
              <a:rPr lang="en-US" dirty="0">
                <a:solidFill>
                  <a:srgbClr val="1771A9">
                    <a:alpha val="25000"/>
                  </a:srgbClr>
                </a:solidFill>
                <a:cs typeface="Book Antiqua"/>
              </a:rPr>
              <a:t>Web Querying</a:t>
            </a:r>
          </a:p>
          <a:p>
            <a:pPr lvl="1"/>
            <a:r>
              <a:rPr lang="en-US" dirty="0">
                <a:solidFill>
                  <a:srgbClr val="1771A9">
                    <a:alpha val="25000"/>
                  </a:srgbClr>
                </a:solidFill>
                <a:cs typeface="Book Antiqua"/>
              </a:rPr>
              <a:t>Hidden Web</a:t>
            </a:r>
          </a:p>
          <a:p>
            <a:pPr lvl="1"/>
            <a:r>
              <a:rPr lang="en-US" dirty="0">
                <a:solidFill>
                  <a:srgbClr val="1771A9">
                    <a:alpha val="25000"/>
                  </a:srgbClr>
                </a:solidFill>
                <a:cs typeface="Book Antiqua"/>
              </a:rPr>
              <a:t>Web Data Integration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51B72E8-7C79-424E-A232-677D185C1B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2020, M.T. Özsu &amp; P. Valduriez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C3681F-B44B-9F40-96A9-7695DC0EC7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D96158B-4539-3C43-9DE5-94C54786620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7209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Xquery</a:t>
            </a:r>
            <a:r>
              <a:rPr lang="en-US" dirty="0"/>
              <a:t>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Return a list of books with their title and price ordered by their attribute names</a:t>
            </a:r>
          </a:p>
          <a:p>
            <a:pPr marL="589338" lvl="2" indent="0">
              <a:buNone/>
            </a:pPr>
            <a:r>
              <a:rPr lang="en-US" dirty="0">
                <a:latin typeface="Courier" pitchFamily="2" charset="0"/>
                <a:cs typeface="Courier New"/>
              </a:rPr>
              <a:t>let $col := collection(“bib”)</a:t>
            </a:r>
          </a:p>
          <a:p>
            <a:pPr marL="589338" lvl="2" indent="0">
              <a:spcBef>
                <a:spcPts val="422"/>
              </a:spcBef>
              <a:buNone/>
            </a:pPr>
            <a:r>
              <a:rPr lang="en-US" dirty="0">
                <a:latin typeface="Courier" pitchFamily="2" charset="0"/>
                <a:cs typeface="Courier New"/>
              </a:rPr>
              <a:t>for $author in $col/author</a:t>
            </a:r>
          </a:p>
          <a:p>
            <a:pPr marL="589338" lvl="2" indent="0">
              <a:spcBef>
                <a:spcPts val="422"/>
              </a:spcBef>
              <a:buNone/>
            </a:pPr>
            <a:r>
              <a:rPr lang="en-US" dirty="0">
                <a:latin typeface="Courier" pitchFamily="2" charset="0"/>
                <a:cs typeface="Courier New"/>
              </a:rPr>
              <a:t>		order by $author.name</a:t>
            </a:r>
          </a:p>
          <a:p>
            <a:pPr marL="589338" lvl="2" indent="0">
              <a:spcBef>
                <a:spcPts val="422"/>
              </a:spcBef>
              <a:buNone/>
            </a:pPr>
            <a:r>
              <a:rPr lang="en-US" dirty="0">
                <a:latin typeface="Courier" pitchFamily="2" charset="0"/>
                <a:cs typeface="Courier New"/>
              </a:rPr>
              <a:t>		for $b in $author/pubs/book</a:t>
            </a:r>
          </a:p>
          <a:p>
            <a:pPr marL="589338" lvl="2" indent="0">
              <a:spcBef>
                <a:spcPts val="422"/>
              </a:spcBef>
              <a:buNone/>
            </a:pPr>
            <a:r>
              <a:rPr lang="en-US" dirty="0">
                <a:latin typeface="Courier" pitchFamily="2" charset="0"/>
                <a:cs typeface="Courier New"/>
              </a:rPr>
              <a:t>			let $title := $b/title</a:t>
            </a:r>
          </a:p>
          <a:p>
            <a:pPr marL="589338" lvl="2" indent="0">
              <a:spcBef>
                <a:spcPts val="422"/>
              </a:spcBef>
              <a:buNone/>
            </a:pPr>
            <a:r>
              <a:rPr lang="en-US" dirty="0">
                <a:latin typeface="Courier" pitchFamily="2" charset="0"/>
                <a:cs typeface="Courier New"/>
              </a:rPr>
              <a:t>			let $price := $b/price</a:t>
            </a:r>
          </a:p>
          <a:p>
            <a:pPr marL="589338" lvl="2" indent="0">
              <a:spcBef>
                <a:spcPts val="422"/>
              </a:spcBef>
              <a:buNone/>
            </a:pPr>
            <a:r>
              <a:rPr lang="en-US" dirty="0">
                <a:latin typeface="Courier" pitchFamily="2" charset="0"/>
                <a:cs typeface="Courier New"/>
              </a:rPr>
              <a:t>			return $title, $price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8C81BB-1685-8846-B197-AC1FC32429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2020, M.T. Özsu &amp; P. Valduriez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1CCC90-A5F1-2F45-91BA-6774B58241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D96158B-4539-3C43-9DE5-94C547866200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70785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BE947-3B7B-3042-A831-A82DC6031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7813"/>
            <a:ext cx="8435280" cy="1139825"/>
          </a:xfrm>
        </p:spPr>
        <p:txBody>
          <a:bodyPr/>
          <a:lstStyle/>
          <a:p>
            <a:r>
              <a:rPr lang="en-US" dirty="0"/>
              <a:t>Resource Description Framework (RDF)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AD04AFC-A8B5-7D48-8048-12ADEF66A86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67544" y="1340768"/>
                <a:ext cx="8229600" cy="4530725"/>
              </a:xfrm>
            </p:spPr>
            <p:txBody>
              <a:bodyPr/>
              <a:lstStyle/>
              <a:p>
                <a:pPr>
                  <a:spcBef>
                    <a:spcPts val="300"/>
                  </a:spcBef>
                </a:pPr>
                <a:r>
                  <a:rPr lang="en-US" dirty="0"/>
                  <a:t>Data model on top of XML</a:t>
                </a:r>
              </a:p>
              <a:p>
                <a:pPr>
                  <a:spcBef>
                    <a:spcPts val="300"/>
                  </a:spcBef>
                </a:pPr>
                <a:r>
                  <a:rPr lang="en-US" dirty="0"/>
                  <a:t>Models each fact as a set of triples</a:t>
                </a:r>
              </a:p>
              <a:p>
                <a:pPr lvl="1">
                  <a:spcBef>
                    <a:spcPts val="300"/>
                  </a:spcBef>
                </a:pPr>
                <a:r>
                  <a:rPr lang="en-US" dirty="0"/>
                  <a:t>(</a:t>
                </a:r>
                <a:r>
                  <a:rPr lang="en-US" dirty="0">
                    <a:solidFill>
                      <a:srgbClr val="0432FF"/>
                    </a:solidFill>
                  </a:rPr>
                  <a:t>s</a:t>
                </a:r>
                <a:r>
                  <a:rPr lang="en-US" dirty="0"/>
                  <a:t>ubject, </a:t>
                </a:r>
                <a:r>
                  <a:rPr lang="en-US" dirty="0">
                    <a:solidFill>
                      <a:srgbClr val="0432FF"/>
                    </a:solidFill>
                  </a:rPr>
                  <a:t>p</a:t>
                </a:r>
                <a:r>
                  <a:rPr lang="en-US" dirty="0"/>
                  <a:t>roperty (or </a:t>
                </a:r>
                <a:r>
                  <a:rPr lang="en-US" dirty="0">
                    <a:solidFill>
                      <a:srgbClr val="0432FF"/>
                    </a:solidFill>
                  </a:rPr>
                  <a:t>p</a:t>
                </a:r>
                <a:r>
                  <a:rPr lang="en-US" dirty="0"/>
                  <a:t>redicate), </a:t>
                </a:r>
                <a:r>
                  <a:rPr lang="en-US" dirty="0">
                    <a:solidFill>
                      <a:srgbClr val="0432FF"/>
                    </a:solidFill>
                  </a:rPr>
                  <a:t>o</a:t>
                </a:r>
                <a:r>
                  <a:rPr lang="en-US" dirty="0"/>
                  <a:t>bject): ⟨</a:t>
                </a:r>
                <a:r>
                  <a:rPr lang="en-US" dirty="0" err="1"/>
                  <a:t>s,p,o</a:t>
                </a:r>
                <a:r>
                  <a:rPr lang="en-US" dirty="0"/>
                  <a:t>〉</a:t>
                </a:r>
              </a:p>
              <a:p>
                <a:pPr lvl="1">
                  <a:spcBef>
                    <a:spcPts val="300"/>
                  </a:spcBef>
                </a:pPr>
                <a:r>
                  <a:rPr lang="en-CA" dirty="0"/>
                  <a:t>Subject: the entity that is described (URI or blank node)</a:t>
                </a:r>
              </a:p>
              <a:p>
                <a:pPr lvl="1">
                  <a:spcBef>
                    <a:spcPts val="300"/>
                  </a:spcBef>
                </a:pPr>
                <a:r>
                  <a:rPr lang="en-CA" dirty="0"/>
                  <a:t>Predicate: a feature of the entity (URI)</a:t>
                </a:r>
              </a:p>
              <a:p>
                <a:pPr lvl="1">
                  <a:spcBef>
                    <a:spcPts val="300"/>
                  </a:spcBef>
                </a:pPr>
                <a:r>
                  <a:rPr lang="en-CA" dirty="0"/>
                  <a:t>Object: value of the feature (URI, blank node or literal)</a:t>
                </a:r>
              </a:p>
              <a:p>
                <a:pPr>
                  <a:spcBef>
                    <a:spcPts val="300"/>
                  </a:spcBef>
                </a:pPr>
                <a:r>
                  <a:rPr lang="en-CA" dirty="0"/>
                  <a:t>Formally: an RDF triple</a:t>
                </a:r>
              </a:p>
              <a:p>
                <a:pPr marL="457200" lvl="1" indent="0">
                  <a:spcBef>
                    <a:spcPts val="3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CA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𝑜</m:t>
                          </m:r>
                        </m:e>
                      </m:d>
                      <m:r>
                        <a:rPr lang="en-CA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𝒰</m:t>
                          </m:r>
                          <m:r>
                            <a:rPr lang="en-CA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∪</m:t>
                          </m:r>
                          <m:r>
                            <a:rPr lang="en-CA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ℬ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CA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𝒰</m:t>
                      </m:r>
                      <m:r>
                        <a:rPr lang="en-CA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𝒰</m:t>
                          </m:r>
                          <m:r>
                            <a:rPr lang="en-CA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∪</m:t>
                          </m:r>
                          <m:r>
                            <a:rPr lang="en-CA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ℬ</m:t>
                          </m:r>
                          <m:r>
                            <a:rPr lang="en-CA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∪</m:t>
                          </m:r>
                          <m:r>
                            <a:rPr lang="en-CA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e>
                      </m:d>
                    </m:oMath>
                  </m:oMathPara>
                </a14:m>
                <a:endParaRPr lang="en-US" sz="2400" b="0" dirty="0">
                  <a:ea typeface="Cambria Math" panose="02040503050406030204" pitchFamily="18" charset="0"/>
                </a:endParaRPr>
              </a:p>
              <a:p>
                <a:pPr marL="457200" lvl="1" indent="0">
                  <a:spcBef>
                    <a:spcPts val="300"/>
                  </a:spcBef>
                  <a:buNone/>
                </a:pPr>
                <a:r>
                  <a:rPr lang="en-CA" dirty="0"/>
                  <a:t>where</a:t>
                </a:r>
              </a:p>
              <a:p>
                <a:pPr lvl="2">
                  <a:spcBef>
                    <a:spcPts val="300"/>
                  </a:spcBef>
                </a:pPr>
                <a14:m>
                  <m:oMath xmlns:m="http://schemas.openxmlformats.org/officeDocument/2006/math">
                    <m:r>
                      <a:rPr lang="en-CA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𝒰</m:t>
                    </m:r>
                    <m:r>
                      <a:rPr lang="en-CA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CA" dirty="0"/>
                  <a:t>denotes the set of URIs</a:t>
                </a:r>
              </a:p>
              <a:p>
                <a:pPr lvl="2">
                  <a:spcBef>
                    <a:spcPts val="300"/>
                  </a:spcBef>
                </a:pPr>
                <a14:m>
                  <m:oMath xmlns:m="http://schemas.openxmlformats.org/officeDocument/2006/math">
                    <m:r>
                      <a:rPr lang="en-CA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ℬ</m:t>
                    </m:r>
                    <m:r>
                      <a:rPr lang="en-CA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CA" dirty="0"/>
                  <a:t>denotes the set of blank nodes</a:t>
                </a:r>
              </a:p>
              <a:p>
                <a:pPr lvl="2">
                  <a:spcBef>
                    <a:spcPts val="300"/>
                  </a:spcBef>
                </a:pPr>
                <a14:m>
                  <m:oMath xmlns:m="http://schemas.openxmlformats.org/officeDocument/2006/math">
                    <m:r>
                      <a:rPr lang="en-CA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ℒ</m:t>
                    </m:r>
                    <m:r>
                      <a:rPr lang="en-CA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CA" dirty="0"/>
                  <a:t>denotes the set of literals</a:t>
                </a:r>
              </a:p>
              <a:p>
                <a:pPr lvl="1">
                  <a:spcBef>
                    <a:spcPts val="300"/>
                  </a:spcBef>
                </a:pPr>
                <a:r>
                  <a:rPr lang="en-CA" dirty="0"/>
                  <a:t>Set of RDF triples form a RDF dataset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7AD04AFC-A8B5-7D48-8048-12ADEF66A86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7544" y="1340768"/>
                <a:ext cx="8229600" cy="4530725"/>
              </a:xfrm>
              <a:blipFill rotWithShape="1">
                <a:blip r:embed="rId2"/>
                <a:stretch>
                  <a:fillRect b="-134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5FA5D6-DB72-554B-8AAC-2843CE4CA5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2020, M.T. Özsu &amp; P. Valduriez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3CEEC2-9AF9-9B44-A334-1E50DC0795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D96158B-4539-3C43-9DE5-94C547866200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6432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7D1E2-64B8-1E47-BFA0-C50A97586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RDF Dataset Example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13BA973-BFD1-AA47-A8E5-31BD2FA508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1639" y="1196753"/>
            <a:ext cx="6644635" cy="4898288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CDAB20-E506-6F46-95F3-1B7F071955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2020, M.T. Özsu &amp; P. Valduriez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C67662-6EE1-8C43-B8E8-6A2A5279A1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D96158B-4539-3C43-9DE5-94C547866200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03147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BE947-3B7B-3042-A831-A82DC6031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7813"/>
            <a:ext cx="8435280" cy="1139825"/>
          </a:xfrm>
        </p:spPr>
        <p:txBody>
          <a:bodyPr/>
          <a:lstStyle/>
          <a:p>
            <a:r>
              <a:rPr lang="en-US" dirty="0"/>
              <a:t>RDF Schema (RDFS)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D04AFC-A8B5-7D48-8048-12ADEF66A8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00050"/>
            <a:r>
              <a:rPr lang="en-US" dirty="0"/>
              <a:t>Annotation of RDF data with semantic metadata</a:t>
            </a:r>
          </a:p>
          <a:p>
            <a:pPr marL="400050"/>
            <a:r>
              <a:rPr lang="en-US" dirty="0"/>
              <a:t>Allows the definition of classes and class hierarchies</a:t>
            </a:r>
          </a:p>
          <a:p>
            <a:pPr marL="400050"/>
            <a:r>
              <a:rPr lang="en-US" dirty="0"/>
              <a:t>Enables reasoning over RDF data (</a:t>
            </a:r>
            <a:r>
              <a:rPr lang="en-US" dirty="0">
                <a:solidFill>
                  <a:srgbClr val="0432FF"/>
                </a:solidFill>
              </a:rPr>
              <a:t>entailment</a:t>
            </a:r>
            <a:r>
              <a:rPr lang="en-US" dirty="0"/>
              <a:t>)</a:t>
            </a:r>
          </a:p>
          <a:p>
            <a:pPr marL="400050"/>
            <a:r>
              <a:rPr lang="en-US" dirty="0"/>
              <a:t>Built-in class definitions</a:t>
            </a:r>
          </a:p>
          <a:p>
            <a:pPr marL="800100" lvl="1"/>
            <a:r>
              <a:rPr lang="en-US" dirty="0" err="1">
                <a:latin typeface="Lucida Console" panose="020B0609040504020204" pitchFamily="49" charset="0"/>
              </a:rPr>
              <a:t>rdfs:Class</a:t>
            </a:r>
            <a:r>
              <a:rPr lang="en-US" dirty="0"/>
              <a:t>, </a:t>
            </a:r>
            <a:r>
              <a:rPr lang="en-US" dirty="0" err="1">
                <a:latin typeface="Lucida Console" panose="020B0609040504020204" pitchFamily="49" charset="0"/>
              </a:rPr>
              <a:t>rdfs:subClassOf</a:t>
            </a:r>
            <a:r>
              <a:rPr lang="en-US" dirty="0"/>
              <a:t>, </a:t>
            </a:r>
            <a:r>
              <a:rPr lang="en-US" dirty="0" err="1">
                <a:latin typeface="Lucida Console" panose="020B0609040504020204" pitchFamily="49" charset="0"/>
              </a:rPr>
              <a:t>rdfs:label</a:t>
            </a:r>
            <a:r>
              <a:rPr lang="en-US" dirty="0"/>
              <a:t>, …</a:t>
            </a:r>
          </a:p>
          <a:p>
            <a:pPr marL="400050"/>
            <a:r>
              <a:rPr lang="en-US" dirty="0"/>
              <a:t>Example</a:t>
            </a:r>
          </a:p>
          <a:p>
            <a:pPr marL="715963" indent="0">
              <a:buNone/>
            </a:pPr>
            <a:r>
              <a:rPr lang="en-US" dirty="0">
                <a:latin typeface="Courier" pitchFamily="2" charset="0"/>
              </a:rPr>
              <a:t>Movies </a:t>
            </a:r>
            <a:r>
              <a:rPr lang="en-US" dirty="0" err="1">
                <a:latin typeface="Courier" pitchFamily="2" charset="0"/>
              </a:rPr>
              <a:t>rdf:type</a:t>
            </a:r>
            <a:r>
              <a:rPr lang="en-US" dirty="0">
                <a:latin typeface="Courier" pitchFamily="2" charset="0"/>
              </a:rPr>
              <a:t> </a:t>
            </a:r>
            <a:r>
              <a:rPr lang="en-US" dirty="0" err="1">
                <a:latin typeface="Courier" pitchFamily="2" charset="0"/>
              </a:rPr>
              <a:t>rdfs:Class</a:t>
            </a:r>
            <a:r>
              <a:rPr lang="en-US" dirty="0">
                <a:latin typeface="Courier" pitchFamily="2" charset="0"/>
              </a:rPr>
              <a:t>.</a:t>
            </a:r>
          </a:p>
          <a:p>
            <a:pPr marL="715963" indent="0">
              <a:spcBef>
                <a:spcPts val="0"/>
              </a:spcBef>
              <a:buNone/>
            </a:pPr>
            <a:r>
              <a:rPr lang="en-US" dirty="0" err="1">
                <a:latin typeface="Courier" pitchFamily="2" charset="0"/>
              </a:rPr>
              <a:t>ActionMovies</a:t>
            </a:r>
            <a:r>
              <a:rPr lang="en-US" dirty="0">
                <a:latin typeface="Courier" pitchFamily="2" charset="0"/>
              </a:rPr>
              <a:t> </a:t>
            </a:r>
            <a:r>
              <a:rPr lang="en-US" dirty="0" err="1">
                <a:latin typeface="Courier" pitchFamily="2" charset="0"/>
              </a:rPr>
              <a:t>rdfs:subClassOf</a:t>
            </a:r>
            <a:r>
              <a:rPr lang="en-US" dirty="0">
                <a:latin typeface="Courier" pitchFamily="2" charset="0"/>
              </a:rPr>
              <a:t> Movies.</a:t>
            </a:r>
          </a:p>
          <a:p>
            <a:pPr marL="715963" indent="0">
              <a:spcBef>
                <a:spcPts val="0"/>
              </a:spcBef>
              <a:buNone/>
            </a:pPr>
            <a:r>
              <a:rPr lang="en-US" dirty="0">
                <a:latin typeface="Courier" pitchFamily="2" charset="0"/>
              </a:rPr>
              <a:t>Dramas </a:t>
            </a:r>
            <a:r>
              <a:rPr lang="en-US" dirty="0" err="1">
                <a:latin typeface="Courier" pitchFamily="2" charset="0"/>
              </a:rPr>
              <a:t>rdfs:subClassOf</a:t>
            </a:r>
            <a:r>
              <a:rPr lang="en-US" dirty="0">
                <a:latin typeface="Courier" pitchFamily="2" charset="0"/>
              </a:rPr>
              <a:t> Movies.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5FA5D6-DB72-554B-8AAC-2843CE4CA5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2020, M.T. Özsu &amp; P. Valduriez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3CEEC2-9AF9-9B44-A334-1E50DC0795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D96158B-4539-3C43-9DE5-94C547866200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44380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A2BEF-C3F8-074C-BBFD-25B8FE36A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RDF Graph</a:t>
            </a:r>
          </a:p>
        </p:txBody>
      </p:sp>
      <p:pic>
        <p:nvPicPr>
          <p:cNvPr id="7" name="Content Placeholder 6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6E81DB4B-239B-C84D-986D-D29EBD96C9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5616" y="908720"/>
            <a:ext cx="6932056" cy="5040267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6FFC3B-14F1-B74A-A040-BB75594718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2020, M.T. Özsu &amp; P. Valduriez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8C1242-1D0D-E243-923A-56C102184E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D96158B-4539-3C43-9DE5-94C547866200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08332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96C96-5C11-F840-9E52-3AE566F0C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RDF Query Language – SPARQL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A4AD271-8DC6-534A-8D4E-C722A67FBE1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67544" y="1268760"/>
                <a:ext cx="8229600" cy="4530725"/>
              </a:xfrm>
            </p:spPr>
            <p:txBody>
              <a:bodyPr/>
              <a:lstStyle/>
              <a:p>
                <a:pPr>
                  <a:spcBef>
                    <a:spcPts val="300"/>
                  </a:spcBef>
                </a:pPr>
                <a:r>
                  <a:rPr lang="en-CA" dirty="0"/>
                  <a:t>SPARQL Protocol and RDF Query Language</a:t>
                </a:r>
              </a:p>
              <a:p>
                <a:pPr>
                  <a:spcBef>
                    <a:spcPts val="300"/>
                  </a:spcBef>
                </a:pPr>
                <a:r>
                  <a:rPr lang="en-CA" dirty="0"/>
                  <a:t>Formally: Let </a:t>
                </a:r>
                <a14:m>
                  <m:oMath xmlns:m="http://schemas.openxmlformats.org/officeDocument/2006/math">
                    <m:r>
                      <a:rPr lang="en-CA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𝒰</m:t>
                    </m:r>
                  </m:oMath>
                </a14:m>
                <a:r>
                  <a:rPr lang="en-CA" dirty="0"/>
                  <a:t>, </a:t>
                </a:r>
                <a14:m>
                  <m:oMath xmlns:m="http://schemas.openxmlformats.org/officeDocument/2006/math">
                    <m:r>
                      <a:rPr lang="en-CA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ℬ</m:t>
                    </m:r>
                  </m:oMath>
                </a14:m>
                <a:r>
                  <a:rPr lang="en-CA" dirty="0"/>
                  <a:t>, </a:t>
                </a:r>
                <a14:m>
                  <m:oMath xmlns:m="http://schemas.openxmlformats.org/officeDocument/2006/math">
                    <m:r>
                      <a:rPr lang="en-CA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ℒ</m:t>
                    </m:r>
                  </m:oMath>
                </a14:m>
                <a:r>
                  <a:rPr lang="en-CA" dirty="0"/>
                  <a:t>, </a:t>
                </a:r>
                <a14:m>
                  <m:oMath xmlns:m="http://schemas.openxmlformats.org/officeDocument/2006/math">
                    <m:r>
                      <a:rPr lang="en-CA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𝒱</m:t>
                    </m:r>
                  </m:oMath>
                </a14:m>
                <a:r>
                  <a:rPr lang="en-CA" dirty="0"/>
                  <a:t> denote set of all URIs, blank nodes, literals, and variables</a:t>
                </a:r>
              </a:p>
              <a:p>
                <a:pPr marL="914400" lvl="1" indent="-457200">
                  <a:spcBef>
                    <a:spcPts val="300"/>
                  </a:spcBef>
                  <a:buFont typeface="+mj-lt"/>
                  <a:buAutoNum type="arabicParenR"/>
                </a:pPr>
                <a:r>
                  <a:rPr lang="en-CA" dirty="0"/>
                  <a:t>A </a:t>
                </a:r>
                <a:r>
                  <a:rPr lang="en-CA" dirty="0">
                    <a:solidFill>
                      <a:srgbClr val="0432FF"/>
                    </a:solidFill>
                  </a:rPr>
                  <a:t>triple pattern</a:t>
                </a:r>
                <a:r>
                  <a:rPr lang="en-CA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𝒰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∪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ℬ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∪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𝒱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𝒰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∪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𝒱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𝒰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∪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ℬ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∪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∪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𝒱</m:t>
                        </m:r>
                      </m:e>
                    </m:d>
                  </m:oMath>
                </a14:m>
                <a:r>
                  <a:rPr lang="en-CA" dirty="0"/>
                  <a:t> is a SPARQL expression</a:t>
                </a:r>
              </a:p>
              <a:p>
                <a:pPr marL="914400" lvl="1" indent="-457200">
                  <a:spcBef>
                    <a:spcPts val="300"/>
                  </a:spcBef>
                  <a:buFont typeface="+mj-lt"/>
                  <a:buAutoNum type="arabicParenR"/>
                </a:pPr>
                <a:r>
                  <a:rPr lang="en-CA" dirty="0"/>
                  <a:t>If </a:t>
                </a:r>
                <a:r>
                  <a:rPr lang="en-CA" dirty="0">
                    <a:latin typeface="Courier" pitchFamily="2" charset="0"/>
                  </a:rPr>
                  <a:t>P</a:t>
                </a:r>
                <a:r>
                  <a:rPr lang="en-CA" dirty="0"/>
                  <a:t> is a SPARQL expression, then </a:t>
                </a:r>
              </a:p>
              <a:p>
                <a:pPr marL="457200" lvl="1" indent="0">
                  <a:spcBef>
                    <a:spcPts val="300"/>
                  </a:spcBef>
                  <a:buNone/>
                </a:pPr>
                <a:r>
                  <a:rPr lang="en-CA" dirty="0">
                    <a:latin typeface="Courier" pitchFamily="2" charset="0"/>
                  </a:rPr>
                  <a:t>		P FILTER R</a:t>
                </a:r>
                <a:r>
                  <a:rPr lang="en-CA" dirty="0"/>
                  <a:t> </a:t>
                </a:r>
              </a:p>
              <a:p>
                <a:pPr marL="457200" lvl="1" indent="0">
                  <a:spcBef>
                    <a:spcPts val="300"/>
                  </a:spcBef>
                  <a:buNone/>
                </a:pPr>
                <a:r>
                  <a:rPr lang="en-CA" dirty="0"/>
                  <a:t>	is also a SPARQL expression</a:t>
                </a:r>
              </a:p>
              <a:p>
                <a:pPr marL="914400" lvl="1" indent="-457200">
                  <a:spcBef>
                    <a:spcPts val="300"/>
                  </a:spcBef>
                  <a:buFont typeface="+mj-lt"/>
                  <a:buAutoNum type="arabicParenR"/>
                </a:pPr>
                <a:r>
                  <a:rPr lang="en-CA" dirty="0"/>
                  <a:t>If </a:t>
                </a:r>
                <a:r>
                  <a:rPr lang="en-CA" dirty="0">
                    <a:latin typeface="Courier" pitchFamily="2" charset="0"/>
                  </a:rPr>
                  <a:t>P1</a:t>
                </a:r>
                <a:r>
                  <a:rPr lang="en-CA" dirty="0"/>
                  <a:t> &amp; </a:t>
                </a:r>
                <a:r>
                  <a:rPr lang="en-CA" dirty="0">
                    <a:latin typeface="Courier" pitchFamily="2" charset="0"/>
                  </a:rPr>
                  <a:t>P2</a:t>
                </a:r>
                <a:r>
                  <a:rPr lang="en-CA" dirty="0"/>
                  <a:t> are SPARQL expressions, then </a:t>
                </a:r>
              </a:p>
              <a:p>
                <a:pPr marL="857250" lvl="2" indent="0">
                  <a:spcBef>
                    <a:spcPts val="300"/>
                  </a:spcBef>
                  <a:buNone/>
                </a:pPr>
                <a:r>
                  <a:rPr lang="en-CA" dirty="0"/>
                  <a:t>		</a:t>
                </a:r>
                <a:r>
                  <a:rPr lang="en-CA" dirty="0">
                    <a:latin typeface="Courier" pitchFamily="2" charset="0"/>
                  </a:rPr>
                  <a:t>P1 AND|OPT|OR P2 </a:t>
                </a:r>
              </a:p>
              <a:p>
                <a:pPr marL="857250" lvl="2" indent="0">
                  <a:spcBef>
                    <a:spcPts val="300"/>
                  </a:spcBef>
                  <a:buNone/>
                </a:pPr>
                <a:r>
                  <a:rPr lang="en-CA" dirty="0"/>
                  <a:t>are also SPARQL expressions</a:t>
                </a:r>
              </a:p>
              <a:p>
                <a:pPr marL="457200" lvl="1" indent="0">
                  <a:spcBef>
                    <a:spcPts val="300"/>
                  </a:spcBef>
                  <a:buNone/>
                </a:pPr>
                <a:r>
                  <a:rPr lang="en-CA" dirty="0">
                    <a:highlight>
                      <a:srgbClr val="FFFF00"/>
                    </a:highlight>
                  </a:rPr>
                  <a:t>2) and 3) are optional</a:t>
                </a:r>
              </a:p>
              <a:p>
                <a:pPr marL="400050">
                  <a:spcBef>
                    <a:spcPts val="300"/>
                  </a:spcBef>
                </a:pPr>
                <a:r>
                  <a:rPr lang="en-CA" dirty="0">
                    <a:solidFill>
                      <a:srgbClr val="0432FF"/>
                    </a:solidFill>
                  </a:rPr>
                  <a:t>Basic graph pattern</a:t>
                </a:r>
                <a:r>
                  <a:rPr lang="en-CA" dirty="0"/>
                  <a:t> (BGP): set of triple patterns</a:t>
                </a:r>
              </a:p>
              <a:p>
                <a:pPr>
                  <a:spcBef>
                    <a:spcPts val="300"/>
                  </a:spcBef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1A4AD271-8DC6-534A-8D4E-C722A67FBE1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7544" y="1268760"/>
                <a:ext cx="8229600" cy="4530725"/>
              </a:xfrm>
              <a:blipFill rotWithShape="1">
                <a:blip r:embed="rId2"/>
                <a:stretch>
                  <a:fillRect b="-161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345883-31CE-0B48-93A6-F559E405B4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2020, M.T. Özsu &amp; P. Valduriez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2B1A2A-46E6-5246-915F-8571ACDEE1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D96158B-4539-3C43-9DE5-94C547866200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39272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A25168-C8AE-1F4F-A8CB-9E24F57DE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SPARQL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B2B3FE-377F-834B-9B90-CE68A8912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6171" y="4149080"/>
            <a:ext cx="5981834" cy="2016224"/>
          </a:xfrm>
          <a:solidFill>
            <a:srgbClr val="FFFF00"/>
          </a:solidFill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1800" b="1" dirty="0">
                <a:latin typeface="Courier" pitchFamily="2" charset="0"/>
              </a:rPr>
              <a:t>SELECT</a:t>
            </a:r>
            <a:r>
              <a:rPr lang="en-US" sz="1800" dirty="0">
                <a:latin typeface="Courier" pitchFamily="2" charset="0"/>
              </a:rPr>
              <a:t> ?name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b="1" dirty="0">
                <a:latin typeface="Courier" pitchFamily="2" charset="0"/>
              </a:rPr>
              <a:t>WHERE</a:t>
            </a:r>
            <a:r>
              <a:rPr lang="en-US" sz="1800" dirty="0">
                <a:latin typeface="Courier" pitchFamily="2" charset="0"/>
              </a:rPr>
              <a:t> {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>
                <a:latin typeface="Courier" pitchFamily="2" charset="0"/>
              </a:rPr>
              <a:t>?m </a:t>
            </a:r>
            <a:r>
              <a:rPr lang="en-US" sz="1800" dirty="0" err="1">
                <a:latin typeface="Courier" pitchFamily="2" charset="0"/>
              </a:rPr>
              <a:t>rdfs:label</a:t>
            </a:r>
            <a:r>
              <a:rPr lang="en-US" sz="1800" dirty="0">
                <a:latin typeface="Courier" pitchFamily="2" charset="0"/>
              </a:rPr>
              <a:t> ?name. ?m </a:t>
            </a:r>
            <a:r>
              <a:rPr lang="en-US" sz="1800" dirty="0" err="1">
                <a:latin typeface="Courier" pitchFamily="2" charset="0"/>
              </a:rPr>
              <a:t>movie:director</a:t>
            </a:r>
            <a:r>
              <a:rPr lang="en-US" sz="1800" dirty="0">
                <a:latin typeface="Courier" pitchFamily="2" charset="0"/>
              </a:rPr>
              <a:t> ?d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>
                <a:latin typeface="Courier" pitchFamily="2" charset="0"/>
              </a:rPr>
              <a:t>?d </a:t>
            </a:r>
            <a:r>
              <a:rPr lang="en-US" sz="1800" dirty="0" err="1">
                <a:latin typeface="Courier" pitchFamily="2" charset="0"/>
              </a:rPr>
              <a:t>movie:director_name</a:t>
            </a:r>
            <a:r>
              <a:rPr lang="en-US" sz="1800" dirty="0">
                <a:latin typeface="Courier" pitchFamily="2" charset="0"/>
              </a:rPr>
              <a:t> “Stanley Kubrick”.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>
                <a:latin typeface="Courier" pitchFamily="2" charset="0"/>
              </a:rPr>
              <a:t>?m </a:t>
            </a:r>
            <a:r>
              <a:rPr lang="en-US" sz="1800" dirty="0" err="1">
                <a:latin typeface="Courier" pitchFamily="2" charset="0"/>
              </a:rPr>
              <a:t>movie:relatedBook</a:t>
            </a:r>
            <a:r>
              <a:rPr lang="en-US" sz="1800" dirty="0">
                <a:latin typeface="Courier" pitchFamily="2" charset="0"/>
              </a:rPr>
              <a:t> ?b. ?b </a:t>
            </a:r>
            <a:r>
              <a:rPr lang="en-US" sz="1800" dirty="0" err="1">
                <a:latin typeface="Courier" pitchFamily="2" charset="0"/>
              </a:rPr>
              <a:t>rev:rating</a:t>
            </a:r>
            <a:r>
              <a:rPr lang="en-US" sz="1800" dirty="0">
                <a:latin typeface="Courier" pitchFamily="2" charset="0"/>
              </a:rPr>
              <a:t> ?r.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b="1" dirty="0">
                <a:latin typeface="Courier" pitchFamily="2" charset="0"/>
              </a:rPr>
              <a:t>FILTER</a:t>
            </a:r>
            <a:r>
              <a:rPr lang="en-US" sz="1800" dirty="0">
                <a:latin typeface="Courier" pitchFamily="2" charset="0"/>
              </a:rPr>
              <a:t>(?r &gt; 4.0)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>
                <a:latin typeface="Courier" pitchFamily="2" charset="0"/>
              </a:rPr>
              <a:t>}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9B73F8-32E6-1749-AE3A-AABB32C441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2020, M.T. Özsu &amp; P. Valduriez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FEFD65-20F8-A84A-B285-65ECE53400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D96158B-4539-3C43-9DE5-94C547866200}" type="slidenum">
              <a:rPr lang="en-US" smtClean="0"/>
              <a:t>56</a:t>
            </a:fld>
            <a:endParaRPr lang="en-US"/>
          </a:p>
        </p:txBody>
      </p:sp>
      <p:pic>
        <p:nvPicPr>
          <p:cNvPr id="6" name="Content Placeholder 6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243D1ED7-056F-FA4D-8E44-C3737948190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11560" y="980728"/>
            <a:ext cx="4896544" cy="3560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82297348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789E7-AB47-7249-B9C5-A81A9D4EB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SPARQL Query Graph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4D1B43-A8BB-C64C-8DDA-D79BCAF083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2020, M.T. Özsu &amp; P. Valduriez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D9FED6-91F5-C54E-B19D-6C426986BA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D96158B-4539-3C43-9DE5-94C547866200}" type="slidenum">
              <a:rPr lang="en-US" smtClean="0"/>
              <a:t>57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0BB55D9-B8F5-6E46-A289-166A11D03F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7624" y="1124744"/>
            <a:ext cx="5981834" cy="2016224"/>
          </a:xfrm>
          <a:solidFill>
            <a:srgbClr val="FFFF00"/>
          </a:solidFill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1800" b="1" dirty="0">
                <a:latin typeface="Courier" pitchFamily="2" charset="0"/>
              </a:rPr>
              <a:t>SELECT</a:t>
            </a:r>
            <a:r>
              <a:rPr lang="en-US" sz="1800" dirty="0">
                <a:latin typeface="Courier" pitchFamily="2" charset="0"/>
              </a:rPr>
              <a:t> ?name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b="1" dirty="0">
                <a:latin typeface="Courier" pitchFamily="2" charset="0"/>
              </a:rPr>
              <a:t>WHERE</a:t>
            </a:r>
            <a:r>
              <a:rPr lang="en-US" sz="1800" dirty="0">
                <a:latin typeface="Courier" pitchFamily="2" charset="0"/>
              </a:rPr>
              <a:t> {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>
                <a:latin typeface="Courier" pitchFamily="2" charset="0"/>
              </a:rPr>
              <a:t>?m </a:t>
            </a:r>
            <a:r>
              <a:rPr lang="en-US" sz="1800" dirty="0" err="1">
                <a:latin typeface="Courier" pitchFamily="2" charset="0"/>
              </a:rPr>
              <a:t>rdfs:label</a:t>
            </a:r>
            <a:r>
              <a:rPr lang="en-US" sz="1800" dirty="0">
                <a:latin typeface="Courier" pitchFamily="2" charset="0"/>
              </a:rPr>
              <a:t> ?name. ?m </a:t>
            </a:r>
            <a:r>
              <a:rPr lang="en-US" sz="1800" dirty="0" err="1">
                <a:latin typeface="Courier" pitchFamily="2" charset="0"/>
              </a:rPr>
              <a:t>movie:director</a:t>
            </a:r>
            <a:r>
              <a:rPr lang="en-US" sz="1800" dirty="0">
                <a:latin typeface="Courier" pitchFamily="2" charset="0"/>
              </a:rPr>
              <a:t> ?d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>
                <a:latin typeface="Courier" pitchFamily="2" charset="0"/>
              </a:rPr>
              <a:t>?d </a:t>
            </a:r>
            <a:r>
              <a:rPr lang="en-US" sz="1800" dirty="0" err="1">
                <a:latin typeface="Courier" pitchFamily="2" charset="0"/>
              </a:rPr>
              <a:t>movie:director_name</a:t>
            </a:r>
            <a:r>
              <a:rPr lang="en-US" sz="1800" dirty="0">
                <a:latin typeface="Courier" pitchFamily="2" charset="0"/>
              </a:rPr>
              <a:t> “Stanley Kubrick”.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>
                <a:latin typeface="Courier" pitchFamily="2" charset="0"/>
              </a:rPr>
              <a:t>?m </a:t>
            </a:r>
            <a:r>
              <a:rPr lang="en-US" sz="1800" dirty="0" err="1">
                <a:latin typeface="Courier" pitchFamily="2" charset="0"/>
              </a:rPr>
              <a:t>movie:relatedBook</a:t>
            </a:r>
            <a:r>
              <a:rPr lang="en-US" sz="1800" dirty="0">
                <a:latin typeface="Courier" pitchFamily="2" charset="0"/>
              </a:rPr>
              <a:t> ?b. ?b </a:t>
            </a:r>
            <a:r>
              <a:rPr lang="en-US" sz="1800" dirty="0" err="1">
                <a:latin typeface="Courier" pitchFamily="2" charset="0"/>
              </a:rPr>
              <a:t>rev:rating</a:t>
            </a:r>
            <a:r>
              <a:rPr lang="en-US" sz="1800" dirty="0">
                <a:latin typeface="Courier" pitchFamily="2" charset="0"/>
              </a:rPr>
              <a:t> ?r.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b="1" dirty="0">
                <a:latin typeface="Courier" pitchFamily="2" charset="0"/>
              </a:rPr>
              <a:t>FILTER</a:t>
            </a:r>
            <a:r>
              <a:rPr lang="en-US" sz="1800" dirty="0">
                <a:latin typeface="Courier" pitchFamily="2" charset="0"/>
              </a:rPr>
              <a:t>(?r &gt; 4.0)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>
                <a:latin typeface="Courier" pitchFamily="2" charset="0"/>
              </a:rPr>
              <a:t>}</a:t>
            </a:r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48CF4D8E-9714-C843-97DE-DA1905EAE1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3674269"/>
            <a:ext cx="6995075" cy="213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43019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4872B-2D1E-E64F-9D05-2DDB6D7D4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SPARQL Query Types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15EC73-8BD0-ED46-B489-90DE9F32AA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2020, M.T. Özsu &amp; P. Valduriez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790D73-3016-5648-8492-5CFEF2196C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D96158B-4539-3C43-9DE5-94C547866200}" type="slidenum">
              <a:rPr lang="en-US" smtClean="0"/>
              <a:t>58</a:t>
            </a:fld>
            <a:endParaRPr lang="en-US"/>
          </a:p>
        </p:txBody>
      </p:sp>
      <p:pic>
        <p:nvPicPr>
          <p:cNvPr id="7" name="Picture 6" descr="A picture containing drawing, clock&#10;&#10;Description automatically generated">
            <a:extLst>
              <a:ext uri="{FF2B5EF4-FFF2-40B4-BE49-F238E27FC236}">
                <a16:creationId xmlns:a16="http://schemas.microsoft.com/office/drawing/2014/main" id="{25FD5FB5-BFE8-834B-9C9A-71829F457E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614" y="2272184"/>
            <a:ext cx="584200" cy="2679700"/>
          </a:xfrm>
          <a:prstGeom prst="rect">
            <a:avLst/>
          </a:prstGeom>
        </p:spPr>
      </p:pic>
      <p:pic>
        <p:nvPicPr>
          <p:cNvPr id="9" name="Picture 8" descr="A picture containing clock, drawing&#10;&#10;Description automatically generated">
            <a:extLst>
              <a:ext uri="{FF2B5EF4-FFF2-40B4-BE49-F238E27FC236}">
                <a16:creationId xmlns:a16="http://schemas.microsoft.com/office/drawing/2014/main" id="{A6DF9019-9E16-4A4C-BFA4-90AA979CDD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792" y="2411884"/>
            <a:ext cx="1638300" cy="2540000"/>
          </a:xfrm>
          <a:prstGeom prst="rect">
            <a:avLst/>
          </a:prstGeom>
        </p:spPr>
      </p:pic>
      <p:pic>
        <p:nvPicPr>
          <p:cNvPr id="11" name="Picture 10" descr="A close up of a map&#10;&#10;Description automatically generated">
            <a:extLst>
              <a:ext uri="{FF2B5EF4-FFF2-40B4-BE49-F238E27FC236}">
                <a16:creationId xmlns:a16="http://schemas.microsoft.com/office/drawing/2014/main" id="{7C88BC38-1216-9A46-8166-1FD6B68007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4524" y="1484784"/>
            <a:ext cx="3263900" cy="34671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C659D31-2EFF-9947-A2B8-E7C60DF3484C}"/>
              </a:ext>
            </a:extLst>
          </p:cNvPr>
          <p:cNvSpPr txBox="1"/>
          <p:nvPr/>
        </p:nvSpPr>
        <p:spPr>
          <a:xfrm>
            <a:off x="577781" y="5517232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/>
              <a:t>Linear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F25AE9-B888-6942-888E-6DFA03E666BC}"/>
              </a:ext>
            </a:extLst>
          </p:cNvPr>
          <p:cNvSpPr txBox="1"/>
          <p:nvPr/>
        </p:nvSpPr>
        <p:spPr>
          <a:xfrm>
            <a:off x="3215013" y="5517232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/>
              <a:t>Star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01CD9BD-FA67-0446-BEA0-6843DEB78760}"/>
              </a:ext>
            </a:extLst>
          </p:cNvPr>
          <p:cNvSpPr txBox="1"/>
          <p:nvPr/>
        </p:nvSpPr>
        <p:spPr>
          <a:xfrm>
            <a:off x="6131944" y="5517232"/>
            <a:ext cx="1249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/>
              <a:t>Snowflake</a:t>
            </a:r>
          </a:p>
        </p:txBody>
      </p:sp>
    </p:spTree>
    <p:extLst>
      <p:ext uri="{BB962C8B-B14F-4D97-AF65-F5344CB8AC3E}">
        <p14:creationId xmlns:p14="http://schemas.microsoft.com/office/powerpoint/2010/main" val="224422029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2531B-D277-F94B-88CC-C40CD948C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RDF Data Management Approaches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3DA956-6D08-8A49-B987-7A3F7444F7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Direct relational mapping</a:t>
            </a:r>
          </a:p>
          <a:p>
            <a:r>
              <a:rPr lang="en-US" dirty="0"/>
              <a:t>Relational schema with extensive indexing</a:t>
            </a:r>
          </a:p>
          <a:p>
            <a:r>
              <a:rPr lang="en-US" dirty="0" err="1"/>
              <a:t>Denormalize</a:t>
            </a:r>
            <a:r>
              <a:rPr lang="en-US" dirty="0"/>
              <a:t> triples table into clustered properties</a:t>
            </a:r>
          </a:p>
          <a:p>
            <a:r>
              <a:rPr lang="en-US" dirty="0"/>
              <a:t>Column-store organization</a:t>
            </a:r>
          </a:p>
          <a:p>
            <a:r>
              <a:rPr lang="en-US" dirty="0"/>
              <a:t>Native graph representation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EEA180-FD05-F040-923F-B134364488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2020, M.T. Özsu &amp; P. Valduriez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A16ED2-A598-5345-958E-84F3E4417D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D96158B-4539-3C43-9DE5-94C547866200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2868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Model</a:t>
            </a:r>
          </a:p>
        </p:txBody>
      </p:sp>
      <p:sp>
        <p:nvSpPr>
          <p:cNvPr id="71475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84784"/>
            <a:ext cx="8229600" cy="4530725"/>
          </a:xfrm>
          <a:noFill/>
          <a:ln/>
        </p:spPr>
        <p:txBody>
          <a:bodyPr/>
          <a:lstStyle/>
          <a:p>
            <a:pPr marL="342882" indent="-342882">
              <a:lnSpc>
                <a:spcPct val="90000"/>
              </a:lnSpc>
            </a:pPr>
            <a:r>
              <a:rPr lang="en-US" dirty="0"/>
              <a:t>Web graph</a:t>
            </a:r>
          </a:p>
          <a:p>
            <a:pPr marL="742932" lvl="1" indent="-342882">
              <a:lnSpc>
                <a:spcPct val="90000"/>
              </a:lnSpc>
            </a:pPr>
            <a:r>
              <a:rPr lang="en-US" dirty="0"/>
              <a:t>Pages are vertices</a:t>
            </a:r>
          </a:p>
          <a:p>
            <a:pPr marL="742932" lvl="1" indent="-342882">
              <a:lnSpc>
                <a:spcPct val="90000"/>
              </a:lnSpc>
            </a:pPr>
            <a:r>
              <a:rPr lang="en-US" dirty="0"/>
              <a:t>Hyperlinks between pages are edges</a:t>
            </a:r>
          </a:p>
          <a:p>
            <a:pPr marL="742932" lvl="1" indent="-342882">
              <a:lnSpc>
                <a:spcPct val="90000"/>
              </a:lnSpc>
            </a:pPr>
            <a:r>
              <a:rPr lang="en-US" dirty="0"/>
              <a:t>Semi-structured data</a:t>
            </a:r>
          </a:p>
          <a:p>
            <a:pPr marL="342882" indent="-342882">
              <a:lnSpc>
                <a:spcPct val="90000"/>
              </a:lnSpc>
            </a:pPr>
            <a:r>
              <a:rPr lang="en-US" dirty="0"/>
              <a:t>Properties </a:t>
            </a:r>
          </a:p>
          <a:p>
            <a:pPr marL="742932" lvl="1" indent="-342882">
              <a:lnSpc>
                <a:spcPct val="90000"/>
              </a:lnSpc>
            </a:pPr>
            <a:r>
              <a:rPr lang="en-US" dirty="0"/>
              <a:t>Volatile</a:t>
            </a:r>
          </a:p>
          <a:p>
            <a:pPr marL="742932" lvl="1" indent="-342882">
              <a:lnSpc>
                <a:spcPct val="90000"/>
              </a:lnSpc>
            </a:pPr>
            <a:r>
              <a:rPr lang="en-US" dirty="0"/>
              <a:t>Sparse</a:t>
            </a:r>
          </a:p>
          <a:p>
            <a:pPr marL="742932" lvl="1" indent="-342882">
              <a:lnSpc>
                <a:spcPct val="90000"/>
              </a:lnSpc>
            </a:pPr>
            <a:r>
              <a:rPr lang="en-US" dirty="0"/>
              <a:t>Self-organizing</a:t>
            </a:r>
          </a:p>
          <a:p>
            <a:pPr marL="742932" lvl="1" indent="-342882">
              <a:lnSpc>
                <a:spcPct val="90000"/>
              </a:lnSpc>
            </a:pPr>
            <a:r>
              <a:rPr lang="en-US" dirty="0"/>
              <a:t>“Small-world” graph</a:t>
            </a:r>
          </a:p>
          <a:p>
            <a:pPr marL="742932" lvl="1" indent="-342882">
              <a:lnSpc>
                <a:spcPct val="90000"/>
              </a:lnSpc>
            </a:pPr>
            <a:r>
              <a:rPr lang="en-US" dirty="0"/>
              <a:t>Power law graph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A839F2C-3622-F543-99D3-816557D57D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2020, M.T. Özsu &amp; P. Valduriez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1C6ABEF-058C-CA4A-9448-6A3D3F3419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D96158B-4539-3C43-9DE5-94C54786620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29173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FC12C-6C02-D44E-A4F6-0CB24395B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 Relational Mapping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B17C6D7-00B3-E647-B36C-7397F8B7A4C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90972" y="2564904"/>
            <a:ext cx="3977208" cy="3456384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D98D5C-54BA-1F47-AD5C-0985B0CD1F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2020, M.T. Özsu &amp; P. Valduriez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71807C-9304-FC49-81BC-99B66E2774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D96158B-4539-3C43-9DE5-94C547866200}" type="slidenum">
              <a:rPr lang="en-US" smtClean="0"/>
              <a:t>60</a:t>
            </a:fld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982ECF1-4599-D244-A97E-4EE5A0F783C4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751040" y="2852936"/>
            <a:ext cx="4038600" cy="3168352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1400" b="1" dirty="0">
                <a:latin typeface="Courier" pitchFamily="2" charset="0"/>
              </a:rPr>
              <a:t>SELECT</a:t>
            </a:r>
            <a:r>
              <a:rPr lang="en-US" sz="1400" dirty="0">
                <a:latin typeface="Courier" pitchFamily="2" charset="0"/>
              </a:rPr>
              <a:t> T1.object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b="1" dirty="0">
                <a:latin typeface="Courier" pitchFamily="2" charset="0"/>
              </a:rPr>
              <a:t>FROM</a:t>
            </a:r>
            <a:r>
              <a:rPr lang="en-US" sz="1400" dirty="0">
                <a:latin typeface="Courier" pitchFamily="2" charset="0"/>
              </a:rPr>
              <a:t> T </a:t>
            </a:r>
            <a:r>
              <a:rPr lang="en-US" sz="1400" b="1" dirty="0">
                <a:latin typeface="Courier" pitchFamily="2" charset="0"/>
              </a:rPr>
              <a:t>AS</a:t>
            </a:r>
            <a:r>
              <a:rPr lang="en-US" sz="1400" dirty="0">
                <a:latin typeface="Courier" pitchFamily="2" charset="0"/>
              </a:rPr>
              <a:t> T1, T </a:t>
            </a:r>
            <a:r>
              <a:rPr lang="en-US" sz="1400" b="1" dirty="0">
                <a:latin typeface="Courier" pitchFamily="2" charset="0"/>
              </a:rPr>
              <a:t>AS</a:t>
            </a:r>
            <a:r>
              <a:rPr lang="en-US" sz="1400" dirty="0">
                <a:latin typeface="Courier" pitchFamily="2" charset="0"/>
              </a:rPr>
              <a:t> T2, T </a:t>
            </a:r>
            <a:r>
              <a:rPr lang="en-US" sz="1400" b="1" dirty="0">
                <a:latin typeface="Courier" pitchFamily="2" charset="0"/>
              </a:rPr>
              <a:t>AS</a:t>
            </a:r>
            <a:r>
              <a:rPr lang="en-US" sz="1400" dirty="0">
                <a:latin typeface="Courier" pitchFamily="2" charset="0"/>
              </a:rPr>
              <a:t> T3,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>
                <a:latin typeface="Courier" pitchFamily="2" charset="0"/>
              </a:rPr>
              <a:t>   T </a:t>
            </a:r>
            <a:r>
              <a:rPr lang="en-US" sz="1400" b="1" dirty="0">
                <a:latin typeface="Courier" pitchFamily="2" charset="0"/>
              </a:rPr>
              <a:t>AS</a:t>
            </a:r>
            <a:r>
              <a:rPr lang="en-US" sz="1400" dirty="0">
                <a:latin typeface="Courier" pitchFamily="2" charset="0"/>
              </a:rPr>
              <a:t> T4, T </a:t>
            </a:r>
            <a:r>
              <a:rPr lang="en-US" sz="1400" b="1" dirty="0">
                <a:latin typeface="Courier" pitchFamily="2" charset="0"/>
              </a:rPr>
              <a:t>AS</a:t>
            </a:r>
            <a:r>
              <a:rPr lang="en-US" sz="1400" dirty="0">
                <a:latin typeface="Courier" pitchFamily="2" charset="0"/>
              </a:rPr>
              <a:t> T5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b="1" dirty="0">
                <a:latin typeface="Courier" pitchFamily="2" charset="0"/>
              </a:rPr>
              <a:t>WHERE</a:t>
            </a:r>
            <a:r>
              <a:rPr lang="en-US" sz="1400" dirty="0">
                <a:latin typeface="Courier" pitchFamily="2" charset="0"/>
              </a:rPr>
              <a:t> T1.p=“</a:t>
            </a:r>
            <a:r>
              <a:rPr lang="en-US" sz="1400" dirty="0" err="1">
                <a:latin typeface="Courier" pitchFamily="2" charset="0"/>
              </a:rPr>
              <a:t>rdfs:label</a:t>
            </a:r>
            <a:r>
              <a:rPr lang="en-US" sz="1400" dirty="0">
                <a:latin typeface="Courier" pitchFamily="2" charset="0"/>
              </a:rPr>
              <a:t>”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b="1" dirty="0">
                <a:latin typeface="Courier" pitchFamily="2" charset="0"/>
              </a:rPr>
              <a:t>AND</a:t>
            </a:r>
            <a:r>
              <a:rPr lang="en-US" sz="1400" dirty="0">
                <a:latin typeface="Courier" pitchFamily="2" charset="0"/>
              </a:rPr>
              <a:t> T2.p=“</a:t>
            </a:r>
            <a:r>
              <a:rPr lang="en-US" sz="1400" dirty="0" err="1">
                <a:latin typeface="Courier" pitchFamily="2" charset="0"/>
              </a:rPr>
              <a:t>movie:relatedBook</a:t>
            </a:r>
            <a:r>
              <a:rPr lang="en-US" sz="1400" dirty="0">
                <a:latin typeface="Courier" pitchFamily="2" charset="0"/>
              </a:rPr>
              <a:t>”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b="1" dirty="0">
                <a:latin typeface="Courier" pitchFamily="2" charset="0"/>
              </a:rPr>
              <a:t>AND</a:t>
            </a:r>
            <a:r>
              <a:rPr lang="en-US" sz="1400" dirty="0">
                <a:latin typeface="Courier" pitchFamily="2" charset="0"/>
              </a:rPr>
              <a:t> T3.p=:</a:t>
            </a:r>
            <a:r>
              <a:rPr lang="en-US" sz="1400" dirty="0" err="1">
                <a:latin typeface="Courier" pitchFamily="2" charset="0"/>
              </a:rPr>
              <a:t>movie:director</a:t>
            </a:r>
            <a:r>
              <a:rPr lang="en-US" sz="1400" dirty="0">
                <a:latin typeface="Courier" pitchFamily="2" charset="0"/>
              </a:rPr>
              <a:t>”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b="1" dirty="0">
                <a:latin typeface="Courier" pitchFamily="2" charset="0"/>
              </a:rPr>
              <a:t>AND</a:t>
            </a:r>
            <a:r>
              <a:rPr lang="en-US" sz="1400" dirty="0">
                <a:latin typeface="Courier" pitchFamily="2" charset="0"/>
              </a:rPr>
              <a:t> T4.p=“</a:t>
            </a:r>
            <a:r>
              <a:rPr lang="en-US" sz="1400" dirty="0" err="1">
                <a:latin typeface="Courier" pitchFamily="2" charset="0"/>
              </a:rPr>
              <a:t>rev:rating</a:t>
            </a:r>
            <a:r>
              <a:rPr lang="en-US" sz="1400" dirty="0">
                <a:latin typeface="Courier" pitchFamily="2" charset="0"/>
              </a:rPr>
              <a:t>”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b="1" dirty="0">
                <a:latin typeface="Courier" pitchFamily="2" charset="0"/>
              </a:rPr>
              <a:t>AND</a:t>
            </a:r>
            <a:r>
              <a:rPr lang="en-US" sz="1400" dirty="0">
                <a:latin typeface="Courier" pitchFamily="2" charset="0"/>
              </a:rPr>
              <a:t> T5.p=“</a:t>
            </a:r>
            <a:r>
              <a:rPr lang="en-US" sz="1400" dirty="0" err="1">
                <a:latin typeface="Courier" pitchFamily="2" charset="0"/>
              </a:rPr>
              <a:t>movie:director_name</a:t>
            </a:r>
            <a:r>
              <a:rPr lang="en-US" sz="1400" dirty="0">
                <a:latin typeface="Courier" pitchFamily="2" charset="0"/>
              </a:rPr>
              <a:t>”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b="1" dirty="0">
                <a:latin typeface="Courier" pitchFamily="2" charset="0"/>
              </a:rPr>
              <a:t>AND</a:t>
            </a:r>
            <a:r>
              <a:rPr lang="en-US" sz="1400" dirty="0">
                <a:latin typeface="Courier" pitchFamily="2" charset="0"/>
              </a:rPr>
              <a:t> T1.s=T2.s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b="1" dirty="0">
                <a:latin typeface="Courier" pitchFamily="2" charset="0"/>
              </a:rPr>
              <a:t>AND</a:t>
            </a:r>
            <a:r>
              <a:rPr lang="en-US" sz="1400" dirty="0">
                <a:latin typeface="Courier" pitchFamily="2" charset="0"/>
              </a:rPr>
              <a:t> T1.s=T3.s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b="1" dirty="0">
                <a:latin typeface="Courier" pitchFamily="2" charset="0"/>
              </a:rPr>
              <a:t>AND</a:t>
            </a:r>
            <a:r>
              <a:rPr lang="en-US" sz="1400" dirty="0">
                <a:latin typeface="Courier" pitchFamily="2" charset="0"/>
              </a:rPr>
              <a:t> T2.o=T4.s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b="1" dirty="0">
                <a:latin typeface="Courier" pitchFamily="2" charset="0"/>
              </a:rPr>
              <a:t>AND</a:t>
            </a:r>
            <a:r>
              <a:rPr lang="en-US" sz="1400" dirty="0">
                <a:latin typeface="Courier" pitchFamily="2" charset="0"/>
              </a:rPr>
              <a:t> T3.o=T5.s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b="1" dirty="0">
                <a:latin typeface="Courier" pitchFamily="2" charset="0"/>
              </a:rPr>
              <a:t>AND</a:t>
            </a:r>
            <a:r>
              <a:rPr lang="en-US" sz="1400" dirty="0">
                <a:latin typeface="Courier" pitchFamily="2" charset="0"/>
              </a:rPr>
              <a:t> T4.o&gt;4.0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b="1" dirty="0">
                <a:latin typeface="Courier" pitchFamily="2" charset="0"/>
              </a:rPr>
              <a:t>AND</a:t>
            </a:r>
            <a:r>
              <a:rPr lang="en-US" sz="1400" dirty="0">
                <a:latin typeface="Courier" pitchFamily="2" charset="0"/>
              </a:rPr>
              <a:t> T5.o=“Stanley Kubrick”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F7464C2-48D3-9E4D-A2DB-2BE4AD4D7FD7}"/>
              </a:ext>
            </a:extLst>
          </p:cNvPr>
          <p:cNvSpPr txBox="1">
            <a:spLocks/>
          </p:cNvSpPr>
          <p:nvPr/>
        </p:nvSpPr>
        <p:spPr bwMode="auto">
          <a:xfrm>
            <a:off x="457200" y="980728"/>
            <a:ext cx="4762872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6">
                  <a:lumMod val="50000"/>
                </a:schemeClr>
              </a:buClr>
              <a:buSzPct val="70000"/>
              <a:buFont typeface="Wingdings" pitchFamily="-108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6">
                  <a:lumMod val="50000"/>
                </a:schemeClr>
              </a:buClr>
              <a:buSzPct val="70000"/>
              <a:buFont typeface="Wingdings" pitchFamily="-108" charset="2"/>
              <a:buChar char="q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6">
                  <a:lumMod val="50000"/>
                </a:schemeClr>
              </a:buClr>
              <a:buSzPct val="70000"/>
              <a:buFont typeface="Wingdings" pitchFamily="-108" charset="2"/>
              <a:buChar char="n"/>
              <a:defRPr sz="18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6">
                  <a:lumMod val="50000"/>
                </a:schemeClr>
              </a:buClr>
              <a:buSzPct val="70000"/>
              <a:buFont typeface="Wingdings" pitchFamily="-108" charset="2"/>
              <a:buChar char="q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75000"/>
              <a:buFont typeface="Wingdings" pitchFamily="-108" charset="2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75000"/>
              <a:buFont typeface="Wingdings" pitchFamily="-108" charset="2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75000"/>
              <a:buFont typeface="Wingdings" pitchFamily="-108" charset="2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75000"/>
              <a:buFont typeface="Wingdings" pitchFamily="-108" charset="2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75000"/>
              <a:buFont typeface="Wingdings" pitchFamily="-108" charset="2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spcBef>
                <a:spcPts val="0"/>
              </a:spcBef>
              <a:buFont typeface="Wingdings" pitchFamily="-108" charset="2"/>
              <a:buNone/>
            </a:pPr>
            <a:r>
              <a:rPr lang="en-US" sz="1400" b="1" kern="0" dirty="0">
                <a:latin typeface="Courier" pitchFamily="2" charset="0"/>
              </a:rPr>
              <a:t>SELECT</a:t>
            </a:r>
            <a:r>
              <a:rPr lang="en-US" sz="1400" kern="0" dirty="0">
                <a:latin typeface="Courier" pitchFamily="2" charset="0"/>
              </a:rPr>
              <a:t> ?name</a:t>
            </a:r>
          </a:p>
          <a:p>
            <a:pPr marL="0" indent="0">
              <a:spcBef>
                <a:spcPts val="0"/>
              </a:spcBef>
              <a:buFont typeface="Wingdings" pitchFamily="-108" charset="2"/>
              <a:buNone/>
            </a:pPr>
            <a:r>
              <a:rPr lang="en-US" sz="1400" b="1" kern="0" dirty="0">
                <a:latin typeface="Courier" pitchFamily="2" charset="0"/>
              </a:rPr>
              <a:t>WHERE</a:t>
            </a:r>
            <a:r>
              <a:rPr lang="en-US" sz="1400" kern="0" dirty="0">
                <a:latin typeface="Courier" pitchFamily="2" charset="0"/>
              </a:rPr>
              <a:t> {</a:t>
            </a:r>
          </a:p>
          <a:p>
            <a:pPr marL="0" indent="0">
              <a:spcBef>
                <a:spcPts val="0"/>
              </a:spcBef>
              <a:buFont typeface="Wingdings" pitchFamily="-108" charset="2"/>
              <a:buNone/>
            </a:pPr>
            <a:r>
              <a:rPr lang="en-US" sz="1400" kern="0" dirty="0">
                <a:latin typeface="Courier" pitchFamily="2" charset="0"/>
              </a:rPr>
              <a:t>?m </a:t>
            </a:r>
            <a:r>
              <a:rPr lang="en-US" sz="1400" kern="0" dirty="0" err="1">
                <a:latin typeface="Courier" pitchFamily="2" charset="0"/>
              </a:rPr>
              <a:t>rdfs:label</a:t>
            </a:r>
            <a:r>
              <a:rPr lang="en-US" sz="1400" kern="0" dirty="0">
                <a:latin typeface="Courier" pitchFamily="2" charset="0"/>
              </a:rPr>
              <a:t> ?name. ?m </a:t>
            </a:r>
            <a:r>
              <a:rPr lang="en-US" sz="1400" kern="0" dirty="0" err="1">
                <a:latin typeface="Courier" pitchFamily="2" charset="0"/>
              </a:rPr>
              <a:t>movie:director</a:t>
            </a:r>
            <a:r>
              <a:rPr lang="en-US" sz="1400" kern="0" dirty="0">
                <a:latin typeface="Courier" pitchFamily="2" charset="0"/>
              </a:rPr>
              <a:t> ?d</a:t>
            </a:r>
          </a:p>
          <a:p>
            <a:pPr marL="0" indent="0">
              <a:spcBef>
                <a:spcPts val="0"/>
              </a:spcBef>
              <a:buFont typeface="Wingdings" pitchFamily="-108" charset="2"/>
              <a:buNone/>
            </a:pPr>
            <a:r>
              <a:rPr lang="en-US" sz="1400" kern="0" dirty="0">
                <a:latin typeface="Courier" pitchFamily="2" charset="0"/>
              </a:rPr>
              <a:t>?d </a:t>
            </a:r>
            <a:r>
              <a:rPr lang="en-US" sz="1400" kern="0" dirty="0" err="1">
                <a:latin typeface="Courier" pitchFamily="2" charset="0"/>
              </a:rPr>
              <a:t>movie:director_name</a:t>
            </a:r>
            <a:r>
              <a:rPr lang="en-US" sz="1400" kern="0" dirty="0">
                <a:latin typeface="Courier" pitchFamily="2" charset="0"/>
              </a:rPr>
              <a:t> “Stanley Kubrick”.</a:t>
            </a:r>
          </a:p>
          <a:p>
            <a:pPr marL="0" indent="0">
              <a:spcBef>
                <a:spcPts val="0"/>
              </a:spcBef>
              <a:buFont typeface="Wingdings" pitchFamily="-108" charset="2"/>
              <a:buNone/>
            </a:pPr>
            <a:r>
              <a:rPr lang="en-US" sz="1400" kern="0" dirty="0">
                <a:latin typeface="Courier" pitchFamily="2" charset="0"/>
              </a:rPr>
              <a:t>?m </a:t>
            </a:r>
            <a:r>
              <a:rPr lang="en-US" sz="1400" kern="0" dirty="0" err="1">
                <a:latin typeface="Courier" pitchFamily="2" charset="0"/>
              </a:rPr>
              <a:t>movie:relatedBook</a:t>
            </a:r>
            <a:r>
              <a:rPr lang="en-US" sz="1400" kern="0" dirty="0">
                <a:latin typeface="Courier" pitchFamily="2" charset="0"/>
              </a:rPr>
              <a:t> ?b. ?b </a:t>
            </a:r>
            <a:r>
              <a:rPr lang="en-US" sz="1400" kern="0" dirty="0" err="1">
                <a:latin typeface="Courier" pitchFamily="2" charset="0"/>
              </a:rPr>
              <a:t>rev:rating</a:t>
            </a:r>
            <a:r>
              <a:rPr lang="en-US" sz="1400" kern="0" dirty="0">
                <a:latin typeface="Courier" pitchFamily="2" charset="0"/>
              </a:rPr>
              <a:t> ?r.</a:t>
            </a:r>
          </a:p>
          <a:p>
            <a:pPr marL="0" indent="0">
              <a:spcBef>
                <a:spcPts val="0"/>
              </a:spcBef>
              <a:buFont typeface="Wingdings" pitchFamily="-108" charset="2"/>
              <a:buNone/>
            </a:pPr>
            <a:r>
              <a:rPr lang="en-US" sz="1400" b="1" kern="0" dirty="0">
                <a:latin typeface="Courier" pitchFamily="2" charset="0"/>
              </a:rPr>
              <a:t>FILTER</a:t>
            </a:r>
            <a:r>
              <a:rPr lang="en-US" sz="1400" kern="0" dirty="0">
                <a:latin typeface="Courier" pitchFamily="2" charset="0"/>
              </a:rPr>
              <a:t>(?r &gt; 4.0)</a:t>
            </a:r>
          </a:p>
          <a:p>
            <a:pPr marL="0" indent="0">
              <a:spcBef>
                <a:spcPts val="0"/>
              </a:spcBef>
              <a:buFont typeface="Wingdings" pitchFamily="-108" charset="2"/>
              <a:buNone/>
            </a:pPr>
            <a:r>
              <a:rPr lang="en-US" sz="1400" kern="0" dirty="0">
                <a:latin typeface="Courier" pitchFamily="2" charset="0"/>
              </a:rPr>
              <a:t>}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A67DE6E-2B32-C044-A892-F32841889E08}"/>
              </a:ext>
            </a:extLst>
          </p:cNvPr>
          <p:cNvCxnSpPr/>
          <p:nvPr/>
        </p:nvCxnSpPr>
        <p:spPr bwMode="auto">
          <a:xfrm>
            <a:off x="5220072" y="1988840"/>
            <a:ext cx="792088" cy="7920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0A592C9D-2D2F-7841-82CB-3AA56921546E}"/>
              </a:ext>
            </a:extLst>
          </p:cNvPr>
          <p:cNvSpPr/>
          <p:nvPr/>
        </p:nvSpPr>
        <p:spPr bwMode="auto">
          <a:xfrm>
            <a:off x="4788024" y="4581128"/>
            <a:ext cx="1512168" cy="864096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829122C-2F0A-BA41-A9E1-993F55C87B3B}"/>
              </a:ext>
            </a:extLst>
          </p:cNvPr>
          <p:cNvSpPr txBox="1"/>
          <p:nvPr/>
        </p:nvSpPr>
        <p:spPr>
          <a:xfrm>
            <a:off x="6732240" y="4659233"/>
            <a:ext cx="12959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Too many</a:t>
            </a:r>
          </a:p>
          <a:p>
            <a:r>
              <a:rPr lang="en-US" sz="2000" dirty="0">
                <a:solidFill>
                  <a:srgbClr val="C00000"/>
                </a:solidFill>
              </a:rPr>
              <a:t>self-joins</a:t>
            </a:r>
          </a:p>
        </p:txBody>
      </p:sp>
    </p:spTree>
    <p:extLst>
      <p:ext uri="{BB962C8B-B14F-4D97-AF65-F5344CB8AC3E}">
        <p14:creationId xmlns:p14="http://schemas.microsoft.com/office/powerpoint/2010/main" val="3286674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D2A9C-2E30-F24C-A4D6-D754BE2E9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 Table Exhaustive Indexing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D50E41-111C-434F-B594-5CB4BB5027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4752528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/>
              <a:t>Maintain a single table of RDF triples</a:t>
            </a:r>
          </a:p>
          <a:p>
            <a:pPr>
              <a:spcBef>
                <a:spcPts val="0"/>
              </a:spcBef>
            </a:pPr>
            <a:r>
              <a:rPr lang="en-CA" dirty="0"/>
              <a:t>Create indexes for permutations of the three columns: SPO, SOP, PSO, POS, OPS, OSP</a:t>
            </a:r>
          </a:p>
          <a:p>
            <a:pPr>
              <a:spcBef>
                <a:spcPts val="0"/>
              </a:spcBef>
            </a:pPr>
            <a:r>
              <a:rPr lang="en-CA" dirty="0"/>
              <a:t>RDF-3X and </a:t>
            </a:r>
            <a:r>
              <a:rPr lang="en-CA" dirty="0" err="1"/>
              <a:t>Hexastore</a:t>
            </a:r>
            <a:r>
              <a:rPr lang="en-CA" dirty="0"/>
              <a:t> </a:t>
            </a:r>
          </a:p>
          <a:p>
            <a:pPr>
              <a:spcBef>
                <a:spcPts val="0"/>
              </a:spcBef>
            </a:pPr>
            <a:r>
              <a:rPr lang="en-CA" dirty="0"/>
              <a:t>Query processing</a:t>
            </a:r>
          </a:p>
          <a:p>
            <a:pPr lvl="1">
              <a:spcBef>
                <a:spcPts val="0"/>
              </a:spcBef>
            </a:pPr>
            <a:r>
              <a:rPr lang="en-CA" dirty="0"/>
              <a:t>Each triple pattern can be evaluated by a range query</a:t>
            </a:r>
          </a:p>
          <a:p>
            <a:pPr lvl="1">
              <a:spcBef>
                <a:spcPts val="0"/>
              </a:spcBef>
            </a:pPr>
            <a:r>
              <a:rPr lang="en-CA" dirty="0"/>
              <a:t>Joins between triple patterns computed using merge join</a:t>
            </a:r>
          </a:p>
          <a:p>
            <a:pPr lvl="1">
              <a:spcBef>
                <a:spcPts val="0"/>
              </a:spcBef>
            </a:pPr>
            <a:r>
              <a:rPr lang="en-CA" dirty="0"/>
              <a:t>Join order is easy due to extensive indexing</a:t>
            </a:r>
          </a:p>
          <a:p>
            <a:pPr>
              <a:spcBef>
                <a:spcPts val="0"/>
              </a:spcBef>
            </a:pPr>
            <a:r>
              <a:rPr lang="en-CA" dirty="0"/>
              <a:t>Advantages</a:t>
            </a:r>
          </a:p>
          <a:p>
            <a:pPr lvl="1">
              <a:spcBef>
                <a:spcPts val="0"/>
              </a:spcBef>
            </a:pPr>
            <a:r>
              <a:rPr lang="en-CA" dirty="0"/>
              <a:t>Eliminates some of the joins { they become range queries</a:t>
            </a:r>
          </a:p>
          <a:p>
            <a:pPr lvl="1">
              <a:spcBef>
                <a:spcPts val="0"/>
              </a:spcBef>
            </a:pPr>
            <a:r>
              <a:rPr lang="en-CA" dirty="0"/>
              <a:t>Merge join is easy and fast</a:t>
            </a:r>
          </a:p>
          <a:p>
            <a:pPr>
              <a:spcBef>
                <a:spcPts val="0"/>
              </a:spcBef>
            </a:pPr>
            <a:r>
              <a:rPr lang="en-CA" dirty="0"/>
              <a:t>Disadvantages</a:t>
            </a:r>
          </a:p>
          <a:p>
            <a:pPr lvl="1">
              <a:spcBef>
                <a:spcPts val="0"/>
              </a:spcBef>
            </a:pPr>
            <a:r>
              <a:rPr lang="en-CA" dirty="0"/>
              <a:t>Updates to indexes are expensive</a:t>
            </a:r>
          </a:p>
          <a:p>
            <a:pPr lvl="1">
              <a:spcBef>
                <a:spcPts val="0"/>
              </a:spcBef>
            </a:pPr>
            <a:r>
              <a:rPr lang="en-CA" dirty="0"/>
              <a:t>Space usage</a:t>
            </a:r>
          </a:p>
          <a:p>
            <a:pPr lvl="1">
              <a:spcBef>
                <a:spcPts val="0"/>
              </a:spcBef>
            </a:pPr>
            <a:endParaRPr lang="en-CA" dirty="0"/>
          </a:p>
          <a:p>
            <a:pPr lvl="1">
              <a:spcBef>
                <a:spcPts val="0"/>
              </a:spcBef>
            </a:pPr>
            <a:endParaRPr lang="en-CA" dirty="0"/>
          </a:p>
          <a:p>
            <a:pPr>
              <a:spcBef>
                <a:spcPts val="0"/>
              </a:spcBef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4A28EF-566F-7F4B-8EAC-68D98DD300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2020, M.T. Özsu &amp; P. Valduriez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8CBD48-5789-2C48-8EA8-3D245C94E2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D96158B-4539-3C43-9DE5-94C547866200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77187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53B39-CBE5-6748-8A7C-611F1C8AF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Property Tables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47AFB8-918B-9444-BA73-CF937295B0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3773016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CA" dirty="0"/>
              <a:t>Grouping by entities</a:t>
            </a:r>
          </a:p>
          <a:p>
            <a:pPr>
              <a:spcBef>
                <a:spcPts val="0"/>
              </a:spcBef>
            </a:pPr>
            <a:r>
              <a:rPr lang="en-US" dirty="0"/>
              <a:t>Jena</a:t>
            </a:r>
          </a:p>
          <a:p>
            <a:pPr>
              <a:spcBef>
                <a:spcPts val="0"/>
              </a:spcBef>
            </a:pPr>
            <a:r>
              <a:rPr lang="en-CA" dirty="0">
                <a:solidFill>
                  <a:srgbClr val="0432FF"/>
                </a:solidFill>
              </a:rPr>
              <a:t>Clustered property table</a:t>
            </a:r>
            <a:r>
              <a:rPr lang="en-CA" dirty="0"/>
              <a:t>: group together the properties that tend to occur in the same (or similar) subjects</a:t>
            </a:r>
          </a:p>
          <a:p>
            <a:pPr>
              <a:spcBef>
                <a:spcPts val="0"/>
              </a:spcBef>
            </a:pPr>
            <a:endParaRPr lang="en-CA" dirty="0"/>
          </a:p>
          <a:p>
            <a:pPr>
              <a:spcBef>
                <a:spcPts val="0"/>
              </a:spcBef>
            </a:pPr>
            <a:endParaRPr lang="en-CA" dirty="0"/>
          </a:p>
          <a:p>
            <a:pPr>
              <a:spcBef>
                <a:spcPts val="0"/>
              </a:spcBef>
            </a:pPr>
            <a:endParaRPr lang="en-CA" dirty="0"/>
          </a:p>
          <a:p>
            <a:pPr>
              <a:spcBef>
                <a:spcPts val="1800"/>
              </a:spcBef>
            </a:pPr>
            <a:r>
              <a:rPr lang="en-CA" dirty="0">
                <a:solidFill>
                  <a:srgbClr val="0432FF"/>
                </a:solidFill>
              </a:rPr>
              <a:t>Property class table</a:t>
            </a:r>
            <a:r>
              <a:rPr lang="en-CA" dirty="0"/>
              <a:t>: cluster the subjects with the same </a:t>
            </a:r>
            <a:r>
              <a:rPr lang="en-CA" dirty="0">
                <a:solidFill>
                  <a:srgbClr val="0432FF"/>
                </a:solidFill>
              </a:rPr>
              <a:t>type</a:t>
            </a:r>
            <a:r>
              <a:rPr lang="en-CA" dirty="0"/>
              <a:t> of property into one property table</a:t>
            </a:r>
          </a:p>
          <a:p>
            <a:pPr>
              <a:spcBef>
                <a:spcPts val="0"/>
              </a:spcBef>
            </a:pPr>
            <a:endParaRPr lang="en-CA" dirty="0"/>
          </a:p>
          <a:p>
            <a:pPr>
              <a:spcBef>
                <a:spcPts val="0"/>
              </a:spcBef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1443C6-F423-104F-A002-B8672B97C2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2020, M.T. Özsu &amp; P. Valduriez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C7B0D3-BBD7-534E-A650-CF4483F822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D96158B-4539-3C43-9DE5-94C547866200}" type="slidenum">
              <a:rPr lang="en-US" smtClean="0"/>
              <a:t>62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489091-0165-7D44-B7A4-3B3DC8DD79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7" y="2933018"/>
            <a:ext cx="4371309" cy="864096"/>
          </a:xfrm>
          <a:prstGeom prst="rect">
            <a:avLst/>
          </a:prstGeom>
        </p:spPr>
      </p:pic>
      <p:pic>
        <p:nvPicPr>
          <p:cNvPr id="9" name="Picture 8" descr="A picture containing bird&#10;&#10;Description automatically generated">
            <a:extLst>
              <a:ext uri="{FF2B5EF4-FFF2-40B4-BE49-F238E27FC236}">
                <a16:creationId xmlns:a16="http://schemas.microsoft.com/office/drawing/2014/main" id="{AF04E532-2F79-AA4F-A87F-EF72663167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144" y="2924944"/>
            <a:ext cx="2007752" cy="8640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226A09F-C3F4-FF4A-B2BD-3F63B95D29BA}"/>
              </a:ext>
            </a:extLst>
          </p:cNvPr>
          <p:cNvSpPr txBox="1"/>
          <p:nvPr/>
        </p:nvSpPr>
        <p:spPr>
          <a:xfrm>
            <a:off x="1619672" y="3805188"/>
            <a:ext cx="23936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Single-valued properties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6F9301-FA11-8947-B810-22BC676D1CAA}"/>
              </a:ext>
            </a:extLst>
          </p:cNvPr>
          <p:cNvSpPr txBox="1"/>
          <p:nvPr/>
        </p:nvSpPr>
        <p:spPr>
          <a:xfrm>
            <a:off x="5675218" y="3789040"/>
            <a:ext cx="22589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Multi-valued properties</a:t>
            </a:r>
          </a:p>
        </p:txBody>
      </p:sp>
      <p:pic>
        <p:nvPicPr>
          <p:cNvPr id="13" name="Picture 12" descr="A picture containing window, stove&#10;&#10;Description automatically generated">
            <a:extLst>
              <a:ext uri="{FF2B5EF4-FFF2-40B4-BE49-F238E27FC236}">
                <a16:creationId xmlns:a16="http://schemas.microsoft.com/office/drawing/2014/main" id="{7966029E-27EB-B34B-8C19-A2E3C5A937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7744" y="5013176"/>
            <a:ext cx="4789485" cy="830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87555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DB610-6256-AE45-BCE4-7F183077C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Property Tables (cont’d)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D86096-A7ED-B04E-B41C-6B1AF9E38B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DB2-RDF same approach but different structure</a:t>
            </a:r>
          </a:p>
          <a:p>
            <a:r>
              <a:rPr lang="en-US" dirty="0">
                <a:solidFill>
                  <a:srgbClr val="0432FF"/>
                </a:solidFill>
              </a:rPr>
              <a:t>Direct primary hash (DPH)</a:t>
            </a:r>
            <a:r>
              <a:rPr lang="en-US" dirty="0"/>
              <a:t>: organize by each subject with fixed number of (property, value) with spill</a:t>
            </a:r>
          </a:p>
          <a:p>
            <a:pPr lvl="1"/>
            <a:r>
              <a:rPr lang="en-US" dirty="0"/>
              <a:t>Properties in a given position might be different in different rows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r>
              <a:rPr lang="en-US" dirty="0"/>
              <a:t>Direct secondary hash (DSH): for multi-valued properties</a:t>
            </a:r>
          </a:p>
          <a:p>
            <a:pPr lvl="1"/>
            <a:r>
              <a:rPr lang="en-US" dirty="0"/>
              <a:t>DPH property value field has a pointer to DSH entry (</a:t>
            </a:r>
            <a:r>
              <a:rPr lang="en-US" i="1" dirty="0" err="1"/>
              <a:t>l_id</a:t>
            </a:r>
            <a:r>
              <a:rPr lang="en-US" dirty="0"/>
              <a:t>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4A8F30-2B1F-0D43-9EAD-FAB56A2D19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2020, M.T. Özsu &amp; P. Valduriez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8BFA82-A62F-7341-9CCD-31782BF1B2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D96158B-4539-3C43-9DE5-94C547866200}" type="slidenum">
              <a:rPr lang="en-US" smtClean="0"/>
              <a:t>63</a:t>
            </a:fld>
            <a:endParaRPr lang="en-US"/>
          </a:p>
        </p:txBody>
      </p:sp>
      <p:pic>
        <p:nvPicPr>
          <p:cNvPr id="7" name="Picture 6" descr="A picture containing window&#10;&#10;Description automatically generated">
            <a:extLst>
              <a:ext uri="{FF2B5EF4-FFF2-40B4-BE49-F238E27FC236}">
                <a16:creationId xmlns:a16="http://schemas.microsoft.com/office/drawing/2014/main" id="{A6C1C3FE-F202-0A41-894B-186C4E7139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149" y="3356992"/>
            <a:ext cx="5769111" cy="864096"/>
          </a:xfrm>
          <a:prstGeom prst="rect">
            <a:avLst/>
          </a:prstGeom>
        </p:spPr>
      </p:pic>
      <p:pic>
        <p:nvPicPr>
          <p:cNvPr id="9" name="Picture 8" descr="A picture containing table&#10;&#10;Description automatically generated">
            <a:extLst>
              <a:ext uri="{FF2B5EF4-FFF2-40B4-BE49-F238E27FC236}">
                <a16:creationId xmlns:a16="http://schemas.microsoft.com/office/drawing/2014/main" id="{523A813C-A3C1-E348-B68D-77D396E331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1880" y="5158627"/>
            <a:ext cx="1544238" cy="972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63898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C65AD-6E20-4C4F-B4F6-4534A64A1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Property Tables Evaluation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8E445F-11EA-FE41-8B1F-7BD6BEBADD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Advantages</a:t>
            </a:r>
          </a:p>
          <a:p>
            <a:pPr lvl="1"/>
            <a:r>
              <a:rPr lang="en-US" dirty="0"/>
              <a:t>Star queries (subject-subject joins) become single table scans → fewer joins</a:t>
            </a:r>
          </a:p>
          <a:p>
            <a:r>
              <a:rPr lang="en-US" dirty="0"/>
              <a:t>Disadvantages</a:t>
            </a:r>
          </a:p>
          <a:p>
            <a:pPr lvl="1"/>
            <a:r>
              <a:rPr lang="en-US" dirty="0"/>
              <a:t>Can have significant number of null values</a:t>
            </a:r>
          </a:p>
          <a:p>
            <a:pPr lvl="1"/>
            <a:r>
              <a:rPr lang="en-US" dirty="0"/>
              <a:t>Dealing with multi-valued properties requires special care</a:t>
            </a:r>
          </a:p>
          <a:p>
            <a:pPr lvl="1"/>
            <a:r>
              <a:rPr lang="en-US" dirty="0"/>
              <a:t>Is not very helpful for non-star queries</a:t>
            </a:r>
          </a:p>
          <a:p>
            <a:pPr lvl="1"/>
            <a:r>
              <a:rPr lang="en-US" dirty="0"/>
              <a:t>Clustering “similar” properties is non-trivial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2A45B1-54C5-D94D-962A-277FE7739E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2020, M.T. Özsu &amp; P. Valduriez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4058C6-36B7-8C42-AFBC-7577A03253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D96158B-4539-3C43-9DE5-94C547866200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77506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64224-D83B-2545-8A36-6E289779A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Binary Tables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4F37BE-04E8-6A4F-991D-5B528C57D4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972816"/>
          </a:xfrm>
        </p:spPr>
        <p:txBody>
          <a:bodyPr/>
          <a:lstStyle/>
          <a:p>
            <a:r>
              <a:rPr lang="en-CA" dirty="0"/>
              <a:t>Grouping by properties: For each property, build a two-column table, containing both subject and object, ordered by subjects</a:t>
            </a:r>
          </a:p>
          <a:p>
            <a:r>
              <a:rPr lang="en-CA" i="1" dirty="0"/>
              <a:t>n</a:t>
            </a:r>
            <a:r>
              <a:rPr lang="en-CA" dirty="0"/>
              <a:t> two-column tables</a:t>
            </a:r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5DD292-A1EC-7343-8A91-C277E3CD06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2020, M.T. Özsu &amp; P. Valduriez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03C14B-F120-7A4A-BE0A-514D9A7113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D96158B-4539-3C43-9DE5-94C547866200}" type="slidenum">
              <a:rPr lang="en-US" smtClean="0"/>
              <a:t>65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F720A2-E877-E044-8B4B-928CA296F6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108" y="3560006"/>
            <a:ext cx="6261204" cy="2001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65346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64224-D83B-2545-8A36-6E289779A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Binary Tables Evaluation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4F37BE-04E8-6A4F-991D-5B528C57D4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Advantages</a:t>
            </a:r>
          </a:p>
          <a:p>
            <a:pPr lvl="1"/>
            <a:r>
              <a:rPr lang="en-CA" dirty="0"/>
              <a:t>Advantages of column-oriented organization</a:t>
            </a:r>
          </a:p>
          <a:p>
            <a:pPr lvl="1"/>
            <a:r>
              <a:rPr lang="en-CA" dirty="0"/>
              <a:t>Avoids null values</a:t>
            </a:r>
          </a:p>
          <a:p>
            <a:pPr lvl="1"/>
            <a:r>
              <a:rPr lang="en-CA" dirty="0"/>
              <a:t>No need for (manual or automatic) clustering</a:t>
            </a:r>
          </a:p>
          <a:p>
            <a:pPr lvl="1"/>
            <a:r>
              <a:rPr lang="en-CA" dirty="0"/>
              <a:t>Subject-subject joins by merge join</a:t>
            </a:r>
          </a:p>
          <a:p>
            <a:r>
              <a:rPr lang="en-CA" dirty="0"/>
              <a:t>Disadvantages</a:t>
            </a:r>
          </a:p>
          <a:p>
            <a:pPr lvl="1"/>
            <a:r>
              <a:rPr lang="en-CA" dirty="0"/>
              <a:t>Insertions are expensive</a:t>
            </a:r>
          </a:p>
          <a:p>
            <a:pPr lvl="1"/>
            <a:r>
              <a:rPr lang="en-CA" dirty="0"/>
              <a:t>More joins are required</a:t>
            </a:r>
          </a:p>
          <a:p>
            <a:pPr lvl="1"/>
            <a:r>
              <a:rPr lang="en-CA" dirty="0"/>
              <a:t>Other join types do not benefit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5DD292-A1EC-7343-8A91-C277E3CD06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2020, M.T. Özsu &amp; P. Valduriez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03C14B-F120-7A4A-BE0A-514D9A7113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D96158B-4539-3C43-9DE5-94C547866200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40347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3239B-FA28-B741-8BD3-C4FDD84FA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Graph-based Processing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09CC99B-A3E9-2941-8CEE-A8BE5DFD407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67544" y="1196752"/>
                <a:ext cx="8676456" cy="1396751"/>
              </a:xfrm>
            </p:spPr>
            <p:txBody>
              <a:bodyPr/>
              <a:lstStyle/>
              <a:p>
                <a:pPr>
                  <a:spcBef>
                    <a:spcPts val="0"/>
                  </a:spcBef>
                </a:pPr>
                <a:r>
                  <a:rPr lang="en-US" sz="2000" dirty="0"/>
                  <a:t>Maintain graph structure of RDF data, convert SPARQL query to a query graph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2000" dirty="0"/>
                  <a:t>Answering SPARQL query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</m:oMath>
                </a14:m>
                <a:r>
                  <a:rPr lang="en-CA" sz="2000" dirty="0"/>
                  <a:t> subgraph matching using homomorphism</a:t>
                </a:r>
              </a:p>
              <a:p>
                <a:pPr>
                  <a:spcBef>
                    <a:spcPts val="0"/>
                  </a:spcBef>
                </a:pPr>
                <a:r>
                  <a:rPr lang="en-CA" sz="2000" dirty="0" err="1"/>
                  <a:t>gStore</a:t>
                </a:r>
                <a:endParaRPr lang="en-CA" sz="2000" dirty="0"/>
              </a:p>
              <a:p>
                <a:pPr>
                  <a:spcBef>
                    <a:spcPts val="0"/>
                  </a:spcBef>
                </a:pPr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809CC99B-A3E9-2941-8CEE-A8BE5DFD407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7544" y="1196752"/>
                <a:ext cx="8676456" cy="1396751"/>
              </a:xfr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888F35-3ECB-364A-A029-25D7E5567D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2020, M.T. Özsu &amp; P. Valduriez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B938AF-20B6-2A46-B323-D84452BAB1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D96158B-4539-3C43-9DE5-94C547866200}" type="slidenum">
              <a:rPr lang="en-US" smtClean="0"/>
              <a:t>67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1B1248-D265-8247-A884-E3970C7635C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3608" y="2564904"/>
            <a:ext cx="7065108" cy="3586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69787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9C4CA-2352-A742-9075-3D84B23CD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Graph-based Processing Evaluation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B76D56-E198-A44D-B5AE-77F62E6895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Advantages</a:t>
            </a:r>
          </a:p>
          <a:p>
            <a:pPr lvl="1"/>
            <a:r>
              <a:rPr lang="en-US" dirty="0"/>
              <a:t>Native representation → maintains the original graph structure</a:t>
            </a:r>
          </a:p>
          <a:p>
            <a:pPr lvl="1"/>
            <a:r>
              <a:rPr lang="en-US" dirty="0"/>
              <a:t>No restrictions on SPARQL queries</a:t>
            </a:r>
          </a:p>
          <a:p>
            <a:r>
              <a:rPr lang="en-US" dirty="0"/>
              <a:t>Disadvantage</a:t>
            </a:r>
          </a:p>
          <a:p>
            <a:pPr lvl="1"/>
            <a:r>
              <a:rPr lang="en-US" dirty="0"/>
              <a:t>Subgraph matching is expensive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37953F-DFDC-4241-BD46-57FA3ACA98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2020, M.T. Özsu &amp; P. Valduriez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036AF0-D2E2-4344-89A9-5FD13CD855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D96158B-4539-3C43-9DE5-94C547866200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23546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874B8-B73B-4B4E-A34A-C9B9C9CF7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Distributed RDF Systems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E689FDB-C936-4048-8D2C-7A985A84F3B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67544" y="1052737"/>
                <a:ext cx="8424936" cy="4248472"/>
              </a:xfrm>
            </p:spPr>
            <p:txBody>
              <a:bodyPr/>
              <a:lstStyle/>
              <a:p>
                <a:r>
                  <a:rPr lang="en-US" dirty="0"/>
                  <a:t>Divide RDF graph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dirty="0"/>
                  <a:t> into set of fragments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…,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US" dirty="0"/>
              </a:p>
              <a:p>
                <a:r>
                  <a:rPr lang="en-US" dirty="0"/>
                  <a:t>MapReduce-based solutions</a:t>
                </a:r>
              </a:p>
              <a:p>
                <a:pPr lvl="1"/>
                <a:r>
                  <a:rPr lang="en-US" dirty="0"/>
                  <a:t>Store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 …,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dirty="0"/>
                  <a:t> in HDFS</a:t>
                </a:r>
              </a:p>
              <a:p>
                <a:pPr lvl="1"/>
                <a:r>
                  <a:rPr lang="en-US" dirty="0"/>
                  <a:t>Each triple pattern is evaluated as a MapReduce scan job</a:t>
                </a:r>
              </a:p>
              <a:p>
                <a:pPr lvl="1"/>
                <a:r>
                  <a:rPr lang="en-US" dirty="0"/>
                  <a:t>Then join using a MapReduce join implementation</a:t>
                </a:r>
              </a:p>
              <a:p>
                <a:r>
                  <a:rPr lang="en-US" dirty="0"/>
                  <a:t>Distributed query processing approaches as in book</a:t>
                </a:r>
              </a:p>
              <a:p>
                <a:pPr lvl="1"/>
                <a:r>
                  <a:rPr lang="en-US" dirty="0"/>
                  <a:t>Also divide SPARQL query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dirty="0"/>
                  <a:t> into set of subqueries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…,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d>
                  </m:oMath>
                </a14:m>
                <a:endParaRPr lang="en-US" b="0" dirty="0"/>
              </a:p>
              <a:p>
                <a:pPr lvl="1"/>
                <a:r>
                  <a:rPr lang="en-US" dirty="0"/>
                  <a:t>Evaluate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 …, 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 over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 …,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dirty="0"/>
                  <a:t> using known techniques</a:t>
                </a:r>
              </a:p>
              <a:p>
                <a:r>
                  <a:rPr lang="en-US" dirty="0"/>
                  <a:t>Partial query evaluation</a:t>
                </a:r>
              </a:p>
              <a:p>
                <a:pPr lvl="1"/>
                <a:r>
                  <a:rPr lang="en-US" dirty="0"/>
                  <a:t>Query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dirty="0"/>
                  <a:t> is evaluated at each site where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i="1" baseline="-25000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 exists</a:t>
                </a:r>
              </a:p>
              <a:p>
                <a:pPr lvl="1"/>
                <a:r>
                  <a:rPr lang="en-US" dirty="0"/>
                  <a:t>Get partial local matches</a:t>
                </a:r>
              </a:p>
              <a:p>
                <a:pPr lvl="1"/>
                <a:r>
                  <a:rPr lang="en-US" dirty="0"/>
                  <a:t>Join using a distributed join algorithm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2E689FDB-C936-4048-8D2C-7A985A84F3B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7544" y="1052737"/>
                <a:ext cx="8424936" cy="4248472"/>
              </a:xfrm>
              <a:blipFill rotWithShape="1">
                <a:blip r:embed="rId2"/>
                <a:stretch>
                  <a:fillRect b="-1733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413CFF-F592-1845-9278-3AB6201278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2020, M.T. Özsu &amp; P. Valduriez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CC9178-F991-6944-86BB-3C2041D0A3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D96158B-4539-3C43-9DE5-94C547866200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079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 of the Web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D4ABB94-A403-0744-80D5-02B97D8251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67744" y="1556792"/>
            <a:ext cx="4942850" cy="4324994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C896CC-C5F2-F841-8838-D9A9A41E0A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2020, M.T. Özsu &amp; P. Valduriez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1AD093-24D0-FF4E-BC0A-C806CDBE17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D96158B-4539-3C43-9DE5-94C54786620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95293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67668-1F8C-7C4D-8DE8-A07459255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Federated RDF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77AC6-8ABB-8841-8941-7FD64BEE31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Similar concerns to the relational counterparts</a:t>
            </a:r>
          </a:p>
          <a:p>
            <a:r>
              <a:rPr lang="en-US" dirty="0"/>
              <a:t>Similar approaches</a:t>
            </a:r>
          </a:p>
          <a:p>
            <a:r>
              <a:rPr lang="en-US" dirty="0"/>
              <a:t>Not all RDF data storage sites can execute SPARQL queries</a:t>
            </a:r>
          </a:p>
          <a:p>
            <a:pPr lvl="1"/>
            <a:r>
              <a:rPr lang="en-US" dirty="0"/>
              <a:t>SPARQL endpoints: storage sites that can execute queries</a:t>
            </a:r>
          </a:p>
          <a:p>
            <a:r>
              <a:rPr lang="en-US" dirty="0"/>
              <a:t>Precompute metadata at endpoints → specify the capabilities</a:t>
            </a:r>
          </a:p>
          <a:p>
            <a:r>
              <a:rPr lang="en-US" dirty="0"/>
              <a:t>Based on precomputation decompose a query and execute</a:t>
            </a:r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310D0A-877F-E240-8CF0-EC564877CB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2020, M.T. Özsu &amp; P. Valduriez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F7C606-DA3A-B74C-AD81-3CA9F294F1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D96158B-4539-3C43-9DE5-94C547866200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77421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A0B47-1B82-734A-9351-087E2F0B1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Linked Open Data (LOD)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5B7A18-5087-794B-91B3-1F78D4C8D3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892696"/>
          </a:xfrm>
        </p:spPr>
        <p:txBody>
          <a:bodyPr/>
          <a:lstStyle/>
          <a:p>
            <a:r>
              <a:rPr lang="en-US" sz="2000" dirty="0"/>
              <a:t>Consists of a set of </a:t>
            </a:r>
            <a:r>
              <a:rPr lang="en-US" sz="2000" dirty="0">
                <a:solidFill>
                  <a:srgbClr val="0432FF"/>
                </a:solidFill>
              </a:rPr>
              <a:t>web documents</a:t>
            </a:r>
            <a:r>
              <a:rPr lang="en-US" sz="2000" dirty="0"/>
              <a:t> each with embedded RDF triples that encode web resources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7EFF22-5AD0-B04C-911B-82052EA6C3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2020, M.T. Özsu &amp; P. Valduriez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E44EAE-151D-1143-A3F2-9878AD6022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D96158B-4539-3C43-9DE5-94C547866200}" type="slidenum">
              <a:rPr lang="en-US" smtClean="0"/>
              <a:t>71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2B82B6-B0C8-8B48-A05A-7B7573C31D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4128" y="2132856"/>
            <a:ext cx="3212664" cy="3480387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2836EE9-47CE-C14A-8F71-CAE05AA8416C}"/>
              </a:ext>
            </a:extLst>
          </p:cNvPr>
          <p:cNvSpPr txBox="1">
            <a:spLocks/>
          </p:cNvSpPr>
          <p:nvPr/>
        </p:nvSpPr>
        <p:spPr bwMode="auto">
          <a:xfrm>
            <a:off x="457200" y="2024152"/>
            <a:ext cx="5048776" cy="3499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6">
                  <a:lumMod val="50000"/>
                </a:schemeClr>
              </a:buClr>
              <a:buSzPct val="70000"/>
              <a:buFont typeface="Wingdings" pitchFamily="-108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6">
                  <a:lumMod val="50000"/>
                </a:schemeClr>
              </a:buClr>
              <a:buSzPct val="70000"/>
              <a:buFont typeface="Wingdings" pitchFamily="-108" charset="2"/>
              <a:buChar char="q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6">
                  <a:lumMod val="50000"/>
                </a:schemeClr>
              </a:buClr>
              <a:buSzPct val="70000"/>
              <a:buFont typeface="Wingdings" pitchFamily="-108" charset="2"/>
              <a:buChar char="n"/>
              <a:defRPr sz="18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6">
                  <a:lumMod val="50000"/>
                </a:schemeClr>
              </a:buClr>
              <a:buSzPct val="70000"/>
              <a:buFont typeface="Wingdings" pitchFamily="-108" charset="2"/>
              <a:buChar char="q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75000"/>
              <a:buFont typeface="Wingdings" pitchFamily="-108" charset="2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75000"/>
              <a:buFont typeface="Wingdings" pitchFamily="-108" charset="2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75000"/>
              <a:buFont typeface="Wingdings" pitchFamily="-108" charset="2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75000"/>
              <a:buFont typeface="Wingdings" pitchFamily="-108" charset="2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75000"/>
              <a:buFont typeface="Wingdings" pitchFamily="-108" charset="2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2000" kern="0" dirty="0">
                <a:solidFill>
                  <a:srgbClr val="0432FF"/>
                </a:solidFill>
              </a:rPr>
              <a:t>Full web semantics</a:t>
            </a:r>
            <a:r>
              <a:rPr lang="en-US" sz="2000" kern="0" dirty="0"/>
              <a:t>: </a:t>
            </a:r>
            <a:r>
              <a:rPr lang="en-CA" sz="2000" dirty="0"/>
              <a:t>Scope of evaluating a SPARQL expression is all Linked Data</a:t>
            </a:r>
          </a:p>
          <a:p>
            <a:pPr lvl="1"/>
            <a:r>
              <a:rPr lang="en-CA" sz="1600" dirty="0"/>
              <a:t>Query result completeness cannot be guaranteed by any (terminating) execution</a:t>
            </a:r>
          </a:p>
          <a:p>
            <a:r>
              <a:rPr lang="en-CA" sz="2000" dirty="0">
                <a:solidFill>
                  <a:srgbClr val="0432FF"/>
                </a:solidFill>
              </a:rPr>
              <a:t>Reachability-based semantics</a:t>
            </a:r>
            <a:r>
              <a:rPr lang="en-CA" sz="2000" dirty="0"/>
              <a:t>: Scope of a query is all data along paths of data links that satisfy the condition</a:t>
            </a:r>
          </a:p>
          <a:p>
            <a:pPr lvl="1"/>
            <a:r>
              <a:rPr lang="en-CA" sz="1600" dirty="0"/>
              <a:t>Given a set of seed URIs &amp; reachability condition, scope is all data along paths of data links reachable from the seeds &amp; satisfying the reachability condition</a:t>
            </a:r>
          </a:p>
          <a:p>
            <a:pPr lvl="1"/>
            <a:r>
              <a:rPr lang="en-CA" sz="1600" dirty="0"/>
              <a:t>Computationally feasible </a:t>
            </a:r>
          </a:p>
          <a:p>
            <a:endParaRPr lang="en-CA" sz="2000" dirty="0"/>
          </a:p>
          <a:p>
            <a:pPr marL="0" indent="0">
              <a:buNone/>
            </a:pPr>
            <a:endParaRPr lang="en-US" sz="2000" kern="0" dirty="0"/>
          </a:p>
        </p:txBody>
      </p:sp>
    </p:spTree>
    <p:extLst>
      <p:ext uri="{BB962C8B-B14F-4D97-AF65-F5344CB8AC3E}">
        <p14:creationId xmlns:p14="http://schemas.microsoft.com/office/powerpoint/2010/main" val="88694838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A0B47-1B82-734A-9351-087E2F0B1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SPARQL Over LOD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9AA83F1-30E5-5C4D-92DE-179D512536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7544" y="1340768"/>
            <a:ext cx="4546848" cy="4530725"/>
          </a:xfrm>
        </p:spPr>
        <p:txBody>
          <a:bodyPr/>
          <a:lstStyle/>
          <a:p>
            <a:r>
              <a:rPr lang="en-US" sz="2000" dirty="0">
                <a:solidFill>
                  <a:srgbClr val="0432FF"/>
                </a:solidFill>
              </a:rPr>
              <a:t>Traversal approach</a:t>
            </a:r>
            <a:r>
              <a:rPr lang="en-US" sz="2000" dirty="0"/>
              <a:t>: </a:t>
            </a:r>
            <a:r>
              <a:rPr lang="en-CA" sz="2000" dirty="0"/>
              <a:t>Discover relevant URIs recursively by traversing (</a:t>
            </a:r>
            <a:r>
              <a:rPr lang="en-CA" sz="2000" dirty="0" err="1"/>
              <a:t>specic</a:t>
            </a:r>
            <a:r>
              <a:rPr lang="en-CA" sz="2000" dirty="0"/>
              <a:t>) data links at query execution runtime</a:t>
            </a:r>
          </a:p>
          <a:p>
            <a:pPr lvl="1"/>
            <a:r>
              <a:rPr lang="en-CA" sz="1600" dirty="0"/>
              <a:t>Implements reachability-based query semantics</a:t>
            </a:r>
            <a:endParaRPr lang="en-CA" sz="1200" dirty="0"/>
          </a:p>
          <a:p>
            <a:r>
              <a:rPr lang="en-CA" sz="2000" dirty="0">
                <a:solidFill>
                  <a:srgbClr val="0432FF"/>
                </a:solidFill>
              </a:rPr>
              <a:t>Index-based approach</a:t>
            </a:r>
            <a:r>
              <a:rPr lang="en-CA" sz="2000" dirty="0"/>
              <a:t>: Use an index to determine relevant URIs</a:t>
            </a:r>
          </a:p>
          <a:p>
            <a:pPr lvl="1"/>
            <a:r>
              <a:rPr lang="en-CA" sz="1600" dirty="0"/>
              <a:t>Different index keys possible; e.g., triple patterns</a:t>
            </a:r>
            <a:endParaRPr lang="en-US" sz="1600" dirty="0"/>
          </a:p>
          <a:p>
            <a:r>
              <a:rPr lang="en-CA" sz="2000" dirty="0">
                <a:solidFill>
                  <a:srgbClr val="0432FF"/>
                </a:solidFill>
              </a:rPr>
              <a:t>Hybrid approach</a:t>
            </a:r>
            <a:r>
              <a:rPr lang="en-CA" sz="2000" dirty="0"/>
              <a:t>: Perform a traversal-based execution using a prioritized list of URIs to look up</a:t>
            </a:r>
          </a:p>
          <a:p>
            <a:pPr lvl="1"/>
            <a:r>
              <a:rPr lang="en-CA" sz="1600" dirty="0"/>
              <a:t>Initial seed from the pre-populated index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7EFF22-5AD0-B04C-911B-82052EA6C3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© 2020, M.T. </a:t>
            </a:r>
            <a:r>
              <a:rPr lang="en-US" dirty="0" err="1"/>
              <a:t>Özsu</a:t>
            </a:r>
            <a:r>
              <a:rPr lang="en-US" dirty="0"/>
              <a:t> &amp; P. </a:t>
            </a:r>
            <a:r>
              <a:rPr lang="en-US" dirty="0" err="1"/>
              <a:t>Valduriez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E44EAE-151D-1143-A3F2-9878AD6022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D96158B-4539-3C43-9DE5-94C547866200}" type="slidenum">
              <a:rPr lang="en-US" smtClean="0"/>
              <a:t>72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64E487B-FEE9-7840-923D-9F98145A9E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1544" y="1052736"/>
            <a:ext cx="3372456" cy="367904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508C61-78D8-1148-9DE8-2FFEBAFE0F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5503" y="4581128"/>
            <a:ext cx="3502675" cy="15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727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EE8C7C1-C367-4B4B-8D96-58998737F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Quality Issues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7CD22D9-4A15-824C-8462-39557B3F22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More serious in web data integration</a:t>
            </a:r>
          </a:p>
          <a:p>
            <a:pPr lvl="1"/>
            <a:r>
              <a:rPr lang="en-US" dirty="0"/>
              <a:t>Data from far more sources</a:t>
            </a:r>
          </a:p>
          <a:p>
            <a:pPr lvl="1"/>
            <a:r>
              <a:rPr lang="en-US" dirty="0"/>
              <a:t>Data sources are not as well controlled</a:t>
            </a:r>
          </a:p>
          <a:p>
            <a:pPr lvl="1"/>
            <a:r>
              <a:rPr lang="en-US" dirty="0"/>
              <a:t>Lack of schema information in web data</a:t>
            </a:r>
          </a:p>
          <a:p>
            <a:pPr lvl="2"/>
            <a:r>
              <a:rPr lang="en-US" dirty="0"/>
              <a:t>Might have to use data-based techniques and not schema-based</a:t>
            </a:r>
          </a:p>
          <a:p>
            <a:r>
              <a:rPr lang="en-US" dirty="0"/>
              <a:t>Data quality has two components</a:t>
            </a:r>
          </a:p>
          <a:p>
            <a:pPr lvl="1"/>
            <a:r>
              <a:rPr lang="en-US" dirty="0"/>
              <a:t>Data consistency</a:t>
            </a:r>
          </a:p>
          <a:p>
            <a:pPr lvl="1"/>
            <a:r>
              <a:rPr lang="en-US" dirty="0"/>
              <a:t>Veracity: authenticity and conformity of data with reality</a:t>
            </a:r>
          </a:p>
          <a:p>
            <a:pPr lvl="2"/>
            <a:r>
              <a:rPr lang="en-US" dirty="0"/>
              <a:t>Major challenge, but</a:t>
            </a:r>
          </a:p>
          <a:p>
            <a:pPr lvl="2"/>
            <a:r>
              <a:rPr lang="en-US" dirty="0"/>
              <a:t>High redundancy due to overlaps among data sources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027248-686A-4345-B9EE-1DBF4A1189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2020, M.T. Özsu &amp; P. Valduriez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6060A3-EE65-4A49-A376-4F6C2272D7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D96158B-4539-3C43-9DE5-94C547866200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85337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B7BCB-79A0-3B4B-808F-5A02E67F0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Cleaning Structured Web Data</a:t>
            </a:r>
          </a:p>
        </p:txBody>
      </p:sp>
      <p:pic>
        <p:nvPicPr>
          <p:cNvPr id="7" name="Content Placeholder 6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AB4EE608-0AF6-CD4C-8702-C2ABD606C2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9632" y="1427399"/>
            <a:ext cx="6833145" cy="4452257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DA44BB-7B49-CB47-B9E6-1880A4750D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2020, M.T. Özsu &amp; P. Valduriez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5D96C3-7DFE-8D4B-8634-D88DE509F1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D96158B-4539-3C43-9DE5-94C547866200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38234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B7BCB-79A0-3B4B-808F-5A02E67F0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Cleaning Structured Web Data (cont’d)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DA44BB-7B49-CB47-B9E6-1880A4750D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2020, M.T. Özsu &amp; P. Valduriez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5D96C3-7DFE-8D4B-8634-D88DE509F1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D96158B-4539-3C43-9DE5-94C547866200}" type="slidenum">
              <a:rPr lang="en-US" smtClean="0"/>
              <a:t>75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A1A7D8-C437-4A41-92F0-458EDA99A1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1684784"/>
          </a:xfrm>
        </p:spPr>
        <p:txBody>
          <a:bodyPr/>
          <a:lstStyle/>
          <a:p>
            <a:r>
              <a:rPr lang="en-US" dirty="0"/>
              <a:t>Process works well when</a:t>
            </a:r>
          </a:p>
          <a:p>
            <a:pPr lvl="1"/>
            <a:r>
              <a:rPr lang="en-US" dirty="0"/>
              <a:t>Rich set of metadata exists</a:t>
            </a:r>
          </a:p>
          <a:p>
            <a:pPr lvl="1"/>
            <a:r>
              <a:rPr lang="en-US" dirty="0" err="1"/>
              <a:t>Enogh</a:t>
            </a:r>
            <a:r>
              <a:rPr lang="en-US" dirty="0"/>
              <a:t> examples exist for automatic algorithms</a:t>
            </a:r>
          </a:p>
          <a:p>
            <a:r>
              <a:rPr lang="en-US" dirty="0"/>
              <a:t>May not be true in web tables</a:t>
            </a:r>
          </a:p>
        </p:txBody>
      </p:sp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FBAF74D6-A122-F841-BF4B-6DEADD065D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0772" y="2948401"/>
            <a:ext cx="2417475" cy="1168713"/>
          </a:xfrm>
          <a:prstGeom prst="rect">
            <a:avLst/>
          </a:prstGeom>
        </p:spPr>
      </p:pic>
      <p:pic>
        <p:nvPicPr>
          <p:cNvPr id="11" name="Picture 10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86F75D8C-4CC1-0142-95BB-064A32F33E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6443" y="2926057"/>
            <a:ext cx="2827020" cy="1168712"/>
          </a:xfrm>
          <a:prstGeom prst="rect">
            <a:avLst/>
          </a:prstGeom>
        </p:spPr>
      </p:pic>
      <p:pic>
        <p:nvPicPr>
          <p:cNvPr id="13" name="Picture 12" descr="A screenshot of a cell phone&#10;&#10;Description automatically generated">
            <a:extLst>
              <a:ext uri="{FF2B5EF4-FFF2-40B4-BE49-F238E27FC236}">
                <a16:creationId xmlns:a16="http://schemas.microsoft.com/office/drawing/2014/main" id="{81158B6C-D553-204F-8FD4-3718854DBF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7024" y="4393703"/>
            <a:ext cx="2671342" cy="1168712"/>
          </a:xfrm>
          <a:prstGeom prst="rect">
            <a:avLst/>
          </a:prstGeom>
        </p:spPr>
      </p:pic>
      <p:pic>
        <p:nvPicPr>
          <p:cNvPr id="15" name="Picture 14" descr="A screenshot of a cell phone&#10;&#10;Description automatically generated">
            <a:extLst>
              <a:ext uri="{FF2B5EF4-FFF2-40B4-BE49-F238E27FC236}">
                <a16:creationId xmlns:a16="http://schemas.microsoft.com/office/drawing/2014/main" id="{2969AC84-8BE2-2E4F-82FE-BD75867A56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6324" y="4093467"/>
            <a:ext cx="3301262" cy="1762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48421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4C0D6-772F-C740-8445-4B82B0176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Data Fusion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346C11-9CE6-0848-B025-3B8F1DBCFF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Deciding the correct value for a data item that has differences among web sources</a:t>
            </a:r>
          </a:p>
          <a:p>
            <a:r>
              <a:rPr lang="en-US" dirty="0"/>
              <a:t>Conflicts:</a:t>
            </a:r>
          </a:p>
          <a:p>
            <a:pPr lvl="1"/>
            <a:r>
              <a:rPr lang="en-US" dirty="0">
                <a:solidFill>
                  <a:srgbClr val="0432FF"/>
                </a:solidFill>
              </a:rPr>
              <a:t>Uncertainty</a:t>
            </a:r>
            <a:r>
              <a:rPr lang="en-US" dirty="0"/>
              <a:t>: one source has a non-null value, others have null value</a:t>
            </a:r>
          </a:p>
          <a:p>
            <a:pPr lvl="2"/>
            <a:r>
              <a:rPr lang="en-US" dirty="0"/>
              <a:t>Due to missing information (hence null values)</a:t>
            </a:r>
          </a:p>
          <a:p>
            <a:pPr lvl="1"/>
            <a:r>
              <a:rPr lang="en-US" dirty="0">
                <a:solidFill>
                  <a:srgbClr val="0432FF"/>
                </a:solidFill>
              </a:rPr>
              <a:t>Contradiction</a:t>
            </a:r>
            <a:r>
              <a:rPr lang="en-US" dirty="0"/>
              <a:t>: two or more non-null values of the same data item do not agree</a:t>
            </a:r>
          </a:p>
          <a:p>
            <a:r>
              <a:rPr lang="en-US" dirty="0"/>
              <a:t>Typical enterprise data integration cleaning techniques may or may not work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B07280-FEF5-0E4B-B9FC-C49CB580DF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2020, M.T. Özsu &amp; P. Valduriez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CBBE22-F4DC-3341-B51A-023DED2CBD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D96158B-4539-3C43-9DE5-94C547866200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53224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B6152-47CA-2440-9BBA-B78662BDC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Data Fusion Approaches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D6B09C5-9AB4-554F-AA3B-D2C7E8C5B9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3568" y="1700808"/>
            <a:ext cx="7804348" cy="3453251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C17EC7-70E9-F645-B4A8-8148D992EF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2020, M.T. Özsu &amp; P. Valduriez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EB92CC-916A-0644-B461-6E63530A68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D96158B-4539-3C43-9DE5-94C547866200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63245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2ABDE-6B40-E74F-BD84-B64535C13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Source Quality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149D6A-6D06-6546-8CEF-AD52D94576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Not all sources are equal</a:t>
            </a:r>
          </a:p>
          <a:p>
            <a:pPr lvl="1"/>
            <a:r>
              <a:rPr lang="en-US" dirty="0"/>
              <a:t>Cleaning techniques cannot assume all values to be of the same accuracy</a:t>
            </a:r>
          </a:p>
          <a:p>
            <a:r>
              <a:rPr lang="en-US" dirty="0"/>
              <a:t>Web sources may copy from each other</a:t>
            </a:r>
          </a:p>
          <a:p>
            <a:pPr lvl="1"/>
            <a:r>
              <a:rPr lang="en-US" dirty="0"/>
              <a:t>Cannot ignore these dependencies</a:t>
            </a:r>
          </a:p>
          <a:p>
            <a:r>
              <a:rPr lang="en-US" dirty="0"/>
              <a:t>Values can evolve over time</a:t>
            </a:r>
          </a:p>
          <a:p>
            <a:pPr lvl="1"/>
            <a:r>
              <a:rPr lang="en-US" dirty="0"/>
              <a:t>Incorrect value and outdated value are not the </a:t>
            </a:r>
            <a:r>
              <a:rPr lang="en-US"/>
              <a:t>same thing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2F0A4C-361A-7444-B561-6E45DB4772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2020, M.T. Özsu &amp; P. Valduriez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DF0356-A115-1547-B5E0-C5466FDD6E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D96158B-4539-3C43-9DE5-94C547866200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5899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idx="1"/>
          </p:nvPr>
        </p:nvSpPr>
        <p:spPr>
          <a:ln/>
        </p:spPr>
        <p:txBody>
          <a:bodyPr>
            <a:normAutofit/>
          </a:bodyPr>
          <a:lstStyle/>
          <a:p>
            <a:r>
              <a:rPr lang="en-US" dirty="0">
                <a:solidFill>
                  <a:srgbClr val="1771A9"/>
                </a:solidFill>
                <a:cs typeface="Book Antiqua"/>
              </a:rPr>
              <a:t>Web Data Management</a:t>
            </a:r>
          </a:p>
          <a:p>
            <a:pPr lvl="1"/>
            <a:r>
              <a:rPr lang="en-US" dirty="0">
                <a:solidFill>
                  <a:srgbClr val="1771A9">
                    <a:alpha val="25000"/>
                  </a:srgbClr>
                </a:solidFill>
                <a:cs typeface="Book Antiqua"/>
              </a:rPr>
              <a:t>Web Models</a:t>
            </a:r>
          </a:p>
          <a:p>
            <a:pPr lvl="1"/>
            <a:r>
              <a:rPr lang="en-US" dirty="0">
                <a:solidFill>
                  <a:srgbClr val="1771A9"/>
                </a:solidFill>
                <a:cs typeface="Book Antiqua"/>
              </a:rPr>
              <a:t>Web Search</a:t>
            </a:r>
          </a:p>
          <a:p>
            <a:pPr lvl="1"/>
            <a:r>
              <a:rPr lang="en-US" dirty="0">
                <a:solidFill>
                  <a:srgbClr val="1771A9">
                    <a:alpha val="25000"/>
                  </a:srgbClr>
                </a:solidFill>
                <a:cs typeface="Book Antiqua"/>
              </a:rPr>
              <a:t>Web Querying</a:t>
            </a:r>
          </a:p>
          <a:p>
            <a:pPr lvl="1"/>
            <a:r>
              <a:rPr lang="en-US" dirty="0">
                <a:solidFill>
                  <a:srgbClr val="1771A9">
                    <a:alpha val="25000"/>
                  </a:srgbClr>
                </a:solidFill>
                <a:cs typeface="Book Antiqua"/>
              </a:rPr>
              <a:t>Hidden Web</a:t>
            </a:r>
          </a:p>
          <a:p>
            <a:pPr lvl="1"/>
            <a:r>
              <a:rPr lang="en-US" dirty="0">
                <a:solidFill>
                  <a:srgbClr val="1771A9">
                    <a:alpha val="25000"/>
                  </a:srgbClr>
                </a:solidFill>
                <a:cs typeface="Book Antiqua"/>
              </a:rPr>
              <a:t>Web Data Integration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51B72E8-7C79-424E-A232-677D185C1B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2020, M.T. Özsu &amp; P. Valduriez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C3681F-B44B-9F40-96A9-7695DC0EC7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D96158B-4539-3C43-9DE5-94C54786620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7760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 Engine Architecture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00E140-4DEE-0F46-8DBC-D01EF03E1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196752"/>
            <a:ext cx="7710689" cy="455719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CD3D521-E472-C841-A1AD-E93384612A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2020, M.T. Özsu &amp; P. Valduriez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06E1B4-80EC-7346-A07C-8FF729734B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D96158B-4539-3C43-9DE5-94C54786620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0058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 2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FBDF53"/>
      </a:accent1>
      <a:accent2>
        <a:srgbClr val="FF9966"/>
      </a:accent2>
      <a:accent3>
        <a:srgbClr val="FFFFFF"/>
      </a:accent3>
      <a:accent4>
        <a:srgbClr val="000000"/>
      </a:accent4>
      <a:accent5>
        <a:srgbClr val="FDECB3"/>
      </a:accent5>
      <a:accent6>
        <a:srgbClr val="E78A5C"/>
      </a:accent6>
      <a:hlink>
        <a:srgbClr val="CC3300"/>
      </a:hlink>
      <a:folHlink>
        <a:srgbClr val="996600"/>
      </a:folHlink>
    </a:clrScheme>
    <a:fontScheme name="Office Theme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8" charset="0"/>
            <a:ea typeface="ＭＳ Ｐゴシック" pitchFamily="-108" charset="-128"/>
            <a:cs typeface="ＭＳ Ｐゴシック" pitchFamily="-10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8" charset="0"/>
            <a:ea typeface="ＭＳ Ｐゴシック" pitchFamily="-108" charset="-128"/>
            <a:cs typeface="ＭＳ Ｐゴシック" pitchFamily="-108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3" id="{1AA6435C-28F2-C941-8311-EE08610FCB39}" vid="{FD4022B5-BADD-D345-B79C-9EAFC5BFF5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2339</TotalTime>
  <Words>4681</Words>
  <Application>Microsoft Macintosh PowerPoint</Application>
  <PresentationFormat>On-screen Show (4:3)</PresentationFormat>
  <Paragraphs>750</Paragraphs>
  <Slides>78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78</vt:i4>
      </vt:variant>
    </vt:vector>
  </HeadingPairs>
  <TitlesOfParts>
    <vt:vector size="87" baseType="lpstr">
      <vt:lpstr>Arial</vt:lpstr>
      <vt:lpstr>Book Antiqua</vt:lpstr>
      <vt:lpstr>Calibri</vt:lpstr>
      <vt:lpstr>Cambria Math</vt:lpstr>
      <vt:lpstr>Courier</vt:lpstr>
      <vt:lpstr>Lucida Console</vt:lpstr>
      <vt:lpstr>Symbol</vt:lpstr>
      <vt:lpstr>Wingdings</vt:lpstr>
      <vt:lpstr>Office Theme</vt:lpstr>
      <vt:lpstr>Principles of Distributed Database Systems</vt:lpstr>
      <vt:lpstr>Outline</vt:lpstr>
      <vt:lpstr>Outline</vt:lpstr>
      <vt:lpstr>Web Overview</vt:lpstr>
      <vt:lpstr>Outline</vt:lpstr>
      <vt:lpstr>Web Model</vt:lpstr>
      <vt:lpstr>Structure of the Web</vt:lpstr>
      <vt:lpstr>Outline</vt:lpstr>
      <vt:lpstr>Search Engine Architecture</vt:lpstr>
      <vt:lpstr>Web Crawling</vt:lpstr>
      <vt:lpstr>Static Ranking – Recall PageRank</vt:lpstr>
      <vt:lpstr>Ordering Metrics</vt:lpstr>
      <vt:lpstr>Web Crawler Types</vt:lpstr>
      <vt:lpstr>Indexing</vt:lpstr>
      <vt:lpstr>Outline</vt:lpstr>
      <vt:lpstr>Web Querying</vt:lpstr>
      <vt:lpstr>Web Querying</vt:lpstr>
      <vt:lpstr>Approaches to Web Querying</vt:lpstr>
      <vt:lpstr>Semistructured Data Querying</vt:lpstr>
      <vt:lpstr>OEM Model</vt:lpstr>
      <vt:lpstr>Lorel Example</vt:lpstr>
      <vt:lpstr>Evaluation</vt:lpstr>
      <vt:lpstr>DataGuide – Graph Summary</vt:lpstr>
      <vt:lpstr>Web Query Languages</vt:lpstr>
      <vt:lpstr>WebSQL Examples</vt:lpstr>
      <vt:lpstr>WebSQL Examples (cont’d)</vt:lpstr>
      <vt:lpstr>WebSQL Examples (cont’d)</vt:lpstr>
      <vt:lpstr>WebOQL</vt:lpstr>
      <vt:lpstr>WebOQL Examples</vt:lpstr>
      <vt:lpstr>Evaluation</vt:lpstr>
      <vt:lpstr>Question-Answer Approach</vt:lpstr>
      <vt:lpstr>QA Systems</vt:lpstr>
      <vt:lpstr>Question-Answer System</vt:lpstr>
      <vt:lpstr>Outline</vt:lpstr>
      <vt:lpstr>Searching The Hidden Web</vt:lpstr>
      <vt:lpstr>Searching The Hidden Web</vt:lpstr>
      <vt:lpstr>Searching The Hidden Web</vt:lpstr>
      <vt:lpstr>Outline</vt:lpstr>
      <vt:lpstr>Web Data Integration</vt:lpstr>
      <vt:lpstr>Web Tables/Fusion Tables</vt:lpstr>
      <vt:lpstr>Semantic Web</vt:lpstr>
      <vt:lpstr>Linked Open Data (LOD)</vt:lpstr>
      <vt:lpstr>LOD Graph (as of 2018)</vt:lpstr>
      <vt:lpstr>Semantic Web Technologies</vt:lpstr>
      <vt:lpstr>XML Overview</vt:lpstr>
      <vt:lpstr>XML Schema</vt:lpstr>
      <vt:lpstr>Example</vt:lpstr>
      <vt:lpstr>XML Query Languages</vt:lpstr>
      <vt:lpstr>XPath Example</vt:lpstr>
      <vt:lpstr>Xquery Example</vt:lpstr>
      <vt:lpstr>Resource Description Framework (RDF)</vt:lpstr>
      <vt:lpstr>RDF Dataset Example</vt:lpstr>
      <vt:lpstr>RDF Schema (RDFS)</vt:lpstr>
      <vt:lpstr>RDF Graph</vt:lpstr>
      <vt:lpstr>RDF Query Language – SPARQL</vt:lpstr>
      <vt:lpstr>SPARQL Example</vt:lpstr>
      <vt:lpstr>SPARQL Query Graph</vt:lpstr>
      <vt:lpstr>SPARQL Query Types</vt:lpstr>
      <vt:lpstr>RDF Data Management Approaches</vt:lpstr>
      <vt:lpstr>Direct Relational Mapping</vt:lpstr>
      <vt:lpstr>Single Table Exhaustive Indexing</vt:lpstr>
      <vt:lpstr>Property Tables</vt:lpstr>
      <vt:lpstr>Property Tables (cont’d)</vt:lpstr>
      <vt:lpstr>Property Tables Evaluation</vt:lpstr>
      <vt:lpstr>Binary Tables</vt:lpstr>
      <vt:lpstr>Binary Tables Evaluation</vt:lpstr>
      <vt:lpstr>Graph-based Processing</vt:lpstr>
      <vt:lpstr>Graph-based Processing Evaluation</vt:lpstr>
      <vt:lpstr>Distributed RDF Systems</vt:lpstr>
      <vt:lpstr>Federated RDF Systems</vt:lpstr>
      <vt:lpstr>Linked Open Data (LOD)</vt:lpstr>
      <vt:lpstr>SPARQL Over LOD</vt:lpstr>
      <vt:lpstr>Data Quality Issues</vt:lpstr>
      <vt:lpstr>Cleaning Structured Web Data</vt:lpstr>
      <vt:lpstr>Cleaning Structured Web Data (cont’d)</vt:lpstr>
      <vt:lpstr>Web Data Fusion</vt:lpstr>
      <vt:lpstr>Web Data Fusion Approaches</vt:lpstr>
      <vt:lpstr>Web Source Quality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Principles of Distributed Database Systems</dc:title>
  <dc:creator>Tamer Ozsu</dc:creator>
  <cp:lastModifiedBy>Tamer Ozsu</cp:lastModifiedBy>
  <cp:revision>61</cp:revision>
  <dcterms:created xsi:type="dcterms:W3CDTF">2020-02-05T23:19:38Z</dcterms:created>
  <dcterms:modified xsi:type="dcterms:W3CDTF">2020-03-16T19:46:06Z</dcterms:modified>
</cp:coreProperties>
</file>