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338" r:id="rId4"/>
    <p:sldId id="258" r:id="rId5"/>
    <p:sldId id="259" r:id="rId6"/>
    <p:sldId id="278" r:id="rId7"/>
    <p:sldId id="260" r:id="rId8"/>
    <p:sldId id="261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  <p:sldId id="283" r:id="rId28"/>
    <p:sldId id="284" r:id="rId29"/>
    <p:sldId id="280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9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281" r:id="rId49"/>
    <p:sldId id="305" r:id="rId50"/>
    <p:sldId id="306" r:id="rId51"/>
    <p:sldId id="307" r:id="rId52"/>
    <p:sldId id="308" r:id="rId53"/>
    <p:sldId id="309" r:id="rId54"/>
    <p:sldId id="313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4" r:id="rId77"/>
    <p:sldId id="335" r:id="rId78"/>
    <p:sldId id="336" r:id="rId79"/>
    <p:sldId id="337" r:id="rId80"/>
    <p:sldId id="332" r:id="rId81"/>
    <p:sldId id="333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771A9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/>
    <p:restoredTop sz="95952"/>
  </p:normalViewPr>
  <p:slideViewPr>
    <p:cSldViewPr>
      <p:cViewPr varScale="1">
        <p:scale>
          <a:sx n="171" d="100"/>
          <a:sy n="171" d="100"/>
        </p:scale>
        <p:origin x="12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7504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6278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48CD-BB00-7346-8433-3D4003C0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Processing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F3D4-BD8D-4D4A-8B03-6ADA48C2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07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Applications that do not need full DBMS functionality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Data analysis of very large data sets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Highly dynamic, irregular, </a:t>
            </a:r>
            <a:r>
              <a:rPr lang="en-US" dirty="0" err="1"/>
              <a:t>schemaless</a:t>
            </a:r>
            <a:r>
              <a:rPr lang="en-US" dirty="0"/>
              <a:t>, …</a:t>
            </a:r>
          </a:p>
          <a:p>
            <a:pPr>
              <a:spcBef>
                <a:spcPts val="300"/>
              </a:spcBef>
            </a:pPr>
            <a:r>
              <a:rPr lang="en-US" dirty="0"/>
              <a:t>“Embarrassingly parallel problems”</a:t>
            </a:r>
          </a:p>
          <a:p>
            <a:pPr>
              <a:spcBef>
                <a:spcPts val="300"/>
              </a:spcBef>
            </a:pPr>
            <a:r>
              <a:rPr lang="en-US" dirty="0"/>
              <a:t>MapReduce/Spark</a:t>
            </a:r>
          </a:p>
          <a:p>
            <a:pPr>
              <a:spcBef>
                <a:spcPts val="300"/>
              </a:spcBef>
            </a:pPr>
            <a:r>
              <a:rPr lang="en-US" dirty="0"/>
              <a:t>Advantages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Flexibility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Scalability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Efficiency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Fault-tolerance</a:t>
            </a:r>
          </a:p>
          <a:p>
            <a:pPr>
              <a:spcBef>
                <a:spcPts val="300"/>
              </a:spcBef>
            </a:pPr>
            <a:r>
              <a:rPr lang="en-US" dirty="0"/>
              <a:t>Disadvantage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Reduced functionality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Increased programming effort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D8290-BE2C-7448-B7CE-DCF2E6ECC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00FA8-3C64-1249-8976-CF93F87DE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D208-B5AF-DC4F-B31D-A4166A8F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Basics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0EDF-341D-2548-8ED0-EB8006EF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programming model</a:t>
            </a:r>
          </a:p>
          <a:p>
            <a:pPr lvl="1"/>
            <a:r>
              <a:rPr lang="en-US" dirty="0"/>
              <a:t>Data structured as (key, value) pairs</a:t>
            </a:r>
          </a:p>
          <a:p>
            <a:pPr lvl="2"/>
            <a:r>
              <a:rPr lang="en-US" dirty="0"/>
              <a:t>E.g. (doc-id, content); (word, count)</a:t>
            </a:r>
          </a:p>
          <a:p>
            <a:pPr lvl="1"/>
            <a:r>
              <a:rPr lang="en-US" dirty="0"/>
              <a:t>Functional programming style with two functions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map(k1, v1)</a:t>
            </a:r>
            <a:r>
              <a:rPr lang="en-US" dirty="0"/>
              <a:t> → </a:t>
            </a:r>
            <a:r>
              <a:rPr lang="en-US" dirty="0">
                <a:latin typeface="Lucida Console" panose="020B0609040504020204" pitchFamily="49" charset="0"/>
              </a:rPr>
              <a:t>list(k2, v2)</a:t>
            </a:r>
          </a:p>
          <a:p>
            <a:pPr lvl="2"/>
            <a:r>
              <a:rPr lang="en-US" dirty="0">
                <a:latin typeface="Lucida Console" panose="020B0609040504020204" pitchFamily="49" charset="0"/>
              </a:rPr>
              <a:t>reduce(k2, list(v2))</a:t>
            </a:r>
            <a:r>
              <a:rPr lang="en-US" dirty="0"/>
              <a:t> → </a:t>
            </a:r>
            <a:r>
              <a:rPr lang="en-US" dirty="0">
                <a:latin typeface="Lucida Console" panose="020B0609040504020204" pitchFamily="49" charset="0"/>
              </a:rPr>
              <a:t>list(v3)</a:t>
            </a:r>
          </a:p>
          <a:p>
            <a:r>
              <a:rPr lang="en-US" dirty="0"/>
              <a:t>Implemented on a distributed file system (e.g. Google File System) on very large clusters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B4316-DC3F-C543-8D44-7A30645E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171B9-0353-0D4A-8A5D-9F74B92A2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6B61-C7EE-564F-8830-B904A4FE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map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BA5C-8EC6-184F-A507-F06C8366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User-defined function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Processes input (key, value) pairs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Produces a set of </a:t>
            </a:r>
            <a:r>
              <a:rPr lang="en-US" dirty="0">
                <a:solidFill>
                  <a:srgbClr val="0432FF"/>
                </a:solidFill>
              </a:rPr>
              <a:t>intermediate</a:t>
            </a:r>
            <a:r>
              <a:rPr lang="en-US" dirty="0"/>
              <a:t> (key, value) pairs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Executes on multiple machines (called </a:t>
            </a:r>
            <a:r>
              <a:rPr lang="en-US" dirty="0">
                <a:solidFill>
                  <a:srgbClr val="0432FF"/>
                </a:solidFill>
              </a:rPr>
              <a:t>mapper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Lucida Console" panose="020B0609040504020204" pitchFamily="49" charset="0"/>
              </a:rPr>
              <a:t>map</a:t>
            </a:r>
            <a:r>
              <a:rPr lang="en-US" dirty="0"/>
              <a:t> function I/O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Input</a:t>
            </a:r>
            <a:r>
              <a:rPr lang="en-US" dirty="0"/>
              <a:t>: read a </a:t>
            </a:r>
            <a:r>
              <a:rPr lang="en-US" dirty="0">
                <a:solidFill>
                  <a:srgbClr val="0432FF"/>
                </a:solidFill>
              </a:rPr>
              <a:t>chunk</a:t>
            </a:r>
            <a:r>
              <a:rPr lang="en-US" dirty="0"/>
              <a:t> from distributed file system (DFS)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Output</a:t>
            </a:r>
            <a:r>
              <a:rPr lang="en-US" dirty="0"/>
              <a:t>: Write to intermediate file on local disk</a:t>
            </a:r>
          </a:p>
          <a:p>
            <a:pPr>
              <a:spcBef>
                <a:spcPts val="0"/>
              </a:spcBef>
            </a:pPr>
            <a:r>
              <a:rPr lang="en-US" dirty="0"/>
              <a:t>MapReduce library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Execute </a:t>
            </a:r>
            <a:r>
              <a:rPr lang="en-US" dirty="0">
                <a:latin typeface="Lucida Console" panose="020B0609040504020204" pitchFamily="49" charset="0"/>
              </a:rPr>
              <a:t>map</a:t>
            </a:r>
            <a:r>
              <a:rPr lang="en-US" dirty="0"/>
              <a:t> function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Groups together all intermediate values with same key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Passes these lists to </a:t>
            </a:r>
            <a:r>
              <a:rPr lang="en-US" dirty="0">
                <a:latin typeface="Lucida Console" panose="020B0609040504020204" pitchFamily="49" charset="0"/>
              </a:rPr>
              <a:t>reduce</a:t>
            </a:r>
            <a:r>
              <a:rPr lang="en-US" dirty="0"/>
              <a:t> function</a:t>
            </a:r>
          </a:p>
          <a:p>
            <a:pPr>
              <a:spcBef>
                <a:spcPts val="0"/>
              </a:spcBef>
            </a:pPr>
            <a:r>
              <a:rPr lang="en-US" dirty="0"/>
              <a:t>Effect of </a:t>
            </a:r>
            <a:r>
              <a:rPr lang="en-US" dirty="0">
                <a:latin typeface="Lucida Console" panose="020B0609040504020204" pitchFamily="49" charset="0"/>
              </a:rPr>
              <a:t>map</a:t>
            </a:r>
            <a:r>
              <a:rPr lang="en-US" dirty="0"/>
              <a:t> function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Processes and partitions input data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Builds a distributed map (transparent to user)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Similar to “group by” operator in SQL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3F536-67AE-4447-9E7C-681ADC138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8E336-B109-4043-BC34-D21827CBD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6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06FE-D15D-B147-9992-0FE419A3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reduce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F061-2659-484E-B432-1B6F4824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User-defined function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Accepts one intermediate key and a set of values for that key (i.e. a list)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Merges these values together to form a (possibly) smaller set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Computes the reduce function generating, typically, zero or one output per invocation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Executes on multiple machines (called </a:t>
            </a:r>
            <a:r>
              <a:rPr lang="en-US" dirty="0">
                <a:solidFill>
                  <a:srgbClr val="0432FF"/>
                </a:solidFill>
              </a:rPr>
              <a:t>reducer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Lucida Console" panose="020B0609040504020204" pitchFamily="49" charset="0"/>
              </a:rPr>
              <a:t>reduce</a:t>
            </a:r>
            <a:r>
              <a:rPr lang="en-US" dirty="0"/>
              <a:t> function I/O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Input</a:t>
            </a:r>
            <a:r>
              <a:rPr lang="en-US" dirty="0"/>
              <a:t>: read from intermediate files using remote reads on local files of corresponding mappers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Output</a:t>
            </a:r>
            <a:r>
              <a:rPr lang="en-US" dirty="0"/>
              <a:t>: Write result back to DFS</a:t>
            </a:r>
          </a:p>
          <a:p>
            <a:pPr>
              <a:spcBef>
                <a:spcPts val="0"/>
              </a:spcBef>
            </a:pPr>
            <a:r>
              <a:rPr lang="en-US" dirty="0"/>
              <a:t>Effect of map function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Similar to aggregation function in SQL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5A4F5-0549-B044-B19F-F65DF1BA0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B35A5-B2D6-3449-B06A-F0A6624F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8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DA03-E7B6-6542-9DC8-CBC1C972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EC62-364B-9943-8957-8C00AF19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 </a:t>
            </a:r>
            <a:r>
              <a:rPr lang="en-US" dirty="0">
                <a:latin typeface="Courier" pitchFamily="2" charset="0"/>
              </a:rPr>
              <a:t>EMP(ENO,ENAME,TITLE,CITY)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879475" algn="l"/>
                <a:tab pos="2662238" algn="l"/>
              </a:tabLst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b="1" dirty="0">
                <a:latin typeface="Courier" pitchFamily="2" charset="0"/>
              </a:rPr>
              <a:t>SELECT</a:t>
            </a:r>
            <a:r>
              <a:rPr lang="en-US" dirty="0">
                <a:latin typeface="Courier" pitchFamily="2" charset="0"/>
              </a:rPr>
              <a:t>	CITY, </a:t>
            </a:r>
            <a:r>
              <a:rPr lang="en-US" b="1" dirty="0">
                <a:latin typeface="Courier" pitchFamily="2" charset="0"/>
              </a:rPr>
              <a:t>COUNT</a:t>
            </a:r>
            <a:r>
              <a:rPr lang="en-US" dirty="0">
                <a:latin typeface="Courier" pitchFamily="2" charset="0"/>
              </a:rPr>
              <a:t>(*)</a:t>
            </a:r>
          </a:p>
          <a:p>
            <a:pPr marL="0" indent="0">
              <a:spcBef>
                <a:spcPts val="0"/>
              </a:spcBef>
              <a:buNone/>
              <a:tabLst>
                <a:tab pos="879475" algn="l"/>
                <a:tab pos="2662238" algn="l"/>
              </a:tabLst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b="1" dirty="0">
                <a:latin typeface="Courier" pitchFamily="2" charset="0"/>
              </a:rPr>
              <a:t>FROM</a:t>
            </a:r>
            <a:r>
              <a:rPr lang="en-US" dirty="0">
                <a:latin typeface="Courier" pitchFamily="2" charset="0"/>
              </a:rPr>
              <a:t>	EMP</a:t>
            </a:r>
          </a:p>
          <a:p>
            <a:pPr marL="0" indent="0">
              <a:spcBef>
                <a:spcPts val="0"/>
              </a:spcBef>
              <a:buNone/>
              <a:tabLst>
                <a:tab pos="879475" algn="l"/>
                <a:tab pos="2662238" algn="l"/>
              </a:tabLst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b="1" dirty="0">
                <a:latin typeface="Courier" pitchFamily="2" charset="0"/>
              </a:rPr>
              <a:t>WHERE</a:t>
            </a:r>
            <a:r>
              <a:rPr lang="en-US" dirty="0">
                <a:latin typeface="Courier" pitchFamily="2" charset="0"/>
              </a:rPr>
              <a:t>	ENAME </a:t>
            </a:r>
            <a:r>
              <a:rPr lang="en-US" b="1" dirty="0">
                <a:latin typeface="Courier" pitchFamily="2" charset="0"/>
              </a:rPr>
              <a:t>LIKE</a:t>
            </a:r>
            <a:r>
              <a:rPr lang="en-US" dirty="0">
                <a:latin typeface="Courier" pitchFamily="2" charset="0"/>
              </a:rPr>
              <a:t> “%Smith”</a:t>
            </a:r>
          </a:p>
          <a:p>
            <a:pPr marL="0" indent="0">
              <a:spcBef>
                <a:spcPts val="0"/>
              </a:spcBef>
              <a:buNone/>
              <a:tabLst>
                <a:tab pos="879475" algn="l"/>
                <a:tab pos="2662238" algn="l"/>
              </a:tabLst>
            </a:pPr>
            <a:r>
              <a:rPr lang="en-US" dirty="0">
                <a:latin typeface="Courier" pitchFamily="2" charset="0"/>
              </a:rPr>
              <a:t>	</a:t>
            </a:r>
            <a:r>
              <a:rPr lang="en-US" b="1" dirty="0">
                <a:latin typeface="Courier" pitchFamily="2" charset="0"/>
              </a:rPr>
              <a:t>GROUP BY</a:t>
            </a:r>
            <a:r>
              <a:rPr lang="en-US" dirty="0">
                <a:latin typeface="Courier" pitchFamily="2" charset="0"/>
              </a:rPr>
              <a:t>	CITY</a:t>
            </a:r>
          </a:p>
          <a:p>
            <a:pPr marL="0" indent="0">
              <a:spcBef>
                <a:spcPts val="0"/>
              </a:spcBef>
              <a:buNone/>
              <a:tabLst>
                <a:tab pos="879475" algn="l"/>
                <a:tab pos="2662238" algn="l"/>
              </a:tabLst>
            </a:pPr>
            <a:endParaRPr lang="en-US" dirty="0">
              <a:latin typeface="Courier" pitchFamily="2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879475" algn="l"/>
                <a:tab pos="2662238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map (Input: (TID,EMP), Output: (CITY, 1)</a:t>
            </a:r>
          </a:p>
          <a:p>
            <a:pPr marL="0" indent="0">
              <a:spcBef>
                <a:spcPts val="0"/>
              </a:spcBef>
              <a:buNone/>
              <a:tabLst>
                <a:tab pos="439738" algn="l"/>
                <a:tab pos="2662238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	if EMP.ENAME like ``\%Smith’’ return (CITY, 1)</a:t>
            </a:r>
          </a:p>
          <a:p>
            <a:pPr marL="0" indent="0">
              <a:spcBef>
                <a:spcPts val="0"/>
              </a:spcBef>
              <a:buNone/>
              <a:tabLst>
                <a:tab pos="439738" algn="l"/>
                <a:tab pos="2662238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reduce (Input: (CITY, list(1)), Output: (CITY, SUM(list)))</a:t>
            </a:r>
          </a:p>
          <a:p>
            <a:pPr marL="0" indent="0">
              <a:spcBef>
                <a:spcPts val="0"/>
              </a:spcBef>
              <a:buNone/>
              <a:tabLst>
                <a:tab pos="439738" algn="l"/>
                <a:tab pos="2662238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	return (CITY, SUM(1))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B3023-9C68-2D49-88CE-701322B8B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20E7E-457F-984A-980D-2AD8C7319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AE7F-CB41-4344-A3A3-B44ECFF5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Processing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5CAE9BA3-99EB-164C-9613-21772765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53" y="2204864"/>
            <a:ext cx="8670787" cy="27630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4722A-2700-5C43-83AF-C49357179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94A41-EFC2-D047-91C9-C41B393B1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BEC3-FABE-2A4F-B386-888C35F0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Stack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15648E-9085-8645-9971-CEF1E9AA9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687" y="1916832"/>
            <a:ext cx="7062626" cy="31835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E43E0-63B2-5447-8D41-9DEBFD63C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963CC-EAA3-D348-8173-59A18AC77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8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3CEB0-C572-5D49-9EB6-E8E621C5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Master-Worker Architecture</a:t>
            </a:r>
          </a:p>
        </p:txBody>
      </p:sp>
      <p:pic>
        <p:nvPicPr>
          <p:cNvPr id="7" name="Content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FC8E863-AC07-1C4F-985F-832F31964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851981"/>
            <a:ext cx="6840760" cy="526783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485FB-6A32-3742-8920-1B6C92F3B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07542-A103-C241-869C-1CACC7E75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4BF9-C473-7F46-A1C4-D0ED9D32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D53A0-CA67-124F-9D09-924FD9B06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20FA6-8CE6-664B-8B06-336AF3BE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60DF9-AE91-9C4E-8B7A-0FC0415C9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38224"/>
            <a:ext cx="6552728" cy="4665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959FB-AE76-054A-BB0C-C24E9C33D5BB}"/>
              </a:ext>
            </a:extLst>
          </p:cNvPr>
          <p:cNvSpPr txBox="1"/>
          <p:nvPr/>
        </p:nvSpPr>
        <p:spPr>
          <a:xfrm>
            <a:off x="528842" y="5877272"/>
            <a:ext cx="8219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J. Dean and </a:t>
            </a:r>
            <a:r>
              <a:rPr lang="en-US" sz="1200" dirty="0" err="1"/>
              <a:t>S.Ghemawat</a:t>
            </a:r>
            <a:r>
              <a:rPr lang="en-US" sz="1200" dirty="0"/>
              <a:t>. MapReduce: Simplified data processing on large clusters, </a:t>
            </a:r>
            <a:r>
              <a:rPr lang="en-US" sz="1200" i="1" dirty="0"/>
              <a:t>Comm. ACM</a:t>
            </a:r>
            <a:r>
              <a:rPr lang="en-US" sz="1200" dirty="0"/>
              <a:t>, 51(1), 2008.</a:t>
            </a:r>
          </a:p>
        </p:txBody>
      </p:sp>
    </p:spTree>
    <p:extLst>
      <p:ext uri="{BB962C8B-B14F-4D97-AF65-F5344CB8AC3E}">
        <p14:creationId xmlns:p14="http://schemas.microsoft.com/office/powerpoint/2010/main" val="345740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6075-3793-CB4E-9541-B1DFE7EF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MapReduce Languages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589E4C-39C3-1449-BA69-2BC8FE042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468" y="1770930"/>
            <a:ext cx="4791604" cy="38183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29270-96EE-D34F-A206-0A87B1CC9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2962-341D-6C4E-9B0F-AF35AF847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580271-766C-DD4C-97CC-211AAF87A31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290337" y="1417638"/>
            <a:ext cx="3380182" cy="45307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Declarative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HiveQL</a:t>
            </a:r>
          </a:p>
          <a:p>
            <a:pPr lvl="1">
              <a:spcBef>
                <a:spcPts val="300"/>
              </a:spcBef>
            </a:pPr>
            <a:r>
              <a:rPr lang="en-US" dirty="0" err="1"/>
              <a:t>Tenzing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JAQL</a:t>
            </a:r>
          </a:p>
          <a:p>
            <a:pPr>
              <a:spcBef>
                <a:spcPts val="300"/>
              </a:spcBef>
            </a:pPr>
            <a:r>
              <a:rPr lang="en-US" dirty="0"/>
              <a:t>Data flow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Pig Latin</a:t>
            </a:r>
          </a:p>
          <a:p>
            <a:pPr>
              <a:spcBef>
                <a:spcPts val="300"/>
              </a:spcBef>
            </a:pPr>
            <a:r>
              <a:rPr lang="en-US" dirty="0"/>
              <a:t>Procedural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Sawzall</a:t>
            </a:r>
          </a:p>
          <a:p>
            <a:pPr>
              <a:spcBef>
                <a:spcPts val="300"/>
              </a:spcBef>
            </a:pPr>
            <a:r>
              <a:rPr lang="en-US" dirty="0"/>
              <a:t>Java Library</a:t>
            </a:r>
          </a:p>
          <a:p>
            <a:pPr lvl="1">
              <a:spcBef>
                <a:spcPts val="300"/>
              </a:spcBef>
            </a:pPr>
            <a:r>
              <a:rPr lang="en-US" dirty="0" err="1"/>
              <a:t>FlumeJava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cs typeface="Arial" panose="020B0604020202020204" pitchFamily="34" charset="0"/>
              </a:rPr>
              <a:t>Distributed and Parallel Database Design</a:t>
            </a:r>
          </a:p>
          <a:p>
            <a:r>
              <a:rPr lang="en-US" dirty="0">
                <a:cs typeface="Arial" panose="020B0604020202020204" pitchFamily="34" charset="0"/>
              </a:rPr>
              <a:t>Distributed Data Control</a:t>
            </a:r>
          </a:p>
          <a:p>
            <a:r>
              <a:rPr lang="en-US" dirty="0">
                <a:cs typeface="Arial" panose="020B0604020202020204" pitchFamily="34" charset="0"/>
              </a:rPr>
              <a:t>Distributed Query Processing</a:t>
            </a:r>
          </a:p>
          <a:p>
            <a:r>
              <a:rPr lang="en-US" dirty="0">
                <a:cs typeface="Arial" panose="020B0604020202020204" pitchFamily="34" charset="0"/>
              </a:rPr>
              <a:t>Distributed Transaction Processing</a:t>
            </a:r>
          </a:p>
          <a:p>
            <a:r>
              <a:rPr lang="en-US" dirty="0">
                <a:cs typeface="Arial" panose="020B0604020202020204" pitchFamily="34" charset="0"/>
              </a:rPr>
              <a:t>Data Replication</a:t>
            </a:r>
          </a:p>
          <a:p>
            <a:r>
              <a:rPr lang="en-US" dirty="0">
                <a:cs typeface="Arial" panose="020B0604020202020204" pitchFamily="34" charset="0"/>
              </a:rPr>
              <a:t>Database Integration – </a:t>
            </a:r>
            <a:r>
              <a:rPr lang="en-US" dirty="0" err="1">
                <a:cs typeface="Arial" panose="020B0604020202020204" pitchFamily="34" charset="0"/>
              </a:rPr>
              <a:t>Multidatabase</a:t>
            </a:r>
            <a:r>
              <a:rPr lang="en-US" dirty="0">
                <a:cs typeface="Arial" panose="020B0604020202020204" pitchFamily="34" charset="0"/>
              </a:rPr>
              <a:t> Systems</a:t>
            </a:r>
          </a:p>
          <a:p>
            <a:r>
              <a:rPr lang="en-US" dirty="0">
                <a:cs typeface="Arial" panose="020B0604020202020204" pitchFamily="34" charset="0"/>
              </a:rPr>
              <a:t>Parallel Database Systems</a:t>
            </a:r>
          </a:p>
          <a:p>
            <a:r>
              <a:rPr lang="en-US" dirty="0">
                <a:cs typeface="Arial" panose="020B0604020202020204" pitchFamily="34" charset="0"/>
              </a:rPr>
              <a:t>Peer-to-Peer Data Management</a:t>
            </a:r>
          </a:p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Big Data Processing</a:t>
            </a:r>
          </a:p>
          <a:p>
            <a:r>
              <a:rPr lang="en-US" dirty="0">
                <a:cs typeface="Arial" panose="020B0604020202020204" pitchFamily="34" charset="0"/>
              </a:rPr>
              <a:t>NoSQL, NewSQL and </a:t>
            </a:r>
            <a:r>
              <a:rPr lang="en-US" dirty="0" err="1">
                <a:cs typeface="Arial" panose="020B0604020202020204" pitchFamily="34" charset="0"/>
              </a:rPr>
              <a:t>Polystores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4E01B5-1BDF-AD4C-BCC7-EDC3AD62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MapReduce Implementations of DB Ops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98627D-910A-894B-9A36-31D9E4DF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28800"/>
          </a:xfrm>
        </p:spPr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Select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Project</a:t>
            </a:r>
            <a:r>
              <a:rPr lang="en-US" dirty="0"/>
              <a:t> can be easily implemented in the map function</a:t>
            </a:r>
          </a:p>
          <a:p>
            <a:r>
              <a:rPr lang="en-US" dirty="0">
                <a:latin typeface="Lucida Console" panose="020B0609040504020204" pitchFamily="49" charset="0"/>
              </a:rPr>
              <a:t>Aggregation</a:t>
            </a:r>
            <a:r>
              <a:rPr lang="en-US" dirty="0"/>
              <a:t> is not difficult (see next slide)</a:t>
            </a:r>
          </a:p>
          <a:p>
            <a:r>
              <a:rPr lang="en-US" dirty="0">
                <a:latin typeface="Lucida Console" panose="020B0609040504020204" pitchFamily="49" charset="0"/>
              </a:rPr>
              <a:t>Join</a:t>
            </a:r>
            <a:r>
              <a:rPr lang="en-US" dirty="0"/>
              <a:t> requires more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902A9-EB62-B943-A9FB-F9E75DF34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5B6B2-8236-0B46-B2F8-95955CBCC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9F29772-D057-2C4A-8B2D-6673FBCA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33" y="3228974"/>
            <a:ext cx="7327367" cy="28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EC9C-1198-364D-A18B-23D8BF43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77AEDE-63F1-6B48-996A-67B1BB1E3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7920880" cy="43204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E2B91-32D3-6C4D-A062-8E6448CDE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48121-2228-B840-9B5E-DD54CAD2E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03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C269-C4A3-4B47-BA22-5AD82207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𝜃-Join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62CB-F085-D247-9BD1-A742E28A1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Baseline implementation of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B</a:t>
            </a:r>
            <a:r>
              <a:rPr lang="en-US" dirty="0"/>
              <a:t>) ⨝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,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Partition </a:t>
            </a:r>
            <a:r>
              <a:rPr lang="en-US" i="1" dirty="0"/>
              <a:t>R</a:t>
            </a:r>
            <a:r>
              <a:rPr lang="en-US" dirty="0"/>
              <a:t> and assign each partition to mappers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Each mapper takes ⟨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⟩ tuples and converts them to a list of key-value pairs of the form (</a:t>
            </a:r>
            <a:r>
              <a:rPr lang="en-US" i="1" dirty="0"/>
              <a:t>b</a:t>
            </a:r>
            <a:r>
              <a:rPr lang="en-US" dirty="0"/>
              <a:t>, ⟨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R</a:t>
            </a:r>
            <a:r>
              <a:rPr lang="en-US" dirty="0"/>
              <a:t>⟩)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Each reducer pulls the pairs with the same key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Each reducer joins tuples of </a:t>
            </a:r>
            <a:r>
              <a:rPr lang="en-US" i="1" dirty="0"/>
              <a:t>R</a:t>
            </a:r>
            <a:r>
              <a:rPr lang="en-US" dirty="0"/>
              <a:t> with tuples of 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AC09A-92ED-4846-99BE-3F2CB0270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6246-F4BF-124D-B76D-7C9F03024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990A-B735-FA41-89F5-C03E5CA2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𝜃-Join (𝜃 is =)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C249-361E-744D-A531-C2C054B05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n-US" dirty="0"/>
              <a:t>Repartition join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65F0C-7E4E-6E49-86ED-2BAEFFA6D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F00A2-DBDA-4242-AF6A-FDB1E11F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4786F2-EAEB-B84B-BA3D-025A141D41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012949"/>
            <a:ext cx="6559186" cy="41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7F6A-2333-144E-940E-0A7F2021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𝜃-Join (𝜃 is ≠)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EFA162-F700-F74B-85D8-FB7F63D6B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218436"/>
            <a:ext cx="6552728" cy="487731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E3304-6D8B-4544-9306-A0478B7D1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2EFB2-0FED-804D-B1E8-238DD44E1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F5F1-EFF2-8445-BE08-ED9C8FB8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Iterative Computation</a:t>
            </a:r>
          </a:p>
        </p:txBody>
      </p:sp>
      <p:pic>
        <p:nvPicPr>
          <p:cNvPr id="7" name="Content Placeholder 6" descr="A picture containing clock&#10;&#10;Description automatically generated">
            <a:extLst>
              <a:ext uri="{FF2B5EF4-FFF2-40B4-BE49-F238E27FC236}">
                <a16:creationId xmlns:a16="http://schemas.microsoft.com/office/drawing/2014/main" id="{91156669-7F4F-9644-AC11-C19DD890E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72816"/>
            <a:ext cx="7209490" cy="40200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F8468-B89C-8C42-83F4-54FD735B9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847EC-348D-1B40-A259-6A80C23C3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29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A8F4-1DA1-CD42-9BBD-FEEC5D98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ADED1-1A43-9946-BA52-C1F77EC0A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MapReduce workflow model is acyclic</a:t>
            </a:r>
          </a:p>
          <a:p>
            <a:pPr lvl="1"/>
            <a:r>
              <a:rPr lang="en-US" dirty="0"/>
              <a:t>Iteration: Intermediate results have to be written to HDFS after each iteration and read again</a:t>
            </a:r>
          </a:p>
          <a:p>
            <a:r>
              <a:rPr lang="en-US" dirty="0"/>
              <a:t>At each iteration, no guarantee that the same job is assigned to the same compute node</a:t>
            </a:r>
          </a:p>
          <a:p>
            <a:pPr lvl="1"/>
            <a:r>
              <a:rPr lang="en-US" dirty="0"/>
              <a:t>Invariant files cannot be locally cached</a:t>
            </a:r>
          </a:p>
          <a:p>
            <a:r>
              <a:rPr lang="en-US" dirty="0"/>
              <a:t>Check for fixpoint</a:t>
            </a:r>
          </a:p>
          <a:p>
            <a:pPr lvl="1"/>
            <a:r>
              <a:rPr lang="en-US" dirty="0"/>
              <a:t>At the end of each iteration, another job is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3753A-E76F-074E-A0A5-3B6209906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39B3-8A7D-EA46-B839-441B759EE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3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FD44-E483-9445-A2E6-84546463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A8F2-A98F-3F4B-80A9-D88763DB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MapReduce shortcomings</a:t>
            </a:r>
          </a:p>
          <a:p>
            <a:r>
              <a:rPr lang="en-US" dirty="0"/>
              <a:t>Data sharing abstraction: Resilient Distributed Dataset (RDD)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Cache working set (i.e. RDDs) so no writing-to/reading-from HDFS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Assign partitions to the same machine across iterations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Maintain lineage for fault-tolerance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43E6B-7128-534E-9E64-106A651F2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1E541-16DE-054E-986E-D306B052C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37B1-0A8C-1F4D-902F-D4EE5DB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Program 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47CEC-E8CF-6142-92D5-FFB99B9FE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D1E57-A200-5445-BC86-61BFB5D50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45ECA-890C-AC42-9B58-F60C191A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08" y="1030409"/>
            <a:ext cx="2951832" cy="5035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85C5F3-4484-5B41-80BC-D97C50F6E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030409"/>
            <a:ext cx="4759742" cy="5107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C7D9C-4989-654B-8F4A-9DD724ED3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10" y="980728"/>
            <a:ext cx="6744500" cy="51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Big Data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storage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Processing platforms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Stream data management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Graph analytics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Big Data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storage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Processing platforms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Stream data management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Graph analytics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Data lake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14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2A68-7A1B-9A49-9686-B915280B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DBMS vs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BB2D-4848-CD48-9681-21170BB76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038" y="4956735"/>
            <a:ext cx="4038600" cy="11398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Other differences</a:t>
            </a:r>
          </a:p>
          <a:p>
            <a:pPr lvl="1">
              <a:spcBef>
                <a:spcPts val="0"/>
              </a:spcBef>
            </a:pPr>
            <a:r>
              <a:rPr lang="en-CA" sz="1800" dirty="0"/>
              <a:t>Push-based (data-driven)</a:t>
            </a:r>
          </a:p>
          <a:p>
            <a:pPr lvl="1">
              <a:spcBef>
                <a:spcPts val="0"/>
              </a:spcBef>
            </a:pPr>
            <a:r>
              <a:rPr lang="en-CA" sz="1800" dirty="0"/>
              <a:t>Persistent queries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66789-CBEB-3A45-BEDF-046B17F25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5E104-7567-D148-89FB-7FEE27A2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876679-1918-C948-80F1-E1F0E3DC6B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51040" y="4941168"/>
            <a:ext cx="4038600" cy="11398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alpha val="0"/>
                  </a:schemeClr>
                </a:solidFill>
              </a:rPr>
              <a:t>Sss</a:t>
            </a:r>
            <a:endParaRPr lang="en-US" sz="2000" dirty="0">
              <a:solidFill>
                <a:schemeClr val="tx1">
                  <a:alpha val="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CA" sz="1800" dirty="0"/>
              <a:t>Unbounded stream</a:t>
            </a:r>
          </a:p>
          <a:p>
            <a:pPr lvl="1">
              <a:spcBef>
                <a:spcPts val="0"/>
              </a:spcBef>
            </a:pPr>
            <a:r>
              <a:rPr lang="en-CA" sz="1800" dirty="0"/>
              <a:t>System conditions may not be stable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EF189-2936-AC40-B1AB-AB2540C7C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78" y="1610055"/>
            <a:ext cx="1800200" cy="3340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1D4A8-8934-404D-A44B-4601337558A0}"/>
              </a:ext>
            </a:extLst>
          </p:cNvPr>
          <p:cNvSpPr txBox="1"/>
          <p:nvPr/>
        </p:nvSpPr>
        <p:spPr>
          <a:xfrm>
            <a:off x="1766581" y="114839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A55C-A4DB-EF48-B320-88868F4BC0EC}"/>
              </a:ext>
            </a:extLst>
          </p:cNvPr>
          <p:cNvSpPr txBox="1"/>
          <p:nvPr/>
        </p:nvSpPr>
        <p:spPr>
          <a:xfrm>
            <a:off x="5481430" y="114838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</a:t>
            </a:r>
          </a:p>
        </p:txBody>
      </p:sp>
      <p:pic>
        <p:nvPicPr>
          <p:cNvPr id="9" name="Content Placeholder 14">
            <a:extLst>
              <a:ext uri="{FF2B5EF4-FFF2-40B4-BE49-F238E27FC236}">
                <a16:creationId xmlns:a16="http://schemas.microsoft.com/office/drawing/2014/main" id="{E7A6A2A4-6138-494A-AF26-3B6F43AE0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2965" y="1610055"/>
            <a:ext cx="1790254" cy="33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6584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BACD44-94FD-4241-9B6F-254EEAC1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305AAB-5D95-3941-B693-F48F59A09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Data Stream Management System </a:t>
            </a:r>
            <a:r>
              <a:rPr lang="en-US" dirty="0"/>
              <a:t>(DSMS)</a:t>
            </a:r>
          </a:p>
          <a:p>
            <a:pPr lvl="1"/>
            <a:r>
              <a:rPr lang="en-US" dirty="0"/>
              <a:t>Typical DBMS functionality, primarily query language</a:t>
            </a:r>
          </a:p>
          <a:p>
            <a:pPr lvl="1"/>
            <a:r>
              <a:rPr lang="en-US" dirty="0"/>
              <a:t>Earlier systems: STREAM, </a:t>
            </a:r>
            <a:r>
              <a:rPr lang="en-US" dirty="0" err="1"/>
              <a:t>Gigascope</a:t>
            </a:r>
            <a:r>
              <a:rPr lang="en-US" dirty="0"/>
              <a:t>, </a:t>
            </a:r>
            <a:r>
              <a:rPr lang="en-US" dirty="0" err="1"/>
              <a:t>TelegraphCQ</a:t>
            </a:r>
            <a:r>
              <a:rPr lang="en-US" dirty="0"/>
              <a:t>, Aurora, Borealis</a:t>
            </a:r>
          </a:p>
          <a:p>
            <a:pPr lvl="1"/>
            <a:r>
              <a:rPr lang="en-US" dirty="0"/>
              <a:t>Mostly single machine (except Borealis)</a:t>
            </a:r>
          </a:p>
          <a:p>
            <a:r>
              <a:rPr lang="en-US" dirty="0">
                <a:solidFill>
                  <a:srgbClr val="0432FF"/>
                </a:solidFill>
              </a:rPr>
              <a:t>Data Stream Processing System </a:t>
            </a:r>
            <a:r>
              <a:rPr lang="en-US" dirty="0"/>
              <a:t>(DSPS)</a:t>
            </a:r>
          </a:p>
          <a:p>
            <a:pPr lvl="1"/>
            <a:r>
              <a:rPr lang="en-US" dirty="0"/>
              <a:t>Do not embody DBMS functionality</a:t>
            </a:r>
          </a:p>
          <a:p>
            <a:pPr lvl="1"/>
            <a:r>
              <a:rPr lang="en-US" dirty="0"/>
              <a:t>Later systems: Apache Storm, Heron, Spark Streaming, </a:t>
            </a:r>
            <a:r>
              <a:rPr lang="en-US" dirty="0" err="1"/>
              <a:t>Flink</a:t>
            </a:r>
            <a:r>
              <a:rPr lang="en-US" dirty="0"/>
              <a:t>, </a:t>
            </a:r>
            <a:r>
              <a:rPr lang="en-US" dirty="0" err="1"/>
              <a:t>MillWheel</a:t>
            </a:r>
            <a:r>
              <a:rPr lang="en-US" dirty="0"/>
              <a:t>, </a:t>
            </a:r>
            <a:r>
              <a:rPr lang="en-US" dirty="0" err="1"/>
              <a:t>TimeStream</a:t>
            </a:r>
            <a:endParaRPr lang="en-US" dirty="0"/>
          </a:p>
          <a:p>
            <a:pPr lvl="1"/>
            <a:r>
              <a:rPr lang="en-US" dirty="0"/>
              <a:t>Almost all are distributed/parallel systems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0432FF"/>
                </a:solidFill>
              </a:rPr>
              <a:t>Data Stream System </a:t>
            </a:r>
            <a:r>
              <a:rPr lang="en-US" dirty="0"/>
              <a:t>(DSS) when the distinction is not important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9DD3C-311F-5E46-9EF7-D363011D3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C4B83-E111-BD4D-AD2D-82B6257C7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56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885B35-A6EA-1747-9059-3BBA1697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en-US" dirty="0"/>
              <a:t>DSMS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9698A-AC5B-A04E-A763-37EA5B1BE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A0581-57C8-F849-A03D-B15CBE38D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2EEE182-A084-0F41-8DD8-1FEC0104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700808"/>
            <a:ext cx="6984776" cy="379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E9E5-3F86-7A41-A23A-9EAFBFAB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Data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7D55F-BDE2-CE48-A047-FAD0A196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/>
          <a:lstStyle/>
          <a:p>
            <a:r>
              <a:rPr lang="en-US" dirty="0"/>
              <a:t>Standard def: An append-only sequence of timestamped items that arrive in some order</a:t>
            </a:r>
          </a:p>
          <a:p>
            <a:r>
              <a:rPr lang="en-US" dirty="0"/>
              <a:t>Relaxations</a:t>
            </a:r>
          </a:p>
          <a:p>
            <a:pPr lvl="1"/>
            <a:r>
              <a:rPr lang="en-US" dirty="0"/>
              <a:t>Revision tuples</a:t>
            </a:r>
          </a:p>
          <a:p>
            <a:pPr lvl="1"/>
            <a:r>
              <a:rPr lang="en-US" dirty="0"/>
              <a:t>Sequence of events that are reported continually (publish/subscribe systems)</a:t>
            </a:r>
          </a:p>
          <a:p>
            <a:pPr lvl="1"/>
            <a:r>
              <a:rPr lang="en-US" dirty="0"/>
              <a:t>Sequence of sets of elements (</a:t>
            </a:r>
            <a:r>
              <a:rPr lang="en-US" dirty="0" err="1"/>
              <a:t>bursty</a:t>
            </a:r>
            <a:r>
              <a:rPr lang="en-US" dirty="0"/>
              <a:t> arrivals)</a:t>
            </a:r>
          </a:p>
          <a:p>
            <a:r>
              <a:rPr lang="en-US" dirty="0"/>
              <a:t>Typical arrival: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dirty="0"/>
              <a:t>〈timestamp, payload〉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Payload changes based on system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Relational: tuple</a:t>
            </a:r>
          </a:p>
          <a:p>
            <a:pPr lvl="2">
              <a:spcBef>
                <a:spcPts val="0"/>
              </a:spcBef>
            </a:pPr>
            <a:r>
              <a:rPr lang="en-US" dirty="0"/>
              <a:t>Graph: edge</a:t>
            </a:r>
          </a:p>
          <a:p>
            <a:pPr lvl="2">
              <a:spcBef>
                <a:spcPts val="0"/>
              </a:spcBef>
            </a:pPr>
            <a:r>
              <a:rPr lang="en-US" dirty="0"/>
              <a:t>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A817A-C0B4-3340-B5E0-6BDB6344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81A5-885E-FC4E-8286-E7C06BD1F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05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06EB-CC9B-2547-93AB-ACE3F908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09DF9-DD94-814E-8625-5B009D66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</a:t>
            </a:r>
          </a:p>
          <a:p>
            <a:pPr lvl="1"/>
            <a:r>
              <a:rPr lang="en-CA" dirty="0"/>
              <a:t>Each new arrival is processed as soon as it arrives in the system.</a:t>
            </a:r>
          </a:p>
          <a:p>
            <a:pPr lvl="1"/>
            <a:r>
              <a:rPr lang="en-CA" dirty="0"/>
              <a:t>Examples: Apache Storm, Heron</a:t>
            </a:r>
          </a:p>
          <a:p>
            <a:r>
              <a:rPr lang="en-CA" dirty="0"/>
              <a:t>Windowed</a:t>
            </a:r>
          </a:p>
          <a:p>
            <a:pPr lvl="1"/>
            <a:r>
              <a:rPr lang="en-CA" dirty="0"/>
              <a:t>Arrivals are batched in windows and executed as a batch.</a:t>
            </a:r>
          </a:p>
          <a:p>
            <a:pPr lvl="1"/>
            <a:r>
              <a:rPr lang="en-CA" dirty="0"/>
              <a:t>For user, recently arrived data may be more interesting and useful.</a:t>
            </a:r>
          </a:p>
          <a:p>
            <a:pPr lvl="1"/>
            <a:r>
              <a:rPr lang="en-CA" dirty="0"/>
              <a:t>Examples: Aurora, STREAM, Spark Streaming</a:t>
            </a:r>
          </a:p>
          <a:p>
            <a:pPr lvl="1"/>
            <a:endParaRPr lang="en-CA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CE28A-7E79-3848-BA5D-21F186437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ECEFA-8DA9-8B4C-BBE5-F7DBC7742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8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3188-9B17-8C45-AC69-51897352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E6FD-6E53-C249-A716-C619FD46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37" y="1484784"/>
            <a:ext cx="8229600" cy="45307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CA" dirty="0"/>
              <a:t>According to the direction of endpoint movement</a:t>
            </a:r>
          </a:p>
          <a:p>
            <a:pPr lvl="1">
              <a:spcBef>
                <a:spcPts val="300"/>
              </a:spcBef>
            </a:pPr>
            <a:r>
              <a:rPr lang="en-CA" dirty="0">
                <a:solidFill>
                  <a:srgbClr val="0432FF"/>
                </a:solidFill>
              </a:rPr>
              <a:t>Fixed window</a:t>
            </a:r>
            <a:r>
              <a:rPr lang="en-CA" dirty="0"/>
              <a:t>: both endpoints are fixed</a:t>
            </a:r>
          </a:p>
          <a:p>
            <a:pPr lvl="1">
              <a:spcBef>
                <a:spcPts val="300"/>
              </a:spcBef>
            </a:pPr>
            <a:r>
              <a:rPr lang="en-CA" dirty="0">
                <a:solidFill>
                  <a:srgbClr val="0432FF"/>
                </a:solidFill>
              </a:rPr>
              <a:t>Sliding window</a:t>
            </a:r>
            <a:r>
              <a:rPr lang="en-CA" dirty="0"/>
              <a:t>: both endpoints can slide (backward or forward)</a:t>
            </a:r>
          </a:p>
          <a:p>
            <a:pPr lvl="1">
              <a:spcBef>
                <a:spcPts val="300"/>
              </a:spcBef>
            </a:pPr>
            <a:r>
              <a:rPr lang="en-CA" dirty="0">
                <a:solidFill>
                  <a:srgbClr val="0432FF"/>
                </a:solidFill>
              </a:rPr>
              <a:t>Landmark window</a:t>
            </a:r>
            <a:r>
              <a:rPr lang="en-CA" dirty="0"/>
              <a:t>: one endpoint fixed, the other sliding</a:t>
            </a:r>
          </a:p>
          <a:p>
            <a:pPr>
              <a:spcBef>
                <a:spcPts val="300"/>
              </a:spcBef>
            </a:pPr>
            <a:r>
              <a:rPr lang="en-CA" dirty="0"/>
              <a:t>According to definition of window size</a:t>
            </a:r>
          </a:p>
          <a:p>
            <a:pPr lvl="1">
              <a:spcBef>
                <a:spcPts val="300"/>
              </a:spcBef>
            </a:pPr>
            <a:r>
              <a:rPr lang="en-CA" dirty="0">
                <a:solidFill>
                  <a:srgbClr val="0432FF"/>
                </a:solidFill>
              </a:rPr>
              <a:t>Logical window</a:t>
            </a:r>
            <a:r>
              <a:rPr lang="en-CA" dirty="0"/>
              <a:t> (</a:t>
            </a:r>
            <a:r>
              <a:rPr lang="en-CA" dirty="0">
                <a:solidFill>
                  <a:srgbClr val="0432FF"/>
                </a:solidFill>
              </a:rPr>
              <a:t>time-based</a:t>
            </a:r>
            <a:r>
              <a:rPr lang="en-CA" dirty="0"/>
              <a:t>) – window length measured in time units</a:t>
            </a:r>
          </a:p>
          <a:p>
            <a:pPr lvl="1">
              <a:spcBef>
                <a:spcPts val="300"/>
              </a:spcBef>
            </a:pPr>
            <a:r>
              <a:rPr lang="en-CA" dirty="0">
                <a:solidFill>
                  <a:srgbClr val="0432FF"/>
                </a:solidFill>
              </a:rPr>
              <a:t>Physical window</a:t>
            </a:r>
            <a:r>
              <a:rPr lang="en-CA" dirty="0"/>
              <a:t> (</a:t>
            </a:r>
            <a:r>
              <a:rPr lang="en-CA" dirty="0">
                <a:solidFill>
                  <a:srgbClr val="0432FF"/>
                </a:solidFill>
              </a:rPr>
              <a:t>count-based</a:t>
            </a:r>
            <a:r>
              <a:rPr lang="en-CA" dirty="0"/>
              <a:t>) – window length measured in number of data items</a:t>
            </a:r>
          </a:p>
          <a:p>
            <a:pPr lvl="1">
              <a:spcBef>
                <a:spcPts val="300"/>
              </a:spcBef>
            </a:pPr>
            <a:r>
              <a:rPr lang="en-CA" dirty="0">
                <a:solidFill>
                  <a:srgbClr val="0432FF"/>
                </a:solidFill>
              </a:rPr>
              <a:t>Partitioned window</a:t>
            </a:r>
            <a:r>
              <a:rPr lang="en-CA" dirty="0"/>
              <a:t>: split a window into multiple count-based windows</a:t>
            </a:r>
          </a:p>
          <a:p>
            <a:pPr lvl="1">
              <a:spcBef>
                <a:spcPts val="300"/>
              </a:spcBef>
            </a:pPr>
            <a:r>
              <a:rPr lang="en-CA" dirty="0">
                <a:solidFill>
                  <a:srgbClr val="0432FF"/>
                </a:solidFill>
              </a:rPr>
              <a:t>Predicate window</a:t>
            </a:r>
            <a:r>
              <a:rPr lang="en-CA" dirty="0"/>
              <a:t>: arbitrary predicate defines the contents of the window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FBC44-2ED3-3B4D-AE90-4580122DF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17EF0-9213-D54E-A936-9A9208E5B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7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F2BD-CADE-A547-812B-83A80FEF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Query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3853-1170-7648-9C69-518AFE13E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Queries are typically persistent</a:t>
            </a:r>
          </a:p>
          <a:p>
            <a:r>
              <a:rPr lang="en-US" dirty="0"/>
              <a:t>They may be </a:t>
            </a:r>
            <a:r>
              <a:rPr lang="en-US" dirty="0">
                <a:solidFill>
                  <a:srgbClr val="0432FF"/>
                </a:solidFill>
              </a:rPr>
              <a:t>monotonic</a:t>
            </a:r>
            <a:r>
              <a:rPr lang="en-US" dirty="0"/>
              <a:t> or </a:t>
            </a:r>
            <a:r>
              <a:rPr lang="en-US" dirty="0">
                <a:solidFill>
                  <a:srgbClr val="0432FF"/>
                </a:solidFill>
              </a:rPr>
              <a:t>non-monotonic</a:t>
            </a:r>
          </a:p>
          <a:p>
            <a:r>
              <a:rPr lang="en-CA" dirty="0"/>
              <a:t>Monotonic: result set always grows</a:t>
            </a:r>
          </a:p>
          <a:p>
            <a:pPr lvl="1"/>
            <a:r>
              <a:rPr lang="en-US" dirty="0"/>
              <a:t>Results can be updated incrementally</a:t>
            </a:r>
          </a:p>
          <a:p>
            <a:pPr lvl="1"/>
            <a:r>
              <a:rPr lang="en-US" dirty="0"/>
              <a:t>Answer is continuous, append-only stream of results</a:t>
            </a:r>
          </a:p>
          <a:p>
            <a:pPr lvl="1"/>
            <a:r>
              <a:rPr lang="en-US" dirty="0"/>
              <a:t>Results may be removed from the answer only by explicit deletions (if allowed)</a:t>
            </a:r>
          </a:p>
          <a:p>
            <a:r>
              <a:rPr lang="en-US" dirty="0"/>
              <a:t>Non-monotonic: </a:t>
            </a:r>
            <a:r>
              <a:rPr lang="en-CA" dirty="0"/>
              <a:t>some answers in the result set become invalid with new arrivals</a:t>
            </a:r>
          </a:p>
          <a:p>
            <a:pPr lvl="1"/>
            <a:r>
              <a:rPr lang="en-CA" dirty="0" err="1"/>
              <a:t>Recomputation</a:t>
            </a:r>
            <a:r>
              <a:rPr lang="en-CA" dirty="0"/>
              <a:t> may be necessary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2CC1C-5794-1E4B-B885-FFB35DB1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E7581-AE45-3246-B179-36C16DFCE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5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DC5B-8519-894F-96C4-15BD5783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Query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F2E6-8A1D-7F40-80F0-5CE32CA9A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Declarative</a:t>
            </a:r>
          </a:p>
          <a:p>
            <a:pPr lvl="1"/>
            <a:r>
              <a:rPr lang="en-US" dirty="0"/>
              <a:t>SQL-like syntax, stream-specific semantics</a:t>
            </a:r>
          </a:p>
          <a:p>
            <a:pPr lvl="1"/>
            <a:r>
              <a:rPr lang="en-US" dirty="0"/>
              <a:t>Examples: CQL, GSQL, </a:t>
            </a:r>
            <a:r>
              <a:rPr lang="en-US" dirty="0" err="1"/>
              <a:t>StreaQuel</a:t>
            </a:r>
            <a:endParaRPr lang="en-US" dirty="0"/>
          </a:p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Construct queries by defining an acyclic graph of operators</a:t>
            </a:r>
          </a:p>
          <a:p>
            <a:pPr lvl="1"/>
            <a:r>
              <a:rPr lang="en-US" dirty="0"/>
              <a:t>Example: Aurora</a:t>
            </a:r>
          </a:p>
          <a:p>
            <a:r>
              <a:rPr lang="en-US" dirty="0"/>
              <a:t>Windowed languages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size</a:t>
            </a:r>
            <a:r>
              <a:rPr lang="en-US" dirty="0"/>
              <a:t>: window length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slide</a:t>
            </a:r>
            <a:r>
              <a:rPr lang="en-US" dirty="0"/>
              <a:t>: how frequently the window moves</a:t>
            </a:r>
          </a:p>
          <a:p>
            <a:pPr lvl="1"/>
            <a:r>
              <a:rPr lang="en-US" dirty="0"/>
              <a:t>E.g.: </a:t>
            </a:r>
            <a:r>
              <a:rPr lang="en-US" dirty="0">
                <a:latin typeface="Courier" pitchFamily="2" charset="0"/>
              </a:rPr>
              <a:t>size=10min, slide=5sec</a:t>
            </a:r>
          </a:p>
          <a:p>
            <a:r>
              <a:rPr lang="en-US" dirty="0"/>
              <a:t>Monotonic vs non-monotonic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869D1-FB3C-D245-8820-6AA7C9682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BD8F7-6BE1-BA47-8377-9463AABD2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06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93E7-2648-724E-AEDD-748E31CA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Operators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EED9DB5C-25F1-D544-B810-498A9D4008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8444" y="1697891"/>
            <a:ext cx="4685556" cy="369025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18F27-831E-FF45-AF2A-819487FD3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06F0A-C168-4A41-9634-261EEB3CD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8CB811-1262-584D-918A-E96A720148C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11063" y="1871083"/>
            <a:ext cx="4038600" cy="4047381"/>
          </a:xfrm>
        </p:spPr>
        <p:txBody>
          <a:bodyPr/>
          <a:lstStyle/>
          <a:p>
            <a:r>
              <a:rPr lang="en-CA" sz="2000" dirty="0"/>
              <a:t>Stateless operators are no problem: e.g., selection, projection</a:t>
            </a:r>
          </a:p>
          <a:p>
            <a:r>
              <a:rPr lang="en-CA" sz="2000" dirty="0"/>
              <a:t>Stateful operators  (e.g., nested loop join) are </a:t>
            </a:r>
            <a:r>
              <a:rPr lang="en-CA" sz="2000" dirty="0">
                <a:solidFill>
                  <a:srgbClr val="0432FF"/>
                </a:solidFill>
              </a:rPr>
              <a:t>blocking</a:t>
            </a:r>
          </a:p>
          <a:p>
            <a:pPr lvl="1"/>
            <a:r>
              <a:rPr lang="en-CA" sz="1800" dirty="0"/>
              <a:t>You need to see the entire inner operand</a:t>
            </a:r>
          </a:p>
          <a:p>
            <a:r>
              <a:rPr lang="en-CA" sz="2000" dirty="0"/>
              <a:t>For some blocking operators, non-blocking versions exist (symmetric hash join)</a:t>
            </a:r>
            <a:endParaRPr lang="en-CA" sz="1800" dirty="0"/>
          </a:p>
          <a:p>
            <a:r>
              <a:rPr lang="en-US" sz="2000" dirty="0"/>
              <a:t>Otherwise: windowed execution</a:t>
            </a:r>
          </a:p>
        </p:txBody>
      </p:sp>
    </p:spTree>
    <p:extLst>
      <p:ext uri="{BB962C8B-B14F-4D97-AF65-F5344CB8AC3E}">
        <p14:creationId xmlns:p14="http://schemas.microsoft.com/office/powerpoint/2010/main" val="2054851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23A580-C8C1-5840-BB7E-38647F21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 over Streams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DF7722-BA98-2B4F-9032-45765189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/>
          <a:lstStyle/>
          <a:p>
            <a:r>
              <a:rPr lang="en-US" dirty="0"/>
              <a:t>Similar to relational, except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persistent queries</a:t>
            </a:r>
            <a:r>
              <a:rPr lang="en-US" dirty="0"/>
              <a:t>: registered to the system and continuously running</a:t>
            </a:r>
          </a:p>
          <a:p>
            <a:pPr lvl="1"/>
            <a:r>
              <a:rPr lang="en-US" dirty="0"/>
              <a:t>data pushed through the query plan, not pulled</a:t>
            </a:r>
          </a:p>
          <a:p>
            <a:r>
              <a:rPr lang="en-US" dirty="0"/>
              <a:t>Stream query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B1CDE-E0FA-3E42-B4FB-F9FF54FF2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E1DC3-2E76-FA45-8AE9-F08D205B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94B1BAA-112E-DA49-9756-9C63DA64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63688" y="3501008"/>
            <a:ext cx="5544616" cy="26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10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1C25-9D0E-C749-8690-7615EE5D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7E80-09C4-8A40-B983-061E16203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</a:t>
            </a:r>
          </a:p>
          <a:p>
            <a:pPr lvl="1"/>
            <a:r>
              <a:rPr lang="en-US" dirty="0"/>
              <a:t>Increasing data size: petabytes (10</a:t>
            </a:r>
            <a:r>
              <a:rPr lang="en-US" baseline="30000" dirty="0"/>
              <a:t>15</a:t>
            </a:r>
            <a:r>
              <a:rPr lang="en-US" dirty="0"/>
              <a:t>) to zettabytes (10</a:t>
            </a:r>
            <a:r>
              <a:rPr lang="en-US" baseline="30000" dirty="0"/>
              <a:t>21</a:t>
            </a:r>
            <a:r>
              <a:rPr lang="en-US" dirty="0"/>
              <a:t>)</a:t>
            </a:r>
          </a:p>
          <a:p>
            <a:r>
              <a:rPr lang="en-US" dirty="0"/>
              <a:t>Variety</a:t>
            </a:r>
          </a:p>
          <a:p>
            <a:pPr lvl="1"/>
            <a:r>
              <a:rPr lang="en-US" dirty="0"/>
              <a:t>Multimodal data: structured, images, text, audio, video</a:t>
            </a:r>
          </a:p>
          <a:p>
            <a:pPr lvl="1"/>
            <a:r>
              <a:rPr lang="en-US" dirty="0"/>
              <a:t>90% of currently generated data unstructured</a:t>
            </a:r>
          </a:p>
          <a:p>
            <a:r>
              <a:rPr lang="en-US" dirty="0"/>
              <a:t>Velocity</a:t>
            </a:r>
          </a:p>
          <a:p>
            <a:pPr lvl="1"/>
            <a:r>
              <a:rPr lang="en-US" dirty="0"/>
              <a:t>Streaming data at high speed</a:t>
            </a:r>
          </a:p>
          <a:p>
            <a:pPr lvl="1"/>
            <a:r>
              <a:rPr lang="en-US" dirty="0"/>
              <a:t>Real-time processing</a:t>
            </a:r>
          </a:p>
          <a:p>
            <a:r>
              <a:rPr lang="en-US" dirty="0"/>
              <a:t>Veracity</a:t>
            </a:r>
          </a:p>
          <a:p>
            <a:pPr lvl="1"/>
            <a:r>
              <a:rPr lang="en-US" dirty="0"/>
              <a:t>Data quality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80234-3897-AB47-A0E4-6AF1E4225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1361E-D12A-6644-9135-C59065D9D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10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23A580-C8C1-5840-BB7E-38647F21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 Issues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DF7722-BA98-2B4F-9032-45765189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0725"/>
          </a:xfrm>
        </p:spPr>
        <p:txBody>
          <a:bodyPr/>
          <a:lstStyle/>
          <a:p>
            <a:r>
              <a:rPr lang="en-US" dirty="0"/>
              <a:t>Continuous execution</a:t>
            </a:r>
          </a:p>
          <a:p>
            <a:pPr lvl="1"/>
            <a:r>
              <a:rPr lang="en-US" dirty="0"/>
              <a:t>Each new arrival is processed as soon as the system gets it</a:t>
            </a:r>
          </a:p>
          <a:p>
            <a:pPr lvl="1"/>
            <a:r>
              <a:rPr lang="en-US" dirty="0"/>
              <a:t>E.g. Apache Storm, Heron</a:t>
            </a:r>
          </a:p>
          <a:p>
            <a:r>
              <a:rPr lang="en-US" dirty="0"/>
              <a:t>Windowed execution</a:t>
            </a:r>
          </a:p>
          <a:p>
            <a:pPr lvl="1"/>
            <a:r>
              <a:rPr lang="en-US" dirty="0"/>
              <a:t>Arrivals are batched and processed as a batch</a:t>
            </a:r>
          </a:p>
          <a:p>
            <a:pPr lvl="1"/>
            <a:r>
              <a:rPr lang="en-US" dirty="0"/>
              <a:t>E.g. Aurora, STREAM, Spark Streaming</a:t>
            </a:r>
          </a:p>
          <a:p>
            <a:r>
              <a:rPr lang="en-US" dirty="0"/>
              <a:t>More opportunities for multi-query optimization</a:t>
            </a:r>
          </a:p>
          <a:p>
            <a:pPr lvl="1"/>
            <a:r>
              <a:rPr lang="en-US" dirty="0"/>
              <a:t>E.g. Easier to determine shared subplans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B1CDE-E0FA-3E42-B4FB-F9FF54FF2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E1DC3-2E76-FA45-8AE9-F08D205B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15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A3E6-85EF-DE4F-BDD9-7088AF6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Windowed Query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78CD-82B1-644D-9D5D-F6DE073D8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events need to be managed</a:t>
            </a:r>
          </a:p>
          <a:p>
            <a:pPr lvl="1"/>
            <a:r>
              <a:rPr lang="en-US" dirty="0"/>
              <a:t>Arrivals</a:t>
            </a:r>
          </a:p>
          <a:p>
            <a:pPr lvl="1"/>
            <a:r>
              <a:rPr lang="en-US" dirty="0"/>
              <a:t>Expirations</a:t>
            </a:r>
          </a:p>
          <a:p>
            <a:r>
              <a:rPr lang="en-US" dirty="0"/>
              <a:t>System actions depend on operators</a:t>
            </a:r>
          </a:p>
          <a:p>
            <a:pPr lvl="1"/>
            <a:r>
              <a:rPr lang="en-US" dirty="0"/>
              <a:t>E.g. Join generates new result, negation removes previous result</a:t>
            </a:r>
          </a:p>
          <a:p>
            <a:r>
              <a:rPr lang="en-US" dirty="0"/>
              <a:t>Window movement also affects results</a:t>
            </a:r>
          </a:p>
          <a:p>
            <a:pPr lvl="1"/>
            <a:r>
              <a:rPr lang="en-US" dirty="0"/>
              <a:t>As window moves, some items in the window move out</a:t>
            </a:r>
          </a:p>
          <a:p>
            <a:pPr lvl="1"/>
            <a:r>
              <a:rPr lang="en-US" dirty="0"/>
              <a:t>What to do to results</a:t>
            </a:r>
          </a:p>
          <a:p>
            <a:pPr lvl="1"/>
            <a:r>
              <a:rPr lang="en-US" dirty="0"/>
              <a:t>If monotonic, nothing; if non-monotonic, two options</a:t>
            </a:r>
          </a:p>
          <a:p>
            <a:pPr lvl="2"/>
            <a:r>
              <a:rPr lang="en-US" dirty="0"/>
              <a:t>Direct approach</a:t>
            </a:r>
          </a:p>
          <a:p>
            <a:pPr lvl="2"/>
            <a:r>
              <a:rPr lang="en-US" dirty="0"/>
              <a:t>Negative tuple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EA4B8-3D07-B34E-9174-9820CE2EB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A5E81-F76F-5D46-B41C-E5776E76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1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81EE-0366-1D49-830F-BCD69115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79B5-CC13-8A43-A327-F9B2366AF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arrival rate &gt; processing capability</a:t>
            </a:r>
          </a:p>
          <a:p>
            <a:r>
              <a:rPr lang="en-US" dirty="0"/>
              <a:t>Load shedding</a:t>
            </a:r>
          </a:p>
          <a:p>
            <a:pPr lvl="1"/>
            <a:r>
              <a:rPr lang="en-US" dirty="0"/>
              <a:t>Random</a:t>
            </a:r>
          </a:p>
          <a:p>
            <a:pPr lvl="1"/>
            <a:r>
              <a:rPr lang="en-US" dirty="0"/>
              <a:t>Semantic</a:t>
            </a:r>
          </a:p>
          <a:p>
            <a:r>
              <a:rPr lang="en-US" dirty="0"/>
              <a:t>Early drop</a:t>
            </a:r>
          </a:p>
          <a:p>
            <a:pPr lvl="1"/>
            <a:r>
              <a:rPr lang="en-US" dirty="0"/>
              <a:t>All of the downstream operators will benefit</a:t>
            </a:r>
          </a:p>
          <a:p>
            <a:pPr lvl="1"/>
            <a:r>
              <a:rPr lang="en-US" dirty="0"/>
              <a:t>Accuracy may be negatively affected</a:t>
            </a:r>
          </a:p>
          <a:p>
            <a:r>
              <a:rPr lang="en-US" dirty="0"/>
              <a:t>Late drop</a:t>
            </a:r>
          </a:p>
          <a:p>
            <a:pPr lvl="1"/>
            <a:r>
              <a:rPr lang="en-US" dirty="0"/>
              <a:t>May not reduce the system load much</a:t>
            </a:r>
          </a:p>
          <a:p>
            <a:pPr lvl="1"/>
            <a:r>
              <a:rPr lang="en-US" dirty="0"/>
              <a:t>Allows the shared subplans to be evaluated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D8600-298A-7947-949C-BA77D5E06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7E510-F74D-A443-9807-D2E485D3C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0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7F1F7-69B1-714D-9D41-98C16D34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Out-of-Order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54F0D-4141-D343-A002-75DCCE02A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Assumption: arrivals are in timestamp order</a:t>
            </a:r>
          </a:p>
          <a:p>
            <a:r>
              <a:rPr lang="en-US" dirty="0"/>
              <a:t>May not hold</a:t>
            </a:r>
          </a:p>
          <a:p>
            <a:pPr lvl="1"/>
            <a:r>
              <a:rPr lang="en-US" dirty="0"/>
              <a:t>Arrival order may not match generation order</a:t>
            </a:r>
          </a:p>
          <a:p>
            <a:pPr lvl="1"/>
            <a:r>
              <a:rPr lang="en-US" dirty="0"/>
              <a:t>Late arrivals → no more or just late?</a:t>
            </a:r>
          </a:p>
          <a:p>
            <a:pPr lvl="1"/>
            <a:r>
              <a:rPr lang="en-US" dirty="0"/>
              <a:t>Multiple sources</a:t>
            </a:r>
          </a:p>
          <a:p>
            <a:r>
              <a:rPr lang="en-US" dirty="0"/>
              <a:t>Approaches</a:t>
            </a:r>
          </a:p>
          <a:p>
            <a:pPr lvl="1"/>
            <a:r>
              <a:rPr lang="en-US" dirty="0"/>
              <a:t>Built-in slack</a:t>
            </a:r>
          </a:p>
          <a:p>
            <a:pPr lvl="1"/>
            <a:r>
              <a:rPr lang="en-US" dirty="0"/>
              <a:t>Punctuations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CCD93-BCC3-7047-AAF5-71EF70D2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95BBC-CEC0-C949-B99B-EED227321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4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5BF3-E683-C043-B038-1A06458D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Multiquery</a:t>
            </a:r>
            <a:r>
              <a:rPr lang="en-US" dirty="0"/>
              <a:t>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6BFF-32D9-A94D-B6D6-E4E42A51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52" y="1456184"/>
            <a:ext cx="8229600" cy="1972816"/>
          </a:xfrm>
        </p:spPr>
        <p:txBody>
          <a:bodyPr/>
          <a:lstStyle/>
          <a:p>
            <a:r>
              <a:rPr lang="en-US" dirty="0"/>
              <a:t>More opportunity since the </a:t>
            </a:r>
            <a:r>
              <a:rPr lang="en-US" dirty="0">
                <a:solidFill>
                  <a:srgbClr val="0432FF"/>
                </a:solidFill>
              </a:rPr>
              <a:t>persistent</a:t>
            </a:r>
            <a:r>
              <a:rPr lang="en-US" dirty="0"/>
              <a:t> queries are known beforehand</a:t>
            </a:r>
          </a:p>
          <a:p>
            <a:pPr lvl="1"/>
            <a:r>
              <a:rPr lang="en-US" dirty="0"/>
              <a:t>Aggregate queries over different window lengths or with different slide intervals</a:t>
            </a:r>
          </a:p>
          <a:p>
            <a:pPr lvl="1"/>
            <a:r>
              <a:rPr lang="en-US" dirty="0"/>
              <a:t>State and computation may be shared (usual)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68157-B486-8D4F-A632-044DA88E8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068D2-08ED-B747-AFB6-2379D1804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7A9CD-87F5-1849-A35C-85B2AF2E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284984"/>
            <a:ext cx="6235429" cy="28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56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E418-0CC9-4246-BC3E-FCD744E3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Data Stream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3B9B8-2020-2B41-AC16-5FD6523C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Partitioning the incoming stream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Execution of the operation on the partition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(Optionally) aggregation of the results from multiple machines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9193A-6A1C-A043-AD0C-B5FE629DD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D10E7-65A8-9E4C-89E2-9E0C87C56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8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67FE-DD65-3541-9267-61D9D0DE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69CE8-D220-224B-A50B-95DC4EFD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820687"/>
          </a:xfrm>
        </p:spPr>
        <p:txBody>
          <a:bodyPr/>
          <a:lstStyle/>
          <a:p>
            <a:r>
              <a:rPr lang="en-US" dirty="0"/>
              <a:t>Shuffle (round-robin) partitioning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A5E7D-7F43-8846-9809-6FADCBE9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EFC8F-6F91-2645-BF31-B2E1B23B4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5B526-2AAE-0F48-83E9-2740EA4A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980728"/>
            <a:ext cx="4824536" cy="24763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F25DFA-775D-E141-A28A-0F641EB96F7A}"/>
              </a:ext>
            </a:extLst>
          </p:cNvPr>
          <p:cNvSpPr txBox="1">
            <a:spLocks/>
          </p:cNvSpPr>
          <p:nvPr/>
        </p:nvSpPr>
        <p:spPr bwMode="auto">
          <a:xfrm>
            <a:off x="457200" y="3645024"/>
            <a:ext cx="3466728" cy="8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Hash partitioning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880566-ADCF-AD42-ADCE-03566991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501007"/>
            <a:ext cx="3548672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01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77CB-C1B8-F94B-B481-752C12C2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Stream Query Plan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8CA0D4-3985-6D40-BCF6-2BC9AECE9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32599"/>
            <a:ext cx="6552728" cy="420453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57048-D7AE-8F44-9A96-DFF069AF0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DBB5D-9DCD-9748-BD7E-BBD935758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38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Big Data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storage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Processing platforms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Stream data management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Graph analytics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2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8AF-0C43-3D43-9162-ED6474B4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D64B-4B06-0844-A1E8-8730D381B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i="1" dirty="0"/>
              <a:t>G</a:t>
            </a:r>
            <a:r>
              <a:rPr lang="en-US" dirty="0"/>
              <a:t>=(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i="1" baseline="-25000" dirty="0"/>
              <a:t>V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i="1" baseline="-25000" dirty="0"/>
              <a:t>E</a:t>
            </a:r>
            <a:r>
              <a:rPr lang="en-US" dirty="0"/>
              <a:t>) where </a:t>
            </a:r>
            <a:r>
              <a:rPr lang="en-US" i="1" dirty="0"/>
              <a:t>V</a:t>
            </a:r>
            <a:r>
              <a:rPr lang="en-US" dirty="0"/>
              <a:t> is set of </a:t>
            </a:r>
            <a:r>
              <a:rPr lang="en-US" dirty="0">
                <a:solidFill>
                  <a:srgbClr val="0432FF"/>
                </a:solidFill>
              </a:rPr>
              <a:t>vertices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 is set of </a:t>
            </a:r>
            <a:r>
              <a:rPr lang="en-US" dirty="0">
                <a:solidFill>
                  <a:srgbClr val="0432FF"/>
                </a:solidFill>
              </a:rPr>
              <a:t>edges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i="1" baseline="-25000" dirty="0"/>
              <a:t>V </a:t>
            </a:r>
            <a:r>
              <a:rPr lang="en-US" dirty="0"/>
              <a:t>is set of </a:t>
            </a:r>
            <a:r>
              <a:rPr lang="en-US" dirty="0">
                <a:solidFill>
                  <a:srgbClr val="0432FF"/>
                </a:solidFill>
              </a:rPr>
              <a:t>vertex properties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i="1" baseline="-25000" dirty="0"/>
              <a:t>E</a:t>
            </a:r>
            <a:r>
              <a:rPr lang="en-US" dirty="0"/>
              <a:t> is set of </a:t>
            </a:r>
            <a:r>
              <a:rPr lang="en-US" dirty="0">
                <a:solidFill>
                  <a:srgbClr val="0432FF"/>
                </a:solidFill>
              </a:rPr>
              <a:t>edge properties</a:t>
            </a:r>
          </a:p>
          <a:p>
            <a:r>
              <a:rPr lang="en-US" dirty="0"/>
              <a:t>Vertices represent entities, edges relationships among them.</a:t>
            </a:r>
          </a:p>
          <a:p>
            <a:r>
              <a:rPr lang="en-US" dirty="0">
                <a:solidFill>
                  <a:srgbClr val="0432FF"/>
                </a:solidFill>
              </a:rPr>
              <a:t>Multigraph</a:t>
            </a:r>
            <a:r>
              <a:rPr lang="en-US" dirty="0"/>
              <a:t>: multiple edges between a pair of vertices</a:t>
            </a:r>
          </a:p>
          <a:p>
            <a:r>
              <a:rPr lang="en-US" dirty="0">
                <a:solidFill>
                  <a:srgbClr val="0432FF"/>
                </a:solidFill>
              </a:rPr>
              <a:t>Weighted graph</a:t>
            </a:r>
            <a:r>
              <a:rPr lang="en-US" dirty="0"/>
              <a:t>: edges have weights</a:t>
            </a:r>
          </a:p>
          <a:p>
            <a:r>
              <a:rPr lang="en-US" dirty="0">
                <a:solidFill>
                  <a:srgbClr val="0432FF"/>
                </a:solidFill>
              </a:rPr>
              <a:t>Directed</a:t>
            </a:r>
            <a:r>
              <a:rPr lang="en-US" dirty="0"/>
              <a:t> vs </a:t>
            </a:r>
            <a:r>
              <a:rPr lang="en-US" dirty="0">
                <a:solidFill>
                  <a:srgbClr val="0432FF"/>
                </a:solidFill>
              </a:rPr>
              <a:t>undirected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6E600-E835-1F45-A5FA-15D59C930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3ADC5-E87F-6D43-BCA2-192242C8B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1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79AF-4594-4C4A-A318-F6D534A6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Software Stack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F9384B-2BF2-C34C-8D17-8A2E288B5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052729"/>
            <a:ext cx="5904656" cy="36256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8B57D-72B1-3244-B3DA-4D203D149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7E895-908C-FA4E-9D6C-63F4A5FE5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6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7D9DC4-6FDE-E445-9415-544DBE4D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Workloads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4FF1D7-5983-154E-AB9B-4EB42315A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Analytical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83F97E-E191-1548-9642-79B4A24FBD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Multiple iterations</a:t>
            </a:r>
          </a:p>
          <a:p>
            <a:r>
              <a:rPr lang="en-US" dirty="0"/>
              <a:t>Process each vertex at each iteration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PageRank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Connected components</a:t>
            </a:r>
          </a:p>
          <a:p>
            <a:pPr lvl="1"/>
            <a:r>
              <a:rPr lang="en-US" dirty="0"/>
              <a:t>Machine learning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BE35-B0B6-954C-A41B-F88BE2552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148E9-CCA6-864E-A886-8E6DCDBAE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19BE0-BF33-4448-B586-8A3663A7E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73DAB8-BFAC-4243-A586-B3A8FE061E5C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No iteration</a:t>
            </a:r>
          </a:p>
          <a:p>
            <a:r>
              <a:rPr lang="en-US" dirty="0"/>
              <a:t>Usually access portion of the graph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Reachability</a:t>
            </a:r>
          </a:p>
          <a:p>
            <a:pPr lvl="1"/>
            <a:r>
              <a:rPr lang="en-US" dirty="0"/>
              <a:t>Single-source shortest path</a:t>
            </a:r>
          </a:p>
          <a:p>
            <a:pPr lvl="1"/>
            <a:r>
              <a:rPr lang="en-US" dirty="0"/>
              <a:t>Subgraph matching</a:t>
            </a:r>
          </a:p>
        </p:txBody>
      </p:sp>
    </p:spTree>
    <p:extLst>
      <p:ext uri="{BB962C8B-B14F-4D97-AF65-F5344CB8AC3E}">
        <p14:creationId xmlns:p14="http://schemas.microsoft.com/office/powerpoint/2010/main" val="29650963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F12A-3A90-B04E-B76E-32FDC0DE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as Analytical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1A2CF-851F-C745-924C-DDA3577AEF9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5354" y="1343364"/>
                <a:ext cx="6563072" cy="48219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web page is important if it is pointed at by other important web pages.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neighbors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out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neighbors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=0.85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=0.15+0.85(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:r>
                  <a:rPr lang="en-US" dirty="0"/>
                  <a:t>Recursive!...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11A2CF-851F-C745-924C-DDA3577AE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5354" y="1343364"/>
                <a:ext cx="6563072" cy="4821940"/>
              </a:xfrm>
              <a:blipFill>
                <a:blip r:embed="rId2"/>
                <a:stretch>
                  <a:fillRect l="-1737" t="-8947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9F105-ED6A-4B4E-A4DE-961241B1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E423B-FF0B-8D46-9913-F1D9AA6F7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B30B69-7E80-A041-A237-5BA5B945B34A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6876256" y="1673399"/>
            <a:ext cx="1954560" cy="3718430"/>
          </a:xfrm>
        </p:spPr>
      </p:pic>
    </p:spTree>
    <p:extLst>
      <p:ext uri="{BB962C8B-B14F-4D97-AF65-F5344CB8AC3E}">
        <p14:creationId xmlns:p14="http://schemas.microsoft.com/office/powerpoint/2010/main" val="3504725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993F-1D55-8E41-B1F9-08F09FA2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Partitioning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18EDB6-7AB2-4942-8365-EB464D5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partitioning is more difficult than relational partitioning because of edges</a:t>
            </a:r>
          </a:p>
          <a:p>
            <a:r>
              <a:rPr lang="en-US" dirty="0"/>
              <a:t>Two approaches</a:t>
            </a:r>
          </a:p>
          <a:p>
            <a:pPr lvl="1"/>
            <a:r>
              <a:rPr lang="en-US" dirty="0"/>
              <a:t>Edge-cut or vertex-disjoint</a:t>
            </a:r>
          </a:p>
          <a:p>
            <a:pPr lvl="2"/>
            <a:r>
              <a:rPr lang="en-US" dirty="0"/>
              <a:t>Each vertex assigned to one partition, edges may be replicated</a:t>
            </a:r>
          </a:p>
          <a:p>
            <a:pPr lvl="1"/>
            <a:r>
              <a:rPr lang="en-US" dirty="0"/>
              <a:t>Vertex-cut or edge-disjoint</a:t>
            </a:r>
          </a:p>
          <a:p>
            <a:pPr lvl="2"/>
            <a:r>
              <a:rPr lang="en-US" dirty="0"/>
              <a:t>Each edge is assigned to one partition, vertices may be replicated</a:t>
            </a:r>
          </a:p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Allocate each vertex/edge to partitions such that partitions are mutually exclusive</a:t>
            </a:r>
          </a:p>
          <a:p>
            <a:pPr lvl="1"/>
            <a:r>
              <a:rPr lang="en-US" dirty="0"/>
              <a:t>Partitions are balanced</a:t>
            </a:r>
          </a:p>
          <a:p>
            <a:pPr lvl="1"/>
            <a:r>
              <a:rPr lang="en-US" dirty="0"/>
              <a:t>Minimize edge-/vertex-cuts to minimize communication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B194A-1E17-6142-BB2B-B641999A6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CADD-BD20-BD46-96DA-B03606F8B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6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8C5-92DC-3A4E-A1A9-BA62E418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Partitioning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F42F6-A189-7C4D-9BE7-6CB386C09D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  <a:tabLst>
                    <a:tab pos="3921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minimize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  <a:tabLst>
                    <a:tab pos="392113" algn="l"/>
                  </a:tabLst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ubject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400050" lvl="1" indent="0">
                  <a:buNone/>
                  <a:tabLst>
                    <a:tab pos="3921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392113" algn="l"/>
                  </a:tabLst>
                </a:pPr>
                <a:endParaRPr lang="en-US" dirty="0"/>
              </a:p>
              <a:p>
                <a:pPr marL="457200" lvl="1" indent="0">
                  <a:buNone/>
                  <a:tabLst>
                    <a:tab pos="392113" algn="l"/>
                  </a:tabLst>
                </a:pPr>
                <a:endParaRPr lang="en-US" dirty="0"/>
              </a:p>
              <a:p>
                <a:pPr>
                  <a:spcBef>
                    <a:spcPts val="1500"/>
                  </a:spcBef>
                  <a:tabLst>
                    <a:tab pos="392113" algn="l"/>
                  </a:tabLst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500"/>
                  </a:spcBef>
                  <a:tabLst>
                    <a:tab pos="392113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differ for different </a:t>
                </a:r>
                <a:r>
                  <a:rPr lang="en-US" dirty="0" err="1"/>
                  <a:t>partitionings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F42F6-A189-7C4D-9BE7-6CB386C09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CDDD-1628-A548-B4E5-4DF1469AB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6788A-1CDB-FF4C-9E01-2B94E79DF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D145D2-0235-5242-9317-430B5D90E388}"/>
              </a:ext>
            </a:extLst>
          </p:cNvPr>
          <p:cNvCxnSpPr/>
          <p:nvPr/>
        </p:nvCxnSpPr>
        <p:spPr bwMode="auto">
          <a:xfrm flipH="1">
            <a:off x="3886488" y="1844824"/>
            <a:ext cx="93610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E4232C-3536-6244-B79D-FEAC9642ACA9}"/>
              </a:ext>
            </a:extLst>
          </p:cNvPr>
          <p:cNvSpPr txBox="1"/>
          <p:nvPr/>
        </p:nvSpPr>
        <p:spPr>
          <a:xfrm>
            <a:off x="4822592" y="1521658"/>
            <a:ext cx="2775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Total communication cost</a:t>
            </a:r>
          </a:p>
          <a:p>
            <a:r>
              <a:rPr lang="en-US" sz="1800" dirty="0"/>
              <a:t>due to partitioning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53EC49-F799-3743-B3FD-42B25300D199}"/>
              </a:ext>
            </a:extLst>
          </p:cNvPr>
          <p:cNvCxnSpPr>
            <a:cxnSpLocks/>
          </p:cNvCxnSpPr>
          <p:nvPr/>
        </p:nvCxnSpPr>
        <p:spPr bwMode="auto">
          <a:xfrm flipV="1">
            <a:off x="899592" y="3128498"/>
            <a:ext cx="360040" cy="5165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3CA694-E6C0-9548-931E-25B18753371A}"/>
                  </a:ext>
                </a:extLst>
              </p:cNvPr>
              <p:cNvSpPr txBox="1"/>
              <p:nvPr/>
            </p:nvSpPr>
            <p:spPr>
              <a:xfrm>
                <a:off x="473994" y="3542396"/>
                <a:ext cx="24418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Abstract cost of</a:t>
                </a:r>
              </a:p>
              <a:p>
                <a:r>
                  <a:rPr lang="en-US" sz="1800" dirty="0"/>
                  <a:t>processing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3CA694-E6C0-9548-931E-25B187533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94" y="3542396"/>
                <a:ext cx="2441822" cy="646331"/>
              </a:xfrm>
              <a:prstGeom prst="rect">
                <a:avLst/>
              </a:prstGeom>
              <a:blipFill>
                <a:blip r:embed="rId3"/>
                <a:stretch>
                  <a:fillRect l="-154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685859-EF8F-F543-BEF6-D6FBEE02DE3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79262" y="3128498"/>
            <a:ext cx="1261616" cy="4567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701F7B-4A15-544B-B779-D56F439B4AC8}"/>
              </a:ext>
            </a:extLst>
          </p:cNvPr>
          <p:cNvSpPr txBox="1"/>
          <p:nvPr/>
        </p:nvSpPr>
        <p:spPr>
          <a:xfrm>
            <a:off x="3113737" y="3542395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Slackness for unbalanced</a:t>
            </a:r>
          </a:p>
          <a:p>
            <a:r>
              <a:rPr lang="en-US" sz="1800" dirty="0"/>
              <a:t>partitioning</a:t>
            </a:r>
          </a:p>
        </p:txBody>
      </p:sp>
    </p:spTree>
    <p:extLst>
      <p:ext uri="{BB962C8B-B14F-4D97-AF65-F5344CB8AC3E}">
        <p14:creationId xmlns:p14="http://schemas.microsoft.com/office/powerpoint/2010/main" val="769058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7167-7045-554D-ACCB-84AD2EF2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(Edge-Cut)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B3B92-03A3-5F44-9246-A26DBBCFE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is to minimize the number of edge cuts</a:t>
                </a:r>
              </a:p>
              <a:p>
                <a:r>
                  <a:rPr lang="en-US" dirty="0"/>
                  <a:t>Objective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defined in terms of the number of vertices-per-partition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B3B92-03A3-5F44-9246-A26DBBCFE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90025-2529-1F40-81D5-C20CBD9C4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1E76F-676C-634F-B16E-15A64C23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72B55-FE2A-8447-9473-3584916B5D66}"/>
                  </a:ext>
                </a:extLst>
              </p:cNvPr>
              <p:cNvSpPr txBox="1"/>
              <p:nvPr/>
            </p:nvSpPr>
            <p:spPr>
              <a:xfrm>
                <a:off x="1042614" y="2735256"/>
                <a:ext cx="7632848" cy="75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between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72B55-FE2A-8447-9473-3584916B5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14" y="2735256"/>
                <a:ext cx="7632848" cy="755463"/>
              </a:xfrm>
              <a:prstGeom prst="rect">
                <a:avLst/>
              </a:prstGeom>
              <a:blipFill>
                <a:blip r:embed="rId3"/>
                <a:stretch>
                  <a:fillRect t="-45902" b="-39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050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790D-BA32-1840-94E2-AF65BFCF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METIS Vertex-Disjoint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DB7F5-6EC2-CD4D-B319-6F4DDC392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METIS is a family of algorithms</a:t>
            </a:r>
          </a:p>
          <a:p>
            <a:pPr>
              <a:buSzPct val="100000"/>
            </a:pPr>
            <a:r>
              <a:rPr lang="en-US" dirty="0"/>
              <a:t>Usually the gold standard for comparison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/>
              <a:t>Given an initial graph </a:t>
            </a:r>
            <a:r>
              <a:rPr lang="en-US" i="1" dirty="0"/>
              <a:t>G</a:t>
            </a:r>
            <a:r>
              <a:rPr lang="en-US" baseline="-25000" dirty="0"/>
              <a:t>0 </a:t>
            </a:r>
            <a:r>
              <a:rPr lang="en-US" dirty="0"/>
              <a:t>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):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Produce a hierarchy of successively coarsened graphs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 err="1"/>
              <a:t>G</a:t>
            </a:r>
            <a:r>
              <a:rPr lang="en-US" i="1" baseline="-25000" dirty="0" err="1"/>
              <a:t>n</a:t>
            </a:r>
            <a:r>
              <a:rPr lang="en-US" dirty="0"/>
              <a:t> such that |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i="1" baseline="-25000" dirty="0"/>
              <a:t>i</a:t>
            </a:r>
            <a:r>
              <a:rPr lang="en-US" dirty="0"/>
              <a:t>)| &gt; |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 err="1"/>
              <a:t>G</a:t>
            </a:r>
            <a:r>
              <a:rPr lang="en-US" i="1" baseline="-25000" dirty="0" err="1"/>
              <a:t>j</a:t>
            </a:r>
            <a:r>
              <a:rPr lang="en-US" dirty="0"/>
              <a:t>)| for </a:t>
            </a:r>
            <a:r>
              <a:rPr lang="en-US" i="1" dirty="0" err="1"/>
              <a:t>i</a:t>
            </a:r>
            <a:r>
              <a:rPr lang="en-US" dirty="0"/>
              <a:t> &lt; </a:t>
            </a:r>
            <a:r>
              <a:rPr lang="en-US" i="1" dirty="0"/>
              <a:t>j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Partition </a:t>
            </a:r>
            <a:r>
              <a:rPr lang="en-US" i="1" dirty="0" err="1"/>
              <a:t>G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using some partitioning algorithm</a:t>
            </a:r>
          </a:p>
          <a:p>
            <a:pPr marL="857250" lvl="1" indent="-457200"/>
            <a:r>
              <a:rPr lang="en-US" dirty="0"/>
              <a:t>Small enough that it won’t matter what algorithm is used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dirty="0"/>
              <a:t>Iteratively coarsen </a:t>
            </a:r>
            <a:r>
              <a:rPr lang="en-US" i="1" dirty="0" err="1"/>
              <a:t>G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to </a:t>
            </a:r>
            <a:r>
              <a:rPr lang="en-US" i="1" dirty="0"/>
              <a:t>G</a:t>
            </a:r>
            <a:r>
              <a:rPr lang="en-US" baseline="-25000" dirty="0"/>
              <a:t>0</a:t>
            </a:r>
            <a:r>
              <a:rPr lang="en-US" dirty="0"/>
              <a:t>, and at each step</a:t>
            </a:r>
          </a:p>
          <a:p>
            <a:pPr marL="857250" lvl="1" indent="-457200">
              <a:buSzPct val="100000"/>
              <a:buFont typeface="+mj-lt"/>
              <a:buAutoNum type="alphaLcParenR"/>
            </a:pPr>
            <a:r>
              <a:rPr lang="en-US" dirty="0"/>
              <a:t>Project the partitioning solution</a:t>
            </a:r>
            <a:r>
              <a:rPr lang="en-US" i="1" dirty="0"/>
              <a:t> </a:t>
            </a:r>
            <a:r>
              <a:rPr lang="en-US" dirty="0"/>
              <a:t>on graph </a:t>
            </a:r>
            <a:r>
              <a:rPr lang="en-US" i="1" dirty="0" err="1"/>
              <a:t>G</a:t>
            </a:r>
            <a:r>
              <a:rPr lang="en-US" i="1" baseline="-25000" dirty="0" err="1"/>
              <a:t>j</a:t>
            </a:r>
            <a:r>
              <a:rPr lang="en-US" dirty="0"/>
              <a:t> to graph </a:t>
            </a:r>
            <a:r>
              <a:rPr lang="en-US" i="1" dirty="0"/>
              <a:t>G</a:t>
            </a:r>
            <a:r>
              <a:rPr lang="en-US" i="1" baseline="-25000" dirty="0"/>
              <a:t>j</a:t>
            </a:r>
            <a:r>
              <a:rPr lang="en-US" baseline="-25000" dirty="0"/>
              <a:t>-1</a:t>
            </a:r>
            <a:endParaRPr lang="en-US" dirty="0"/>
          </a:p>
          <a:p>
            <a:pPr marL="857250" lvl="1" indent="-457200">
              <a:buSzPct val="100000"/>
              <a:buFont typeface="+mj-lt"/>
              <a:buAutoNum type="alphaLcParenR"/>
            </a:pPr>
            <a:r>
              <a:rPr lang="en-US" dirty="0"/>
              <a:t>Improve the partitioning of </a:t>
            </a:r>
            <a:r>
              <a:rPr lang="en-US" i="1" dirty="0"/>
              <a:t>G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B97B4-1903-5645-8B4F-813B86FF5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89D79-C8F1-4D49-A6BC-94B1C7170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15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7C62-097E-8141-9F6C-FE0239E64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Partitioning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660ECF-E58A-1745-AFB5-BC394D253D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770143"/>
            <a:ext cx="3315245" cy="358666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5C7D3-906B-2543-969D-30E7AE51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6A173-6430-8948-962A-6286F9977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CC83E3-DA55-B248-A38E-16C91BE9B9E3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5483472" y="1772816"/>
            <a:ext cx="3093897" cy="381642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186786-0DBD-0846-A645-8A4187CA6E2F}"/>
              </a:ext>
            </a:extLst>
          </p:cNvPr>
          <p:cNvSpPr txBox="1"/>
          <p:nvPr/>
        </p:nvSpPr>
        <p:spPr>
          <a:xfrm>
            <a:off x="4355976" y="328498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➡</a:t>
            </a:r>
          </a:p>
        </p:txBody>
      </p:sp>
    </p:spTree>
    <p:extLst>
      <p:ext uri="{BB962C8B-B14F-4D97-AF65-F5344CB8AC3E}">
        <p14:creationId xmlns:p14="http://schemas.microsoft.com/office/powerpoint/2010/main" val="3276017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264BBB-4617-DD4C-9199-6214092C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C5613FE-5266-2146-899E-E7341A6C6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Vertex-disjoint perform</a:t>
                </a:r>
              </a:p>
              <a:p>
                <a:pPr lvl="1"/>
                <a:r>
                  <a:rPr lang="en-US" dirty="0"/>
                  <a:t>well for graphs with low-degree vertices</a:t>
                </a:r>
              </a:p>
              <a:p>
                <a:pPr lvl="1"/>
                <a:r>
                  <a:rPr lang="en-US" dirty="0"/>
                  <a:t>poorly on power-law graphs causing many edge-cuts</a:t>
                </a:r>
              </a:p>
              <a:p>
                <a:r>
                  <a:rPr lang="en-US" dirty="0"/>
                  <a:t>Edge-disjoint (vertex-cut) better for these</a:t>
                </a:r>
              </a:p>
              <a:p>
                <a:pPr lvl="1"/>
                <a:r>
                  <a:rPr lang="en-US" dirty="0"/>
                  <a:t>Put each edge in one partition</a:t>
                </a:r>
              </a:p>
              <a:p>
                <a:pPr lvl="1"/>
                <a:r>
                  <a:rPr lang="en-US" dirty="0"/>
                  <a:t>Vertices may need to be replicated – minimize these</a:t>
                </a:r>
              </a:p>
              <a:p>
                <a:r>
                  <a:rPr lang="en-US" dirty="0"/>
                  <a:t>Objective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spcBef>
                    <a:spcPts val="1824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number of edges in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C5613FE-5266-2146-899E-E7341A6C6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9E6EB-44F5-1D4B-9450-B07D0418E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A7F9-3970-B544-A694-C57262233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8CE38F-FF95-BE47-9CCA-EDD89D7FECC9}"/>
                  </a:ext>
                </a:extLst>
              </p:cNvPr>
              <p:cNvSpPr txBox="1"/>
              <p:nvPr/>
            </p:nvSpPr>
            <p:spPr>
              <a:xfrm>
                <a:off x="1043608" y="4419128"/>
                <a:ext cx="7560840" cy="105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set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partitions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which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exists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8CE38F-FF95-BE47-9CCA-EDD89D7F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419128"/>
                <a:ext cx="7560840" cy="1057277"/>
              </a:xfrm>
              <a:prstGeom prst="rect">
                <a:avLst/>
              </a:prstGeom>
              <a:blipFill>
                <a:blip r:embed="rId3"/>
                <a:stretch>
                  <a:fillRect l="-503" t="-409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949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662F-8926-EB4D-86A4-1D705093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1D020-434F-3640-8C9A-28E5B3A5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Hashing (on the ids of the two vertices incident on edge)</a:t>
            </a:r>
          </a:p>
          <a:p>
            <a:pPr lvl="1"/>
            <a:r>
              <a:rPr lang="en-US" dirty="0"/>
              <a:t>Fast and highly parallelizable</a:t>
            </a:r>
          </a:p>
          <a:p>
            <a:pPr lvl="1"/>
            <a:r>
              <a:rPr lang="en-US" dirty="0"/>
              <a:t>Gives good balance</a:t>
            </a:r>
          </a:p>
          <a:p>
            <a:pPr lvl="1"/>
            <a:r>
              <a:rPr lang="en-US" dirty="0"/>
              <a:t>But may lead to high vertex replication</a:t>
            </a:r>
          </a:p>
          <a:p>
            <a:r>
              <a:rPr lang="en-US" dirty="0"/>
              <a:t>Heuristics cognizant of graph characteristics</a:t>
            </a:r>
          </a:p>
          <a:p>
            <a:pPr lvl="1"/>
            <a:r>
              <a:rPr lang="en-US" dirty="0"/>
              <a:t>Greedy: decide on allocation edge </a:t>
            </a:r>
            <a:r>
              <a:rPr lang="en-US" i="1" dirty="0"/>
              <a:t>i</a:t>
            </a:r>
            <a:r>
              <a:rPr lang="en-US" dirty="0"/>
              <a:t>+1 based on the allocation of the previous </a:t>
            </a:r>
            <a:r>
              <a:rPr lang="en-US" i="1" dirty="0" err="1"/>
              <a:t>i</a:t>
            </a:r>
            <a:r>
              <a:rPr lang="en-US" dirty="0"/>
              <a:t> edges to minimize vertex replication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D8E69-4975-F846-B415-437606F55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88C97-874D-EB49-B233-2F56CC0E7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28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CF14-1746-0F48-B40F-244271F5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Partitioning 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B4F9DC-9578-0340-B554-DFD40EA535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759618"/>
            <a:ext cx="3086100" cy="33387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257D6-D354-884B-A264-34A440148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16068-AF46-5849-B597-74414052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393CB62-5299-AB4E-94C6-97183A975BE2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4023010" y="2132943"/>
            <a:ext cx="5120990" cy="20161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1BB2FB-3B52-2B43-B6A4-506EDDE9F950}"/>
              </a:ext>
            </a:extLst>
          </p:cNvPr>
          <p:cNvSpPr txBox="1"/>
          <p:nvPr/>
        </p:nvSpPr>
        <p:spPr>
          <a:xfrm>
            <a:off x="3363378" y="3009831"/>
            <a:ext cx="561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➡</a:t>
            </a:r>
          </a:p>
        </p:txBody>
      </p:sp>
    </p:spTree>
    <p:extLst>
      <p:ext uri="{BB962C8B-B14F-4D97-AF65-F5344CB8AC3E}">
        <p14:creationId xmlns:p14="http://schemas.microsoft.com/office/powerpoint/2010/main" val="21305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Big Data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Distributed storage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Processing platforms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Stream data management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Graph analytics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43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AC0BC4-2CE9-5947-88E5-2AE171BA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MapReduce be used for Graph Analytics?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66401E-AEB8-3D4A-9185-39D4785E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map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reduce</a:t>
            </a:r>
            <a:r>
              <a:rPr lang="en-US" dirty="0"/>
              <a:t> functions can be written for </a:t>
            </a:r>
            <a:r>
              <a:rPr lang="en-US" dirty="0" err="1"/>
              <a:t>gaph</a:t>
            </a:r>
            <a:r>
              <a:rPr lang="en-US" dirty="0"/>
              <a:t> analytics</a:t>
            </a:r>
          </a:p>
          <a:p>
            <a:pPr lvl="1"/>
            <a:r>
              <a:rPr lang="en-US" dirty="0"/>
              <a:t>There are works that have done this</a:t>
            </a:r>
          </a:p>
          <a:p>
            <a:r>
              <a:rPr lang="en-US" dirty="0"/>
              <a:t>Graph analytics tasks are iterative</a:t>
            </a:r>
          </a:p>
          <a:p>
            <a:pPr lvl="1"/>
            <a:r>
              <a:rPr lang="en-US" dirty="0"/>
              <a:t>Recall: MapReduce is not good for iterative tasks</a:t>
            </a:r>
          </a:p>
          <a:p>
            <a:r>
              <a:rPr lang="en-US" dirty="0"/>
              <a:t>Spark improves MapReduce (e.g., Hadoop) for iterative tasks</a:t>
            </a:r>
          </a:p>
          <a:p>
            <a:pPr lvl="1"/>
            <a:r>
              <a:rPr lang="en-US" dirty="0" err="1"/>
              <a:t>GraphX</a:t>
            </a:r>
            <a:r>
              <a:rPr lang="en-US" dirty="0"/>
              <a:t> on top of Spark</a:t>
            </a:r>
          </a:p>
          <a:p>
            <a:pPr lvl="1"/>
            <a:r>
              <a:rPr lang="en-US" dirty="0"/>
              <a:t>Edge-disjoint partitioning</a:t>
            </a:r>
          </a:p>
          <a:p>
            <a:pPr lvl="1"/>
            <a:r>
              <a:rPr lang="en-US" dirty="0"/>
              <a:t>Vertex table &amp; edge table as RDDs on each worker</a:t>
            </a:r>
          </a:p>
          <a:p>
            <a:pPr lvl="1"/>
            <a:r>
              <a:rPr lang="en-US" dirty="0"/>
              <a:t>Join vertex &amp; edge tables</a:t>
            </a:r>
          </a:p>
          <a:p>
            <a:pPr lvl="1"/>
            <a:r>
              <a:rPr lang="en-US" dirty="0"/>
              <a:t>Perform an aggregation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C2305-E22C-B549-B655-7939E4A6F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00ABA-FAA5-C246-869F-83E1CE233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76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935B-9B58-F647-8EAD-3D73C2C1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Graph Analytics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1415A-4539-C84B-939A-24688515D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1A3A3-9204-504B-83FC-51B768B72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485F6-5FDB-234E-9046-E92DBADD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5498368" cy="3806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4A331-CDC7-6641-A7DC-127287E48183}"/>
              </a:ext>
            </a:extLst>
          </p:cNvPr>
          <p:cNvSpPr txBox="1"/>
          <p:nvPr/>
        </p:nvSpPr>
        <p:spPr>
          <a:xfrm>
            <a:off x="611560" y="5701027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???</a:t>
            </a:r>
            <a:r>
              <a:rPr lang="en-US" dirty="0"/>
              <a:t>: Systems do not exist</a:t>
            </a:r>
          </a:p>
        </p:txBody>
      </p:sp>
    </p:spTree>
    <p:extLst>
      <p:ext uri="{BB962C8B-B14F-4D97-AF65-F5344CB8AC3E}">
        <p14:creationId xmlns:p14="http://schemas.microsoft.com/office/powerpoint/2010/main" val="3446240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87F3-2BC1-714D-804D-AFB62889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Vertex-Centric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1A19C-478B-9B4D-B1DF-A195973BC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/>
              <a:t>Computation on a vertex is the focus</a:t>
            </a:r>
          </a:p>
          <a:p>
            <a:r>
              <a:rPr lang="en-CA" sz="2400" dirty="0"/>
              <a:t>“Think like a vertex”</a:t>
            </a:r>
          </a:p>
          <a:p>
            <a:r>
              <a:rPr lang="en-CA" sz="2400" dirty="0"/>
              <a:t>Vertex computation depends on its own state + states of its neighbors</a:t>
            </a:r>
          </a:p>
          <a:p>
            <a:r>
              <a:rPr lang="en-CA" sz="2400" dirty="0">
                <a:latin typeface="Lucida Console" panose="020B0609040504020204" pitchFamily="49" charset="0"/>
              </a:rPr>
              <a:t>Compute(vertex v)</a:t>
            </a:r>
          </a:p>
          <a:p>
            <a:r>
              <a:rPr lang="en-CA" sz="2400" dirty="0" err="1">
                <a:latin typeface="Lucida Console" panose="020B0609040504020204" pitchFamily="49" charset="0"/>
              </a:rPr>
              <a:t>GetValue</a:t>
            </a:r>
            <a:r>
              <a:rPr lang="en-CA" sz="2400" dirty="0">
                <a:latin typeface="Lucida Console" panose="020B0609040504020204" pitchFamily="49" charset="0"/>
              </a:rPr>
              <a:t>(), </a:t>
            </a:r>
            <a:r>
              <a:rPr lang="en-CA" sz="2400" dirty="0" err="1">
                <a:latin typeface="Lucida Console" panose="020B0609040504020204" pitchFamily="49" charset="0"/>
              </a:rPr>
              <a:t>WriteValue</a:t>
            </a:r>
            <a:r>
              <a:rPr lang="en-CA" sz="2400" dirty="0">
                <a:latin typeface="Lucida Console" panose="020B0609040504020204" pitchFamily="49" charset="0"/>
              </a:rPr>
              <a:t>()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9AC62-3E5E-6C4E-8FE1-0B5927D32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A9B73-1ECB-0649-8B6A-D9D4F336D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FDEC8B-D90F-0F44-BD50-CA0E06A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48234"/>
            <a:ext cx="2736632" cy="336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892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B9C4-DA25-AC4D-8678-448EAE93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Partition-centric (Block-centric)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F05F-8C30-7A44-8434-399AF88F7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/>
              <a:t>Computation on an entire partition is specified</a:t>
            </a:r>
          </a:p>
          <a:p>
            <a:r>
              <a:rPr lang="en-CA" sz="2400" dirty="0"/>
              <a:t>“Think like a block” or “Think like a graph”</a:t>
            </a:r>
          </a:p>
          <a:p>
            <a:r>
              <a:rPr lang="en-CA" sz="2400" dirty="0"/>
              <a:t>Aim is to reduce the communication cost among vertices </a:t>
            </a:r>
            <a:br>
              <a:rPr lang="en-CA" sz="2400" dirty="0"/>
            </a:br>
            <a:endParaRPr lang="en-CA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AE57B-857D-904F-9320-BB2B80FDC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35C94-1D76-4748-B442-5D932F88A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7D0E2-761C-DE4E-A9FB-F4D23BDDA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187" y="1983754"/>
            <a:ext cx="2784105" cy="3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8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B9C4-DA25-AC4D-8678-448EAE93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Edge-centric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F05F-8C30-7A44-8434-399AF88F7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198353"/>
            <a:ext cx="4038600" cy="2980928"/>
          </a:xfrm>
        </p:spPr>
        <p:txBody>
          <a:bodyPr/>
          <a:lstStyle/>
          <a:p>
            <a:r>
              <a:rPr lang="en-CA" dirty="0"/>
              <a:t>Computation is specified on each edge rather than on each vertex or bloc</a:t>
            </a:r>
            <a:endParaRPr lang="en-CA" sz="2400" dirty="0"/>
          </a:p>
          <a:p>
            <a:r>
              <a:rPr lang="en-CA" sz="2400" dirty="0">
                <a:latin typeface="Lucida Console" panose="020B0609040504020204" pitchFamily="49" charset="0"/>
              </a:rPr>
              <a:t>Compute(edge e)</a:t>
            </a:r>
            <a:endParaRPr lang="en-CA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AE57B-857D-904F-9320-BB2B80FDC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35C94-1D76-4748-B442-5D932F88A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F9224-FEB7-4A4F-A0D3-96E26644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40" y="2060847"/>
            <a:ext cx="2803128" cy="32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54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19124-4018-6E44-B01E-0EF51466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332440" cy="1139825"/>
          </a:xfrm>
        </p:spPr>
        <p:txBody>
          <a:bodyPr/>
          <a:lstStyle/>
          <a:p>
            <a:r>
              <a:rPr lang="en-US" dirty="0"/>
              <a:t>Bulk Synchronous Parallel (BSP)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F4EBAC-2021-EA4B-8176-01DF6B8B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551707"/>
            <a:ext cx="7499609" cy="26980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2A34D-A039-DC47-AA6B-DBCC9FE80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B82EC-89D6-8546-B33F-B0DBD1D3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87ED7-B7CB-3141-89FE-4255EE72A26B}"/>
              </a:ext>
            </a:extLst>
          </p:cNvPr>
          <p:cNvSpPr txBox="1"/>
          <p:nvPr/>
        </p:nvSpPr>
        <p:spPr>
          <a:xfrm>
            <a:off x="1043608" y="4941168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Each machine performs</a:t>
            </a:r>
          </a:p>
          <a:p>
            <a:r>
              <a:rPr lang="en-US" sz="1800" dirty="0"/>
              <a:t>computation on its</a:t>
            </a:r>
          </a:p>
          <a:p>
            <a:r>
              <a:rPr lang="en-US" sz="1800" dirty="0"/>
              <a:t>graph partition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FC2CA-7186-F344-A8E0-D1C36DA75B1C}"/>
              </a:ext>
            </a:extLst>
          </p:cNvPr>
          <p:cNvSpPr txBox="1"/>
          <p:nvPr/>
        </p:nvSpPr>
        <p:spPr>
          <a:xfrm>
            <a:off x="5004048" y="4941168"/>
            <a:ext cx="3134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At the end of each </a:t>
            </a:r>
            <a:r>
              <a:rPr lang="en-US" sz="1800" dirty="0" err="1"/>
              <a:t>superstep</a:t>
            </a:r>
            <a:endParaRPr lang="en-US" sz="1800" dirty="0"/>
          </a:p>
          <a:p>
            <a:r>
              <a:rPr lang="en-US" sz="1800" dirty="0"/>
              <a:t>results are </a:t>
            </a:r>
            <a:r>
              <a:rPr lang="en-US" sz="1800" dirty="0">
                <a:solidFill>
                  <a:srgbClr val="0432FF"/>
                </a:solidFill>
              </a:rPr>
              <a:t>pushed</a:t>
            </a:r>
            <a:r>
              <a:rPr lang="en-US" sz="1800" dirty="0"/>
              <a:t> to other</a:t>
            </a:r>
          </a:p>
          <a:p>
            <a:r>
              <a:rPr lang="en-US" sz="1800" dirty="0"/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13126570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5CBD-CA66-0F40-9B13-E94E62C5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Parallel (AP)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6A1E-0883-EE42-893C-FD9190201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r>
              <a:rPr lang="en-US" sz="2000" dirty="0" err="1"/>
              <a:t>Supersteps</a:t>
            </a:r>
            <a:r>
              <a:rPr lang="en-US" sz="2000" dirty="0"/>
              <a:t>, but no communication barriers</a:t>
            </a:r>
          </a:p>
          <a:p>
            <a:r>
              <a:rPr lang="en-US" sz="2000" dirty="0"/>
              <a:t>Uses the most recent values</a:t>
            </a:r>
          </a:p>
          <a:p>
            <a:r>
              <a:rPr lang="en-US" sz="2000" dirty="0"/>
              <a:t>Computation in step </a:t>
            </a:r>
            <a:r>
              <a:rPr lang="en-US" sz="2000" i="1" dirty="0"/>
              <a:t>k</a:t>
            </a:r>
            <a:r>
              <a:rPr lang="en-US" sz="2000" dirty="0"/>
              <a:t> may be based on neighbor states of step </a:t>
            </a:r>
            <a:r>
              <a:rPr lang="en-US" sz="2000" i="1" dirty="0"/>
              <a:t>k</a:t>
            </a:r>
            <a:r>
              <a:rPr lang="en-US" sz="2000" dirty="0"/>
              <a:t>-1 (of received late) or of state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</a:p>
          <a:p>
            <a:r>
              <a:rPr lang="en-US" sz="2000" dirty="0"/>
              <a:t>Consistency issues → requires distributed locking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E5FC7-0892-DB42-9351-F899A54E4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34C41-03A0-6145-BD19-6A9BE8F59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A14BA-8191-6E46-A894-84C35FFD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718208"/>
            <a:ext cx="2952328" cy="1715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20952-9EAA-E54A-BA5D-841C9348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154" y="1608782"/>
            <a:ext cx="3358286" cy="2900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D34BE1-1C75-4E4E-831A-57709D0F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802" y="1641922"/>
            <a:ext cx="2696835" cy="2936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CA9AE-3232-564B-824E-78620532E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110" y="1718208"/>
            <a:ext cx="2474220" cy="2783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5BA8D0-5DE5-AB4C-8A23-1B03D117F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1" y="1709814"/>
            <a:ext cx="2604824" cy="28083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4337AE-37B0-1941-B55C-2D0F4C0EFA99}"/>
              </a:ext>
            </a:extLst>
          </p:cNvPr>
          <p:cNvSpPr txBox="1"/>
          <p:nvPr/>
        </p:nvSpPr>
        <p:spPr>
          <a:xfrm>
            <a:off x="5281116" y="479890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Consider vertex-centric</a:t>
            </a:r>
          </a:p>
        </p:txBody>
      </p:sp>
    </p:spTree>
    <p:extLst>
      <p:ext uri="{BB962C8B-B14F-4D97-AF65-F5344CB8AC3E}">
        <p14:creationId xmlns:p14="http://schemas.microsoft.com/office/powerpoint/2010/main" val="14005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0BA4-1F58-B948-B6C7-FF9F8330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Gather-Apply-Scatter (GAS)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113B-56F0-B941-8211-D24AD80D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Similar to BSP, but pull-based</a:t>
            </a:r>
          </a:p>
          <a:p>
            <a:r>
              <a:rPr lang="en-CA" dirty="0"/>
              <a:t>Gather: pull state</a:t>
            </a:r>
          </a:p>
          <a:p>
            <a:r>
              <a:rPr lang="en-CA" dirty="0"/>
              <a:t>Apply: Compute function</a:t>
            </a:r>
          </a:p>
          <a:p>
            <a:r>
              <a:rPr lang="en-CA" dirty="0"/>
              <a:t>Scatter: Update state</a:t>
            </a:r>
          </a:p>
          <a:p>
            <a:r>
              <a:rPr lang="en-CA" dirty="0"/>
              <a:t>Updates of states separated from scheduling 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876E1-6BB2-8640-969B-C5AA35CD8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58C15-3704-294C-B1B4-9D4C58532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08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F7F0-FE19-0A48-9BEB-9716F49F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Vertex-Centric BSP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7A5B-6726-5841-A299-9FCA767ECE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400" dirty="0"/>
              <a:t>“Think like a vertex” </a:t>
            </a:r>
          </a:p>
          <a:p>
            <a:r>
              <a:rPr lang="en-CA" sz="2400" dirty="0">
                <a:latin typeface="Lucida Console" panose="020B0609040504020204" pitchFamily="49" charset="0"/>
              </a:rPr>
              <a:t>Compute(vertex v)</a:t>
            </a:r>
            <a:r>
              <a:rPr lang="en-CA" sz="2400" dirty="0"/>
              <a:t> </a:t>
            </a:r>
          </a:p>
          <a:p>
            <a:r>
              <a:rPr lang="en-CA" sz="2400" dirty="0"/>
              <a:t>BSP Computation – push state to neighbor vertices at the end of each </a:t>
            </a:r>
            <a:r>
              <a:rPr lang="en-CA" sz="2400" dirty="0" err="1"/>
              <a:t>superstep</a:t>
            </a:r>
            <a:endParaRPr lang="en-CA" sz="2400" dirty="0"/>
          </a:p>
          <a:p>
            <a:r>
              <a:rPr lang="en-CA" sz="2400" dirty="0"/>
              <a:t>Continue until all vertices are inactive</a:t>
            </a:r>
          </a:p>
          <a:p>
            <a:r>
              <a:rPr lang="en-CA" sz="2400" dirty="0"/>
              <a:t>Vertex state machine</a:t>
            </a:r>
          </a:p>
          <a:p>
            <a:endParaRPr lang="en-CA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96FB0-7A3D-2440-993D-9FEFA0CA4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C3276-4977-EF48-8E7E-A47093DE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31C47-DBC6-C347-99E3-931EE13F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68" y="1052736"/>
            <a:ext cx="1584176" cy="1545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8723B-F518-AA46-BDF1-1ABACEF7C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40" y="2559617"/>
            <a:ext cx="4165600" cy="149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FDECFC-8BE4-2344-AEFE-81ED66379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7" y="4280182"/>
            <a:ext cx="3901401" cy="14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393578-D8BE-B740-93AC-F14F1EBD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Components: Vertex-Centric BSP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AFD27B-2EEF-4D42-A7AF-A70169CB1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8" y="2276872"/>
            <a:ext cx="2609852" cy="2497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0B54A-9D49-FA41-83A8-74AA0F64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6FAC1-5B56-F449-BB9A-828DFEAB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69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BB6CCC8-EED7-D343-9DFB-8BD140D63331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2931335" y="1583643"/>
            <a:ext cx="5875378" cy="3884058"/>
          </a:xfrm>
        </p:spPr>
      </p:pic>
    </p:spTree>
    <p:extLst>
      <p:ext uri="{BB962C8B-B14F-4D97-AF65-F5344CB8AC3E}">
        <p14:creationId xmlns:p14="http://schemas.microsoft.com/office/powerpoint/2010/main" val="244353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ACAD-1F16-744D-9662-60D70D60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Storage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F60E0-CB0F-C944-99FA-FD114F16E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332440" cy="468052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/>
              <a:t>Storing and managing data across the nodes of a shared-nothing cluster</a:t>
            </a:r>
          </a:p>
          <a:p>
            <a:pPr>
              <a:spcBef>
                <a:spcPts val="300"/>
              </a:spcBef>
            </a:pPr>
            <a:r>
              <a:rPr lang="en-US" dirty="0"/>
              <a:t>Object-based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Object = ⟨</a:t>
            </a:r>
            <a:r>
              <a:rPr lang="en-US" dirty="0" err="1"/>
              <a:t>oid</a:t>
            </a:r>
            <a:r>
              <a:rPr lang="en-US" dirty="0"/>
              <a:t>, data, metadata⟩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Metadata can be different for different object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Easy to move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Flat object space → billions/trillions of objects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Easily accessed through REST-based API (</a:t>
            </a:r>
            <a:r>
              <a:rPr lang="en-US" dirty="0">
                <a:latin typeface="Lucida Console" panose="020B0609040504020204" pitchFamily="49" charset="0"/>
              </a:rPr>
              <a:t>get</a:t>
            </a:r>
            <a:r>
              <a:rPr lang="en-US" dirty="0"/>
              <a:t>/</a:t>
            </a:r>
            <a:r>
              <a:rPr lang="en-US" dirty="0">
                <a:latin typeface="Lucida Console" panose="020B0609040504020204" pitchFamily="49" charset="0"/>
                <a:cs typeface="Abadi Extra Light" panose="020F0302020204030204" pitchFamily="34" charset="0"/>
              </a:rPr>
              <a:t>put</a:t>
            </a:r>
            <a:r>
              <a:rPr lang="en-US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Good for high number of small objects (photos, mail attachments)</a:t>
            </a:r>
          </a:p>
          <a:p>
            <a:pPr>
              <a:spcBef>
                <a:spcPts val="300"/>
              </a:spcBef>
            </a:pPr>
            <a:r>
              <a:rPr lang="en-US" dirty="0"/>
              <a:t>File-based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Data in files of fixed- or variable-length records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Metadata-per-file stored separately from file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For large data, a file needs to be partitioned and distributed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83864-1BEA-824F-ABC9-5C6AA72BA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7EB1F-2FC7-A348-9C7C-E10A84D5D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37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F7F0-FE19-0A48-9BEB-9716F49F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Vertex-Centric AP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7A5B-6726-5841-A299-9FCA767ECE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2000" dirty="0"/>
              <a:t>“Think like a vertex” </a:t>
            </a:r>
          </a:p>
          <a:p>
            <a:r>
              <a:rPr lang="en-CA" sz="2000" dirty="0">
                <a:latin typeface="Lucida Console" panose="020B0609040504020204" pitchFamily="49" charset="0"/>
              </a:rPr>
              <a:t>Compute(vertex v)</a:t>
            </a:r>
            <a:r>
              <a:rPr lang="en-CA" sz="2000" dirty="0"/>
              <a:t> </a:t>
            </a:r>
          </a:p>
          <a:p>
            <a:r>
              <a:rPr lang="en-CA" sz="2000" dirty="0" err="1"/>
              <a:t>Supersteps</a:t>
            </a:r>
            <a:r>
              <a:rPr lang="en-CA" sz="2000" dirty="0"/>
              <a:t> exist along with synchronization barriers, but …</a:t>
            </a:r>
          </a:p>
          <a:p>
            <a:r>
              <a:rPr lang="en-CA" sz="2000" dirty="0">
                <a:latin typeface="Lucida Console" panose="020B0609040504020204" pitchFamily="49" charset="0"/>
              </a:rPr>
              <a:t>Compute(vertex v) </a:t>
            </a:r>
            <a:r>
              <a:rPr lang="en-CA" sz="2000" dirty="0"/>
              <a:t>can see </a:t>
            </a:r>
            <a:r>
              <a:rPr lang="en-CA" sz="2000" dirty="0" err="1"/>
              <a:t>msgs</a:t>
            </a:r>
            <a:r>
              <a:rPr lang="en-CA" sz="2000" dirty="0"/>
              <a:t> sent in the same </a:t>
            </a:r>
            <a:r>
              <a:rPr lang="en-CA" sz="2000" dirty="0" err="1"/>
              <a:t>superstep</a:t>
            </a:r>
            <a:r>
              <a:rPr lang="en-CA" sz="2000" dirty="0"/>
              <a:t> or previous one</a:t>
            </a:r>
          </a:p>
          <a:p>
            <a:r>
              <a:rPr lang="en-CA" sz="2000" dirty="0"/>
              <a:t>Consistency of vertex states: distributed locking</a:t>
            </a:r>
          </a:p>
          <a:p>
            <a:r>
              <a:rPr lang="en-CA" sz="2000" dirty="0"/>
              <a:t>Consistency issues: no guarantee about input to </a:t>
            </a:r>
            <a:r>
              <a:rPr lang="en-CA" sz="2000" dirty="0">
                <a:latin typeface="Lucida Console" panose="020B0609040504020204" pitchFamily="49" charset="0"/>
              </a:rPr>
              <a:t>Compute()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96FB0-7A3D-2440-993D-9FEFA0CA4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C3276-4977-EF48-8E7E-A47093DE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A31C47-DBC6-C347-99E3-931EE13F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868" y="1052736"/>
            <a:ext cx="1584176" cy="1545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BDD2C-1333-5144-835C-8FF34990E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640" y="2730500"/>
            <a:ext cx="2756768" cy="1547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BE98-E6E9-AD43-805F-00BAB65F5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140" y="4253106"/>
            <a:ext cx="2134220" cy="18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393578-D8BE-B740-93AC-F14F1EBD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Components: Vertex-Centric AP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AFD27B-2EEF-4D42-A7AF-A70169CB1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2276872"/>
            <a:ext cx="2609852" cy="2497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0B54A-9D49-FA41-83A8-74AA0F64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6FAC1-5B56-F449-BB9A-828DFEAB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334D25-3B91-CC4B-8493-5C84255EA61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2851772" y="2408585"/>
            <a:ext cx="6076710" cy="2304256"/>
          </a:xfrm>
        </p:spPr>
      </p:pic>
    </p:spTree>
    <p:extLst>
      <p:ext uri="{BB962C8B-B14F-4D97-AF65-F5344CB8AC3E}">
        <p14:creationId xmlns:p14="http://schemas.microsoft.com/office/powerpoint/2010/main" val="30559122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E2F4-BE17-1F42-815A-31F25E60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Barrierless Asynchronous Parallel (BAP)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9E89E-F9C9-D948-9591-BD0629D6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775"/>
          </a:xfrm>
        </p:spPr>
        <p:txBody>
          <a:bodyPr/>
          <a:lstStyle/>
          <a:p>
            <a:r>
              <a:rPr lang="en-US" sz="2000" dirty="0"/>
              <a:t>Divides each global </a:t>
            </a:r>
            <a:r>
              <a:rPr lang="en-US" sz="2000" dirty="0" err="1"/>
              <a:t>superstep</a:t>
            </a:r>
            <a:r>
              <a:rPr lang="en-US" sz="2000" dirty="0"/>
              <a:t> into logical </a:t>
            </a:r>
            <a:r>
              <a:rPr lang="en-US" sz="2000" dirty="0" err="1"/>
              <a:t>supersteps</a:t>
            </a:r>
            <a:r>
              <a:rPr lang="en-US" sz="2000" dirty="0"/>
              <a:t> separated by very lightweight local barriers</a:t>
            </a:r>
          </a:p>
          <a:p>
            <a:r>
              <a:rPr lang="en-US" sz="2000" dirty="0">
                <a:latin typeface="Lucida Console" panose="020B0609040504020204" pitchFamily="49" charset="0"/>
              </a:rPr>
              <a:t>Compute()</a:t>
            </a:r>
            <a:r>
              <a:rPr lang="en-US" sz="2000" dirty="0"/>
              <a:t> can be executed multiple times in each </a:t>
            </a:r>
            <a:r>
              <a:rPr lang="en-US" sz="2000" dirty="0" err="1"/>
              <a:t>superstep</a:t>
            </a:r>
            <a:r>
              <a:rPr lang="en-US" sz="2000" dirty="0"/>
              <a:t> (once-per-logical </a:t>
            </a:r>
            <a:r>
              <a:rPr lang="en-US" sz="2000" dirty="0" err="1"/>
              <a:t>superstep</a:t>
            </a:r>
            <a:r>
              <a:rPr lang="en-US" sz="2000" dirty="0"/>
              <a:t>)</a:t>
            </a:r>
          </a:p>
          <a:p>
            <a:r>
              <a:rPr lang="en-US" sz="2000" dirty="0"/>
              <a:t>Synchronizes at global barriers as in 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91994-51C4-B24D-B632-AB6A2714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4F15C-B8A7-B140-9569-620F8F32A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29D32-5BF2-F344-A549-57DFDB8B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3369475"/>
            <a:ext cx="6552728" cy="27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77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F69E-D4B9-6242-B660-A380701B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Partition- (Block-)Centric BSP Systems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3EB95D-BCD5-864F-9371-6E8FBFEF3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2044823"/>
          </a:xfrm>
        </p:spPr>
        <p:txBody>
          <a:bodyPr/>
          <a:lstStyle/>
          <a:p>
            <a:r>
              <a:rPr lang="en-CA" sz="2400"/>
              <a:t>“Think like a block”; also “think like a graph” </a:t>
            </a:r>
          </a:p>
          <a:p>
            <a:r>
              <a:rPr lang="en-CA" sz="2400"/>
              <a:t>Reduces communication </a:t>
            </a:r>
          </a:p>
          <a:p>
            <a:r>
              <a:rPr lang="en-CA" sz="2400"/>
              <a:t>Exploit the partitioning of the graph </a:t>
            </a:r>
          </a:p>
          <a:p>
            <a:pPr lvl="1"/>
            <a:r>
              <a:rPr lang="en-CA" sz="2000"/>
              <a:t>Message exchanges only among blocks; BSP in this case</a:t>
            </a:r>
          </a:p>
          <a:p>
            <a:pPr lvl="1"/>
            <a:r>
              <a:rPr lang="en-CA" sz="2000"/>
              <a:t>Within a block, run a serial in-memory algorithm</a:t>
            </a:r>
            <a:endParaRPr lang="en-CA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99B72-E4E6-AC4A-A428-113FAC4A8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F5F2F-8B39-154C-B7F3-BCD329885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2AE27-89FB-7C4E-8CA3-524A7B8E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827585"/>
            <a:ext cx="6316538" cy="24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113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393578-D8BE-B740-93AC-F14F1EBD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Components: Block-Centric BSP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3AFD27B-2EEF-4D42-A7AF-A70169CB1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2276872"/>
            <a:ext cx="2609852" cy="2497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0B54A-9D49-FA41-83A8-74AA0F64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6FAC1-5B56-F449-BB9A-828DFEAB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74</a:t>
            </a:fld>
            <a:endParaRPr lang="en-US"/>
          </a:p>
        </p:txBody>
      </p:sp>
      <p:pic>
        <p:nvPicPr>
          <p:cNvPr id="9" name="Content Placeholder 8" descr="A close up of a keyboard&#10;&#10;Description automatically generated">
            <a:extLst>
              <a:ext uri="{FF2B5EF4-FFF2-40B4-BE49-F238E27FC236}">
                <a16:creationId xmlns:a16="http://schemas.microsoft.com/office/drawing/2014/main" id="{BC301039-AB9A-9A4E-B33E-B61D037646F7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2730005" y="2094481"/>
            <a:ext cx="6378499" cy="2696949"/>
          </a:xfrm>
        </p:spPr>
      </p:pic>
    </p:spTree>
    <p:extLst>
      <p:ext uri="{BB962C8B-B14F-4D97-AF65-F5344CB8AC3E}">
        <p14:creationId xmlns:p14="http://schemas.microsoft.com/office/powerpoint/2010/main" val="12269787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4B04-6674-2E42-BC54-7E6ECCC7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Edge-Centric BSP Systems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53634-2C48-1947-83AD-1D1487195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3637"/>
            <a:ext cx="4546848" cy="4929659"/>
          </a:xfrm>
        </p:spPr>
        <p:txBody>
          <a:bodyPr/>
          <a:lstStyle/>
          <a:p>
            <a:r>
              <a:rPr lang="en-CA" sz="2400" dirty="0"/>
              <a:t>Dual of vertex-centric BSP</a:t>
            </a:r>
          </a:p>
          <a:p>
            <a:r>
              <a:rPr lang="en-CA" sz="2400" dirty="0"/>
              <a:t>“Think like an edge” </a:t>
            </a:r>
          </a:p>
          <a:p>
            <a:r>
              <a:rPr lang="en-CA" sz="2400" dirty="0">
                <a:latin typeface="Lucida Console" panose="020B0609040504020204" pitchFamily="49" charset="0"/>
              </a:rPr>
              <a:t>Compute(edge e)</a:t>
            </a:r>
            <a:r>
              <a:rPr lang="en-CA" sz="2400" dirty="0"/>
              <a:t> </a:t>
            </a:r>
          </a:p>
          <a:p>
            <a:r>
              <a:rPr lang="en-CA" sz="2400" dirty="0"/>
              <a:t>BSP Computation – push state to neighbor vertices at the end of each </a:t>
            </a:r>
            <a:r>
              <a:rPr lang="en-CA" sz="2400" dirty="0" err="1"/>
              <a:t>superstep</a:t>
            </a:r>
            <a:endParaRPr lang="en-CA" sz="2400" dirty="0"/>
          </a:p>
          <a:p>
            <a:r>
              <a:rPr lang="en-CA" sz="2400" dirty="0"/>
              <a:t>Continue until all vertices are inactive</a:t>
            </a:r>
          </a:p>
          <a:p>
            <a:r>
              <a:rPr lang="en-CA" sz="2400" dirty="0"/>
              <a:t>Number of edges ≫ number of vertices</a:t>
            </a:r>
          </a:p>
          <a:p>
            <a:pPr lvl="1"/>
            <a:r>
              <a:rPr lang="en-CA" sz="1800" dirty="0"/>
              <a:t>Fewer </a:t>
            </a:r>
            <a:r>
              <a:rPr lang="en-CA" sz="1800" dirty="0" err="1"/>
              <a:t>msgs</a:t>
            </a:r>
            <a:r>
              <a:rPr lang="en-CA" sz="1800" dirty="0"/>
              <a:t>, more computation</a:t>
            </a:r>
          </a:p>
          <a:p>
            <a:pPr lvl="1"/>
            <a:r>
              <a:rPr lang="en-CA" sz="1800" dirty="0"/>
              <a:t>No random reads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7048D-A5A1-3F41-A8C3-1562772B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40A03-D744-0D4F-929F-D1371431B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255FD8-4925-6448-8AB3-B116F973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724" y="1160017"/>
            <a:ext cx="1944216" cy="2258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DEB13-1580-7141-8443-8DAF8DF2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628466"/>
            <a:ext cx="4165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8AF-0C43-3D43-9162-ED6474B4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D64B-4B06-0844-A1E8-8730D381B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raw data in native format</a:t>
            </a:r>
          </a:p>
          <a:p>
            <a:pPr lvl="1"/>
            <a:r>
              <a:rPr lang="en-US" dirty="0"/>
              <a:t>Each element has a unique identifier and metadata</a:t>
            </a:r>
          </a:p>
          <a:p>
            <a:pPr lvl="1"/>
            <a:r>
              <a:rPr lang="en-US" dirty="0"/>
              <a:t>For each business question, you can find the relevant data set to analyze it</a:t>
            </a:r>
          </a:p>
          <a:p>
            <a:r>
              <a:rPr lang="en-US" dirty="0"/>
              <a:t>Originally based on Hadoop</a:t>
            </a:r>
          </a:p>
          <a:p>
            <a:pPr lvl="1"/>
            <a:r>
              <a:rPr lang="en-US" dirty="0"/>
              <a:t>Enterprise Hadoop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6E600-E835-1F45-A5FA-15D59C930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3ADC5-E87F-6D43-BCA2-192242C8B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55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36159-BC2F-B64F-87FA-F4B44CE6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 Data Lake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1CED2D-CA79-D24F-B27A-1EAB14FA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 on read</a:t>
            </a:r>
          </a:p>
          <a:p>
            <a:pPr lvl="1"/>
            <a:r>
              <a:rPr lang="en-US" dirty="0"/>
              <a:t>Write the data as they are, read them according to a diagram (e.g. code of the Map function)</a:t>
            </a:r>
          </a:p>
          <a:p>
            <a:pPr lvl="1"/>
            <a:r>
              <a:rPr lang="en-US" dirty="0"/>
              <a:t>More flexibility, multiple views of the same data</a:t>
            </a:r>
          </a:p>
          <a:p>
            <a:r>
              <a:rPr lang="en-US" dirty="0"/>
              <a:t>Multi-workload data processing</a:t>
            </a:r>
          </a:p>
          <a:p>
            <a:pPr lvl="1"/>
            <a:r>
              <a:rPr lang="en-US" dirty="0"/>
              <a:t>Different types of processing on the same data</a:t>
            </a:r>
          </a:p>
          <a:p>
            <a:pPr lvl="1"/>
            <a:r>
              <a:rPr lang="en-US" dirty="0"/>
              <a:t>Interactive, batch, real time</a:t>
            </a:r>
          </a:p>
          <a:p>
            <a:r>
              <a:rPr lang="en-US" dirty="0"/>
              <a:t>Cost-effective data architecture</a:t>
            </a:r>
          </a:p>
          <a:p>
            <a:pPr lvl="1"/>
            <a:r>
              <a:rPr lang="en-US" dirty="0"/>
              <a:t>Excellent cost/performance and ROI ratio with SN cluster and open source technologies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1A323B-56FA-3848-A6E7-D98AEC5BE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66DC0A-E778-2545-98F2-2757A4889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14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A30C7F-8DD4-7E4B-9C0B-72D7D67E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 Data Lake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396C09-EDBD-9A46-8377-5E933431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all useful data</a:t>
            </a:r>
          </a:p>
          <a:p>
            <a:pPr lvl="1"/>
            <a:r>
              <a:rPr lang="en-US" dirty="0"/>
              <a:t>Raw data, transformed data</a:t>
            </a:r>
          </a:p>
          <a:p>
            <a:r>
              <a:rPr lang="en-US" dirty="0"/>
              <a:t>Dive from anywhere</a:t>
            </a:r>
          </a:p>
          <a:p>
            <a:pPr lvl="1"/>
            <a:r>
              <a:rPr lang="en-US" dirty="0"/>
              <a:t>Users from different business units can explore and enrich the data</a:t>
            </a:r>
          </a:p>
          <a:p>
            <a:r>
              <a:rPr lang="en-US" dirty="0"/>
              <a:t>Flexible access</a:t>
            </a:r>
          </a:p>
          <a:p>
            <a:pPr lvl="1"/>
            <a:r>
              <a:rPr lang="en-US" dirty="0"/>
              <a:t>Different access paths to shared infrastructure</a:t>
            </a:r>
          </a:p>
          <a:p>
            <a:pPr lvl="2"/>
            <a:r>
              <a:rPr lang="en-US" dirty="0"/>
              <a:t>Batch, interactive (OLAP and BI), real-time, search,.....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F8639E-E488-2447-BD47-9F9EC7D21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50103F-4795-0342-9FD5-5C4E38227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86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0674D-4EEB-6446-9479-1B825C05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Functions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E491F4-9C45-EA45-8497-89B711B21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management, to store and process large amounts of data</a:t>
            </a:r>
          </a:p>
          <a:p>
            <a:r>
              <a:rPr lang="en-US" dirty="0"/>
              <a:t>Data access: interactive, batch, real time, streaming</a:t>
            </a:r>
          </a:p>
          <a:p>
            <a:r>
              <a:rPr lang="en-US" dirty="0"/>
              <a:t>Governance: load data easily, and manage it according to a policy implemented by the </a:t>
            </a:r>
            <a:r>
              <a:rPr lang="en-US" i="1" dirty="0"/>
              <a:t>data steward</a:t>
            </a:r>
          </a:p>
          <a:p>
            <a:r>
              <a:rPr lang="en-US" dirty="0"/>
              <a:t>Security: authentication, access control, data protection</a:t>
            </a:r>
          </a:p>
          <a:p>
            <a:r>
              <a:rPr lang="en-US" dirty="0"/>
              <a:t>Platform management: provision, monitoring and scheduling of tasks (in a cluster)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416428-B021-2C40-9B5A-80BDEF1B4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AE74CF-018D-164D-BAAF-37AB847F3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0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2107-8E28-1E42-A424-DACBB291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File System (GFS)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BD2AE-FDFE-774F-9113-67636BB7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298092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Targets shared-nothing clusters of thousands of machines</a:t>
            </a:r>
          </a:p>
          <a:p>
            <a:pPr>
              <a:spcBef>
                <a:spcPts val="200"/>
              </a:spcBef>
            </a:pPr>
            <a:r>
              <a:rPr lang="en-US" dirty="0"/>
              <a:t>Targets applications with characteristics: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Very large files (several gigabytes)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Mostly read and append workloads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High throughput more important than low latency</a:t>
            </a:r>
          </a:p>
          <a:p>
            <a:pPr>
              <a:spcBef>
                <a:spcPts val="200"/>
              </a:spcBef>
            </a:pPr>
            <a:r>
              <a:rPr lang="en-US" dirty="0"/>
              <a:t>Interface: </a:t>
            </a:r>
            <a:r>
              <a:rPr lang="en-US" sz="2000" dirty="0">
                <a:latin typeface="Lucida Console" panose="020B0609040504020204" pitchFamily="49" charset="0"/>
              </a:rPr>
              <a:t>create</a:t>
            </a:r>
            <a:r>
              <a:rPr lang="en-US" sz="2000" dirty="0"/>
              <a:t>, </a:t>
            </a:r>
            <a:r>
              <a:rPr lang="en-US" sz="2000" dirty="0">
                <a:latin typeface="Lucida Console" panose="020B0609040504020204" pitchFamily="49" charset="0"/>
              </a:rPr>
              <a:t>open</a:t>
            </a:r>
            <a:r>
              <a:rPr lang="en-US" sz="2000" dirty="0"/>
              <a:t>, </a:t>
            </a:r>
            <a:r>
              <a:rPr lang="en-US" sz="2000" dirty="0">
                <a:latin typeface="Lucida Console" panose="020B0609040504020204" pitchFamily="49" charset="0"/>
              </a:rPr>
              <a:t>read</a:t>
            </a:r>
            <a:r>
              <a:rPr lang="en-US" sz="2000" dirty="0"/>
              <a:t>, </a:t>
            </a:r>
            <a:r>
              <a:rPr lang="en-US" sz="2000" dirty="0">
                <a:latin typeface="Lucida Console" panose="020B0609040504020204" pitchFamily="49" charset="0"/>
              </a:rPr>
              <a:t>write</a:t>
            </a:r>
            <a:r>
              <a:rPr lang="en-US" sz="2000" dirty="0"/>
              <a:t>, </a:t>
            </a:r>
            <a:r>
              <a:rPr lang="en-US" sz="2000" dirty="0">
                <a:latin typeface="Lucida Console" panose="020B0609040504020204" pitchFamily="49" charset="0"/>
              </a:rPr>
              <a:t>close</a:t>
            </a:r>
            <a:r>
              <a:rPr lang="en-US" sz="2000" dirty="0"/>
              <a:t>, </a:t>
            </a:r>
            <a:r>
              <a:rPr lang="en-US" sz="2000" dirty="0">
                <a:latin typeface="Lucida Console" panose="020B0609040504020204" pitchFamily="49" charset="0"/>
              </a:rPr>
              <a:t>delete</a:t>
            </a:r>
            <a:r>
              <a:rPr lang="en-US" sz="2000" dirty="0"/>
              <a:t>, </a:t>
            </a:r>
            <a:r>
              <a:rPr lang="en-US" sz="2000" dirty="0">
                <a:latin typeface="Lucida Console" panose="020B0609040504020204" pitchFamily="49" charset="0"/>
              </a:rPr>
              <a:t>snapshot</a:t>
            </a:r>
            <a:r>
              <a:rPr lang="en-US" sz="2000" dirty="0"/>
              <a:t>, </a:t>
            </a:r>
            <a:r>
              <a:rPr lang="en-US" sz="2000" dirty="0">
                <a:latin typeface="Lucida Console" panose="020B0609040504020204" pitchFamily="49" charset="0"/>
              </a:rPr>
              <a:t>record </a:t>
            </a:r>
            <a:r>
              <a:rPr lang="en-US" sz="1800" dirty="0">
                <a:latin typeface="Lucida Console" panose="020B0609040504020204" pitchFamily="49" charset="0"/>
              </a:rPr>
              <a:t>appe</a:t>
            </a:r>
            <a:r>
              <a:rPr lang="en-US" sz="2000" dirty="0">
                <a:latin typeface="Lucida Console" panose="020B0609040504020204" pitchFamily="49" charset="0"/>
              </a:rPr>
              <a:t>nd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FBF96-DBBE-CD44-9DE4-26B8F996D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74BC0-7ADA-6A41-BFD9-E7680020B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A13323-5FAF-444C-ABF5-C4CBD71A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005064"/>
            <a:ext cx="5075499" cy="20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022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619DA8-07D6-3140-A3C4-DBBB4632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 Architecture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9DD2DE-9B5E-2A40-82E2-2CB6FC0D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collection of multi-modal data stored in their raw formats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BB266-D529-F04D-A937-D1544BCF3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A032D-43F4-6C48-BD0B-19B222F52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80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0BC732-8819-3048-8F44-1FD813F1C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06" y="2247899"/>
            <a:ext cx="7062978" cy="37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098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EAA5-2EF9-9446-97EC-E2AF7CA9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 vs Data Warehouse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7FC841-C668-DE43-822F-DC5793733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Data Lake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ED5D72-6BA7-3845-93AA-869A6CCE61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Shorter development process</a:t>
            </a:r>
          </a:p>
          <a:p>
            <a:r>
              <a:rPr lang="en-US" dirty="0"/>
              <a:t>Schema-on-read</a:t>
            </a:r>
          </a:p>
          <a:p>
            <a:r>
              <a:rPr lang="en-US" dirty="0" err="1"/>
              <a:t>Multiworkload</a:t>
            </a:r>
            <a:r>
              <a:rPr lang="en-US" dirty="0"/>
              <a:t> processing</a:t>
            </a:r>
          </a:p>
          <a:p>
            <a:r>
              <a:rPr lang="en-US" dirty="0"/>
              <a:t>Cost-effective architecture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8FCE31-0964-0245-AF0B-E8BEA4BEA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Data Warehouse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ED2C2-E2D2-4B4A-A47C-0F2EBA64A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D8ABB-18AD-4646-8923-3A4451418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930863-4294-CD41-B20B-3C6DCB0AF408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Long development process</a:t>
            </a:r>
          </a:p>
          <a:p>
            <a:r>
              <a:rPr lang="en-US" dirty="0"/>
              <a:t>Schema-on-write</a:t>
            </a:r>
          </a:p>
          <a:p>
            <a:r>
              <a:rPr lang="en-US" dirty="0"/>
              <a:t>OLAP workloads</a:t>
            </a:r>
          </a:p>
          <a:p>
            <a:r>
              <a:rPr lang="en-US" dirty="0"/>
              <a:t>Complex development with ETL</a:t>
            </a:r>
          </a:p>
        </p:txBody>
      </p:sp>
    </p:spTree>
    <p:extLst>
      <p:ext uri="{BB962C8B-B14F-4D97-AF65-F5344CB8AC3E}">
        <p14:creationId xmlns:p14="http://schemas.microsoft.com/office/powerpoint/2010/main" val="353650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Big Data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Distributed storage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Processing platforms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Stream data management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Graph analytics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8180</TotalTime>
  <Words>4199</Words>
  <Application>Microsoft Macintosh PowerPoint</Application>
  <PresentationFormat>On-screen Show (4:3)</PresentationFormat>
  <Paragraphs>703</Paragraphs>
  <Slides>81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Cambria Math</vt:lpstr>
      <vt:lpstr>Courier</vt:lpstr>
      <vt:lpstr>Lucida Console</vt:lpstr>
      <vt:lpstr>Wingdings</vt:lpstr>
      <vt:lpstr>Office Theme</vt:lpstr>
      <vt:lpstr>Principles of Distributed Database Systems</vt:lpstr>
      <vt:lpstr>Outline</vt:lpstr>
      <vt:lpstr>Outline</vt:lpstr>
      <vt:lpstr>Four Vs</vt:lpstr>
      <vt:lpstr>Big Data Software Stack</vt:lpstr>
      <vt:lpstr>Outline</vt:lpstr>
      <vt:lpstr>Distributed Storage System</vt:lpstr>
      <vt:lpstr>Google File System (GFS)</vt:lpstr>
      <vt:lpstr>Outline</vt:lpstr>
      <vt:lpstr>Big Data Processing Platforms</vt:lpstr>
      <vt:lpstr>MapReduce Basics </vt:lpstr>
      <vt:lpstr>map Function</vt:lpstr>
      <vt:lpstr>reduce Function</vt:lpstr>
      <vt:lpstr>Example</vt:lpstr>
      <vt:lpstr>MapReduce Processing</vt:lpstr>
      <vt:lpstr>Hadoop Stack</vt:lpstr>
      <vt:lpstr>Master-Worker Architecture</vt:lpstr>
      <vt:lpstr>Execution Flow</vt:lpstr>
      <vt:lpstr>High-Level MapReduce Languages</vt:lpstr>
      <vt:lpstr>MapReduce Implementations of DB Ops</vt:lpstr>
      <vt:lpstr>Aggregation</vt:lpstr>
      <vt:lpstr>𝜃-Join</vt:lpstr>
      <vt:lpstr>𝜃-Join (𝜃 is =)</vt:lpstr>
      <vt:lpstr>𝜃-Join (𝜃 is ≠)</vt:lpstr>
      <vt:lpstr>MapReduce Iterative Computation</vt:lpstr>
      <vt:lpstr>Problems with Iteration</vt:lpstr>
      <vt:lpstr>Spark</vt:lpstr>
      <vt:lpstr>Spark Program Flow</vt:lpstr>
      <vt:lpstr>Outline</vt:lpstr>
      <vt:lpstr>Traditional DBMS vs Streaming</vt:lpstr>
      <vt:lpstr>History</vt:lpstr>
      <vt:lpstr>DSMS Architecture</vt:lpstr>
      <vt:lpstr>Stream Data Model</vt:lpstr>
      <vt:lpstr>Processing Models</vt:lpstr>
      <vt:lpstr>Window Definition</vt:lpstr>
      <vt:lpstr>Stream Query Models</vt:lpstr>
      <vt:lpstr>Stream Query Languages</vt:lpstr>
      <vt:lpstr>Streaming Operators</vt:lpstr>
      <vt:lpstr>Query Processing over Streams</vt:lpstr>
      <vt:lpstr>Query Processing Issues</vt:lpstr>
      <vt:lpstr>Windowed Query Execution</vt:lpstr>
      <vt:lpstr>Load Management</vt:lpstr>
      <vt:lpstr>Out-of-Order Processing</vt:lpstr>
      <vt:lpstr>Multiquery Optimization</vt:lpstr>
      <vt:lpstr>Parallel Data Stream Processing</vt:lpstr>
      <vt:lpstr>Stream Partitioning</vt:lpstr>
      <vt:lpstr>Parallel Stream Query Plan</vt:lpstr>
      <vt:lpstr>Outline</vt:lpstr>
      <vt:lpstr>Property Graph</vt:lpstr>
      <vt:lpstr>Graph Workloads</vt:lpstr>
      <vt:lpstr>PageRank as Analytical Example</vt:lpstr>
      <vt:lpstr>Graph Partitioning</vt:lpstr>
      <vt:lpstr>Graph Partitioning Formalization</vt:lpstr>
      <vt:lpstr>Vertex-Disjoint (Edge-Cut)</vt:lpstr>
      <vt:lpstr>METIS Vertex-Disjoint Partitioning</vt:lpstr>
      <vt:lpstr>Vertex-Disjoint Partitioning Example</vt:lpstr>
      <vt:lpstr>Edge-Disjoint Partitioning</vt:lpstr>
      <vt:lpstr>Edge-Disjoint Alternatives</vt:lpstr>
      <vt:lpstr>Edge-Disjoint Partitioning Example</vt:lpstr>
      <vt:lpstr>Can MapReduce be used for Graph Analytics?</vt:lpstr>
      <vt:lpstr>Special-Purpose Graph Analytics Systems</vt:lpstr>
      <vt:lpstr>Vertex-Centric Model</vt:lpstr>
      <vt:lpstr>Partition-centric (Block-centric) Model</vt:lpstr>
      <vt:lpstr>Edge-centric Model</vt:lpstr>
      <vt:lpstr>Bulk Synchronous Parallel (BSP) Model</vt:lpstr>
      <vt:lpstr>Asynchronous Parallel (AP) Model</vt:lpstr>
      <vt:lpstr>Gather-Apply-Scatter (GAS) Model</vt:lpstr>
      <vt:lpstr>Vertex-Centric BSP Systems</vt:lpstr>
      <vt:lpstr>Connected Components: Vertex-Centric BSP</vt:lpstr>
      <vt:lpstr>Vertex-Centric AP Systems</vt:lpstr>
      <vt:lpstr>Connected Components: Vertex-Centric AP</vt:lpstr>
      <vt:lpstr>Barrierless Asynchronous Parallel (BAP)</vt:lpstr>
      <vt:lpstr>Partition- (Block-)Centric BSP Systems</vt:lpstr>
      <vt:lpstr>Connected Components: Block-Centric BSP</vt:lpstr>
      <vt:lpstr>Edge-Centric BSP Systems</vt:lpstr>
      <vt:lpstr>Data Lake</vt:lpstr>
      <vt:lpstr>Advantages of a Data Lake</vt:lpstr>
      <vt:lpstr>Principles of a Data Lake</vt:lpstr>
      <vt:lpstr>Main Functions</vt:lpstr>
      <vt:lpstr>Data Lake Architecture</vt:lpstr>
      <vt:lpstr>Data Lake vs Data Warehouse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91</cp:revision>
  <dcterms:created xsi:type="dcterms:W3CDTF">2020-02-05T23:19:38Z</dcterms:created>
  <dcterms:modified xsi:type="dcterms:W3CDTF">2020-03-16T19:21:31Z</dcterms:modified>
</cp:coreProperties>
</file>