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6" r:id="rId5"/>
    <p:sldId id="268" r:id="rId6"/>
    <p:sldId id="265" r:id="rId7"/>
    <p:sldId id="264" r:id="rId8"/>
    <p:sldId id="258" r:id="rId9"/>
    <p:sldId id="263" r:id="rId10"/>
    <p:sldId id="259" r:id="rId11"/>
    <p:sldId id="262" r:id="rId12"/>
    <p:sldId id="261" r:id="rId13"/>
    <p:sldId id="267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2CBD-6F8C-4163-ADB6-7F11DAA43C42}" type="datetimeFigureOut">
              <a:rPr lang="it-IT" smtClean="0"/>
              <a:t>16-03-23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B9-BE84-4DDF-A5E1-C42DEB4508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16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2CBD-6F8C-4163-ADB6-7F11DAA43C42}" type="datetimeFigureOut">
              <a:rPr lang="it-IT" smtClean="0"/>
              <a:t>16-03-23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B9-BE84-4DDF-A5E1-C42DEB4508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82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2CBD-6F8C-4163-ADB6-7F11DAA43C42}" type="datetimeFigureOut">
              <a:rPr lang="it-IT" smtClean="0"/>
              <a:t>16-03-23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B9-BE84-4DDF-A5E1-C42DEB4508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92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2CBD-6F8C-4163-ADB6-7F11DAA43C42}" type="datetimeFigureOut">
              <a:rPr lang="it-IT" smtClean="0"/>
              <a:t>16-03-23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B9-BE84-4DDF-A5E1-C42DEB4508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8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2CBD-6F8C-4163-ADB6-7F11DAA43C42}" type="datetimeFigureOut">
              <a:rPr lang="it-IT" smtClean="0"/>
              <a:t>16-03-23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B9-BE84-4DDF-A5E1-C42DEB4508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61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2CBD-6F8C-4163-ADB6-7F11DAA43C42}" type="datetimeFigureOut">
              <a:rPr lang="it-IT" smtClean="0"/>
              <a:t>16-03-23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B9-BE84-4DDF-A5E1-C42DEB4508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85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2CBD-6F8C-4163-ADB6-7F11DAA43C42}" type="datetimeFigureOut">
              <a:rPr lang="it-IT" smtClean="0"/>
              <a:t>16-03-23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B9-BE84-4DDF-A5E1-C42DEB4508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98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2CBD-6F8C-4163-ADB6-7F11DAA43C42}" type="datetimeFigureOut">
              <a:rPr lang="it-IT" smtClean="0"/>
              <a:t>16-03-23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B9-BE84-4DDF-A5E1-C42DEB4508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61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2CBD-6F8C-4163-ADB6-7F11DAA43C42}" type="datetimeFigureOut">
              <a:rPr lang="it-IT" smtClean="0"/>
              <a:t>16-03-23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B9-BE84-4DDF-A5E1-C42DEB4508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2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2CBD-6F8C-4163-ADB6-7F11DAA43C42}" type="datetimeFigureOut">
              <a:rPr lang="it-IT" smtClean="0"/>
              <a:t>16-03-23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B9-BE84-4DDF-A5E1-C42DEB4508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55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2CBD-6F8C-4163-ADB6-7F11DAA43C42}" type="datetimeFigureOut">
              <a:rPr lang="it-IT" smtClean="0"/>
              <a:t>16-03-23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82B9-BE84-4DDF-A5E1-C42DEB4508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68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82CBD-6F8C-4163-ADB6-7F11DAA43C42}" type="datetimeFigureOut">
              <a:rPr lang="it-IT" smtClean="0"/>
              <a:t>16-03-23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782B9-BE84-4DDF-A5E1-C42DEB4508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94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berry@uwaterloo.c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PHoQN9vQwHE?start=330&amp;end=35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tificpsychic.com/mind/noodles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auhHl5-6VdY?start=20&amp;end=7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-lMmUf2nqYA?start=330&amp;end=35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1teUhznIYeU?start=230&amp;end=2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424936" cy="2448272"/>
          </a:xfrm>
        </p:spPr>
        <p:txBody>
          <a:bodyPr>
            <a:noAutofit/>
          </a:bodyPr>
          <a:lstStyle/>
          <a:p>
            <a:r>
              <a:rPr lang="en-US" sz="4800" dirty="0"/>
              <a:t>The Computational </a:t>
            </a:r>
            <a:r>
              <a:rPr lang="en-US" sz="4800" dirty="0" smtClean="0"/>
              <a:t>Complexity</a:t>
            </a:r>
            <a:br>
              <a:rPr lang="en-US" sz="4800" dirty="0" smtClean="0"/>
            </a:br>
            <a:r>
              <a:rPr lang="en-US" sz="4800" dirty="0" smtClean="0"/>
              <a:t>of </a:t>
            </a:r>
            <a:r>
              <a:rPr lang="en-US" sz="4800" dirty="0"/>
              <a:t>Chinese and Italian</a:t>
            </a:r>
            <a:br>
              <a:rPr lang="en-US" sz="4800" dirty="0"/>
            </a:br>
            <a:r>
              <a:rPr lang="it-IT" sz="4800" dirty="0" err="1"/>
              <a:t>Noodle</a:t>
            </a:r>
            <a:r>
              <a:rPr lang="it-IT" sz="4800" dirty="0"/>
              <a:t> </a:t>
            </a:r>
            <a:r>
              <a:rPr lang="it-IT" sz="4800" dirty="0" err="1"/>
              <a:t>Making</a:t>
            </a:r>
            <a:endParaRPr lang="it-IT" sz="4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2736304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chemeClr val="tx1"/>
                </a:solidFill>
              </a:rPr>
              <a:t>Daniel M. </a:t>
            </a:r>
            <a:r>
              <a:rPr lang="it-IT" sz="2400" dirty="0" smtClean="0">
                <a:solidFill>
                  <a:schemeClr val="tx1"/>
                </a:solidFill>
              </a:rPr>
              <a:t>Berry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University </a:t>
            </a:r>
            <a:r>
              <a:rPr lang="en-US" sz="2000" dirty="0">
                <a:solidFill>
                  <a:schemeClr val="tx1"/>
                </a:solidFill>
              </a:rPr>
              <a:t>of </a:t>
            </a:r>
            <a:r>
              <a:rPr lang="en-US" sz="2000" dirty="0" smtClean="0">
                <a:solidFill>
                  <a:schemeClr val="tx1"/>
                </a:solidFill>
              </a:rPr>
              <a:t>Waterloo, </a:t>
            </a:r>
            <a:r>
              <a:rPr lang="it-IT" sz="2000" dirty="0" smtClean="0">
                <a:solidFill>
                  <a:schemeClr val="tx1"/>
                </a:solidFill>
              </a:rPr>
              <a:t>Waterloo</a:t>
            </a:r>
            <a:r>
              <a:rPr lang="it-IT" sz="2000" dirty="0">
                <a:solidFill>
                  <a:schemeClr val="tx1"/>
                </a:solidFill>
              </a:rPr>
              <a:t>, ON, N2L 3G1 Canada</a:t>
            </a:r>
          </a:p>
          <a:p>
            <a:r>
              <a:rPr lang="it-IT" sz="2000" dirty="0">
                <a:solidFill>
                  <a:schemeClr val="tx1"/>
                </a:solidFill>
                <a:hlinkClick r:id="rId2"/>
              </a:rPr>
              <a:t>dberry@</a:t>
            </a:r>
            <a:r>
              <a:rPr lang="it-IT" sz="2000" dirty="0" smtClean="0">
                <a:solidFill>
                  <a:schemeClr val="tx1"/>
                </a:solidFill>
                <a:hlinkClick r:id="rId2"/>
              </a:rPr>
              <a:t>uwaterloo.ca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sz="2000" dirty="0">
              <a:solidFill>
                <a:schemeClr val="tx1"/>
              </a:solidFill>
            </a:endParaRPr>
          </a:p>
          <a:p>
            <a:r>
              <a:rPr lang="it-IT" sz="2400" dirty="0" smtClean="0">
                <a:solidFill>
                  <a:schemeClr val="tx1"/>
                </a:solidFill>
              </a:rPr>
              <a:t>Luisa </a:t>
            </a:r>
            <a:r>
              <a:rPr lang="it-IT" sz="2400" dirty="0" err="1" smtClean="0">
                <a:solidFill>
                  <a:schemeClr val="tx1"/>
                </a:solidFill>
              </a:rPr>
              <a:t>Mich</a:t>
            </a:r>
            <a:endParaRPr lang="it-IT" sz="24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University </a:t>
            </a:r>
            <a:r>
              <a:rPr lang="en-US" sz="2000" dirty="0">
                <a:solidFill>
                  <a:schemeClr val="tx1"/>
                </a:solidFill>
              </a:rPr>
              <a:t>of </a:t>
            </a:r>
            <a:r>
              <a:rPr lang="en-US" sz="2000" dirty="0" smtClean="0">
                <a:solidFill>
                  <a:schemeClr val="tx1"/>
                </a:solidFill>
              </a:rPr>
              <a:t>Trento, </a:t>
            </a:r>
            <a:r>
              <a:rPr lang="it-IT" sz="2000" dirty="0" smtClean="0">
                <a:solidFill>
                  <a:schemeClr val="tx1"/>
                </a:solidFill>
              </a:rPr>
              <a:t>I-38122 </a:t>
            </a:r>
            <a:r>
              <a:rPr lang="it-IT" sz="2000" dirty="0">
                <a:solidFill>
                  <a:schemeClr val="tx1"/>
                </a:solidFill>
              </a:rPr>
              <a:t>Trento, </a:t>
            </a:r>
            <a:r>
              <a:rPr lang="it-IT" sz="2000" dirty="0" err="1">
                <a:solidFill>
                  <a:schemeClr val="tx1"/>
                </a:solidFill>
              </a:rPr>
              <a:t>Italy</a:t>
            </a:r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</a:rPr>
              <a:t>luisa.mich@unitn.it</a:t>
            </a:r>
          </a:p>
        </p:txBody>
      </p:sp>
    </p:spTree>
    <p:extLst>
      <p:ext uri="{BB962C8B-B14F-4D97-AF65-F5344CB8AC3E}">
        <p14:creationId xmlns:p14="http://schemas.microsoft.com/office/powerpoint/2010/main" val="326746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wrote the paper to be an educational resource, to be used as an </a:t>
            </a:r>
            <a:r>
              <a:rPr lang="en-US" i="1" dirty="0" smtClean="0"/>
              <a:t>appetizing</a:t>
            </a:r>
            <a:r>
              <a:rPr lang="en-US" dirty="0" smtClean="0"/>
              <a:t> and </a:t>
            </a:r>
            <a:r>
              <a:rPr lang="en-US" i="1" dirty="0" smtClean="0"/>
              <a:t>motivating</a:t>
            </a:r>
            <a:r>
              <a:rPr lang="en-US" dirty="0" smtClean="0"/>
              <a:t> introduction to computational complexity</a:t>
            </a:r>
            <a:r>
              <a:rPr lang="en-US" dirty="0" smtClean="0"/>
              <a:t>, …</a:t>
            </a:r>
          </a:p>
          <a:p>
            <a:pPr marL="0" indent="0">
              <a:buNone/>
            </a:pPr>
            <a:r>
              <a:rPr lang="en-US" dirty="0" smtClean="0"/>
              <a:t>which </a:t>
            </a:r>
            <a:r>
              <a:rPr lang="en-US" dirty="0" smtClean="0"/>
              <a:t>normally scares the s--t out of students, to the extent that they avoid all courses in which it is taught.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753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r>
              <a:rPr lang="it-IT" dirty="0" smtClean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cont’d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submitted the paper for publication at </a:t>
            </a:r>
            <a:r>
              <a:rPr lang="en-US" i="1" dirty="0" smtClean="0"/>
              <a:t>SIGBOVIK</a:t>
            </a:r>
            <a:r>
              <a:rPr lang="en-US" dirty="0" smtClean="0"/>
              <a:t> in the hopes of having a permanent place from which educators and students can download this educational resource.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Also, it gives us an opportunity to visit Pittsburgh, to visit the Bagel Factory, to buy at Giant Eagle (</a:t>
            </a:r>
            <a:r>
              <a:rPr lang="en-US" i="1" dirty="0" err="1" smtClean="0"/>
              <a:t>Jaint</a:t>
            </a:r>
            <a:r>
              <a:rPr lang="en-US" i="1" dirty="0" smtClean="0"/>
              <a:t> </a:t>
            </a:r>
            <a:r>
              <a:rPr lang="en-US" i="1" dirty="0" err="1" smtClean="0"/>
              <a:t>Iggle</a:t>
            </a:r>
            <a:r>
              <a:rPr lang="en-US" dirty="0" smtClean="0"/>
              <a:t>) American products not available in Canada and Italy! Daniel used to work for the SEI!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9641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Noodle</a:t>
            </a:r>
            <a:r>
              <a:rPr lang="it-IT" dirty="0" smtClean="0"/>
              <a:t> </a:t>
            </a:r>
            <a:r>
              <a:rPr lang="it-IT" dirty="0" err="1" smtClean="0"/>
              <a:t>Dinner</a:t>
            </a:r>
            <a:r>
              <a:rPr lang="it-IT" dirty="0" smtClean="0"/>
              <a:t> </a:t>
            </a:r>
            <a:r>
              <a:rPr lang="it-IT" dirty="0" err="1" smtClean="0"/>
              <a:t>Tonight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BTW, after the conference is over, we </a:t>
            </a:r>
            <a:r>
              <a:rPr lang="en-US" smtClean="0"/>
              <a:t>were  thinking </a:t>
            </a:r>
            <a:r>
              <a:rPr lang="en-US" dirty="0" smtClean="0"/>
              <a:t>of going to eat dinner at</a:t>
            </a:r>
            <a:br>
              <a:rPr lang="en-US" dirty="0" smtClean="0"/>
            </a:br>
            <a:r>
              <a:rPr lang="en-US" dirty="0" smtClean="0"/>
              <a:t>Lu Lu's Noodles at 400 S Craig St. What do you think?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t="2466" r="3621" b="10477"/>
          <a:stretch/>
        </p:blipFill>
        <p:spPr bwMode="auto">
          <a:xfrm>
            <a:off x="2123728" y="3356992"/>
            <a:ext cx="5616624" cy="327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159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190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Graphic Extended Abstract!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will be looking at algorithms (a.k.a. recipes) for making noodles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Chinese </a:t>
            </a:r>
            <a:r>
              <a:rPr lang="en-US" dirty="0" err="1" smtClean="0"/>
              <a:t>mian</a:t>
            </a:r>
            <a:endParaRPr lang="en-US" dirty="0"/>
          </a:p>
          <a:p>
            <a:r>
              <a:rPr lang="en-US" dirty="0" smtClean="0"/>
              <a:t>Italian pasta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will be giving complexities as a function of the </a:t>
            </a:r>
            <a:r>
              <a:rPr lang="en-US" dirty="0"/>
              <a:t>number, </a:t>
            </a:r>
            <a:r>
              <a:rPr lang="en-US" i="1" dirty="0"/>
              <a:t>n</a:t>
            </a:r>
            <a:r>
              <a:rPr lang="en-US" dirty="0"/>
              <a:t>, of noodles made</a:t>
            </a:r>
            <a:r>
              <a:rPr lang="en-US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074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O(log n) </a:t>
            </a:r>
            <a:r>
              <a:rPr lang="en-US" dirty="0" smtClean="0"/>
              <a:t>Algorithm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 smtClean="0"/>
              <a:t>First, </a:t>
            </a:r>
            <a:r>
              <a:rPr lang="en-US" sz="3500" dirty="0" smtClean="0"/>
              <a:t>a demonstration of an O(log </a:t>
            </a:r>
            <a:r>
              <a:rPr lang="en-US" sz="3500" i="1" dirty="0" smtClean="0"/>
              <a:t>n</a:t>
            </a:r>
            <a:r>
              <a:rPr lang="en-US" sz="3500" dirty="0" smtClean="0"/>
              <a:t>) algorithm for making Chinese </a:t>
            </a:r>
            <a:r>
              <a:rPr lang="en-US" sz="3500" dirty="0" err="1" smtClean="0"/>
              <a:t>mian</a:t>
            </a:r>
            <a:r>
              <a:rPr lang="en-US" sz="3500" dirty="0" smtClean="0"/>
              <a:t>:</a:t>
            </a:r>
            <a:br>
              <a:rPr lang="en-US" sz="3500" dirty="0" smtClean="0"/>
            </a:br>
            <a:endParaRPr lang="it-IT" sz="3500" dirty="0" smtClean="0"/>
          </a:p>
          <a:p>
            <a:pPr marL="0" indent="0">
              <a:buNone/>
            </a:pPr>
            <a:endParaRPr lang="it-IT" sz="3500" dirty="0" smtClean="0"/>
          </a:p>
          <a:p>
            <a:pPr marL="0" indent="0">
              <a:buNone/>
            </a:pPr>
            <a:r>
              <a:rPr lang="it-IT" sz="3500" dirty="0" smtClean="0">
                <a:hlinkClick r:id="rId2"/>
              </a:rPr>
              <a:t>https://youtu.be/PHoQN9vQwHE?start=330&amp;end=352</a:t>
            </a:r>
            <a:endParaRPr lang="it-IT" sz="35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436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4096 </a:t>
            </a:r>
            <a:r>
              <a:rPr lang="it-IT" dirty="0" err="1" smtClean="0"/>
              <a:t>Mian</a:t>
            </a:r>
            <a:r>
              <a:rPr lang="it-IT" dirty="0" smtClean="0"/>
              <a:t> in 41.34 </a:t>
            </a:r>
            <a:r>
              <a:rPr lang="it-IT" dirty="0" err="1" smtClean="0"/>
              <a:t>Seconds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 smtClean="0"/>
              <a:t>you go to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http://www.scientificpsychic.com/mind/noodles.html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search for "4,096", you find: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94108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6224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6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World’s</a:t>
            </a:r>
            <a:r>
              <a:rPr lang="it-IT" dirty="0" smtClean="0"/>
              <a:t> Record!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If you play the video, you see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</a:t>
            </a:r>
            <a:r>
              <a:rPr lang="en-US" dirty="0" smtClean="0">
                <a:hlinkClick r:id="rId2"/>
              </a:rPr>
              <a:t>/youtu.be/auhHl5</a:t>
            </a:r>
            <a:r>
              <a:rPr lang="en-US" dirty="0">
                <a:hlinkClick r:id="rId2"/>
              </a:rPr>
              <a:t>-</a:t>
            </a:r>
            <a:r>
              <a:rPr lang="en-US" dirty="0" smtClean="0">
                <a:hlinkClick r:id="rId2"/>
              </a:rPr>
              <a:t>6VdY?start=20&amp;end=70</a:t>
            </a: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 smtClean="0"/>
              <a:t>bet that they did not count the strands get to 4096! :-)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4096 just happens to be equal to </a:t>
            </a:r>
            <a:r>
              <a:rPr lang="en-US" dirty="0" smtClean="0"/>
              <a:t>2</a:t>
            </a:r>
            <a:r>
              <a:rPr lang="en-US" baseline="30000" dirty="0" smtClean="0"/>
              <a:t>12</a:t>
            </a:r>
            <a:r>
              <a:rPr lang="en-US" dirty="0" smtClean="0"/>
              <a:t>! </a:t>
            </a:r>
            <a:r>
              <a:rPr lang="en-US" dirty="0" smtClean="0"/>
              <a:t> Wow</a:t>
            </a:r>
            <a:r>
              <a:rPr lang="en-US" dirty="0" smtClean="0"/>
              <a:t>! </a:t>
            </a:r>
            <a:r>
              <a:rPr lang="en-US" dirty="0" err="1" smtClean="0"/>
              <a:t>Wotta</a:t>
            </a:r>
            <a:r>
              <a:rPr lang="en-US" dirty="0" smtClean="0"/>
              <a:t> </a:t>
            </a:r>
            <a:r>
              <a:rPr lang="en-US" dirty="0" smtClean="0"/>
              <a:t>coincidence!!!!!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281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dirty="0" smtClean="0"/>
              <a:t>Algorithm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demonstration of an O(</a:t>
            </a:r>
            <a:r>
              <a:rPr lang="en-US" i="1" dirty="0" smtClean="0"/>
              <a:t>n</a:t>
            </a:r>
            <a:r>
              <a:rPr lang="en-US" dirty="0" smtClean="0"/>
              <a:t>) algorithm for making Italian fettucine: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://youtu.be/-</a:t>
            </a:r>
            <a:r>
              <a:rPr lang="en-US" dirty="0" smtClean="0">
                <a:hlinkClick r:id="rId2"/>
              </a:rPr>
              <a:t>lMmUf2nqYA?</a:t>
            </a:r>
            <a:r>
              <a:rPr lang="en-US" dirty="0" smtClean="0">
                <a:hlinkClick r:id="rId2"/>
              </a:rPr>
              <a:t>start=330&amp;end=355</a:t>
            </a: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979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Constant</a:t>
            </a:r>
            <a:r>
              <a:rPr lang="it-IT" dirty="0" smtClean="0"/>
              <a:t>-Time </a:t>
            </a:r>
            <a:r>
              <a:rPr lang="it-IT" dirty="0" err="1" smtClean="0"/>
              <a:t>Algorithm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Now the instrument needed for a constant-time algorithm for making Italian pasta: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it-IT" dirty="0"/>
          </a:p>
        </p:txBody>
      </p:sp>
      <p:pic>
        <p:nvPicPr>
          <p:cNvPr id="4" name="Picture 2" descr="Pasta Rolling P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613229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7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O(</a:t>
            </a:r>
            <a:r>
              <a:rPr lang="en-US" sz="2400" dirty="0"/>
              <a:t>⎷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dirty="0" smtClean="0"/>
              <a:t>Algorithm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Finally, a demonstration of sorts of an O(</a:t>
            </a:r>
            <a:r>
              <a:rPr lang="en-US" sz="1800" dirty="0" smtClean="0"/>
              <a:t>⎷</a:t>
            </a:r>
            <a:r>
              <a:rPr lang="en-US" i="1" dirty="0" smtClean="0"/>
              <a:t>n</a:t>
            </a:r>
            <a:r>
              <a:rPr lang="en-US" dirty="0" smtClean="0"/>
              <a:t>) algorithm for making short Italian pasta: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</a:t>
            </a:r>
            <a:r>
              <a:rPr lang="en-US" dirty="0" smtClean="0">
                <a:hlinkClick r:id="rId2"/>
              </a:rPr>
              <a:t>/youtu.be/1teUhznIYeU?start=230&amp;end=242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51252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306</Words>
  <Application>Microsoft Macintosh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di Office</vt:lpstr>
      <vt:lpstr>The Computational Complexity of Chinese and Italian Noodle Making</vt:lpstr>
      <vt:lpstr>A Graphic Extended Abstract!</vt:lpstr>
      <vt:lpstr>O(log n) Algorithm</vt:lpstr>
      <vt:lpstr>4096 Mian in 41.34 Seconds</vt:lpstr>
      <vt:lpstr>PowerPoint Presentation</vt:lpstr>
      <vt:lpstr>World’s Record!</vt:lpstr>
      <vt:lpstr>O(n) Algorithm</vt:lpstr>
      <vt:lpstr>Constant-Time Algorithm</vt:lpstr>
      <vt:lpstr>O(⎷n) Algorithm</vt:lpstr>
      <vt:lpstr>Conclusions</vt:lpstr>
      <vt:lpstr>Conclusions (cont’d)</vt:lpstr>
      <vt:lpstr>Noodle Dinner Tonight?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Mich, Luisa</dc:creator>
  <cp:lastModifiedBy>Daniel Berry</cp:lastModifiedBy>
  <cp:revision>30</cp:revision>
  <dcterms:created xsi:type="dcterms:W3CDTF">2016-03-22T13:23:45Z</dcterms:created>
  <dcterms:modified xsi:type="dcterms:W3CDTF">2016-03-23T10:09:34Z</dcterms:modified>
</cp:coreProperties>
</file>