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0" r:id="rId12"/>
    <p:sldId id="279" r:id="rId13"/>
    <p:sldId id="281" r:id="rId14"/>
    <p:sldId id="283" r:id="rId15"/>
    <p:sldId id="284" r:id="rId16"/>
    <p:sldId id="282" r:id="rId17"/>
    <p:sldId id="285" r:id="rId18"/>
    <p:sldId id="288" r:id="rId19"/>
    <p:sldId id="286" r:id="rId20"/>
    <p:sldId id="277" r:id="rId21"/>
    <p:sldId id="287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03FC91-CEF2-4234-A64B-DA20E61B13D1}">
          <p14:sldIdLst>
            <p14:sldId id="256"/>
            <p14:sldId id="257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80"/>
            <p14:sldId id="279"/>
            <p14:sldId id="281"/>
            <p14:sldId id="283"/>
            <p14:sldId id="284"/>
            <p14:sldId id="282"/>
            <p14:sldId id="285"/>
            <p14:sldId id="288"/>
            <p14:sldId id="286"/>
            <p14:sldId id="277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8844" autoAdjust="0"/>
  </p:normalViewPr>
  <p:slideViewPr>
    <p:cSldViewPr>
      <p:cViewPr varScale="1">
        <p:scale>
          <a:sx n="59" d="100"/>
          <a:sy n="59" d="100"/>
        </p:scale>
        <p:origin x="836" y="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7/11/2019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Important to understand bias and biased system in order to solve a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97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Insufficient training data is another cause of algorithmic bias.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18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48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Computer tools - </a:t>
            </a:r>
            <a:r>
              <a:rPr lang="en-US" dirty="0"/>
              <a:t>in a database for matching organ donors with potential transplant recipients certain individuals displayed on initial screens are favored over individuals displayed on later screens</a:t>
            </a:r>
          </a:p>
          <a:p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algo</a:t>
            </a:r>
            <a:r>
              <a:rPr lang="en-US" dirty="0"/>
              <a:t> that depends on alphabetical ordering of names</a:t>
            </a:r>
          </a:p>
          <a:p>
            <a:r>
              <a:rPr lang="en-US" dirty="0"/>
              <a:t>Human constructs –  system advices defendants whether or not to plea bargain, it assumes human laws can be spelled in an </a:t>
            </a:r>
            <a:r>
              <a:rPr lang="en-US" dirty="0" err="1"/>
              <a:t>unambigous</a:t>
            </a:r>
            <a:r>
              <a:rPr lang="en-US" dirty="0"/>
              <a:t> manner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83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Societal – sys for AIDS patients diagnosis updates regularly </a:t>
            </a:r>
          </a:p>
          <a:p>
            <a:r>
              <a:rPr lang="en-CA" dirty="0"/>
              <a:t>Mismatch- some system design was assumed for a major part of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9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Now lets try to understand the problem of gender bias by going over 2 different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396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Research conducted by </a:t>
            </a:r>
            <a:r>
              <a:rPr lang="en-CA" dirty="0" err="1"/>
              <a:t>Proffs</a:t>
            </a:r>
            <a:r>
              <a:rPr lang="en-CA" dirty="0"/>
              <a:t> of California state univ</a:t>
            </a:r>
          </a:p>
          <a:p>
            <a:r>
              <a:rPr lang="en-CA" dirty="0"/>
              <a:t>Both used to teach young kids, subtle hints of sexism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30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grew up in a patriarchal society</a:t>
            </a:r>
          </a:p>
          <a:p>
            <a:r>
              <a:rPr lang="en-CA" dirty="0"/>
              <a:t>A UI designer is not trying to be sexist while choosing graphics but has an inherent idea that men should be working and women can stay at home cook clean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51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UI Design – a 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81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HCI Research</a:t>
            </a:r>
          </a:p>
          <a:p>
            <a:r>
              <a:rPr lang="en-CA" dirty="0"/>
              <a:t>It is not a software, it is a design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81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DCB1-48A6-4FED-84E8-7DC59DA0F0A1}" type="datetime1">
              <a:rPr lang="en-US" smtClean="0"/>
              <a:t>7/11/2019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F31-9871-4627-90D3-1CDEA1AD9ECA}" type="datetime1">
              <a:rPr lang="en-US" smtClean="0"/>
              <a:t>7/11/2019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08D0-019A-4CF2-B200-D2994434FDEE}" type="datetime1">
              <a:rPr lang="en-US" smtClean="0"/>
              <a:t>7/11/2019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0FEE-B301-45ED-95D7-519E587FE0CB}" type="datetime1">
              <a:rPr lang="en-US" smtClean="0"/>
              <a:t>7/11/2019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BFA-D24C-4AA2-A3FC-609E9DA49189}" type="datetime1">
              <a:rPr lang="en-US" smtClean="0"/>
              <a:t>7/11/2019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53C-E3B6-4817-A0AB-4C3D03EE1983}" type="datetime1">
              <a:rPr lang="en-US" smtClean="0"/>
              <a:t>7/11/2019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81DE-F0FD-44D0-9D8D-493879940E14}" type="datetime1">
              <a:rPr lang="en-US" smtClean="0"/>
              <a:t>7/11/2019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4EC-1B57-411D-8363-6FE408FD8C56}" type="datetime1">
              <a:rPr lang="en-US" smtClean="0"/>
              <a:t>7/11/2019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7AEC-854B-46E6-B304-38E6BAA92CE9}" type="datetime1">
              <a:rPr lang="en-US" smtClean="0"/>
              <a:t>7/11/2019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C95E-F688-454B-BF6E-1B1B4EE13169}" type="datetime1">
              <a:rPr lang="en-US" smtClean="0"/>
              <a:t>7/11/2019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F534-D902-46C6-8AE7-61C746855EC3}" type="datetime1">
              <a:rPr lang="en-US" smtClean="0"/>
              <a:t>7/11/2019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y.com/en_gl/wef/why-we-need-to-solve-the-issue-of-gender-bias-before-ai-makes-it" TargetMode="External"/><Relationship Id="rId2" Type="http://schemas.openxmlformats.org/officeDocument/2006/relationships/hyperlink" Target="https://www.brookings.edu/research/algorithmic-bias-detection-and-mitigation-best-practices-and-policies-to-reduce-consumer-har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ndermag.org/index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 to Avoid Gender Bias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By: Shuchita Singh</a:t>
            </a:r>
          </a:p>
          <a:p>
            <a:r>
              <a:rPr lang="en-US" dirty="0"/>
              <a:t>		CS846</a:t>
            </a:r>
          </a:p>
          <a:p>
            <a:r>
              <a:rPr lang="en-US" dirty="0"/>
              <a:t>		University of Waterloo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E91A-CD72-41CF-BCDD-19D2EA9B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of Gender Bias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AC9326-8D92-4AB1-8B12-6570319EA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Study 2: Amazon’s AI recruiting tool</a:t>
            </a:r>
          </a:p>
          <a:p>
            <a:r>
              <a:rPr lang="en-US" dirty="0"/>
              <a:t>Global workforce is 60% male</a:t>
            </a:r>
          </a:p>
          <a:p>
            <a:r>
              <a:rPr lang="en-US" dirty="0"/>
              <a:t>Men hold 74% of the company’s managerial positions</a:t>
            </a:r>
          </a:p>
          <a:p>
            <a:r>
              <a:rPr lang="en-US" dirty="0"/>
              <a:t>Dataset used was based on resumes submitted over 10-year period – mostly white male</a:t>
            </a:r>
          </a:p>
          <a:p>
            <a:r>
              <a:rPr lang="en-US" dirty="0"/>
              <a:t>Software penalized any resume that contained the word “women’s” in the text and downgraded the resumes of those who attended women’s colleges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4F66A-B18C-4883-8733-05A31997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1F0F-B7CC-4230-86DA-5B611F2B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of Gender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8604C-7CFA-4A11-A2E1-5ADF383FE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Another example, AI based targeted ads show better paying jobs to men</a:t>
            </a:r>
          </a:p>
          <a:p>
            <a:pPr>
              <a:lnSpc>
                <a:spcPct val="150000"/>
              </a:lnSpc>
            </a:pPr>
            <a:r>
              <a:rPr lang="en-US" dirty="0"/>
              <a:t>Gartner predicts that by 2022, 85% of AI projects will deliver erroneous outcomes</a:t>
            </a:r>
          </a:p>
          <a:p>
            <a:pPr>
              <a:lnSpc>
                <a:spcPct val="150000"/>
              </a:lnSpc>
            </a:pPr>
            <a:r>
              <a:rPr lang="en-US" dirty="0"/>
              <a:t>This will be caused due to bias in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data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algorithms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teams responsible for managing them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7AF52-F29C-4C06-8048-2D3375C0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96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6B6C-5021-4F5E-ACC9-7CEC7E25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282154"/>
          </a:xfrm>
        </p:spPr>
        <p:txBody>
          <a:bodyPr>
            <a:noAutofit/>
          </a:bodyPr>
          <a:lstStyle/>
          <a:p>
            <a:r>
              <a:rPr lang="en-CA" sz="2400" dirty="0"/>
              <a:t>What leads to introduction of gender bias in a software?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7E162-008F-445F-AF90-A517187D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4999"/>
            <a:ext cx="9144000" cy="4495801"/>
          </a:xfrm>
        </p:spPr>
        <p:txBody>
          <a:bodyPr>
            <a:normAutofit/>
          </a:bodyPr>
          <a:lstStyle/>
          <a:p>
            <a:r>
              <a:rPr lang="en-CA" dirty="0"/>
              <a:t>No software is intentionally designed to be sexist</a:t>
            </a:r>
          </a:p>
          <a:p>
            <a:r>
              <a:rPr lang="en-CA" dirty="0"/>
              <a:t>Key component -  Pre-existing bias in society</a:t>
            </a:r>
          </a:p>
          <a:p>
            <a:pPr lvl="1"/>
            <a:r>
              <a:rPr lang="en-CA" dirty="0"/>
              <a:t>Lack of awareness</a:t>
            </a:r>
          </a:p>
          <a:p>
            <a:r>
              <a:rPr lang="en-US" dirty="0"/>
              <a:t>Bias can creep in during all phases of a project</a:t>
            </a:r>
          </a:p>
          <a:p>
            <a:pPr lvl="1"/>
            <a:r>
              <a:rPr lang="en-US" dirty="0"/>
              <a:t>Problem Description</a:t>
            </a:r>
          </a:p>
          <a:p>
            <a:pPr lvl="1"/>
            <a:r>
              <a:rPr lang="en-US" dirty="0"/>
              <a:t>Considering an insufficiently rich set of factors</a:t>
            </a:r>
          </a:p>
          <a:p>
            <a:pPr lvl="1"/>
            <a:r>
              <a:rPr lang="en-CA" dirty="0"/>
              <a:t>Lack of diverse data</a:t>
            </a:r>
          </a:p>
          <a:p>
            <a:r>
              <a:rPr lang="en-CA" dirty="0"/>
              <a:t>Lack of strict code towards gender neutrality starting from requirement gathering phase</a:t>
            </a:r>
          </a:p>
          <a:p>
            <a:r>
              <a:rPr lang="en-CA" dirty="0"/>
              <a:t>No focus on countering the issue which leads to further growth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31520-6265-47FC-AC38-9082A1EB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72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99DC-94CE-40B7-B9E4-EE0D1ADE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Detecting Gender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E2864-57D9-41B7-B12E-C070105D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684566" cy="4267200"/>
          </a:xfrm>
        </p:spPr>
        <p:txBody>
          <a:bodyPr/>
          <a:lstStyle/>
          <a:p>
            <a:r>
              <a:rPr lang="en-CA" dirty="0"/>
              <a:t>Study 1(a) and 1(b) (Cont.)</a:t>
            </a:r>
          </a:p>
          <a:p>
            <a:r>
              <a:rPr lang="en-CA" dirty="0"/>
              <a:t>A study with 2 sections</a:t>
            </a:r>
          </a:p>
          <a:p>
            <a:pPr lvl="1"/>
            <a:r>
              <a:rPr lang="en-CA" dirty="0"/>
              <a:t>Section A : 11 Students (1 male, 10 Female)</a:t>
            </a:r>
          </a:p>
          <a:p>
            <a:pPr lvl="1"/>
            <a:r>
              <a:rPr lang="en-CA" dirty="0"/>
              <a:t>Section B: 7 Students (All female)</a:t>
            </a:r>
          </a:p>
          <a:p>
            <a:r>
              <a:rPr lang="en-CA" dirty="0"/>
              <a:t>Evaluation method</a:t>
            </a:r>
          </a:p>
          <a:p>
            <a:pPr lvl="1"/>
            <a:r>
              <a:rPr lang="en-CA" dirty="0"/>
              <a:t>Expanded Sexism Checklist (ESC)– Supported characters, title, subject matter </a:t>
            </a:r>
            <a:r>
              <a:rPr lang="en-CA" dirty="0" err="1"/>
              <a:t>etc</a:t>
            </a:r>
            <a:endParaRPr lang="en-CA" dirty="0"/>
          </a:p>
          <a:p>
            <a:pPr lvl="1"/>
            <a:r>
              <a:rPr lang="en-US" dirty="0"/>
              <a:t>Computers, Reading and Language Arts (CRLA) – yes/no</a:t>
            </a:r>
          </a:p>
          <a:p>
            <a:r>
              <a:rPr lang="en-US" dirty="0"/>
              <a:t>Both sections chose 2 software and evaluated using both the methods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F91C-69B2-47D9-BFF7-775F366F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58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61F5-881C-44F8-9A41-5FCB3518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Detecting Gender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4D03-6783-487B-AFCA-80ABABC84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Most accurate method would be -  Manual Method</a:t>
            </a:r>
          </a:p>
          <a:p>
            <a:pPr lvl="1"/>
            <a:r>
              <a:rPr lang="en-CA" dirty="0"/>
              <a:t>High accuracy</a:t>
            </a:r>
          </a:p>
          <a:p>
            <a:pPr lvl="1"/>
            <a:r>
              <a:rPr lang="en-CA" dirty="0"/>
              <a:t>Time consuming</a:t>
            </a:r>
          </a:p>
          <a:p>
            <a:pPr lvl="1"/>
            <a:r>
              <a:rPr lang="en-CA" dirty="0"/>
              <a:t>Cannot be done for every piece of software</a:t>
            </a:r>
          </a:p>
          <a:p>
            <a:pPr lvl="1"/>
            <a:r>
              <a:rPr lang="en-CA" dirty="0"/>
              <a:t>Prone to pre-existing bias</a:t>
            </a:r>
          </a:p>
          <a:p>
            <a:r>
              <a:rPr lang="en-CA" dirty="0"/>
              <a:t>Automated detection</a:t>
            </a:r>
          </a:p>
          <a:p>
            <a:pPr lvl="1"/>
            <a:r>
              <a:rPr lang="en-CA" dirty="0"/>
              <a:t>Can be less accurate than manual</a:t>
            </a:r>
          </a:p>
          <a:p>
            <a:pPr lvl="1"/>
            <a:r>
              <a:rPr lang="en-CA" dirty="0"/>
              <a:t>Fast</a:t>
            </a:r>
          </a:p>
          <a:p>
            <a:pPr lvl="1"/>
            <a:r>
              <a:rPr lang="en-CA" dirty="0"/>
              <a:t>Prone to technical bias</a:t>
            </a:r>
          </a:p>
          <a:p>
            <a:pPr lvl="1"/>
            <a:r>
              <a:rPr lang="en-CA" dirty="0"/>
              <a:t>Mostly successful for language issues</a:t>
            </a:r>
          </a:p>
          <a:p>
            <a:r>
              <a:rPr lang="en-CA" dirty="0"/>
              <a:t>Compare outputs for different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7E731-90DD-4728-BB8D-7967A3CC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35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1021-4FA4-42D3-BABF-C0472D32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 as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53FA-F63E-4759-9F3B-BE967F0A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4999"/>
            <a:ext cx="9144000" cy="4495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/>
              <a:t>Inclusive Design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Expanded sexism checklist should be included in each user manual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Requirement engineer should be made aware of gender bias issue so that it is continuously countered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UI design should be carefully defined as it directly impacts </a:t>
            </a:r>
            <a:r>
              <a:rPr lang="en-US" dirty="0"/>
              <a:t>user psychology, including attitudes and intentions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Test cases specified during requirement gathering phase should include all minority cases</a:t>
            </a:r>
          </a:p>
          <a:p>
            <a:pPr lvl="1">
              <a:lnSpc>
                <a:spcPct val="150000"/>
              </a:lnSpc>
            </a:pPr>
            <a:endParaRPr lang="en-CA" dirty="0"/>
          </a:p>
          <a:p>
            <a:pPr marL="274320" lvl="1" indent="0">
              <a:lnSpc>
                <a:spcPct val="150000"/>
              </a:lnSpc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9F636-363C-47C6-ABB1-207EA3AA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6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169B-2DB5-4135-8E28-FF2F6D3E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 as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D8CF9-D573-4724-8DA3-37DDC02A3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4999"/>
            <a:ext cx="9144000" cy="4495801"/>
          </a:xfrm>
        </p:spPr>
        <p:txBody>
          <a:bodyPr/>
          <a:lstStyle/>
          <a:p>
            <a:r>
              <a:rPr lang="en-CA" dirty="0"/>
              <a:t>Inclusive Design Method: The </a:t>
            </a:r>
            <a:r>
              <a:rPr lang="en-CA" dirty="0" err="1"/>
              <a:t>GenderMag</a:t>
            </a:r>
            <a:r>
              <a:rPr lang="en-CA" dirty="0"/>
              <a:t> Project</a:t>
            </a:r>
          </a:p>
          <a:p>
            <a:r>
              <a:rPr lang="en-US" dirty="0"/>
              <a:t>Evaluates a system’s gender inclusiveness</a:t>
            </a:r>
          </a:p>
          <a:p>
            <a:r>
              <a:rPr lang="en-US" dirty="0"/>
              <a:t>Specialized personas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Group of software professionals  walk through a scenario in their system, step by step, through the eyes of one of the </a:t>
            </a:r>
            <a:r>
              <a:rPr lang="en-US" dirty="0" err="1"/>
              <a:t>GenderMag</a:t>
            </a:r>
            <a:r>
              <a:rPr lang="en-US" dirty="0"/>
              <a:t> personas</a:t>
            </a:r>
          </a:p>
          <a:p>
            <a:pPr lvl="1"/>
            <a:r>
              <a:rPr lang="en-US" dirty="0"/>
              <a:t>At each step, they decide whether their persona (e.g., “Abby”) will</a:t>
            </a:r>
          </a:p>
          <a:p>
            <a:pPr lvl="2"/>
            <a:r>
              <a:rPr lang="en-US" dirty="0"/>
              <a:t>know what to do and,</a:t>
            </a:r>
          </a:p>
          <a:p>
            <a:pPr lvl="2"/>
            <a:r>
              <a:rPr lang="en-US" dirty="0"/>
              <a:t>if Abby performs the action, whether she will know that she is progressing toward her goal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E08F3-4CE2-4099-ABEC-73E84D80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53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6BC5-21CC-486C-9246-559EA1E3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87552"/>
            <a:ext cx="9143998" cy="1020762"/>
          </a:xfrm>
        </p:spPr>
        <p:txBody>
          <a:bodyPr/>
          <a:lstStyle/>
          <a:p>
            <a:r>
              <a:rPr lang="en-CA" dirty="0"/>
              <a:t>RE as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60AB-F3FC-4538-A26B-5A364451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28800"/>
            <a:ext cx="9756574" cy="52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dirty="0"/>
              <a:t>Problem Description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Clearly worded 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Preference should be given to gender neutral terms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Should be defined in a way that acknowledges different classes and how they will be impacted</a:t>
            </a:r>
          </a:p>
          <a:p>
            <a:pPr>
              <a:lnSpc>
                <a:spcPct val="120000"/>
              </a:lnSpc>
            </a:pPr>
            <a:r>
              <a:rPr lang="en-CA" dirty="0"/>
              <a:t>Dataset Description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Flawed data is a big problem!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Recognize and address statistical bias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Data should represent all groups 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Sufficient data should be gathered (What do you call “sufficient”?)</a:t>
            </a:r>
          </a:p>
          <a:p>
            <a:pPr lvl="1">
              <a:lnSpc>
                <a:spcPct val="120000"/>
              </a:lnSpc>
            </a:pPr>
            <a:endParaRPr lang="en-CA" dirty="0"/>
          </a:p>
          <a:p>
            <a:pPr lvl="1">
              <a:lnSpc>
                <a:spcPct val="120000"/>
              </a:lnSpc>
            </a:pPr>
            <a:endParaRPr lang="en-CA" dirty="0"/>
          </a:p>
          <a:p>
            <a:pPr lvl="1">
              <a:lnSpc>
                <a:spcPct val="120000"/>
              </a:lnSpc>
            </a:pPr>
            <a:endParaRPr lang="en-CA" dirty="0"/>
          </a:p>
          <a:p>
            <a:pPr lvl="1">
              <a:lnSpc>
                <a:spcPct val="120000"/>
              </a:lnSpc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D75F-F809-495C-BD10-05D255CA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6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1900-9C00-45B0-82DB-1D4918A0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CA" dirty="0"/>
              <a:t>RE as a Solution</a:t>
            </a:r>
          </a:p>
        </p:txBody>
      </p:sp>
      <p:pic>
        <p:nvPicPr>
          <p:cNvPr id="13" name="Content Placeholder 12" descr="A close up of a green screen&#10;&#10;Description automatically generated">
            <a:extLst>
              <a:ext uri="{FF2B5EF4-FFF2-40B4-BE49-F238E27FC236}">
                <a16:creationId xmlns:a16="http://schemas.microsoft.com/office/drawing/2014/main" id="{463AE386-568C-4DFE-A37A-5004162688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88" y="1905000"/>
            <a:ext cx="3556183" cy="42672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B915C-B8AF-471B-BD31-FCC18AD10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54" y="1905000"/>
            <a:ext cx="3627119" cy="4267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01EF1-71FD-44F4-B5B1-04B69E61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BA54BD-C84D-46CE-8B72-31BFB26ABA43}" type="slidenum">
              <a:rPr lang="en-CA" smtClean="0"/>
              <a:pPr>
                <a:spcAft>
                  <a:spcPts val="600"/>
                </a:spcAft>
              </a:pPr>
              <a:t>18</a:t>
            </a:fld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3A330F-BD52-4D3A-B18F-AF3FD85E3265}"/>
              </a:ext>
            </a:extLst>
          </p:cNvPr>
          <p:cNvSpPr txBox="1"/>
          <p:nvPr/>
        </p:nvSpPr>
        <p:spPr>
          <a:xfrm>
            <a:off x="1897222" y="6252295"/>
            <a:ext cx="8372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1400" dirty="0"/>
              <a:t>Source</a:t>
            </a:r>
            <a:r>
              <a:rPr lang="en-CA" sz="1600" dirty="0"/>
              <a:t>:</a:t>
            </a:r>
            <a:r>
              <a:rPr lang="en-US" sz="1200" dirty="0" err="1"/>
              <a:t>Metaxa-Kakavouli</a:t>
            </a:r>
            <a:r>
              <a:rPr lang="en-US" sz="1200" dirty="0"/>
              <a:t>, D., Wang, K., </a:t>
            </a:r>
            <a:r>
              <a:rPr lang="en-US" sz="1200" dirty="0" err="1"/>
              <a:t>Landay</a:t>
            </a:r>
            <a:r>
              <a:rPr lang="en-US" sz="1200" dirty="0"/>
              <a:t>, J. A., &amp; Hancock, J. (2018). </a:t>
            </a:r>
            <a:r>
              <a:rPr lang="en-US" sz="1200" i="1" dirty="0"/>
              <a:t>Gender-Inclusive Design. Proceedings of the 2018 CHI Conference on Human Factors in Computing Systems - CHI ’18.</a:t>
            </a:r>
            <a:r>
              <a:rPr lang="en-US" sz="1200" dirty="0"/>
              <a:t>doi:10.1145/3173574.3174188 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9988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1D6D-3DC8-4A10-B49C-C06AC765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A96F-7BBB-40EB-A5BA-5E785C42C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/>
              <a:t>Extend the work on Cause, Detection and Solution of gender bias from 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Standard SE Perspective</a:t>
            </a:r>
          </a:p>
          <a:p>
            <a:pPr lvl="2">
              <a:lnSpc>
                <a:spcPct val="150000"/>
              </a:lnSpc>
            </a:pPr>
            <a:r>
              <a:rPr lang="en-CA" dirty="0"/>
              <a:t>Inclusive Design focusing on RE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 AI &amp; ML perspective</a:t>
            </a:r>
          </a:p>
          <a:p>
            <a:pPr lvl="2">
              <a:lnSpc>
                <a:spcPct val="150000"/>
              </a:lnSpc>
            </a:pPr>
            <a:r>
              <a:rPr lang="en-CA" dirty="0"/>
              <a:t>NLP</a:t>
            </a:r>
          </a:p>
          <a:p>
            <a:pPr>
              <a:lnSpc>
                <a:spcPct val="150000"/>
              </a:lnSpc>
            </a:pPr>
            <a:r>
              <a:rPr lang="en-CA" dirty="0"/>
              <a:t> Work can be extended to other issues such as racism</a:t>
            </a:r>
          </a:p>
          <a:p>
            <a:pPr>
              <a:lnSpc>
                <a:spcPct val="150000"/>
              </a:lnSpc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4EDA-988E-4524-8509-1241E3ED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59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Problem</a:t>
            </a:r>
          </a:p>
          <a:p>
            <a:r>
              <a:rPr lang="en-US" dirty="0"/>
              <a:t>Detection</a:t>
            </a:r>
          </a:p>
          <a:p>
            <a:r>
              <a:rPr lang="en-US" dirty="0"/>
              <a:t>RE as a Solution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84E09-B884-40B8-B1D9-2D163404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3412" y="6381328"/>
            <a:ext cx="1143002" cy="295699"/>
          </a:xfrm>
        </p:spPr>
        <p:txBody>
          <a:bodyPr/>
          <a:lstStyle/>
          <a:p>
            <a:fld id="{25BA54BD-C84D-46CE-8B72-31BFB26ABA43}" type="slidenum">
              <a:rPr lang="en-CA" sz="1400" smtClean="0"/>
              <a:t>2</a:t>
            </a:fld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85DE-9F10-402D-A049-653B9703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BDEC-BEE2-4D59-A826-31F44426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Nina Ribak Rosenthal &amp; Diana Mayer </a:t>
            </a:r>
            <a:r>
              <a:rPr lang="en-CA" dirty="0" err="1"/>
              <a:t>Demetrulias</a:t>
            </a:r>
            <a:r>
              <a:rPr lang="en-CA" dirty="0"/>
              <a:t> (1988) Assessing Gender Bias in Computer Software, Computers in the Schools, 5:1-2, 153-164, DOI: 10.1300/ J025v05n01_13 </a:t>
            </a:r>
          </a:p>
          <a:p>
            <a:r>
              <a:rPr lang="en-CA" dirty="0"/>
              <a:t>Friedman, B., &amp; </a:t>
            </a:r>
            <a:r>
              <a:rPr lang="en-CA" dirty="0" err="1"/>
              <a:t>Nissenbaum</a:t>
            </a:r>
            <a:r>
              <a:rPr lang="en-CA" dirty="0"/>
              <a:t>, H. (1996). </a:t>
            </a:r>
            <a:r>
              <a:rPr lang="en-CA" i="1" dirty="0"/>
              <a:t>Bias in computer systems. ACM Transactions on Information Systems, 14(3), 330–347.</a:t>
            </a:r>
            <a:r>
              <a:rPr lang="en-CA" dirty="0"/>
              <a:t>doi:10.1145/230538.230561 </a:t>
            </a:r>
          </a:p>
          <a:p>
            <a:r>
              <a:rPr lang="en-CA" dirty="0">
                <a:hlinkClick r:id="rId2"/>
              </a:rPr>
              <a:t>https://www.brookings.edu/research/algorithmic-bias-detection-and-mitigation-best-practices-and-policies-to-reduce-consumer-harms/</a:t>
            </a:r>
            <a:endParaRPr lang="en-CA" dirty="0"/>
          </a:p>
          <a:p>
            <a:r>
              <a:rPr lang="en-CA" dirty="0">
                <a:hlinkClick r:id="rId3"/>
              </a:rPr>
              <a:t>https://www.ey.com/en_gl/wef/why-we-need-to-solve-the-issue-of-gender-bias-before-ai-makes-it</a:t>
            </a:r>
            <a:endParaRPr lang="en-CA" dirty="0"/>
          </a:p>
          <a:p>
            <a:r>
              <a:rPr lang="en-CA" dirty="0">
                <a:hlinkClick r:id="rId4"/>
              </a:rPr>
              <a:t>https://gendermag.org/index.html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BDF9B-B751-4904-9D67-1CA6D261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34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9E22-A0EA-4C7B-A501-4A6F12A7C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FDB8E9-EDE2-4CF5-93B5-C3FB09909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20C7D-3D44-4F93-A77B-ECA9CFD0A4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5825" y="6400800"/>
            <a:ext cx="1143000" cy="276225"/>
          </a:xfrm>
        </p:spPr>
        <p:txBody>
          <a:bodyPr/>
          <a:lstStyle/>
          <a:p>
            <a:fld id="{25BA54BD-C84D-46CE-8B72-31BFB26ABA43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50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0682-5D42-40B9-8816-C58F9835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Biased Computer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A2074-B6C5-4FD9-8646-17853A5C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systems that systematically and unfairly discriminate against certain individuals or groups of individuals in favor of others</a:t>
            </a:r>
          </a:p>
          <a:p>
            <a:r>
              <a:rPr lang="en-US" dirty="0"/>
              <a:t>Example:</a:t>
            </a:r>
            <a:r>
              <a:rPr lang="en-CA" dirty="0"/>
              <a:t> An automated credit advisor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12EA3-0CF1-4106-BA20-EE5CEE73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3</a:t>
            </a:fld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E5D7D6-B418-47D2-A9C1-719D6CE93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27255"/>
              </p:ext>
            </p:extLst>
          </p:nvPr>
        </p:nvGraphicFramePr>
        <p:xfrm>
          <a:off x="2031470" y="3301058"/>
          <a:ext cx="8125884" cy="322428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2597581384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2553723344"/>
                    </a:ext>
                  </a:extLst>
                </a:gridCol>
              </a:tblGrid>
              <a:tr h="643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dirty="0"/>
                        <a:t>Unbiased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dirty="0"/>
                        <a:t>Biased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814206"/>
                  </a:ext>
                </a:extLst>
              </a:tr>
              <a:tr h="258114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Denies credit to individuals with consistently poor payment records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Appropriate for a credit company to want to avoid extending credit privileges to people who consistently do not pay their bills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System that systematically assigns poor credit ratings to individuals with ethnic surnames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Discriminates on grounds that are not relevant to credit assessments and, hence, discriminates unfairly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71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1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D768-2762-4864-8541-F4D9023B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C47C-27B3-4194-B3AA-6C3789C99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Pre-existing Bias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has its roots in social institutions, practices, and attitudes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 enter a system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explicitly and conscious efforts of individuals or institutions, or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implicitly and unconsciously, even despite the best of intentions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Individual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Societal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E6583-845D-4BDF-B237-86FBF45D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4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DE94-EB1B-4F23-9E4D-E15CFDC6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F753-A66E-4B27-A2EE-8D4C3A1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10548662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Technical Bias 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Arises from technical constraints or technical considerations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Caused due to</a:t>
            </a:r>
          </a:p>
          <a:p>
            <a:pPr lvl="2">
              <a:lnSpc>
                <a:spcPct val="200000"/>
              </a:lnSpc>
            </a:pPr>
            <a:r>
              <a:rPr lang="en-CA" dirty="0"/>
              <a:t>Computer Tools - </a:t>
            </a:r>
            <a:r>
              <a:rPr lang="en-US" dirty="0"/>
              <a:t>limitation of the computer hardware, software or peripherals</a:t>
            </a:r>
          </a:p>
          <a:p>
            <a:pPr lvl="2">
              <a:lnSpc>
                <a:spcPct val="200000"/>
              </a:lnSpc>
            </a:pPr>
            <a:r>
              <a:rPr lang="en-CA" dirty="0"/>
              <a:t>Decontextualized Algorithms – an </a:t>
            </a:r>
            <a:r>
              <a:rPr lang="en-US" dirty="0"/>
              <a:t>algorithm that fails to treat all groups fairly </a:t>
            </a:r>
            <a:endParaRPr lang="en-CA" dirty="0"/>
          </a:p>
          <a:p>
            <a:pPr lvl="2">
              <a:lnSpc>
                <a:spcPct val="200000"/>
              </a:lnSpc>
            </a:pPr>
            <a:r>
              <a:rPr lang="en-CA" dirty="0"/>
              <a:t>Random Number Generation - </a:t>
            </a:r>
            <a:r>
              <a:rPr lang="en-US" dirty="0"/>
              <a:t>imperfections in or misuse pseudorandom number generation </a:t>
            </a:r>
          </a:p>
          <a:p>
            <a:pPr lvl="2">
              <a:lnSpc>
                <a:spcPct val="200000"/>
              </a:lnSpc>
            </a:pPr>
            <a:r>
              <a:rPr lang="en-CA" dirty="0"/>
              <a:t>Formalization of Human Constructs - </a:t>
            </a:r>
            <a:r>
              <a:rPr lang="en-US" dirty="0"/>
              <a:t>Bias that originates from attempts to make human constructs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2F8F-1567-4C30-A276-077F6B1E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0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FDBD-0EEA-4569-AEDB-C6C5636F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4921-8F41-4314-8B7F-3E85E39BA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Emergent Bias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This bias typically emerges some time after a design is completed, as a result of changing societal knowledge, population, or cultural values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UIs are mostly prone to this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Caused due to </a:t>
            </a:r>
          </a:p>
          <a:p>
            <a:pPr lvl="2">
              <a:lnSpc>
                <a:spcPct val="150000"/>
              </a:lnSpc>
            </a:pPr>
            <a:r>
              <a:rPr lang="en-CA" dirty="0"/>
              <a:t>New Societal Knowledge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Mismatch between Users and System Design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8904B-C71A-4E71-B812-1C9BE496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79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F453-5A5D-434F-8509-3C5A5CCD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Gender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73F4-AD5E-4F3B-BFC1-07F590C97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Unfair differences in the way a person is treated because of their gender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79C27-CEEB-4D18-BC98-5CFA9D85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73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4491-D23E-4089-AF97-63A98DFC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DE09-4705-4ED1-BC7D-4C729BE4E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RQ1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A systematic study of gender bias in software engineering</a:t>
            </a:r>
          </a:p>
          <a:p>
            <a:pPr lvl="2">
              <a:lnSpc>
                <a:spcPct val="150000"/>
              </a:lnSpc>
            </a:pPr>
            <a:r>
              <a:rPr lang="en-CA" dirty="0"/>
              <a:t>What leads to introduction of gender bias in a software?</a:t>
            </a:r>
          </a:p>
          <a:p>
            <a:pPr lvl="2">
              <a:lnSpc>
                <a:spcPct val="150000"/>
              </a:lnSpc>
            </a:pPr>
            <a:r>
              <a:rPr lang="en-CA" dirty="0"/>
              <a:t>How to detect gender bias in pre-existing system?</a:t>
            </a:r>
          </a:p>
          <a:p>
            <a:pPr>
              <a:lnSpc>
                <a:spcPct val="150000"/>
              </a:lnSpc>
            </a:pPr>
            <a:r>
              <a:rPr lang="en-CA" dirty="0"/>
              <a:t>RQ2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RE  to avoid gender bias</a:t>
            </a:r>
          </a:p>
          <a:p>
            <a:pPr lvl="2">
              <a:lnSpc>
                <a:spcPct val="150000"/>
              </a:lnSpc>
            </a:pPr>
            <a:r>
              <a:rPr lang="en-CA" dirty="0"/>
              <a:t>How can RE prevent/avoid gender bias in software?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CFF9D-6026-4F0F-B6CA-891ADCE0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6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0F43-CAC2-44D0-9AF8-725B6244156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CA" dirty="0"/>
              <a:t>Problem of Gender Bias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8761B-7A01-4368-AC63-B51DAB3B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1628800"/>
            <a:ext cx="4416552" cy="792088"/>
          </a:xfrm>
        </p:spPr>
        <p:txBody>
          <a:bodyPr>
            <a:normAutofit/>
          </a:bodyPr>
          <a:lstStyle/>
          <a:p>
            <a:r>
              <a:rPr lang="en-CA" b="1" dirty="0"/>
              <a:t>Study 1(a): Graphical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2D49-9BF8-4A56-9B1B-3DBBCD77A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3" y="2420888"/>
            <a:ext cx="4416552" cy="4162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/>
              <a:t>City County Opposites</a:t>
            </a:r>
            <a:r>
              <a:rPr lang="en-US" dirty="0"/>
              <a:t> by Random House</a:t>
            </a:r>
          </a:p>
          <a:p>
            <a:r>
              <a:rPr lang="en-US" dirty="0"/>
              <a:t>Animals were used to make it gender neutral  </a:t>
            </a:r>
          </a:p>
          <a:p>
            <a:r>
              <a:rPr lang="en-US" dirty="0"/>
              <a:t>Male Animals – doctors, Policemen</a:t>
            </a:r>
          </a:p>
          <a:p>
            <a:r>
              <a:rPr lang="en-US" dirty="0"/>
              <a:t>Female Animals – Cooking, cleaning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9405A5-9B76-4F88-984A-8BE25DA19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860" y="1700808"/>
            <a:ext cx="4416552" cy="720080"/>
          </a:xfrm>
        </p:spPr>
        <p:txBody>
          <a:bodyPr>
            <a:normAutofit/>
          </a:bodyPr>
          <a:lstStyle/>
          <a:p>
            <a:r>
              <a:rPr lang="en-CA" b="1" dirty="0"/>
              <a:t>Study 1(b): Linguist Software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87B371-0B7F-4DDC-85EE-E4DF52430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860" y="2420888"/>
            <a:ext cx="4416552" cy="3751312"/>
          </a:xfrm>
        </p:spPr>
        <p:txBody>
          <a:bodyPr>
            <a:normAutofit/>
          </a:bodyPr>
          <a:lstStyle/>
          <a:p>
            <a:r>
              <a:rPr lang="en-CA" i="1" dirty="0"/>
              <a:t>Streets</a:t>
            </a:r>
            <a:r>
              <a:rPr lang="en-CA" dirty="0"/>
              <a:t> by Microcomputer Workshops</a:t>
            </a:r>
          </a:p>
          <a:p>
            <a:r>
              <a:rPr lang="en-CA" dirty="0"/>
              <a:t>Story telling for young kids</a:t>
            </a:r>
          </a:p>
          <a:p>
            <a:r>
              <a:rPr lang="en-CA" dirty="0"/>
              <a:t>Female character – Crazy old witch, less frequent</a:t>
            </a:r>
          </a:p>
          <a:p>
            <a:r>
              <a:rPr lang="en-CA" dirty="0"/>
              <a:t>Male character – Working and earning, more frequent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245-FB73-447A-875F-E880FE61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BA54BD-C84D-46CE-8B72-31BFB26ABA43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0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1241</Words>
  <Application>Microsoft Office PowerPoint</Application>
  <PresentationFormat>Custom</PresentationFormat>
  <Paragraphs>201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Consolas</vt:lpstr>
      <vt:lpstr>Corbel</vt:lpstr>
      <vt:lpstr>Chalkboard 16x9</vt:lpstr>
      <vt:lpstr>RE to Avoid Gender Bias</vt:lpstr>
      <vt:lpstr>Outline</vt:lpstr>
      <vt:lpstr>Biased Computer System</vt:lpstr>
      <vt:lpstr>Types of Bias</vt:lpstr>
      <vt:lpstr>Types of Bias</vt:lpstr>
      <vt:lpstr>Types of Bias</vt:lpstr>
      <vt:lpstr>Gender Bias</vt:lpstr>
      <vt:lpstr>Research Questions</vt:lpstr>
      <vt:lpstr>Problem of Gender Bias </vt:lpstr>
      <vt:lpstr>Problem of Gender Bias</vt:lpstr>
      <vt:lpstr>Problem of Gender Bias</vt:lpstr>
      <vt:lpstr>What leads to introduction of gender bias in a software? </vt:lpstr>
      <vt:lpstr>Detecting Gender Bias</vt:lpstr>
      <vt:lpstr>Detecting Gender Bias</vt:lpstr>
      <vt:lpstr>RE as a Solution</vt:lpstr>
      <vt:lpstr>RE as a Solution</vt:lpstr>
      <vt:lpstr>RE as a Solution</vt:lpstr>
      <vt:lpstr>RE as a Solution</vt:lpstr>
      <vt:lpstr>Future Work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to Avoid Gender Bias</dc:title>
  <dc:creator>SHUCHITA SINGH</dc:creator>
  <cp:lastModifiedBy>SHUCHITA SINGH</cp:lastModifiedBy>
  <cp:revision>6</cp:revision>
  <dcterms:created xsi:type="dcterms:W3CDTF">2019-07-13T06:44:44Z</dcterms:created>
  <dcterms:modified xsi:type="dcterms:W3CDTF">2019-07-15T20:14:58Z</dcterms:modified>
</cp:coreProperties>
</file>