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3"/>
  </p:notesMasterIdLst>
  <p:sldIdLst>
    <p:sldId id="256" r:id="rId2"/>
    <p:sldId id="263" r:id="rId3"/>
    <p:sldId id="307" r:id="rId4"/>
    <p:sldId id="308" r:id="rId5"/>
    <p:sldId id="309" r:id="rId6"/>
    <p:sldId id="310" r:id="rId7"/>
    <p:sldId id="312" r:id="rId8"/>
    <p:sldId id="313" r:id="rId9"/>
    <p:sldId id="317" r:id="rId10"/>
    <p:sldId id="314" r:id="rId11"/>
    <p:sldId id="318" r:id="rId12"/>
    <p:sldId id="319" r:id="rId13"/>
    <p:sldId id="320" r:id="rId14"/>
    <p:sldId id="316" r:id="rId15"/>
    <p:sldId id="321" r:id="rId16"/>
    <p:sldId id="322" r:id="rId17"/>
    <p:sldId id="323" r:id="rId18"/>
    <p:sldId id="324" r:id="rId19"/>
    <p:sldId id="315" r:id="rId20"/>
    <p:sldId id="31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4B429"/>
    <a:srgbClr val="FFD54F"/>
    <a:srgbClr val="FFEA3D"/>
    <a:srgbClr val="FFFFAA"/>
    <a:srgbClr val="E0249A"/>
    <a:srgbClr val="0073CF"/>
    <a:srgbClr val="57068C"/>
    <a:srgbClr val="FFDB43"/>
    <a:srgbClr val="FDD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8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30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7/24/19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55" y="5670949"/>
            <a:ext cx="2831372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7" y="1028943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5" y="4266824"/>
            <a:ext cx="5112661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6" y="2642329"/>
            <a:ext cx="1155958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7/24/19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396192"/>
            <a:ext cx="4214718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12" y="2184402"/>
            <a:ext cx="4214718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7115" y="1396192"/>
            <a:ext cx="4195094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7115" y="2184402"/>
            <a:ext cx="4195094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94914" y="434111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32B-3FBE-4889-963D-BF97BFBB7D3F}" type="datetime1">
              <a:rPr lang="en-US" smtClean="0"/>
              <a:t>7/24/19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CC04-1E76-41EE-A8AC-75AD85313D09}" type="datetime1">
              <a:rPr lang="en-US" smtClean="0"/>
              <a:t>7/24/19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A9E-84AC-4661-9381-CC35B09E47F7}" type="datetime1">
              <a:rPr lang="en-US" smtClean="0"/>
              <a:t>7/24/19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829F-8847-4C2A-8DD0-690EAD78E53F}" type="datetime1">
              <a:rPr lang="en-US" smtClean="0"/>
              <a:t>7/24/19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7555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15710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7/24/19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47556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947556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5300" y="2420360"/>
            <a:ext cx="81534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947556" y="4784728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62714" y="495661"/>
            <a:ext cx="4080486" cy="57573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773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19711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7/24/19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2915434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359727" y="6335312"/>
            <a:ext cx="975205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08708" y="2409026"/>
            <a:ext cx="3713021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40773" y="4784728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0774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40774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7/24/19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7/24/19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FC970-B950-4395-A833-47227D4A68CA}" type="datetime1">
              <a:rPr lang="en-US" smtClean="0"/>
              <a:pPr/>
              <a:t>7/24/19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65" y="546789"/>
            <a:ext cx="6400271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4581239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0D7-90CE-4513-A3CE-C070B9421917}" type="datetime1">
              <a:rPr lang="en-US" smtClean="0"/>
              <a:t>7/24/19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4" y="397164"/>
            <a:ext cx="4573407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595747"/>
            <a:ext cx="4114682" cy="1907312"/>
          </a:xfrm>
        </p:spPr>
        <p:txBody>
          <a:bodyPr lIns="0" anchor="b">
            <a:noAutofit/>
          </a:bodyPr>
          <a:lstStyle>
            <a:lvl1pPr algn="l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6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7/24/19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55" y="5670949"/>
            <a:ext cx="2831372" cy="724754"/>
          </a:xfrm>
          <a:prstGeom prst="rect">
            <a:avLst/>
          </a:prstGeom>
        </p:spPr>
      </p:pic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18A6F62-5352-3145-9BE0-543E6C1990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8" r="2878"/>
          <a:stretch/>
        </p:blipFill>
        <p:spPr>
          <a:xfrm>
            <a:off x="-273756" y="398873"/>
            <a:ext cx="9417756" cy="645912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8D4B-3D0A-49AB-8EA2-2DC8CB4594DB}" type="datetime1">
              <a:rPr lang="en-US" smtClean="0"/>
              <a:t>7/24/19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2257996" y="1748224"/>
            <a:ext cx="4628005" cy="300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4581239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55" y="5680659"/>
            <a:ext cx="2770751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7" y="1028943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7/24/19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4" y="397164"/>
            <a:ext cx="4573407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595747"/>
            <a:ext cx="4114682" cy="1907312"/>
          </a:xfrm>
        </p:spPr>
        <p:txBody>
          <a:bodyPr lIns="0"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7/24/19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55" y="5680659"/>
            <a:ext cx="2770751" cy="717639"/>
          </a:xfrm>
          <a:prstGeom prst="rect">
            <a:avLst/>
          </a:prstGeom>
        </p:spPr>
      </p:pic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0C9-B47E-4B33-A656-C78D1805DA95}" type="datetime1">
              <a:rPr lang="en-US" smtClean="0"/>
              <a:t>7/24/19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55773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681169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806565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C228CE-C572-4AF5-9728-AA6E475873DD}" type="datetime1">
              <a:rPr lang="en-US" smtClean="0"/>
              <a:t>7/24/19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914" y="434111"/>
            <a:ext cx="5284561" cy="895927"/>
          </a:xfrm>
        </p:spPr>
        <p:txBody>
          <a:bodyPr tIns="182880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1709741"/>
            <a:ext cx="7049630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3" y="4589466"/>
            <a:ext cx="704963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43AC-4B94-471D-A170-0D88FCD1FB54}" type="datetime1">
              <a:rPr lang="en-US" smtClean="0"/>
              <a:t>7/24/19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392" y="1692454"/>
            <a:ext cx="5200134" cy="1331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392" y="3727927"/>
            <a:ext cx="6577965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20392" y="4947816"/>
            <a:ext cx="6577965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F9E2-52BD-4C8D-9C57-79F661DB94A1}" type="datetime1">
              <a:rPr lang="en-US" smtClean="0"/>
              <a:t>7/24/19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4" y="434111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3" y="1413164"/>
            <a:ext cx="4190141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245" y="1413164"/>
            <a:ext cx="4243965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1F3-AB4F-4026-8B03-DBF7475676B1}" type="datetime1">
              <a:rPr lang="en-US" smtClean="0"/>
              <a:t>7/24/19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827793" y="6147742"/>
            <a:ext cx="2060466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914" y="434111"/>
            <a:ext cx="8677297" cy="895927"/>
          </a:xfrm>
          <a:prstGeom prst="rect">
            <a:avLst/>
          </a:prstGeom>
        </p:spPr>
        <p:txBody>
          <a:bodyPr vert="horz" lIns="91440" tIns="9144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3" y="1413166"/>
            <a:ext cx="8677297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FDFC970-B950-4395-A833-47227D4A68CA}" type="datetime1">
              <a:rPr lang="en-US" smtClean="0"/>
              <a:t>7/24/19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3600" b="0" kern="1200" spc="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18" indent="-288918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esforce.com/uk/blog/2015/11/why-move-to-the-cloud-10-benefits-of-cloud-computing.html" TargetMode="External"/><Relationship Id="rId2" Type="http://schemas.openxmlformats.org/officeDocument/2006/relationships/hyperlink" Target="https://en.wikipedia.org/wiki/Cloud_computing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researchgate.net/publication/315913697_Analyzing_Requirements_Engineering_for_Cloud_Computing" TargetMode="External"/><Relationship Id="rId4" Type="http://schemas.openxmlformats.org/officeDocument/2006/relationships/hyperlink" Target="https://www.educba.com/cloud-computing-issues-challenges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555" y="1661990"/>
            <a:ext cx="6519149" cy="1474115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Requirements engineering in Cloud Computing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Presented by: Ritik Arora</a:t>
            </a:r>
          </a:p>
          <a:p>
            <a:r>
              <a:rPr lang="en-US" dirty="0"/>
              <a:t>CS846 : </a:t>
            </a:r>
            <a:r>
              <a:rPr lang="en-IN" i="1" dirty="0"/>
              <a:t>Advanced Topics in Requirements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RE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Requirements Elicitation-</a:t>
            </a:r>
          </a:p>
          <a:p>
            <a:pPr lvl="1"/>
            <a:r>
              <a:rPr lang="en-US" dirty="0"/>
              <a:t>Initial stage of requirements</a:t>
            </a:r>
          </a:p>
          <a:p>
            <a:pPr lvl="1"/>
            <a:r>
              <a:rPr lang="en-US" dirty="0"/>
              <a:t>Gather core requirements</a:t>
            </a:r>
          </a:p>
          <a:p>
            <a:pPr lvl="1"/>
            <a:r>
              <a:rPr lang="en-US" dirty="0"/>
              <a:t>Search for cloud providers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2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RE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Requirements Analysis and Negotiation-</a:t>
            </a:r>
          </a:p>
          <a:p>
            <a:pPr lvl="1"/>
            <a:r>
              <a:rPr lang="en-US" dirty="0"/>
              <a:t>Gather information related to cloud providers </a:t>
            </a:r>
          </a:p>
          <a:p>
            <a:pPr lvl="1"/>
            <a:r>
              <a:rPr lang="en-US" dirty="0"/>
              <a:t>Reassess the requirements based on finding</a:t>
            </a:r>
          </a:p>
          <a:p>
            <a:pPr lvl="1"/>
            <a:r>
              <a:rPr lang="en-US" dirty="0"/>
              <a:t>Prioritization and negotiation</a:t>
            </a:r>
          </a:p>
          <a:p>
            <a:pPr lvl="1"/>
            <a:r>
              <a:rPr lang="en-US" dirty="0"/>
              <a:t>Risk analysis of the tradeoffs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1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RE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Requirements Evaluation-</a:t>
            </a:r>
          </a:p>
          <a:p>
            <a:pPr lvl="1"/>
            <a:r>
              <a:rPr lang="en-US" dirty="0"/>
              <a:t>Continuous process of evaluation</a:t>
            </a:r>
          </a:p>
          <a:p>
            <a:pPr lvl="1"/>
            <a:r>
              <a:rPr lang="en-US" dirty="0"/>
              <a:t>Short list candidates</a:t>
            </a:r>
          </a:p>
          <a:p>
            <a:pPr lvl="1"/>
            <a:r>
              <a:rPr lang="en-US" dirty="0"/>
              <a:t>Evaluate the end user goals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RE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Requirements Documentation and Management-</a:t>
            </a:r>
          </a:p>
          <a:p>
            <a:pPr lvl="1"/>
            <a:r>
              <a:rPr lang="en-US" dirty="0"/>
              <a:t>Informal contract </a:t>
            </a:r>
          </a:p>
          <a:p>
            <a:pPr lvl="1"/>
            <a:r>
              <a:rPr lang="en-US" dirty="0"/>
              <a:t>Documentation of finalized requirements</a:t>
            </a:r>
          </a:p>
          <a:p>
            <a:pPr lvl="1"/>
            <a:r>
              <a:rPr lang="en-US" dirty="0"/>
              <a:t>Document changes required in existing process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2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based RE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Acquire and Specify Goals - </a:t>
            </a:r>
          </a:p>
          <a:p>
            <a:pPr lvl="1"/>
            <a:r>
              <a:rPr lang="en-US" dirty="0"/>
              <a:t>Strategic and business goals</a:t>
            </a:r>
          </a:p>
          <a:p>
            <a:pPr lvl="1"/>
            <a:r>
              <a:rPr lang="en-US" dirty="0"/>
              <a:t>Core goals</a:t>
            </a:r>
          </a:p>
          <a:p>
            <a:pPr lvl="1"/>
            <a:r>
              <a:rPr lang="en-US" dirty="0"/>
              <a:t>Operational goals</a:t>
            </a:r>
          </a:p>
          <a:p>
            <a:pPr lvl="1"/>
            <a:r>
              <a:rPr lang="en-US" dirty="0"/>
              <a:t>Define acceptance criteria for goals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8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based RE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Search for Cloud Service Provider -</a:t>
            </a:r>
          </a:p>
          <a:p>
            <a:pPr lvl="1"/>
            <a:r>
              <a:rPr lang="en-US" dirty="0"/>
              <a:t>Search based on the generic goals</a:t>
            </a:r>
          </a:p>
          <a:p>
            <a:pPr lvl="1"/>
            <a:r>
              <a:rPr lang="en-US" dirty="0"/>
              <a:t>Critical goals need to be meet</a:t>
            </a:r>
          </a:p>
          <a:p>
            <a:pPr lvl="1"/>
            <a:r>
              <a:rPr lang="en-US" dirty="0"/>
              <a:t>Provide confidence degree for each functionality</a:t>
            </a:r>
          </a:p>
          <a:p>
            <a:pPr lvl="1"/>
            <a:r>
              <a:rPr lang="en-US" dirty="0"/>
              <a:t>Trial period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based RE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Performance matching -</a:t>
            </a:r>
          </a:p>
          <a:p>
            <a:pPr lvl="1"/>
            <a:r>
              <a:rPr lang="en-US" dirty="0"/>
              <a:t>Gather information for operational goals</a:t>
            </a:r>
          </a:p>
          <a:p>
            <a:pPr lvl="1"/>
            <a:r>
              <a:rPr lang="en-US" dirty="0"/>
              <a:t>Evaluate score for each operational goal</a:t>
            </a:r>
          </a:p>
          <a:p>
            <a:pPr lvl="1"/>
            <a:r>
              <a:rPr lang="en-US" dirty="0"/>
              <a:t>Examine the global satisfactory score </a:t>
            </a:r>
          </a:p>
          <a:p>
            <a:pPr lvl="1"/>
            <a:r>
              <a:rPr lang="en-US" dirty="0"/>
              <a:t>Evaluate scores for multiple vendors</a:t>
            </a:r>
          </a:p>
          <a:p>
            <a:pPr lvl="1"/>
            <a:r>
              <a:rPr lang="en-US" dirty="0"/>
              <a:t>Also gather user reviews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3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based RE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Analyzing Mismatch and Risks -</a:t>
            </a:r>
          </a:p>
          <a:p>
            <a:pPr lvl="1"/>
            <a:r>
              <a:rPr lang="en-US" dirty="0"/>
              <a:t>Evaluate mismatch in goals and tradeoffs</a:t>
            </a:r>
          </a:p>
          <a:p>
            <a:pPr lvl="1"/>
            <a:r>
              <a:rPr lang="en-US" dirty="0"/>
              <a:t>Clearly define risk factors which are intolerable</a:t>
            </a:r>
          </a:p>
          <a:p>
            <a:pPr lvl="1"/>
            <a:r>
              <a:rPr lang="en-US" dirty="0"/>
              <a:t>Preventive risk management strategy</a:t>
            </a:r>
          </a:p>
          <a:p>
            <a:pPr lvl="2"/>
            <a:r>
              <a:rPr lang="en-US" dirty="0"/>
              <a:t>Risk Identification</a:t>
            </a:r>
          </a:p>
          <a:p>
            <a:pPr lvl="2"/>
            <a:r>
              <a:rPr lang="en-US" dirty="0"/>
              <a:t>Risk Analysis</a:t>
            </a:r>
          </a:p>
          <a:p>
            <a:pPr lvl="2"/>
            <a:r>
              <a:rPr lang="en-US" dirty="0"/>
              <a:t>Risk Mitigation</a:t>
            </a:r>
          </a:p>
          <a:p>
            <a:pPr lvl="2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2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based RE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Finalize Cloud Provider -</a:t>
            </a:r>
          </a:p>
          <a:p>
            <a:pPr lvl="1"/>
            <a:r>
              <a:rPr lang="en-US" dirty="0"/>
              <a:t>Optimal cloud provider</a:t>
            </a:r>
          </a:p>
          <a:p>
            <a:pPr lvl="1"/>
            <a:r>
              <a:rPr lang="en-US" dirty="0"/>
              <a:t>Maximize satisfaction of goals and reduce risk</a:t>
            </a:r>
          </a:p>
          <a:p>
            <a:pPr lvl="1"/>
            <a:r>
              <a:rPr lang="en-US" dirty="0"/>
              <a:t>Factors to assess –</a:t>
            </a:r>
          </a:p>
          <a:p>
            <a:pPr lvl="2"/>
            <a:r>
              <a:rPr lang="en-US" dirty="0"/>
              <a:t>Cost</a:t>
            </a:r>
          </a:p>
          <a:p>
            <a:pPr lvl="2"/>
            <a:r>
              <a:rPr lang="en-US" dirty="0"/>
              <a:t>Value</a:t>
            </a:r>
          </a:p>
          <a:p>
            <a:pPr lvl="2"/>
            <a:r>
              <a:rPr lang="en-US" dirty="0"/>
              <a:t>Risk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What is cloud computing?</a:t>
            </a:r>
          </a:p>
          <a:p>
            <a:r>
              <a:rPr lang="en-US" dirty="0"/>
              <a:t>Challenges in RE for cloud computing</a:t>
            </a:r>
          </a:p>
          <a:p>
            <a:r>
              <a:rPr lang="en-US" dirty="0"/>
              <a:t>Case study</a:t>
            </a:r>
          </a:p>
          <a:p>
            <a:r>
              <a:rPr lang="en-US" dirty="0"/>
              <a:t>Traditional RE Approach</a:t>
            </a:r>
          </a:p>
          <a:p>
            <a:r>
              <a:rPr lang="en-US" dirty="0"/>
              <a:t>Goal based RE Approach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Cloud Computing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Case Study</a:t>
            </a:r>
          </a:p>
          <a:p>
            <a:pPr lvl="1"/>
            <a:r>
              <a:rPr lang="en-US" dirty="0"/>
              <a:t>Traditional RE Approach</a:t>
            </a:r>
          </a:p>
          <a:p>
            <a:pPr lvl="1"/>
            <a:r>
              <a:rPr lang="en-US" dirty="0"/>
              <a:t>Goal based RE Approach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>
                <a:hlinkClick r:id="rId2"/>
              </a:rPr>
              <a:t>https://en.wikipedia.org/wiki/Cloud_computing</a:t>
            </a:r>
            <a:endParaRPr lang="en-IN" dirty="0"/>
          </a:p>
          <a:p>
            <a:r>
              <a:rPr lang="en-IN" dirty="0">
                <a:hlinkClick r:id="rId3"/>
              </a:rPr>
              <a:t>https://www.salesforce.com/uk/blog/2015/11/why-move-to-the-cloud-10-benefits-of-cloud-computing.html</a:t>
            </a:r>
            <a:endParaRPr lang="en-IN" dirty="0"/>
          </a:p>
          <a:p>
            <a:r>
              <a:rPr lang="en-IN" dirty="0">
                <a:hlinkClick r:id="rId4"/>
              </a:rPr>
              <a:t>https://www.educba.com/cloud-computing-issues-challenges/</a:t>
            </a:r>
            <a:endParaRPr lang="en-IN" dirty="0"/>
          </a:p>
          <a:p>
            <a:r>
              <a:rPr lang="en-US" dirty="0">
                <a:hlinkClick r:id="rId5"/>
              </a:rPr>
              <a:t>https://www.researchgate.net/publication/315913697_Analyzing_Requirements_Engineering_for_Cloud_Computing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www.researchgate.net</a:t>
            </a:r>
            <a:r>
              <a:rPr lang="en-US" dirty="0"/>
              <a:t>/publication/228578811_Cloud_adoption_A_goal-oriented_requirements_engineering_approach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55616" y="3240495"/>
            <a:ext cx="6803231" cy="598488"/>
          </a:xfrm>
        </p:spPr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891531A-C94F-6F4C-8BB6-B62053E8EC4E}"/>
              </a:ext>
            </a:extLst>
          </p:cNvPr>
          <p:cNvSpPr txBox="1">
            <a:spLocks/>
          </p:cNvSpPr>
          <p:nvPr/>
        </p:nvSpPr>
        <p:spPr>
          <a:xfrm>
            <a:off x="1012517" y="1811812"/>
            <a:ext cx="6803231" cy="598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9509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E7B7C02-E2AA-0941-9ECA-6332F716B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349" y="885730"/>
            <a:ext cx="7571301" cy="582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1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Flexibility</a:t>
            </a:r>
          </a:p>
          <a:p>
            <a:r>
              <a:rPr lang="en-US" dirty="0"/>
              <a:t>Fault tolerance</a:t>
            </a:r>
          </a:p>
          <a:p>
            <a:r>
              <a:rPr lang="en-US" dirty="0"/>
              <a:t>Cost Reduction</a:t>
            </a:r>
          </a:p>
          <a:p>
            <a:r>
              <a:rPr lang="en-US" dirty="0"/>
              <a:t>Scalability</a:t>
            </a:r>
          </a:p>
          <a:p>
            <a:r>
              <a:rPr lang="en-US" dirty="0"/>
              <a:t>Security</a:t>
            </a:r>
          </a:p>
          <a:p>
            <a:r>
              <a:rPr lang="en-US" dirty="0"/>
              <a:t>Performance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2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486C1A-7824-9144-A4AC-BFD2C7FC8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14" y="960699"/>
            <a:ext cx="7639171" cy="459581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931D8-26ED-A943-930A-421134257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5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requirements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Best model, type and service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Business priorities changes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5C78F7A-6160-984F-8DA6-18379DAA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42" y="2584032"/>
            <a:ext cx="4310637" cy="21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3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requirements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Product changes like adding new features or security policies</a:t>
            </a:r>
          </a:p>
          <a:p>
            <a:endParaRPr lang="en-US" dirty="0"/>
          </a:p>
          <a:p>
            <a:r>
              <a:rPr lang="en-US" dirty="0"/>
              <a:t>Market change – targeting new market or customers</a:t>
            </a:r>
          </a:p>
          <a:p>
            <a:endParaRPr lang="en-US" dirty="0"/>
          </a:p>
          <a:p>
            <a:r>
              <a:rPr lang="en-US" dirty="0"/>
              <a:t>New solutions and technical changes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requirements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Government policy changes like Data localization</a:t>
            </a:r>
          </a:p>
          <a:p>
            <a:endParaRPr lang="en-US" dirty="0"/>
          </a:p>
          <a:p>
            <a:r>
              <a:rPr lang="en-US" dirty="0"/>
              <a:t>Infrastructure costs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5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Company X wants to move it’s Inventory Management application to cloud. Some of the key requirements – </a:t>
            </a:r>
          </a:p>
          <a:p>
            <a:r>
              <a:rPr lang="en-US" dirty="0"/>
              <a:t>Security requirements</a:t>
            </a:r>
          </a:p>
          <a:p>
            <a:r>
              <a:rPr lang="en-US" dirty="0"/>
              <a:t>Functional requirements </a:t>
            </a:r>
          </a:p>
          <a:p>
            <a:r>
              <a:rPr lang="en-US" dirty="0"/>
              <a:t>Non Functional requirements – Availability, Support, Response time</a:t>
            </a:r>
          </a:p>
          <a:p>
            <a:r>
              <a:rPr lang="en-US" dirty="0"/>
              <a:t>Future upgrades and maintenance</a:t>
            </a:r>
          </a:p>
          <a:p>
            <a:r>
              <a:rPr lang="en-US" dirty="0"/>
              <a:t>Adhere to country’s data regulations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2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4x3" id="{BA8D503C-C11A-9648-BFE2-F41EE48FC381}" vid="{57895F78-9C0E-DA4A-9824-24573322C3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UofWaterloo_WhiteBkgrd</Template>
  <TotalTime>528</TotalTime>
  <Words>510</Words>
  <Application>Microsoft Macintosh PowerPoint</Application>
  <PresentationFormat>On-screen Show (4:3)</PresentationFormat>
  <Paragraphs>147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Georgia</vt:lpstr>
      <vt:lpstr>Impact</vt:lpstr>
      <vt:lpstr>Verdana</vt:lpstr>
      <vt:lpstr>Wingdings</vt:lpstr>
      <vt:lpstr>UofWaterloo_WhiteBkgrd</vt:lpstr>
      <vt:lpstr>  Requirements engineering in Cloud Computing</vt:lpstr>
      <vt:lpstr>Agenda</vt:lpstr>
      <vt:lpstr>Cloud Computing</vt:lpstr>
      <vt:lpstr>Advantages of Cloud Computing</vt:lpstr>
      <vt:lpstr>PowerPoint Presentation</vt:lpstr>
      <vt:lpstr>Motivation for requirements engineering</vt:lpstr>
      <vt:lpstr>Motivation for requirements engineering</vt:lpstr>
      <vt:lpstr>Motivation for requirements engineering</vt:lpstr>
      <vt:lpstr>Case Study</vt:lpstr>
      <vt:lpstr>Traditional RE Approach</vt:lpstr>
      <vt:lpstr>Traditional RE Approach</vt:lpstr>
      <vt:lpstr>Traditional RE Approach</vt:lpstr>
      <vt:lpstr>Traditional RE Approach</vt:lpstr>
      <vt:lpstr>Goals based RE Approach</vt:lpstr>
      <vt:lpstr>Goals based RE Approach</vt:lpstr>
      <vt:lpstr>Goals based RE Approach</vt:lpstr>
      <vt:lpstr>Goals based RE Approach</vt:lpstr>
      <vt:lpstr>Goals based RE Approach</vt:lpstr>
      <vt:lpstr>Conclusion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THIS SPACE HERE</dc:title>
  <dc:creator>Maria Morrone</dc:creator>
  <cp:lastModifiedBy>ritik arora</cp:lastModifiedBy>
  <cp:revision>19</cp:revision>
  <dcterms:created xsi:type="dcterms:W3CDTF">2019-02-13T16:24:32Z</dcterms:created>
  <dcterms:modified xsi:type="dcterms:W3CDTF">2019-07-24T22:47:57Z</dcterms:modified>
</cp:coreProperties>
</file>