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311" r:id="rId6"/>
    <p:sldId id="267" r:id="rId7"/>
    <p:sldId id="268" r:id="rId8"/>
    <p:sldId id="269" r:id="rId9"/>
    <p:sldId id="270" r:id="rId10"/>
    <p:sldId id="271" r:id="rId11"/>
    <p:sldId id="272" r:id="rId12"/>
    <p:sldId id="273" r:id="rId13"/>
    <p:sldId id="274" r:id="rId14"/>
    <p:sldId id="259" r:id="rId15"/>
    <p:sldId id="263"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8" r:id="rId46"/>
    <p:sldId id="309" r:id="rId47"/>
    <p:sldId id="31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16.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15.png"/><Relationship Id="rId6" Type="http://schemas.openxmlformats.org/officeDocument/2006/relationships/image" Target="../media/image8.sv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BB708-237F-4BF3-9C2E-7657770D2DD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EA9CB5A-9E74-4F52-8FEF-E95ADB172B3F}">
      <dgm:prSet/>
      <dgm:spPr/>
      <dgm:t>
        <a:bodyPr/>
        <a:lstStyle/>
        <a:p>
          <a:pPr>
            <a:lnSpc>
              <a:spcPct val="100000"/>
            </a:lnSpc>
            <a:defRPr cap="all"/>
          </a:pPr>
          <a:r>
            <a:rPr lang="en-US"/>
            <a:t>Introduction</a:t>
          </a:r>
        </a:p>
      </dgm:t>
    </dgm:pt>
    <dgm:pt modelId="{80AF2361-0C46-4E23-B965-82C27228E61E}" type="parTrans" cxnId="{F4359327-BE5F-48E0-BB3E-D192D6936DB5}">
      <dgm:prSet/>
      <dgm:spPr/>
      <dgm:t>
        <a:bodyPr/>
        <a:lstStyle/>
        <a:p>
          <a:endParaRPr lang="en-US"/>
        </a:p>
      </dgm:t>
    </dgm:pt>
    <dgm:pt modelId="{889ACBB0-9C3A-4943-847D-BA7D84E9C2B0}" type="sibTrans" cxnId="{F4359327-BE5F-48E0-BB3E-D192D6936DB5}">
      <dgm:prSet/>
      <dgm:spPr/>
      <dgm:t>
        <a:bodyPr/>
        <a:lstStyle/>
        <a:p>
          <a:endParaRPr lang="en-US"/>
        </a:p>
      </dgm:t>
    </dgm:pt>
    <dgm:pt modelId="{061E28BC-1015-41C6-B12C-2564A047B256}">
      <dgm:prSet/>
      <dgm:spPr/>
      <dgm:t>
        <a:bodyPr/>
        <a:lstStyle/>
        <a:p>
          <a:pPr>
            <a:lnSpc>
              <a:spcPct val="100000"/>
            </a:lnSpc>
            <a:defRPr cap="all"/>
          </a:pPr>
          <a:r>
            <a:rPr lang="en-US" i="1"/>
            <a:t>Fabulous : Self Care</a:t>
          </a:r>
          <a:r>
            <a:rPr lang="en-US"/>
            <a:t> App</a:t>
          </a:r>
        </a:p>
      </dgm:t>
    </dgm:pt>
    <dgm:pt modelId="{5679892A-F875-40AF-B418-6B7D5F3E72F3}" type="sibTrans" cxnId="{6CE8F6D0-11D2-4154-B57C-C8FA474EA99B}">
      <dgm:prSet/>
      <dgm:spPr/>
      <dgm:t>
        <a:bodyPr/>
        <a:lstStyle/>
        <a:p>
          <a:endParaRPr lang="en-US"/>
        </a:p>
      </dgm:t>
    </dgm:pt>
    <dgm:pt modelId="{C4D62EB9-E277-4C29-84C4-81915D183770}" type="parTrans" cxnId="{6CE8F6D0-11D2-4154-B57C-C8FA474EA99B}">
      <dgm:prSet/>
      <dgm:spPr/>
      <dgm:t>
        <a:bodyPr/>
        <a:lstStyle/>
        <a:p>
          <a:endParaRPr lang="en-US"/>
        </a:p>
      </dgm:t>
    </dgm:pt>
    <dgm:pt modelId="{0A30004E-2B9C-4A7B-B0F7-94C73A26257E}">
      <dgm:prSet/>
      <dgm:spPr/>
      <dgm:t>
        <a:bodyPr/>
        <a:lstStyle/>
        <a:p>
          <a:pPr>
            <a:lnSpc>
              <a:spcPct val="100000"/>
            </a:lnSpc>
            <a:defRPr cap="all"/>
          </a:pPr>
          <a:r>
            <a:rPr lang="en-US"/>
            <a:t>Persuasive Systems Design (PSD) Model</a:t>
          </a:r>
        </a:p>
      </dgm:t>
    </dgm:pt>
    <dgm:pt modelId="{F5A7C714-F952-4FF2-8006-C059429595A4}" type="sibTrans" cxnId="{FDA7D0EE-6485-4E8D-9E48-4F4270F4ECC6}">
      <dgm:prSet/>
      <dgm:spPr/>
      <dgm:t>
        <a:bodyPr/>
        <a:lstStyle/>
        <a:p>
          <a:endParaRPr lang="en-US"/>
        </a:p>
      </dgm:t>
    </dgm:pt>
    <dgm:pt modelId="{376CC384-FB2D-430B-9B98-F05536B2226B}" type="parTrans" cxnId="{FDA7D0EE-6485-4E8D-9E48-4F4270F4ECC6}">
      <dgm:prSet/>
      <dgm:spPr/>
      <dgm:t>
        <a:bodyPr/>
        <a:lstStyle/>
        <a:p>
          <a:endParaRPr lang="en-US"/>
        </a:p>
      </dgm:t>
    </dgm:pt>
    <dgm:pt modelId="{6A7A1FC1-FB7C-4AB4-9EBE-15A522BD735A}">
      <dgm:prSet/>
      <dgm:spPr/>
      <dgm:t>
        <a:bodyPr/>
        <a:lstStyle/>
        <a:p>
          <a:pPr>
            <a:lnSpc>
              <a:spcPct val="100000"/>
            </a:lnSpc>
            <a:defRPr cap="all"/>
          </a:pPr>
          <a:r>
            <a:rPr lang="en-US"/>
            <a:t>Analysis</a:t>
          </a:r>
        </a:p>
      </dgm:t>
    </dgm:pt>
    <dgm:pt modelId="{E56AC4CA-554C-48F3-A51B-E1033BEDAF48}" type="sibTrans" cxnId="{83E2597B-14E0-4910-9399-39016E41BDAA}">
      <dgm:prSet/>
      <dgm:spPr/>
      <dgm:t>
        <a:bodyPr/>
        <a:lstStyle/>
        <a:p>
          <a:endParaRPr lang="en-US"/>
        </a:p>
      </dgm:t>
    </dgm:pt>
    <dgm:pt modelId="{9CE0653F-A364-42C4-B7D1-1C437D09FF3F}" type="parTrans" cxnId="{83E2597B-14E0-4910-9399-39016E41BDAA}">
      <dgm:prSet/>
      <dgm:spPr/>
      <dgm:t>
        <a:bodyPr/>
        <a:lstStyle/>
        <a:p>
          <a:endParaRPr lang="en-US"/>
        </a:p>
      </dgm:t>
    </dgm:pt>
    <dgm:pt modelId="{757D1171-67EE-4D07-A0E0-0A416F8DF8E9}">
      <dgm:prSet/>
      <dgm:spPr/>
      <dgm:t>
        <a:bodyPr/>
        <a:lstStyle/>
        <a:p>
          <a:pPr>
            <a:lnSpc>
              <a:spcPct val="100000"/>
            </a:lnSpc>
            <a:defRPr cap="all"/>
          </a:pPr>
          <a:r>
            <a:rPr lang="en-US"/>
            <a:t>Discussion </a:t>
          </a:r>
        </a:p>
      </dgm:t>
    </dgm:pt>
    <dgm:pt modelId="{99AE1F9D-E7FE-43B8-BA28-FD7BFB51395A}" type="sibTrans" cxnId="{39BBF37C-F776-479A-9229-25369A52E511}">
      <dgm:prSet/>
      <dgm:spPr/>
      <dgm:t>
        <a:bodyPr/>
        <a:lstStyle/>
        <a:p>
          <a:endParaRPr lang="en-US"/>
        </a:p>
      </dgm:t>
    </dgm:pt>
    <dgm:pt modelId="{3AA4C24D-B8CD-45AF-A115-624A3268FC9C}" type="parTrans" cxnId="{39BBF37C-F776-479A-9229-25369A52E511}">
      <dgm:prSet/>
      <dgm:spPr/>
      <dgm:t>
        <a:bodyPr/>
        <a:lstStyle/>
        <a:p>
          <a:endParaRPr lang="en-US"/>
        </a:p>
      </dgm:t>
    </dgm:pt>
    <dgm:pt modelId="{9B3872FE-EDA7-416D-B31E-83FB55BE8012}">
      <dgm:prSet/>
      <dgm:spPr/>
      <dgm:t>
        <a:bodyPr/>
        <a:lstStyle/>
        <a:p>
          <a:pPr>
            <a:lnSpc>
              <a:spcPct val="100000"/>
            </a:lnSpc>
            <a:defRPr cap="all"/>
          </a:pPr>
          <a:r>
            <a:rPr lang="en-US"/>
            <a:t>Conclusion</a:t>
          </a:r>
        </a:p>
      </dgm:t>
    </dgm:pt>
    <dgm:pt modelId="{D47296E3-2B2B-4E9F-BAF1-05C552606489}" type="sibTrans" cxnId="{D3F85AC7-6600-48CD-B03C-4F9E096BD3ED}">
      <dgm:prSet/>
      <dgm:spPr/>
      <dgm:t>
        <a:bodyPr/>
        <a:lstStyle/>
        <a:p>
          <a:endParaRPr lang="en-US"/>
        </a:p>
      </dgm:t>
    </dgm:pt>
    <dgm:pt modelId="{5B3ACADB-F201-4CF6-8312-240556234C41}" type="parTrans" cxnId="{D3F85AC7-6600-48CD-B03C-4F9E096BD3ED}">
      <dgm:prSet/>
      <dgm:spPr/>
      <dgm:t>
        <a:bodyPr/>
        <a:lstStyle/>
        <a:p>
          <a:endParaRPr lang="en-US"/>
        </a:p>
      </dgm:t>
    </dgm:pt>
    <dgm:pt modelId="{9404C15B-0642-4CBD-9265-05E57957AC08}" type="pres">
      <dgm:prSet presAssocID="{795BB708-237F-4BF3-9C2E-7657770D2DDB}" presName="root" presStyleCnt="0">
        <dgm:presLayoutVars>
          <dgm:dir/>
          <dgm:resizeHandles val="exact"/>
        </dgm:presLayoutVars>
      </dgm:prSet>
      <dgm:spPr/>
    </dgm:pt>
    <dgm:pt modelId="{D15A0C85-9BAA-467B-8ED1-6464E64E7757}" type="pres">
      <dgm:prSet presAssocID="{DEA9CB5A-9E74-4F52-8FEF-E95ADB172B3F}" presName="compNode" presStyleCnt="0"/>
      <dgm:spPr/>
    </dgm:pt>
    <dgm:pt modelId="{FF96F190-B134-48C4-9BE5-BD93C55F2CC5}" type="pres">
      <dgm:prSet presAssocID="{DEA9CB5A-9E74-4F52-8FEF-E95ADB172B3F}" presName="iconBgRect" presStyleLbl="bgShp" presStyleIdx="0" presStyleCnt="6"/>
      <dgm:spPr/>
    </dgm:pt>
    <dgm:pt modelId="{A42B41A9-1AF2-4A49-9DA5-1B88D364FE2B}" type="pres">
      <dgm:prSet presAssocID="{DEA9CB5A-9E74-4F52-8FEF-E95ADB172B3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709DE5C6-B84F-4002-A90D-05F4EEEA5CDD}" type="pres">
      <dgm:prSet presAssocID="{DEA9CB5A-9E74-4F52-8FEF-E95ADB172B3F}" presName="spaceRect" presStyleCnt="0"/>
      <dgm:spPr/>
    </dgm:pt>
    <dgm:pt modelId="{38B5247D-E042-4ECD-A52F-B5CAD01D8119}" type="pres">
      <dgm:prSet presAssocID="{DEA9CB5A-9E74-4F52-8FEF-E95ADB172B3F}" presName="textRect" presStyleLbl="revTx" presStyleIdx="0" presStyleCnt="6">
        <dgm:presLayoutVars>
          <dgm:chMax val="1"/>
          <dgm:chPref val="1"/>
        </dgm:presLayoutVars>
      </dgm:prSet>
      <dgm:spPr/>
    </dgm:pt>
    <dgm:pt modelId="{7F74BABB-76D2-4180-ACF9-55EDC9C24795}" type="pres">
      <dgm:prSet presAssocID="{889ACBB0-9C3A-4943-847D-BA7D84E9C2B0}" presName="sibTrans" presStyleCnt="0"/>
      <dgm:spPr/>
    </dgm:pt>
    <dgm:pt modelId="{DDDE4C33-5664-4085-ABB4-21BF14E9D10A}" type="pres">
      <dgm:prSet presAssocID="{061E28BC-1015-41C6-B12C-2564A047B256}" presName="compNode" presStyleCnt="0"/>
      <dgm:spPr/>
    </dgm:pt>
    <dgm:pt modelId="{94C65F9C-1838-4383-B20C-F7772B12FB8D}" type="pres">
      <dgm:prSet presAssocID="{061E28BC-1015-41C6-B12C-2564A047B256}" presName="iconBgRect" presStyleLbl="bgShp" presStyleIdx="1" presStyleCnt="6"/>
      <dgm:spPr/>
    </dgm:pt>
    <dgm:pt modelId="{61178977-A4F3-4FDB-B373-821838BDCB2B}" type="pres">
      <dgm:prSet presAssocID="{061E28BC-1015-41C6-B12C-2564A047B25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EA0D0078-5631-494F-8DB0-A1524042958A}" type="pres">
      <dgm:prSet presAssocID="{061E28BC-1015-41C6-B12C-2564A047B256}" presName="spaceRect" presStyleCnt="0"/>
      <dgm:spPr/>
    </dgm:pt>
    <dgm:pt modelId="{C863967B-D4A2-4E21-8CD8-6A0FFFB18BD5}" type="pres">
      <dgm:prSet presAssocID="{061E28BC-1015-41C6-B12C-2564A047B256}" presName="textRect" presStyleLbl="revTx" presStyleIdx="1" presStyleCnt="6">
        <dgm:presLayoutVars>
          <dgm:chMax val="1"/>
          <dgm:chPref val="1"/>
        </dgm:presLayoutVars>
      </dgm:prSet>
      <dgm:spPr/>
    </dgm:pt>
    <dgm:pt modelId="{16D42841-790F-4BD5-870A-CC9259F7CCCB}" type="pres">
      <dgm:prSet presAssocID="{5679892A-F875-40AF-B418-6B7D5F3E72F3}" presName="sibTrans" presStyleCnt="0"/>
      <dgm:spPr/>
    </dgm:pt>
    <dgm:pt modelId="{ED7385A6-1F22-4579-9C84-760E1039C228}" type="pres">
      <dgm:prSet presAssocID="{0A30004E-2B9C-4A7B-B0F7-94C73A26257E}" presName="compNode" presStyleCnt="0"/>
      <dgm:spPr/>
    </dgm:pt>
    <dgm:pt modelId="{EEFCBAAA-0EF7-40D5-B218-4E4156368211}" type="pres">
      <dgm:prSet presAssocID="{0A30004E-2B9C-4A7B-B0F7-94C73A26257E}" presName="iconBgRect" presStyleLbl="bgShp" presStyleIdx="2" presStyleCnt="6"/>
      <dgm:spPr/>
    </dgm:pt>
    <dgm:pt modelId="{974F6F48-AA7D-49D5-880C-F28BBECC94DA}" type="pres">
      <dgm:prSet presAssocID="{0A30004E-2B9C-4A7B-B0F7-94C73A26257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CDA539D-1692-4E42-88C2-90D544FAC58F}" type="pres">
      <dgm:prSet presAssocID="{0A30004E-2B9C-4A7B-B0F7-94C73A26257E}" presName="spaceRect" presStyleCnt="0"/>
      <dgm:spPr/>
    </dgm:pt>
    <dgm:pt modelId="{9687841A-D29A-441C-93FF-9D605840D40F}" type="pres">
      <dgm:prSet presAssocID="{0A30004E-2B9C-4A7B-B0F7-94C73A26257E}" presName="textRect" presStyleLbl="revTx" presStyleIdx="2" presStyleCnt="6">
        <dgm:presLayoutVars>
          <dgm:chMax val="1"/>
          <dgm:chPref val="1"/>
        </dgm:presLayoutVars>
      </dgm:prSet>
      <dgm:spPr/>
    </dgm:pt>
    <dgm:pt modelId="{A7AA001A-C489-4D6C-ACD2-2CDDFC112F24}" type="pres">
      <dgm:prSet presAssocID="{F5A7C714-F952-4FF2-8006-C059429595A4}" presName="sibTrans" presStyleCnt="0"/>
      <dgm:spPr/>
    </dgm:pt>
    <dgm:pt modelId="{2C4734B6-FB0C-4825-81BE-30D9D476B2D4}" type="pres">
      <dgm:prSet presAssocID="{6A7A1FC1-FB7C-4AB4-9EBE-15A522BD735A}" presName="compNode" presStyleCnt="0"/>
      <dgm:spPr/>
    </dgm:pt>
    <dgm:pt modelId="{F88EB41E-6B84-4234-9174-10C171F4A8F2}" type="pres">
      <dgm:prSet presAssocID="{6A7A1FC1-FB7C-4AB4-9EBE-15A522BD735A}" presName="iconBgRect" presStyleLbl="bgShp" presStyleIdx="3" presStyleCnt="6"/>
      <dgm:spPr/>
    </dgm:pt>
    <dgm:pt modelId="{2836FE7E-2E41-44E3-AC89-2114C9982878}" type="pres">
      <dgm:prSet presAssocID="{6A7A1FC1-FB7C-4AB4-9EBE-15A522BD735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37C45DBD-705A-49A3-890E-CB44953A2D18}" type="pres">
      <dgm:prSet presAssocID="{6A7A1FC1-FB7C-4AB4-9EBE-15A522BD735A}" presName="spaceRect" presStyleCnt="0"/>
      <dgm:spPr/>
    </dgm:pt>
    <dgm:pt modelId="{2A515144-D70E-43F9-B757-71888B2C40BD}" type="pres">
      <dgm:prSet presAssocID="{6A7A1FC1-FB7C-4AB4-9EBE-15A522BD735A}" presName="textRect" presStyleLbl="revTx" presStyleIdx="3" presStyleCnt="6">
        <dgm:presLayoutVars>
          <dgm:chMax val="1"/>
          <dgm:chPref val="1"/>
        </dgm:presLayoutVars>
      </dgm:prSet>
      <dgm:spPr/>
    </dgm:pt>
    <dgm:pt modelId="{3CD66DAD-F209-4A4B-A3F5-487D6536461A}" type="pres">
      <dgm:prSet presAssocID="{E56AC4CA-554C-48F3-A51B-E1033BEDAF48}" presName="sibTrans" presStyleCnt="0"/>
      <dgm:spPr/>
    </dgm:pt>
    <dgm:pt modelId="{7F2632A0-1188-4558-BD27-5AC9DBAE05B8}" type="pres">
      <dgm:prSet presAssocID="{757D1171-67EE-4D07-A0E0-0A416F8DF8E9}" presName="compNode" presStyleCnt="0"/>
      <dgm:spPr/>
    </dgm:pt>
    <dgm:pt modelId="{B4C8690E-CABC-4C20-8AC6-01CA6261842F}" type="pres">
      <dgm:prSet presAssocID="{757D1171-67EE-4D07-A0E0-0A416F8DF8E9}" presName="iconBgRect" presStyleLbl="bgShp" presStyleIdx="4" presStyleCnt="6"/>
      <dgm:spPr/>
    </dgm:pt>
    <dgm:pt modelId="{B704160F-CC33-42E0-9BE5-0043524A4F5A}" type="pres">
      <dgm:prSet presAssocID="{757D1171-67EE-4D07-A0E0-0A416F8DF8E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Bubble"/>
        </a:ext>
      </dgm:extLst>
    </dgm:pt>
    <dgm:pt modelId="{78063B4A-CDEC-4766-9F0D-5BFE9C3AB8CD}" type="pres">
      <dgm:prSet presAssocID="{757D1171-67EE-4D07-A0E0-0A416F8DF8E9}" presName="spaceRect" presStyleCnt="0"/>
      <dgm:spPr/>
    </dgm:pt>
    <dgm:pt modelId="{CEF1F343-1313-401E-8BC2-5EE72A32A1E0}" type="pres">
      <dgm:prSet presAssocID="{757D1171-67EE-4D07-A0E0-0A416F8DF8E9}" presName="textRect" presStyleLbl="revTx" presStyleIdx="4" presStyleCnt="6">
        <dgm:presLayoutVars>
          <dgm:chMax val="1"/>
          <dgm:chPref val="1"/>
        </dgm:presLayoutVars>
      </dgm:prSet>
      <dgm:spPr/>
    </dgm:pt>
    <dgm:pt modelId="{3BDB5C30-4CF6-49CB-A7DE-CA94E312A826}" type="pres">
      <dgm:prSet presAssocID="{99AE1F9D-E7FE-43B8-BA28-FD7BFB51395A}" presName="sibTrans" presStyleCnt="0"/>
      <dgm:spPr/>
    </dgm:pt>
    <dgm:pt modelId="{97B45551-E813-4BE1-9BD5-95590F25F792}" type="pres">
      <dgm:prSet presAssocID="{9B3872FE-EDA7-416D-B31E-83FB55BE8012}" presName="compNode" presStyleCnt="0"/>
      <dgm:spPr/>
    </dgm:pt>
    <dgm:pt modelId="{F892C203-C2CC-4B44-9A83-1C893B87AA2C}" type="pres">
      <dgm:prSet presAssocID="{9B3872FE-EDA7-416D-B31E-83FB55BE8012}" presName="iconBgRect" presStyleLbl="bgShp" presStyleIdx="5" presStyleCnt="6"/>
      <dgm:spPr/>
    </dgm:pt>
    <dgm:pt modelId="{FFD6D1F6-CF92-482F-B931-AED496E45126}" type="pres">
      <dgm:prSet presAssocID="{9B3872FE-EDA7-416D-B31E-83FB55BE801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udge"/>
        </a:ext>
      </dgm:extLst>
    </dgm:pt>
    <dgm:pt modelId="{88F8EFD1-76B5-4AA2-826D-AC323BEF2B80}" type="pres">
      <dgm:prSet presAssocID="{9B3872FE-EDA7-416D-B31E-83FB55BE8012}" presName="spaceRect" presStyleCnt="0"/>
      <dgm:spPr/>
    </dgm:pt>
    <dgm:pt modelId="{3881E81B-4E23-4A7E-A009-D305D2CCD15D}" type="pres">
      <dgm:prSet presAssocID="{9B3872FE-EDA7-416D-B31E-83FB55BE8012}" presName="textRect" presStyleLbl="revTx" presStyleIdx="5" presStyleCnt="6">
        <dgm:presLayoutVars>
          <dgm:chMax val="1"/>
          <dgm:chPref val="1"/>
        </dgm:presLayoutVars>
      </dgm:prSet>
      <dgm:spPr/>
    </dgm:pt>
  </dgm:ptLst>
  <dgm:cxnLst>
    <dgm:cxn modelId="{F4359327-BE5F-48E0-BB3E-D192D6936DB5}" srcId="{795BB708-237F-4BF3-9C2E-7657770D2DDB}" destId="{DEA9CB5A-9E74-4F52-8FEF-E95ADB172B3F}" srcOrd="0" destOrd="0" parTransId="{80AF2361-0C46-4E23-B965-82C27228E61E}" sibTransId="{889ACBB0-9C3A-4943-847D-BA7D84E9C2B0}"/>
    <dgm:cxn modelId="{6A92175D-0306-4AAB-B422-E0D83FD5040D}" type="presOf" srcId="{DEA9CB5A-9E74-4F52-8FEF-E95ADB172B3F}" destId="{38B5247D-E042-4ECD-A52F-B5CAD01D8119}" srcOrd="0" destOrd="0" presId="urn:microsoft.com/office/officeart/2018/5/layout/IconCircleLabelList"/>
    <dgm:cxn modelId="{3122BA63-4B26-42EA-A72A-1C1965DDA32E}" type="presOf" srcId="{757D1171-67EE-4D07-A0E0-0A416F8DF8E9}" destId="{CEF1F343-1313-401E-8BC2-5EE72A32A1E0}" srcOrd="0" destOrd="0" presId="urn:microsoft.com/office/officeart/2018/5/layout/IconCircleLabelList"/>
    <dgm:cxn modelId="{CD294A54-EA2C-49F4-ADA9-798D36333417}" type="presOf" srcId="{6A7A1FC1-FB7C-4AB4-9EBE-15A522BD735A}" destId="{2A515144-D70E-43F9-B757-71888B2C40BD}" srcOrd="0" destOrd="0" presId="urn:microsoft.com/office/officeart/2018/5/layout/IconCircleLabelList"/>
    <dgm:cxn modelId="{F8F7127A-3D7C-446A-A22D-D909AF161693}" type="presOf" srcId="{0A30004E-2B9C-4A7B-B0F7-94C73A26257E}" destId="{9687841A-D29A-441C-93FF-9D605840D40F}" srcOrd="0" destOrd="0" presId="urn:microsoft.com/office/officeart/2018/5/layout/IconCircleLabelList"/>
    <dgm:cxn modelId="{83E2597B-14E0-4910-9399-39016E41BDAA}" srcId="{795BB708-237F-4BF3-9C2E-7657770D2DDB}" destId="{6A7A1FC1-FB7C-4AB4-9EBE-15A522BD735A}" srcOrd="3" destOrd="0" parTransId="{9CE0653F-A364-42C4-B7D1-1C437D09FF3F}" sibTransId="{E56AC4CA-554C-48F3-A51B-E1033BEDAF48}"/>
    <dgm:cxn modelId="{39BBF37C-F776-479A-9229-25369A52E511}" srcId="{795BB708-237F-4BF3-9C2E-7657770D2DDB}" destId="{757D1171-67EE-4D07-A0E0-0A416F8DF8E9}" srcOrd="4" destOrd="0" parTransId="{3AA4C24D-B8CD-45AF-A115-624A3268FC9C}" sibTransId="{99AE1F9D-E7FE-43B8-BA28-FD7BFB51395A}"/>
    <dgm:cxn modelId="{EE5AC990-91EF-4EC8-BE71-A2CCA2B2C9FE}" type="presOf" srcId="{061E28BC-1015-41C6-B12C-2564A047B256}" destId="{C863967B-D4A2-4E21-8CD8-6A0FFFB18BD5}" srcOrd="0" destOrd="0" presId="urn:microsoft.com/office/officeart/2018/5/layout/IconCircleLabelList"/>
    <dgm:cxn modelId="{18536FC7-240C-416A-A991-FC529F52280E}" type="presOf" srcId="{795BB708-237F-4BF3-9C2E-7657770D2DDB}" destId="{9404C15B-0642-4CBD-9265-05E57957AC08}" srcOrd="0" destOrd="0" presId="urn:microsoft.com/office/officeart/2018/5/layout/IconCircleLabelList"/>
    <dgm:cxn modelId="{D3F85AC7-6600-48CD-B03C-4F9E096BD3ED}" srcId="{795BB708-237F-4BF3-9C2E-7657770D2DDB}" destId="{9B3872FE-EDA7-416D-B31E-83FB55BE8012}" srcOrd="5" destOrd="0" parTransId="{5B3ACADB-F201-4CF6-8312-240556234C41}" sibTransId="{D47296E3-2B2B-4E9F-BAF1-05C552606489}"/>
    <dgm:cxn modelId="{6CE8F6D0-11D2-4154-B57C-C8FA474EA99B}" srcId="{795BB708-237F-4BF3-9C2E-7657770D2DDB}" destId="{061E28BC-1015-41C6-B12C-2564A047B256}" srcOrd="1" destOrd="0" parTransId="{C4D62EB9-E277-4C29-84C4-81915D183770}" sibTransId="{5679892A-F875-40AF-B418-6B7D5F3E72F3}"/>
    <dgm:cxn modelId="{2937D7E7-94D2-4710-ABC3-0F9BA6B2CB44}" type="presOf" srcId="{9B3872FE-EDA7-416D-B31E-83FB55BE8012}" destId="{3881E81B-4E23-4A7E-A009-D305D2CCD15D}" srcOrd="0" destOrd="0" presId="urn:microsoft.com/office/officeart/2018/5/layout/IconCircleLabelList"/>
    <dgm:cxn modelId="{FDA7D0EE-6485-4E8D-9E48-4F4270F4ECC6}" srcId="{795BB708-237F-4BF3-9C2E-7657770D2DDB}" destId="{0A30004E-2B9C-4A7B-B0F7-94C73A26257E}" srcOrd="2" destOrd="0" parTransId="{376CC384-FB2D-430B-9B98-F05536B2226B}" sibTransId="{F5A7C714-F952-4FF2-8006-C059429595A4}"/>
    <dgm:cxn modelId="{012F38CE-56C6-458E-8402-DFD47032EF2A}" type="presParOf" srcId="{9404C15B-0642-4CBD-9265-05E57957AC08}" destId="{D15A0C85-9BAA-467B-8ED1-6464E64E7757}" srcOrd="0" destOrd="0" presId="urn:microsoft.com/office/officeart/2018/5/layout/IconCircleLabelList"/>
    <dgm:cxn modelId="{42802C8B-2AA4-4728-BEE3-5F5EE85EFF9A}" type="presParOf" srcId="{D15A0C85-9BAA-467B-8ED1-6464E64E7757}" destId="{FF96F190-B134-48C4-9BE5-BD93C55F2CC5}" srcOrd="0" destOrd="0" presId="urn:microsoft.com/office/officeart/2018/5/layout/IconCircleLabelList"/>
    <dgm:cxn modelId="{786D31BA-0581-424E-AEE7-0BF3500D5E11}" type="presParOf" srcId="{D15A0C85-9BAA-467B-8ED1-6464E64E7757}" destId="{A42B41A9-1AF2-4A49-9DA5-1B88D364FE2B}" srcOrd="1" destOrd="0" presId="urn:microsoft.com/office/officeart/2018/5/layout/IconCircleLabelList"/>
    <dgm:cxn modelId="{47141C33-FB91-442D-AB34-97B41A9B9C68}" type="presParOf" srcId="{D15A0C85-9BAA-467B-8ED1-6464E64E7757}" destId="{709DE5C6-B84F-4002-A90D-05F4EEEA5CDD}" srcOrd="2" destOrd="0" presId="urn:microsoft.com/office/officeart/2018/5/layout/IconCircleLabelList"/>
    <dgm:cxn modelId="{54B84917-41D9-4A9D-9A2F-968F118C612F}" type="presParOf" srcId="{D15A0C85-9BAA-467B-8ED1-6464E64E7757}" destId="{38B5247D-E042-4ECD-A52F-B5CAD01D8119}" srcOrd="3" destOrd="0" presId="urn:microsoft.com/office/officeart/2018/5/layout/IconCircleLabelList"/>
    <dgm:cxn modelId="{49278D66-D67A-410C-99C7-14E9138F0934}" type="presParOf" srcId="{9404C15B-0642-4CBD-9265-05E57957AC08}" destId="{7F74BABB-76D2-4180-ACF9-55EDC9C24795}" srcOrd="1" destOrd="0" presId="urn:microsoft.com/office/officeart/2018/5/layout/IconCircleLabelList"/>
    <dgm:cxn modelId="{08FFA0B6-7C08-47B9-A3CF-DDB2F6335AB8}" type="presParOf" srcId="{9404C15B-0642-4CBD-9265-05E57957AC08}" destId="{DDDE4C33-5664-4085-ABB4-21BF14E9D10A}" srcOrd="2" destOrd="0" presId="urn:microsoft.com/office/officeart/2018/5/layout/IconCircleLabelList"/>
    <dgm:cxn modelId="{9C588D39-5010-4EBC-9116-5E40A4F0A326}" type="presParOf" srcId="{DDDE4C33-5664-4085-ABB4-21BF14E9D10A}" destId="{94C65F9C-1838-4383-B20C-F7772B12FB8D}" srcOrd="0" destOrd="0" presId="urn:microsoft.com/office/officeart/2018/5/layout/IconCircleLabelList"/>
    <dgm:cxn modelId="{BB141EFD-8D2E-47AE-A153-96405C93D254}" type="presParOf" srcId="{DDDE4C33-5664-4085-ABB4-21BF14E9D10A}" destId="{61178977-A4F3-4FDB-B373-821838BDCB2B}" srcOrd="1" destOrd="0" presId="urn:microsoft.com/office/officeart/2018/5/layout/IconCircleLabelList"/>
    <dgm:cxn modelId="{270BD590-1FAA-48E5-A89D-019A14E517A7}" type="presParOf" srcId="{DDDE4C33-5664-4085-ABB4-21BF14E9D10A}" destId="{EA0D0078-5631-494F-8DB0-A1524042958A}" srcOrd="2" destOrd="0" presId="urn:microsoft.com/office/officeart/2018/5/layout/IconCircleLabelList"/>
    <dgm:cxn modelId="{9AAA8640-9D17-4B92-AC76-1FE3DD24AD1A}" type="presParOf" srcId="{DDDE4C33-5664-4085-ABB4-21BF14E9D10A}" destId="{C863967B-D4A2-4E21-8CD8-6A0FFFB18BD5}" srcOrd="3" destOrd="0" presId="urn:microsoft.com/office/officeart/2018/5/layout/IconCircleLabelList"/>
    <dgm:cxn modelId="{FFF45D6F-5814-4184-A71F-11CF8D810EB0}" type="presParOf" srcId="{9404C15B-0642-4CBD-9265-05E57957AC08}" destId="{16D42841-790F-4BD5-870A-CC9259F7CCCB}" srcOrd="3" destOrd="0" presId="urn:microsoft.com/office/officeart/2018/5/layout/IconCircleLabelList"/>
    <dgm:cxn modelId="{2218CB36-14E4-459E-9098-C42DD206D7A1}" type="presParOf" srcId="{9404C15B-0642-4CBD-9265-05E57957AC08}" destId="{ED7385A6-1F22-4579-9C84-760E1039C228}" srcOrd="4" destOrd="0" presId="urn:microsoft.com/office/officeart/2018/5/layout/IconCircleLabelList"/>
    <dgm:cxn modelId="{AFAAF111-6FF4-4176-A4FE-57EA6A2518D1}" type="presParOf" srcId="{ED7385A6-1F22-4579-9C84-760E1039C228}" destId="{EEFCBAAA-0EF7-40D5-B218-4E4156368211}" srcOrd="0" destOrd="0" presId="urn:microsoft.com/office/officeart/2018/5/layout/IconCircleLabelList"/>
    <dgm:cxn modelId="{5ACD8A59-9D07-44E4-96BA-E87F400AA819}" type="presParOf" srcId="{ED7385A6-1F22-4579-9C84-760E1039C228}" destId="{974F6F48-AA7D-49D5-880C-F28BBECC94DA}" srcOrd="1" destOrd="0" presId="urn:microsoft.com/office/officeart/2018/5/layout/IconCircleLabelList"/>
    <dgm:cxn modelId="{F4D8BCC4-FCA8-4B85-AEE9-F6EF21751FE4}" type="presParOf" srcId="{ED7385A6-1F22-4579-9C84-760E1039C228}" destId="{9CDA539D-1692-4E42-88C2-90D544FAC58F}" srcOrd="2" destOrd="0" presId="urn:microsoft.com/office/officeart/2018/5/layout/IconCircleLabelList"/>
    <dgm:cxn modelId="{2238578F-281C-4699-8AC3-27065C1CFBE6}" type="presParOf" srcId="{ED7385A6-1F22-4579-9C84-760E1039C228}" destId="{9687841A-D29A-441C-93FF-9D605840D40F}" srcOrd="3" destOrd="0" presId="urn:microsoft.com/office/officeart/2018/5/layout/IconCircleLabelList"/>
    <dgm:cxn modelId="{32B7EC8E-91CE-471C-8795-75281FA5719E}" type="presParOf" srcId="{9404C15B-0642-4CBD-9265-05E57957AC08}" destId="{A7AA001A-C489-4D6C-ACD2-2CDDFC112F24}" srcOrd="5" destOrd="0" presId="urn:microsoft.com/office/officeart/2018/5/layout/IconCircleLabelList"/>
    <dgm:cxn modelId="{13DA8CAA-B3CD-45AD-A91F-3DAF334609C0}" type="presParOf" srcId="{9404C15B-0642-4CBD-9265-05E57957AC08}" destId="{2C4734B6-FB0C-4825-81BE-30D9D476B2D4}" srcOrd="6" destOrd="0" presId="urn:microsoft.com/office/officeart/2018/5/layout/IconCircleLabelList"/>
    <dgm:cxn modelId="{11B98B7F-B9CF-4C05-933D-26F3F9549E12}" type="presParOf" srcId="{2C4734B6-FB0C-4825-81BE-30D9D476B2D4}" destId="{F88EB41E-6B84-4234-9174-10C171F4A8F2}" srcOrd="0" destOrd="0" presId="urn:microsoft.com/office/officeart/2018/5/layout/IconCircleLabelList"/>
    <dgm:cxn modelId="{481C1121-272C-4A87-AD0A-F6C6A3532F79}" type="presParOf" srcId="{2C4734B6-FB0C-4825-81BE-30D9D476B2D4}" destId="{2836FE7E-2E41-44E3-AC89-2114C9982878}" srcOrd="1" destOrd="0" presId="urn:microsoft.com/office/officeart/2018/5/layout/IconCircleLabelList"/>
    <dgm:cxn modelId="{67F52220-4B7E-4F0C-ABEE-9E6A66E10BC7}" type="presParOf" srcId="{2C4734B6-FB0C-4825-81BE-30D9D476B2D4}" destId="{37C45DBD-705A-49A3-890E-CB44953A2D18}" srcOrd="2" destOrd="0" presId="urn:microsoft.com/office/officeart/2018/5/layout/IconCircleLabelList"/>
    <dgm:cxn modelId="{DDB98169-EFB1-42AA-A57E-ED6A9745AF37}" type="presParOf" srcId="{2C4734B6-FB0C-4825-81BE-30D9D476B2D4}" destId="{2A515144-D70E-43F9-B757-71888B2C40BD}" srcOrd="3" destOrd="0" presId="urn:microsoft.com/office/officeart/2018/5/layout/IconCircleLabelList"/>
    <dgm:cxn modelId="{2B03D8A2-B7CE-4DE2-8EEF-8E4D151C76E5}" type="presParOf" srcId="{9404C15B-0642-4CBD-9265-05E57957AC08}" destId="{3CD66DAD-F209-4A4B-A3F5-487D6536461A}" srcOrd="7" destOrd="0" presId="urn:microsoft.com/office/officeart/2018/5/layout/IconCircleLabelList"/>
    <dgm:cxn modelId="{1EC1205A-DD7E-4B9A-9AF8-49DC2A2A4574}" type="presParOf" srcId="{9404C15B-0642-4CBD-9265-05E57957AC08}" destId="{7F2632A0-1188-4558-BD27-5AC9DBAE05B8}" srcOrd="8" destOrd="0" presId="urn:microsoft.com/office/officeart/2018/5/layout/IconCircleLabelList"/>
    <dgm:cxn modelId="{46EBEB9D-1C65-4D08-96D5-9DA97D0E59F9}" type="presParOf" srcId="{7F2632A0-1188-4558-BD27-5AC9DBAE05B8}" destId="{B4C8690E-CABC-4C20-8AC6-01CA6261842F}" srcOrd="0" destOrd="0" presId="urn:microsoft.com/office/officeart/2018/5/layout/IconCircleLabelList"/>
    <dgm:cxn modelId="{4D15F14C-6DB7-4C09-B98A-B6BD53DA303E}" type="presParOf" srcId="{7F2632A0-1188-4558-BD27-5AC9DBAE05B8}" destId="{B704160F-CC33-42E0-9BE5-0043524A4F5A}" srcOrd="1" destOrd="0" presId="urn:microsoft.com/office/officeart/2018/5/layout/IconCircleLabelList"/>
    <dgm:cxn modelId="{37E2E100-D6B3-4454-BEAF-8D2629FFB53A}" type="presParOf" srcId="{7F2632A0-1188-4558-BD27-5AC9DBAE05B8}" destId="{78063B4A-CDEC-4766-9F0D-5BFE9C3AB8CD}" srcOrd="2" destOrd="0" presId="urn:microsoft.com/office/officeart/2018/5/layout/IconCircleLabelList"/>
    <dgm:cxn modelId="{F18EB221-3ECD-4A91-B9A5-BC372720EBBC}" type="presParOf" srcId="{7F2632A0-1188-4558-BD27-5AC9DBAE05B8}" destId="{CEF1F343-1313-401E-8BC2-5EE72A32A1E0}" srcOrd="3" destOrd="0" presId="urn:microsoft.com/office/officeart/2018/5/layout/IconCircleLabelList"/>
    <dgm:cxn modelId="{7665F306-7F59-4ED0-A9BD-E64C40C88382}" type="presParOf" srcId="{9404C15B-0642-4CBD-9265-05E57957AC08}" destId="{3BDB5C30-4CF6-49CB-A7DE-CA94E312A826}" srcOrd="9" destOrd="0" presId="urn:microsoft.com/office/officeart/2018/5/layout/IconCircleLabelList"/>
    <dgm:cxn modelId="{D9C81125-C3E2-47E7-B85E-1F2E573BB332}" type="presParOf" srcId="{9404C15B-0642-4CBD-9265-05E57957AC08}" destId="{97B45551-E813-4BE1-9BD5-95590F25F792}" srcOrd="10" destOrd="0" presId="urn:microsoft.com/office/officeart/2018/5/layout/IconCircleLabelList"/>
    <dgm:cxn modelId="{250B15FE-76F7-44FF-B45E-FD833AF5D10E}" type="presParOf" srcId="{97B45551-E813-4BE1-9BD5-95590F25F792}" destId="{F892C203-C2CC-4B44-9A83-1C893B87AA2C}" srcOrd="0" destOrd="0" presId="urn:microsoft.com/office/officeart/2018/5/layout/IconCircleLabelList"/>
    <dgm:cxn modelId="{E072BDD9-5833-4247-8213-7696CA3CFC7C}" type="presParOf" srcId="{97B45551-E813-4BE1-9BD5-95590F25F792}" destId="{FFD6D1F6-CF92-482F-B931-AED496E45126}" srcOrd="1" destOrd="0" presId="urn:microsoft.com/office/officeart/2018/5/layout/IconCircleLabelList"/>
    <dgm:cxn modelId="{95FB6402-EDAE-4DEF-99C1-8833D9CA925D}" type="presParOf" srcId="{97B45551-E813-4BE1-9BD5-95590F25F792}" destId="{88F8EFD1-76B5-4AA2-826D-AC323BEF2B80}" srcOrd="2" destOrd="0" presId="urn:microsoft.com/office/officeart/2018/5/layout/IconCircleLabelList"/>
    <dgm:cxn modelId="{FA145055-F41B-44F3-88A6-91BB27A1F310}" type="presParOf" srcId="{97B45551-E813-4BE1-9BD5-95590F25F792}" destId="{3881E81B-4E23-4A7E-A009-D305D2CCD15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6F190-B134-48C4-9BE5-BD93C55F2CC5}">
      <dsp:nvSpPr>
        <dsp:cNvPr id="0" name=""/>
        <dsp:cNvSpPr/>
      </dsp:nvSpPr>
      <dsp:spPr>
        <a:xfrm>
          <a:off x="290272" y="919820"/>
          <a:ext cx="903919" cy="90391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B41A9-1AF2-4A49-9DA5-1B88D364FE2B}">
      <dsp:nvSpPr>
        <dsp:cNvPr id="0" name=""/>
        <dsp:cNvSpPr/>
      </dsp:nvSpPr>
      <dsp:spPr>
        <a:xfrm>
          <a:off x="482911" y="1112459"/>
          <a:ext cx="518642" cy="5186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B5247D-E042-4ECD-A52F-B5CAD01D8119}">
      <dsp:nvSpPr>
        <dsp:cNvPr id="0" name=""/>
        <dsp:cNvSpPr/>
      </dsp:nvSpPr>
      <dsp:spPr>
        <a:xfrm>
          <a:off x="1314"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Introduction</a:t>
          </a:r>
        </a:p>
      </dsp:txBody>
      <dsp:txXfrm>
        <a:off x="1314" y="2105289"/>
        <a:ext cx="1481835" cy="592734"/>
      </dsp:txXfrm>
    </dsp:sp>
    <dsp:sp modelId="{94C65F9C-1838-4383-B20C-F7772B12FB8D}">
      <dsp:nvSpPr>
        <dsp:cNvPr id="0" name=""/>
        <dsp:cNvSpPr/>
      </dsp:nvSpPr>
      <dsp:spPr>
        <a:xfrm>
          <a:off x="2031430" y="919820"/>
          <a:ext cx="903919" cy="90391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78977-A4F3-4FDB-B373-821838BDCB2B}">
      <dsp:nvSpPr>
        <dsp:cNvPr id="0" name=""/>
        <dsp:cNvSpPr/>
      </dsp:nvSpPr>
      <dsp:spPr>
        <a:xfrm>
          <a:off x="2224068" y="1112459"/>
          <a:ext cx="518642" cy="5186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63967B-D4A2-4E21-8CD8-6A0FFFB18BD5}">
      <dsp:nvSpPr>
        <dsp:cNvPr id="0" name=""/>
        <dsp:cNvSpPr/>
      </dsp:nvSpPr>
      <dsp:spPr>
        <a:xfrm>
          <a:off x="1742472"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i="1" kern="1200"/>
            <a:t>Fabulous : Self Care</a:t>
          </a:r>
          <a:r>
            <a:rPr lang="en-US" sz="1300" kern="1200"/>
            <a:t> App</a:t>
          </a:r>
        </a:p>
      </dsp:txBody>
      <dsp:txXfrm>
        <a:off x="1742472" y="2105289"/>
        <a:ext cx="1481835" cy="592734"/>
      </dsp:txXfrm>
    </dsp:sp>
    <dsp:sp modelId="{EEFCBAAA-0EF7-40D5-B218-4E4156368211}">
      <dsp:nvSpPr>
        <dsp:cNvPr id="0" name=""/>
        <dsp:cNvSpPr/>
      </dsp:nvSpPr>
      <dsp:spPr>
        <a:xfrm>
          <a:off x="3772587" y="919820"/>
          <a:ext cx="903919" cy="90391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F6F48-AA7D-49D5-880C-F28BBECC94DA}">
      <dsp:nvSpPr>
        <dsp:cNvPr id="0" name=""/>
        <dsp:cNvSpPr/>
      </dsp:nvSpPr>
      <dsp:spPr>
        <a:xfrm>
          <a:off x="3965226" y="1112459"/>
          <a:ext cx="518642" cy="5186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87841A-D29A-441C-93FF-9D605840D40F}">
      <dsp:nvSpPr>
        <dsp:cNvPr id="0" name=""/>
        <dsp:cNvSpPr/>
      </dsp:nvSpPr>
      <dsp:spPr>
        <a:xfrm>
          <a:off x="3483629"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Persuasive Systems Design (PSD) Model</a:t>
          </a:r>
        </a:p>
      </dsp:txBody>
      <dsp:txXfrm>
        <a:off x="3483629" y="2105289"/>
        <a:ext cx="1481835" cy="592734"/>
      </dsp:txXfrm>
    </dsp:sp>
    <dsp:sp modelId="{F88EB41E-6B84-4234-9174-10C171F4A8F2}">
      <dsp:nvSpPr>
        <dsp:cNvPr id="0" name=""/>
        <dsp:cNvSpPr/>
      </dsp:nvSpPr>
      <dsp:spPr>
        <a:xfrm>
          <a:off x="5513744" y="919820"/>
          <a:ext cx="903919" cy="90391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36FE7E-2E41-44E3-AC89-2114C9982878}">
      <dsp:nvSpPr>
        <dsp:cNvPr id="0" name=""/>
        <dsp:cNvSpPr/>
      </dsp:nvSpPr>
      <dsp:spPr>
        <a:xfrm>
          <a:off x="5706383" y="1112459"/>
          <a:ext cx="518642" cy="5186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515144-D70E-43F9-B757-71888B2C40BD}">
      <dsp:nvSpPr>
        <dsp:cNvPr id="0" name=""/>
        <dsp:cNvSpPr/>
      </dsp:nvSpPr>
      <dsp:spPr>
        <a:xfrm>
          <a:off x="5224786"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Analysis</a:t>
          </a:r>
        </a:p>
      </dsp:txBody>
      <dsp:txXfrm>
        <a:off x="5224786" y="2105289"/>
        <a:ext cx="1481835" cy="592734"/>
      </dsp:txXfrm>
    </dsp:sp>
    <dsp:sp modelId="{B4C8690E-CABC-4C20-8AC6-01CA6261842F}">
      <dsp:nvSpPr>
        <dsp:cNvPr id="0" name=""/>
        <dsp:cNvSpPr/>
      </dsp:nvSpPr>
      <dsp:spPr>
        <a:xfrm>
          <a:off x="7254901" y="919820"/>
          <a:ext cx="903919" cy="90391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4160F-CC33-42E0-9BE5-0043524A4F5A}">
      <dsp:nvSpPr>
        <dsp:cNvPr id="0" name=""/>
        <dsp:cNvSpPr/>
      </dsp:nvSpPr>
      <dsp:spPr>
        <a:xfrm>
          <a:off x="7447540" y="1112459"/>
          <a:ext cx="518642" cy="5186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F1F343-1313-401E-8BC2-5EE72A32A1E0}">
      <dsp:nvSpPr>
        <dsp:cNvPr id="0" name=""/>
        <dsp:cNvSpPr/>
      </dsp:nvSpPr>
      <dsp:spPr>
        <a:xfrm>
          <a:off x="6965943"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Discussion </a:t>
          </a:r>
        </a:p>
      </dsp:txBody>
      <dsp:txXfrm>
        <a:off x="6965943" y="2105289"/>
        <a:ext cx="1481835" cy="592734"/>
      </dsp:txXfrm>
    </dsp:sp>
    <dsp:sp modelId="{F892C203-C2CC-4B44-9A83-1C893B87AA2C}">
      <dsp:nvSpPr>
        <dsp:cNvPr id="0" name=""/>
        <dsp:cNvSpPr/>
      </dsp:nvSpPr>
      <dsp:spPr>
        <a:xfrm>
          <a:off x="8996059" y="919820"/>
          <a:ext cx="903919" cy="90391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6D1F6-CF92-482F-B931-AED496E45126}">
      <dsp:nvSpPr>
        <dsp:cNvPr id="0" name=""/>
        <dsp:cNvSpPr/>
      </dsp:nvSpPr>
      <dsp:spPr>
        <a:xfrm>
          <a:off x="9188697" y="1112459"/>
          <a:ext cx="518642" cy="51864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81E81B-4E23-4A7E-A009-D305D2CCD15D}">
      <dsp:nvSpPr>
        <dsp:cNvPr id="0" name=""/>
        <dsp:cNvSpPr/>
      </dsp:nvSpPr>
      <dsp:spPr>
        <a:xfrm>
          <a:off x="8707101" y="2105289"/>
          <a:ext cx="1481835" cy="5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Conclusion</a:t>
          </a:r>
        </a:p>
      </dsp:txBody>
      <dsp:txXfrm>
        <a:off x="8707101" y="2105289"/>
        <a:ext cx="1481835" cy="59273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C686-E883-4D21-9C20-9B516DAF8B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78F137-6F3D-4223-B05C-ED6E18DBDD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A0F7FF-D1F6-4F2D-9625-ADCFBB2CCDE0}"/>
              </a:ext>
            </a:extLst>
          </p:cNvPr>
          <p:cNvSpPr>
            <a:spLocks noGrp="1"/>
          </p:cNvSpPr>
          <p:nvPr>
            <p:ph type="dt" sz="half" idx="10"/>
          </p:nvPr>
        </p:nvSpPr>
        <p:spPr/>
        <p:txBody>
          <a:bodyPr/>
          <a:lstStyle/>
          <a:p>
            <a:fld id="{80A868B6-693A-4FA0-AB4C-4DAA9C93A568}" type="datetimeFigureOut">
              <a:rPr lang="en-US" smtClean="0"/>
              <a:t>16-Jul-19</a:t>
            </a:fld>
            <a:endParaRPr lang="en-US"/>
          </a:p>
        </p:txBody>
      </p:sp>
      <p:sp>
        <p:nvSpPr>
          <p:cNvPr id="5" name="Footer Placeholder 4">
            <a:extLst>
              <a:ext uri="{FF2B5EF4-FFF2-40B4-BE49-F238E27FC236}">
                <a16:creationId xmlns:a16="http://schemas.microsoft.com/office/drawing/2014/main" id="{9C4B6B02-0F7D-4346-9344-8A423131A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9517F-58D7-4525-8311-B828FC8A5864}"/>
              </a:ext>
            </a:extLst>
          </p:cNvPr>
          <p:cNvSpPr>
            <a:spLocks noGrp="1"/>
          </p:cNvSpPr>
          <p:nvPr>
            <p:ph type="sldNum" sz="quarter" idx="12"/>
          </p:nvPr>
        </p:nvSpPr>
        <p:spPr/>
        <p:txBody>
          <a:bodyPr/>
          <a:lstStyle/>
          <a:p>
            <a:fld id="{5DA9F407-CC5E-43E5-9E65-04FA1BA46829}" type="slidenum">
              <a:rPr lang="en-US" smtClean="0"/>
              <a:t>‹#›</a:t>
            </a:fld>
            <a:endParaRPr lang="en-US"/>
          </a:p>
        </p:txBody>
      </p:sp>
    </p:spTree>
    <p:extLst>
      <p:ext uri="{BB962C8B-B14F-4D97-AF65-F5344CB8AC3E}">
        <p14:creationId xmlns:p14="http://schemas.microsoft.com/office/powerpoint/2010/main" val="11072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1990-9475-45EB-889E-E5DB46E78B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DF3EF8-A321-4E79-A1A1-15A3210579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06A65-88F8-45B9-88BA-06A57A8C6A9B}"/>
              </a:ext>
            </a:extLst>
          </p:cNvPr>
          <p:cNvSpPr>
            <a:spLocks noGrp="1"/>
          </p:cNvSpPr>
          <p:nvPr>
            <p:ph type="dt" sz="half" idx="10"/>
          </p:nvPr>
        </p:nvSpPr>
        <p:spPr/>
        <p:txBody>
          <a:bodyPr/>
          <a:lstStyle/>
          <a:p>
            <a:fld id="{80A868B6-693A-4FA0-AB4C-4DAA9C93A568}" type="datetimeFigureOut">
              <a:rPr lang="en-US" smtClean="0"/>
              <a:t>16-Jul-19</a:t>
            </a:fld>
            <a:endParaRPr lang="en-US"/>
          </a:p>
        </p:txBody>
      </p:sp>
      <p:sp>
        <p:nvSpPr>
          <p:cNvPr id="5" name="Footer Placeholder 4">
            <a:extLst>
              <a:ext uri="{FF2B5EF4-FFF2-40B4-BE49-F238E27FC236}">
                <a16:creationId xmlns:a16="http://schemas.microsoft.com/office/drawing/2014/main" id="{D5C79722-A3FD-44E7-A78B-F578E499A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21047-477B-4FC1-B302-C66F259BED2D}"/>
              </a:ext>
            </a:extLst>
          </p:cNvPr>
          <p:cNvSpPr>
            <a:spLocks noGrp="1"/>
          </p:cNvSpPr>
          <p:nvPr>
            <p:ph type="sldNum" sz="quarter" idx="12"/>
          </p:nvPr>
        </p:nvSpPr>
        <p:spPr/>
        <p:txBody>
          <a:bodyPr/>
          <a:lstStyle/>
          <a:p>
            <a:fld id="{5DA9F407-CC5E-43E5-9E65-04FA1BA46829}" type="slidenum">
              <a:rPr lang="en-US" smtClean="0"/>
              <a:t>‹#›</a:t>
            </a:fld>
            <a:endParaRPr lang="en-US"/>
          </a:p>
        </p:txBody>
      </p:sp>
    </p:spTree>
    <p:extLst>
      <p:ext uri="{BB962C8B-B14F-4D97-AF65-F5344CB8AC3E}">
        <p14:creationId xmlns:p14="http://schemas.microsoft.com/office/powerpoint/2010/main" val="235734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6357BF-9200-491F-B4AF-1D21EB9CCC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F8C3EF-B397-4F38-91CD-0DEA28BF3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4E2E3-7BFC-4D93-9BC9-4A2D3F0027C8}"/>
              </a:ext>
            </a:extLst>
          </p:cNvPr>
          <p:cNvSpPr>
            <a:spLocks noGrp="1"/>
          </p:cNvSpPr>
          <p:nvPr>
            <p:ph type="dt" sz="half" idx="10"/>
          </p:nvPr>
        </p:nvSpPr>
        <p:spPr/>
        <p:txBody>
          <a:bodyPr/>
          <a:lstStyle/>
          <a:p>
            <a:fld id="{80A868B6-693A-4FA0-AB4C-4DAA9C93A568}" type="datetimeFigureOut">
              <a:rPr lang="en-US" smtClean="0"/>
              <a:t>16-Jul-19</a:t>
            </a:fld>
            <a:endParaRPr lang="en-US"/>
          </a:p>
        </p:txBody>
      </p:sp>
      <p:sp>
        <p:nvSpPr>
          <p:cNvPr id="5" name="Footer Placeholder 4">
            <a:extLst>
              <a:ext uri="{FF2B5EF4-FFF2-40B4-BE49-F238E27FC236}">
                <a16:creationId xmlns:a16="http://schemas.microsoft.com/office/drawing/2014/main" id="{916038FA-81EC-4158-A725-FE1D4F3B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3E98A-21DC-4530-886F-22552DA332C7}"/>
              </a:ext>
            </a:extLst>
          </p:cNvPr>
          <p:cNvSpPr>
            <a:spLocks noGrp="1"/>
          </p:cNvSpPr>
          <p:nvPr>
            <p:ph type="sldNum" sz="quarter" idx="12"/>
          </p:nvPr>
        </p:nvSpPr>
        <p:spPr/>
        <p:txBody>
          <a:bodyPr/>
          <a:lstStyle/>
          <a:p>
            <a:fld id="{5DA9F407-CC5E-43E5-9E65-04FA1BA46829}" type="slidenum">
              <a:rPr lang="en-US" smtClean="0"/>
              <a:t>‹#›</a:t>
            </a:fld>
            <a:endParaRPr lang="en-US"/>
          </a:p>
        </p:txBody>
      </p:sp>
    </p:spTree>
    <p:extLst>
      <p:ext uri="{BB962C8B-B14F-4D97-AF65-F5344CB8AC3E}">
        <p14:creationId xmlns:p14="http://schemas.microsoft.com/office/powerpoint/2010/main" val="261878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FE8B-A7FC-4B86-962D-E32D6E989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74656-DD75-4A77-83CA-043543305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FC61-13BF-4655-9E38-C818218386FE}"/>
              </a:ext>
            </a:extLst>
          </p:cNvPr>
          <p:cNvSpPr>
            <a:spLocks noGrp="1"/>
          </p:cNvSpPr>
          <p:nvPr>
            <p:ph type="dt" sz="half" idx="10"/>
          </p:nvPr>
        </p:nvSpPr>
        <p:spPr/>
        <p:txBody>
          <a:bodyPr/>
          <a:lstStyle/>
          <a:p>
            <a:fld id="{80A868B6-693A-4FA0-AB4C-4DAA9C93A568}" type="datetimeFigureOut">
              <a:rPr lang="en-US" smtClean="0"/>
              <a:t>16-Jul-19</a:t>
            </a:fld>
            <a:endParaRPr lang="en-US"/>
          </a:p>
        </p:txBody>
      </p:sp>
      <p:sp>
        <p:nvSpPr>
          <p:cNvPr id="5" name="Footer Placeholder 4">
            <a:extLst>
              <a:ext uri="{FF2B5EF4-FFF2-40B4-BE49-F238E27FC236}">
                <a16:creationId xmlns:a16="http://schemas.microsoft.com/office/drawing/2014/main" id="{7D9613BC-3345-4938-8063-4494B6286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5769F-09BA-4BC8-B473-8FFDA4C88D64}"/>
              </a:ext>
            </a:extLst>
          </p:cNvPr>
          <p:cNvSpPr>
            <a:spLocks noGrp="1"/>
          </p:cNvSpPr>
          <p:nvPr>
            <p:ph type="sldNum" sz="quarter" idx="12"/>
          </p:nvPr>
        </p:nvSpPr>
        <p:spPr/>
        <p:txBody>
          <a:bodyPr/>
          <a:lstStyle/>
          <a:p>
            <a:fld id="{5DA9F407-CC5E-43E5-9E65-04FA1BA46829}" type="slidenum">
              <a:rPr lang="en-US" smtClean="0"/>
              <a:t>‹#›</a:t>
            </a:fld>
            <a:endParaRPr lang="en-US"/>
          </a:p>
        </p:txBody>
      </p:sp>
    </p:spTree>
    <p:extLst>
      <p:ext uri="{BB962C8B-B14F-4D97-AF65-F5344CB8AC3E}">
        <p14:creationId xmlns:p14="http://schemas.microsoft.com/office/powerpoint/2010/main" val="35161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CB06-F95E-4EB3-A2C3-DBF700AF0E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A2F2F3-E8AC-48A3-B1EF-9D16705AEB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776D18-9BAB-4EDC-8E25-78DD4A4AE03F}"/>
              </a:ext>
            </a:extLst>
          </p:cNvPr>
          <p:cNvSpPr>
            <a:spLocks noGrp="1"/>
          </p:cNvSpPr>
          <p:nvPr>
            <p:ph type="dt" sz="half" idx="10"/>
          </p:nvPr>
        </p:nvSpPr>
        <p:spPr/>
        <p:txBody>
          <a:bodyPr/>
          <a:lstStyle/>
          <a:p>
            <a:fld id="{80A868B6-693A-4FA0-AB4C-4DAA9C93A568}" type="datetimeFigureOut">
              <a:rPr lang="en-US" smtClean="0"/>
              <a:t>16-Jul-19</a:t>
            </a:fld>
            <a:endParaRPr lang="en-US"/>
          </a:p>
        </p:txBody>
      </p:sp>
      <p:sp>
        <p:nvSpPr>
          <p:cNvPr id="5" name="Footer Placeholder 4">
            <a:extLst>
              <a:ext uri="{FF2B5EF4-FFF2-40B4-BE49-F238E27FC236}">
                <a16:creationId xmlns:a16="http://schemas.microsoft.com/office/drawing/2014/main" id="{7C9CD820-5435-4F02-9FF6-BD70282F8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E1B5A-09D0-4C9C-8C87-0446BFB46658}"/>
              </a:ext>
            </a:extLst>
          </p:cNvPr>
          <p:cNvSpPr>
            <a:spLocks noGrp="1"/>
          </p:cNvSpPr>
          <p:nvPr>
            <p:ph type="sldNum" sz="quarter" idx="12"/>
          </p:nvPr>
        </p:nvSpPr>
        <p:spPr/>
        <p:txBody>
          <a:bodyPr/>
          <a:lstStyle/>
          <a:p>
            <a:fld id="{5DA9F407-CC5E-43E5-9E65-04FA1BA46829}" type="slidenum">
              <a:rPr lang="en-US" smtClean="0"/>
              <a:t>‹#›</a:t>
            </a:fld>
            <a:endParaRPr lang="en-US"/>
          </a:p>
        </p:txBody>
      </p:sp>
    </p:spTree>
    <p:extLst>
      <p:ext uri="{BB962C8B-B14F-4D97-AF65-F5344CB8AC3E}">
        <p14:creationId xmlns:p14="http://schemas.microsoft.com/office/powerpoint/2010/main" val="115434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3879-5B14-44D6-97EF-0631008D5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DF97DB-C01A-4082-BA98-0848DE015F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DAD58D-D98E-4CEC-B92B-AEF0D6B3F0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59F46-4D27-4A25-9C1C-1622724EF4D7}"/>
              </a:ext>
            </a:extLst>
          </p:cNvPr>
          <p:cNvSpPr>
            <a:spLocks noGrp="1"/>
          </p:cNvSpPr>
          <p:nvPr>
            <p:ph type="dt" sz="half" idx="10"/>
          </p:nvPr>
        </p:nvSpPr>
        <p:spPr/>
        <p:txBody>
          <a:bodyPr/>
          <a:lstStyle/>
          <a:p>
            <a:fld id="{80A868B6-693A-4FA0-AB4C-4DAA9C93A568}" type="datetimeFigureOut">
              <a:rPr lang="en-US" smtClean="0"/>
              <a:t>16-Jul-19</a:t>
            </a:fld>
            <a:endParaRPr lang="en-US"/>
          </a:p>
        </p:txBody>
      </p:sp>
      <p:sp>
        <p:nvSpPr>
          <p:cNvPr id="6" name="Footer Placeholder 5">
            <a:extLst>
              <a:ext uri="{FF2B5EF4-FFF2-40B4-BE49-F238E27FC236}">
                <a16:creationId xmlns:a16="http://schemas.microsoft.com/office/drawing/2014/main" id="{B490164F-5F94-4607-A229-AEE3D3969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A3300-78AF-453F-A08F-604FE4C879D4}"/>
              </a:ext>
            </a:extLst>
          </p:cNvPr>
          <p:cNvSpPr>
            <a:spLocks noGrp="1"/>
          </p:cNvSpPr>
          <p:nvPr>
            <p:ph type="sldNum" sz="quarter" idx="12"/>
          </p:nvPr>
        </p:nvSpPr>
        <p:spPr/>
        <p:txBody>
          <a:bodyPr/>
          <a:lstStyle/>
          <a:p>
            <a:fld id="{5DA9F407-CC5E-43E5-9E65-04FA1BA46829}" type="slidenum">
              <a:rPr lang="en-US" smtClean="0"/>
              <a:t>‹#›</a:t>
            </a:fld>
            <a:endParaRPr lang="en-US"/>
          </a:p>
        </p:txBody>
      </p:sp>
    </p:spTree>
    <p:extLst>
      <p:ext uri="{BB962C8B-B14F-4D97-AF65-F5344CB8AC3E}">
        <p14:creationId xmlns:p14="http://schemas.microsoft.com/office/powerpoint/2010/main" val="122929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1455-640C-4F4D-B2F6-97778328CC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2AE15C-5A3D-4FA2-B4B3-385CC7CDC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2DF4D-D1C3-47B0-9502-AE3C9F6426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923C8D-39CB-4E11-B760-32E56947E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1453F-6156-4ADC-8CA8-711801DE22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81DDFA-62C9-4CCE-8185-C303AD85CB57}"/>
              </a:ext>
            </a:extLst>
          </p:cNvPr>
          <p:cNvSpPr>
            <a:spLocks noGrp="1"/>
          </p:cNvSpPr>
          <p:nvPr>
            <p:ph type="dt" sz="half" idx="10"/>
          </p:nvPr>
        </p:nvSpPr>
        <p:spPr/>
        <p:txBody>
          <a:bodyPr/>
          <a:lstStyle/>
          <a:p>
            <a:fld id="{80A868B6-693A-4FA0-AB4C-4DAA9C93A568}" type="datetimeFigureOut">
              <a:rPr lang="en-US" smtClean="0"/>
              <a:t>16-Jul-19</a:t>
            </a:fld>
            <a:endParaRPr lang="en-US"/>
          </a:p>
        </p:txBody>
      </p:sp>
      <p:sp>
        <p:nvSpPr>
          <p:cNvPr id="8" name="Footer Placeholder 7">
            <a:extLst>
              <a:ext uri="{FF2B5EF4-FFF2-40B4-BE49-F238E27FC236}">
                <a16:creationId xmlns:a16="http://schemas.microsoft.com/office/drawing/2014/main" id="{12B989E6-8CA6-4C60-BD52-21C9BAC91F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960C77-D67B-4DAA-83A7-D82EC452C77A}"/>
              </a:ext>
            </a:extLst>
          </p:cNvPr>
          <p:cNvSpPr>
            <a:spLocks noGrp="1"/>
          </p:cNvSpPr>
          <p:nvPr>
            <p:ph type="sldNum" sz="quarter" idx="12"/>
          </p:nvPr>
        </p:nvSpPr>
        <p:spPr/>
        <p:txBody>
          <a:bodyPr/>
          <a:lstStyle/>
          <a:p>
            <a:fld id="{5DA9F407-CC5E-43E5-9E65-04FA1BA46829}" type="slidenum">
              <a:rPr lang="en-US" smtClean="0"/>
              <a:t>‹#›</a:t>
            </a:fld>
            <a:endParaRPr lang="en-US"/>
          </a:p>
        </p:txBody>
      </p:sp>
    </p:spTree>
    <p:extLst>
      <p:ext uri="{BB962C8B-B14F-4D97-AF65-F5344CB8AC3E}">
        <p14:creationId xmlns:p14="http://schemas.microsoft.com/office/powerpoint/2010/main" val="2190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BEEC-E459-420E-A82C-1520863979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600F5F-FADC-4FEC-8936-6AAA9FB941F2}"/>
              </a:ext>
            </a:extLst>
          </p:cNvPr>
          <p:cNvSpPr>
            <a:spLocks noGrp="1"/>
          </p:cNvSpPr>
          <p:nvPr>
            <p:ph type="dt" sz="half" idx="10"/>
          </p:nvPr>
        </p:nvSpPr>
        <p:spPr/>
        <p:txBody>
          <a:bodyPr/>
          <a:lstStyle/>
          <a:p>
            <a:fld id="{80A868B6-693A-4FA0-AB4C-4DAA9C93A568}" type="datetimeFigureOut">
              <a:rPr lang="en-US" smtClean="0"/>
              <a:t>16-Jul-19</a:t>
            </a:fld>
            <a:endParaRPr lang="en-US"/>
          </a:p>
        </p:txBody>
      </p:sp>
      <p:sp>
        <p:nvSpPr>
          <p:cNvPr id="4" name="Footer Placeholder 3">
            <a:extLst>
              <a:ext uri="{FF2B5EF4-FFF2-40B4-BE49-F238E27FC236}">
                <a16:creationId xmlns:a16="http://schemas.microsoft.com/office/drawing/2014/main" id="{B3EF8AD7-03C5-4DA6-B507-BB3C3B36BA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81605-8450-4CB0-9F7B-924E678FD983}"/>
              </a:ext>
            </a:extLst>
          </p:cNvPr>
          <p:cNvSpPr>
            <a:spLocks noGrp="1"/>
          </p:cNvSpPr>
          <p:nvPr>
            <p:ph type="sldNum" sz="quarter" idx="12"/>
          </p:nvPr>
        </p:nvSpPr>
        <p:spPr/>
        <p:txBody>
          <a:bodyPr/>
          <a:lstStyle/>
          <a:p>
            <a:fld id="{5DA9F407-CC5E-43E5-9E65-04FA1BA46829}" type="slidenum">
              <a:rPr lang="en-US" smtClean="0"/>
              <a:t>‹#›</a:t>
            </a:fld>
            <a:endParaRPr lang="en-US"/>
          </a:p>
        </p:txBody>
      </p:sp>
    </p:spTree>
    <p:extLst>
      <p:ext uri="{BB962C8B-B14F-4D97-AF65-F5344CB8AC3E}">
        <p14:creationId xmlns:p14="http://schemas.microsoft.com/office/powerpoint/2010/main" val="88025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9F738-1651-4C62-96FF-0DEF0EFE580D}"/>
              </a:ext>
            </a:extLst>
          </p:cNvPr>
          <p:cNvSpPr>
            <a:spLocks noGrp="1"/>
          </p:cNvSpPr>
          <p:nvPr>
            <p:ph type="dt" sz="half" idx="10"/>
          </p:nvPr>
        </p:nvSpPr>
        <p:spPr/>
        <p:txBody>
          <a:bodyPr/>
          <a:lstStyle/>
          <a:p>
            <a:fld id="{80A868B6-693A-4FA0-AB4C-4DAA9C93A568}" type="datetimeFigureOut">
              <a:rPr lang="en-US" smtClean="0"/>
              <a:t>16-Jul-19</a:t>
            </a:fld>
            <a:endParaRPr lang="en-US"/>
          </a:p>
        </p:txBody>
      </p:sp>
      <p:sp>
        <p:nvSpPr>
          <p:cNvPr id="3" name="Footer Placeholder 2">
            <a:extLst>
              <a:ext uri="{FF2B5EF4-FFF2-40B4-BE49-F238E27FC236}">
                <a16:creationId xmlns:a16="http://schemas.microsoft.com/office/drawing/2014/main" id="{334DAFFD-4653-47B2-9665-D4DD96BE8B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D1AA4E-3643-4B9F-8F95-F04F24CAB88C}"/>
              </a:ext>
            </a:extLst>
          </p:cNvPr>
          <p:cNvSpPr>
            <a:spLocks noGrp="1"/>
          </p:cNvSpPr>
          <p:nvPr>
            <p:ph type="sldNum" sz="quarter" idx="12"/>
          </p:nvPr>
        </p:nvSpPr>
        <p:spPr/>
        <p:txBody>
          <a:bodyPr/>
          <a:lstStyle/>
          <a:p>
            <a:fld id="{5DA9F407-CC5E-43E5-9E65-04FA1BA46829}" type="slidenum">
              <a:rPr lang="en-US" smtClean="0"/>
              <a:t>‹#›</a:t>
            </a:fld>
            <a:endParaRPr lang="en-US"/>
          </a:p>
        </p:txBody>
      </p:sp>
    </p:spTree>
    <p:extLst>
      <p:ext uri="{BB962C8B-B14F-4D97-AF65-F5344CB8AC3E}">
        <p14:creationId xmlns:p14="http://schemas.microsoft.com/office/powerpoint/2010/main" val="210841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6780-76B6-43EB-AF5B-42D2DA3F27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8E8305-E732-4F7E-BDF5-2E468770D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C0DB16-271B-4DCB-B54C-F80CA89A8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5E359-D27E-410D-AA6D-2B0291BF4B0E}"/>
              </a:ext>
            </a:extLst>
          </p:cNvPr>
          <p:cNvSpPr>
            <a:spLocks noGrp="1"/>
          </p:cNvSpPr>
          <p:nvPr>
            <p:ph type="dt" sz="half" idx="10"/>
          </p:nvPr>
        </p:nvSpPr>
        <p:spPr/>
        <p:txBody>
          <a:bodyPr/>
          <a:lstStyle/>
          <a:p>
            <a:fld id="{80A868B6-693A-4FA0-AB4C-4DAA9C93A568}" type="datetimeFigureOut">
              <a:rPr lang="en-US" smtClean="0"/>
              <a:t>16-Jul-19</a:t>
            </a:fld>
            <a:endParaRPr lang="en-US"/>
          </a:p>
        </p:txBody>
      </p:sp>
      <p:sp>
        <p:nvSpPr>
          <p:cNvPr id="6" name="Footer Placeholder 5">
            <a:extLst>
              <a:ext uri="{FF2B5EF4-FFF2-40B4-BE49-F238E27FC236}">
                <a16:creationId xmlns:a16="http://schemas.microsoft.com/office/drawing/2014/main" id="{BA370D8A-4D5E-464C-B00B-275F3FB7C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9ED21-DB19-408E-8DF5-8423ACD30B4B}"/>
              </a:ext>
            </a:extLst>
          </p:cNvPr>
          <p:cNvSpPr>
            <a:spLocks noGrp="1"/>
          </p:cNvSpPr>
          <p:nvPr>
            <p:ph type="sldNum" sz="quarter" idx="12"/>
          </p:nvPr>
        </p:nvSpPr>
        <p:spPr/>
        <p:txBody>
          <a:bodyPr/>
          <a:lstStyle/>
          <a:p>
            <a:fld id="{5DA9F407-CC5E-43E5-9E65-04FA1BA46829}" type="slidenum">
              <a:rPr lang="en-US" smtClean="0"/>
              <a:t>‹#›</a:t>
            </a:fld>
            <a:endParaRPr lang="en-US"/>
          </a:p>
        </p:txBody>
      </p:sp>
    </p:spTree>
    <p:extLst>
      <p:ext uri="{BB962C8B-B14F-4D97-AF65-F5344CB8AC3E}">
        <p14:creationId xmlns:p14="http://schemas.microsoft.com/office/powerpoint/2010/main" val="283065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02AD-AC56-4DC6-B544-A270A3499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5EC8A-9C75-4856-B30A-2EFB5E4BE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012A10-ECB7-49A7-AADE-AC1569B83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2E4DA-9AA2-4C08-8670-32F87F090C1D}"/>
              </a:ext>
            </a:extLst>
          </p:cNvPr>
          <p:cNvSpPr>
            <a:spLocks noGrp="1"/>
          </p:cNvSpPr>
          <p:nvPr>
            <p:ph type="dt" sz="half" idx="10"/>
          </p:nvPr>
        </p:nvSpPr>
        <p:spPr/>
        <p:txBody>
          <a:bodyPr/>
          <a:lstStyle/>
          <a:p>
            <a:fld id="{80A868B6-693A-4FA0-AB4C-4DAA9C93A568}" type="datetimeFigureOut">
              <a:rPr lang="en-US" smtClean="0"/>
              <a:t>16-Jul-19</a:t>
            </a:fld>
            <a:endParaRPr lang="en-US"/>
          </a:p>
        </p:txBody>
      </p:sp>
      <p:sp>
        <p:nvSpPr>
          <p:cNvPr id="6" name="Footer Placeholder 5">
            <a:extLst>
              <a:ext uri="{FF2B5EF4-FFF2-40B4-BE49-F238E27FC236}">
                <a16:creationId xmlns:a16="http://schemas.microsoft.com/office/drawing/2014/main" id="{04FC54C7-A19C-44D2-B1CC-8FDDD529E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39B68-422C-4BA2-92EF-1C39529E6CFF}"/>
              </a:ext>
            </a:extLst>
          </p:cNvPr>
          <p:cNvSpPr>
            <a:spLocks noGrp="1"/>
          </p:cNvSpPr>
          <p:nvPr>
            <p:ph type="sldNum" sz="quarter" idx="12"/>
          </p:nvPr>
        </p:nvSpPr>
        <p:spPr/>
        <p:txBody>
          <a:bodyPr/>
          <a:lstStyle/>
          <a:p>
            <a:fld id="{5DA9F407-CC5E-43E5-9E65-04FA1BA46829}" type="slidenum">
              <a:rPr lang="en-US" smtClean="0"/>
              <a:t>‹#›</a:t>
            </a:fld>
            <a:endParaRPr lang="en-US"/>
          </a:p>
        </p:txBody>
      </p:sp>
    </p:spTree>
    <p:extLst>
      <p:ext uri="{BB962C8B-B14F-4D97-AF65-F5344CB8AC3E}">
        <p14:creationId xmlns:p14="http://schemas.microsoft.com/office/powerpoint/2010/main" val="35273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268F5-FD8B-4769-A151-686E97CCD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A1C473-A099-4EC7-AD9C-BC010C7CE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5F39A-E3F2-4435-8A88-CB71082C2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868B6-693A-4FA0-AB4C-4DAA9C93A568}" type="datetimeFigureOut">
              <a:rPr lang="en-US" smtClean="0"/>
              <a:t>16-Jul-19</a:t>
            </a:fld>
            <a:endParaRPr lang="en-US"/>
          </a:p>
        </p:txBody>
      </p:sp>
      <p:sp>
        <p:nvSpPr>
          <p:cNvPr id="5" name="Footer Placeholder 4">
            <a:extLst>
              <a:ext uri="{FF2B5EF4-FFF2-40B4-BE49-F238E27FC236}">
                <a16:creationId xmlns:a16="http://schemas.microsoft.com/office/drawing/2014/main" id="{22C67A0E-2E9D-4E4A-A4CD-4D092F620D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611DC6-B54F-432D-9878-DA73BCE7B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9F407-CC5E-43E5-9E65-04FA1BA46829}" type="slidenum">
              <a:rPr lang="en-US" smtClean="0"/>
              <a:t>‹#›</a:t>
            </a:fld>
            <a:endParaRPr lang="en-US"/>
          </a:p>
        </p:txBody>
      </p:sp>
    </p:spTree>
    <p:extLst>
      <p:ext uri="{BB962C8B-B14F-4D97-AF65-F5344CB8AC3E}">
        <p14:creationId xmlns:p14="http://schemas.microsoft.com/office/powerpoint/2010/main" val="1098893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C35C-1B6E-47B9-8774-75150C0AC98C}"/>
              </a:ext>
            </a:extLst>
          </p:cNvPr>
          <p:cNvSpPr>
            <a:spLocks noGrp="1"/>
          </p:cNvSpPr>
          <p:nvPr>
            <p:ph type="ctrTitle"/>
          </p:nvPr>
        </p:nvSpPr>
        <p:spPr>
          <a:xfrm>
            <a:off x="1382597" y="3424348"/>
            <a:ext cx="9426806" cy="1424410"/>
          </a:xfrm>
        </p:spPr>
        <p:txBody>
          <a:bodyPr anchor="b">
            <a:normAutofit/>
          </a:bodyPr>
          <a:lstStyle/>
          <a:p>
            <a:r>
              <a:rPr lang="en-US" sz="3400">
                <a:solidFill>
                  <a:srgbClr val="1B1B1B"/>
                </a:solidFill>
              </a:rPr>
              <a:t>Requirements of Persuasive Systems : Case Study</a:t>
            </a:r>
            <a:br>
              <a:rPr lang="en-US" sz="3400">
                <a:solidFill>
                  <a:srgbClr val="1B1B1B"/>
                </a:solidFill>
              </a:rPr>
            </a:br>
            <a:r>
              <a:rPr lang="en-US" sz="3400">
                <a:solidFill>
                  <a:srgbClr val="1B1B1B"/>
                </a:solidFill>
              </a:rPr>
              <a:t>of a Habit Changing Application</a:t>
            </a:r>
          </a:p>
        </p:txBody>
      </p:sp>
      <p:sp>
        <p:nvSpPr>
          <p:cNvPr id="3" name="Subtitle 2">
            <a:extLst>
              <a:ext uri="{FF2B5EF4-FFF2-40B4-BE49-F238E27FC236}">
                <a16:creationId xmlns:a16="http://schemas.microsoft.com/office/drawing/2014/main" id="{B528DDC9-2FBD-4153-8AF8-2FA17EE12190}"/>
              </a:ext>
            </a:extLst>
          </p:cNvPr>
          <p:cNvSpPr>
            <a:spLocks noGrp="1"/>
          </p:cNvSpPr>
          <p:nvPr>
            <p:ph type="subTitle" idx="1"/>
          </p:nvPr>
        </p:nvSpPr>
        <p:spPr>
          <a:xfrm>
            <a:off x="1382597" y="5121033"/>
            <a:ext cx="9426806" cy="564199"/>
          </a:xfrm>
        </p:spPr>
        <p:txBody>
          <a:bodyPr>
            <a:normAutofit/>
          </a:bodyPr>
          <a:lstStyle/>
          <a:p>
            <a:r>
              <a:rPr lang="en-US" sz="2200">
                <a:solidFill>
                  <a:srgbClr val="1B1B1B"/>
                </a:solidFill>
              </a:rPr>
              <a:t>Presented By : Noshin Nawar Sadat</a:t>
            </a:r>
          </a:p>
        </p:txBody>
      </p:sp>
      <p:sp>
        <p:nvSpPr>
          <p:cNvPr id="10" name="Oval 9">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rgbClr val="3A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rgbClr val="3A6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DEA5381-F5C2-4566-846A-0D3B9E749C1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4000" r="23503" b="5"/>
          <a:stretch/>
        </p:blipFill>
        <p:spPr>
          <a:xfrm>
            <a:off x="5181600" y="1330490"/>
            <a:ext cx="1828800" cy="182880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7" name="Picture 13">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16" name="Straight Connector 15">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F636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000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Fabulous : Self Care Application</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sz="half" idx="1"/>
          </p:nvPr>
        </p:nvSpPr>
        <p:spPr/>
        <p:txBody>
          <a:bodyPr>
            <a:normAutofit lnSpcReduction="10000"/>
          </a:bodyPr>
          <a:lstStyle/>
          <a:p>
            <a:r>
              <a:rPr lang="en-US" dirty="0"/>
              <a:t>Tracking habits</a:t>
            </a:r>
          </a:p>
          <a:p>
            <a:pPr lvl="1"/>
            <a:r>
              <a:rPr lang="en-US" dirty="0"/>
              <a:t>Through user inputs</a:t>
            </a:r>
          </a:p>
          <a:p>
            <a:pPr lvl="1"/>
            <a:r>
              <a:rPr lang="en-US" dirty="0"/>
              <a:t>Prompts user with a hovering notification </a:t>
            </a:r>
          </a:p>
          <a:p>
            <a:pPr lvl="1"/>
            <a:r>
              <a:rPr lang="en-US" dirty="0"/>
              <a:t>Snooze</a:t>
            </a:r>
          </a:p>
          <a:p>
            <a:pPr lvl="1"/>
            <a:r>
              <a:rPr lang="en-US" dirty="0"/>
              <a:t>Skip</a:t>
            </a:r>
          </a:p>
          <a:p>
            <a:pPr lvl="1"/>
            <a:r>
              <a:rPr lang="en-US" dirty="0"/>
              <a:t>Tick</a:t>
            </a:r>
          </a:p>
          <a:p>
            <a:pPr lvl="2"/>
            <a:r>
              <a:rPr lang="en-US" dirty="0"/>
              <a:t>If it is an activity that requires a set period of time (e.g. exercise for 8 minutes), it starts a timer </a:t>
            </a:r>
          </a:p>
          <a:p>
            <a:pPr lvl="2"/>
            <a:r>
              <a:rPr lang="en-US" dirty="0"/>
              <a:t>If it is a simple activity like drinking water, tapping the play option ticks off the habit immediately.</a:t>
            </a:r>
          </a:p>
        </p:txBody>
      </p:sp>
      <p:pic>
        <p:nvPicPr>
          <p:cNvPr id="12" name="Content Placeholder 11">
            <a:extLst>
              <a:ext uri="{FF2B5EF4-FFF2-40B4-BE49-F238E27FC236}">
                <a16:creationId xmlns:a16="http://schemas.microsoft.com/office/drawing/2014/main" id="{2E6B2809-2119-4A5C-9AB4-248BAED1511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29843" y="1690688"/>
            <a:ext cx="2447627" cy="4351338"/>
          </a:xfrm>
        </p:spPr>
      </p:pic>
      <p:pic>
        <p:nvPicPr>
          <p:cNvPr id="14" name="Picture 13">
            <a:extLst>
              <a:ext uri="{FF2B5EF4-FFF2-40B4-BE49-F238E27FC236}">
                <a16:creationId xmlns:a16="http://schemas.microsoft.com/office/drawing/2014/main" id="{2179252F-187A-4EB1-A6EC-5CFCEC804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621" y="1690688"/>
            <a:ext cx="2447627" cy="4351337"/>
          </a:xfrm>
          <a:prstGeom prst="rect">
            <a:avLst/>
          </a:prstGeom>
        </p:spPr>
      </p:pic>
    </p:spTree>
    <p:extLst>
      <p:ext uri="{BB962C8B-B14F-4D97-AF65-F5344CB8AC3E}">
        <p14:creationId xmlns:p14="http://schemas.microsoft.com/office/powerpoint/2010/main" val="171892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Fabulous : Self Care Application</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sz="half" idx="1"/>
          </p:nvPr>
        </p:nvSpPr>
        <p:spPr>
          <a:xfrm>
            <a:off x="838200" y="1825625"/>
            <a:ext cx="5181600" cy="4351338"/>
          </a:xfrm>
        </p:spPr>
        <p:txBody>
          <a:bodyPr>
            <a:normAutofit/>
          </a:bodyPr>
          <a:lstStyle/>
          <a:p>
            <a:r>
              <a:rPr lang="en-US" dirty="0"/>
              <a:t>Monitoring user progress</a:t>
            </a:r>
          </a:p>
          <a:p>
            <a:pPr lvl="1"/>
            <a:r>
              <a:rPr lang="en-US" dirty="0"/>
              <a:t>Percentage of journey completed</a:t>
            </a:r>
          </a:p>
          <a:p>
            <a:pPr lvl="1"/>
            <a:r>
              <a:rPr lang="en-US" dirty="0"/>
              <a:t>Weekly and monthly success rate</a:t>
            </a:r>
          </a:p>
          <a:p>
            <a:pPr lvl="1"/>
            <a:r>
              <a:rPr lang="en-US" dirty="0"/>
              <a:t>Monthly view of their performances in the daily routines</a:t>
            </a:r>
          </a:p>
          <a:p>
            <a:pPr lvl="1"/>
            <a:r>
              <a:rPr lang="en-US" dirty="0"/>
              <a:t>Daily timelines to see the list of habits to be performed</a:t>
            </a:r>
          </a:p>
        </p:txBody>
      </p:sp>
      <p:pic>
        <p:nvPicPr>
          <p:cNvPr id="9" name="Picture 8" descr="A screenshot of a cell phone&#10;&#10;Description automatically generated">
            <a:extLst>
              <a:ext uri="{FF2B5EF4-FFF2-40B4-BE49-F238E27FC236}">
                <a16:creationId xmlns:a16="http://schemas.microsoft.com/office/drawing/2014/main" id="{150C09F0-CD2A-447C-871B-2680311686F9}"/>
              </a:ext>
            </a:extLst>
          </p:cNvPr>
          <p:cNvPicPr>
            <a:picLocks noChangeAspect="1"/>
          </p:cNvPicPr>
          <p:nvPr/>
        </p:nvPicPr>
        <p:blipFill rotWithShape="1">
          <a:blip r:embed="rId2">
            <a:extLst>
              <a:ext uri="{28A0092B-C50C-407E-A947-70E740481C1C}">
                <a14:useLocalDpi xmlns:a14="http://schemas.microsoft.com/office/drawing/2010/main" val="0"/>
              </a:ext>
            </a:extLst>
          </a:blip>
          <a:srcRect l="105" t="4427" r="-1"/>
          <a:stretch/>
        </p:blipFill>
        <p:spPr>
          <a:xfrm>
            <a:off x="6569610" y="1825625"/>
            <a:ext cx="2558289" cy="4351338"/>
          </a:xfrm>
          <a:prstGeom prst="rect">
            <a:avLst/>
          </a:prstGeom>
        </p:spPr>
      </p:pic>
      <p:pic>
        <p:nvPicPr>
          <p:cNvPr id="15" name="Content Placeholder 14" descr="A screenshot of a cell phone&#10;&#10;Description automatically generated">
            <a:extLst>
              <a:ext uri="{FF2B5EF4-FFF2-40B4-BE49-F238E27FC236}">
                <a16:creationId xmlns:a16="http://schemas.microsoft.com/office/drawing/2014/main" id="{93632A76-05FF-408B-B6AE-9707AC554E2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20" t="3181"/>
          <a:stretch/>
        </p:blipFill>
        <p:spPr>
          <a:xfrm>
            <a:off x="9228405" y="1825625"/>
            <a:ext cx="2512403" cy="4351338"/>
          </a:xfrm>
        </p:spPr>
      </p:pic>
    </p:spTree>
    <p:extLst>
      <p:ext uri="{BB962C8B-B14F-4D97-AF65-F5344CB8AC3E}">
        <p14:creationId xmlns:p14="http://schemas.microsoft.com/office/powerpoint/2010/main" val="69664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Fabulous : Self Care Application</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sz="half" idx="1"/>
          </p:nvPr>
        </p:nvSpPr>
        <p:spPr/>
        <p:txBody>
          <a:bodyPr>
            <a:normAutofit/>
          </a:bodyPr>
          <a:lstStyle/>
          <a:p>
            <a:r>
              <a:rPr lang="en-US" dirty="0"/>
              <a:t>Additional features</a:t>
            </a:r>
          </a:p>
          <a:p>
            <a:pPr lvl="1"/>
            <a:r>
              <a:rPr lang="en-US" dirty="0"/>
              <a:t>Contents for exercise, yoga, meditation and so on</a:t>
            </a:r>
          </a:p>
          <a:p>
            <a:pPr lvl="1"/>
            <a:r>
              <a:rPr lang="en-US" dirty="0"/>
              <a:t>Editorials and infographics on healthy living</a:t>
            </a:r>
          </a:p>
        </p:txBody>
      </p:sp>
      <p:pic>
        <p:nvPicPr>
          <p:cNvPr id="6" name="Content Placeholder 5" descr="A screenshot of a cell phone&#10;&#10;Description automatically generated">
            <a:extLst>
              <a:ext uri="{FF2B5EF4-FFF2-40B4-BE49-F238E27FC236}">
                <a16:creationId xmlns:a16="http://schemas.microsoft.com/office/drawing/2014/main" id="{F8CCD0F7-5184-4B3C-99C1-8523074C597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20" t="3953"/>
          <a:stretch/>
        </p:blipFill>
        <p:spPr>
          <a:xfrm>
            <a:off x="7554350" y="1560397"/>
            <a:ext cx="2686929" cy="4616565"/>
          </a:xfrm>
        </p:spPr>
      </p:pic>
    </p:spTree>
    <p:extLst>
      <p:ext uri="{BB962C8B-B14F-4D97-AF65-F5344CB8AC3E}">
        <p14:creationId xmlns:p14="http://schemas.microsoft.com/office/powerpoint/2010/main" val="1085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Fabulous : Self Care Application</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sz="half" idx="1"/>
          </p:nvPr>
        </p:nvSpPr>
        <p:spPr/>
        <p:txBody>
          <a:bodyPr>
            <a:normAutofit/>
          </a:bodyPr>
          <a:lstStyle/>
          <a:p>
            <a:r>
              <a:rPr lang="en-US" dirty="0"/>
              <a:t>Additional features</a:t>
            </a:r>
          </a:p>
          <a:p>
            <a:pPr lvl="1"/>
            <a:r>
              <a:rPr lang="en-US" dirty="0"/>
              <a:t>Users can take part in some individual and group challenges </a:t>
            </a:r>
          </a:p>
          <a:p>
            <a:pPr lvl="2"/>
            <a:r>
              <a:rPr lang="en-US" dirty="0"/>
              <a:t>Not related to the main journeys of the application</a:t>
            </a:r>
          </a:p>
          <a:p>
            <a:pPr lvl="2"/>
            <a:r>
              <a:rPr lang="en-US" dirty="0"/>
              <a:t>“Super powers” to ensure success</a:t>
            </a:r>
          </a:p>
          <a:p>
            <a:pPr lvl="3"/>
            <a:r>
              <a:rPr lang="en-US" dirty="0"/>
              <a:t>Individual super power - making the Ulysses contract (where the user has to think of a trick that would absolutely make it necessary for them to complete the challenge) </a:t>
            </a:r>
          </a:p>
          <a:p>
            <a:pPr lvl="3"/>
            <a:r>
              <a:rPr lang="en-US" dirty="0"/>
              <a:t>Social super power - getting a companion (to complete the job with or to monitor the user) </a:t>
            </a:r>
          </a:p>
        </p:txBody>
      </p:sp>
      <p:pic>
        <p:nvPicPr>
          <p:cNvPr id="6" name="Content Placeholder 5" descr="A screenshot of a cell phone&#10;&#10;Description automatically generated">
            <a:extLst>
              <a:ext uri="{FF2B5EF4-FFF2-40B4-BE49-F238E27FC236}">
                <a16:creationId xmlns:a16="http://schemas.microsoft.com/office/drawing/2014/main" id="{FF5824C7-334F-448F-A6A7-D1C35BA924D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30" t="3403" r="1"/>
          <a:stretch/>
        </p:blipFill>
        <p:spPr>
          <a:xfrm>
            <a:off x="6893170" y="1962045"/>
            <a:ext cx="2514360" cy="4295106"/>
          </a:xfrm>
        </p:spPr>
      </p:pic>
      <p:pic>
        <p:nvPicPr>
          <p:cNvPr id="8" name="Picture 7" descr="A screenshot of a cell phone&#10;&#10;Description automatically generated">
            <a:extLst>
              <a:ext uri="{FF2B5EF4-FFF2-40B4-BE49-F238E27FC236}">
                <a16:creationId xmlns:a16="http://schemas.microsoft.com/office/drawing/2014/main" id="{B36AE9B9-81EA-4AA7-BF5B-A1E0123FA798}"/>
              </a:ext>
            </a:extLst>
          </p:cNvPr>
          <p:cNvPicPr>
            <a:picLocks noChangeAspect="1"/>
          </p:cNvPicPr>
          <p:nvPr/>
        </p:nvPicPr>
        <p:blipFill rotWithShape="1">
          <a:blip r:embed="rId3">
            <a:extLst>
              <a:ext uri="{28A0092B-C50C-407E-A947-70E740481C1C}">
                <a14:useLocalDpi xmlns:a14="http://schemas.microsoft.com/office/drawing/2010/main" val="0"/>
              </a:ext>
            </a:extLst>
          </a:blip>
          <a:srcRect l="-1053" t="3136"/>
          <a:stretch/>
        </p:blipFill>
        <p:spPr>
          <a:xfrm>
            <a:off x="9582172" y="1962045"/>
            <a:ext cx="2520494" cy="4295106"/>
          </a:xfrm>
          <a:prstGeom prst="rect">
            <a:avLst/>
          </a:prstGeom>
        </p:spPr>
      </p:pic>
    </p:spTree>
    <p:extLst>
      <p:ext uri="{BB962C8B-B14F-4D97-AF65-F5344CB8AC3E}">
        <p14:creationId xmlns:p14="http://schemas.microsoft.com/office/powerpoint/2010/main" val="353867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Persuasive System Design (PSD) Model</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idx="1"/>
          </p:nvPr>
        </p:nvSpPr>
        <p:spPr/>
        <p:txBody>
          <a:bodyPr/>
          <a:lstStyle/>
          <a:p>
            <a:r>
              <a:rPr lang="en-US" dirty="0"/>
              <a:t>Proposed by </a:t>
            </a:r>
            <a:r>
              <a:rPr lang="en-US" dirty="0" err="1"/>
              <a:t>Oinas-Kukkonen</a:t>
            </a:r>
            <a:r>
              <a:rPr lang="en-US" dirty="0"/>
              <a:t> and </a:t>
            </a:r>
            <a:r>
              <a:rPr lang="en-US" dirty="0" err="1"/>
              <a:t>Harjumaa</a:t>
            </a:r>
            <a:endParaRPr lang="en-US" dirty="0"/>
          </a:p>
          <a:p>
            <a:r>
              <a:rPr lang="en-US" dirty="0"/>
              <a:t>Framework for persuasive system design and evaluation</a:t>
            </a:r>
          </a:p>
          <a:p>
            <a:r>
              <a:rPr lang="en-US" dirty="0"/>
              <a:t>Derived from existing knowledge base of behavioral economics and </a:t>
            </a:r>
            <a:r>
              <a:rPr lang="en-US" dirty="0" err="1"/>
              <a:t>captology</a:t>
            </a:r>
            <a:endParaRPr lang="en-US" dirty="0"/>
          </a:p>
          <a:p>
            <a:r>
              <a:rPr lang="en-US" dirty="0"/>
              <a:t>Most often used for analysis and evaluation of persuasion context and persuasive features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1725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Persuasive System Design (PSD) Model</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idx="1"/>
          </p:nvPr>
        </p:nvSpPr>
        <p:spPr/>
        <p:txBody>
          <a:bodyPr>
            <a:normAutofit lnSpcReduction="10000"/>
          </a:bodyPr>
          <a:lstStyle/>
          <a:p>
            <a:r>
              <a:rPr lang="en-US" dirty="0"/>
              <a:t>Persuasiveness is a non-functional requirement</a:t>
            </a:r>
          </a:p>
          <a:p>
            <a:r>
              <a:rPr lang="en-US" dirty="0"/>
              <a:t>Persuasive features</a:t>
            </a:r>
          </a:p>
          <a:p>
            <a:pPr lvl="1"/>
            <a:r>
              <a:rPr lang="en-US" dirty="0"/>
              <a:t>28 persuasive techniques</a:t>
            </a:r>
          </a:p>
          <a:p>
            <a:pPr lvl="1"/>
            <a:r>
              <a:rPr lang="en-US" dirty="0"/>
              <a:t>4 categories, each with 7 techniques</a:t>
            </a:r>
          </a:p>
          <a:p>
            <a:pPr lvl="2"/>
            <a:r>
              <a:rPr lang="en-US" dirty="0"/>
              <a:t>Primary Task Support</a:t>
            </a:r>
          </a:p>
          <a:p>
            <a:pPr lvl="3"/>
            <a:r>
              <a:rPr lang="en-US" dirty="0"/>
              <a:t>Facilitate user interaction with the system and assist in performing tasks</a:t>
            </a:r>
          </a:p>
          <a:p>
            <a:pPr lvl="2"/>
            <a:r>
              <a:rPr lang="en-US" dirty="0"/>
              <a:t>Dialogue Support</a:t>
            </a:r>
          </a:p>
          <a:p>
            <a:pPr lvl="3"/>
            <a:r>
              <a:rPr lang="en-US" dirty="0"/>
              <a:t>Improve user-system dialogues and guide user through the task</a:t>
            </a:r>
          </a:p>
          <a:p>
            <a:pPr lvl="2"/>
            <a:r>
              <a:rPr lang="en-US" dirty="0"/>
              <a:t>System Credibility Support</a:t>
            </a:r>
          </a:p>
          <a:p>
            <a:pPr lvl="3"/>
            <a:r>
              <a:rPr lang="en-US" dirty="0"/>
              <a:t>Make the system more credible to the eyes of the user</a:t>
            </a:r>
          </a:p>
          <a:p>
            <a:pPr lvl="2"/>
            <a:r>
              <a:rPr lang="en-US" dirty="0"/>
              <a:t>Social Support</a:t>
            </a:r>
          </a:p>
          <a:p>
            <a:pPr lvl="3"/>
            <a:r>
              <a:rPr lang="en-US" dirty="0"/>
              <a:t>Motivate user by leveraging social influence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5748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Primary Task Support </a:t>
            </a:r>
          </a:p>
          <a:p>
            <a:pPr lvl="1"/>
            <a:r>
              <a:rPr lang="en-US" dirty="0"/>
              <a:t>Reduction</a:t>
            </a:r>
          </a:p>
          <a:p>
            <a:pPr lvl="2"/>
            <a:r>
              <a:rPr lang="en-US" dirty="0"/>
              <a:t> Reduce user's efforts in performing the target behavior</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Reduction </a:t>
            </a:r>
          </a:p>
          <a:p>
            <a:pPr lvl="2"/>
            <a:r>
              <a:rPr lang="en-US" dirty="0"/>
              <a:t>One tap inputs</a:t>
            </a:r>
          </a:p>
          <a:p>
            <a:pPr lvl="2"/>
            <a:r>
              <a:rPr lang="en-US" dirty="0"/>
              <a:t>Small and incremental habits</a:t>
            </a:r>
          </a:p>
          <a:p>
            <a:pPr lvl="2"/>
            <a:r>
              <a:rPr lang="en-US" dirty="0"/>
              <a:t>Salient and convenient choices</a:t>
            </a:r>
          </a:p>
          <a:p>
            <a:pPr lvl="1"/>
            <a:endParaRPr lang="en-US" dirty="0"/>
          </a:p>
        </p:txBody>
      </p:sp>
    </p:spTree>
    <p:extLst>
      <p:ext uri="{BB962C8B-B14F-4D97-AF65-F5344CB8AC3E}">
        <p14:creationId xmlns:p14="http://schemas.microsoft.com/office/powerpoint/2010/main" val="1391111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lstStyle/>
          <a:p>
            <a:r>
              <a:rPr lang="en-US" dirty="0"/>
              <a:t>Primary Task Support </a:t>
            </a:r>
          </a:p>
          <a:p>
            <a:pPr lvl="1"/>
            <a:r>
              <a:rPr lang="en-US" dirty="0"/>
              <a:t>Tunneling </a:t>
            </a:r>
          </a:p>
          <a:p>
            <a:pPr lvl="2"/>
            <a:r>
              <a:rPr lang="en-US" dirty="0"/>
              <a:t>Guide the user towards their target behavior by providing means for action.</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lstStyle/>
          <a:p>
            <a:r>
              <a:rPr lang="en-US" dirty="0"/>
              <a:t>Fabulous : Self Care</a:t>
            </a:r>
          </a:p>
          <a:p>
            <a:pPr lvl="1"/>
            <a:r>
              <a:rPr lang="en-US" dirty="0"/>
              <a:t>Tunneling </a:t>
            </a:r>
          </a:p>
          <a:p>
            <a:pPr lvl="2"/>
            <a:r>
              <a:rPr lang="en-US" dirty="0"/>
              <a:t>Guides the user through several fixed habits in order to attain a goal (complete a journey).</a:t>
            </a:r>
          </a:p>
          <a:p>
            <a:pPr marL="0" indent="0">
              <a:buNone/>
            </a:pPr>
            <a:endParaRPr lang="en-US" dirty="0"/>
          </a:p>
        </p:txBody>
      </p:sp>
    </p:spTree>
    <p:extLst>
      <p:ext uri="{BB962C8B-B14F-4D97-AF65-F5344CB8AC3E}">
        <p14:creationId xmlns:p14="http://schemas.microsoft.com/office/powerpoint/2010/main" val="3709440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Primary Task Support </a:t>
            </a:r>
          </a:p>
          <a:p>
            <a:pPr lvl="1"/>
            <a:r>
              <a:rPr lang="en-US" dirty="0"/>
              <a:t>Tailoring </a:t>
            </a:r>
          </a:p>
          <a:p>
            <a:pPr lvl="2"/>
            <a:r>
              <a:rPr lang="en-US" dirty="0"/>
              <a:t>Provide tailored functionalities based on different user groups.</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Tailoring </a:t>
            </a:r>
          </a:p>
          <a:p>
            <a:pPr lvl="2"/>
            <a:r>
              <a:rPr lang="en-US" dirty="0"/>
              <a:t>No evidence of tailoring </a:t>
            </a:r>
          </a:p>
          <a:p>
            <a:pPr lvl="2"/>
            <a:r>
              <a:rPr lang="en-US" dirty="0"/>
              <a:t>Same journeys, letters and overall experience for extremely different inputs</a:t>
            </a:r>
          </a:p>
          <a:p>
            <a:pPr marL="1371600" lvl="3" indent="0">
              <a:buNone/>
            </a:pPr>
            <a:r>
              <a:rPr lang="en-US" dirty="0"/>
              <a:t>	</a:t>
            </a:r>
          </a:p>
        </p:txBody>
      </p:sp>
    </p:spTree>
    <p:extLst>
      <p:ext uri="{BB962C8B-B14F-4D97-AF65-F5344CB8AC3E}">
        <p14:creationId xmlns:p14="http://schemas.microsoft.com/office/powerpoint/2010/main" val="2854592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Primary Task Support </a:t>
            </a:r>
          </a:p>
          <a:p>
            <a:pPr lvl="1"/>
            <a:r>
              <a:rPr lang="en-US" dirty="0"/>
              <a:t>Personalization </a:t>
            </a:r>
          </a:p>
          <a:p>
            <a:pPr lvl="2"/>
            <a:r>
              <a:rPr lang="en-US" dirty="0"/>
              <a:t>Offer personalized content based on user input.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Personalization </a:t>
            </a:r>
          </a:p>
          <a:p>
            <a:pPr lvl="2"/>
            <a:r>
              <a:rPr lang="en-US" dirty="0"/>
              <a:t>Allow users to </a:t>
            </a:r>
          </a:p>
          <a:p>
            <a:pPr lvl="3"/>
            <a:r>
              <a:rPr lang="en-US" dirty="0"/>
              <a:t>Take challenges they wanton challenges they want </a:t>
            </a:r>
          </a:p>
          <a:p>
            <a:pPr lvl="3"/>
            <a:r>
              <a:rPr lang="en-US" dirty="0"/>
              <a:t>Defer a challenge if they feel like they are not ready for it. </a:t>
            </a:r>
          </a:p>
          <a:p>
            <a:pPr lvl="3"/>
            <a:r>
              <a:rPr lang="en-US" dirty="0"/>
              <a:t>Set the dates and times according to their own convenience.</a:t>
            </a:r>
          </a:p>
          <a:p>
            <a:endParaRPr lang="en-US" dirty="0"/>
          </a:p>
        </p:txBody>
      </p:sp>
    </p:spTree>
    <p:extLst>
      <p:ext uri="{BB962C8B-B14F-4D97-AF65-F5344CB8AC3E}">
        <p14:creationId xmlns:p14="http://schemas.microsoft.com/office/powerpoint/2010/main" val="69753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886-3AA4-4C76-93C4-056B9B93FCE6}"/>
              </a:ext>
            </a:extLst>
          </p:cNvPr>
          <p:cNvSpPr>
            <a:spLocks noGrp="1"/>
          </p:cNvSpPr>
          <p:nvPr>
            <p:ph type="title"/>
          </p:nvPr>
        </p:nvSpPr>
        <p:spPr>
          <a:xfrm>
            <a:off x="870204" y="606564"/>
            <a:ext cx="10451592" cy="1325563"/>
          </a:xfrm>
        </p:spPr>
        <p:txBody>
          <a:bodyPr anchor="ctr">
            <a:normAutofit/>
          </a:bodyPr>
          <a:lstStyle/>
          <a:p>
            <a:r>
              <a:rPr lang="en-US"/>
              <a:t>Outline</a:t>
            </a:r>
            <a:endParaRPr lang="en-US" dirty="0"/>
          </a:p>
        </p:txBody>
      </p:sp>
      <p:sp>
        <p:nvSpPr>
          <p:cNvPr id="15" name="Rectangle 14">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5EEE389-1EA7-4636-A6F5-DD934E6B05DB}"/>
              </a:ext>
            </a:extLst>
          </p:cNvPr>
          <p:cNvGraphicFramePr>
            <a:graphicFrameLocks noGrp="1"/>
          </p:cNvGraphicFramePr>
          <p:nvPr>
            <p:ph idx="1"/>
            <p:extLst>
              <p:ext uri="{D42A27DB-BD31-4B8C-83A1-F6EECF244321}">
                <p14:modId xmlns:p14="http://schemas.microsoft.com/office/powerpoint/2010/main" val="3426486212"/>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1482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Primary Task Support </a:t>
            </a:r>
          </a:p>
          <a:p>
            <a:pPr lvl="1"/>
            <a:r>
              <a:rPr lang="en-US" dirty="0"/>
              <a:t>Self-monitoring </a:t>
            </a:r>
          </a:p>
          <a:p>
            <a:pPr lvl="2"/>
            <a:r>
              <a:rPr lang="en-US" dirty="0"/>
              <a:t>Provide tracking and monitoring user performance and status.</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Self-monitoring</a:t>
            </a:r>
          </a:p>
          <a:p>
            <a:pPr lvl="2"/>
            <a:r>
              <a:rPr lang="en-US" dirty="0"/>
              <a:t>Presents the user's progress information</a:t>
            </a:r>
          </a:p>
        </p:txBody>
      </p:sp>
    </p:spTree>
    <p:extLst>
      <p:ext uri="{BB962C8B-B14F-4D97-AF65-F5344CB8AC3E}">
        <p14:creationId xmlns:p14="http://schemas.microsoft.com/office/powerpoint/2010/main" val="61539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Primary Task Support </a:t>
            </a:r>
          </a:p>
          <a:p>
            <a:pPr lvl="1"/>
            <a:r>
              <a:rPr lang="en-US" dirty="0"/>
              <a:t>Simulation </a:t>
            </a:r>
          </a:p>
          <a:p>
            <a:pPr lvl="2"/>
            <a:r>
              <a:rPr lang="en-US" dirty="0"/>
              <a:t>Provide means to view cause and effect relationship of target behavior.</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Simulation</a:t>
            </a:r>
          </a:p>
          <a:p>
            <a:pPr lvl="2"/>
            <a:r>
              <a:rPr lang="en-US" dirty="0"/>
              <a:t>No simulation techniques were observed in the application. </a:t>
            </a:r>
          </a:p>
        </p:txBody>
      </p:sp>
    </p:spTree>
    <p:extLst>
      <p:ext uri="{BB962C8B-B14F-4D97-AF65-F5344CB8AC3E}">
        <p14:creationId xmlns:p14="http://schemas.microsoft.com/office/powerpoint/2010/main" val="329030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Primary Task Support </a:t>
            </a:r>
          </a:p>
          <a:p>
            <a:pPr lvl="1"/>
            <a:r>
              <a:rPr lang="en-US" dirty="0"/>
              <a:t>Rehearsal </a:t>
            </a:r>
          </a:p>
          <a:p>
            <a:pPr lvl="2"/>
            <a:r>
              <a:rPr lang="en-US" dirty="0"/>
              <a:t>Provide means for rehearsing target behavior.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Rehearsal</a:t>
            </a:r>
          </a:p>
          <a:p>
            <a:pPr lvl="2"/>
            <a:r>
              <a:rPr lang="en-US" dirty="0"/>
              <a:t>Helps users rehearse exercises, yoga and meditation by providing timed guides as well as audio tutorials</a:t>
            </a:r>
          </a:p>
        </p:txBody>
      </p:sp>
    </p:spTree>
    <p:extLst>
      <p:ext uri="{BB962C8B-B14F-4D97-AF65-F5344CB8AC3E}">
        <p14:creationId xmlns:p14="http://schemas.microsoft.com/office/powerpoint/2010/main" val="125739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Dialogue Support </a:t>
            </a:r>
          </a:p>
          <a:p>
            <a:pPr lvl="1"/>
            <a:r>
              <a:rPr lang="en-US" dirty="0"/>
              <a:t>Praise </a:t>
            </a:r>
          </a:p>
          <a:p>
            <a:pPr lvl="2"/>
            <a:r>
              <a:rPr lang="en-US" dirty="0"/>
              <a:t>Provide positive feedback using words, images, symbols or sounds.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Praise</a:t>
            </a:r>
          </a:p>
          <a:p>
            <a:pPr lvl="2"/>
            <a:r>
              <a:rPr lang="en-US" dirty="0"/>
              <a:t>Users receive congratulatory messages as well as encouraging letters to boost their self-efficacy.</a:t>
            </a:r>
          </a:p>
        </p:txBody>
      </p:sp>
    </p:spTree>
    <p:extLst>
      <p:ext uri="{BB962C8B-B14F-4D97-AF65-F5344CB8AC3E}">
        <p14:creationId xmlns:p14="http://schemas.microsoft.com/office/powerpoint/2010/main" val="250581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Dialogue Support </a:t>
            </a:r>
          </a:p>
          <a:p>
            <a:pPr lvl="1"/>
            <a:r>
              <a:rPr lang="en-US" dirty="0"/>
              <a:t>Rewards </a:t>
            </a:r>
          </a:p>
          <a:p>
            <a:pPr lvl="2"/>
            <a:r>
              <a:rPr lang="en-US" dirty="0"/>
              <a:t>Give credit for performing target behavior.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Rewards</a:t>
            </a:r>
          </a:p>
          <a:p>
            <a:pPr lvl="2"/>
            <a:r>
              <a:rPr lang="en-US" dirty="0"/>
              <a:t>No extrinsic rewards like badges or points. </a:t>
            </a:r>
          </a:p>
          <a:p>
            <a:pPr lvl="2"/>
            <a:r>
              <a:rPr lang="en-US" dirty="0"/>
              <a:t>Letters are the only form of rewards.</a:t>
            </a:r>
          </a:p>
        </p:txBody>
      </p:sp>
    </p:spTree>
    <p:extLst>
      <p:ext uri="{BB962C8B-B14F-4D97-AF65-F5344CB8AC3E}">
        <p14:creationId xmlns:p14="http://schemas.microsoft.com/office/powerpoint/2010/main" val="3696605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Dialogue Support </a:t>
            </a:r>
          </a:p>
          <a:p>
            <a:pPr lvl="1"/>
            <a:r>
              <a:rPr lang="en-US" dirty="0"/>
              <a:t>Reminders </a:t>
            </a:r>
          </a:p>
          <a:p>
            <a:pPr lvl="2"/>
            <a:r>
              <a:rPr lang="en-US" dirty="0"/>
              <a:t>Remind users to perform target behavior.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Reminders</a:t>
            </a:r>
          </a:p>
          <a:p>
            <a:pPr lvl="2"/>
            <a:r>
              <a:rPr lang="en-US" dirty="0"/>
              <a:t>Reminders according to user convenience</a:t>
            </a:r>
          </a:p>
        </p:txBody>
      </p:sp>
    </p:spTree>
    <p:extLst>
      <p:ext uri="{BB962C8B-B14F-4D97-AF65-F5344CB8AC3E}">
        <p14:creationId xmlns:p14="http://schemas.microsoft.com/office/powerpoint/2010/main" val="429109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Dialogue Support </a:t>
            </a:r>
          </a:p>
          <a:p>
            <a:pPr lvl="1"/>
            <a:r>
              <a:rPr lang="en-US" dirty="0"/>
              <a:t>Suggestion </a:t>
            </a:r>
          </a:p>
          <a:p>
            <a:pPr lvl="2"/>
            <a:r>
              <a:rPr lang="en-US" dirty="0"/>
              <a:t>Suggest methods to complete the target behavior.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Suggestion	</a:t>
            </a:r>
          </a:p>
          <a:p>
            <a:pPr lvl="2"/>
            <a:r>
              <a:rPr lang="en-US" dirty="0"/>
              <a:t>Provides suggestions to the users in order to help them perform the new habits and complete challenges</a:t>
            </a:r>
          </a:p>
        </p:txBody>
      </p:sp>
    </p:spTree>
    <p:extLst>
      <p:ext uri="{BB962C8B-B14F-4D97-AF65-F5344CB8AC3E}">
        <p14:creationId xmlns:p14="http://schemas.microsoft.com/office/powerpoint/2010/main" val="2951362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Dialogue Support </a:t>
            </a:r>
          </a:p>
          <a:p>
            <a:pPr lvl="1"/>
            <a:r>
              <a:rPr lang="en-US" dirty="0"/>
              <a:t>Similarity</a:t>
            </a:r>
          </a:p>
          <a:p>
            <a:pPr lvl="2"/>
            <a:r>
              <a:rPr lang="en-US" dirty="0"/>
              <a:t>Imitate the user in some specific way.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Similarity</a:t>
            </a:r>
          </a:p>
          <a:p>
            <a:pPr lvl="2"/>
            <a:r>
              <a:rPr lang="en-US" dirty="0"/>
              <a:t>Makes use of careful wording as well as tones of speaking in the audio, which makes it seem like it is sympathizing with the user and that both are on the same boat on this journey.</a:t>
            </a:r>
          </a:p>
        </p:txBody>
      </p:sp>
    </p:spTree>
    <p:extLst>
      <p:ext uri="{BB962C8B-B14F-4D97-AF65-F5344CB8AC3E}">
        <p14:creationId xmlns:p14="http://schemas.microsoft.com/office/powerpoint/2010/main" val="3790481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Dialogue Support </a:t>
            </a:r>
          </a:p>
          <a:p>
            <a:pPr lvl="1"/>
            <a:r>
              <a:rPr lang="en-US" dirty="0"/>
              <a:t> Liking </a:t>
            </a:r>
          </a:p>
          <a:p>
            <a:pPr lvl="2"/>
            <a:r>
              <a:rPr lang="en-US" dirty="0"/>
              <a:t>Have an appealing look and feel.</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Liking</a:t>
            </a:r>
          </a:p>
          <a:p>
            <a:pPr lvl="2"/>
            <a:r>
              <a:rPr lang="en-US" dirty="0"/>
              <a:t>Clean and simple interface with beautifully designed graphics.</a:t>
            </a:r>
          </a:p>
        </p:txBody>
      </p:sp>
    </p:spTree>
    <p:extLst>
      <p:ext uri="{BB962C8B-B14F-4D97-AF65-F5344CB8AC3E}">
        <p14:creationId xmlns:p14="http://schemas.microsoft.com/office/powerpoint/2010/main" val="2012159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Dialogue Support </a:t>
            </a:r>
          </a:p>
          <a:p>
            <a:pPr lvl="1"/>
            <a:r>
              <a:rPr lang="en-US" dirty="0"/>
              <a:t>Social Role </a:t>
            </a:r>
          </a:p>
          <a:p>
            <a:pPr lvl="2"/>
            <a:r>
              <a:rPr lang="en-US" dirty="0"/>
              <a:t>Adopt a social role.</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Social Role</a:t>
            </a:r>
          </a:p>
          <a:p>
            <a:pPr lvl="2"/>
            <a:r>
              <a:rPr lang="en-US" dirty="0"/>
              <a:t>Adopts the role of a life coach and guides the user in their journey.</a:t>
            </a:r>
          </a:p>
        </p:txBody>
      </p:sp>
    </p:spTree>
    <p:extLst>
      <p:ext uri="{BB962C8B-B14F-4D97-AF65-F5344CB8AC3E}">
        <p14:creationId xmlns:p14="http://schemas.microsoft.com/office/powerpoint/2010/main" val="74907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idx="1"/>
          </p:nvPr>
        </p:nvSpPr>
        <p:spPr/>
        <p:txBody>
          <a:bodyPr>
            <a:normAutofit/>
          </a:bodyPr>
          <a:lstStyle/>
          <a:p>
            <a:r>
              <a:rPr lang="en-US" dirty="0"/>
              <a:t>Fabulous : Self Care Application</a:t>
            </a:r>
          </a:p>
          <a:p>
            <a:pPr lvl="1"/>
            <a:r>
              <a:rPr lang="en-US" dirty="0"/>
              <a:t>Aims to change people's habits, more specifically, their behaviors. </a:t>
            </a:r>
          </a:p>
          <a:p>
            <a:pPr lvl="1"/>
            <a:r>
              <a:rPr lang="en-US" dirty="0"/>
              <a:t>Developed in Duke's Behavioral Economics Lab </a:t>
            </a:r>
          </a:p>
          <a:p>
            <a:pPr lvl="1"/>
            <a:r>
              <a:rPr lang="en-US" dirty="0"/>
              <a:t>Claims to have been built based on principles of behavioral psychology</a:t>
            </a:r>
          </a:p>
          <a:p>
            <a:pPr lvl="1"/>
            <a:r>
              <a:rPr lang="en-US" dirty="0"/>
              <a:t>Rating is 4.6 in the App Store and Play Store</a:t>
            </a:r>
          </a:p>
          <a:p>
            <a:pPr lvl="1"/>
            <a:r>
              <a:rPr lang="en-US" dirty="0"/>
              <a:t>Over 297,000 monthly app downloads, with monthly growth at over 40% (May 30, 2019) </a:t>
            </a:r>
          </a:p>
          <a:p>
            <a:pPr lvl="1"/>
            <a:r>
              <a:rPr lang="en-US" dirty="0"/>
              <a:t>Apple Store - Best Apps 2018 in Self-Care, Best App Finalist in Google Play Awards and Material Design Award Winner.</a:t>
            </a:r>
          </a:p>
          <a:p>
            <a:r>
              <a:rPr lang="en-US" dirty="0"/>
              <a:t>Identify its persuasive features</a:t>
            </a:r>
          </a:p>
          <a:p>
            <a:pPr lvl="2"/>
            <a:endParaRPr lang="en-US" dirty="0"/>
          </a:p>
        </p:txBody>
      </p:sp>
    </p:spTree>
    <p:extLst>
      <p:ext uri="{BB962C8B-B14F-4D97-AF65-F5344CB8AC3E}">
        <p14:creationId xmlns:p14="http://schemas.microsoft.com/office/powerpoint/2010/main" val="201807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System Credibility Support </a:t>
            </a:r>
          </a:p>
          <a:p>
            <a:pPr lvl="1"/>
            <a:r>
              <a:rPr lang="en-US" dirty="0"/>
              <a:t> Trustworthiness </a:t>
            </a:r>
          </a:p>
          <a:p>
            <a:pPr lvl="2"/>
            <a:r>
              <a:rPr lang="en-US" dirty="0"/>
              <a:t>Provide truthful, unbiased and fair information.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Trustworthiness</a:t>
            </a:r>
          </a:p>
          <a:p>
            <a:pPr lvl="2"/>
            <a:r>
              <a:rPr lang="en-US" dirty="0"/>
              <a:t>Allows users to be in complete control of their information. </a:t>
            </a:r>
          </a:p>
        </p:txBody>
      </p:sp>
    </p:spTree>
    <p:extLst>
      <p:ext uri="{BB962C8B-B14F-4D97-AF65-F5344CB8AC3E}">
        <p14:creationId xmlns:p14="http://schemas.microsoft.com/office/powerpoint/2010/main" val="1797233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System Credibility Support </a:t>
            </a:r>
          </a:p>
          <a:p>
            <a:pPr lvl="1"/>
            <a:r>
              <a:rPr lang="en-US" dirty="0"/>
              <a:t>Expertise </a:t>
            </a:r>
          </a:p>
          <a:p>
            <a:pPr lvl="2"/>
            <a:r>
              <a:rPr lang="en-US" dirty="0"/>
              <a:t>Demonstrate knowledge, experience and competence.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Expertise</a:t>
            </a:r>
          </a:p>
          <a:p>
            <a:pPr lvl="2"/>
            <a:r>
              <a:rPr lang="en-US" dirty="0"/>
              <a:t>Mentions that it was developed in the Duke's Behavioral Economics Lab under the guidance of behavior change scientist Dan </a:t>
            </a:r>
            <a:r>
              <a:rPr lang="en-US" dirty="0" err="1"/>
              <a:t>Ariely</a:t>
            </a:r>
            <a:endParaRPr lang="en-US" dirty="0"/>
          </a:p>
        </p:txBody>
      </p:sp>
    </p:spTree>
    <p:extLst>
      <p:ext uri="{BB962C8B-B14F-4D97-AF65-F5344CB8AC3E}">
        <p14:creationId xmlns:p14="http://schemas.microsoft.com/office/powerpoint/2010/main" val="3425996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System Credibility Support </a:t>
            </a:r>
          </a:p>
          <a:p>
            <a:pPr lvl="1"/>
            <a:r>
              <a:rPr lang="en-US" dirty="0"/>
              <a:t>Surface Credibility </a:t>
            </a:r>
          </a:p>
          <a:p>
            <a:pPr lvl="2"/>
            <a:r>
              <a:rPr lang="en-US" dirty="0"/>
              <a:t>Have a competent look and feel where visual design reflects the context.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Surface Credibility</a:t>
            </a:r>
          </a:p>
          <a:p>
            <a:pPr lvl="2"/>
            <a:r>
              <a:rPr lang="en-US" dirty="0"/>
              <a:t>Interface is simple and intuitive, and the contexts are well represented by the graphics.</a:t>
            </a:r>
          </a:p>
          <a:p>
            <a:pPr lvl="2"/>
            <a:r>
              <a:rPr lang="en-US" dirty="0"/>
              <a:t>No grammatical or spelling error is observed.</a:t>
            </a:r>
          </a:p>
        </p:txBody>
      </p:sp>
    </p:spTree>
    <p:extLst>
      <p:ext uri="{BB962C8B-B14F-4D97-AF65-F5344CB8AC3E}">
        <p14:creationId xmlns:p14="http://schemas.microsoft.com/office/powerpoint/2010/main" val="2328682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System Credibility Support </a:t>
            </a:r>
          </a:p>
          <a:p>
            <a:pPr lvl="1"/>
            <a:r>
              <a:rPr lang="en-US" dirty="0"/>
              <a:t>Real World Feel </a:t>
            </a:r>
          </a:p>
          <a:p>
            <a:pPr lvl="2"/>
            <a:r>
              <a:rPr lang="en-US" dirty="0"/>
              <a:t>Provide information of the organization and/or the people behind its contents and services.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Real World Feel</a:t>
            </a:r>
          </a:p>
          <a:p>
            <a:pPr lvl="2"/>
            <a:r>
              <a:rPr lang="en-US" dirty="0"/>
              <a:t>Mentions about the organization (Duke's Behavioral Economics Lab) and the people (Dan </a:t>
            </a:r>
            <a:r>
              <a:rPr lang="en-US" dirty="0" err="1"/>
              <a:t>Ariely</a:t>
            </a:r>
            <a:r>
              <a:rPr lang="en-US" dirty="0"/>
              <a:t>) behind it.</a:t>
            </a:r>
          </a:p>
        </p:txBody>
      </p:sp>
    </p:spTree>
    <p:extLst>
      <p:ext uri="{BB962C8B-B14F-4D97-AF65-F5344CB8AC3E}">
        <p14:creationId xmlns:p14="http://schemas.microsoft.com/office/powerpoint/2010/main" val="929896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System Credibility Support </a:t>
            </a:r>
          </a:p>
          <a:p>
            <a:pPr lvl="1"/>
            <a:r>
              <a:rPr lang="en-US" dirty="0"/>
              <a:t>Authority </a:t>
            </a:r>
          </a:p>
          <a:p>
            <a:pPr lvl="2"/>
            <a:r>
              <a:rPr lang="en-US" dirty="0"/>
              <a:t>Refer to people in authority.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Authority</a:t>
            </a:r>
          </a:p>
          <a:p>
            <a:pPr lvl="2"/>
            <a:r>
              <a:rPr lang="en-US" dirty="0"/>
              <a:t>Provides information about scientific evidences and their references to justify their methods.</a:t>
            </a:r>
          </a:p>
        </p:txBody>
      </p:sp>
    </p:spTree>
    <p:extLst>
      <p:ext uri="{BB962C8B-B14F-4D97-AF65-F5344CB8AC3E}">
        <p14:creationId xmlns:p14="http://schemas.microsoft.com/office/powerpoint/2010/main" val="1882169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System Credibility Support </a:t>
            </a:r>
          </a:p>
          <a:p>
            <a:pPr lvl="1"/>
            <a:r>
              <a:rPr lang="en-US" dirty="0"/>
              <a:t>Third Party Endorsement </a:t>
            </a:r>
          </a:p>
          <a:p>
            <a:pPr lvl="2"/>
            <a:r>
              <a:rPr lang="en-US" dirty="0"/>
              <a:t>Provide endorsements from respected sources.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Was incubated in a lab that studies behavior change. </a:t>
            </a:r>
          </a:p>
        </p:txBody>
      </p:sp>
    </p:spTree>
    <p:extLst>
      <p:ext uri="{BB962C8B-B14F-4D97-AF65-F5344CB8AC3E}">
        <p14:creationId xmlns:p14="http://schemas.microsoft.com/office/powerpoint/2010/main" val="3220245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System Credibility Support </a:t>
            </a:r>
          </a:p>
          <a:p>
            <a:pPr lvl="1"/>
            <a:r>
              <a:rPr lang="en-US" dirty="0"/>
              <a:t>Verifiability </a:t>
            </a:r>
          </a:p>
          <a:p>
            <a:pPr lvl="2"/>
            <a:r>
              <a:rPr lang="en-US" dirty="0"/>
              <a:t>Provide means to verify accuracy of content.</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Verifiability</a:t>
            </a:r>
          </a:p>
          <a:p>
            <a:pPr lvl="2"/>
            <a:r>
              <a:rPr lang="en-US" dirty="0"/>
              <a:t>Provides names and references to stated facts so users can verify them if they want.</a:t>
            </a:r>
          </a:p>
        </p:txBody>
      </p:sp>
    </p:spTree>
    <p:extLst>
      <p:ext uri="{BB962C8B-B14F-4D97-AF65-F5344CB8AC3E}">
        <p14:creationId xmlns:p14="http://schemas.microsoft.com/office/powerpoint/2010/main" val="2637994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Social Support </a:t>
            </a:r>
          </a:p>
          <a:p>
            <a:pPr lvl="1"/>
            <a:r>
              <a:rPr lang="en-US" dirty="0"/>
              <a:t>Social Learning </a:t>
            </a:r>
          </a:p>
          <a:p>
            <a:pPr lvl="2"/>
            <a:r>
              <a:rPr lang="en-US" dirty="0"/>
              <a:t>Allow observing of the progress of other users performing the target behavior.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Social Learning </a:t>
            </a:r>
          </a:p>
          <a:p>
            <a:pPr lvl="2"/>
            <a:r>
              <a:rPr lang="en-US" dirty="0"/>
              <a:t>User can view how many people are attempting the challenge, have completed the challenge or are working towards it in real time.</a:t>
            </a:r>
          </a:p>
        </p:txBody>
      </p:sp>
    </p:spTree>
    <p:extLst>
      <p:ext uri="{BB962C8B-B14F-4D97-AF65-F5344CB8AC3E}">
        <p14:creationId xmlns:p14="http://schemas.microsoft.com/office/powerpoint/2010/main" val="1661316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Social Support </a:t>
            </a:r>
          </a:p>
          <a:p>
            <a:pPr lvl="1"/>
            <a:r>
              <a:rPr lang="en-US" dirty="0"/>
              <a:t>Social Comparison </a:t>
            </a:r>
          </a:p>
          <a:p>
            <a:pPr lvl="2"/>
            <a:r>
              <a:rPr lang="en-US" dirty="0"/>
              <a:t>Show comparison of user performance with that of other users.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Social Comparison</a:t>
            </a:r>
          </a:p>
          <a:p>
            <a:pPr lvl="2"/>
            <a:r>
              <a:rPr lang="en-US" dirty="0"/>
              <a:t>Users can compare their own progress against other users and see whether they belong to the group that has completed the challenge or not. </a:t>
            </a:r>
          </a:p>
          <a:p>
            <a:pPr lvl="2"/>
            <a:r>
              <a:rPr lang="en-US" dirty="0"/>
              <a:t>Users can also share the letters which they receive after completing each challenge.</a:t>
            </a:r>
          </a:p>
        </p:txBody>
      </p:sp>
    </p:spTree>
    <p:extLst>
      <p:ext uri="{BB962C8B-B14F-4D97-AF65-F5344CB8AC3E}">
        <p14:creationId xmlns:p14="http://schemas.microsoft.com/office/powerpoint/2010/main" val="1455786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Social Support </a:t>
            </a:r>
          </a:p>
          <a:p>
            <a:pPr lvl="1"/>
            <a:r>
              <a:rPr lang="en-US" dirty="0"/>
              <a:t>Normative Influence </a:t>
            </a:r>
          </a:p>
          <a:p>
            <a:pPr lvl="2"/>
            <a:r>
              <a:rPr lang="en-US" dirty="0"/>
              <a:t>Gather people of same goals together to exchange information.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Normative Influence</a:t>
            </a:r>
          </a:p>
          <a:p>
            <a:pPr lvl="2"/>
            <a:r>
              <a:rPr lang="en-US" dirty="0"/>
              <a:t>A discussion board where users can post and comment about their experiences while going through the journeys (interaction and networking).</a:t>
            </a:r>
          </a:p>
          <a:p>
            <a:pPr lvl="2"/>
            <a:r>
              <a:rPr lang="en-US" dirty="0"/>
              <a:t>A closed Facebook group for its users</a:t>
            </a:r>
          </a:p>
          <a:p>
            <a:pPr lvl="2"/>
            <a:endParaRPr lang="en-US" dirty="0"/>
          </a:p>
        </p:txBody>
      </p:sp>
    </p:spTree>
    <p:extLst>
      <p:ext uri="{BB962C8B-B14F-4D97-AF65-F5344CB8AC3E}">
        <p14:creationId xmlns:p14="http://schemas.microsoft.com/office/powerpoint/2010/main" val="144020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idx="1"/>
          </p:nvPr>
        </p:nvSpPr>
        <p:spPr/>
        <p:txBody>
          <a:bodyPr>
            <a:normAutofit/>
          </a:bodyPr>
          <a:lstStyle/>
          <a:p>
            <a:r>
              <a:rPr lang="en-US" dirty="0"/>
              <a:t>Why Fabulous: Self Care?</a:t>
            </a:r>
          </a:p>
          <a:p>
            <a:pPr lvl="1"/>
            <a:r>
              <a:rPr lang="en-US" dirty="0"/>
              <a:t>Successful</a:t>
            </a:r>
          </a:p>
          <a:p>
            <a:pPr lvl="2"/>
            <a:r>
              <a:rPr lang="en-US" dirty="0"/>
              <a:t>High rating and downloads</a:t>
            </a:r>
          </a:p>
          <a:p>
            <a:pPr lvl="2"/>
            <a:r>
              <a:rPr lang="en-US" dirty="0"/>
              <a:t>Award winners</a:t>
            </a:r>
          </a:p>
          <a:p>
            <a:pPr lvl="1"/>
            <a:r>
              <a:rPr lang="en-US" dirty="0"/>
              <a:t>Claims to have used behavioral science</a:t>
            </a:r>
          </a:p>
        </p:txBody>
      </p:sp>
    </p:spTree>
    <p:extLst>
      <p:ext uri="{BB962C8B-B14F-4D97-AF65-F5344CB8AC3E}">
        <p14:creationId xmlns:p14="http://schemas.microsoft.com/office/powerpoint/2010/main" val="2192926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Social Support </a:t>
            </a:r>
          </a:p>
          <a:p>
            <a:pPr lvl="1"/>
            <a:r>
              <a:rPr lang="en-US" dirty="0"/>
              <a:t>Social Facilitation </a:t>
            </a:r>
          </a:p>
          <a:p>
            <a:pPr lvl="2"/>
            <a:r>
              <a:rPr lang="en-US" dirty="0"/>
              <a:t>Discern other users performing the target behavior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Social Facilitation</a:t>
            </a:r>
          </a:p>
          <a:p>
            <a:pPr lvl="2"/>
            <a:r>
              <a:rPr lang="en-US" dirty="0"/>
              <a:t>Users can view how many people are at the same progress level as themselves in the individual or group challenges outside the main journey. </a:t>
            </a:r>
          </a:p>
          <a:p>
            <a:pPr lvl="2"/>
            <a:r>
              <a:rPr lang="en-US" dirty="0"/>
              <a:t>A discussion group which can give them an idea about the other users who are in the same journey.</a:t>
            </a:r>
          </a:p>
        </p:txBody>
      </p:sp>
    </p:spTree>
    <p:extLst>
      <p:ext uri="{BB962C8B-B14F-4D97-AF65-F5344CB8AC3E}">
        <p14:creationId xmlns:p14="http://schemas.microsoft.com/office/powerpoint/2010/main" val="1234017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Social Support </a:t>
            </a:r>
          </a:p>
          <a:p>
            <a:pPr lvl="1"/>
            <a:r>
              <a:rPr lang="en-US" dirty="0"/>
              <a:t>Co-operation </a:t>
            </a:r>
          </a:p>
          <a:p>
            <a:pPr lvl="2"/>
            <a:r>
              <a:rPr lang="en-US" dirty="0"/>
              <a:t>Provide means for cooperation.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Co-operation</a:t>
            </a:r>
          </a:p>
          <a:p>
            <a:pPr lvl="2"/>
            <a:r>
              <a:rPr lang="en-US" dirty="0"/>
              <a:t>A question/answer feature where users can anonymously ask each other for motivation as well as recommendations.</a:t>
            </a:r>
          </a:p>
        </p:txBody>
      </p:sp>
    </p:spTree>
    <p:extLst>
      <p:ext uri="{BB962C8B-B14F-4D97-AF65-F5344CB8AC3E}">
        <p14:creationId xmlns:p14="http://schemas.microsoft.com/office/powerpoint/2010/main" val="3430508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Social Support </a:t>
            </a:r>
          </a:p>
          <a:p>
            <a:pPr lvl="1"/>
            <a:r>
              <a:rPr lang="en-US" dirty="0"/>
              <a:t>Competition </a:t>
            </a:r>
          </a:p>
          <a:p>
            <a:pPr lvl="2"/>
            <a:r>
              <a:rPr lang="en-US" dirty="0"/>
              <a:t>Provide means for competing with other users.	</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Competition</a:t>
            </a:r>
          </a:p>
          <a:p>
            <a:pPr lvl="2"/>
            <a:r>
              <a:rPr lang="en-US" dirty="0"/>
              <a:t>Users can invite their friends and compete with each other in completing challenges.</a:t>
            </a:r>
          </a:p>
        </p:txBody>
      </p:sp>
    </p:spTree>
    <p:extLst>
      <p:ext uri="{BB962C8B-B14F-4D97-AF65-F5344CB8AC3E}">
        <p14:creationId xmlns:p14="http://schemas.microsoft.com/office/powerpoint/2010/main" val="1990337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Analysis : Persuasive Features</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sz="half" idx="1"/>
          </p:nvPr>
        </p:nvSpPr>
        <p:spPr/>
        <p:txBody>
          <a:bodyPr>
            <a:normAutofit/>
          </a:bodyPr>
          <a:lstStyle/>
          <a:p>
            <a:r>
              <a:rPr lang="en-US" dirty="0"/>
              <a:t>Social Support </a:t>
            </a:r>
          </a:p>
          <a:p>
            <a:pPr lvl="1"/>
            <a:r>
              <a:rPr lang="en-US" dirty="0"/>
              <a:t>Recognition 	</a:t>
            </a:r>
          </a:p>
          <a:p>
            <a:pPr lvl="2"/>
            <a:r>
              <a:rPr lang="en-US" dirty="0"/>
              <a:t>Publicly recognize people who have performed the target behavior.</a:t>
            </a:r>
          </a:p>
        </p:txBody>
      </p:sp>
      <p:sp>
        <p:nvSpPr>
          <p:cNvPr id="5" name="Content Placeholder 4">
            <a:extLst>
              <a:ext uri="{FF2B5EF4-FFF2-40B4-BE49-F238E27FC236}">
                <a16:creationId xmlns:a16="http://schemas.microsoft.com/office/drawing/2014/main" id="{1D9F5DFA-F5D5-4F09-B0A2-F70DA091DD03}"/>
              </a:ext>
            </a:extLst>
          </p:cNvPr>
          <p:cNvSpPr>
            <a:spLocks noGrp="1"/>
          </p:cNvSpPr>
          <p:nvPr>
            <p:ph sz="half" idx="2"/>
          </p:nvPr>
        </p:nvSpPr>
        <p:spPr/>
        <p:txBody>
          <a:bodyPr>
            <a:normAutofit/>
          </a:bodyPr>
          <a:lstStyle/>
          <a:p>
            <a:r>
              <a:rPr lang="en-US" dirty="0"/>
              <a:t>Fabulous : Self Care</a:t>
            </a:r>
          </a:p>
          <a:p>
            <a:pPr lvl="1"/>
            <a:r>
              <a:rPr lang="en-US" dirty="0"/>
              <a:t>Recognition</a:t>
            </a:r>
          </a:p>
          <a:p>
            <a:pPr lvl="2"/>
            <a:r>
              <a:rPr lang="en-US" dirty="0"/>
              <a:t>No recognition technique was observed in Fabulous.</a:t>
            </a:r>
          </a:p>
        </p:txBody>
      </p:sp>
    </p:spTree>
    <p:extLst>
      <p:ext uri="{BB962C8B-B14F-4D97-AF65-F5344CB8AC3E}">
        <p14:creationId xmlns:p14="http://schemas.microsoft.com/office/powerpoint/2010/main" val="4225699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Discussion : Verdict on Fabulous : Self Care </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idx="1"/>
          </p:nvPr>
        </p:nvSpPr>
        <p:spPr/>
        <p:txBody>
          <a:bodyPr>
            <a:normAutofit/>
          </a:bodyPr>
          <a:lstStyle/>
          <a:p>
            <a:r>
              <a:rPr lang="en-US" dirty="0"/>
              <a:t>Has all persuasive features except for </a:t>
            </a:r>
          </a:p>
          <a:p>
            <a:pPr lvl="1"/>
            <a:r>
              <a:rPr lang="en-US" dirty="0"/>
              <a:t>Tailoring (might be present in the paid version)</a:t>
            </a:r>
          </a:p>
          <a:p>
            <a:pPr lvl="1"/>
            <a:r>
              <a:rPr lang="en-US" dirty="0"/>
              <a:t>Simulation</a:t>
            </a:r>
          </a:p>
          <a:p>
            <a:pPr lvl="1"/>
            <a:r>
              <a:rPr lang="en-US" dirty="0"/>
              <a:t>Recognition</a:t>
            </a:r>
          </a:p>
          <a:p>
            <a:r>
              <a:rPr lang="en-US" dirty="0"/>
              <a:t>Unobtrusive</a:t>
            </a:r>
          </a:p>
          <a:p>
            <a:pPr lvl="1"/>
            <a:r>
              <a:rPr lang="en-US" dirty="0"/>
              <a:t>Considers user context</a:t>
            </a:r>
          </a:p>
          <a:p>
            <a:r>
              <a:rPr lang="en-US" dirty="0"/>
              <a:t>Cannot handle cheating</a:t>
            </a:r>
          </a:p>
        </p:txBody>
      </p:sp>
    </p:spTree>
    <p:extLst>
      <p:ext uri="{BB962C8B-B14F-4D97-AF65-F5344CB8AC3E}">
        <p14:creationId xmlns:p14="http://schemas.microsoft.com/office/powerpoint/2010/main" val="2874376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Discussion : Limitations of the Study</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idx="1"/>
          </p:nvPr>
        </p:nvSpPr>
        <p:spPr/>
        <p:txBody>
          <a:bodyPr>
            <a:normAutofit fontScale="92500" lnSpcReduction="20000"/>
          </a:bodyPr>
          <a:lstStyle/>
          <a:p>
            <a:r>
              <a:rPr lang="en-US" dirty="0"/>
              <a:t>Effectiveness based on application ratings </a:t>
            </a:r>
          </a:p>
          <a:p>
            <a:pPr lvl="1"/>
            <a:r>
              <a:rPr lang="en-US" dirty="0"/>
              <a:t>Might have been subject to bias due to the application's availability, pricing, marketing as well as release date </a:t>
            </a:r>
          </a:p>
          <a:p>
            <a:r>
              <a:rPr lang="en-US" dirty="0"/>
              <a:t>Only one person was responsible for analyzing the application </a:t>
            </a:r>
          </a:p>
          <a:p>
            <a:pPr lvl="1"/>
            <a:r>
              <a:rPr lang="en-US" dirty="0"/>
              <a:t>Could be subject to several biases</a:t>
            </a:r>
          </a:p>
          <a:p>
            <a:r>
              <a:rPr lang="en-US" dirty="0"/>
              <a:t>A major challenge for e-health applications is their inability to engage users for the long term </a:t>
            </a:r>
          </a:p>
          <a:p>
            <a:pPr lvl="1"/>
            <a:r>
              <a:rPr lang="en-US" dirty="0"/>
              <a:t>Interest and engagement with a new technology are at their peaks immediately after the introduction of the new technology </a:t>
            </a:r>
          </a:p>
          <a:p>
            <a:pPr lvl="1"/>
            <a:r>
              <a:rPr lang="en-US" dirty="0"/>
              <a:t>Human behavior typically takes a very long time to change</a:t>
            </a:r>
          </a:p>
          <a:p>
            <a:pPr lvl="1"/>
            <a:r>
              <a:rPr lang="en-US" dirty="0"/>
              <a:t>A longitudinal study with a large number of participants and with the full (not free) version of the application is essential to truly determine the effectiveness of Fabulous in changing behaviors.  </a:t>
            </a:r>
          </a:p>
        </p:txBody>
      </p:sp>
    </p:spTree>
    <p:extLst>
      <p:ext uri="{BB962C8B-B14F-4D97-AF65-F5344CB8AC3E}">
        <p14:creationId xmlns:p14="http://schemas.microsoft.com/office/powerpoint/2010/main" val="3669980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Conclusion </a:t>
            </a:r>
          </a:p>
        </p:txBody>
      </p:sp>
      <p:sp>
        <p:nvSpPr>
          <p:cNvPr id="4" name="Content Placeholder 3">
            <a:extLst>
              <a:ext uri="{FF2B5EF4-FFF2-40B4-BE49-F238E27FC236}">
                <a16:creationId xmlns:a16="http://schemas.microsoft.com/office/drawing/2014/main" id="{0CE5A4A6-5BE6-4131-B405-86A37119F1CE}"/>
              </a:ext>
            </a:extLst>
          </p:cNvPr>
          <p:cNvSpPr>
            <a:spLocks noGrp="1"/>
          </p:cNvSpPr>
          <p:nvPr>
            <p:ph idx="1"/>
          </p:nvPr>
        </p:nvSpPr>
        <p:spPr/>
        <p:txBody>
          <a:bodyPr>
            <a:normAutofit/>
          </a:bodyPr>
          <a:lstStyle/>
          <a:p>
            <a:r>
              <a:rPr lang="en-US" dirty="0"/>
              <a:t>Used PSD model to identify persuasive features in Fabulous : Self Care application</a:t>
            </a:r>
          </a:p>
          <a:p>
            <a:r>
              <a:rPr lang="en-US" dirty="0"/>
              <a:t>Application met all requirements except for tailoring, simulation and recognition</a:t>
            </a:r>
          </a:p>
        </p:txBody>
      </p:sp>
    </p:spTree>
    <p:extLst>
      <p:ext uri="{BB962C8B-B14F-4D97-AF65-F5344CB8AC3E}">
        <p14:creationId xmlns:p14="http://schemas.microsoft.com/office/powerpoint/2010/main" val="3695368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390295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3529-DD3B-4DCD-BC7C-B476E6FCC93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15C1A2E-F1F1-43F6-B3AC-3DFD094F1F70}"/>
              </a:ext>
            </a:extLst>
          </p:cNvPr>
          <p:cNvSpPr>
            <a:spLocks noGrp="1"/>
          </p:cNvSpPr>
          <p:nvPr>
            <p:ph idx="1"/>
          </p:nvPr>
        </p:nvSpPr>
        <p:spPr/>
        <p:txBody>
          <a:bodyPr/>
          <a:lstStyle/>
          <a:p>
            <a:r>
              <a:rPr lang="en-US" dirty="0"/>
              <a:t>Goal of Study </a:t>
            </a:r>
          </a:p>
          <a:p>
            <a:pPr lvl="1"/>
            <a:r>
              <a:rPr lang="en-US" dirty="0"/>
              <a:t>Identify persuasive features in a successful habit changing application – Fabulous : Self Care </a:t>
            </a:r>
          </a:p>
          <a:p>
            <a:pPr lvl="1"/>
            <a:r>
              <a:rPr lang="en-US" dirty="0"/>
              <a:t>Leverage a most commonly used evaluation framework for persuasive systems - Persuasive Systems Design (PSD) model</a:t>
            </a:r>
          </a:p>
        </p:txBody>
      </p:sp>
    </p:spTree>
    <p:extLst>
      <p:ext uri="{BB962C8B-B14F-4D97-AF65-F5344CB8AC3E}">
        <p14:creationId xmlns:p14="http://schemas.microsoft.com/office/powerpoint/2010/main" val="280835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Fabulous : Self Care Application</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sz="half" idx="1"/>
          </p:nvPr>
        </p:nvSpPr>
        <p:spPr/>
        <p:txBody>
          <a:bodyPr>
            <a:normAutofit/>
          </a:bodyPr>
          <a:lstStyle/>
          <a:p>
            <a:r>
              <a:rPr lang="en-US" dirty="0"/>
              <a:t>Fairy tale like visuals and soft sounds </a:t>
            </a:r>
          </a:p>
          <a:p>
            <a:r>
              <a:rPr lang="en-US" dirty="0"/>
              <a:t>Very easy to use and intuitive interface</a:t>
            </a:r>
          </a:p>
          <a:p>
            <a:r>
              <a:rPr lang="en-US" dirty="0"/>
              <a:t> Onboarding</a:t>
            </a:r>
          </a:p>
          <a:p>
            <a:pPr lvl="1"/>
            <a:r>
              <a:rPr lang="en-US" dirty="0"/>
              <a:t>A series of questions to determine gender, existing habits and confidence in changing behaviors </a:t>
            </a:r>
          </a:p>
          <a:p>
            <a:pPr lvl="1"/>
            <a:r>
              <a:rPr lang="en-US" dirty="0"/>
              <a:t>Based on the inputs, provide a personalized experience</a:t>
            </a:r>
          </a:p>
        </p:txBody>
      </p:sp>
      <p:pic>
        <p:nvPicPr>
          <p:cNvPr id="6" name="Content Placeholder 5" descr="A picture containing animal&#10;&#10;Description automatically generated">
            <a:extLst>
              <a:ext uri="{FF2B5EF4-FFF2-40B4-BE49-F238E27FC236}">
                <a16:creationId xmlns:a16="http://schemas.microsoft.com/office/drawing/2014/main" id="{36F22704-0383-4058-A47F-B27928AAF20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51728" y="1435762"/>
            <a:ext cx="2730229" cy="4853742"/>
          </a:xfrm>
        </p:spPr>
      </p:pic>
    </p:spTree>
    <p:extLst>
      <p:ext uri="{BB962C8B-B14F-4D97-AF65-F5344CB8AC3E}">
        <p14:creationId xmlns:p14="http://schemas.microsoft.com/office/powerpoint/2010/main" val="63473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Fabulous : Self Care Application</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sz="half" idx="1"/>
          </p:nvPr>
        </p:nvSpPr>
        <p:spPr/>
        <p:txBody>
          <a:bodyPr>
            <a:normAutofit/>
          </a:bodyPr>
          <a:lstStyle/>
          <a:p>
            <a:r>
              <a:rPr lang="en-US" dirty="0"/>
              <a:t>Journeys</a:t>
            </a:r>
          </a:p>
          <a:p>
            <a:pPr lvl="1"/>
            <a:r>
              <a:rPr lang="en-US" dirty="0"/>
              <a:t>Goals range from feeling energized and eating better to leading a purposeful and well-balanced life</a:t>
            </a:r>
          </a:p>
          <a:p>
            <a:pPr lvl="1"/>
            <a:r>
              <a:rPr lang="en-US" dirty="0"/>
              <a:t>Most journeys require purchase of the full version</a:t>
            </a:r>
          </a:p>
          <a:p>
            <a:pPr lvl="1"/>
            <a:r>
              <a:rPr lang="en-US" dirty="0"/>
              <a:t>Users can take up more than one journeys at a time (not recommended)</a:t>
            </a:r>
          </a:p>
        </p:txBody>
      </p:sp>
      <p:pic>
        <p:nvPicPr>
          <p:cNvPr id="8" name="Content Placeholder 7" descr="A screenshot of a cell phone&#10;&#10;Description automatically generated">
            <a:extLst>
              <a:ext uri="{FF2B5EF4-FFF2-40B4-BE49-F238E27FC236}">
                <a16:creationId xmlns:a16="http://schemas.microsoft.com/office/drawing/2014/main" id="{2814CF9B-D40F-4851-BDE7-F167CB4C707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80" t="3305"/>
          <a:stretch/>
        </p:blipFill>
        <p:spPr>
          <a:xfrm>
            <a:off x="8257735" y="1586837"/>
            <a:ext cx="2715065" cy="4590126"/>
          </a:xfrm>
        </p:spPr>
      </p:pic>
    </p:spTree>
    <p:extLst>
      <p:ext uri="{BB962C8B-B14F-4D97-AF65-F5344CB8AC3E}">
        <p14:creationId xmlns:p14="http://schemas.microsoft.com/office/powerpoint/2010/main" val="38714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Fabulous : Self Care Application</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sz="half" idx="1"/>
          </p:nvPr>
        </p:nvSpPr>
        <p:spPr/>
        <p:txBody>
          <a:bodyPr>
            <a:normAutofit fontScale="92500" lnSpcReduction="10000"/>
          </a:bodyPr>
          <a:lstStyle/>
          <a:p>
            <a:r>
              <a:rPr lang="en-US" dirty="0"/>
              <a:t>Habits</a:t>
            </a:r>
          </a:p>
          <a:p>
            <a:pPr lvl="1"/>
            <a:r>
              <a:rPr lang="en-US" dirty="0"/>
              <a:t>Each journey has a set of compulsory habits</a:t>
            </a:r>
          </a:p>
          <a:p>
            <a:pPr lvl="1"/>
            <a:r>
              <a:rPr lang="en-US" dirty="0"/>
              <a:t>Except for the first habit, all other compulsory habits are locked </a:t>
            </a:r>
          </a:p>
          <a:p>
            <a:pPr lvl="1"/>
            <a:r>
              <a:rPr lang="en-US" dirty="0"/>
              <a:t>Journey involves a series of challenges of increasing difficulty</a:t>
            </a:r>
          </a:p>
          <a:p>
            <a:pPr lvl="2"/>
            <a:r>
              <a:rPr lang="en-US" dirty="0"/>
              <a:t>Next compulsory habit gets unlocked and is required to be performed along with the previously unlocked habits</a:t>
            </a:r>
          </a:p>
          <a:p>
            <a:pPr lvl="2"/>
            <a:r>
              <a:rPr lang="en-US" dirty="0"/>
              <a:t>Perform the habit(s) at least three days in a row</a:t>
            </a:r>
          </a:p>
          <a:p>
            <a:pPr lvl="1"/>
            <a:r>
              <a:rPr lang="en-US" dirty="0"/>
              <a:t>Also provides a list of optional habits</a:t>
            </a:r>
          </a:p>
          <a:p>
            <a:pPr lvl="2"/>
            <a:r>
              <a:rPr lang="en-US" dirty="0"/>
              <a:t>Users can take up at any time</a:t>
            </a:r>
          </a:p>
        </p:txBody>
      </p:sp>
      <p:pic>
        <p:nvPicPr>
          <p:cNvPr id="6" name="Content Placeholder 5" descr="A screenshot of a cell phone&#10;&#10;Description automatically generated">
            <a:extLst>
              <a:ext uri="{FF2B5EF4-FFF2-40B4-BE49-F238E27FC236}">
                <a16:creationId xmlns:a16="http://schemas.microsoft.com/office/drawing/2014/main" id="{80FB351B-02E6-4714-A242-7AA045335D0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05" t="3629"/>
          <a:stretch/>
        </p:blipFill>
        <p:spPr>
          <a:xfrm>
            <a:off x="8102991" y="1456987"/>
            <a:ext cx="2785403" cy="4719976"/>
          </a:xfrm>
        </p:spPr>
      </p:pic>
    </p:spTree>
    <p:extLst>
      <p:ext uri="{BB962C8B-B14F-4D97-AF65-F5344CB8AC3E}">
        <p14:creationId xmlns:p14="http://schemas.microsoft.com/office/powerpoint/2010/main" val="1938380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0473-54C4-4362-9A64-6D0828DE22C8}"/>
              </a:ext>
            </a:extLst>
          </p:cNvPr>
          <p:cNvSpPr>
            <a:spLocks noGrp="1"/>
          </p:cNvSpPr>
          <p:nvPr>
            <p:ph type="title"/>
          </p:nvPr>
        </p:nvSpPr>
        <p:spPr/>
        <p:txBody>
          <a:bodyPr/>
          <a:lstStyle/>
          <a:p>
            <a:r>
              <a:rPr lang="en-US" dirty="0"/>
              <a:t>Fabulous : Self Care Application</a:t>
            </a:r>
          </a:p>
        </p:txBody>
      </p:sp>
      <p:sp>
        <p:nvSpPr>
          <p:cNvPr id="3" name="Content Placeholder 2">
            <a:extLst>
              <a:ext uri="{FF2B5EF4-FFF2-40B4-BE49-F238E27FC236}">
                <a16:creationId xmlns:a16="http://schemas.microsoft.com/office/drawing/2014/main" id="{B0EE8B0E-F3FE-494D-B9FD-9C8AAAAECA64}"/>
              </a:ext>
            </a:extLst>
          </p:cNvPr>
          <p:cNvSpPr>
            <a:spLocks noGrp="1"/>
          </p:cNvSpPr>
          <p:nvPr>
            <p:ph sz="half" idx="1"/>
          </p:nvPr>
        </p:nvSpPr>
        <p:spPr/>
        <p:txBody>
          <a:bodyPr>
            <a:normAutofit/>
          </a:bodyPr>
          <a:lstStyle/>
          <a:p>
            <a:r>
              <a:rPr lang="en-US" dirty="0"/>
              <a:t>Congratulatory messages and letters after completing each challenge that include</a:t>
            </a:r>
          </a:p>
          <a:p>
            <a:pPr lvl="1"/>
            <a:r>
              <a:rPr lang="en-US" dirty="0"/>
              <a:t>Why the habit they have worked towards is important to their ultimate goal</a:t>
            </a:r>
          </a:p>
          <a:p>
            <a:pPr lvl="1"/>
            <a:r>
              <a:rPr lang="en-US" dirty="0"/>
              <a:t>Information on the next habit/challenge</a:t>
            </a:r>
          </a:p>
          <a:p>
            <a:pPr lvl="1"/>
            <a:r>
              <a:rPr lang="en-US" dirty="0"/>
              <a:t>Importance of next habit</a:t>
            </a:r>
          </a:p>
          <a:p>
            <a:pPr lvl="1"/>
            <a:r>
              <a:rPr lang="en-US" dirty="0"/>
              <a:t>Suggestions to easily perform next habit</a:t>
            </a:r>
          </a:p>
        </p:txBody>
      </p:sp>
      <p:pic>
        <p:nvPicPr>
          <p:cNvPr id="6" name="Content Placeholder 5" descr="A screenshot of a cell phone&#10;&#10;Description automatically generated">
            <a:extLst>
              <a:ext uri="{FF2B5EF4-FFF2-40B4-BE49-F238E27FC236}">
                <a16:creationId xmlns:a16="http://schemas.microsoft.com/office/drawing/2014/main" id="{59E49030-A28D-47FD-94C6-0C298BF0CC1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092" t="3688" r="1"/>
          <a:stretch/>
        </p:blipFill>
        <p:spPr>
          <a:xfrm>
            <a:off x="9229890" y="1690687"/>
            <a:ext cx="2547788" cy="4190853"/>
          </a:xfrm>
        </p:spPr>
      </p:pic>
      <p:pic>
        <p:nvPicPr>
          <p:cNvPr id="8" name="Picture 7" descr="A screenshot of a cell phone&#10;&#10;Description automatically generated">
            <a:extLst>
              <a:ext uri="{FF2B5EF4-FFF2-40B4-BE49-F238E27FC236}">
                <a16:creationId xmlns:a16="http://schemas.microsoft.com/office/drawing/2014/main" id="{61256B7C-406F-446B-8E3F-9C490A9BBB38}"/>
              </a:ext>
            </a:extLst>
          </p:cNvPr>
          <p:cNvPicPr>
            <a:picLocks noChangeAspect="1"/>
          </p:cNvPicPr>
          <p:nvPr/>
        </p:nvPicPr>
        <p:blipFill rotWithShape="1">
          <a:blip r:embed="rId3">
            <a:extLst>
              <a:ext uri="{28A0092B-C50C-407E-A947-70E740481C1C}">
                <a14:useLocalDpi xmlns:a14="http://schemas.microsoft.com/office/drawing/2010/main" val="0"/>
              </a:ext>
            </a:extLst>
          </a:blip>
          <a:srcRect l="-688" t="3557" r="1"/>
          <a:stretch/>
        </p:blipFill>
        <p:spPr>
          <a:xfrm>
            <a:off x="6768790" y="1690686"/>
            <a:ext cx="2461100" cy="4190853"/>
          </a:xfrm>
          <a:prstGeom prst="rect">
            <a:avLst/>
          </a:prstGeom>
        </p:spPr>
      </p:pic>
    </p:spTree>
    <p:extLst>
      <p:ext uri="{BB962C8B-B14F-4D97-AF65-F5344CB8AC3E}">
        <p14:creationId xmlns:p14="http://schemas.microsoft.com/office/powerpoint/2010/main" val="3040729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2003</Words>
  <Application>Microsoft Office PowerPoint</Application>
  <PresentationFormat>Widescreen</PresentationFormat>
  <Paragraphs>327</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Requirements of Persuasive Systems : Case Study of a Habit Changing Application</vt:lpstr>
      <vt:lpstr>Outline</vt:lpstr>
      <vt:lpstr>Introduction</vt:lpstr>
      <vt:lpstr>Introduction</vt:lpstr>
      <vt:lpstr>Introduction</vt:lpstr>
      <vt:lpstr>Fabulous : Self Care Application</vt:lpstr>
      <vt:lpstr>Fabulous : Self Care Application</vt:lpstr>
      <vt:lpstr>Fabulous : Self Care Application</vt:lpstr>
      <vt:lpstr>Fabulous : Self Care Application</vt:lpstr>
      <vt:lpstr>Fabulous : Self Care Application</vt:lpstr>
      <vt:lpstr>Fabulous : Self Care Application</vt:lpstr>
      <vt:lpstr>Fabulous : Self Care Application</vt:lpstr>
      <vt:lpstr>Fabulous : Self Care Application</vt:lpstr>
      <vt:lpstr>Persuasive System Design (PSD) Model</vt:lpstr>
      <vt:lpstr>Persuasive System Design (PSD) Model</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Analysis : Persuasive Features</vt:lpstr>
      <vt:lpstr>Discussion : Verdict on Fabulous : Self Care </vt:lpstr>
      <vt:lpstr>Discussion : Limitations of the Study</vt:lpstr>
      <vt:lpstr>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of Persuasive Systems : Case Study of a Habit Changing Application</dc:title>
  <dc:creator>Noshin Nawar Sadat</dc:creator>
  <cp:lastModifiedBy>Noshin Nawar Sadat</cp:lastModifiedBy>
  <cp:revision>17</cp:revision>
  <cp:lastPrinted>2019-07-15T21:34:33Z</cp:lastPrinted>
  <dcterms:created xsi:type="dcterms:W3CDTF">2019-07-15T17:07:22Z</dcterms:created>
  <dcterms:modified xsi:type="dcterms:W3CDTF">2019-07-16T16:12:51Z</dcterms:modified>
</cp:coreProperties>
</file>