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0080625" cy="5670550"/>
  <p:notesSz cx="7559675" cy="1069181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5F49"/>
    <a:srgbClr val="433729"/>
    <a:srgbClr val="A5644E"/>
    <a:srgbClr val="A87746"/>
    <a:srgbClr val="C39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3" d="100"/>
          <a:sy n="83" d="100"/>
        </p:scale>
        <p:origin x="5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1363" cy="534988"/>
          </a:xfrm>
          <a:prstGeom prst="rect">
            <a:avLst/>
          </a:prstGeom>
          <a:noFill/>
          <a:ln>
            <a:noFill/>
          </a:ln>
        </p:spPr>
        <p:txBody>
          <a:bodyPr wrap="none" lIns="90000" tIns="45000" rIns="90000" bIns="45000" anchorCtr="0" compatLnSpc="0">
            <a:noAutofit/>
          </a:bodyPr>
          <a:lstStyle>
            <a:lvl1pPr eaLnBrk="1" fontAlgn="auto">
              <a:spcBef>
                <a:spcPts val="0"/>
              </a:spcBef>
              <a:spcAft>
                <a:spcPts val="0"/>
              </a:spcAft>
              <a:defRPr sz="1400">
                <a:solidFill>
                  <a:srgbClr val="FFFFFF"/>
                </a:solidFill>
                <a:latin typeface="Liberation Sans" pitchFamily="18"/>
                <a:ea typeface="DejaVu Sans" pitchFamily="2"/>
                <a:cs typeface="DejaVu Sans" pitchFamily="2"/>
              </a:defRPr>
            </a:lvl1pPr>
          </a:lstStyle>
          <a:p>
            <a:pPr>
              <a:defRPr sz="1400"/>
            </a:pPr>
            <a:endParaRPr lang="en-CA"/>
          </a:p>
        </p:txBody>
      </p:sp>
      <p:sp>
        <p:nvSpPr>
          <p:cNvPr id="3" name="Date Placeholder 2"/>
          <p:cNvSpPr txBox="1">
            <a:spLocks noGrp="1"/>
          </p:cNvSpPr>
          <p:nvPr>
            <p:ph type="dt" sz="quarter" idx="1"/>
          </p:nvPr>
        </p:nvSpPr>
        <p:spPr>
          <a:xfrm>
            <a:off x="4278313" y="0"/>
            <a:ext cx="3281362" cy="534988"/>
          </a:xfrm>
          <a:prstGeom prst="rect">
            <a:avLst/>
          </a:prstGeom>
          <a:noFill/>
          <a:ln>
            <a:noFill/>
          </a:ln>
        </p:spPr>
        <p:txBody>
          <a:bodyPr wrap="none" lIns="90000" tIns="45000" rIns="90000" bIns="45000" anchorCtr="0" compatLnSpc="0">
            <a:noAutofit/>
          </a:bodyPr>
          <a:lstStyle>
            <a:lvl1pPr algn="r" eaLnBrk="1" fontAlgn="auto">
              <a:spcBef>
                <a:spcPts val="0"/>
              </a:spcBef>
              <a:spcAft>
                <a:spcPts val="0"/>
              </a:spcAft>
              <a:defRPr sz="1400">
                <a:solidFill>
                  <a:srgbClr val="FFFFFF"/>
                </a:solidFill>
                <a:latin typeface="Liberation Sans" pitchFamily="18"/>
                <a:ea typeface="DejaVu Sans" pitchFamily="2"/>
                <a:cs typeface="DejaVu Sans" pitchFamily="2"/>
              </a:defRPr>
            </a:lvl1pPr>
          </a:lstStyle>
          <a:p>
            <a:pPr>
              <a:defRPr sz="1400"/>
            </a:pPr>
            <a:endParaRPr lang="en-CA"/>
          </a:p>
        </p:txBody>
      </p:sp>
      <p:sp>
        <p:nvSpPr>
          <p:cNvPr id="4" name="Footer Placeholder 3"/>
          <p:cNvSpPr txBox="1">
            <a:spLocks noGrp="1"/>
          </p:cNvSpPr>
          <p:nvPr>
            <p:ph type="ftr" sz="quarter" idx="2"/>
          </p:nvPr>
        </p:nvSpPr>
        <p:spPr>
          <a:xfrm>
            <a:off x="0" y="10156825"/>
            <a:ext cx="3281363" cy="534988"/>
          </a:xfrm>
          <a:prstGeom prst="rect">
            <a:avLst/>
          </a:prstGeom>
          <a:noFill/>
          <a:ln>
            <a:noFill/>
          </a:ln>
        </p:spPr>
        <p:txBody>
          <a:bodyPr wrap="none" lIns="90000" tIns="45000" rIns="90000" bIns="45000" anchor="b" anchorCtr="0" compatLnSpc="0">
            <a:noAutofit/>
          </a:bodyPr>
          <a:lstStyle>
            <a:lvl1pPr eaLnBrk="1" fontAlgn="auto">
              <a:spcBef>
                <a:spcPts val="0"/>
              </a:spcBef>
              <a:spcAft>
                <a:spcPts val="0"/>
              </a:spcAft>
              <a:defRPr sz="1400">
                <a:solidFill>
                  <a:srgbClr val="FFFFFF"/>
                </a:solidFill>
                <a:latin typeface="Liberation Sans" pitchFamily="18"/>
                <a:ea typeface="DejaVu Sans" pitchFamily="2"/>
                <a:cs typeface="DejaVu Sans" pitchFamily="2"/>
              </a:defRPr>
            </a:lvl1pPr>
          </a:lstStyle>
          <a:p>
            <a:pPr>
              <a:defRPr sz="1400"/>
            </a:pPr>
            <a:endParaRPr lang="en-CA"/>
          </a:p>
        </p:txBody>
      </p:sp>
      <p:sp>
        <p:nvSpPr>
          <p:cNvPr id="5" name="Slide Number Placeholder 4"/>
          <p:cNvSpPr txBox="1">
            <a:spLocks noGrp="1"/>
          </p:cNvSpPr>
          <p:nvPr>
            <p:ph type="sldNum" sz="quarter" idx="3"/>
          </p:nvPr>
        </p:nvSpPr>
        <p:spPr>
          <a:xfrm>
            <a:off x="4278313" y="10156825"/>
            <a:ext cx="3281362" cy="534988"/>
          </a:xfrm>
          <a:prstGeom prst="rect">
            <a:avLst/>
          </a:prstGeom>
          <a:noFill/>
          <a:ln>
            <a:noFill/>
          </a:ln>
        </p:spPr>
        <p:txBody>
          <a:bodyPr wrap="none" lIns="90000" tIns="45000" rIns="90000" bIns="45000" anchor="b" anchorCtr="0" compatLnSpc="0">
            <a:noAutofit/>
          </a:bodyPr>
          <a:lstStyle>
            <a:lvl1pPr algn="r" eaLnBrk="1" fontAlgn="auto">
              <a:spcBef>
                <a:spcPts val="0"/>
              </a:spcBef>
              <a:spcAft>
                <a:spcPts val="0"/>
              </a:spcAft>
              <a:defRPr sz="1400">
                <a:solidFill>
                  <a:srgbClr val="FFFFFF"/>
                </a:solidFill>
                <a:latin typeface="Liberation Sans" pitchFamily="18"/>
                <a:ea typeface="DejaVu Sans" pitchFamily="2"/>
                <a:cs typeface="DejaVu Sans" pitchFamily="2"/>
              </a:defRPr>
            </a:lvl1pPr>
          </a:lstStyle>
          <a:p>
            <a:pPr>
              <a:defRPr sz="1400"/>
            </a:pPr>
            <a:fld id="{D75F8153-91D5-4857-BC8A-F2E35EBE9AFC}" type="slidenum">
              <a:rPr lang="en-CA"/>
              <a:pPr>
                <a:defRPr sz="140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lide Image Placeholder 1"/>
          <p:cNvSpPr>
            <a:spLocks noGrp="1" noRot="1" noChangeAspect="1"/>
          </p:cNvSpPr>
          <p:nvPr>
            <p:ph type="sldImg" idx="2"/>
          </p:nvPr>
        </p:nvSpPr>
        <p:spPr bwMode="auto">
          <a:xfrm>
            <a:off x="215900" y="812800"/>
            <a:ext cx="7127875" cy="4008438"/>
          </a:xfrm>
          <a:prstGeom prst="rect">
            <a:avLst/>
          </a:prstGeom>
          <a:solidFill>
            <a:srgbClr val="B53060"/>
          </a:solidFill>
          <a:ln>
            <a:noFill/>
          </a:ln>
          <a:extLst>
            <a:ext uri="{91240B29-F687-4F45-9708-019B960494DF}">
              <a14:hiddenLine xmlns:a14="http://schemas.microsoft.com/office/drawing/2010/main" w="9525">
                <a:solidFill>
                  <a:srgbClr val="000000"/>
                </a:solidFill>
                <a:miter lim="800000"/>
                <a:headEnd/>
                <a:tailEnd/>
              </a14:hiddenLine>
            </a:ext>
          </a:extLst>
        </p:spPr>
      </p:sp>
      <p:sp>
        <p:nvSpPr>
          <p:cNvPr id="3" name="Notes Placeholder 2"/>
          <p:cNvSpPr txBox="1">
            <a:spLocks noGrp="1"/>
          </p:cNvSpPr>
          <p:nvPr>
            <p:ph type="body" sz="quarter" idx="3"/>
          </p:nvPr>
        </p:nvSpPr>
        <p:spPr>
          <a:xfrm>
            <a:off x="755650" y="5078413"/>
            <a:ext cx="6048375" cy="4811712"/>
          </a:xfrm>
          <a:prstGeom prst="rect">
            <a:avLst/>
          </a:prstGeom>
          <a:noFill/>
          <a:ln>
            <a:noFill/>
          </a:ln>
        </p:spPr>
        <p:txBody>
          <a:bodyPr lIns="0" tIns="0" rIns="0" bIns="0"/>
          <a:lstStyle/>
          <a:p>
            <a:pPr lvl="0"/>
            <a:endParaRPr lang="en-CA" noProof="0" smtClean="0"/>
          </a:p>
        </p:txBody>
      </p:sp>
      <p:sp>
        <p:nvSpPr>
          <p:cNvPr id="4" name="Header Placeholder 3"/>
          <p:cNvSpPr txBox="1">
            <a:spLocks noGrp="1"/>
          </p:cNvSpPr>
          <p:nvPr>
            <p:ph type="hdr" sz="quarter"/>
          </p:nvPr>
        </p:nvSpPr>
        <p:spPr>
          <a:xfrm>
            <a:off x="0" y="0"/>
            <a:ext cx="3281363" cy="534988"/>
          </a:xfrm>
          <a:prstGeom prst="rect">
            <a:avLst/>
          </a:prstGeom>
          <a:noFill/>
          <a:ln>
            <a:noFill/>
          </a:ln>
        </p:spPr>
        <p:txBody>
          <a:bodyPr lIns="0" tIns="0" rIns="0" bIns="0" anchorCtr="0">
            <a:noAutofit/>
          </a:bodyPr>
          <a:lstStyle>
            <a:lvl1pPr lvl="0" eaLnBrk="1" fontAlgn="auto" hangingPunct="0">
              <a:spcBef>
                <a:spcPts val="0"/>
              </a:spcBef>
              <a:spcAft>
                <a:spcPts val="0"/>
              </a:spcAft>
              <a:buNone/>
              <a:tabLst/>
              <a:defRPr lang="en-CA" sz="1400" smtClean="0">
                <a:latin typeface="Liberation Serif" pitchFamily="18"/>
                <a:ea typeface="DejaVu Sans" pitchFamily="2"/>
                <a:cs typeface="DejaVu Sans" pitchFamily="2"/>
              </a:defRPr>
            </a:lvl1pPr>
          </a:lstStyle>
          <a:p>
            <a:pPr>
              <a:defRPr/>
            </a:pPr>
            <a:endParaRPr/>
          </a:p>
        </p:txBody>
      </p:sp>
      <p:sp>
        <p:nvSpPr>
          <p:cNvPr id="5" name="Date Placeholder 4"/>
          <p:cNvSpPr txBox="1">
            <a:spLocks noGrp="1"/>
          </p:cNvSpPr>
          <p:nvPr>
            <p:ph type="dt" idx="1"/>
          </p:nvPr>
        </p:nvSpPr>
        <p:spPr>
          <a:xfrm>
            <a:off x="4278313" y="0"/>
            <a:ext cx="3281362" cy="534988"/>
          </a:xfrm>
          <a:prstGeom prst="rect">
            <a:avLst/>
          </a:prstGeom>
          <a:noFill/>
          <a:ln>
            <a:noFill/>
          </a:ln>
        </p:spPr>
        <p:txBody>
          <a:bodyPr lIns="0" tIns="0" rIns="0" bIns="0" anchorCtr="0">
            <a:noAutofit/>
          </a:bodyPr>
          <a:lstStyle>
            <a:lvl1pPr lvl="0" algn="r" eaLnBrk="1" fontAlgn="auto" hangingPunct="0">
              <a:spcBef>
                <a:spcPts val="0"/>
              </a:spcBef>
              <a:spcAft>
                <a:spcPts val="0"/>
              </a:spcAft>
              <a:buNone/>
              <a:tabLst/>
              <a:defRPr lang="en-CA" sz="1400" smtClean="0">
                <a:latin typeface="Liberation Serif" pitchFamily="18"/>
                <a:ea typeface="DejaVu Sans" pitchFamily="2"/>
                <a:cs typeface="DejaVu Sans" pitchFamily="2"/>
              </a:defRPr>
            </a:lvl1pPr>
          </a:lstStyle>
          <a:p>
            <a:pPr>
              <a:defRPr/>
            </a:pPr>
            <a:endParaRPr/>
          </a:p>
        </p:txBody>
      </p:sp>
      <p:sp>
        <p:nvSpPr>
          <p:cNvPr id="6" name="Footer Placeholder 5"/>
          <p:cNvSpPr txBox="1">
            <a:spLocks noGrp="1"/>
          </p:cNvSpPr>
          <p:nvPr>
            <p:ph type="ftr" sz="quarter" idx="4"/>
          </p:nvPr>
        </p:nvSpPr>
        <p:spPr>
          <a:xfrm>
            <a:off x="0" y="10156825"/>
            <a:ext cx="3281363" cy="534988"/>
          </a:xfrm>
          <a:prstGeom prst="rect">
            <a:avLst/>
          </a:prstGeom>
          <a:noFill/>
          <a:ln>
            <a:noFill/>
          </a:ln>
        </p:spPr>
        <p:txBody>
          <a:bodyPr lIns="0" tIns="0" rIns="0" bIns="0" anchor="b" anchorCtr="0">
            <a:noAutofit/>
          </a:bodyPr>
          <a:lstStyle>
            <a:lvl1pPr lvl="0" eaLnBrk="1" fontAlgn="auto" hangingPunct="0">
              <a:spcBef>
                <a:spcPts val="0"/>
              </a:spcBef>
              <a:spcAft>
                <a:spcPts val="0"/>
              </a:spcAft>
              <a:buNone/>
              <a:tabLst/>
              <a:defRPr lang="en-CA" sz="1400" smtClean="0">
                <a:latin typeface="Liberation Serif" pitchFamily="18"/>
                <a:ea typeface="DejaVu Sans" pitchFamily="2"/>
                <a:cs typeface="DejaVu Sans" pitchFamily="2"/>
              </a:defRPr>
            </a:lvl1pPr>
          </a:lstStyle>
          <a:p>
            <a:pPr>
              <a:defRPr/>
            </a:pPr>
            <a:endParaRPr/>
          </a:p>
        </p:txBody>
      </p:sp>
      <p:sp>
        <p:nvSpPr>
          <p:cNvPr id="7" name="Slide Number Placeholder 6"/>
          <p:cNvSpPr txBox="1">
            <a:spLocks noGrp="1"/>
          </p:cNvSpPr>
          <p:nvPr>
            <p:ph type="sldNum" sz="quarter" idx="5"/>
          </p:nvPr>
        </p:nvSpPr>
        <p:spPr>
          <a:xfrm>
            <a:off x="4278313" y="10156825"/>
            <a:ext cx="3281362" cy="534988"/>
          </a:xfrm>
          <a:prstGeom prst="rect">
            <a:avLst/>
          </a:prstGeom>
          <a:noFill/>
          <a:ln>
            <a:noFill/>
          </a:ln>
        </p:spPr>
        <p:txBody>
          <a:bodyPr lIns="0" tIns="0" rIns="0" bIns="0" anchor="b" anchorCtr="0">
            <a:noAutofit/>
          </a:bodyPr>
          <a:lstStyle>
            <a:lvl1pPr lvl="0" algn="r" eaLnBrk="1" fontAlgn="auto" hangingPunct="0">
              <a:spcBef>
                <a:spcPts val="0"/>
              </a:spcBef>
              <a:spcAft>
                <a:spcPts val="0"/>
              </a:spcAft>
              <a:buNone/>
              <a:tabLst/>
              <a:defRPr lang="en-CA" sz="1400" smtClean="0">
                <a:latin typeface="Liberation Serif" pitchFamily="18"/>
                <a:ea typeface="DejaVu Sans" pitchFamily="2"/>
                <a:cs typeface="DejaVu Sans" pitchFamily="2"/>
              </a:defRPr>
            </a:lvl1pPr>
          </a:lstStyle>
          <a:p>
            <a:pPr>
              <a:defRPr/>
            </a:pPr>
            <a:fld id="{1679F76D-59F4-4936-A9F9-0C896EB30DFA}" type="slidenum">
              <a:rPr/>
              <a:pPr>
                <a:defRPr/>
              </a:pPr>
              <a:t>‹#›</a:t>
            </a:fld>
            <a:endParaRPr/>
          </a:p>
        </p:txBody>
      </p:sp>
    </p:spTree>
  </p:cSld>
  <p:clrMap bg1="lt1" tx1="dk1" bg2="lt2" tx2="dk2" accent1="accent1" accent2="accent2" accent3="accent3" accent4="accent4" accent5="accent5" accent6="accent6" hlink="hlink" folHlink="folHlink"/>
  <p:notesStyle>
    <a:lvl1pPr marL="215900" indent="-215900" algn="l" rtl="0" eaLnBrk="0" fontAlgn="base" hangingPunct="0">
      <a:spcBef>
        <a:spcPct val="30000"/>
      </a:spcBef>
      <a:spcAft>
        <a:spcPct val="0"/>
      </a:spcAft>
      <a:defRPr lang="en-CA" sz="2000" kern="1200">
        <a:solidFill>
          <a:schemeClr val="tx1"/>
        </a:solidFill>
        <a:latin typeface="Liberation Sans" pitchFamily="18"/>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4EB7F3-231A-481A-ACE9-938E21E590D0}" type="slidenum">
              <a:rPr altLang="en-US">
                <a:latin typeface="Liberation Serif" panose="02020603050405020304" pitchFamily="18" charset="0"/>
                <a:cs typeface="DejaVu Sans" panose="020B0603030804020204" pitchFamily="34" charset="0"/>
              </a:rPr>
              <a:pPr fontAlgn="base">
                <a:spcBef>
                  <a:spcPct val="0"/>
                </a:spcBef>
                <a:spcAft>
                  <a:spcPct val="0"/>
                </a:spcAft>
              </a:pPr>
              <a:t>1</a:t>
            </a:fld>
            <a:endParaRPr altLang="en-US">
              <a:latin typeface="Liberation Serif" panose="02020603050405020304" pitchFamily="18" charset="0"/>
              <a:cs typeface="DejaVu Sans" panose="020B0603030804020204" pitchFamily="34" charset="0"/>
            </a:endParaRPr>
          </a:p>
        </p:txBody>
      </p:sp>
      <p:sp>
        <p:nvSpPr>
          <p:cNvPr id="6147"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6148"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1BABD70-F36A-4AE2-80A9-DF66D5BBDDED}" type="slidenum">
              <a:rPr altLang="en-US">
                <a:latin typeface="Liberation Serif" panose="02020603050405020304" pitchFamily="18" charset="0"/>
                <a:cs typeface="DejaVu Sans" panose="020B0603030804020204" pitchFamily="34" charset="0"/>
              </a:rPr>
              <a:pPr fontAlgn="base">
                <a:spcBef>
                  <a:spcPct val="0"/>
                </a:spcBef>
                <a:spcAft>
                  <a:spcPct val="0"/>
                </a:spcAft>
              </a:pPr>
              <a:t>10</a:t>
            </a:fld>
            <a:endParaRPr altLang="en-US">
              <a:latin typeface="Liberation Serif" panose="02020603050405020304" pitchFamily="18" charset="0"/>
              <a:cs typeface="DejaVu Sans" panose="020B0603030804020204" pitchFamily="34" charset="0"/>
            </a:endParaRPr>
          </a:p>
        </p:txBody>
      </p:sp>
      <p:sp>
        <p:nvSpPr>
          <p:cNvPr id="24579"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24580"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757DF33-B6E1-43B4-97EF-E78827415EF9}" type="slidenum">
              <a:rPr altLang="en-US">
                <a:latin typeface="Liberation Serif" panose="02020603050405020304" pitchFamily="18" charset="0"/>
                <a:cs typeface="DejaVu Sans" panose="020B0603030804020204" pitchFamily="34" charset="0"/>
              </a:rPr>
              <a:pPr fontAlgn="base">
                <a:spcBef>
                  <a:spcPct val="0"/>
                </a:spcBef>
                <a:spcAft>
                  <a:spcPct val="0"/>
                </a:spcAft>
              </a:pPr>
              <a:t>11</a:t>
            </a:fld>
            <a:endParaRPr altLang="en-US">
              <a:latin typeface="Liberation Serif" panose="02020603050405020304" pitchFamily="18" charset="0"/>
              <a:cs typeface="DejaVu Sans" panose="020B0603030804020204" pitchFamily="34" charset="0"/>
            </a:endParaRPr>
          </a:p>
        </p:txBody>
      </p:sp>
      <p:sp>
        <p:nvSpPr>
          <p:cNvPr id="26627"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26628"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C33F173-05E6-49F5-8A2B-D69121CC6E72}" type="slidenum">
              <a:rPr altLang="en-US">
                <a:latin typeface="Liberation Serif" panose="02020603050405020304" pitchFamily="18" charset="0"/>
                <a:cs typeface="DejaVu Sans" panose="020B0603030804020204" pitchFamily="34" charset="0"/>
              </a:rPr>
              <a:pPr fontAlgn="base">
                <a:spcBef>
                  <a:spcPct val="0"/>
                </a:spcBef>
                <a:spcAft>
                  <a:spcPct val="0"/>
                </a:spcAft>
              </a:pPr>
              <a:t>12</a:t>
            </a:fld>
            <a:endParaRPr altLang="en-US">
              <a:latin typeface="Liberation Serif" panose="02020603050405020304" pitchFamily="18" charset="0"/>
              <a:cs typeface="DejaVu Sans" panose="020B0603030804020204" pitchFamily="34" charset="0"/>
            </a:endParaRPr>
          </a:p>
        </p:txBody>
      </p:sp>
      <p:sp>
        <p:nvSpPr>
          <p:cNvPr id="28675"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28676"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C33F173-05E6-49F5-8A2B-D69121CC6E72}" type="slidenum">
              <a:rPr altLang="en-US">
                <a:latin typeface="Liberation Serif" panose="02020603050405020304" pitchFamily="18" charset="0"/>
                <a:cs typeface="DejaVu Sans" panose="020B0603030804020204" pitchFamily="34" charset="0"/>
              </a:rPr>
              <a:pPr fontAlgn="base">
                <a:spcBef>
                  <a:spcPct val="0"/>
                </a:spcBef>
                <a:spcAft>
                  <a:spcPct val="0"/>
                </a:spcAft>
              </a:pPr>
              <a:t>13</a:t>
            </a:fld>
            <a:endParaRPr altLang="en-US">
              <a:latin typeface="Liberation Serif" panose="02020603050405020304" pitchFamily="18" charset="0"/>
              <a:cs typeface="DejaVu Sans" panose="020B0603030804020204" pitchFamily="34" charset="0"/>
            </a:endParaRPr>
          </a:p>
        </p:txBody>
      </p:sp>
      <p:sp>
        <p:nvSpPr>
          <p:cNvPr id="28675"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28676"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extLst>
      <p:ext uri="{BB962C8B-B14F-4D97-AF65-F5344CB8AC3E}">
        <p14:creationId xmlns:p14="http://schemas.microsoft.com/office/powerpoint/2010/main" val="347415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D55206-FE15-46CC-8D38-2FE7297648A1}" type="slidenum">
              <a:rPr altLang="en-US">
                <a:latin typeface="Liberation Serif" panose="02020603050405020304" pitchFamily="18" charset="0"/>
                <a:cs typeface="DejaVu Sans" panose="020B0603030804020204" pitchFamily="34" charset="0"/>
              </a:rPr>
              <a:pPr fontAlgn="base">
                <a:spcBef>
                  <a:spcPct val="0"/>
                </a:spcBef>
                <a:spcAft>
                  <a:spcPct val="0"/>
                </a:spcAft>
              </a:pPr>
              <a:t>14</a:t>
            </a:fld>
            <a:endParaRPr altLang="en-US">
              <a:latin typeface="Liberation Serif" panose="02020603050405020304" pitchFamily="18" charset="0"/>
              <a:cs typeface="DejaVu Sans" panose="020B0603030804020204" pitchFamily="34" charset="0"/>
            </a:endParaRPr>
          </a:p>
        </p:txBody>
      </p:sp>
      <p:sp>
        <p:nvSpPr>
          <p:cNvPr id="30723"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30724"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CE3DCE-4CFF-4857-ACAA-A72D62093EFB}" type="slidenum">
              <a:rPr altLang="en-US">
                <a:latin typeface="Liberation Serif" panose="02020603050405020304" pitchFamily="18" charset="0"/>
                <a:cs typeface="DejaVu Sans" panose="020B0603030804020204" pitchFamily="34" charset="0"/>
              </a:rPr>
              <a:pPr fontAlgn="base">
                <a:spcBef>
                  <a:spcPct val="0"/>
                </a:spcBef>
                <a:spcAft>
                  <a:spcPct val="0"/>
                </a:spcAft>
              </a:pPr>
              <a:t>15</a:t>
            </a:fld>
            <a:endParaRPr altLang="en-US">
              <a:latin typeface="Liberation Serif" panose="02020603050405020304" pitchFamily="18" charset="0"/>
              <a:cs typeface="DejaVu Sans" panose="020B0603030804020204" pitchFamily="34" charset="0"/>
            </a:endParaRPr>
          </a:p>
        </p:txBody>
      </p:sp>
      <p:sp>
        <p:nvSpPr>
          <p:cNvPr id="32771"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32772"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1EDC14-4C75-4434-9064-C11549B1C7CB}" type="slidenum">
              <a:rPr altLang="en-US">
                <a:latin typeface="Liberation Serif" panose="02020603050405020304" pitchFamily="18" charset="0"/>
                <a:cs typeface="DejaVu Sans" panose="020B0603030804020204" pitchFamily="34" charset="0"/>
              </a:rPr>
              <a:pPr fontAlgn="base">
                <a:spcBef>
                  <a:spcPct val="0"/>
                </a:spcBef>
                <a:spcAft>
                  <a:spcPct val="0"/>
                </a:spcAft>
              </a:pPr>
              <a:t>16</a:t>
            </a:fld>
            <a:endParaRPr altLang="en-US">
              <a:latin typeface="Liberation Serif" panose="02020603050405020304" pitchFamily="18" charset="0"/>
              <a:cs typeface="DejaVu Sans" panose="020B0603030804020204" pitchFamily="34" charset="0"/>
            </a:endParaRPr>
          </a:p>
        </p:txBody>
      </p:sp>
      <p:sp>
        <p:nvSpPr>
          <p:cNvPr id="34819"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34820"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6AB3C83-B4D3-4641-BF3B-AEEF04605ADB}" type="slidenum">
              <a:rPr altLang="en-US">
                <a:latin typeface="Liberation Serif" panose="02020603050405020304" pitchFamily="18" charset="0"/>
                <a:cs typeface="DejaVu Sans" panose="020B0603030804020204" pitchFamily="34" charset="0"/>
              </a:rPr>
              <a:pPr fontAlgn="base">
                <a:spcBef>
                  <a:spcPct val="0"/>
                </a:spcBef>
                <a:spcAft>
                  <a:spcPct val="0"/>
                </a:spcAft>
              </a:pPr>
              <a:t>17</a:t>
            </a:fld>
            <a:endParaRPr altLang="en-US">
              <a:latin typeface="Liberation Serif" panose="02020603050405020304" pitchFamily="18" charset="0"/>
              <a:cs typeface="DejaVu Sans" panose="020B0603030804020204" pitchFamily="34" charset="0"/>
            </a:endParaRPr>
          </a:p>
        </p:txBody>
      </p:sp>
      <p:sp>
        <p:nvSpPr>
          <p:cNvPr id="36867"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36868"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21191B-709E-45B5-A06A-BB51BB58F7DE}" type="slidenum">
              <a:rPr altLang="en-US">
                <a:latin typeface="Liberation Serif" panose="02020603050405020304" pitchFamily="18" charset="0"/>
                <a:cs typeface="DejaVu Sans" panose="020B0603030804020204" pitchFamily="34" charset="0"/>
              </a:rPr>
              <a:pPr fontAlgn="base">
                <a:spcBef>
                  <a:spcPct val="0"/>
                </a:spcBef>
                <a:spcAft>
                  <a:spcPct val="0"/>
                </a:spcAft>
              </a:pPr>
              <a:t>18</a:t>
            </a:fld>
            <a:endParaRPr altLang="en-US">
              <a:latin typeface="Liberation Serif" panose="02020603050405020304" pitchFamily="18" charset="0"/>
              <a:cs typeface="DejaVu Sans" panose="020B0603030804020204" pitchFamily="34" charset="0"/>
            </a:endParaRPr>
          </a:p>
        </p:txBody>
      </p:sp>
      <p:sp>
        <p:nvSpPr>
          <p:cNvPr id="38915"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38916"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907AF9E-5230-437F-BCED-0D0E53276CFD}" type="slidenum">
              <a:rPr altLang="en-US">
                <a:latin typeface="Liberation Serif" panose="02020603050405020304" pitchFamily="18" charset="0"/>
                <a:cs typeface="DejaVu Sans" panose="020B0603030804020204" pitchFamily="34" charset="0"/>
              </a:rPr>
              <a:pPr fontAlgn="base">
                <a:spcBef>
                  <a:spcPct val="0"/>
                </a:spcBef>
                <a:spcAft>
                  <a:spcPct val="0"/>
                </a:spcAft>
              </a:pPr>
              <a:t>19</a:t>
            </a:fld>
            <a:endParaRPr altLang="en-US">
              <a:latin typeface="Liberation Serif" panose="02020603050405020304" pitchFamily="18" charset="0"/>
              <a:cs typeface="DejaVu Sans" panose="020B0603030804020204" pitchFamily="34" charset="0"/>
            </a:endParaRPr>
          </a:p>
        </p:txBody>
      </p:sp>
      <p:sp>
        <p:nvSpPr>
          <p:cNvPr id="40963"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40964"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7E36C6-4679-4BBF-A3C9-0E1F441546F9}" type="slidenum">
              <a:rPr altLang="en-US">
                <a:latin typeface="Liberation Serif" panose="02020603050405020304" pitchFamily="18" charset="0"/>
                <a:cs typeface="DejaVu Sans" panose="020B0603030804020204" pitchFamily="34" charset="0"/>
              </a:rPr>
              <a:pPr fontAlgn="base">
                <a:spcBef>
                  <a:spcPct val="0"/>
                </a:spcBef>
                <a:spcAft>
                  <a:spcPct val="0"/>
                </a:spcAft>
              </a:pPr>
              <a:t>2</a:t>
            </a:fld>
            <a:endParaRPr altLang="en-US">
              <a:latin typeface="Liberation Serif" panose="02020603050405020304" pitchFamily="18" charset="0"/>
              <a:cs typeface="DejaVu Sans" panose="020B0603030804020204" pitchFamily="34" charset="0"/>
            </a:endParaRPr>
          </a:p>
        </p:txBody>
      </p:sp>
      <p:sp>
        <p:nvSpPr>
          <p:cNvPr id="8195"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8196"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AC2528-DDBE-47AF-9209-6A1A09258D26}" type="slidenum">
              <a:rPr altLang="en-US">
                <a:latin typeface="Liberation Serif" panose="02020603050405020304" pitchFamily="18" charset="0"/>
                <a:cs typeface="DejaVu Sans" panose="020B0603030804020204" pitchFamily="34" charset="0"/>
              </a:rPr>
              <a:pPr fontAlgn="base">
                <a:spcBef>
                  <a:spcPct val="0"/>
                </a:spcBef>
                <a:spcAft>
                  <a:spcPct val="0"/>
                </a:spcAft>
              </a:pPr>
              <a:t>20</a:t>
            </a:fld>
            <a:endParaRPr altLang="en-US">
              <a:latin typeface="Liberation Serif" panose="02020603050405020304" pitchFamily="18" charset="0"/>
              <a:cs typeface="DejaVu Sans" panose="020B0603030804020204" pitchFamily="34" charset="0"/>
            </a:endParaRPr>
          </a:p>
        </p:txBody>
      </p:sp>
      <p:sp>
        <p:nvSpPr>
          <p:cNvPr id="43011"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43012"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DBECCFD-F717-4B50-9B86-B49526E031AC}" type="slidenum">
              <a:rPr altLang="en-US">
                <a:latin typeface="Liberation Serif" panose="02020603050405020304" pitchFamily="18" charset="0"/>
                <a:cs typeface="DejaVu Sans" panose="020B0603030804020204" pitchFamily="34" charset="0"/>
              </a:rPr>
              <a:pPr fontAlgn="base">
                <a:spcBef>
                  <a:spcPct val="0"/>
                </a:spcBef>
                <a:spcAft>
                  <a:spcPct val="0"/>
                </a:spcAft>
              </a:pPr>
              <a:t>21</a:t>
            </a:fld>
            <a:endParaRPr altLang="en-US">
              <a:latin typeface="Liberation Serif" panose="02020603050405020304" pitchFamily="18" charset="0"/>
              <a:cs typeface="DejaVu Sans" panose="020B0603030804020204" pitchFamily="34" charset="0"/>
            </a:endParaRPr>
          </a:p>
        </p:txBody>
      </p:sp>
      <p:sp>
        <p:nvSpPr>
          <p:cNvPr id="45059"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45060"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787592D-EF93-4680-847B-6667A8B2B6B2}" type="slidenum">
              <a:rPr altLang="en-US">
                <a:latin typeface="Liberation Serif" panose="02020603050405020304" pitchFamily="18" charset="0"/>
                <a:cs typeface="DejaVu Sans" panose="020B0603030804020204" pitchFamily="34" charset="0"/>
              </a:rPr>
              <a:pPr fontAlgn="base">
                <a:spcBef>
                  <a:spcPct val="0"/>
                </a:spcBef>
                <a:spcAft>
                  <a:spcPct val="0"/>
                </a:spcAft>
              </a:pPr>
              <a:t>22</a:t>
            </a:fld>
            <a:endParaRPr altLang="en-US">
              <a:latin typeface="Liberation Serif" panose="02020603050405020304" pitchFamily="18" charset="0"/>
              <a:cs typeface="DejaVu Sans" panose="020B0603030804020204" pitchFamily="34" charset="0"/>
            </a:endParaRPr>
          </a:p>
        </p:txBody>
      </p:sp>
      <p:sp>
        <p:nvSpPr>
          <p:cNvPr id="47107"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47108"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D24F25-5D56-4F3A-8821-F81704322770}" type="slidenum">
              <a:rPr altLang="en-US">
                <a:latin typeface="Liberation Serif" panose="02020603050405020304" pitchFamily="18" charset="0"/>
                <a:cs typeface="DejaVu Sans" panose="020B0603030804020204" pitchFamily="34" charset="0"/>
              </a:rPr>
              <a:pPr fontAlgn="base">
                <a:spcBef>
                  <a:spcPct val="0"/>
                </a:spcBef>
                <a:spcAft>
                  <a:spcPct val="0"/>
                </a:spcAft>
              </a:pPr>
              <a:t>23</a:t>
            </a:fld>
            <a:endParaRPr altLang="en-US">
              <a:latin typeface="Liberation Serif" panose="02020603050405020304" pitchFamily="18" charset="0"/>
              <a:cs typeface="DejaVu Sans" panose="020B0603030804020204" pitchFamily="34" charset="0"/>
            </a:endParaRPr>
          </a:p>
        </p:txBody>
      </p:sp>
      <p:sp>
        <p:nvSpPr>
          <p:cNvPr id="49155"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49156"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02EA633-F4FE-4621-931B-8A06F7328ED0}" type="slidenum">
              <a:rPr altLang="en-US">
                <a:latin typeface="Liberation Serif" panose="02020603050405020304" pitchFamily="18" charset="0"/>
                <a:cs typeface="DejaVu Sans" panose="020B0603030804020204" pitchFamily="34" charset="0"/>
              </a:rPr>
              <a:pPr fontAlgn="base">
                <a:spcBef>
                  <a:spcPct val="0"/>
                </a:spcBef>
                <a:spcAft>
                  <a:spcPct val="0"/>
                </a:spcAft>
              </a:pPr>
              <a:t>24</a:t>
            </a:fld>
            <a:endParaRPr altLang="en-US">
              <a:latin typeface="Liberation Serif" panose="02020603050405020304" pitchFamily="18" charset="0"/>
              <a:cs typeface="DejaVu Sans" panose="020B0603030804020204" pitchFamily="34" charset="0"/>
            </a:endParaRPr>
          </a:p>
        </p:txBody>
      </p:sp>
      <p:sp>
        <p:nvSpPr>
          <p:cNvPr id="51203"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51204"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E65AAB9-EBBC-421D-829E-52B6506875A0}" type="slidenum">
              <a:rPr altLang="en-US">
                <a:latin typeface="Liberation Serif" panose="02020603050405020304" pitchFamily="18" charset="0"/>
                <a:cs typeface="DejaVu Sans" panose="020B0603030804020204" pitchFamily="34" charset="0"/>
              </a:rPr>
              <a:pPr fontAlgn="base">
                <a:spcBef>
                  <a:spcPct val="0"/>
                </a:spcBef>
                <a:spcAft>
                  <a:spcPct val="0"/>
                </a:spcAft>
              </a:pPr>
              <a:t>25</a:t>
            </a:fld>
            <a:endParaRPr altLang="en-US">
              <a:latin typeface="Liberation Serif" panose="02020603050405020304" pitchFamily="18" charset="0"/>
              <a:cs typeface="DejaVu Sans" panose="020B0603030804020204" pitchFamily="34" charset="0"/>
            </a:endParaRPr>
          </a:p>
        </p:txBody>
      </p:sp>
      <p:sp>
        <p:nvSpPr>
          <p:cNvPr id="53251"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53252"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F102001-F019-44C1-B95C-CDB3F3BCD356}" type="slidenum">
              <a:rPr altLang="en-US">
                <a:latin typeface="Liberation Serif" panose="02020603050405020304" pitchFamily="18" charset="0"/>
                <a:cs typeface="DejaVu Sans" panose="020B0603030804020204" pitchFamily="34" charset="0"/>
              </a:rPr>
              <a:pPr fontAlgn="base">
                <a:spcBef>
                  <a:spcPct val="0"/>
                </a:spcBef>
                <a:spcAft>
                  <a:spcPct val="0"/>
                </a:spcAft>
              </a:pPr>
              <a:t>26</a:t>
            </a:fld>
            <a:endParaRPr altLang="en-US">
              <a:latin typeface="Liberation Serif" panose="02020603050405020304" pitchFamily="18" charset="0"/>
              <a:cs typeface="DejaVu Sans" panose="020B0603030804020204" pitchFamily="34" charset="0"/>
            </a:endParaRPr>
          </a:p>
        </p:txBody>
      </p:sp>
      <p:sp>
        <p:nvSpPr>
          <p:cNvPr id="55299"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55300"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3F959E0-56A4-463A-B4E0-E08A31BACFD2}" type="slidenum">
              <a:rPr altLang="en-US">
                <a:latin typeface="Liberation Serif" panose="02020603050405020304" pitchFamily="18" charset="0"/>
                <a:cs typeface="DejaVu Sans" panose="020B0603030804020204" pitchFamily="34" charset="0"/>
              </a:rPr>
              <a:pPr fontAlgn="base">
                <a:spcBef>
                  <a:spcPct val="0"/>
                </a:spcBef>
                <a:spcAft>
                  <a:spcPct val="0"/>
                </a:spcAft>
              </a:pPr>
              <a:t>27</a:t>
            </a:fld>
            <a:endParaRPr altLang="en-US">
              <a:latin typeface="Liberation Serif" panose="02020603050405020304" pitchFamily="18" charset="0"/>
              <a:cs typeface="DejaVu Sans" panose="020B0603030804020204" pitchFamily="34" charset="0"/>
            </a:endParaRPr>
          </a:p>
        </p:txBody>
      </p:sp>
      <p:sp>
        <p:nvSpPr>
          <p:cNvPr id="57347"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57348"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7CF8C59-A537-4CA1-867B-0CE576B34905}" type="slidenum">
              <a:rPr altLang="en-US">
                <a:latin typeface="Liberation Serif" panose="02020603050405020304" pitchFamily="18" charset="0"/>
                <a:cs typeface="DejaVu Sans" panose="020B0603030804020204" pitchFamily="34" charset="0"/>
              </a:rPr>
              <a:pPr fontAlgn="base">
                <a:spcBef>
                  <a:spcPct val="0"/>
                </a:spcBef>
                <a:spcAft>
                  <a:spcPct val="0"/>
                </a:spcAft>
              </a:pPr>
              <a:t>28</a:t>
            </a:fld>
            <a:endParaRPr altLang="en-US">
              <a:latin typeface="Liberation Serif" panose="02020603050405020304" pitchFamily="18" charset="0"/>
              <a:cs typeface="DejaVu Sans" panose="020B0603030804020204" pitchFamily="34" charset="0"/>
            </a:endParaRPr>
          </a:p>
        </p:txBody>
      </p:sp>
      <p:sp>
        <p:nvSpPr>
          <p:cNvPr id="59395"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59396"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40CB97-9BB5-4CB3-A01D-5393ED84CC2E}" type="slidenum">
              <a:rPr altLang="en-US">
                <a:latin typeface="Liberation Serif" panose="02020603050405020304" pitchFamily="18" charset="0"/>
                <a:cs typeface="DejaVu Sans" panose="020B0603030804020204" pitchFamily="34" charset="0"/>
              </a:rPr>
              <a:pPr fontAlgn="base">
                <a:spcBef>
                  <a:spcPct val="0"/>
                </a:spcBef>
                <a:spcAft>
                  <a:spcPct val="0"/>
                </a:spcAft>
              </a:pPr>
              <a:t>29</a:t>
            </a:fld>
            <a:endParaRPr altLang="en-US">
              <a:latin typeface="Liberation Serif" panose="02020603050405020304" pitchFamily="18" charset="0"/>
              <a:cs typeface="DejaVu Sans" panose="020B0603030804020204" pitchFamily="34" charset="0"/>
            </a:endParaRPr>
          </a:p>
        </p:txBody>
      </p:sp>
      <p:sp>
        <p:nvSpPr>
          <p:cNvPr id="61443"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61444"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60DDB3-A058-4B10-88CE-C2E6C6F755A9}" type="slidenum">
              <a:rPr altLang="en-US">
                <a:latin typeface="Liberation Serif" panose="02020603050405020304" pitchFamily="18" charset="0"/>
                <a:cs typeface="DejaVu Sans" panose="020B0603030804020204" pitchFamily="34" charset="0"/>
              </a:rPr>
              <a:pPr fontAlgn="base">
                <a:spcBef>
                  <a:spcPct val="0"/>
                </a:spcBef>
                <a:spcAft>
                  <a:spcPct val="0"/>
                </a:spcAft>
              </a:pPr>
              <a:t>3</a:t>
            </a:fld>
            <a:endParaRPr altLang="en-US">
              <a:latin typeface="Liberation Serif" panose="02020603050405020304" pitchFamily="18" charset="0"/>
              <a:cs typeface="DejaVu Sans" panose="020B0603030804020204" pitchFamily="34" charset="0"/>
            </a:endParaRPr>
          </a:p>
        </p:txBody>
      </p:sp>
      <p:sp>
        <p:nvSpPr>
          <p:cNvPr id="10243"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10244"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21B3B71-B132-4C97-BBDC-5FDED3D54FED}" type="slidenum">
              <a:rPr altLang="en-US">
                <a:latin typeface="Liberation Serif" panose="02020603050405020304" pitchFamily="18" charset="0"/>
                <a:cs typeface="DejaVu Sans" panose="020B0603030804020204" pitchFamily="34" charset="0"/>
              </a:rPr>
              <a:pPr fontAlgn="base">
                <a:spcBef>
                  <a:spcPct val="0"/>
                </a:spcBef>
                <a:spcAft>
                  <a:spcPct val="0"/>
                </a:spcAft>
              </a:pPr>
              <a:t>30</a:t>
            </a:fld>
            <a:endParaRPr altLang="en-US">
              <a:latin typeface="Liberation Serif" panose="02020603050405020304" pitchFamily="18" charset="0"/>
              <a:cs typeface="DejaVu Sans" panose="020B0603030804020204" pitchFamily="34" charset="0"/>
            </a:endParaRPr>
          </a:p>
        </p:txBody>
      </p:sp>
      <p:sp>
        <p:nvSpPr>
          <p:cNvPr id="63491"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63492"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F2C261-E28A-41B5-B1A4-62769F4F21C8}" type="slidenum">
              <a:rPr altLang="en-US">
                <a:latin typeface="Liberation Serif" panose="02020603050405020304" pitchFamily="18" charset="0"/>
                <a:cs typeface="DejaVu Sans" panose="020B0603030804020204" pitchFamily="34" charset="0"/>
              </a:rPr>
              <a:pPr fontAlgn="base">
                <a:spcBef>
                  <a:spcPct val="0"/>
                </a:spcBef>
                <a:spcAft>
                  <a:spcPct val="0"/>
                </a:spcAft>
              </a:pPr>
              <a:t>31</a:t>
            </a:fld>
            <a:endParaRPr altLang="en-US">
              <a:latin typeface="Liberation Serif" panose="02020603050405020304" pitchFamily="18" charset="0"/>
              <a:cs typeface="DejaVu Sans" panose="020B0603030804020204" pitchFamily="34" charset="0"/>
            </a:endParaRPr>
          </a:p>
        </p:txBody>
      </p:sp>
      <p:sp>
        <p:nvSpPr>
          <p:cNvPr id="65539"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65540"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7BC235-94EF-416B-911B-410218F4432B}" type="slidenum">
              <a:rPr altLang="en-US">
                <a:latin typeface="Liberation Serif" panose="02020603050405020304" pitchFamily="18" charset="0"/>
                <a:cs typeface="DejaVu Sans" panose="020B0603030804020204" pitchFamily="34" charset="0"/>
              </a:rPr>
              <a:pPr fontAlgn="base">
                <a:spcBef>
                  <a:spcPct val="0"/>
                </a:spcBef>
                <a:spcAft>
                  <a:spcPct val="0"/>
                </a:spcAft>
              </a:pPr>
              <a:t>4</a:t>
            </a:fld>
            <a:endParaRPr altLang="en-US">
              <a:latin typeface="Liberation Serif" panose="02020603050405020304" pitchFamily="18" charset="0"/>
              <a:cs typeface="DejaVu Sans" panose="020B0603030804020204" pitchFamily="34" charset="0"/>
            </a:endParaRPr>
          </a:p>
        </p:txBody>
      </p:sp>
      <p:sp>
        <p:nvSpPr>
          <p:cNvPr id="12291"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12292"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EAABE6-97FC-4837-8BA6-D320B2DB8259}" type="slidenum">
              <a:rPr altLang="en-US">
                <a:latin typeface="Liberation Serif" panose="02020603050405020304" pitchFamily="18" charset="0"/>
                <a:cs typeface="DejaVu Sans" panose="020B0603030804020204" pitchFamily="34" charset="0"/>
              </a:rPr>
              <a:pPr fontAlgn="base">
                <a:spcBef>
                  <a:spcPct val="0"/>
                </a:spcBef>
                <a:spcAft>
                  <a:spcPct val="0"/>
                </a:spcAft>
              </a:pPr>
              <a:t>5</a:t>
            </a:fld>
            <a:endParaRPr altLang="en-US">
              <a:latin typeface="Liberation Serif" panose="02020603050405020304" pitchFamily="18" charset="0"/>
              <a:cs typeface="DejaVu Sans" panose="020B0603030804020204" pitchFamily="34" charset="0"/>
            </a:endParaRPr>
          </a:p>
        </p:txBody>
      </p:sp>
      <p:sp>
        <p:nvSpPr>
          <p:cNvPr id="14339"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14340"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195940B-F8A6-4B3A-8BFD-9A4130053A4E}" type="slidenum">
              <a:rPr altLang="en-US">
                <a:latin typeface="Liberation Serif" panose="02020603050405020304" pitchFamily="18" charset="0"/>
                <a:cs typeface="DejaVu Sans" panose="020B0603030804020204" pitchFamily="34" charset="0"/>
              </a:rPr>
              <a:pPr fontAlgn="base">
                <a:spcBef>
                  <a:spcPct val="0"/>
                </a:spcBef>
                <a:spcAft>
                  <a:spcPct val="0"/>
                </a:spcAft>
              </a:pPr>
              <a:t>6</a:t>
            </a:fld>
            <a:endParaRPr altLang="en-US">
              <a:latin typeface="Liberation Serif" panose="02020603050405020304" pitchFamily="18" charset="0"/>
              <a:cs typeface="DejaVu Sans" panose="020B0603030804020204" pitchFamily="34" charset="0"/>
            </a:endParaRPr>
          </a:p>
        </p:txBody>
      </p:sp>
      <p:sp>
        <p:nvSpPr>
          <p:cNvPr id="16387"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16388"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8E8DBE-957C-4031-B6A4-E0397745213F}" type="slidenum">
              <a:rPr altLang="en-US">
                <a:latin typeface="Liberation Serif" panose="02020603050405020304" pitchFamily="18" charset="0"/>
                <a:cs typeface="DejaVu Sans" panose="020B0603030804020204" pitchFamily="34" charset="0"/>
              </a:rPr>
              <a:pPr fontAlgn="base">
                <a:spcBef>
                  <a:spcPct val="0"/>
                </a:spcBef>
                <a:spcAft>
                  <a:spcPct val="0"/>
                </a:spcAft>
              </a:pPr>
              <a:t>7</a:t>
            </a:fld>
            <a:endParaRPr altLang="en-US">
              <a:latin typeface="Liberation Serif" panose="02020603050405020304" pitchFamily="18" charset="0"/>
              <a:cs typeface="DejaVu Sans" panose="020B0603030804020204" pitchFamily="34" charset="0"/>
            </a:endParaRPr>
          </a:p>
        </p:txBody>
      </p:sp>
      <p:sp>
        <p:nvSpPr>
          <p:cNvPr id="18435"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18436"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6DFFB1-8336-4599-9592-E6409EB20840}" type="slidenum">
              <a:rPr altLang="en-US">
                <a:latin typeface="Liberation Serif" panose="02020603050405020304" pitchFamily="18" charset="0"/>
                <a:cs typeface="DejaVu Sans" panose="020B0603030804020204" pitchFamily="34" charset="0"/>
              </a:rPr>
              <a:pPr fontAlgn="base">
                <a:spcBef>
                  <a:spcPct val="0"/>
                </a:spcBef>
                <a:spcAft>
                  <a:spcPct val="0"/>
                </a:spcAft>
              </a:pPr>
              <a:t>8</a:t>
            </a:fld>
            <a:endParaRPr altLang="en-US">
              <a:latin typeface="Liberation Serif" panose="02020603050405020304" pitchFamily="18" charset="0"/>
              <a:cs typeface="DejaVu Sans" panose="020B0603030804020204" pitchFamily="34" charset="0"/>
            </a:endParaRPr>
          </a:p>
        </p:txBody>
      </p:sp>
      <p:sp>
        <p:nvSpPr>
          <p:cNvPr id="20483"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20484"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792B3F-3D76-4877-A942-D486BA7CFD65}" type="slidenum">
              <a:rPr altLang="en-US">
                <a:latin typeface="Liberation Serif" panose="02020603050405020304" pitchFamily="18" charset="0"/>
                <a:cs typeface="DejaVu Sans" panose="020B0603030804020204" pitchFamily="34" charset="0"/>
              </a:rPr>
              <a:pPr fontAlgn="base">
                <a:spcBef>
                  <a:spcPct val="0"/>
                </a:spcBef>
                <a:spcAft>
                  <a:spcPct val="0"/>
                </a:spcAft>
              </a:pPr>
              <a:t>9</a:t>
            </a:fld>
            <a:endParaRPr altLang="en-US">
              <a:latin typeface="Liberation Serif" panose="02020603050405020304" pitchFamily="18" charset="0"/>
              <a:cs typeface="DejaVu Sans" panose="020B0603030804020204" pitchFamily="34" charset="0"/>
            </a:endParaRPr>
          </a:p>
        </p:txBody>
      </p:sp>
      <p:sp>
        <p:nvSpPr>
          <p:cNvPr id="22531" name="Slide Image Placeholder 1"/>
          <p:cNvSpPr>
            <a:spLocks noGrp="1" noRot="1" noChangeAspect="1" noTextEdit="1"/>
          </p:cNvSpPr>
          <p:nvPr>
            <p:ph type="sldImg"/>
          </p:nvPr>
        </p:nvSpPr>
        <p:spPr>
          <a:xfrm>
            <a:off x="217488" y="812800"/>
            <a:ext cx="7124700" cy="4008438"/>
          </a:xfrm>
          <a:solidFill>
            <a:srgbClr val="729FCF"/>
          </a:solidFill>
          <a:ln w="25400">
            <a:solidFill>
              <a:srgbClr val="3465A4"/>
            </a:solidFill>
            <a:miter lim="800000"/>
            <a:headEnd/>
            <a:tailEnd/>
          </a:ln>
        </p:spPr>
      </p:sp>
      <p:sp>
        <p:nvSpPr>
          <p:cNvPr id="22532"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ltLang="en-US" smtClean="0">
              <a:solidFill>
                <a:srgbClr val="000000"/>
              </a:solidFill>
              <a:latin typeface="Liberation Sans"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69204" y="2551471"/>
            <a:ext cx="9312396" cy="27325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80543" y="843746"/>
            <a:ext cx="9089718" cy="1219617"/>
          </a:xfrm>
          <a:effectLst/>
        </p:spPr>
        <p:txBody>
          <a:bodyPr anchor="b">
            <a:normAutofit/>
          </a:bodyPr>
          <a:lstStyle>
            <a:lvl1pPr>
              <a:defRPr sz="2976">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0544" y="2063364"/>
            <a:ext cx="9089716" cy="488108"/>
          </a:xfrm>
        </p:spPr>
        <p:txBody>
          <a:bodyPr anchor="t">
            <a:normAutofit/>
          </a:bodyPr>
          <a:lstStyle>
            <a:lvl1pPr marL="0" indent="0" algn="l">
              <a:buNone/>
              <a:defRPr sz="1323" cap="all">
                <a:solidFill>
                  <a:schemeClr val="accent2"/>
                </a:solidFill>
              </a:defRPr>
            </a:lvl1pPr>
            <a:lvl2pPr marL="378013" indent="0" algn="ctr">
              <a:buNone/>
              <a:defRPr>
                <a:solidFill>
                  <a:schemeClr val="tx1">
                    <a:tint val="75000"/>
                  </a:schemeClr>
                </a:solidFill>
              </a:defRPr>
            </a:lvl2pPr>
            <a:lvl3pPr marL="756026" indent="0" algn="ctr">
              <a:buNone/>
              <a:defRPr>
                <a:solidFill>
                  <a:schemeClr val="tx1">
                    <a:tint val="75000"/>
                  </a:schemeClr>
                </a:solidFill>
              </a:defRPr>
            </a:lvl3pPr>
            <a:lvl4pPr marL="1134039" indent="0" algn="ctr">
              <a:buNone/>
              <a:defRPr>
                <a:solidFill>
                  <a:schemeClr val="tx1">
                    <a:tint val="75000"/>
                  </a:schemeClr>
                </a:solidFill>
              </a:defRPr>
            </a:lvl4pPr>
            <a:lvl5pPr marL="1512052" indent="0" algn="ctr">
              <a:buNone/>
              <a:defRPr>
                <a:solidFill>
                  <a:schemeClr val="tx1">
                    <a:tint val="75000"/>
                  </a:schemeClr>
                </a:solidFill>
              </a:defRPr>
            </a:lvl5pPr>
            <a:lvl6pPr marL="1890065" indent="0" algn="ctr">
              <a:buNone/>
              <a:defRPr>
                <a:solidFill>
                  <a:schemeClr val="tx1">
                    <a:tint val="75000"/>
                  </a:schemeClr>
                </a:solidFill>
              </a:defRPr>
            </a:lvl6pPr>
            <a:lvl7pPr marL="2268078" indent="0" algn="ctr">
              <a:buNone/>
              <a:defRPr>
                <a:solidFill>
                  <a:schemeClr val="tx1">
                    <a:tint val="75000"/>
                  </a:schemeClr>
                </a:solidFill>
              </a:defRPr>
            </a:lvl7pPr>
            <a:lvl8pPr marL="2646091" indent="0" algn="ctr">
              <a:buNone/>
              <a:defRPr>
                <a:solidFill>
                  <a:schemeClr val="tx1">
                    <a:tint val="75000"/>
                  </a:schemeClr>
                </a:solidFill>
              </a:defRPr>
            </a:lvl8pPr>
            <a:lvl9pPr marL="302410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8775" y="4924843"/>
            <a:ext cx="2352146" cy="301904"/>
          </a:xfrm>
        </p:spPr>
        <p:txBody>
          <a:bodyPr/>
          <a:lstStyle>
            <a:lvl1pPr>
              <a:defRPr>
                <a:solidFill>
                  <a:schemeClr val="accent1">
                    <a:lumMod val="75000"/>
                    <a:lumOff val="25000"/>
                  </a:schemeClr>
                </a:solidFill>
              </a:defRPr>
            </a:lvl1pPr>
          </a:lstStyle>
          <a:p>
            <a:pPr>
              <a:defRPr/>
            </a:pPr>
            <a:endParaRPr lang="en-CA"/>
          </a:p>
        </p:txBody>
      </p:sp>
      <p:sp>
        <p:nvSpPr>
          <p:cNvPr id="5" name="Footer Placeholder 4"/>
          <p:cNvSpPr>
            <a:spLocks noGrp="1"/>
          </p:cNvSpPr>
          <p:nvPr>
            <p:ph type="ftr" sz="quarter" idx="11"/>
          </p:nvPr>
        </p:nvSpPr>
        <p:spPr>
          <a:xfrm>
            <a:off x="480543" y="4921267"/>
            <a:ext cx="5719308" cy="301904"/>
          </a:xfrm>
        </p:spPr>
        <p:txBody>
          <a:bodyPr/>
          <a:lstStyle>
            <a:lvl1pPr>
              <a:defRPr>
                <a:solidFill>
                  <a:schemeClr val="accent1">
                    <a:lumMod val="75000"/>
                    <a:lumOff val="25000"/>
                  </a:schemeClr>
                </a:solidFill>
              </a:defRPr>
            </a:lvl1pPr>
          </a:lstStyle>
          <a:p>
            <a:pPr>
              <a:defRPr/>
            </a:pPr>
            <a:endParaRPr lang="en-CA"/>
          </a:p>
        </p:txBody>
      </p:sp>
      <p:sp>
        <p:nvSpPr>
          <p:cNvPr id="6" name="Slide Number Placeholder 5"/>
          <p:cNvSpPr>
            <a:spLocks noGrp="1"/>
          </p:cNvSpPr>
          <p:nvPr>
            <p:ph type="sldNum" sz="quarter" idx="12"/>
          </p:nvPr>
        </p:nvSpPr>
        <p:spPr>
          <a:xfrm>
            <a:off x="8729844" y="4924843"/>
            <a:ext cx="840416" cy="301904"/>
          </a:xfrm>
        </p:spPr>
        <p:txBody>
          <a:bodyPr/>
          <a:lstStyle>
            <a:lvl1pPr>
              <a:defRPr>
                <a:solidFill>
                  <a:schemeClr val="accent1">
                    <a:lumMod val="75000"/>
                    <a:lumOff val="25000"/>
                  </a:schemeClr>
                </a:solidFill>
              </a:defRPr>
            </a:lvl1pPr>
          </a:lstStyle>
          <a:p>
            <a:pPr>
              <a:defRPr/>
            </a:pPr>
            <a:fld id="{E111A683-17B8-4017-882A-D1D54C3349CB}" type="slidenum">
              <a:rPr lang="en-CA" smtClean="0"/>
              <a:pPr>
                <a:defRPr/>
              </a:pPr>
              <a:t>‹#›</a:t>
            </a:fld>
            <a:endParaRPr lang="en-CA"/>
          </a:p>
        </p:txBody>
      </p:sp>
    </p:spTree>
    <p:extLst>
      <p:ext uri="{BB962C8B-B14F-4D97-AF65-F5344CB8AC3E}">
        <p14:creationId xmlns:p14="http://schemas.microsoft.com/office/powerpoint/2010/main" val="86875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64038" y="508024"/>
            <a:ext cx="9350820" cy="9833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80543" y="580579"/>
            <a:ext cx="9119539" cy="838262"/>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F495554C-3790-43DF-96AE-BA1FAA4B69D1}" type="slidenum">
              <a:rPr lang="en-CA" smtClean="0"/>
              <a:pPr>
                <a:defRPr/>
              </a:pPr>
              <a:t>‹#›</a:t>
            </a:fld>
            <a:endParaRPr lang="en-CA"/>
          </a:p>
        </p:txBody>
      </p:sp>
    </p:spTree>
    <p:extLst>
      <p:ext uri="{BB962C8B-B14F-4D97-AF65-F5344CB8AC3E}">
        <p14:creationId xmlns:p14="http://schemas.microsoft.com/office/powerpoint/2010/main" val="198023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7308454" y="495884"/>
            <a:ext cx="2403423" cy="48097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7308454" y="558725"/>
            <a:ext cx="1657089" cy="428563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40725" y="558725"/>
            <a:ext cx="6528824" cy="42856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436176" y="4924843"/>
            <a:ext cx="1098137" cy="301904"/>
          </a:xfrm>
        </p:spPr>
        <p:txBody>
          <a:bodyPr/>
          <a:lstStyle>
            <a:lvl1pPr>
              <a:defRPr>
                <a:solidFill>
                  <a:schemeClr val="accent1">
                    <a:lumMod val="75000"/>
                    <a:lumOff val="25000"/>
                  </a:schemeClr>
                </a:solidFill>
              </a:defRPr>
            </a:lvl1pPr>
          </a:lstStyle>
          <a:p>
            <a:pPr>
              <a:defRPr/>
            </a:pPr>
            <a:endParaRPr lang="en-CA"/>
          </a:p>
        </p:txBody>
      </p:sp>
      <p:sp>
        <p:nvSpPr>
          <p:cNvPr id="5" name="Footer Placeholder 4"/>
          <p:cNvSpPr>
            <a:spLocks noGrp="1"/>
          </p:cNvSpPr>
          <p:nvPr>
            <p:ph type="ftr" sz="quarter" idx="11"/>
          </p:nvPr>
        </p:nvSpPr>
        <p:spPr>
          <a:xfrm>
            <a:off x="640725" y="4921267"/>
            <a:ext cx="6528824" cy="301904"/>
          </a:xfrm>
        </p:spPr>
        <p:txBody>
          <a:bodyPr/>
          <a:lstStyle/>
          <a:p>
            <a:pPr>
              <a:defRPr/>
            </a:pPr>
            <a:endParaRPr lang="en-CA"/>
          </a:p>
        </p:txBody>
      </p:sp>
      <p:sp>
        <p:nvSpPr>
          <p:cNvPr id="6" name="Slide Number Placeholder 5"/>
          <p:cNvSpPr>
            <a:spLocks noGrp="1"/>
          </p:cNvSpPr>
          <p:nvPr>
            <p:ph type="sldNum" sz="quarter" idx="12"/>
          </p:nvPr>
        </p:nvSpPr>
        <p:spPr>
          <a:xfrm>
            <a:off x="8637501" y="4924843"/>
            <a:ext cx="962583" cy="301904"/>
          </a:xfrm>
        </p:spPr>
        <p:txBody>
          <a:bodyPr/>
          <a:lstStyle>
            <a:lvl1pPr>
              <a:defRPr>
                <a:solidFill>
                  <a:schemeClr val="accent1">
                    <a:lumMod val="75000"/>
                    <a:lumOff val="25000"/>
                  </a:schemeClr>
                </a:solidFill>
              </a:defRPr>
            </a:lvl1pPr>
          </a:lstStyle>
          <a:p>
            <a:pPr>
              <a:defRPr/>
            </a:pPr>
            <a:fld id="{24D1AD8B-1112-4FC6-8477-A2503B74DAAE}" type="slidenum">
              <a:rPr lang="en-CA" smtClean="0"/>
              <a:pPr>
                <a:defRPr/>
              </a:pPr>
              <a:t>‹#›</a:t>
            </a:fld>
            <a:endParaRPr lang="en-CA"/>
          </a:p>
        </p:txBody>
      </p:sp>
    </p:spTree>
    <p:extLst>
      <p:ext uri="{BB962C8B-B14F-4D97-AF65-F5344CB8AC3E}">
        <p14:creationId xmlns:p14="http://schemas.microsoft.com/office/powerpoint/2010/main" val="26130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64038" y="508024"/>
            <a:ext cx="9350820" cy="9833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480543" y="580579"/>
            <a:ext cx="9119539" cy="838262"/>
          </a:xfrm>
        </p:spPr>
        <p:txBody>
          <a:bodyPr>
            <a:normAutofit/>
          </a:bodyPr>
          <a:lstStyle>
            <a:lvl1pPr>
              <a:defRPr sz="2800" cap="none"/>
            </a:lvl1pPr>
          </a:lstStyle>
          <a:p>
            <a:r>
              <a:rPr lang="en-US" dirty="0" smtClean="0"/>
              <a:t>Click To Edit Master Title Style</a:t>
            </a:r>
            <a:endParaRPr lang="en-US" dirty="0"/>
          </a:p>
        </p:txBody>
      </p:sp>
      <p:sp>
        <p:nvSpPr>
          <p:cNvPr id="3" name="Content Placeholder 2"/>
          <p:cNvSpPr>
            <a:spLocks noGrp="1"/>
          </p:cNvSpPr>
          <p:nvPr>
            <p:ph idx="1"/>
          </p:nvPr>
        </p:nvSpPr>
        <p:spPr>
          <a:xfrm>
            <a:off x="480544" y="1802947"/>
            <a:ext cx="9119538" cy="30414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CA"/>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a:xfrm>
            <a:off x="8729844" y="4924843"/>
            <a:ext cx="870238" cy="301904"/>
          </a:xfrm>
        </p:spPr>
        <p:txBody>
          <a:bodyPr/>
          <a:lstStyle/>
          <a:p>
            <a:pPr>
              <a:defRPr/>
            </a:pPr>
            <a:fld id="{854679F6-55BA-4991-B6DA-3232CAD68063}" type="slidenum">
              <a:rPr lang="en-CA" smtClean="0"/>
              <a:pPr>
                <a:defRPr/>
              </a:pPr>
              <a:t>‹#›</a:t>
            </a:fld>
            <a:endParaRPr lang="en-CA"/>
          </a:p>
        </p:txBody>
      </p:sp>
    </p:spTree>
    <p:extLst>
      <p:ext uri="{BB962C8B-B14F-4D97-AF65-F5344CB8AC3E}">
        <p14:creationId xmlns:p14="http://schemas.microsoft.com/office/powerpoint/2010/main" val="12509342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70265" y="4251651"/>
            <a:ext cx="9335542" cy="10408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0544" y="2516863"/>
            <a:ext cx="9119538" cy="1238216"/>
          </a:xfrm>
        </p:spPr>
        <p:txBody>
          <a:bodyPr anchor="b">
            <a:normAutofit/>
          </a:bodyPr>
          <a:lstStyle>
            <a:lvl1pPr algn="l">
              <a:defRPr sz="2976"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80544" y="3755079"/>
            <a:ext cx="9119538" cy="496571"/>
          </a:xfrm>
        </p:spPr>
        <p:txBody>
          <a:bodyPr anchor="t">
            <a:normAutofit/>
          </a:bodyPr>
          <a:lstStyle>
            <a:lvl1pPr marL="0" indent="0" algn="l">
              <a:buNone/>
              <a:defRPr sz="1488" cap="all">
                <a:solidFill>
                  <a:schemeClr val="accent2"/>
                </a:soli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CA"/>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CA"/>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ED251F8F-C1E1-4E37-B403-7D811BD09CD7}" type="slidenum">
              <a:rPr lang="en-CA" smtClean="0"/>
              <a:pPr>
                <a:defRPr/>
              </a:pPr>
              <a:t>‹#›</a:t>
            </a:fld>
            <a:endParaRPr lang="en-CA"/>
          </a:p>
        </p:txBody>
      </p:sp>
    </p:spTree>
    <p:extLst>
      <p:ext uri="{BB962C8B-B14F-4D97-AF65-F5344CB8AC3E}">
        <p14:creationId xmlns:p14="http://schemas.microsoft.com/office/powerpoint/2010/main" val="47247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68748" y="501531"/>
            <a:ext cx="9343129" cy="10408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0544" y="603319"/>
            <a:ext cx="9119539" cy="81720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80544" y="1842229"/>
            <a:ext cx="4483356" cy="300399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6725" y="1842229"/>
            <a:ext cx="4483358" cy="300399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B6C8B583-BF67-4656-8C47-1366AB3B4A85}" type="slidenum">
              <a:rPr lang="en-CA" smtClean="0"/>
              <a:pPr>
                <a:defRPr/>
              </a:pPr>
              <a:t>‹#›</a:t>
            </a:fld>
            <a:endParaRPr lang="en-CA"/>
          </a:p>
        </p:txBody>
      </p:sp>
    </p:spTree>
    <p:extLst>
      <p:ext uri="{BB962C8B-B14F-4D97-AF65-F5344CB8AC3E}">
        <p14:creationId xmlns:p14="http://schemas.microsoft.com/office/powerpoint/2010/main" val="83266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68748" y="501531"/>
            <a:ext cx="9343129" cy="10408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80544" y="603319"/>
            <a:ext cx="9119539" cy="81720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3574" y="1861154"/>
            <a:ext cx="4206110" cy="443197"/>
          </a:xfrm>
        </p:spPr>
        <p:txBody>
          <a:bodyPr anchor="b">
            <a:noAutofit/>
          </a:bodyPr>
          <a:lstStyle>
            <a:lvl1pPr marL="0" indent="0">
              <a:buNone/>
              <a:defRPr sz="1819" b="0">
                <a:solidFill>
                  <a:schemeClr val="accent2"/>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smtClean="0"/>
              <a:t>Edit Master text styles</a:t>
            </a:r>
          </a:p>
        </p:txBody>
      </p:sp>
      <p:sp>
        <p:nvSpPr>
          <p:cNvPr id="4" name="Content Placeholder 3"/>
          <p:cNvSpPr>
            <a:spLocks noGrp="1"/>
          </p:cNvSpPr>
          <p:nvPr>
            <p:ph sz="half" idx="2"/>
          </p:nvPr>
        </p:nvSpPr>
        <p:spPr>
          <a:xfrm>
            <a:off x="480544" y="2419412"/>
            <a:ext cx="4459139" cy="242680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393974" y="1861155"/>
            <a:ext cx="4206109" cy="457557"/>
          </a:xfrm>
        </p:spPr>
        <p:txBody>
          <a:bodyPr anchor="b">
            <a:noAutofit/>
          </a:bodyPr>
          <a:lstStyle>
            <a:lvl1pPr marL="0" indent="0">
              <a:buNone/>
              <a:defRPr sz="1819" b="0">
                <a:solidFill>
                  <a:schemeClr val="accent2"/>
                </a:solidFill>
              </a:defRPr>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smtClean="0"/>
              <a:t>Edit Master text styles</a:t>
            </a:r>
          </a:p>
        </p:txBody>
      </p:sp>
      <p:sp>
        <p:nvSpPr>
          <p:cNvPr id="6" name="Content Placeholder 5"/>
          <p:cNvSpPr>
            <a:spLocks noGrp="1"/>
          </p:cNvSpPr>
          <p:nvPr>
            <p:ph sz="quarter" idx="4"/>
          </p:nvPr>
        </p:nvSpPr>
        <p:spPr>
          <a:xfrm>
            <a:off x="5140944" y="2419412"/>
            <a:ext cx="4459139" cy="242680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CA"/>
          </a:p>
        </p:txBody>
      </p:sp>
      <p:sp>
        <p:nvSpPr>
          <p:cNvPr id="8" name="Footer Placeholder 7"/>
          <p:cNvSpPr>
            <a:spLocks noGrp="1"/>
          </p:cNvSpPr>
          <p:nvPr>
            <p:ph type="ftr" sz="quarter" idx="11"/>
          </p:nvPr>
        </p:nvSpPr>
        <p:spPr/>
        <p:txBody>
          <a:bodyPr/>
          <a:lstStyle/>
          <a:p>
            <a:pPr>
              <a:defRPr/>
            </a:pPr>
            <a:endParaRPr lang="en-CA"/>
          </a:p>
        </p:txBody>
      </p:sp>
      <p:sp>
        <p:nvSpPr>
          <p:cNvPr id="9" name="Slide Number Placeholder 8"/>
          <p:cNvSpPr>
            <a:spLocks noGrp="1"/>
          </p:cNvSpPr>
          <p:nvPr>
            <p:ph type="sldNum" sz="quarter" idx="12"/>
          </p:nvPr>
        </p:nvSpPr>
        <p:spPr/>
        <p:txBody>
          <a:bodyPr/>
          <a:lstStyle/>
          <a:p>
            <a:pPr>
              <a:defRPr/>
            </a:pPr>
            <a:fld id="{53A9B64C-7753-4AD2-A347-EB95F542584B}" type="slidenum">
              <a:rPr lang="en-CA" smtClean="0"/>
              <a:pPr>
                <a:defRPr/>
              </a:pPr>
              <a:t>‹#›</a:t>
            </a:fld>
            <a:endParaRPr lang="en-CA"/>
          </a:p>
        </p:txBody>
      </p:sp>
    </p:spTree>
    <p:extLst>
      <p:ext uri="{BB962C8B-B14F-4D97-AF65-F5344CB8AC3E}">
        <p14:creationId xmlns:p14="http://schemas.microsoft.com/office/powerpoint/2010/main" val="181694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64367" y="501531"/>
            <a:ext cx="9343129" cy="10408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76162" y="603319"/>
            <a:ext cx="9119539" cy="817204"/>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CA"/>
          </a:p>
        </p:txBody>
      </p:sp>
      <p:sp>
        <p:nvSpPr>
          <p:cNvPr id="4" name="Footer Placeholder 3"/>
          <p:cNvSpPr>
            <a:spLocks noGrp="1"/>
          </p:cNvSpPr>
          <p:nvPr>
            <p:ph type="ftr" sz="quarter" idx="11"/>
          </p:nvPr>
        </p:nvSpPr>
        <p:spPr/>
        <p:txBody>
          <a:bodyPr/>
          <a:lstStyle/>
          <a:p>
            <a:pPr>
              <a:defRPr/>
            </a:pPr>
            <a:endParaRPr lang="en-CA"/>
          </a:p>
        </p:txBody>
      </p:sp>
      <p:sp>
        <p:nvSpPr>
          <p:cNvPr id="5" name="Slide Number Placeholder 4"/>
          <p:cNvSpPr>
            <a:spLocks noGrp="1"/>
          </p:cNvSpPr>
          <p:nvPr>
            <p:ph type="sldNum" sz="quarter" idx="12"/>
          </p:nvPr>
        </p:nvSpPr>
        <p:spPr/>
        <p:txBody>
          <a:bodyPr/>
          <a:lstStyle/>
          <a:p>
            <a:pPr>
              <a:defRPr/>
            </a:pPr>
            <a:fld id="{67C77460-39B6-493F-A139-B867FB937FA7}" type="slidenum">
              <a:rPr lang="en-CA" smtClean="0"/>
              <a:pPr>
                <a:defRPr/>
              </a:pPr>
              <a:t>‹#›</a:t>
            </a:fld>
            <a:endParaRPr lang="en-CA"/>
          </a:p>
        </p:txBody>
      </p:sp>
    </p:spTree>
    <p:extLst>
      <p:ext uri="{BB962C8B-B14F-4D97-AF65-F5344CB8AC3E}">
        <p14:creationId xmlns:p14="http://schemas.microsoft.com/office/powerpoint/2010/main" val="354852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a:p>
        </p:txBody>
      </p:sp>
      <p:sp>
        <p:nvSpPr>
          <p:cNvPr id="3" name="Footer Placeholder 2"/>
          <p:cNvSpPr>
            <a:spLocks noGrp="1"/>
          </p:cNvSpPr>
          <p:nvPr>
            <p:ph type="ftr" sz="quarter" idx="11"/>
          </p:nvPr>
        </p:nvSpPr>
        <p:spPr/>
        <p:txBody>
          <a:bodyPr/>
          <a:lstStyle/>
          <a:p>
            <a:pPr>
              <a:defRPr/>
            </a:pPr>
            <a:endParaRPr lang="en-CA"/>
          </a:p>
        </p:txBody>
      </p:sp>
      <p:sp>
        <p:nvSpPr>
          <p:cNvPr id="4" name="Slide Number Placeholder 3"/>
          <p:cNvSpPr>
            <a:spLocks noGrp="1"/>
          </p:cNvSpPr>
          <p:nvPr>
            <p:ph type="sldNum" sz="quarter" idx="12"/>
          </p:nvPr>
        </p:nvSpPr>
        <p:spPr/>
        <p:txBody>
          <a:bodyPr/>
          <a:lstStyle/>
          <a:p>
            <a:pPr>
              <a:defRPr/>
            </a:pPr>
            <a:fld id="{7CDB5458-5CD4-4BCF-8DD7-735771314272}" type="slidenum">
              <a:rPr lang="en-CA" smtClean="0"/>
              <a:pPr>
                <a:defRPr/>
              </a:pPr>
              <a:t>‹#›</a:t>
            </a:fld>
            <a:endParaRPr lang="en-CA"/>
          </a:p>
        </p:txBody>
      </p:sp>
    </p:spTree>
    <p:extLst>
      <p:ext uri="{BB962C8B-B14F-4D97-AF65-F5344CB8AC3E}">
        <p14:creationId xmlns:p14="http://schemas.microsoft.com/office/powerpoint/2010/main" val="411639939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70265" y="4251650"/>
            <a:ext cx="9341611" cy="10539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0543" y="4351139"/>
            <a:ext cx="4059242" cy="570126"/>
          </a:xfrm>
        </p:spPr>
        <p:txBody>
          <a:bodyPr anchor="ctr"/>
          <a:lstStyle>
            <a:lvl1pPr algn="l">
              <a:defRPr sz="1654"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70264" y="497103"/>
            <a:ext cx="9337179" cy="3476747"/>
          </a:xfrm>
        </p:spPr>
        <p:txBody>
          <a:bodyPr anchor="ctr">
            <a:normAutofit/>
          </a:bodyPr>
          <a:lstStyle>
            <a:lvl1pPr>
              <a:defRPr sz="1654">
                <a:solidFill>
                  <a:schemeClr val="tx2"/>
                </a:solidFill>
              </a:defRPr>
            </a:lvl1pPr>
            <a:lvl2pPr>
              <a:defRPr sz="1488">
                <a:solidFill>
                  <a:schemeClr val="tx2"/>
                </a:solidFill>
              </a:defRPr>
            </a:lvl2pPr>
            <a:lvl3pPr>
              <a:defRPr sz="1323">
                <a:solidFill>
                  <a:schemeClr val="tx2"/>
                </a:solidFill>
              </a:defRPr>
            </a:lvl3pPr>
            <a:lvl4pPr>
              <a:defRPr sz="1158">
                <a:solidFill>
                  <a:schemeClr val="tx2"/>
                </a:solidFill>
              </a:defRPr>
            </a:lvl4pPr>
            <a:lvl5pPr>
              <a:defRPr sz="1158">
                <a:solidFill>
                  <a:schemeClr val="tx2"/>
                </a:solidFill>
              </a:defRPr>
            </a:lvl5pPr>
            <a:lvl6pPr>
              <a:defRPr sz="1158">
                <a:solidFill>
                  <a:schemeClr val="tx2"/>
                </a:solidFill>
              </a:defRPr>
            </a:lvl6pPr>
            <a:lvl7pPr>
              <a:defRPr sz="1158">
                <a:solidFill>
                  <a:schemeClr val="tx2"/>
                </a:solidFill>
              </a:defRPr>
            </a:lvl7pPr>
            <a:lvl8pPr>
              <a:defRPr sz="1158">
                <a:solidFill>
                  <a:schemeClr val="tx2"/>
                </a:solidFill>
              </a:defRPr>
            </a:lvl8pPr>
            <a:lvl9pPr>
              <a:defRPr sz="1158">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46644" y="4351139"/>
            <a:ext cx="4853440" cy="570127"/>
          </a:xfrm>
        </p:spPr>
        <p:txBody>
          <a:bodyPr anchor="ctr">
            <a:normAutofit/>
          </a:bodyPr>
          <a:lstStyle>
            <a:lvl1pPr marL="0" indent="0" algn="r">
              <a:buNone/>
              <a:defRPr sz="909">
                <a:solidFill>
                  <a:schemeClr val="bg1"/>
                </a:solidFill>
              </a:defRPr>
            </a:lvl1pPr>
            <a:lvl2pPr marL="378013" indent="0">
              <a:buNone/>
              <a:defRPr sz="909"/>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CA"/>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CA"/>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29DD1956-F797-4C7F-9441-A36D2ABDECD6}" type="slidenum">
              <a:rPr lang="en-CA" smtClean="0"/>
              <a:pPr>
                <a:defRPr/>
              </a:pPr>
              <a:t>‹#›</a:t>
            </a:fld>
            <a:endParaRPr lang="en-CA"/>
          </a:p>
        </p:txBody>
      </p:sp>
    </p:spTree>
    <p:extLst>
      <p:ext uri="{BB962C8B-B14F-4D97-AF65-F5344CB8AC3E}">
        <p14:creationId xmlns:p14="http://schemas.microsoft.com/office/powerpoint/2010/main" val="1687304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44" y="3880738"/>
            <a:ext cx="9119539" cy="468608"/>
          </a:xfrm>
        </p:spPr>
        <p:txBody>
          <a:bodyPr anchor="b">
            <a:normAutofit/>
          </a:bodyPr>
          <a:lstStyle>
            <a:lvl1pPr algn="l">
              <a:defRPr sz="1984"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70266" y="495884"/>
            <a:ext cx="9335541" cy="2941320"/>
          </a:xfrm>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smtClean="0"/>
              <a:t>Click icon to add picture</a:t>
            </a:r>
            <a:endParaRPr lang="en-US" dirty="0"/>
          </a:p>
        </p:txBody>
      </p:sp>
      <p:sp>
        <p:nvSpPr>
          <p:cNvPr id="4" name="Text Placeholder 3"/>
          <p:cNvSpPr>
            <a:spLocks noGrp="1"/>
          </p:cNvSpPr>
          <p:nvPr>
            <p:ph type="body" sz="half" idx="2"/>
          </p:nvPr>
        </p:nvSpPr>
        <p:spPr>
          <a:xfrm>
            <a:off x="480543" y="4349346"/>
            <a:ext cx="9119540" cy="495012"/>
          </a:xfrm>
        </p:spPr>
        <p:txBody>
          <a:bodyPr>
            <a:normAutofit/>
          </a:bodyPr>
          <a:lstStyle>
            <a:lvl1pPr marL="0" indent="0">
              <a:buNone/>
              <a:defRPr sz="992"/>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CA"/>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DB6C9C1D-B405-4991-B3B7-53B4FF2B0DF1}" type="slidenum">
              <a:rPr lang="en-CA" smtClean="0"/>
              <a:pPr>
                <a:defRPr/>
              </a:pPr>
              <a:t>‹#›</a:t>
            </a:fld>
            <a:endParaRPr lang="en-CA"/>
          </a:p>
        </p:txBody>
      </p:sp>
    </p:spTree>
    <p:extLst>
      <p:ext uri="{BB962C8B-B14F-4D97-AF65-F5344CB8AC3E}">
        <p14:creationId xmlns:p14="http://schemas.microsoft.com/office/powerpoint/2010/main" val="389034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543" y="583033"/>
            <a:ext cx="9119539" cy="98358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0543" y="1931528"/>
            <a:ext cx="9119539" cy="291282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8775" y="4924843"/>
            <a:ext cx="2352145" cy="301904"/>
          </a:xfrm>
          <a:prstGeom prst="rect">
            <a:avLst/>
          </a:prstGeom>
        </p:spPr>
        <p:txBody>
          <a:bodyPr vert="horz" lIns="91440" tIns="45720" rIns="91440" bIns="45720" rtlCol="0" anchor="ctr"/>
          <a:lstStyle>
            <a:lvl1pPr algn="r">
              <a:defRPr sz="744">
                <a:solidFill>
                  <a:schemeClr val="accent2"/>
                </a:solidFill>
              </a:defRPr>
            </a:lvl1pPr>
          </a:lstStyle>
          <a:p>
            <a:pPr>
              <a:defRPr/>
            </a:pPr>
            <a:endParaRPr lang="en-CA"/>
          </a:p>
        </p:txBody>
      </p:sp>
      <p:sp>
        <p:nvSpPr>
          <p:cNvPr id="5" name="Footer Placeholder 4"/>
          <p:cNvSpPr>
            <a:spLocks noGrp="1"/>
          </p:cNvSpPr>
          <p:nvPr>
            <p:ph type="ftr" sz="quarter" idx="3"/>
          </p:nvPr>
        </p:nvSpPr>
        <p:spPr>
          <a:xfrm>
            <a:off x="480543" y="4921267"/>
            <a:ext cx="5719308" cy="301904"/>
          </a:xfrm>
          <a:prstGeom prst="rect">
            <a:avLst/>
          </a:prstGeom>
        </p:spPr>
        <p:txBody>
          <a:bodyPr vert="horz" lIns="91440" tIns="45720" rIns="91440" bIns="45720" rtlCol="0" anchor="ctr"/>
          <a:lstStyle>
            <a:lvl1pPr algn="l">
              <a:defRPr sz="744" cap="all">
                <a:solidFill>
                  <a:schemeClr val="accent2"/>
                </a:solidFill>
              </a:defRPr>
            </a:lvl1pPr>
          </a:lstStyle>
          <a:p>
            <a:pPr>
              <a:defRPr/>
            </a:pPr>
            <a:endParaRPr lang="en-CA"/>
          </a:p>
        </p:txBody>
      </p:sp>
      <p:sp>
        <p:nvSpPr>
          <p:cNvPr id="6" name="Slide Number Placeholder 5"/>
          <p:cNvSpPr>
            <a:spLocks noGrp="1"/>
          </p:cNvSpPr>
          <p:nvPr>
            <p:ph type="sldNum" sz="quarter" idx="4"/>
          </p:nvPr>
        </p:nvSpPr>
        <p:spPr>
          <a:xfrm>
            <a:off x="8729845" y="4924843"/>
            <a:ext cx="870239" cy="301904"/>
          </a:xfrm>
          <a:prstGeom prst="rect">
            <a:avLst/>
          </a:prstGeom>
        </p:spPr>
        <p:txBody>
          <a:bodyPr vert="horz" lIns="91440" tIns="45720" rIns="91440" bIns="45720" rtlCol="0" anchor="ctr"/>
          <a:lstStyle>
            <a:lvl1pPr algn="r">
              <a:defRPr sz="744">
                <a:solidFill>
                  <a:schemeClr val="accent2"/>
                </a:solidFill>
              </a:defRPr>
            </a:lvl1pPr>
          </a:lstStyle>
          <a:p>
            <a:pPr>
              <a:defRPr/>
            </a:pPr>
            <a:fld id="{AA2A07B5-211D-46FB-B2D8-7BBE6CA18D8E}" type="slidenum">
              <a:rPr lang="en-CA" smtClean="0"/>
              <a:pPr>
                <a:defRPr/>
              </a:pPr>
              <a:t>‹#›</a:t>
            </a:fld>
            <a:endParaRPr lang="en-CA"/>
          </a:p>
        </p:txBody>
      </p:sp>
      <p:sp>
        <p:nvSpPr>
          <p:cNvPr id="9" name="Rectangle 8"/>
          <p:cNvSpPr/>
          <p:nvPr/>
        </p:nvSpPr>
        <p:spPr>
          <a:xfrm>
            <a:off x="369204" y="378037"/>
            <a:ext cx="3061990" cy="785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649431" y="375095"/>
            <a:ext cx="3061990" cy="8149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507242" y="378037"/>
            <a:ext cx="3061990" cy="756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7401647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378013" rtl="0" eaLnBrk="1" latinLnBrk="0" hangingPunct="1">
        <a:spcBef>
          <a:spcPct val="0"/>
        </a:spcBef>
        <a:buNone/>
        <a:defRPr sz="2315"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3001" indent="-253001" algn="l" defTabSz="378013" rtl="0" eaLnBrk="1" latinLnBrk="0" hangingPunct="1">
        <a:spcBef>
          <a:spcPct val="20000"/>
        </a:spcBef>
        <a:spcAft>
          <a:spcPts val="496"/>
        </a:spcAft>
        <a:buClr>
          <a:schemeClr val="accent2"/>
        </a:buClr>
        <a:buSzPct val="92000"/>
        <a:buFont typeface="Wingdings 2" panose="05020102010507070707" pitchFamily="18" charset="2"/>
        <a:buChar char=""/>
        <a:defRPr sz="1488" kern="1200">
          <a:solidFill>
            <a:schemeClr val="tx2"/>
          </a:solidFill>
          <a:latin typeface="+mn-lt"/>
          <a:ea typeface="+mn-ea"/>
          <a:cs typeface="+mn-cs"/>
        </a:defRPr>
      </a:lvl1pPr>
      <a:lvl2pPr marL="520884" indent="-253001" algn="l" defTabSz="378013" rtl="0" eaLnBrk="1" latinLnBrk="0" hangingPunct="1">
        <a:spcBef>
          <a:spcPct val="20000"/>
        </a:spcBef>
        <a:spcAft>
          <a:spcPts val="496"/>
        </a:spcAft>
        <a:buClr>
          <a:schemeClr val="accent2"/>
        </a:buClr>
        <a:buSzPct val="92000"/>
        <a:buFont typeface="Wingdings 2" panose="05020102010507070707" pitchFamily="18" charset="2"/>
        <a:buChar char=""/>
        <a:defRPr sz="1323" kern="1200">
          <a:solidFill>
            <a:schemeClr val="tx2"/>
          </a:solidFill>
          <a:latin typeface="+mn-lt"/>
          <a:ea typeface="+mn-ea"/>
          <a:cs typeface="+mn-cs"/>
        </a:defRPr>
      </a:lvl2pPr>
      <a:lvl3pPr marL="744120" indent="-223236" algn="l" defTabSz="378013" rtl="0" eaLnBrk="1" latinLnBrk="0" hangingPunct="1">
        <a:spcBef>
          <a:spcPct val="20000"/>
        </a:spcBef>
        <a:spcAft>
          <a:spcPts val="496"/>
        </a:spcAft>
        <a:buClr>
          <a:schemeClr val="accent2"/>
        </a:buClr>
        <a:buSzPct val="92000"/>
        <a:buFont typeface="Wingdings 2" panose="05020102010507070707" pitchFamily="18" charset="2"/>
        <a:buChar char=""/>
        <a:defRPr sz="1158" kern="1200">
          <a:solidFill>
            <a:schemeClr val="tx2"/>
          </a:solidFill>
          <a:latin typeface="+mn-lt"/>
          <a:ea typeface="+mn-ea"/>
          <a:cs typeface="+mn-cs"/>
        </a:defRPr>
      </a:lvl3pPr>
      <a:lvl4pPr marL="1026886" indent="-193471" algn="l" defTabSz="378013" rtl="0" eaLnBrk="1" latinLnBrk="0" hangingPunct="1">
        <a:spcBef>
          <a:spcPct val="20000"/>
        </a:spcBef>
        <a:spcAft>
          <a:spcPts val="496"/>
        </a:spcAft>
        <a:buClr>
          <a:schemeClr val="accent2"/>
        </a:buClr>
        <a:buSzPct val="92000"/>
        <a:buFont typeface="Wingdings 2" panose="05020102010507070707" pitchFamily="18" charset="2"/>
        <a:buChar char=""/>
        <a:defRPr sz="992" kern="1200">
          <a:solidFill>
            <a:schemeClr val="tx2"/>
          </a:solidFill>
          <a:latin typeface="+mn-lt"/>
          <a:ea typeface="+mn-ea"/>
          <a:cs typeface="+mn-cs"/>
        </a:defRPr>
      </a:lvl4pPr>
      <a:lvl5pPr marL="1324534" indent="-193471" algn="l" defTabSz="378013" rtl="0" eaLnBrk="1" latinLnBrk="0" hangingPunct="1">
        <a:spcBef>
          <a:spcPct val="20000"/>
        </a:spcBef>
        <a:spcAft>
          <a:spcPts val="496"/>
        </a:spcAft>
        <a:buClr>
          <a:schemeClr val="accent2"/>
        </a:buClr>
        <a:buSzPct val="92000"/>
        <a:buFont typeface="Wingdings 2" panose="05020102010507070707" pitchFamily="18" charset="2"/>
        <a:buChar char=""/>
        <a:defRPr sz="992" kern="1200">
          <a:solidFill>
            <a:schemeClr val="tx2"/>
          </a:solidFill>
          <a:latin typeface="+mn-lt"/>
          <a:ea typeface="+mn-ea"/>
          <a:cs typeface="+mn-cs"/>
        </a:defRPr>
      </a:lvl5pPr>
      <a:lvl6pPr marL="1570920" indent="-189006" algn="l" defTabSz="378013" rtl="0" eaLnBrk="1" latinLnBrk="0" hangingPunct="1">
        <a:spcBef>
          <a:spcPct val="20000"/>
        </a:spcBef>
        <a:spcAft>
          <a:spcPts val="496"/>
        </a:spcAft>
        <a:buClr>
          <a:schemeClr val="accent2"/>
        </a:buClr>
        <a:buSzPct val="92000"/>
        <a:buFont typeface="Wingdings 2" panose="05020102010507070707" pitchFamily="18" charset="2"/>
        <a:buChar char=""/>
        <a:defRPr sz="992" kern="1200">
          <a:solidFill>
            <a:schemeClr val="tx2"/>
          </a:solidFill>
          <a:latin typeface="+mn-lt"/>
          <a:ea typeface="+mn-ea"/>
          <a:cs typeface="+mn-cs"/>
        </a:defRPr>
      </a:lvl6pPr>
      <a:lvl7pPr marL="1818960" indent="-189006" algn="l" defTabSz="378013" rtl="0" eaLnBrk="1" latinLnBrk="0" hangingPunct="1">
        <a:spcBef>
          <a:spcPct val="20000"/>
        </a:spcBef>
        <a:spcAft>
          <a:spcPts val="496"/>
        </a:spcAft>
        <a:buClr>
          <a:schemeClr val="accent2"/>
        </a:buClr>
        <a:buSzPct val="92000"/>
        <a:buFont typeface="Wingdings 2" panose="05020102010507070707" pitchFamily="18" charset="2"/>
        <a:buChar char=""/>
        <a:defRPr sz="992" kern="1200">
          <a:solidFill>
            <a:schemeClr val="tx2"/>
          </a:solidFill>
          <a:latin typeface="+mn-lt"/>
          <a:ea typeface="+mn-ea"/>
          <a:cs typeface="+mn-cs"/>
        </a:defRPr>
      </a:lvl7pPr>
      <a:lvl8pPr marL="2067000" indent="-189006" algn="l" defTabSz="378013" rtl="0" eaLnBrk="1" latinLnBrk="0" hangingPunct="1">
        <a:spcBef>
          <a:spcPct val="20000"/>
        </a:spcBef>
        <a:spcAft>
          <a:spcPts val="496"/>
        </a:spcAft>
        <a:buClr>
          <a:schemeClr val="accent2"/>
        </a:buClr>
        <a:buSzPct val="92000"/>
        <a:buFont typeface="Wingdings 2" panose="05020102010507070707" pitchFamily="18" charset="2"/>
        <a:buChar char=""/>
        <a:defRPr sz="992" kern="1200">
          <a:solidFill>
            <a:schemeClr val="tx2"/>
          </a:solidFill>
          <a:latin typeface="+mn-lt"/>
          <a:ea typeface="+mn-ea"/>
          <a:cs typeface="+mn-cs"/>
        </a:defRPr>
      </a:lvl8pPr>
      <a:lvl9pPr marL="2315040" indent="-189006" algn="l" defTabSz="378013" rtl="0" eaLnBrk="1" latinLnBrk="0" hangingPunct="1">
        <a:spcBef>
          <a:spcPct val="20000"/>
        </a:spcBef>
        <a:spcAft>
          <a:spcPts val="496"/>
        </a:spcAft>
        <a:buClr>
          <a:schemeClr val="accent2"/>
        </a:buClr>
        <a:buSzPct val="92000"/>
        <a:buFont typeface="Wingdings 2" panose="05020102010507070707" pitchFamily="18" charset="2"/>
        <a:buChar char=""/>
        <a:defRPr sz="992" kern="1200">
          <a:solidFill>
            <a:schemeClr val="tx2"/>
          </a:solidFill>
          <a:latin typeface="+mn-lt"/>
          <a:ea typeface="+mn-ea"/>
          <a:cs typeface="+mn-cs"/>
        </a:defRPr>
      </a:lvl9pPr>
    </p:bodyStyle>
    <p:otherStyle>
      <a:defPPr>
        <a:defRPr lang="en-US"/>
      </a:defPPr>
      <a:lvl1pPr marL="0" algn="l" defTabSz="378013" rtl="0" eaLnBrk="1" latinLnBrk="0" hangingPunct="1">
        <a:defRPr sz="1488" kern="1200">
          <a:solidFill>
            <a:schemeClr val="tx1"/>
          </a:solidFill>
          <a:latin typeface="+mn-lt"/>
          <a:ea typeface="+mn-ea"/>
          <a:cs typeface="+mn-cs"/>
        </a:defRPr>
      </a:lvl1pPr>
      <a:lvl2pPr marL="378013" algn="l" defTabSz="378013" rtl="0" eaLnBrk="1" latinLnBrk="0" hangingPunct="1">
        <a:defRPr sz="1488" kern="1200">
          <a:solidFill>
            <a:schemeClr val="tx1"/>
          </a:solidFill>
          <a:latin typeface="+mn-lt"/>
          <a:ea typeface="+mn-ea"/>
          <a:cs typeface="+mn-cs"/>
        </a:defRPr>
      </a:lvl2pPr>
      <a:lvl3pPr marL="756026" algn="l" defTabSz="378013" rtl="0" eaLnBrk="1" latinLnBrk="0" hangingPunct="1">
        <a:defRPr sz="1488" kern="1200">
          <a:solidFill>
            <a:schemeClr val="tx1"/>
          </a:solidFill>
          <a:latin typeface="+mn-lt"/>
          <a:ea typeface="+mn-ea"/>
          <a:cs typeface="+mn-cs"/>
        </a:defRPr>
      </a:lvl3pPr>
      <a:lvl4pPr marL="1134039" algn="l" defTabSz="378013" rtl="0" eaLnBrk="1" latinLnBrk="0" hangingPunct="1">
        <a:defRPr sz="1488" kern="1200">
          <a:solidFill>
            <a:schemeClr val="tx1"/>
          </a:solidFill>
          <a:latin typeface="+mn-lt"/>
          <a:ea typeface="+mn-ea"/>
          <a:cs typeface="+mn-cs"/>
        </a:defRPr>
      </a:lvl4pPr>
      <a:lvl5pPr marL="1512052" algn="l" defTabSz="378013" rtl="0" eaLnBrk="1" latinLnBrk="0" hangingPunct="1">
        <a:defRPr sz="1488" kern="1200">
          <a:solidFill>
            <a:schemeClr val="tx1"/>
          </a:solidFill>
          <a:latin typeface="+mn-lt"/>
          <a:ea typeface="+mn-ea"/>
          <a:cs typeface="+mn-cs"/>
        </a:defRPr>
      </a:lvl5pPr>
      <a:lvl6pPr marL="1890065" algn="l" defTabSz="378013" rtl="0" eaLnBrk="1" latinLnBrk="0" hangingPunct="1">
        <a:defRPr sz="1488" kern="1200">
          <a:solidFill>
            <a:schemeClr val="tx1"/>
          </a:solidFill>
          <a:latin typeface="+mn-lt"/>
          <a:ea typeface="+mn-ea"/>
          <a:cs typeface="+mn-cs"/>
        </a:defRPr>
      </a:lvl6pPr>
      <a:lvl7pPr marL="2268078" algn="l" defTabSz="378013" rtl="0" eaLnBrk="1" latinLnBrk="0" hangingPunct="1">
        <a:defRPr sz="1488" kern="1200">
          <a:solidFill>
            <a:schemeClr val="tx1"/>
          </a:solidFill>
          <a:latin typeface="+mn-lt"/>
          <a:ea typeface="+mn-ea"/>
          <a:cs typeface="+mn-cs"/>
        </a:defRPr>
      </a:lvl7pPr>
      <a:lvl8pPr marL="2646091" algn="l" defTabSz="378013" rtl="0" eaLnBrk="1" latinLnBrk="0" hangingPunct="1">
        <a:defRPr sz="1488" kern="1200">
          <a:solidFill>
            <a:schemeClr val="tx1"/>
          </a:solidFill>
          <a:latin typeface="+mn-lt"/>
          <a:ea typeface="+mn-ea"/>
          <a:cs typeface="+mn-cs"/>
        </a:defRPr>
      </a:lvl8pPr>
      <a:lvl9pPr marL="3024104" algn="l" defTabSz="378013"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5122" name="Title 1"/>
          <p:cNvSpPr txBox="1">
            <a:spLocks noGrp="1"/>
          </p:cNvSpPr>
          <p:nvPr>
            <p:ph type="ctrTitle"/>
          </p:nvPr>
        </p:nvSpPr>
        <p:spPr>
          <a:xfrm>
            <a:off x="480543" y="986145"/>
            <a:ext cx="9162919" cy="1077218"/>
          </a:xfrm>
        </p:spPr>
        <p:txBody>
          <a:bodyPr wrap="square">
            <a:spAutoFit/>
          </a:bodyPr>
          <a:lstStyle/>
          <a:p>
            <a:pPr eaLnBrk="1"/>
            <a:r>
              <a:rPr altLang="en-US" sz="3200" b="1" dirty="0" smtClean="0">
                <a:solidFill>
                  <a:srgbClr val="A5644E"/>
                </a:solidFill>
                <a:latin typeface="Liberation Sans" panose="020B0604020202020204" pitchFamily="34" charset="0"/>
              </a:rPr>
              <a:t>Requirement Engineering for Databases and Data Cleaning</a:t>
            </a:r>
          </a:p>
        </p:txBody>
      </p:sp>
      <p:sp>
        <p:nvSpPr>
          <p:cNvPr id="5123" name="Subtitle 2"/>
          <p:cNvSpPr txBox="1">
            <a:spLocks noGrp="1"/>
          </p:cNvSpPr>
          <p:nvPr>
            <p:ph type="subTitle" idx="1"/>
          </p:nvPr>
        </p:nvSpPr>
        <p:spPr>
          <a:xfrm>
            <a:off x="480543" y="4361022"/>
            <a:ext cx="9089716" cy="830997"/>
          </a:xfrm>
        </p:spPr>
        <p:txBody>
          <a:bodyPr wrap="square">
            <a:spAutoFit/>
          </a:bodyPr>
          <a:lstStyle/>
          <a:p>
            <a:pPr marL="0" indent="0" eaLnBrk="1">
              <a:buNone/>
            </a:pPr>
            <a:r>
              <a:rPr altLang="en-US" sz="1600" b="1" dirty="0" smtClean="0">
                <a:solidFill>
                  <a:srgbClr val="000000"/>
                </a:solidFill>
                <a:latin typeface="Liberation Sans" panose="020B0604020202020204" pitchFamily="34" charset="0"/>
              </a:rPr>
              <a:t>Presented to: Prof. Dan Berry</a:t>
            </a:r>
            <a:r>
              <a:rPr lang="en-CA" altLang="en-US" sz="1600" b="1" dirty="0" smtClean="0">
                <a:solidFill>
                  <a:srgbClr val="000000"/>
                </a:solidFill>
                <a:latin typeface="Liberation Sans" panose="020B0604020202020204" pitchFamily="34" charset="0"/>
              </a:rPr>
              <a:t/>
            </a:r>
            <a:br>
              <a:rPr lang="en-CA" altLang="en-US" sz="1600" b="1" dirty="0" smtClean="0">
                <a:solidFill>
                  <a:srgbClr val="000000"/>
                </a:solidFill>
                <a:latin typeface="Liberation Sans" panose="020B0604020202020204" pitchFamily="34" charset="0"/>
              </a:rPr>
            </a:br>
            <a:r>
              <a:rPr altLang="en-US" sz="1600" b="1" dirty="0" smtClean="0">
                <a:solidFill>
                  <a:srgbClr val="000000"/>
                </a:solidFill>
                <a:latin typeface="Liberation Sans" panose="020B0604020202020204" pitchFamily="34" charset="0"/>
              </a:rPr>
              <a:t>Presented by: Marian </a:t>
            </a:r>
            <a:r>
              <a:rPr altLang="en-US" sz="1600" b="1" dirty="0" err="1" smtClean="0">
                <a:solidFill>
                  <a:srgbClr val="000000"/>
                </a:solidFill>
                <a:latin typeface="Liberation Sans" panose="020B0604020202020204" pitchFamily="34" charset="0"/>
              </a:rPr>
              <a:t>Boktor</a:t>
            </a:r>
            <a:r>
              <a:rPr lang="en-CA" altLang="en-US" sz="1600" b="1" dirty="0" smtClean="0">
                <a:solidFill>
                  <a:srgbClr val="000000"/>
                </a:solidFill>
                <a:latin typeface="Liberation Sans" panose="020B0604020202020204" pitchFamily="34" charset="0"/>
              </a:rPr>
              <a:t/>
            </a:r>
            <a:br>
              <a:rPr lang="en-CA" altLang="en-US" sz="1600" b="1" dirty="0" smtClean="0">
                <a:solidFill>
                  <a:srgbClr val="000000"/>
                </a:solidFill>
                <a:latin typeface="Liberation Sans" panose="020B0604020202020204" pitchFamily="34" charset="0"/>
              </a:rPr>
            </a:br>
            <a:r>
              <a:rPr altLang="en-US" sz="1600" b="1" dirty="0" smtClean="0">
                <a:solidFill>
                  <a:srgbClr val="000000"/>
                </a:solidFill>
                <a:latin typeface="Liberation Sans" panose="020B0604020202020204" pitchFamily="34" charset="0"/>
              </a:rPr>
              <a:t>Course Code: CS846                  </a:t>
            </a:r>
          </a:p>
        </p:txBody>
      </p:sp>
      <p:pic>
        <p:nvPicPr>
          <p:cNvPr id="5125" name="Picture 5" descr="Image result for uwaterloo logo cheriton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029" y="4458844"/>
            <a:ext cx="3048230" cy="733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name="pag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59229" y="988080"/>
            <a:ext cx="8713334" cy="523220"/>
          </a:xfrm>
        </p:spPr>
        <p:txBody>
          <a:bodyPr wrap="square">
            <a:spAutoFit/>
          </a:bodyPr>
          <a:lstStyle/>
          <a:p>
            <a:pPr eaLnBrk="1" fontAlgn="auto">
              <a:spcBef>
                <a:spcPts val="0"/>
              </a:spcBef>
              <a:spcAft>
                <a:spcPts val="0"/>
              </a:spcAft>
              <a:defRPr/>
            </a:pPr>
            <a:r>
              <a:rPr lang="en-CA" sz="2800" b="1" cap="none" dirty="0" smtClean="0">
                <a:solidFill>
                  <a:srgbClr val="A5644E"/>
                </a:solidFill>
              </a:rPr>
              <a:t>Data Cleaning</a:t>
            </a:r>
          </a:p>
        </p:txBody>
      </p:sp>
      <p:sp>
        <p:nvSpPr>
          <p:cNvPr id="3" name="Text Placeholder 2"/>
          <p:cNvSpPr txBox="1">
            <a:spLocks noGrp="1"/>
          </p:cNvSpPr>
          <p:nvPr>
            <p:ph type="body" idx="4294967295"/>
          </p:nvPr>
        </p:nvSpPr>
        <p:spPr>
          <a:xfrm>
            <a:off x="359229" y="1655762"/>
            <a:ext cx="8713334" cy="3136673"/>
          </a:xfrm>
        </p:spPr>
        <p:txBody>
          <a:bodyPr>
            <a:normAutofit/>
          </a:bodyPr>
          <a:lstStyle/>
          <a:p>
            <a:pPr eaLnBrk="1">
              <a:buSzPct val="45000"/>
              <a:buFont typeface="StarSymbol"/>
              <a:buChar char="●"/>
            </a:pPr>
            <a:r>
              <a:rPr altLang="en-US" sz="2400" b="1" dirty="0" smtClean="0">
                <a:solidFill>
                  <a:srgbClr val="000000"/>
                </a:solidFill>
                <a:latin typeface="Liberation Sans" panose="020B0604020202020204" pitchFamily="34" charset="0"/>
              </a:rPr>
              <a:t>What is Data Cleaning?</a:t>
            </a:r>
            <a:endParaRPr lang="en-US" altLang="en-US" sz="2400" b="1" dirty="0" smtClean="0">
              <a:solidFill>
                <a:srgbClr val="000000"/>
              </a:solidFill>
              <a:latin typeface="Liberation Sans" panose="020B0604020202020204" pitchFamily="34" charset="0"/>
            </a:endParaRPr>
          </a:p>
          <a:p>
            <a:pPr lvl="1">
              <a:buSzPct val="45000"/>
              <a:buFont typeface="StarSymbol"/>
              <a:buChar char="●"/>
            </a:pPr>
            <a:r>
              <a:rPr lang="en-CA" altLang="en-US" sz="2000" dirty="0" smtClean="0">
                <a:latin typeface="Liberation Sans" panose="020B0604020202020204" pitchFamily="34" charset="0"/>
              </a:rPr>
              <a:t>It is basically the act of identifying and correcting false, incomplete or irrelevant parts of data</a:t>
            </a:r>
          </a:p>
          <a:p>
            <a:pPr marL="267883" lvl="1" indent="0">
              <a:buSzPct val="45000"/>
              <a:buNone/>
            </a:pPr>
            <a:endParaRPr lang="en-CA" altLang="en-US" sz="2000" dirty="0">
              <a:latin typeface="Liberation Sans" panose="020B0604020202020204" pitchFamily="34" charset="0"/>
            </a:endParaRPr>
          </a:p>
          <a:p>
            <a:pPr lvl="1">
              <a:buSzPct val="45000"/>
              <a:buFont typeface="StarSymbol"/>
              <a:buChar char="●"/>
            </a:pPr>
            <a:r>
              <a:rPr lang="en-CA" altLang="en-US" sz="2000" dirty="0" smtClean="0">
                <a:latin typeface="Liberation Sans" panose="020B0604020202020204" pitchFamily="34" charset="0"/>
              </a:rPr>
              <a:t>Process of detecting and correcting (or removing) corrupt or inaccurate records from a record set, table, or database and refers to identifying incomplete, incorrect, inaccurate or irrelevant parts of the data and then replacing, modifying, or deleting the dirty or coarse data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75557" y="680303"/>
            <a:ext cx="8697006" cy="830997"/>
          </a:xfrm>
        </p:spPr>
        <p:txBody>
          <a:bodyPr wrap="square">
            <a:spAutoFit/>
          </a:bodyPr>
          <a:lstStyle/>
          <a:p>
            <a:pPr eaLnBrk="1" fontAlgn="auto">
              <a:spcBef>
                <a:spcPts val="0"/>
              </a:spcBef>
              <a:spcAft>
                <a:spcPts val="0"/>
              </a:spcAft>
              <a:defRPr/>
            </a:pPr>
            <a:r>
              <a:rPr lang="en-CA" sz="2800" b="1" cap="none" dirty="0" smtClean="0">
                <a:solidFill>
                  <a:srgbClr val="A5644E"/>
                </a:solidFill>
              </a:rPr>
              <a:t>Data Cleaning</a:t>
            </a:r>
            <a:br>
              <a:rPr lang="en-CA" sz="2800" b="1" cap="none" dirty="0" smtClean="0">
                <a:solidFill>
                  <a:srgbClr val="A5644E"/>
                </a:solidFill>
              </a:rPr>
            </a:br>
            <a:r>
              <a:rPr lang="en-CA" sz="2000" b="1" cap="none" dirty="0" smtClean="0">
                <a:solidFill>
                  <a:srgbClr val="A5644E"/>
                </a:solidFill>
              </a:rPr>
              <a:t>Example</a:t>
            </a:r>
          </a:p>
        </p:txBody>
      </p:sp>
      <p:pic>
        <p:nvPicPr>
          <p:cNvPr id="256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016125"/>
            <a:ext cx="8505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name="page1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00050" y="988080"/>
            <a:ext cx="8672513" cy="523220"/>
          </a:xfrm>
        </p:spPr>
        <p:txBody>
          <a:bodyPr wrap="square">
            <a:spAutoFit/>
          </a:bodyPr>
          <a:lstStyle/>
          <a:p>
            <a:pPr eaLnBrk="1" fontAlgn="auto">
              <a:spcBef>
                <a:spcPts val="0"/>
              </a:spcBef>
              <a:spcAft>
                <a:spcPts val="0"/>
              </a:spcAft>
              <a:defRPr/>
            </a:pPr>
            <a:r>
              <a:rPr lang="en-CA" sz="2800" b="1" cap="none" dirty="0" smtClean="0">
                <a:solidFill>
                  <a:srgbClr val="A5644E"/>
                </a:solidFill>
              </a:rPr>
              <a:t>Data Cleaning</a:t>
            </a:r>
          </a:p>
        </p:txBody>
      </p:sp>
      <p:sp>
        <p:nvSpPr>
          <p:cNvPr id="3" name="Text Placeholder 2"/>
          <p:cNvSpPr txBox="1">
            <a:spLocks noGrp="1"/>
          </p:cNvSpPr>
          <p:nvPr>
            <p:ph type="body" idx="4294967295"/>
          </p:nvPr>
        </p:nvSpPr>
        <p:spPr>
          <a:xfrm>
            <a:off x="400050" y="1655762"/>
            <a:ext cx="8528050" cy="3523277"/>
          </a:xfrm>
        </p:spPr>
        <p:txBody>
          <a:bodyPr>
            <a:normAutofit fontScale="92500" lnSpcReduction="20000"/>
          </a:bodyPr>
          <a:lstStyle/>
          <a:p>
            <a:pPr eaLnBrk="1">
              <a:buSzPct val="45000"/>
              <a:buFont typeface="StarSymbol"/>
              <a:buChar char="●"/>
            </a:pPr>
            <a:r>
              <a:rPr altLang="en-US" sz="2400" b="1" dirty="0" smtClean="0">
                <a:solidFill>
                  <a:srgbClr val="000000"/>
                </a:solidFill>
                <a:latin typeface="Liberation Sans" panose="020B0604020202020204" pitchFamily="34" charset="0"/>
              </a:rPr>
              <a:t>Why is it important?</a:t>
            </a:r>
            <a:endParaRPr lang="en-US" altLang="en-US" sz="2400" b="1" dirty="0" smtClean="0">
              <a:solidFill>
                <a:srgbClr val="000000"/>
              </a:solidFill>
              <a:latin typeface="Liberation Sans" panose="020B0604020202020204" pitchFamily="34" charset="0"/>
            </a:endParaRPr>
          </a:p>
          <a:p>
            <a:pPr lvl="1">
              <a:buSzPct val="45000"/>
              <a:buFont typeface="StarSymbol"/>
              <a:buChar char="●"/>
            </a:pPr>
            <a:r>
              <a:rPr lang="en-CA" altLang="en-US" sz="1900" dirty="0" smtClean="0">
                <a:latin typeface="Liberation Sans" panose="020B0604020202020204" pitchFamily="34" charset="0"/>
              </a:rPr>
              <a:t>It will make everyone more efficient since they’ll be able to quickly get what they need from the data</a:t>
            </a:r>
            <a:br>
              <a:rPr lang="en-CA" altLang="en-US" sz="1900" dirty="0" smtClean="0">
                <a:latin typeface="Liberation Sans" panose="020B0604020202020204" pitchFamily="34" charset="0"/>
              </a:rPr>
            </a:br>
            <a:endParaRPr lang="en-CA" altLang="en-US" sz="1900" dirty="0" smtClean="0">
              <a:latin typeface="Liberation Sans" panose="020B0604020202020204" pitchFamily="34" charset="0"/>
            </a:endParaRPr>
          </a:p>
          <a:p>
            <a:pPr lvl="1">
              <a:buSzPct val="45000"/>
              <a:buFont typeface="StarSymbol"/>
              <a:buChar char="●"/>
            </a:pPr>
            <a:r>
              <a:rPr lang="en-CA" altLang="en-US" sz="1900" dirty="0" smtClean="0">
                <a:latin typeface="Liberation Sans" panose="020B0604020202020204" pitchFamily="34" charset="0"/>
              </a:rPr>
              <a:t>Reduce operational and maintenance cost as a result of enhancing data quality</a:t>
            </a:r>
            <a:br>
              <a:rPr lang="en-CA" altLang="en-US" sz="1900" dirty="0" smtClean="0">
                <a:latin typeface="Liberation Sans" panose="020B0604020202020204" pitchFamily="34" charset="0"/>
              </a:rPr>
            </a:br>
            <a:endParaRPr lang="en-CA" altLang="en-US" sz="1900" dirty="0" smtClean="0">
              <a:latin typeface="Liberation Sans" panose="020B0604020202020204" pitchFamily="34" charset="0"/>
            </a:endParaRPr>
          </a:p>
          <a:p>
            <a:pPr lvl="1">
              <a:buSzPct val="45000"/>
              <a:buFont typeface="StarSymbol"/>
              <a:buChar char="●"/>
            </a:pPr>
            <a:r>
              <a:rPr lang="en-CA" altLang="en-US" sz="1900" dirty="0" smtClean="0">
                <a:latin typeface="Liberation Sans" panose="020B0604020202020204" pitchFamily="34" charset="0"/>
              </a:rPr>
              <a:t>Marketing (Increased productivity), Sales (faster cycle), Compliance and Operations (better decisions</a:t>
            </a:r>
            <a:r>
              <a:rPr lang="en-CA" altLang="en-US" sz="1900" dirty="0" smtClean="0">
                <a:latin typeface="Liberation Sans" panose="020B0604020202020204" pitchFamily="34" charset="0"/>
              </a:rPr>
              <a:t>)</a:t>
            </a:r>
          </a:p>
          <a:p>
            <a:pPr lvl="1">
              <a:buSzPct val="45000"/>
              <a:buFont typeface="StarSymbol"/>
              <a:buChar char="●"/>
            </a:pPr>
            <a:endParaRPr lang="en-CA" altLang="en-US" sz="1900" dirty="0" smtClean="0">
              <a:latin typeface="Liberation Sans" panose="020B0604020202020204" pitchFamily="34" charset="0"/>
            </a:endParaRPr>
          </a:p>
          <a:p>
            <a:pPr lvl="1">
              <a:buSzPct val="45000"/>
              <a:buFont typeface="StarSymbol"/>
              <a:buChar char="●"/>
            </a:pPr>
            <a:r>
              <a:rPr lang="en-US" altLang="en-US" sz="1900" dirty="0">
                <a:latin typeface="Liberation Sans" panose="020B0604020202020204" pitchFamily="34" charset="0"/>
              </a:rPr>
              <a:t>Your project will live or die by the quality of your </a:t>
            </a:r>
            <a:r>
              <a:rPr lang="en-US" altLang="en-US" sz="1900" dirty="0" smtClean="0">
                <a:latin typeface="Liberation Sans" panose="020B0604020202020204" pitchFamily="34" charset="0"/>
              </a:rPr>
              <a:t>data; </a:t>
            </a:r>
            <a:br>
              <a:rPr lang="en-US" altLang="en-US" sz="1900" dirty="0" smtClean="0">
                <a:latin typeface="Liberation Sans" panose="020B0604020202020204" pitchFamily="34" charset="0"/>
              </a:rPr>
            </a:br>
            <a:r>
              <a:rPr lang="en-US" altLang="en-US" sz="1900" dirty="0" smtClean="0">
                <a:latin typeface="Liberation Sans" panose="020B0604020202020204" pitchFamily="34" charset="0"/>
              </a:rPr>
              <a:t>garbage </a:t>
            </a:r>
            <a:r>
              <a:rPr lang="en-US" altLang="en-US" sz="1900" dirty="0">
                <a:latin typeface="Liberation Sans" panose="020B0604020202020204" pitchFamily="34" charset="0"/>
              </a:rPr>
              <a:t>in, garbage out!!!</a:t>
            </a:r>
            <a:endParaRPr lang="en-CA" altLang="en-US" sz="1900" dirty="0">
              <a:latin typeface="Liberation Sans"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00050" y="988080"/>
            <a:ext cx="8672513" cy="523220"/>
          </a:xfrm>
        </p:spPr>
        <p:txBody>
          <a:bodyPr wrap="square">
            <a:spAutoFit/>
          </a:bodyPr>
          <a:lstStyle/>
          <a:p>
            <a:pPr eaLnBrk="1" fontAlgn="auto">
              <a:spcBef>
                <a:spcPts val="0"/>
              </a:spcBef>
              <a:spcAft>
                <a:spcPts val="0"/>
              </a:spcAft>
              <a:defRPr/>
            </a:pPr>
            <a:r>
              <a:rPr lang="en-CA" sz="2800" b="1" cap="none" dirty="0" smtClean="0">
                <a:solidFill>
                  <a:srgbClr val="A5644E"/>
                </a:solidFill>
              </a:rPr>
              <a:t>Data Cleaning</a:t>
            </a:r>
          </a:p>
        </p:txBody>
      </p:sp>
      <p:sp>
        <p:nvSpPr>
          <p:cNvPr id="3" name="Text Placeholder 2"/>
          <p:cNvSpPr txBox="1">
            <a:spLocks noGrp="1"/>
          </p:cNvSpPr>
          <p:nvPr>
            <p:ph type="body" idx="4294967295"/>
          </p:nvPr>
        </p:nvSpPr>
        <p:spPr>
          <a:xfrm>
            <a:off x="400050" y="1655762"/>
            <a:ext cx="8528050" cy="3361911"/>
          </a:xfrm>
        </p:spPr>
        <p:txBody>
          <a:bodyPr>
            <a:normAutofit fontScale="92500" lnSpcReduction="10000"/>
          </a:bodyPr>
          <a:lstStyle/>
          <a:p>
            <a:pPr marL="0" indent="0" eaLnBrk="1">
              <a:buSzPct val="45000"/>
              <a:buNone/>
            </a:pPr>
            <a:r>
              <a:rPr altLang="en-US" sz="2400" b="1" dirty="0" smtClean="0">
                <a:solidFill>
                  <a:srgbClr val="000000"/>
                </a:solidFill>
                <a:latin typeface="Liberation Sans" panose="020B0604020202020204" pitchFamily="34" charset="0"/>
              </a:rPr>
              <a:t>Why is it important</a:t>
            </a:r>
            <a:r>
              <a:rPr altLang="en-US" sz="2400" b="1" dirty="0" smtClean="0">
                <a:solidFill>
                  <a:srgbClr val="000000"/>
                </a:solidFill>
                <a:latin typeface="Liberation Sans" panose="020B0604020202020204" pitchFamily="34" charset="0"/>
              </a:rPr>
              <a:t>?</a:t>
            </a:r>
            <a:endParaRPr lang="en-US" altLang="en-US" sz="2400" b="1" dirty="0" smtClean="0">
              <a:solidFill>
                <a:srgbClr val="000000"/>
              </a:solidFill>
              <a:latin typeface="Liberation Sans" panose="020B0604020202020204" pitchFamily="34" charset="0"/>
            </a:endParaRPr>
          </a:p>
          <a:p>
            <a:pPr marL="0" indent="0">
              <a:buNone/>
            </a:pPr>
            <a:r>
              <a:rPr lang="en-US" sz="2000" dirty="0">
                <a:latin typeface="Liberation Sans" panose="020B0604020202020204" pitchFamily="34" charset="0"/>
              </a:rPr>
              <a:t>It’s kind of like getting ready for a vacation. </a:t>
            </a:r>
            <a:r>
              <a:rPr lang="en-US" sz="2000" dirty="0">
                <a:latin typeface="Liberation Sans" panose="020B0604020202020204" pitchFamily="34" charset="0"/>
              </a:rPr>
              <a:t>You might not like the preparation part, but tightening down the details in advance can save you from one nightmare of a trip</a:t>
            </a:r>
            <a:r>
              <a:rPr lang="en-US" sz="2000" dirty="0" smtClean="0">
                <a:latin typeface="Liberation Sans" panose="020B0604020202020204" pitchFamily="34" charset="0"/>
              </a:rPr>
              <a:t>.</a:t>
            </a:r>
          </a:p>
          <a:p>
            <a:pPr marL="0" indent="0">
              <a:buNone/>
            </a:pPr>
            <a:endParaRPr lang="en-US" sz="2000" dirty="0">
              <a:latin typeface="Liberation Sans" panose="020B0604020202020204" pitchFamily="34" charset="0"/>
            </a:endParaRPr>
          </a:p>
          <a:p>
            <a:pPr marL="0" indent="0">
              <a:buNone/>
            </a:pPr>
            <a:endParaRPr lang="en-US" sz="2000" dirty="0" smtClean="0">
              <a:latin typeface="Liberation Sans" panose="020B0604020202020204" pitchFamily="34" charset="0"/>
            </a:endParaRPr>
          </a:p>
          <a:p>
            <a:pPr marL="0" indent="0">
              <a:buNone/>
            </a:pPr>
            <a:endParaRPr lang="en-US" sz="2000" dirty="0" smtClean="0">
              <a:latin typeface="Liberation Sans" panose="020B0604020202020204" pitchFamily="34" charset="0"/>
            </a:endParaRPr>
          </a:p>
          <a:p>
            <a:pPr marL="0" indent="0">
              <a:buNone/>
            </a:pPr>
            <a:r>
              <a:rPr lang="en-US" sz="2400" dirty="0" smtClean="0">
                <a:latin typeface="Liberation Sans" panose="020B0604020202020204" pitchFamily="34" charset="0"/>
              </a:rPr>
              <a:t>You </a:t>
            </a:r>
            <a:r>
              <a:rPr lang="en-US" sz="2400" dirty="0">
                <a:latin typeface="Liberation Sans" panose="020B0604020202020204" pitchFamily="34" charset="0"/>
              </a:rPr>
              <a:t>just have to do </a:t>
            </a:r>
            <a:r>
              <a:rPr lang="en-US" sz="2400" dirty="0" smtClean="0">
                <a:latin typeface="Liberation Sans" panose="020B0604020202020204" pitchFamily="34" charset="0"/>
              </a:rPr>
              <a:t>it.. </a:t>
            </a:r>
            <a:br>
              <a:rPr lang="en-US" sz="2400" dirty="0" smtClean="0">
                <a:latin typeface="Liberation Sans" panose="020B0604020202020204" pitchFamily="34" charset="0"/>
              </a:rPr>
            </a:br>
            <a:r>
              <a:rPr lang="en-US" sz="2400" dirty="0" smtClean="0">
                <a:latin typeface="Liberation Sans" panose="020B0604020202020204" pitchFamily="34" charset="0"/>
              </a:rPr>
              <a:t>or </a:t>
            </a:r>
            <a:r>
              <a:rPr lang="en-US" sz="2400" dirty="0">
                <a:latin typeface="Liberation Sans" panose="020B0604020202020204" pitchFamily="34" charset="0"/>
              </a:rPr>
              <a:t>you can’t start having fun</a:t>
            </a:r>
            <a:r>
              <a:rPr lang="en-US" sz="2400" dirty="0" smtClean="0">
                <a:latin typeface="Liberation Sans" panose="020B0604020202020204" pitchFamily="34" charset="0"/>
              </a:rPr>
              <a:t>.</a:t>
            </a:r>
            <a:endParaRPr lang="en-CA" altLang="en-US" sz="2000" dirty="0" smtClean="0">
              <a:latin typeface="Liberation Sans" panose="020B0604020202020204" pitchFamily="34" charset="0"/>
            </a:endParaRPr>
          </a:p>
        </p:txBody>
      </p:sp>
      <p:pic>
        <p:nvPicPr>
          <p:cNvPr id="2050" name="Picture 2" descr="Image result for i have to do this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11644" y="2973722"/>
            <a:ext cx="3548019" cy="189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53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91886" y="988080"/>
            <a:ext cx="8680677" cy="523220"/>
          </a:xfrm>
        </p:spPr>
        <p:txBody>
          <a:bodyPr wrap="square">
            <a:spAutoFit/>
          </a:bodyPr>
          <a:lstStyle/>
          <a:p>
            <a:pPr eaLnBrk="1" fontAlgn="auto">
              <a:spcBef>
                <a:spcPts val="0"/>
              </a:spcBef>
              <a:spcAft>
                <a:spcPts val="0"/>
              </a:spcAft>
              <a:defRPr/>
            </a:pPr>
            <a:r>
              <a:rPr lang="en-CA" sz="2800" b="1" cap="none" dirty="0" smtClean="0">
                <a:solidFill>
                  <a:srgbClr val="A5644E"/>
                </a:solidFill>
              </a:rPr>
              <a:t>Data Cleaning</a:t>
            </a:r>
          </a:p>
        </p:txBody>
      </p:sp>
      <p:sp>
        <p:nvSpPr>
          <p:cNvPr id="29699" name="Text Placeholder 2"/>
          <p:cNvSpPr txBox="1">
            <a:spLocks noGrp="1"/>
          </p:cNvSpPr>
          <p:nvPr>
            <p:ph type="body" idx="4294967295"/>
          </p:nvPr>
        </p:nvSpPr>
        <p:spPr>
          <a:xfrm>
            <a:off x="391886" y="1584324"/>
            <a:ext cx="9225643" cy="3779611"/>
          </a:xfrm>
        </p:spPr>
        <p:txBody>
          <a:bodyPr>
            <a:normAutofit fontScale="92500" lnSpcReduction="10000"/>
          </a:bodyPr>
          <a:lstStyle/>
          <a:p>
            <a:pPr eaLnBrk="1">
              <a:buSzPct val="45000"/>
              <a:buFont typeface="StarSymbol"/>
              <a:buChar char="●"/>
            </a:pPr>
            <a:r>
              <a:rPr altLang="en-US" sz="2600" b="1" dirty="0" smtClean="0">
                <a:solidFill>
                  <a:srgbClr val="000000"/>
                </a:solidFill>
                <a:latin typeface="Liberation Sans" panose="020B0604020202020204" pitchFamily="34" charset="0"/>
              </a:rPr>
              <a:t>What are the challenges?</a:t>
            </a:r>
            <a:endParaRPr lang="en-US" altLang="en-US" sz="2600" b="1" dirty="0" smtClean="0">
              <a:solidFill>
                <a:srgbClr val="000000"/>
              </a:solidFill>
              <a:latin typeface="Liberation Sans" panose="020B0604020202020204" pitchFamily="34" charset="0"/>
            </a:endParaRPr>
          </a:p>
          <a:p>
            <a:pPr lvl="1">
              <a:buSzPct val="45000"/>
              <a:buFont typeface="StarSymbol"/>
              <a:buChar char="●"/>
            </a:pPr>
            <a:r>
              <a:rPr lang="en-CA" altLang="en-US" sz="2200" dirty="0" smtClean="0">
                <a:latin typeface="Liberation Sans" panose="020B0604020202020204" pitchFamily="34" charset="0"/>
              </a:rPr>
              <a:t>Large-scale data, hard to detect and repair missing, erroneous and duplicate data</a:t>
            </a:r>
          </a:p>
          <a:p>
            <a:pPr lvl="1">
              <a:buSzPct val="45000"/>
              <a:buFont typeface="StarSymbol"/>
              <a:buChar char="●"/>
            </a:pPr>
            <a:endParaRPr lang="en-CA" altLang="en-US" sz="1000" dirty="0">
              <a:latin typeface="Liberation Sans" panose="020B0604020202020204" pitchFamily="34" charset="0"/>
            </a:endParaRPr>
          </a:p>
          <a:p>
            <a:pPr lvl="1">
              <a:buSzPct val="45000"/>
              <a:buFont typeface="StarSymbol"/>
              <a:buChar char="●"/>
            </a:pPr>
            <a:r>
              <a:rPr lang="en-CA" altLang="en-US" sz="2200" dirty="0" smtClean="0">
                <a:latin typeface="Liberation Sans" panose="020B0604020202020204" pitchFamily="34" charset="0"/>
              </a:rPr>
              <a:t>Expensive and time-consuming in terms of analyst effort</a:t>
            </a:r>
            <a:br>
              <a:rPr lang="en-CA" altLang="en-US" sz="2200" dirty="0" smtClean="0">
                <a:latin typeface="Liberation Sans" panose="020B0604020202020204" pitchFamily="34" charset="0"/>
              </a:rPr>
            </a:br>
            <a:r>
              <a:rPr lang="en-CA" altLang="en-US" sz="1700" i="1" dirty="0" smtClean="0">
                <a:solidFill>
                  <a:srgbClr val="A5644E"/>
                </a:solidFill>
                <a:latin typeface="Liberation Sans" panose="020B0604020202020204" pitchFamily="34" charset="0"/>
              </a:rPr>
              <a:t>Almost all data cleaning  software  requires  some  level  of  analyst  supervision, on a spectrum from defining data quality rules to actually manually identifying and fixing errors.</a:t>
            </a:r>
          </a:p>
          <a:p>
            <a:pPr lvl="1">
              <a:buSzPct val="45000"/>
              <a:buFont typeface="StarSymbol"/>
              <a:buChar char="●"/>
            </a:pPr>
            <a:endParaRPr lang="en-CA" altLang="en-US" sz="900" i="1" dirty="0">
              <a:solidFill>
                <a:srgbClr val="A5644E"/>
              </a:solidFill>
              <a:latin typeface="Liberation Sans" panose="020B0604020202020204" pitchFamily="34" charset="0"/>
            </a:endParaRPr>
          </a:p>
          <a:p>
            <a:pPr lvl="1">
              <a:buSzPct val="45000"/>
              <a:buFont typeface="StarSymbol"/>
              <a:buChar char="●"/>
            </a:pPr>
            <a:r>
              <a:rPr lang="en-CA" altLang="en-US" sz="2200" dirty="0" smtClean="0">
                <a:latin typeface="Liberation Sans" panose="020B0604020202020204" pitchFamily="34" charset="0"/>
              </a:rPr>
              <a:t>Error correction and loss of information</a:t>
            </a:r>
          </a:p>
          <a:p>
            <a:pPr lvl="1">
              <a:buSzPct val="45000"/>
              <a:buFont typeface="StarSymbol"/>
              <a:buChar char="●"/>
            </a:pPr>
            <a:endParaRPr lang="en-CA" altLang="en-US" sz="900" dirty="0">
              <a:latin typeface="Liberation Sans" panose="020B0604020202020204" pitchFamily="34" charset="0"/>
            </a:endParaRPr>
          </a:p>
          <a:p>
            <a:pPr lvl="1">
              <a:buSzPct val="45000"/>
              <a:buFont typeface="StarSymbol"/>
              <a:buChar char="●"/>
            </a:pPr>
            <a:r>
              <a:rPr lang="en-CA" altLang="en-US" sz="2200" dirty="0" smtClean="0">
                <a:latin typeface="Liberation Sans" panose="020B0604020202020204" pitchFamily="34" charset="0"/>
              </a:rPr>
              <a:t>Maintenance of cleansed data (require efficient data collection and management techniques)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83721" y="988080"/>
            <a:ext cx="8688842" cy="523220"/>
          </a:xfrm>
        </p:spPr>
        <p:txBody>
          <a:bodyPr wrap="square">
            <a:spAutoFit/>
          </a:bodyPr>
          <a:lstStyle/>
          <a:p>
            <a:pPr eaLnBrk="1" fontAlgn="auto">
              <a:spcBef>
                <a:spcPts val="0"/>
              </a:spcBef>
              <a:spcAft>
                <a:spcPts val="0"/>
              </a:spcAft>
              <a:defRPr/>
            </a:pPr>
            <a:r>
              <a:rPr lang="en-CA" sz="2800" b="1" cap="none" dirty="0" smtClean="0">
                <a:solidFill>
                  <a:srgbClr val="A5644E"/>
                </a:solidFill>
              </a:rPr>
              <a:t>Data Cleaning</a:t>
            </a:r>
          </a:p>
        </p:txBody>
      </p:sp>
      <p:sp>
        <p:nvSpPr>
          <p:cNvPr id="31747" name="Text Placeholder 2"/>
          <p:cNvSpPr txBox="1">
            <a:spLocks noGrp="1"/>
          </p:cNvSpPr>
          <p:nvPr>
            <p:ph type="body" idx="4294967295"/>
          </p:nvPr>
        </p:nvSpPr>
        <p:spPr>
          <a:xfrm>
            <a:off x="383720" y="1655763"/>
            <a:ext cx="9282793" cy="3529012"/>
          </a:xfrm>
        </p:spPr>
        <p:txBody>
          <a:bodyPr>
            <a:normAutofit fontScale="70000" lnSpcReduction="20000"/>
          </a:bodyPr>
          <a:lstStyle/>
          <a:p>
            <a:pPr eaLnBrk="1">
              <a:buSzPct val="45000"/>
              <a:buFont typeface="StarSymbol"/>
              <a:buChar char="●"/>
            </a:pPr>
            <a:r>
              <a:rPr altLang="en-US" sz="3400" b="1" dirty="0" smtClean="0">
                <a:solidFill>
                  <a:srgbClr val="000000"/>
                </a:solidFill>
                <a:latin typeface="Liberation Sans" panose="020B0604020202020204" pitchFamily="34" charset="0"/>
              </a:rPr>
              <a:t>What are the challenges? (cont’d)</a:t>
            </a:r>
            <a:endParaRPr lang="en-US" altLang="en-US" sz="3400" b="1" dirty="0" smtClean="0">
              <a:solidFill>
                <a:srgbClr val="000000"/>
              </a:solidFill>
              <a:latin typeface="Liberation Sans" panose="020B0604020202020204" pitchFamily="34" charset="0"/>
            </a:endParaRPr>
          </a:p>
          <a:p>
            <a:pPr lvl="1">
              <a:buSzPct val="45000"/>
              <a:buFont typeface="StarSymbol"/>
              <a:buChar char="●"/>
            </a:pPr>
            <a:r>
              <a:rPr lang="en-CA" altLang="en-US" sz="2900" dirty="0" smtClean="0">
                <a:latin typeface="Liberation Sans" panose="020B0604020202020204" pitchFamily="34" charset="0"/>
              </a:rPr>
              <a:t>Data cleansing in virtually integrated environments </a:t>
            </a:r>
            <a:r>
              <a:rPr lang="en-CA" altLang="en-US" sz="2900" dirty="0" smtClean="0">
                <a:latin typeface="Liberation Sans" panose="020B0604020202020204" pitchFamily="34" charset="0"/>
              </a:rPr>
              <a:t/>
            </a:r>
            <a:br>
              <a:rPr lang="en-CA" altLang="en-US" sz="2900" dirty="0" smtClean="0">
                <a:latin typeface="Liberation Sans" panose="020B0604020202020204" pitchFamily="34" charset="0"/>
              </a:rPr>
            </a:br>
            <a:r>
              <a:rPr lang="en-CA" altLang="en-US" sz="2600" dirty="0" smtClean="0">
                <a:solidFill>
                  <a:srgbClr val="A5644E"/>
                </a:solidFill>
                <a:latin typeface="Liberation Sans" panose="020B0604020202020204" pitchFamily="34" charset="0"/>
              </a:rPr>
              <a:t>e.g</a:t>
            </a:r>
            <a:r>
              <a:rPr lang="en-CA" altLang="en-US" sz="2600" dirty="0" smtClean="0">
                <a:solidFill>
                  <a:srgbClr val="A5644E"/>
                </a:solidFill>
                <a:latin typeface="Liberation Sans" panose="020B0604020202020204" pitchFamily="34" charset="0"/>
              </a:rPr>
              <a:t>. IBM, requires cleansing of data every time the data is accessed; lower </a:t>
            </a:r>
            <a:r>
              <a:rPr lang="en-CA" altLang="en-US" sz="2600" dirty="0" smtClean="0">
                <a:solidFill>
                  <a:srgbClr val="A5644E"/>
                </a:solidFill>
                <a:latin typeface="Liberation Sans" panose="020B0604020202020204" pitchFamily="34" charset="0"/>
              </a:rPr>
              <a:t>efficiency</a:t>
            </a:r>
            <a:endParaRPr lang="en-CA" altLang="en-US" sz="2600" dirty="0" smtClean="0">
              <a:solidFill>
                <a:srgbClr val="A5644E"/>
              </a:solidFill>
              <a:latin typeface="Liberation Sans" panose="020B0604020202020204" pitchFamily="34" charset="0"/>
            </a:endParaRPr>
          </a:p>
          <a:p>
            <a:pPr lvl="1">
              <a:buSzPct val="45000"/>
              <a:buFont typeface="StarSymbol"/>
              <a:buChar char="●"/>
            </a:pPr>
            <a:r>
              <a:rPr lang="en-CA" altLang="en-US" sz="2900" dirty="0" smtClean="0">
                <a:latin typeface="Liberation Sans" panose="020B0604020202020204" pitchFamily="34" charset="0"/>
              </a:rPr>
              <a:t>Data-cleansing framework is iterative; requires integration and maintenance stages)</a:t>
            </a:r>
          </a:p>
          <a:p>
            <a:pPr lvl="1">
              <a:buSzPct val="45000"/>
              <a:buFont typeface="StarSymbol"/>
              <a:buChar char="●"/>
            </a:pPr>
            <a:r>
              <a:rPr lang="en-CA" altLang="en-US" sz="2900" dirty="0" smtClean="0">
                <a:latin typeface="Liberation Sans" panose="020B0604020202020204" pitchFamily="34" charset="0"/>
              </a:rPr>
              <a:t>As a result of human-in-the-loop cleaning systems; novel problems at the intersection of human factors and database research are presented </a:t>
            </a:r>
            <a:r>
              <a:rPr lang="en-CA" altLang="en-US" sz="2735" dirty="0" smtClean="0">
                <a:latin typeface="Liberation Sans" panose="020B0604020202020204" pitchFamily="34" charset="0"/>
              </a:rPr>
              <a:t/>
            </a:r>
            <a:br>
              <a:rPr lang="en-CA" altLang="en-US" sz="2735" dirty="0" smtClean="0">
                <a:latin typeface="Liberation Sans" panose="020B0604020202020204" pitchFamily="34" charset="0"/>
              </a:rPr>
            </a:br>
            <a:endParaRPr lang="en-CA" altLang="en-US" sz="2735" dirty="0" smtClean="0">
              <a:latin typeface="Liberation Sans" panose="020B0604020202020204" pitchFamily="34" charset="0"/>
            </a:endParaRPr>
          </a:p>
          <a:p>
            <a:pPr marL="0" indent="0" eaLnBrk="1">
              <a:buSzPct val="45000"/>
              <a:buNone/>
            </a:pPr>
            <a:r>
              <a:rPr lang="en-CA" altLang="en-US" sz="2900" b="1" dirty="0">
                <a:latin typeface="Liberation Sans" panose="020B0604020202020204" pitchFamily="34" charset="0"/>
              </a:rPr>
              <a:t>	</a:t>
            </a:r>
            <a:r>
              <a:rPr lang="en-CA" altLang="en-US" sz="2900" b="1" dirty="0" smtClean="0">
                <a:latin typeface="Liberation Sans" panose="020B0604020202020204" pitchFamily="34" charset="0"/>
              </a:rPr>
              <a:t>Therefore; we need to know how data analysts use data cleaning 	tools, </a:t>
            </a:r>
            <a:r>
              <a:rPr lang="en-CA" altLang="en-US" sz="2900" b="1" dirty="0" smtClean="0">
                <a:latin typeface="Liberation Sans" panose="020B0604020202020204" pitchFamily="34" charset="0"/>
              </a:rPr>
              <a:t>	and </a:t>
            </a:r>
            <a:r>
              <a:rPr lang="en-CA" altLang="en-US" sz="2900" b="1" dirty="0" smtClean="0">
                <a:latin typeface="Liberation Sans" panose="020B0604020202020204" pitchFamily="34" charset="0"/>
              </a:rPr>
              <a:t>what changes must be made to make data cleaning 	faster and more </a:t>
            </a:r>
            <a:r>
              <a:rPr lang="en-CA" altLang="en-US" sz="2900" b="1" dirty="0" smtClean="0">
                <a:latin typeface="Liberation Sans" panose="020B0604020202020204" pitchFamily="34" charset="0"/>
              </a:rPr>
              <a:t>	reliable</a:t>
            </a:r>
            <a:r>
              <a:rPr lang="en-CA" altLang="en-US" sz="2900" b="1" dirty="0" smtClean="0">
                <a:latin typeface="Liberation Sans"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42900" y="680303"/>
            <a:ext cx="8729663" cy="830997"/>
          </a:xfrm>
        </p:spPr>
        <p:txBody>
          <a:bodyPr wrap="square">
            <a:spAutoFit/>
          </a:bodyPr>
          <a:lstStyle/>
          <a:p>
            <a:pPr eaLnBrk="1" fontAlgn="auto">
              <a:spcBef>
                <a:spcPts val="0"/>
              </a:spcBef>
              <a:spcAft>
                <a:spcPts val="0"/>
              </a:spcAft>
              <a:defRPr/>
            </a:pPr>
            <a:r>
              <a:rPr lang="en-US" sz="2800" b="1" cap="none" dirty="0" smtClean="0">
                <a:solidFill>
                  <a:srgbClr val="A5644E"/>
                </a:solidFill>
              </a:rPr>
              <a:t>Data Cleaning</a:t>
            </a:r>
            <a:r>
              <a:rPr lang="en-US" b="1" cap="none" dirty="0" smtClean="0">
                <a:solidFill>
                  <a:srgbClr val="A5644E"/>
                </a:solidFill>
              </a:rPr>
              <a:t/>
            </a:r>
            <a:br>
              <a:rPr lang="en-US" b="1" cap="none" dirty="0" smtClean="0">
                <a:solidFill>
                  <a:srgbClr val="A5644E"/>
                </a:solidFill>
              </a:rPr>
            </a:br>
            <a:r>
              <a:rPr lang="en-US" sz="2000" cap="none" dirty="0" smtClean="0">
                <a:solidFill>
                  <a:srgbClr val="A5644E"/>
                </a:solidFill>
              </a:rPr>
              <a:t>Existing Systems Categories</a:t>
            </a:r>
          </a:p>
        </p:txBody>
      </p:sp>
      <p:sp>
        <p:nvSpPr>
          <p:cNvPr id="33795" name="Text Placeholder 2"/>
          <p:cNvSpPr txBox="1">
            <a:spLocks noGrp="1"/>
          </p:cNvSpPr>
          <p:nvPr>
            <p:ph type="body" idx="4294967295"/>
          </p:nvPr>
        </p:nvSpPr>
        <p:spPr>
          <a:xfrm>
            <a:off x="342900" y="1655763"/>
            <a:ext cx="8988879" cy="3529012"/>
          </a:xfrm>
        </p:spPr>
        <p:txBody>
          <a:bodyPr/>
          <a:lstStyle/>
          <a:p>
            <a:pPr eaLnBrk="1">
              <a:buSzPct val="45000"/>
              <a:buFont typeface="StarSymbol"/>
              <a:buChar char="●"/>
            </a:pPr>
            <a:r>
              <a:rPr altLang="en-US" sz="2400" b="1" dirty="0" smtClean="0">
                <a:solidFill>
                  <a:srgbClr val="000000"/>
                </a:solidFill>
                <a:latin typeface="Liberation Sans" panose="020B0604020202020204" pitchFamily="34" charset="0"/>
              </a:rPr>
              <a:t>Extract-Transform-Load (ETL) systems</a:t>
            </a:r>
            <a:endParaRPr lang="en-US" altLang="en-US" sz="2400" b="1" dirty="0" smtClean="0">
              <a:solidFill>
                <a:srgbClr val="000000"/>
              </a:solidFill>
              <a:latin typeface="Liberation Sans" panose="020B0604020202020204" pitchFamily="34" charset="0"/>
            </a:endParaRPr>
          </a:p>
          <a:p>
            <a:pPr lvl="1">
              <a:buSzPct val="45000"/>
              <a:buFont typeface="StarSymbol"/>
              <a:buChar char="●"/>
            </a:pPr>
            <a:r>
              <a:rPr lang="en-CA" altLang="en-US" sz="2000" b="1" dirty="0" smtClean="0">
                <a:latin typeface="Liberation Sans" panose="020B0604020202020204" pitchFamily="34" charset="0"/>
              </a:rPr>
              <a:t>Requirements:</a:t>
            </a:r>
          </a:p>
          <a:p>
            <a:pPr lvl="2">
              <a:buSzPct val="45000"/>
              <a:buFont typeface="StarSymbol"/>
              <a:buChar char="●"/>
            </a:pPr>
            <a:r>
              <a:rPr lang="en-CA" altLang="en-US" sz="1800" dirty="0" smtClean="0">
                <a:latin typeface="Liberation Sans" panose="020B0604020202020204" pitchFamily="34" charset="0"/>
              </a:rPr>
              <a:t>manually written data cleaning rules</a:t>
            </a:r>
          </a:p>
          <a:p>
            <a:pPr lvl="2">
              <a:buSzPct val="45000"/>
              <a:buFont typeface="StarSymbol"/>
              <a:buChar char="●"/>
            </a:pPr>
            <a:r>
              <a:rPr lang="en-CA" altLang="en-US" sz="1800" dirty="0" smtClean="0">
                <a:latin typeface="Liberation Sans" panose="020B0604020202020204" pitchFamily="34" charset="0"/>
              </a:rPr>
              <a:t>constraint-driven tools to define data quality rules</a:t>
            </a:r>
          </a:p>
          <a:p>
            <a:pPr marL="520884" lvl="2" indent="0">
              <a:buSzPct val="45000"/>
              <a:buNone/>
            </a:pPr>
            <a:endParaRPr lang="en-CA" altLang="en-US" sz="1800" dirty="0" smtClean="0">
              <a:latin typeface="Liberation Sans" panose="020B0604020202020204" pitchFamily="34" charset="0"/>
            </a:endParaRPr>
          </a:p>
          <a:p>
            <a:pPr lvl="1">
              <a:buSzPct val="45000"/>
              <a:buFont typeface="StarSymbol"/>
              <a:buChar char="●"/>
            </a:pPr>
            <a:r>
              <a:rPr lang="en-CA" altLang="en-US" sz="2000" b="1" dirty="0" smtClean="0">
                <a:latin typeface="Liberation Sans" panose="020B0604020202020204" pitchFamily="34" charset="0"/>
              </a:rPr>
              <a:t>Drawbacks:</a:t>
            </a:r>
          </a:p>
          <a:p>
            <a:pPr lvl="2">
              <a:buSzPct val="45000"/>
              <a:buFont typeface="StarSymbol"/>
              <a:buChar char="●"/>
            </a:pPr>
            <a:r>
              <a:rPr lang="en-CA" altLang="en-US" sz="1800" dirty="0" smtClean="0">
                <a:latin typeface="Liberation Sans" panose="020B0604020202020204" pitchFamily="34" charset="0"/>
              </a:rPr>
              <a:t>do not provide the opportunity for analyst iteration or user feedback– inhibiting the user’s ability to rapidly prototype different data cleaning solutions</a:t>
            </a:r>
          </a:p>
          <a:p>
            <a:pPr eaLnBrk="1">
              <a:buSzPct val="45000"/>
              <a:buFont typeface="StarSymbol"/>
              <a:buChar char="●"/>
            </a:pPr>
            <a:endParaRPr altLang="en-US" sz="1600" dirty="0" smtClean="0">
              <a:solidFill>
                <a:srgbClr val="000000"/>
              </a:solidFill>
              <a:latin typeface="Liberation Sans"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67393" y="680303"/>
            <a:ext cx="8705170" cy="830997"/>
          </a:xfrm>
        </p:spPr>
        <p:txBody>
          <a:bodyPr wrap="square">
            <a:spAutoFit/>
          </a:bodyPr>
          <a:lstStyle/>
          <a:p>
            <a:pPr eaLnBrk="1" fontAlgn="auto">
              <a:spcBef>
                <a:spcPts val="0"/>
              </a:spcBef>
              <a:spcAft>
                <a:spcPts val="0"/>
              </a:spcAft>
              <a:defRPr/>
            </a:pPr>
            <a:r>
              <a:rPr lang="en-US" sz="2800" b="1" cap="none" dirty="0" smtClean="0">
                <a:solidFill>
                  <a:srgbClr val="A5644E"/>
                </a:solidFill>
              </a:rPr>
              <a:t>Data Cleaning</a:t>
            </a:r>
            <a:r>
              <a:rPr lang="en-US" b="1" cap="none" dirty="0" smtClean="0">
                <a:solidFill>
                  <a:srgbClr val="A5644E"/>
                </a:solidFill>
              </a:rPr>
              <a:t/>
            </a:r>
            <a:br>
              <a:rPr lang="en-US" b="1" cap="none" dirty="0" smtClean="0">
                <a:solidFill>
                  <a:srgbClr val="A5644E"/>
                </a:solidFill>
              </a:rPr>
            </a:br>
            <a:r>
              <a:rPr lang="en-US" sz="2000" cap="none" dirty="0" smtClean="0">
                <a:solidFill>
                  <a:srgbClr val="A5644E"/>
                </a:solidFill>
              </a:rPr>
              <a:t>Existing Systems Categories</a:t>
            </a:r>
          </a:p>
        </p:txBody>
      </p:sp>
      <p:sp>
        <p:nvSpPr>
          <p:cNvPr id="35843" name="Text Placeholder 2"/>
          <p:cNvSpPr txBox="1">
            <a:spLocks noGrp="1"/>
          </p:cNvSpPr>
          <p:nvPr>
            <p:ph type="body" idx="4294967295"/>
          </p:nvPr>
        </p:nvSpPr>
        <p:spPr>
          <a:xfrm>
            <a:off x="367393" y="1655763"/>
            <a:ext cx="8907236" cy="2761116"/>
          </a:xfrm>
        </p:spPr>
        <p:txBody>
          <a:bodyPr/>
          <a:lstStyle/>
          <a:p>
            <a:pPr eaLnBrk="1">
              <a:buSzPct val="45000"/>
              <a:buFont typeface="StarSymbol"/>
              <a:buChar char="●"/>
            </a:pPr>
            <a:r>
              <a:rPr altLang="en-US" sz="2400" b="1" dirty="0" smtClean="0">
                <a:solidFill>
                  <a:srgbClr val="000000"/>
                </a:solidFill>
                <a:latin typeface="Liberation Sans" panose="020B0604020202020204" pitchFamily="34" charset="0"/>
              </a:rPr>
              <a:t>Interactive fram</a:t>
            </a:r>
            <a:r>
              <a:rPr lang="en-US" altLang="en-US" sz="2400" b="1" dirty="0" smtClean="0">
                <a:solidFill>
                  <a:srgbClr val="000000"/>
                </a:solidFill>
                <a:latin typeface="Liberation Sans" panose="020B0604020202020204" pitchFamily="34" charset="0"/>
              </a:rPr>
              <a:t>e</a:t>
            </a:r>
            <a:r>
              <a:rPr altLang="en-US" sz="2400" b="1" dirty="0" smtClean="0">
                <a:solidFill>
                  <a:srgbClr val="000000"/>
                </a:solidFill>
                <a:latin typeface="Liberation Sans" panose="020B0604020202020204" pitchFamily="34" charset="0"/>
              </a:rPr>
              <a:t>works like Wrangler and </a:t>
            </a:r>
            <a:r>
              <a:rPr altLang="en-US" sz="2400" b="1" dirty="0" err="1" smtClean="0">
                <a:solidFill>
                  <a:srgbClr val="000000"/>
                </a:solidFill>
                <a:latin typeface="Liberation Sans" panose="020B0604020202020204" pitchFamily="34" charset="0"/>
              </a:rPr>
              <a:t>OpenRefine</a:t>
            </a:r>
            <a:endParaRPr lang="en-US" altLang="en-US" sz="2400" b="1" dirty="0">
              <a:solidFill>
                <a:srgbClr val="000000"/>
              </a:solidFill>
              <a:latin typeface="Liberation Sans" panose="020B0604020202020204" pitchFamily="34" charset="0"/>
            </a:endParaRPr>
          </a:p>
          <a:p>
            <a:pPr lvl="1">
              <a:buSzPct val="45000"/>
              <a:buFont typeface="StarSymbol"/>
              <a:buChar char="●"/>
            </a:pPr>
            <a:r>
              <a:rPr lang="en-CA" altLang="en-US" sz="2000" b="1" dirty="0" smtClean="0">
                <a:latin typeface="Liberation Sans" panose="020B0604020202020204" pitchFamily="34" charset="0"/>
              </a:rPr>
              <a:t>Requirements:</a:t>
            </a:r>
          </a:p>
          <a:p>
            <a:pPr lvl="2">
              <a:buSzPct val="45000"/>
              <a:buFont typeface="StarSymbol"/>
              <a:buChar char="●"/>
            </a:pPr>
            <a:r>
              <a:rPr lang="en-CA" altLang="en-US" sz="1800" dirty="0" smtClean="0">
                <a:latin typeface="Liberation Sans" panose="020B0604020202020204" pitchFamily="34" charset="0"/>
              </a:rPr>
              <a:t>user direct manipulation of a data sample</a:t>
            </a:r>
          </a:p>
          <a:p>
            <a:pPr marL="520884" lvl="2" indent="0">
              <a:buSzPct val="45000"/>
              <a:buNone/>
            </a:pPr>
            <a:endParaRPr lang="en-CA" altLang="en-US" sz="1870" dirty="0" smtClean="0">
              <a:latin typeface="Liberation Sans" panose="020B0604020202020204" pitchFamily="34" charset="0"/>
            </a:endParaRPr>
          </a:p>
          <a:p>
            <a:pPr lvl="1">
              <a:buSzPct val="45000"/>
              <a:buFont typeface="StarSymbol"/>
              <a:buChar char="●"/>
            </a:pPr>
            <a:r>
              <a:rPr lang="en-CA" altLang="en-US" sz="2000" b="1" dirty="0" smtClean="0">
                <a:latin typeface="Liberation Sans" panose="020B0604020202020204" pitchFamily="34" charset="0"/>
              </a:rPr>
              <a:t>Drawbacks</a:t>
            </a:r>
            <a:endParaRPr lang="en-CA" altLang="en-US" sz="2000" b="1" dirty="0">
              <a:latin typeface="Liberation Sans" panose="020B0604020202020204" pitchFamily="34" charset="0"/>
            </a:endParaRPr>
          </a:p>
          <a:p>
            <a:pPr lvl="2">
              <a:buSzPct val="45000"/>
              <a:buFont typeface="StarSymbol"/>
              <a:buChar char="●"/>
            </a:pPr>
            <a:r>
              <a:rPr lang="en-CA" altLang="en-US" sz="1800" dirty="0" smtClean="0">
                <a:latin typeface="Liberation Sans" panose="020B0604020202020204" pitchFamily="34" charset="0"/>
              </a:rPr>
              <a:t>limited to specific cleaning tasks (extraction)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67393" y="711081"/>
            <a:ext cx="8705170" cy="800219"/>
          </a:xfrm>
        </p:spPr>
        <p:txBody>
          <a:bodyPr wrap="square">
            <a:spAutoFit/>
          </a:bodyPr>
          <a:lstStyle/>
          <a:p>
            <a:pPr eaLnBrk="1" fontAlgn="auto">
              <a:spcBef>
                <a:spcPts val="0"/>
              </a:spcBef>
              <a:spcAft>
                <a:spcPts val="0"/>
              </a:spcAft>
              <a:defRPr/>
            </a:pPr>
            <a:r>
              <a:rPr lang="en-US" sz="2800" b="1" cap="none" dirty="0" smtClean="0">
                <a:solidFill>
                  <a:srgbClr val="A5644E"/>
                </a:solidFill>
              </a:rPr>
              <a:t>Things you should know about data cleaning task!</a:t>
            </a:r>
            <a:r>
              <a:rPr sz="2800" b="1" dirty="0" smtClean="0">
                <a:solidFill>
                  <a:srgbClr val="C7243A"/>
                </a:solidFill>
              </a:rPr>
              <a:t/>
            </a:r>
            <a:br>
              <a:rPr sz="2800" b="1" dirty="0" smtClean="0">
                <a:solidFill>
                  <a:srgbClr val="C7243A"/>
                </a:solidFill>
              </a:rPr>
            </a:br>
            <a:r>
              <a:rPr lang="en-US" sz="1800" b="1" i="1" cap="none" dirty="0" smtClean="0">
                <a:solidFill>
                  <a:srgbClr val="A5644E"/>
                </a:solidFill>
              </a:rPr>
              <a:t>According to a survey done by </a:t>
            </a:r>
            <a:r>
              <a:rPr lang="en-US" sz="1800" b="1" i="1" cap="none" dirty="0" err="1">
                <a:solidFill>
                  <a:srgbClr val="A5644E"/>
                </a:solidFill>
              </a:rPr>
              <a:t>A</a:t>
            </a:r>
            <a:r>
              <a:rPr lang="en-US" sz="1800" b="1" i="1" cap="none" dirty="0" err="1" smtClean="0">
                <a:solidFill>
                  <a:srgbClr val="A5644E"/>
                </a:solidFill>
              </a:rPr>
              <a:t>mplab</a:t>
            </a:r>
            <a:r>
              <a:rPr lang="en-US" sz="1800" b="1" i="1" cap="none" dirty="0" smtClean="0">
                <a:solidFill>
                  <a:srgbClr val="A5644E"/>
                </a:solidFill>
              </a:rPr>
              <a:t>, UC </a:t>
            </a:r>
            <a:r>
              <a:rPr lang="en-US" sz="1800" b="1" i="1" cap="none" dirty="0">
                <a:solidFill>
                  <a:srgbClr val="A5644E"/>
                </a:solidFill>
              </a:rPr>
              <a:t>B</a:t>
            </a:r>
            <a:r>
              <a:rPr lang="en-US" sz="1800" b="1" i="1" cap="none" dirty="0" smtClean="0">
                <a:solidFill>
                  <a:srgbClr val="A5644E"/>
                </a:solidFill>
              </a:rPr>
              <a:t>erkeley and </a:t>
            </a:r>
            <a:r>
              <a:rPr lang="en-US" sz="1800" b="1" i="1" cap="none" dirty="0">
                <a:solidFill>
                  <a:srgbClr val="A5644E"/>
                </a:solidFill>
              </a:rPr>
              <a:t>C</a:t>
            </a:r>
            <a:r>
              <a:rPr lang="en-US" sz="1800" b="1" i="1" cap="none" dirty="0" smtClean="0">
                <a:solidFill>
                  <a:srgbClr val="A5644E"/>
                </a:solidFill>
              </a:rPr>
              <a:t>olumbia </a:t>
            </a:r>
            <a:r>
              <a:rPr lang="en-US" sz="1800" b="1" i="1" cap="none" dirty="0">
                <a:solidFill>
                  <a:srgbClr val="A5644E"/>
                </a:solidFill>
              </a:rPr>
              <a:t>U</a:t>
            </a:r>
            <a:r>
              <a:rPr lang="en-US" sz="1800" b="1" i="1" cap="none" dirty="0" smtClean="0">
                <a:solidFill>
                  <a:srgbClr val="A5644E"/>
                </a:solidFill>
              </a:rPr>
              <a:t>niversity</a:t>
            </a:r>
            <a:endParaRPr sz="1500" b="1" i="1" dirty="0" smtClean="0">
              <a:solidFill>
                <a:srgbClr val="A5644E"/>
              </a:solidFill>
            </a:endParaRPr>
          </a:p>
        </p:txBody>
      </p:sp>
      <p:sp>
        <p:nvSpPr>
          <p:cNvPr id="37891" name="Text Placeholder 2"/>
          <p:cNvSpPr txBox="1">
            <a:spLocks noGrp="1"/>
          </p:cNvSpPr>
          <p:nvPr>
            <p:ph type="body" idx="4294967295"/>
          </p:nvPr>
        </p:nvSpPr>
        <p:spPr>
          <a:xfrm>
            <a:off x="367392" y="1655763"/>
            <a:ext cx="8948057" cy="3789816"/>
          </a:xfrm>
        </p:spPr>
        <p:txBody>
          <a:bodyPr>
            <a:normAutofit fontScale="92500" lnSpcReduction="10000"/>
          </a:bodyPr>
          <a:lstStyle/>
          <a:p>
            <a:pPr eaLnBrk="1">
              <a:buSzPct val="45000"/>
              <a:buFont typeface="StarSymbol"/>
              <a:buChar char="●"/>
            </a:pPr>
            <a:r>
              <a:rPr altLang="en-US" sz="2600" b="1" dirty="0" smtClean="0">
                <a:solidFill>
                  <a:srgbClr val="000000"/>
                </a:solidFill>
                <a:latin typeface="Liberation Sans" panose="020B0604020202020204" pitchFamily="34" charset="0"/>
              </a:rPr>
              <a:t>Data Cleaning Methodology</a:t>
            </a:r>
            <a:endParaRPr lang="en-US" altLang="en-US" sz="2600" b="1" dirty="0" smtClean="0">
              <a:solidFill>
                <a:srgbClr val="000000"/>
              </a:solidFill>
              <a:latin typeface="Liberation Sans" panose="020B0604020202020204" pitchFamily="34" charset="0"/>
            </a:endParaRPr>
          </a:p>
          <a:p>
            <a:pPr lvl="1">
              <a:buSzPct val="45000"/>
              <a:buFont typeface="StarSymbol"/>
              <a:buChar char="●"/>
            </a:pPr>
            <a:r>
              <a:rPr lang="en-CA" altLang="en-US" sz="2200" b="1" dirty="0" smtClean="0">
                <a:latin typeface="Liberation Sans" panose="020B0604020202020204" pitchFamily="34" charset="0"/>
              </a:rPr>
              <a:t>Data cleaning is iterative* </a:t>
            </a:r>
          </a:p>
          <a:p>
            <a:pPr marL="520884" lvl="2" indent="0">
              <a:buSzPct val="45000"/>
              <a:buNone/>
            </a:pPr>
            <a:r>
              <a:rPr lang="en-CA" altLang="en-US" sz="1900" dirty="0" smtClean="0">
                <a:latin typeface="Liberation Sans" panose="020B0604020202020204" pitchFamily="34" charset="0"/>
              </a:rPr>
              <a:t>It needs to be an </a:t>
            </a:r>
            <a:r>
              <a:rPr lang="en-CA" altLang="en-US" sz="1900" b="1" u="sng" dirty="0" smtClean="0">
                <a:latin typeface="Liberation Sans" panose="020B0604020202020204" pitchFamily="34" charset="0"/>
              </a:rPr>
              <a:t>interactive</a:t>
            </a:r>
            <a:r>
              <a:rPr lang="en-CA" altLang="en-US" sz="1900" dirty="0" smtClean="0">
                <a:latin typeface="Liberation Sans" panose="020B0604020202020204" pitchFamily="34" charset="0"/>
              </a:rPr>
              <a:t> and </a:t>
            </a:r>
            <a:r>
              <a:rPr lang="en-CA" altLang="en-US" sz="1900" b="1" u="sng" dirty="0" smtClean="0">
                <a:latin typeface="Liberation Sans" panose="020B0604020202020204" pitchFamily="34" charset="0"/>
              </a:rPr>
              <a:t>iterative</a:t>
            </a:r>
            <a:r>
              <a:rPr lang="en-CA" altLang="en-US" sz="1900" dirty="0" smtClean="0">
                <a:latin typeface="Liberation Sans" panose="020B0604020202020204" pitchFamily="34" charset="0"/>
              </a:rPr>
              <a:t> process. </a:t>
            </a:r>
            <a:r>
              <a:rPr lang="en-CA" altLang="en-US" sz="1900" b="1" dirty="0" smtClean="0">
                <a:latin typeface="Liberation Sans" panose="020B0604020202020204" pitchFamily="34" charset="0"/>
              </a:rPr>
              <a:t> </a:t>
            </a:r>
            <a:br>
              <a:rPr lang="en-CA" altLang="en-US" sz="1900" b="1" dirty="0" smtClean="0">
                <a:latin typeface="Liberation Sans" panose="020B0604020202020204" pitchFamily="34" charset="0"/>
              </a:rPr>
            </a:br>
            <a:r>
              <a:rPr lang="en-CA" altLang="en-US" sz="1900" b="1" dirty="0" smtClean="0">
                <a:solidFill>
                  <a:srgbClr val="A5644E"/>
                </a:solidFill>
                <a:latin typeface="Liberation Sans" panose="020B0604020202020204" pitchFamily="34" charset="0"/>
              </a:rPr>
              <a:t>“</a:t>
            </a:r>
            <a:r>
              <a:rPr lang="en-CA" altLang="en-US" sz="1900" i="1" dirty="0" smtClean="0">
                <a:solidFill>
                  <a:srgbClr val="A5644E"/>
                </a:solidFill>
                <a:latin typeface="Liberation Sans" panose="020B0604020202020204" pitchFamily="34" charset="0"/>
              </a:rPr>
              <a:t>It’s an iterative process, where I assess biggest problem, devise a fix, </a:t>
            </a:r>
            <a:br>
              <a:rPr lang="en-CA" altLang="en-US" sz="1900" i="1" dirty="0" smtClean="0">
                <a:solidFill>
                  <a:srgbClr val="A5644E"/>
                </a:solidFill>
                <a:latin typeface="Liberation Sans" panose="020B0604020202020204" pitchFamily="34" charset="0"/>
              </a:rPr>
            </a:br>
            <a:r>
              <a:rPr lang="en-CA" altLang="en-US" sz="1900" i="1" dirty="0" smtClean="0">
                <a:solidFill>
                  <a:srgbClr val="A5644E"/>
                </a:solidFill>
                <a:latin typeface="Liberation Sans" panose="020B0604020202020204" pitchFamily="34" charset="0"/>
              </a:rPr>
              <a:t>re-evaluate. It is dirty work.</a:t>
            </a:r>
            <a:r>
              <a:rPr lang="en-CA" altLang="en-US" sz="1900" b="1" dirty="0" smtClean="0">
                <a:solidFill>
                  <a:srgbClr val="A5644E"/>
                </a:solidFill>
                <a:latin typeface="Liberation Sans" panose="020B0604020202020204" pitchFamily="34" charset="0"/>
              </a:rPr>
              <a:t>”</a:t>
            </a:r>
          </a:p>
          <a:p>
            <a:pPr marL="520884" lvl="2" indent="0">
              <a:buSzPct val="45000"/>
              <a:buNone/>
            </a:pPr>
            <a:endParaRPr lang="en-CA" altLang="en-US" sz="1000" b="1" dirty="0" smtClean="0">
              <a:latin typeface="Liberation Sans" panose="020B0604020202020204" pitchFamily="34" charset="0"/>
            </a:endParaRPr>
          </a:p>
          <a:p>
            <a:pPr marL="520884" lvl="2" indent="0">
              <a:buSzPct val="45000"/>
              <a:buNone/>
            </a:pPr>
            <a:r>
              <a:rPr lang="en-CA" altLang="en-US" sz="1900" b="1" dirty="0">
                <a:latin typeface="Liberation Sans" panose="020B0604020202020204" pitchFamily="34" charset="0"/>
              </a:rPr>
              <a:t>&gt;&gt; PROBLEM! Overfitting! </a:t>
            </a:r>
            <a:r>
              <a:rPr lang="en-CA" altLang="en-US" sz="1900" b="1" dirty="0" smtClean="0">
                <a:latin typeface="Liberation Sans" panose="020B0604020202020204" pitchFamily="34" charset="0"/>
              </a:rPr>
              <a:t>&lt;&lt;</a:t>
            </a:r>
          </a:p>
          <a:p>
            <a:pPr marL="520884" lvl="2" indent="0">
              <a:buSzPct val="45000"/>
              <a:buNone/>
            </a:pPr>
            <a:endParaRPr lang="en-CA" altLang="en-US" sz="1000" b="1" dirty="0" smtClean="0">
              <a:latin typeface="Liberation Sans" panose="020B0604020202020204" pitchFamily="34" charset="0"/>
            </a:endParaRPr>
          </a:p>
          <a:p>
            <a:pPr marL="520884" lvl="2" indent="0">
              <a:buSzPct val="45000"/>
              <a:buNone/>
            </a:pPr>
            <a:r>
              <a:rPr lang="en-CA" altLang="en-US" sz="1900" dirty="0" smtClean="0">
                <a:latin typeface="Liberation Sans" panose="020B0604020202020204" pitchFamily="34" charset="0"/>
              </a:rPr>
              <a:t>Needs </a:t>
            </a:r>
            <a:r>
              <a:rPr lang="en-CA" altLang="en-US" sz="1900" dirty="0">
                <a:latin typeface="Liberation Sans" panose="020B0604020202020204" pitchFamily="34" charset="0"/>
              </a:rPr>
              <a:t>to be performed not in isolation but together with schema-related data transformations based on comprehensive metadata</a:t>
            </a:r>
          </a:p>
          <a:p>
            <a:pPr marL="0" indent="0" eaLnBrk="1">
              <a:spcBef>
                <a:spcPts val="0"/>
              </a:spcBef>
              <a:buSzPct val="45000"/>
              <a:buNone/>
            </a:pPr>
            <a:r>
              <a:rPr lang="en-CA" altLang="en-US" sz="1800" b="1" dirty="0" smtClean="0">
                <a:latin typeface="Liberation Sans" panose="020B0604020202020204" pitchFamily="34" charset="0"/>
              </a:rPr>
              <a:t>	</a:t>
            </a:r>
          </a:p>
          <a:p>
            <a:pPr marL="0" indent="0" eaLnBrk="1">
              <a:buSzPct val="45000"/>
              <a:buNone/>
            </a:pPr>
            <a:r>
              <a:rPr lang="en-CA" altLang="en-US" sz="1600" dirty="0" smtClean="0">
                <a:solidFill>
                  <a:srgbClr val="A5644E"/>
                </a:solidFill>
                <a:latin typeface="Liberation Sans" panose="020B0604020202020204" pitchFamily="34" charset="0"/>
              </a:rPr>
              <a:t>*</a:t>
            </a:r>
            <a:r>
              <a:rPr lang="en-CA" altLang="en-US" sz="1600" dirty="0">
                <a:solidFill>
                  <a:srgbClr val="A5644E"/>
                </a:solidFill>
                <a:latin typeface="Liberation Sans" panose="020B0604020202020204" pitchFamily="34" charset="0"/>
              </a:rPr>
              <a:t>analysts alternate between cleaning and analysis, and use the analysis to guide future cleaning results</a:t>
            </a:r>
            <a:endParaRPr lang="en-CA" altLang="en-US" sz="1600" dirty="0" smtClean="0">
              <a:solidFill>
                <a:srgbClr val="A5644E"/>
              </a:solidFill>
              <a:latin typeface="Liberation Sans"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39939" name="Text Placeholder 2"/>
          <p:cNvSpPr txBox="1">
            <a:spLocks noGrp="1"/>
          </p:cNvSpPr>
          <p:nvPr>
            <p:ph type="body" idx="4294967295"/>
          </p:nvPr>
        </p:nvSpPr>
        <p:spPr>
          <a:xfrm>
            <a:off x="367392" y="1655763"/>
            <a:ext cx="9348107" cy="3529012"/>
          </a:xfrm>
        </p:spPr>
        <p:txBody>
          <a:bodyPr>
            <a:normAutofit fontScale="92500" lnSpcReduction="20000"/>
          </a:bodyPr>
          <a:lstStyle/>
          <a:p>
            <a:pPr eaLnBrk="1">
              <a:buSzPct val="45000"/>
              <a:buFont typeface="StarSymbol"/>
              <a:buChar char="●"/>
            </a:pPr>
            <a:r>
              <a:rPr altLang="en-US" sz="2600" b="1" dirty="0" smtClean="0">
                <a:solidFill>
                  <a:srgbClr val="000000"/>
                </a:solidFill>
                <a:latin typeface="Liberation Sans" panose="020B0604020202020204" pitchFamily="34" charset="0"/>
              </a:rPr>
              <a:t>Data Cleaning Methodology (cont’d)</a:t>
            </a:r>
            <a:endParaRPr lang="en-US" altLang="en-US" sz="2600" b="1" dirty="0" smtClean="0">
              <a:solidFill>
                <a:srgbClr val="000000"/>
              </a:solidFill>
              <a:latin typeface="Liberation Sans" panose="020B0604020202020204" pitchFamily="34" charset="0"/>
            </a:endParaRPr>
          </a:p>
          <a:p>
            <a:pPr lvl="1">
              <a:buSzPct val="45000"/>
              <a:buFont typeface="StarSymbol"/>
              <a:buChar char="●"/>
            </a:pPr>
            <a:r>
              <a:rPr lang="en-CA" altLang="en-US" sz="2400" b="1" dirty="0" smtClean="0">
                <a:latin typeface="Liberation Sans" panose="020B0604020202020204" pitchFamily="34" charset="0"/>
              </a:rPr>
              <a:t>Evaluating data cleaning is ad-hoc</a:t>
            </a:r>
            <a:endParaRPr lang="en-CA" altLang="en-US" sz="2400" b="1" dirty="0">
              <a:latin typeface="Liberation Sans" panose="020B0604020202020204" pitchFamily="34" charset="0"/>
            </a:endParaRPr>
          </a:p>
          <a:p>
            <a:pPr marL="520884" lvl="2" indent="0">
              <a:buSzPct val="45000"/>
              <a:buNone/>
            </a:pPr>
            <a:r>
              <a:rPr lang="en-CA" altLang="en-US" sz="1900" i="1" dirty="0" smtClean="0">
                <a:solidFill>
                  <a:srgbClr val="A5644E"/>
                </a:solidFill>
                <a:latin typeface="Liberation Sans" panose="020B0604020202020204" pitchFamily="34" charset="0"/>
              </a:rPr>
              <a:t>“Other than common sense we do not have a procedure to do this.”</a:t>
            </a:r>
          </a:p>
          <a:p>
            <a:pPr marL="520884" lvl="2" indent="0">
              <a:buSzPct val="45000"/>
              <a:buNone/>
            </a:pPr>
            <a:r>
              <a:rPr lang="en-CA" altLang="en-US" sz="1900" i="1" dirty="0" smtClean="0">
                <a:solidFill>
                  <a:srgbClr val="A5644E"/>
                </a:solidFill>
                <a:latin typeface="Liberation Sans" panose="020B0604020202020204" pitchFamily="34" charset="0"/>
              </a:rPr>
              <a:t>“We usually do not do rigorous validation of data cleaning. We typically clean our data until the desired analytics works without error.  This is not desirable but practical since in most cases data error is probably overshadowed by errors/inaccuracies in the models themselves.”</a:t>
            </a:r>
          </a:p>
          <a:p>
            <a:pPr marL="520884" lvl="2" indent="0">
              <a:buSzPct val="45000"/>
              <a:buNone/>
            </a:pPr>
            <a:r>
              <a:rPr lang="en-CA" altLang="en-US" sz="1900" i="1" dirty="0" smtClean="0">
                <a:solidFill>
                  <a:srgbClr val="A5644E"/>
                </a:solidFill>
                <a:latin typeface="Liberation Sans" panose="020B0604020202020204" pitchFamily="34" charset="0"/>
              </a:rPr>
              <a:t>“We typically cross-reference data with other published materials to make sure it is in the right ballpark</a:t>
            </a:r>
            <a:r>
              <a:rPr lang="en-CA" altLang="en-US" sz="1900" i="1" dirty="0" smtClean="0">
                <a:solidFill>
                  <a:srgbClr val="A5644E"/>
                </a:solidFill>
                <a:latin typeface="Liberation Sans" panose="020B0604020202020204" pitchFamily="34" charset="0"/>
              </a:rPr>
              <a:t>”</a:t>
            </a:r>
          </a:p>
          <a:p>
            <a:pPr marL="520884" lvl="2" indent="0">
              <a:buSzPct val="45000"/>
              <a:buNone/>
            </a:pPr>
            <a:endParaRPr lang="en-CA" altLang="en-US" sz="1800" i="1" dirty="0">
              <a:latin typeface="Liberation Sans" panose="020B0604020202020204" pitchFamily="34" charset="0"/>
            </a:endParaRPr>
          </a:p>
          <a:p>
            <a:pPr marL="520884" lvl="2" indent="0">
              <a:buSzPct val="45000"/>
              <a:buNone/>
            </a:pPr>
            <a:r>
              <a:rPr lang="en-CA" altLang="en-US" sz="1900" b="1" dirty="0" smtClean="0">
                <a:latin typeface="Liberation Sans" panose="020B0604020202020204" pitchFamily="34" charset="0"/>
              </a:rPr>
              <a:t>&gt;&gt; </a:t>
            </a:r>
            <a:r>
              <a:rPr lang="en-CA" altLang="en-US" sz="1900" b="1" dirty="0" smtClean="0">
                <a:latin typeface="Liberation Sans" panose="020B0604020202020204" pitchFamily="34" charset="0"/>
              </a:rPr>
              <a:t>Data Cleaning community needs to have a better answer to this problem &lt;&lt;</a:t>
            </a:r>
            <a:endParaRPr lang="en-CA" altLang="en-US" sz="1735" b="1" dirty="0" smtClean="0">
              <a:latin typeface="Liberation Sans" panose="020B0604020202020204" pitchFamily="34" charset="0"/>
            </a:endParaRPr>
          </a:p>
          <a:p>
            <a:pPr marL="0" lvl="1" indent="0" hangingPunct="0">
              <a:spcBef>
                <a:spcPct val="0"/>
              </a:spcBef>
              <a:spcAft>
                <a:spcPts val="800"/>
              </a:spcAft>
              <a:buSzPct val="75000"/>
              <a:buNone/>
            </a:pPr>
            <a:endParaRPr lang="en-CA" altLang="en-US" sz="1600" dirty="0" smtClean="0">
              <a:latin typeface="Liberation Sans" panose="020B0604020202020204" pitchFamily="34" charset="0"/>
            </a:endParaRPr>
          </a:p>
        </p:txBody>
      </p:sp>
      <p:sp>
        <p:nvSpPr>
          <p:cNvPr id="5" name="Title 1"/>
          <p:cNvSpPr txBox="1">
            <a:spLocks/>
          </p:cNvSpPr>
          <p:nvPr/>
        </p:nvSpPr>
        <p:spPr>
          <a:xfrm>
            <a:off x="367393" y="711081"/>
            <a:ext cx="8705170" cy="800219"/>
          </a:xfrm>
          <a:prstGeom prst="rect">
            <a:avLst/>
          </a:prstGeom>
        </p:spPr>
        <p:txBody>
          <a:bodyPr vert="horz" wrap="square" lIns="91440" tIns="45720" rIns="91440" bIns="45720" rtlCol="0" anchor="b">
            <a:spAutoFit/>
          </a:bodyPr>
          <a:lstStyle>
            <a:lvl1pPr algn="l" defTabSz="378013" rtl="0" eaLnBrk="1" latinLnBrk="0" hangingPunct="1">
              <a:spcBef>
                <a:spcPct val="0"/>
              </a:spcBef>
              <a:buNone/>
              <a:defRPr sz="2315"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Bef>
                <a:spcPts val="0"/>
              </a:spcBef>
              <a:spcAft>
                <a:spcPts val="0"/>
              </a:spcAft>
              <a:defRPr/>
            </a:pPr>
            <a:r>
              <a:rPr lang="en-US" sz="2800" b="1" cap="none" smtClean="0">
                <a:solidFill>
                  <a:srgbClr val="A5644E"/>
                </a:solidFill>
              </a:rPr>
              <a:t>Things you should know about data cleaning task!</a:t>
            </a:r>
            <a:r>
              <a:rPr lang="en-US" sz="2800" b="1" smtClean="0">
                <a:solidFill>
                  <a:srgbClr val="C7243A"/>
                </a:solidFill>
              </a:rPr>
              <a:t/>
            </a:r>
            <a:br>
              <a:rPr lang="en-US" sz="2800" b="1" smtClean="0">
                <a:solidFill>
                  <a:srgbClr val="C7243A"/>
                </a:solidFill>
              </a:rPr>
            </a:br>
            <a:r>
              <a:rPr lang="en-US" sz="1800" b="1" i="1" cap="none" smtClean="0">
                <a:solidFill>
                  <a:srgbClr val="A5644E"/>
                </a:solidFill>
              </a:rPr>
              <a:t>According to a survey done by Amplab, UC Berkeley and Columbia University</a:t>
            </a:r>
            <a:endParaRPr lang="en-US" sz="1500" b="1" i="1" dirty="0" smtClean="0">
              <a:solidFill>
                <a:srgbClr val="A5644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91886" y="988080"/>
            <a:ext cx="8680677" cy="523220"/>
          </a:xfrm>
        </p:spPr>
        <p:txBody>
          <a:bodyPr wrap="square">
            <a:spAutoFit/>
          </a:bodyPr>
          <a:lstStyle/>
          <a:p>
            <a:pPr eaLnBrk="1" fontAlgn="auto">
              <a:spcBef>
                <a:spcPts val="0"/>
              </a:spcBef>
              <a:spcAft>
                <a:spcPts val="0"/>
              </a:spcAft>
              <a:defRPr/>
            </a:pPr>
            <a:r>
              <a:rPr lang="en-CA" sz="2800" b="1" cap="none" dirty="0" smtClean="0">
                <a:solidFill>
                  <a:srgbClr val="A5644E"/>
                </a:solidFill>
              </a:rPr>
              <a:t>Outline</a:t>
            </a:r>
            <a:endParaRPr lang="en-CA" b="1" cap="none" dirty="0" smtClean="0">
              <a:solidFill>
                <a:srgbClr val="A5644E"/>
              </a:solidFill>
            </a:endParaRPr>
          </a:p>
        </p:txBody>
      </p:sp>
      <p:sp>
        <p:nvSpPr>
          <p:cNvPr id="7171" name="Text Placeholder 2"/>
          <p:cNvSpPr txBox="1">
            <a:spLocks noGrp="1"/>
          </p:cNvSpPr>
          <p:nvPr>
            <p:ph type="body" idx="4294967295"/>
          </p:nvPr>
        </p:nvSpPr>
        <p:spPr>
          <a:xfrm>
            <a:off x="391886" y="1655763"/>
            <a:ext cx="8680677" cy="3529012"/>
          </a:xfrm>
        </p:spPr>
        <p:txBody>
          <a:bodyPr/>
          <a:lstStyle/>
          <a:p>
            <a:pPr eaLnBrk="1">
              <a:buSzPct val="45000"/>
              <a:buFont typeface="StarSymbol"/>
              <a:buChar char="●"/>
            </a:pPr>
            <a:r>
              <a:rPr altLang="en-US" sz="2200" dirty="0" smtClean="0">
                <a:solidFill>
                  <a:srgbClr val="000000"/>
                </a:solidFill>
                <a:latin typeface="Liberation Sans" panose="020B0604020202020204" pitchFamily="34" charset="0"/>
              </a:rPr>
              <a:t>Introduction</a:t>
            </a:r>
          </a:p>
          <a:p>
            <a:pPr eaLnBrk="1">
              <a:buSzPct val="45000"/>
              <a:buFont typeface="StarSymbol"/>
              <a:buChar char="●"/>
            </a:pPr>
            <a:r>
              <a:rPr altLang="en-US" sz="2200" dirty="0" smtClean="0">
                <a:solidFill>
                  <a:srgbClr val="000000"/>
                </a:solidFill>
                <a:latin typeface="Liberation Sans" panose="020B0604020202020204" pitchFamily="34" charset="0"/>
              </a:rPr>
              <a:t>Databases and Data Quality</a:t>
            </a:r>
          </a:p>
          <a:p>
            <a:pPr eaLnBrk="1">
              <a:buSzPct val="45000"/>
              <a:buFont typeface="StarSymbol"/>
              <a:buChar char="●"/>
            </a:pPr>
            <a:r>
              <a:rPr altLang="en-US" sz="2200" dirty="0" smtClean="0">
                <a:solidFill>
                  <a:srgbClr val="000000"/>
                </a:solidFill>
                <a:latin typeface="Liberation Sans" panose="020B0604020202020204" pitchFamily="34" charset="0"/>
              </a:rPr>
              <a:t>Data Cleaning</a:t>
            </a:r>
          </a:p>
          <a:p>
            <a:pPr eaLnBrk="1">
              <a:buSzPct val="45000"/>
              <a:buFont typeface="StarSymbol"/>
              <a:buChar char="●"/>
            </a:pPr>
            <a:r>
              <a:rPr altLang="en-US" sz="2200" dirty="0" smtClean="0">
                <a:solidFill>
                  <a:srgbClr val="000000"/>
                </a:solidFill>
                <a:latin typeface="Liberation Sans" panose="020B0604020202020204" pitchFamily="34" charset="0"/>
              </a:rPr>
              <a:t>Requirements for a good Data Cleaning system</a:t>
            </a:r>
          </a:p>
          <a:p>
            <a:pPr eaLnBrk="1">
              <a:buSzPct val="45000"/>
              <a:buFont typeface="StarSymbol"/>
              <a:buChar char="●"/>
            </a:pPr>
            <a:r>
              <a:rPr altLang="en-US" sz="2200" dirty="0" smtClean="0">
                <a:solidFill>
                  <a:srgbClr val="000000"/>
                </a:solidFill>
                <a:latin typeface="Liberation Sans" panose="020B0604020202020204" pitchFamily="34" charset="0"/>
              </a:rPr>
              <a:t>Summary</a:t>
            </a:r>
          </a:p>
          <a:p>
            <a:pPr eaLnBrk="1">
              <a:buSzPct val="45000"/>
              <a:buFont typeface="StarSymbol"/>
              <a:buChar char="●"/>
            </a:pPr>
            <a:endParaRPr altLang="en-US" sz="2200" dirty="0" smtClean="0">
              <a:solidFill>
                <a:srgbClr val="000000"/>
              </a:solidFill>
              <a:latin typeface="Liberation Sans"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41987" name="Text Placeholder 2"/>
          <p:cNvSpPr txBox="1">
            <a:spLocks noGrp="1"/>
          </p:cNvSpPr>
          <p:nvPr>
            <p:ph type="body" idx="4294967295"/>
          </p:nvPr>
        </p:nvSpPr>
        <p:spPr>
          <a:xfrm>
            <a:off x="367393" y="1655763"/>
            <a:ext cx="8705170" cy="2959100"/>
          </a:xfrm>
        </p:spPr>
        <p:txBody>
          <a:bodyPr>
            <a:normAutofit fontScale="92500" lnSpcReduction="10000"/>
          </a:bodyPr>
          <a:lstStyle/>
          <a:p>
            <a:pPr eaLnBrk="1">
              <a:spcAft>
                <a:spcPts val="1138"/>
              </a:spcAft>
              <a:buSzPct val="45000"/>
              <a:buFont typeface="StarSymbol"/>
              <a:buChar char="●"/>
            </a:pPr>
            <a:r>
              <a:rPr altLang="en-US" sz="2600" b="1" dirty="0" smtClean="0">
                <a:solidFill>
                  <a:srgbClr val="000000"/>
                </a:solidFill>
                <a:latin typeface="Liberation Sans" panose="020B0604020202020204" pitchFamily="34" charset="0"/>
              </a:rPr>
              <a:t>Analysts vs. Infrastructure</a:t>
            </a:r>
            <a:endParaRPr lang="en-US" altLang="en-US" sz="2600" b="1" dirty="0" smtClean="0">
              <a:solidFill>
                <a:srgbClr val="000000"/>
              </a:solidFill>
              <a:latin typeface="Liberation Sans" panose="020B0604020202020204" pitchFamily="34" charset="0"/>
            </a:endParaRPr>
          </a:p>
          <a:p>
            <a:pPr lvl="1">
              <a:spcAft>
                <a:spcPts val="1138"/>
              </a:spcAft>
              <a:buSzPct val="45000"/>
              <a:buFont typeface="StarSymbol"/>
              <a:buChar char="●"/>
            </a:pPr>
            <a:r>
              <a:rPr altLang="en-US" sz="2200" b="1" dirty="0" smtClean="0">
                <a:solidFill>
                  <a:srgbClr val="000000"/>
                </a:solidFill>
                <a:latin typeface="Liberation Sans" panose="020B0604020202020204" pitchFamily="34" charset="0"/>
              </a:rPr>
              <a:t>Infrastructure engineers and analysts address data quality problems </a:t>
            </a:r>
            <a:r>
              <a:rPr altLang="en-US" sz="2200" b="1" dirty="0" smtClean="0">
                <a:solidFill>
                  <a:srgbClr val="000000"/>
                </a:solidFill>
                <a:latin typeface="Liberation Sans" panose="020B0604020202020204" pitchFamily="34" charset="0"/>
              </a:rPr>
              <a:t>differently</a:t>
            </a:r>
            <a:r>
              <a:rPr lang="en-CA" altLang="en-US" sz="2200" b="1" dirty="0" smtClean="0">
                <a:solidFill>
                  <a:srgbClr val="000000"/>
                </a:solidFill>
                <a:latin typeface="Liberation Sans" panose="020B0604020202020204" pitchFamily="34" charset="0"/>
              </a:rPr>
              <a:t/>
            </a:r>
            <a:br>
              <a:rPr lang="en-CA" altLang="en-US" sz="2200" b="1" dirty="0" smtClean="0">
                <a:solidFill>
                  <a:srgbClr val="000000"/>
                </a:solidFill>
                <a:latin typeface="Liberation Sans" panose="020B0604020202020204" pitchFamily="34" charset="0"/>
              </a:rPr>
            </a:br>
            <a:endParaRPr lang="en-CA" altLang="en-US" sz="2200" b="1" dirty="0" smtClean="0">
              <a:solidFill>
                <a:srgbClr val="000000"/>
              </a:solidFill>
              <a:latin typeface="Liberation Sans" panose="020B0604020202020204" pitchFamily="34" charset="0"/>
            </a:endParaRPr>
          </a:p>
          <a:p>
            <a:pPr marL="267883" lvl="1" indent="0">
              <a:spcAft>
                <a:spcPts val="1138"/>
              </a:spcAft>
              <a:buSzPct val="45000"/>
              <a:buNone/>
            </a:pPr>
            <a:r>
              <a:rPr altLang="en-US" sz="1900" dirty="0" smtClean="0">
                <a:solidFill>
                  <a:srgbClr val="A5644E"/>
                </a:solidFill>
                <a:latin typeface="Liberation Sans" panose="020B0604020202020204" pitchFamily="34" charset="0"/>
              </a:rPr>
              <a:t>e.g. Analysts GUESS there is an error while looking at the models</a:t>
            </a:r>
            <a:r>
              <a:rPr lang="en-CA" altLang="en-US" sz="1900" dirty="0" smtClean="0">
                <a:solidFill>
                  <a:srgbClr val="A5644E"/>
                </a:solidFill>
                <a:latin typeface="Liberation Sans" panose="020B0604020202020204" pitchFamily="34" charset="0"/>
              </a:rPr>
              <a:t> (highly analysis-dependent, and depends on who knows semantics of data)</a:t>
            </a:r>
            <a:r>
              <a:rPr lang="en-CA" altLang="en-US" sz="1900" dirty="0" smtClean="0">
                <a:solidFill>
                  <a:srgbClr val="A5644E"/>
                </a:solidFill>
                <a:latin typeface="Liberation Sans" panose="020B0604020202020204" pitchFamily="34" charset="0"/>
              </a:rPr>
              <a:t>...</a:t>
            </a:r>
            <a:br>
              <a:rPr lang="en-CA" altLang="en-US" sz="1900" dirty="0" smtClean="0">
                <a:solidFill>
                  <a:srgbClr val="A5644E"/>
                </a:solidFill>
                <a:latin typeface="Liberation Sans" panose="020B0604020202020204" pitchFamily="34" charset="0"/>
              </a:rPr>
            </a:br>
            <a:r>
              <a:rPr lang="en-CA" altLang="en-US" sz="1900" dirty="0" smtClean="0">
                <a:solidFill>
                  <a:srgbClr val="A5644E"/>
                </a:solidFill>
                <a:latin typeface="Liberation Sans" panose="020B0604020202020204" pitchFamily="34" charset="0"/>
              </a:rPr>
              <a:t/>
            </a:r>
            <a:br>
              <a:rPr lang="en-CA" altLang="en-US" sz="1900" dirty="0" smtClean="0">
                <a:solidFill>
                  <a:srgbClr val="A5644E"/>
                </a:solidFill>
                <a:latin typeface="Liberation Sans" panose="020B0604020202020204" pitchFamily="34" charset="0"/>
              </a:rPr>
            </a:br>
            <a:r>
              <a:rPr lang="en-CA" altLang="en-US" sz="1900" dirty="0" smtClean="0">
                <a:solidFill>
                  <a:srgbClr val="A5644E"/>
                </a:solidFill>
                <a:latin typeface="Liberation Sans" panose="020B0604020202020204" pitchFamily="34" charset="0"/>
              </a:rPr>
              <a:t>W</a:t>
            </a:r>
            <a:r>
              <a:rPr altLang="en-US" sz="1900" dirty="0" err="1" smtClean="0">
                <a:solidFill>
                  <a:srgbClr val="A5644E"/>
                </a:solidFill>
                <a:latin typeface="Liberation Sans" panose="020B0604020202020204" pitchFamily="34" charset="0"/>
              </a:rPr>
              <a:t>hile</a:t>
            </a:r>
            <a:r>
              <a:rPr altLang="en-US" sz="1900" dirty="0" smtClean="0">
                <a:solidFill>
                  <a:srgbClr val="A5644E"/>
                </a:solidFill>
                <a:latin typeface="Liberation Sans" panose="020B0604020202020204" pitchFamily="34" charset="0"/>
              </a:rPr>
              <a:t> Infrastructure Engineers see dirty data as SYMPTOMATIC of an error in the processing pipeline</a:t>
            </a:r>
            <a:r>
              <a:rPr lang="en-CA" altLang="en-US" sz="1900" dirty="0" smtClean="0">
                <a:solidFill>
                  <a:srgbClr val="A5644E"/>
                </a:solidFill>
                <a:latin typeface="Liberation Sans" panose="020B0604020202020204" pitchFamily="34" charset="0"/>
              </a:rPr>
              <a:t> (</a:t>
            </a:r>
            <a:r>
              <a:rPr lang="en-US" sz="1900" dirty="0" smtClean="0">
                <a:solidFill>
                  <a:srgbClr val="A5644E"/>
                </a:solidFill>
                <a:latin typeface="Liberation Sans" panose="020B0604020202020204" pitchFamily="34" charset="0"/>
              </a:rPr>
              <a:t>i.e., a software bug or incorrect schema)</a:t>
            </a:r>
            <a:endParaRPr lang="en-CA" altLang="en-US" sz="1900" dirty="0">
              <a:solidFill>
                <a:srgbClr val="A5644E"/>
              </a:solidFill>
              <a:latin typeface="Liberation Sans" panose="020B0604020202020204" pitchFamily="34" charset="0"/>
            </a:endParaRPr>
          </a:p>
        </p:txBody>
      </p:sp>
      <p:sp>
        <p:nvSpPr>
          <p:cNvPr id="4" name="Title 1"/>
          <p:cNvSpPr txBox="1">
            <a:spLocks/>
          </p:cNvSpPr>
          <p:nvPr/>
        </p:nvSpPr>
        <p:spPr>
          <a:xfrm>
            <a:off x="367393" y="711081"/>
            <a:ext cx="8705170" cy="800219"/>
          </a:xfrm>
          <a:prstGeom prst="rect">
            <a:avLst/>
          </a:prstGeom>
        </p:spPr>
        <p:txBody>
          <a:bodyPr vert="horz" wrap="square" lIns="91440" tIns="45720" rIns="91440" bIns="45720" rtlCol="0" anchor="b">
            <a:spAutoFit/>
          </a:bodyPr>
          <a:lstStyle>
            <a:lvl1pPr algn="l" defTabSz="378013" rtl="0" eaLnBrk="1" latinLnBrk="0" hangingPunct="1">
              <a:spcBef>
                <a:spcPct val="0"/>
              </a:spcBef>
              <a:buNone/>
              <a:defRPr sz="2315"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Bef>
                <a:spcPts val="0"/>
              </a:spcBef>
              <a:spcAft>
                <a:spcPts val="0"/>
              </a:spcAft>
              <a:defRPr/>
            </a:pPr>
            <a:r>
              <a:rPr lang="en-US" sz="2800" b="1" cap="none" smtClean="0">
                <a:solidFill>
                  <a:srgbClr val="A5644E"/>
                </a:solidFill>
              </a:rPr>
              <a:t>Things you should know about data cleaning task!</a:t>
            </a:r>
            <a:r>
              <a:rPr lang="en-US" sz="2800" b="1" smtClean="0">
                <a:solidFill>
                  <a:srgbClr val="C7243A"/>
                </a:solidFill>
              </a:rPr>
              <a:t/>
            </a:r>
            <a:br>
              <a:rPr lang="en-US" sz="2800" b="1" smtClean="0">
                <a:solidFill>
                  <a:srgbClr val="C7243A"/>
                </a:solidFill>
              </a:rPr>
            </a:br>
            <a:r>
              <a:rPr lang="en-US" sz="1800" b="1" i="1" cap="none" smtClean="0">
                <a:solidFill>
                  <a:srgbClr val="A5644E"/>
                </a:solidFill>
              </a:rPr>
              <a:t>According to a survey done by Amplab, UC Berkeley and Columbia University</a:t>
            </a:r>
            <a:endParaRPr lang="en-US" sz="1500" b="1" i="1" dirty="0" smtClean="0">
              <a:solidFill>
                <a:srgbClr val="A5644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91886" y="988080"/>
            <a:ext cx="8680677" cy="523220"/>
          </a:xfrm>
        </p:spPr>
        <p:txBody>
          <a:bodyPr wrap="square">
            <a:spAutoFit/>
          </a:bodyPr>
          <a:lstStyle/>
          <a:p>
            <a:pPr eaLnBrk="1" fontAlgn="auto">
              <a:spcBef>
                <a:spcPts val="0"/>
              </a:spcBef>
              <a:spcAft>
                <a:spcPts val="0"/>
              </a:spcAft>
              <a:defRPr/>
            </a:pPr>
            <a:r>
              <a:rPr lang="en-CA" sz="2800" b="1" cap="none" dirty="0" smtClean="0">
                <a:solidFill>
                  <a:srgbClr val="A5644E"/>
                </a:solidFill>
              </a:rPr>
              <a:t>Requirements</a:t>
            </a:r>
            <a:endParaRPr lang="en-CA" sz="2800" b="1" cap="none" dirty="0" smtClean="0">
              <a:solidFill>
                <a:srgbClr val="A5644E"/>
              </a:solidFill>
            </a:endParaRPr>
          </a:p>
        </p:txBody>
      </p:sp>
      <p:sp>
        <p:nvSpPr>
          <p:cNvPr id="44035" name="Text Placeholder 2"/>
          <p:cNvSpPr txBox="1">
            <a:spLocks noGrp="1"/>
          </p:cNvSpPr>
          <p:nvPr>
            <p:ph type="body" idx="4294967295"/>
          </p:nvPr>
        </p:nvSpPr>
        <p:spPr>
          <a:xfrm>
            <a:off x="391886" y="1655763"/>
            <a:ext cx="8680677" cy="3529012"/>
          </a:xfrm>
        </p:spPr>
        <p:txBody>
          <a:bodyPr>
            <a:normAutofit lnSpcReduction="10000"/>
          </a:bodyPr>
          <a:lstStyle/>
          <a:p>
            <a:pPr eaLnBrk="1">
              <a:buSzPct val="45000"/>
              <a:buFont typeface="StarSymbol"/>
              <a:buChar char="●"/>
            </a:pPr>
            <a:r>
              <a:rPr altLang="en-US" sz="2200" b="1" dirty="0" smtClean="0">
                <a:solidFill>
                  <a:srgbClr val="000000"/>
                </a:solidFill>
                <a:latin typeface="Liberation Sans" panose="020B0604020202020204" pitchFamily="34" charset="0"/>
              </a:rPr>
              <a:t>Interactive data cleaning and analysis </a:t>
            </a:r>
            <a:r>
              <a:rPr altLang="en-US" sz="2200" b="1" dirty="0" smtClean="0">
                <a:solidFill>
                  <a:srgbClr val="000000"/>
                </a:solidFill>
                <a:latin typeface="Liberation Sans" panose="020B0604020202020204" pitchFamily="34" charset="0"/>
              </a:rPr>
              <a:t>process</a:t>
            </a:r>
            <a:endParaRPr lang="en-CA" altLang="en-US" sz="2200" b="1" dirty="0" smtClean="0">
              <a:solidFill>
                <a:srgbClr val="000000"/>
              </a:solidFill>
              <a:latin typeface="Liberation Sans" panose="020B0604020202020204" pitchFamily="34" charset="0"/>
            </a:endParaRPr>
          </a:p>
          <a:p>
            <a:pPr lvl="1">
              <a:buSzPct val="45000"/>
              <a:buFont typeface="StarSymbol"/>
              <a:buChar char="●"/>
            </a:pPr>
            <a:r>
              <a:rPr lang="en-CA" altLang="en-US" sz="1800" dirty="0" smtClean="0">
                <a:latin typeface="Liberation Sans" panose="020B0604020202020204" pitchFamily="34" charset="0"/>
              </a:rPr>
              <a:t>Infrastructure </a:t>
            </a:r>
            <a:r>
              <a:rPr lang="en-CA" altLang="en-US" sz="1800" dirty="0" smtClean="0">
                <a:latin typeface="Liberation Sans" panose="020B0604020202020204" pitchFamily="34" charset="0"/>
              </a:rPr>
              <a:t>engineers, data analysts and domain experts can design, evaluate</a:t>
            </a:r>
            <a:r>
              <a:rPr lang="en-CA" altLang="en-US" sz="1800" dirty="0" smtClean="0">
                <a:latin typeface="Liberation Sans" panose="020B0604020202020204" pitchFamily="34" charset="0"/>
              </a:rPr>
              <a:t>, and </a:t>
            </a:r>
            <a:r>
              <a:rPr lang="en-CA" altLang="en-US" sz="1800" dirty="0" smtClean="0">
                <a:latin typeface="Liberation Sans" panose="020B0604020202020204" pitchFamily="34" charset="0"/>
              </a:rPr>
              <a:t>modify (with automated support) any stage of the data </a:t>
            </a:r>
            <a:r>
              <a:rPr lang="en-CA" altLang="en-US" sz="1800" dirty="0" smtClean="0">
                <a:latin typeface="Liberation Sans" panose="020B0604020202020204" pitchFamily="34" charset="0"/>
              </a:rPr>
              <a:t>cleaning workflow</a:t>
            </a:r>
          </a:p>
          <a:p>
            <a:pPr lvl="1">
              <a:buSzPct val="45000"/>
              <a:buFont typeface="StarSymbol"/>
              <a:buChar char="●"/>
            </a:pPr>
            <a:endParaRPr lang="en-CA" altLang="en-US" sz="1800" dirty="0" smtClean="0">
              <a:latin typeface="Liberation Sans" panose="020B0604020202020204" pitchFamily="34" charset="0"/>
            </a:endParaRPr>
          </a:p>
          <a:p>
            <a:pPr>
              <a:buSzPct val="45000"/>
              <a:buFont typeface="StarSymbol"/>
              <a:buChar char="●"/>
            </a:pPr>
            <a:r>
              <a:rPr altLang="en-US" sz="2200" b="1" dirty="0" smtClean="0">
                <a:solidFill>
                  <a:srgbClr val="000000"/>
                </a:solidFill>
                <a:latin typeface="Liberation Sans" panose="020B0604020202020204" pitchFamily="34" charset="0"/>
              </a:rPr>
              <a:t>Developing </a:t>
            </a:r>
            <a:r>
              <a:rPr altLang="en-US" sz="2200" b="1" dirty="0" smtClean="0">
                <a:solidFill>
                  <a:srgbClr val="000000"/>
                </a:solidFill>
                <a:latin typeface="Liberation Sans" panose="020B0604020202020204" pitchFamily="34" charset="0"/>
              </a:rPr>
              <a:t>High-level Language for Domain </a:t>
            </a:r>
            <a:r>
              <a:rPr altLang="en-US" sz="2200" b="1" dirty="0" smtClean="0">
                <a:solidFill>
                  <a:srgbClr val="000000"/>
                </a:solidFill>
                <a:latin typeface="Liberation Sans" panose="020B0604020202020204" pitchFamily="34" charset="0"/>
              </a:rPr>
              <a:t>Experts</a:t>
            </a:r>
            <a:endParaRPr lang="en-US" altLang="en-US" sz="2200" b="1" dirty="0" smtClean="0">
              <a:solidFill>
                <a:srgbClr val="000000"/>
              </a:solidFill>
              <a:latin typeface="Liberation Sans" panose="020B0604020202020204" pitchFamily="34" charset="0"/>
            </a:endParaRPr>
          </a:p>
          <a:p>
            <a:pPr lvl="1">
              <a:buSzPct val="45000"/>
              <a:buFont typeface="StarSymbol"/>
              <a:buChar char="●"/>
            </a:pPr>
            <a:r>
              <a:rPr lang="en-CA" altLang="en-US" sz="1800" dirty="0" smtClean="0">
                <a:latin typeface="Liberation Sans" panose="020B0604020202020204" pitchFamily="34" charset="0"/>
              </a:rPr>
              <a:t>Algorithms </a:t>
            </a:r>
            <a:r>
              <a:rPr lang="en-CA" altLang="en-US" sz="1800" dirty="0" smtClean="0">
                <a:latin typeface="Liberation Sans" panose="020B0604020202020204" pitchFamily="34" charset="0"/>
              </a:rPr>
              <a:t>such as machine learning, clustering, or rule-based procedure too specialized for </a:t>
            </a:r>
            <a:r>
              <a:rPr lang="en-CA" altLang="en-US" sz="1800" dirty="0" smtClean="0">
                <a:latin typeface="Liberation Sans" panose="020B0604020202020204" pitchFamily="34" charset="0"/>
              </a:rPr>
              <a:t>expert</a:t>
            </a:r>
          </a:p>
          <a:p>
            <a:pPr lvl="1">
              <a:buSzPct val="45000"/>
              <a:buFont typeface="StarSymbol"/>
              <a:buChar char="●"/>
            </a:pPr>
            <a:r>
              <a:rPr lang="en-CA" altLang="en-US" sz="1800" dirty="0" smtClean="0">
                <a:latin typeface="Liberation Sans" panose="020B0604020202020204" pitchFamily="34" charset="0"/>
              </a:rPr>
              <a:t>Should </a:t>
            </a:r>
            <a:r>
              <a:rPr lang="en-CA" altLang="en-US" sz="1800" dirty="0" smtClean="0">
                <a:latin typeface="Liberation Sans" panose="020B0604020202020204" pitchFamily="34" charset="0"/>
              </a:rPr>
              <a:t>describe the data cleaning goals at a logical level (e.g., providing de-duplication examples,  descriptions of outliers), using a visual interface; guides implementation </a:t>
            </a:r>
            <a:r>
              <a:rPr lang="en-CA" altLang="en-US" sz="1800" dirty="0" smtClean="0">
                <a:latin typeface="Liberation Sans" panose="020B0604020202020204" pitchFamily="34" charset="0"/>
              </a:rPr>
              <a:t>too</a:t>
            </a:r>
            <a:endParaRPr lang="en-CA" altLang="en-US" sz="1800" dirty="0" smtClean="0">
              <a:latin typeface="Liberation Sans"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61150" y="988080"/>
            <a:ext cx="8711413" cy="523220"/>
          </a:xfrm>
        </p:spPr>
        <p:txBody>
          <a:bodyPr wrap="square">
            <a:spAutoFit/>
          </a:bodyPr>
          <a:lstStyle/>
          <a:p>
            <a:pPr eaLnBrk="1" fontAlgn="auto">
              <a:spcBef>
                <a:spcPts val="0"/>
              </a:spcBef>
              <a:spcAft>
                <a:spcPts val="0"/>
              </a:spcAft>
              <a:defRPr/>
            </a:pPr>
            <a:r>
              <a:rPr lang="en-CA" sz="2800" b="1" cap="none" dirty="0" smtClean="0">
                <a:solidFill>
                  <a:srgbClr val="A5644E"/>
                </a:solidFill>
              </a:rPr>
              <a:t>Requirements</a:t>
            </a:r>
            <a:endParaRPr lang="en-CA" sz="2800" b="1" cap="none" dirty="0" smtClean="0">
              <a:solidFill>
                <a:srgbClr val="A5644E"/>
              </a:solidFill>
            </a:endParaRPr>
          </a:p>
        </p:txBody>
      </p:sp>
      <p:sp>
        <p:nvSpPr>
          <p:cNvPr id="46083" name="Text Placeholder 2"/>
          <p:cNvSpPr txBox="1">
            <a:spLocks noGrp="1"/>
          </p:cNvSpPr>
          <p:nvPr>
            <p:ph type="body" idx="4294967295"/>
          </p:nvPr>
        </p:nvSpPr>
        <p:spPr>
          <a:xfrm>
            <a:off x="361150" y="1655763"/>
            <a:ext cx="8711413" cy="3529012"/>
          </a:xfrm>
        </p:spPr>
        <p:txBody>
          <a:bodyPr>
            <a:normAutofit/>
          </a:bodyPr>
          <a:lstStyle/>
          <a:p>
            <a:pPr eaLnBrk="1">
              <a:buSzPct val="45000"/>
              <a:buFont typeface="StarSymbol"/>
              <a:buChar char="●"/>
            </a:pPr>
            <a:r>
              <a:rPr altLang="en-US" sz="2200" b="1" dirty="0" smtClean="0">
                <a:solidFill>
                  <a:srgbClr val="000000"/>
                </a:solidFill>
                <a:latin typeface="Liberation Sans" panose="020B0604020202020204" pitchFamily="34" charset="0"/>
              </a:rPr>
              <a:t>Application-oriented </a:t>
            </a:r>
            <a:r>
              <a:rPr altLang="en-US" sz="2200" b="1" dirty="0" smtClean="0">
                <a:solidFill>
                  <a:srgbClr val="000000"/>
                </a:solidFill>
                <a:latin typeface="Liberation Sans" panose="020B0604020202020204" pitchFamily="34" charset="0"/>
              </a:rPr>
              <a:t>Cleaning</a:t>
            </a:r>
            <a:endParaRPr lang="en-US" altLang="en-US" sz="2200" b="1" dirty="0" smtClean="0">
              <a:solidFill>
                <a:srgbClr val="000000"/>
              </a:solidFill>
              <a:latin typeface="Liberation Sans" panose="020B0604020202020204" pitchFamily="34" charset="0"/>
            </a:endParaRPr>
          </a:p>
          <a:p>
            <a:pPr lvl="1">
              <a:buSzPct val="45000"/>
              <a:buFont typeface="StarSymbol"/>
              <a:buChar char="●"/>
            </a:pPr>
            <a:r>
              <a:rPr lang="en-CA" altLang="en-US" sz="1800" dirty="0" smtClean="0">
                <a:latin typeface="Liberation Sans" panose="020B0604020202020204" pitchFamily="34" charset="0"/>
              </a:rPr>
              <a:t>Systems </a:t>
            </a:r>
            <a:r>
              <a:rPr lang="en-CA" altLang="en-US" sz="1800" dirty="0" smtClean="0">
                <a:latin typeface="Liberation Sans" panose="020B0604020202020204" pitchFamily="34" charset="0"/>
              </a:rPr>
              <a:t>tailored to specialized use cases (individual aggregation queries and convex models), and support for other more complex operations as well as multi-stage sequences of analyses is </a:t>
            </a:r>
            <a:r>
              <a:rPr lang="en-CA" altLang="en-US" sz="1800" dirty="0" smtClean="0">
                <a:latin typeface="Liberation Sans" panose="020B0604020202020204" pitchFamily="34" charset="0"/>
              </a:rPr>
              <a:t>needed</a:t>
            </a:r>
          </a:p>
          <a:p>
            <a:pPr lvl="1">
              <a:buSzPct val="45000"/>
              <a:buFont typeface="StarSymbol"/>
              <a:buChar char="●"/>
            </a:pPr>
            <a:endParaRPr lang="en-CA" altLang="en-US" sz="1800" dirty="0" smtClean="0">
              <a:latin typeface="Liberation Sans" panose="020B0604020202020204" pitchFamily="34" charset="0"/>
            </a:endParaRPr>
          </a:p>
          <a:p>
            <a:pPr eaLnBrk="1">
              <a:buSzPct val="45000"/>
              <a:buFont typeface="StarSymbol"/>
              <a:buChar char="●"/>
            </a:pPr>
            <a:r>
              <a:rPr altLang="en-US" sz="2200" b="1" dirty="0" smtClean="0">
                <a:solidFill>
                  <a:srgbClr val="000000"/>
                </a:solidFill>
                <a:latin typeface="Liberation Sans" panose="020B0604020202020204" pitchFamily="34" charset="0"/>
              </a:rPr>
              <a:t>Human-Computer </a:t>
            </a:r>
            <a:r>
              <a:rPr altLang="en-US" sz="2200" b="1" dirty="0" smtClean="0">
                <a:solidFill>
                  <a:srgbClr val="000000"/>
                </a:solidFill>
                <a:latin typeface="Liberation Sans" panose="020B0604020202020204" pitchFamily="34" charset="0"/>
              </a:rPr>
              <a:t>Symbiosis</a:t>
            </a:r>
            <a:endParaRPr lang="en-US" altLang="en-US" sz="2200" b="1" dirty="0" smtClean="0">
              <a:solidFill>
                <a:srgbClr val="000000"/>
              </a:solidFill>
              <a:latin typeface="Liberation Sans" panose="020B0604020202020204" pitchFamily="34" charset="0"/>
            </a:endParaRPr>
          </a:p>
          <a:p>
            <a:pPr lvl="1">
              <a:buSzPct val="45000"/>
              <a:buFont typeface="StarSymbol"/>
              <a:buChar char="●"/>
            </a:pPr>
            <a:r>
              <a:rPr lang="en-CA" altLang="en-US" sz="1800" dirty="0" smtClean="0">
                <a:latin typeface="Liberation Sans" panose="020B0604020202020204" pitchFamily="34" charset="0"/>
              </a:rPr>
              <a:t>Let </a:t>
            </a:r>
            <a:r>
              <a:rPr lang="en-CA" altLang="en-US" sz="1800" dirty="0" smtClean="0">
                <a:latin typeface="Liberation Sans" panose="020B0604020202020204" pitchFamily="34" charset="0"/>
              </a:rPr>
              <a:t>experts do what they do best, while machines do the </a:t>
            </a:r>
            <a:r>
              <a:rPr lang="en-CA" altLang="en-US" sz="1800" dirty="0" smtClean="0">
                <a:latin typeface="Liberation Sans" panose="020B0604020202020204" pitchFamily="34" charset="0"/>
              </a:rPr>
              <a:t>rest</a:t>
            </a:r>
          </a:p>
          <a:p>
            <a:pPr marL="267883" lvl="1" indent="0">
              <a:buSzPct val="45000"/>
              <a:buNone/>
            </a:pPr>
            <a:r>
              <a:rPr lang="en-CA" altLang="en-US" sz="1800" dirty="0" smtClean="0">
                <a:solidFill>
                  <a:srgbClr val="A87746"/>
                </a:solidFill>
                <a:latin typeface="Liberation Sans" panose="020B0604020202020204" pitchFamily="34" charset="0"/>
              </a:rPr>
              <a:t>e.g</a:t>
            </a:r>
            <a:r>
              <a:rPr lang="en-CA" altLang="en-US" sz="1800" dirty="0" smtClean="0">
                <a:solidFill>
                  <a:srgbClr val="A87746"/>
                </a:solidFill>
                <a:latin typeface="Liberation Sans" panose="020B0604020202020204" pitchFamily="34" charset="0"/>
              </a:rPr>
              <a:t>. active learning is used to optimize an operation such as deduplication; automatic hyper-parameter tuning for machine learning </a:t>
            </a:r>
            <a:r>
              <a:rPr lang="en-CA" altLang="en-US" sz="1800" dirty="0" smtClean="0">
                <a:solidFill>
                  <a:srgbClr val="A87746"/>
                </a:solidFill>
                <a:latin typeface="Liberation Sans" panose="020B0604020202020204" pitchFamily="34" charset="0"/>
              </a:rPr>
              <a:t>models</a:t>
            </a:r>
            <a:endParaRPr lang="en-CA" altLang="en-US" sz="1800" dirty="0" smtClean="0">
              <a:solidFill>
                <a:srgbClr val="A87746"/>
              </a:solidFill>
              <a:latin typeface="Liberation Sans"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0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99570" y="988080"/>
            <a:ext cx="8672993" cy="523220"/>
          </a:xfrm>
        </p:spPr>
        <p:txBody>
          <a:bodyPr wrap="square">
            <a:spAutoFit/>
          </a:bodyPr>
          <a:lstStyle/>
          <a:p>
            <a:pPr eaLnBrk="1" fontAlgn="auto">
              <a:spcBef>
                <a:spcPts val="0"/>
              </a:spcBef>
              <a:spcAft>
                <a:spcPts val="0"/>
              </a:spcAft>
              <a:defRPr/>
            </a:pPr>
            <a:r>
              <a:rPr lang="en-CA" sz="2800" b="1" cap="none" dirty="0" smtClean="0">
                <a:solidFill>
                  <a:srgbClr val="A87746"/>
                </a:solidFill>
              </a:rPr>
              <a:t>Requirements</a:t>
            </a:r>
            <a:endParaRPr lang="en-CA" sz="2800" b="1" cap="none" dirty="0" smtClean="0">
              <a:solidFill>
                <a:srgbClr val="A87746"/>
              </a:solidFill>
            </a:endParaRPr>
          </a:p>
        </p:txBody>
      </p:sp>
      <p:sp>
        <p:nvSpPr>
          <p:cNvPr id="48131" name="Text Placeholder 2"/>
          <p:cNvSpPr txBox="1">
            <a:spLocks noGrp="1"/>
          </p:cNvSpPr>
          <p:nvPr>
            <p:ph type="body" idx="4294967295"/>
          </p:nvPr>
        </p:nvSpPr>
        <p:spPr>
          <a:xfrm>
            <a:off x="399570" y="1655763"/>
            <a:ext cx="8890427" cy="3529012"/>
          </a:xfrm>
        </p:spPr>
        <p:txBody>
          <a:bodyPr>
            <a:normAutofit/>
          </a:bodyPr>
          <a:lstStyle/>
          <a:p>
            <a:pPr eaLnBrk="1">
              <a:buSzPct val="45000"/>
              <a:buFont typeface="StarSymbol"/>
              <a:buChar char="●"/>
            </a:pPr>
            <a:r>
              <a:rPr altLang="en-US" sz="2200" b="1" dirty="0" smtClean="0">
                <a:solidFill>
                  <a:srgbClr val="000000"/>
                </a:solidFill>
                <a:latin typeface="Liberation Sans" panose="020B0604020202020204" pitchFamily="34" charset="0"/>
              </a:rPr>
              <a:t>Testing and Debugging </a:t>
            </a:r>
            <a:endParaRPr lang="en-US" altLang="en-US" sz="2200" b="1" u="sng" dirty="0" smtClean="0">
              <a:solidFill>
                <a:srgbClr val="000000"/>
              </a:solidFill>
              <a:latin typeface="Liberation Sans" panose="020B0604020202020204" pitchFamily="34" charset="0"/>
            </a:endParaRPr>
          </a:p>
          <a:p>
            <a:pPr lvl="1">
              <a:buSzPct val="45000"/>
              <a:buFont typeface="StarSymbol"/>
              <a:buChar char="●"/>
            </a:pPr>
            <a:r>
              <a:rPr lang="en-CA" altLang="en-US" sz="1800" dirty="0" smtClean="0">
                <a:latin typeface="Liberation Sans" panose="020B0604020202020204" pitchFamily="34" charset="0"/>
              </a:rPr>
              <a:t>In order to develop automated optimization and tuning procedures, there must be a </a:t>
            </a:r>
            <a:r>
              <a:rPr lang="en-CA" altLang="en-US" sz="1800" i="1" dirty="0" smtClean="0">
                <a:latin typeface="Liberation Sans" panose="020B0604020202020204" pitchFamily="34" charset="0"/>
              </a:rPr>
              <a:t>metric</a:t>
            </a:r>
            <a:r>
              <a:rPr lang="en-CA" altLang="en-US" sz="1800" dirty="0" smtClean="0">
                <a:latin typeface="Liberation Sans" panose="020B0604020202020204" pitchFamily="34" charset="0"/>
              </a:rPr>
              <a:t> to optimize (not just compile and run)</a:t>
            </a:r>
          </a:p>
          <a:p>
            <a:pPr lvl="1">
              <a:buSzPct val="45000"/>
              <a:buFont typeface="StarSymbol"/>
              <a:buChar char="●"/>
            </a:pPr>
            <a:r>
              <a:rPr lang="en-US" sz="1800" dirty="0" smtClean="0">
                <a:latin typeface="Liberation Sans" panose="020B0604020202020204" pitchFamily="34" charset="0"/>
              </a:rPr>
              <a:t>For </a:t>
            </a:r>
            <a:r>
              <a:rPr lang="en-US" sz="1800" dirty="0">
                <a:latin typeface="Liberation Sans" panose="020B0604020202020204" pitchFamily="34" charset="0"/>
              </a:rPr>
              <a:t>example, one might use performance on gold examples of </a:t>
            </a:r>
            <a:r>
              <a:rPr lang="en-US" sz="1800" u="sng" dirty="0">
                <a:latin typeface="Liberation Sans" panose="020B0604020202020204" pitchFamily="34" charset="0"/>
              </a:rPr>
              <a:t>known clean data</a:t>
            </a:r>
            <a:r>
              <a:rPr lang="en-US" sz="1800" dirty="0">
                <a:latin typeface="Liberation Sans" panose="020B0604020202020204" pitchFamily="34" charset="0"/>
              </a:rPr>
              <a:t> to evaluate a cleaning operator</a:t>
            </a:r>
            <a:endParaRPr lang="en-CA" altLang="en-US" sz="1800" dirty="0">
              <a:latin typeface="Liberation Sans" panose="020B0604020202020204" pitchFamily="34" charset="0"/>
            </a:endParaRPr>
          </a:p>
          <a:p>
            <a:pPr lvl="1">
              <a:buSzPct val="45000"/>
              <a:buFont typeface="StarSymbol"/>
              <a:buChar char="●"/>
            </a:pPr>
            <a:r>
              <a:rPr lang="en-CA" altLang="en-US" sz="1800" dirty="0" smtClean="0">
                <a:latin typeface="Liberation Sans" panose="020B0604020202020204" pitchFamily="34" charset="0"/>
              </a:rPr>
              <a:t>To </a:t>
            </a:r>
            <a:r>
              <a:rPr lang="en-CA" altLang="en-US" sz="1800" dirty="0" smtClean="0">
                <a:latin typeface="Liberation Sans" panose="020B0604020202020204" pitchFamily="34" charset="0"/>
              </a:rPr>
              <a:t>accelerate data cleaning research, there is a need for a </a:t>
            </a:r>
            <a:r>
              <a:rPr lang="en-CA" altLang="en-US" sz="1800" i="1" dirty="0" smtClean="0">
                <a:latin typeface="Liberation Sans" panose="020B0604020202020204" pitchFamily="34" charset="0"/>
              </a:rPr>
              <a:t>cleaning benchmark</a:t>
            </a:r>
            <a:r>
              <a:rPr lang="en-CA" altLang="en-US" sz="1800" dirty="0" smtClean="0">
                <a:latin typeface="Liberation Sans" panose="020B0604020202020204" pitchFamily="34" charset="0"/>
              </a:rPr>
              <a:t> analogous to industry standard analytical data processing </a:t>
            </a:r>
            <a:r>
              <a:rPr lang="en-CA" altLang="en-US" sz="1800" dirty="0" smtClean="0">
                <a:latin typeface="Liberation Sans" panose="020B0604020202020204" pitchFamily="34" charset="0"/>
              </a:rPr>
              <a:t>benchmarks</a:t>
            </a:r>
          </a:p>
          <a:p>
            <a:pPr lvl="1">
              <a:buSzPct val="45000"/>
              <a:buFont typeface="StarSymbol"/>
              <a:buChar char="●"/>
            </a:pPr>
            <a:r>
              <a:rPr lang="en-CA" altLang="en-US" sz="1800" dirty="0" smtClean="0">
                <a:latin typeface="Liberation Sans" panose="020B0604020202020204" pitchFamily="34" charset="0"/>
              </a:rPr>
              <a:t>Provide </a:t>
            </a:r>
            <a:r>
              <a:rPr lang="en-CA" altLang="en-US" sz="1800" dirty="0" smtClean="0">
                <a:latin typeface="Liberation Sans" panose="020B0604020202020204" pitchFamily="34" charset="0"/>
              </a:rPr>
              <a:t>tools to </a:t>
            </a:r>
            <a:r>
              <a:rPr lang="en-CA" altLang="en-US" sz="1800" u="sng" dirty="0" smtClean="0">
                <a:latin typeface="Liberation Sans" panose="020B0604020202020204" pitchFamily="34" charset="0"/>
              </a:rPr>
              <a:t>summarize</a:t>
            </a:r>
            <a:r>
              <a:rPr lang="en-CA" altLang="en-US" sz="1800" i="1" dirty="0" smtClean="0">
                <a:latin typeface="Liberation Sans" panose="020B0604020202020204" pitchFamily="34" charset="0"/>
              </a:rPr>
              <a:t> and </a:t>
            </a:r>
            <a:r>
              <a:rPr lang="en-CA" altLang="en-US" sz="1800" u="sng" dirty="0" smtClean="0">
                <a:latin typeface="Liberation Sans" panose="020B0604020202020204" pitchFamily="34" charset="0"/>
              </a:rPr>
              <a:t>explain</a:t>
            </a:r>
            <a:r>
              <a:rPr lang="en-CA" altLang="en-US" sz="1800" dirty="0" smtClean="0">
                <a:latin typeface="Liberation Sans" panose="020B0604020202020204" pitchFamily="34" charset="0"/>
              </a:rPr>
              <a:t> the intermediate results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50179" name="Text Placeholder 2"/>
          <p:cNvSpPr txBox="1">
            <a:spLocks noGrp="1"/>
          </p:cNvSpPr>
          <p:nvPr>
            <p:ph type="body" idx="4294967295"/>
          </p:nvPr>
        </p:nvSpPr>
        <p:spPr>
          <a:xfrm>
            <a:off x="399570" y="1655763"/>
            <a:ext cx="8672993" cy="3529012"/>
          </a:xfrm>
        </p:spPr>
        <p:txBody>
          <a:bodyPr/>
          <a:lstStyle/>
          <a:p>
            <a:pPr eaLnBrk="1">
              <a:buSzPct val="45000"/>
              <a:buFont typeface="StarSymbol"/>
              <a:buChar char="●"/>
            </a:pPr>
            <a:r>
              <a:rPr altLang="en-US" sz="2200" b="1" dirty="0" smtClean="0">
                <a:solidFill>
                  <a:srgbClr val="000000"/>
                </a:solidFill>
                <a:latin typeface="Liberation Sans" panose="020B0604020202020204" pitchFamily="34" charset="0"/>
              </a:rPr>
              <a:t>Combating </a:t>
            </a:r>
            <a:r>
              <a:rPr altLang="en-US" sz="2200" b="1" dirty="0" smtClean="0">
                <a:solidFill>
                  <a:srgbClr val="000000"/>
                </a:solidFill>
                <a:latin typeface="Liberation Sans" panose="020B0604020202020204" pitchFamily="34" charset="0"/>
              </a:rPr>
              <a:t>Over-fitting</a:t>
            </a:r>
            <a:endParaRPr lang="en-US" altLang="en-US" sz="2200" b="1" dirty="0" smtClean="0">
              <a:solidFill>
                <a:srgbClr val="000000"/>
              </a:solidFill>
              <a:latin typeface="Liberation Sans" panose="020B0604020202020204" pitchFamily="34" charset="0"/>
            </a:endParaRPr>
          </a:p>
          <a:p>
            <a:pPr lvl="1">
              <a:buSzPct val="45000"/>
              <a:buFont typeface="StarSymbol"/>
              <a:buChar char="●"/>
            </a:pPr>
            <a:r>
              <a:rPr lang="en-CA" altLang="en-US" sz="2000" dirty="0" smtClean="0">
                <a:latin typeface="Liberation Sans" panose="020B0604020202020204" pitchFamily="34" charset="0"/>
              </a:rPr>
              <a:t>Potential </a:t>
            </a:r>
            <a:r>
              <a:rPr lang="en-CA" altLang="en-US" sz="2000" dirty="0" smtClean="0">
                <a:latin typeface="Liberation Sans" panose="020B0604020202020204" pitchFamily="34" charset="0"/>
              </a:rPr>
              <a:t>to favor certain outcomes, into the analysis </a:t>
            </a:r>
            <a:r>
              <a:rPr lang="en-CA" altLang="en-US" sz="2000" dirty="0" smtClean="0">
                <a:latin typeface="Liberation Sans" panose="020B0604020202020204" pitchFamily="34" charset="0"/>
              </a:rPr>
              <a:t>process</a:t>
            </a:r>
          </a:p>
          <a:p>
            <a:pPr lvl="1">
              <a:buSzPct val="45000"/>
              <a:buFont typeface="StarSymbol"/>
              <a:buChar char="●"/>
            </a:pPr>
            <a:r>
              <a:rPr lang="en-CA" altLang="en-US" sz="2000" dirty="0" smtClean="0">
                <a:latin typeface="Liberation Sans" panose="020B0604020202020204" pitchFamily="34" charset="0"/>
              </a:rPr>
              <a:t>Design </a:t>
            </a:r>
            <a:r>
              <a:rPr lang="en-CA" altLang="en-US" sz="2000" dirty="0" smtClean="0">
                <a:latin typeface="Liberation Sans" panose="020B0604020202020204" pitchFamily="34" charset="0"/>
              </a:rPr>
              <a:t>data cleaning tools  that:  </a:t>
            </a:r>
            <a:endParaRPr lang="en-CA" altLang="en-US" sz="2000" dirty="0" smtClean="0">
              <a:latin typeface="Liberation Sans" panose="020B0604020202020204" pitchFamily="34" charset="0"/>
            </a:endParaRPr>
          </a:p>
          <a:p>
            <a:pPr lvl="2">
              <a:buSzPct val="45000"/>
              <a:buFont typeface="StarSymbol"/>
              <a:buChar char="●"/>
            </a:pPr>
            <a:r>
              <a:rPr lang="en-CA" altLang="en-US" sz="1800" dirty="0" smtClean="0">
                <a:latin typeface="Liberation Sans" panose="020B0604020202020204" pitchFamily="34" charset="0"/>
              </a:rPr>
              <a:t>Allow  </a:t>
            </a:r>
            <a:r>
              <a:rPr lang="en-CA" altLang="en-US" sz="1800" dirty="0" smtClean="0">
                <a:latin typeface="Liberation Sans" panose="020B0604020202020204" pitchFamily="34" charset="0"/>
              </a:rPr>
              <a:t>analysts  to  communicate  assumptions  </a:t>
            </a:r>
            <a:r>
              <a:rPr lang="en-CA" altLang="en-US" sz="1800" dirty="0" smtClean="0">
                <a:latin typeface="Liberation Sans" panose="020B0604020202020204" pitchFamily="34" charset="0"/>
              </a:rPr>
              <a:t>(e.g., which </a:t>
            </a:r>
            <a:r>
              <a:rPr lang="en-CA" altLang="en-US" sz="1800" dirty="0" smtClean="0">
                <a:latin typeface="Liberation Sans" panose="020B0604020202020204" pitchFamily="34" charset="0"/>
              </a:rPr>
              <a:t>records have been removed) when presenting </a:t>
            </a:r>
            <a:r>
              <a:rPr lang="en-CA" altLang="en-US" sz="1800" dirty="0" smtClean="0">
                <a:latin typeface="Liberation Sans" panose="020B0604020202020204" pitchFamily="34" charset="0"/>
              </a:rPr>
              <a:t>results,</a:t>
            </a:r>
          </a:p>
          <a:p>
            <a:pPr lvl="2">
              <a:buSzPct val="45000"/>
              <a:buFont typeface="StarSymbol"/>
              <a:buChar char="●"/>
            </a:pPr>
            <a:r>
              <a:rPr lang="en-CA" altLang="en-US" sz="1800" dirty="0" smtClean="0">
                <a:latin typeface="Liberation Sans" panose="020B0604020202020204" pitchFamily="34" charset="0"/>
              </a:rPr>
              <a:t>Automatically </a:t>
            </a:r>
            <a:r>
              <a:rPr lang="en-CA" altLang="en-US" sz="1800" dirty="0" smtClean="0">
                <a:latin typeface="Liberation Sans" panose="020B0604020202020204" pitchFamily="34" charset="0"/>
              </a:rPr>
              <a:t>determine when an assumption is risky (e.g., correlates with the tested hypothesis</a:t>
            </a:r>
            <a:r>
              <a:rPr lang="en-CA" altLang="en-US" sz="1800" dirty="0" smtClean="0">
                <a:latin typeface="Liberation Sans" panose="020B0604020202020204" pitchFamily="34" charset="0"/>
              </a:rPr>
              <a:t>),</a:t>
            </a:r>
          </a:p>
          <a:p>
            <a:pPr lvl="2">
              <a:buSzPct val="45000"/>
              <a:buFont typeface="StarSymbol"/>
              <a:buChar char="●"/>
            </a:pPr>
            <a:r>
              <a:rPr lang="en-CA" altLang="en-US" sz="1800" dirty="0" smtClean="0">
                <a:latin typeface="Liberation Sans" panose="020B0604020202020204" pitchFamily="34" charset="0"/>
              </a:rPr>
              <a:t>Manages </a:t>
            </a:r>
            <a:r>
              <a:rPr lang="en-CA" altLang="en-US" sz="1800" dirty="0" smtClean="0">
                <a:latin typeface="Liberation Sans" panose="020B0604020202020204" pitchFamily="34" charset="0"/>
              </a:rPr>
              <a:t>a “paper trail” of data transformations.</a:t>
            </a:r>
          </a:p>
        </p:txBody>
      </p:sp>
      <p:sp>
        <p:nvSpPr>
          <p:cNvPr id="4" name="Title 1"/>
          <p:cNvSpPr txBox="1">
            <a:spLocks/>
          </p:cNvSpPr>
          <p:nvPr/>
        </p:nvSpPr>
        <p:spPr>
          <a:xfrm>
            <a:off x="399570" y="988080"/>
            <a:ext cx="8672993" cy="523220"/>
          </a:xfrm>
          <a:prstGeom prst="rect">
            <a:avLst/>
          </a:prstGeom>
        </p:spPr>
        <p:txBody>
          <a:bodyPr vert="horz" wrap="square" lIns="91440" tIns="45720" rIns="91440" bIns="45720" rtlCol="0" anchor="b">
            <a:spAutoFit/>
          </a:bodyPr>
          <a:lstStyle>
            <a:lvl1pPr algn="l" defTabSz="378013" rtl="0" eaLnBrk="1" latinLnBrk="0" hangingPunct="1">
              <a:spcBef>
                <a:spcPct val="0"/>
              </a:spcBef>
              <a:buNone/>
              <a:defRPr sz="2315"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Bef>
                <a:spcPts val="0"/>
              </a:spcBef>
              <a:spcAft>
                <a:spcPts val="0"/>
              </a:spcAft>
              <a:defRPr/>
            </a:pPr>
            <a:r>
              <a:rPr lang="en-CA" sz="2800" b="1" cap="none" smtClean="0">
                <a:solidFill>
                  <a:srgbClr val="A87746"/>
                </a:solidFill>
              </a:rPr>
              <a:t>Requirements</a:t>
            </a:r>
            <a:endParaRPr lang="en-CA" sz="2800" b="1" cap="none" dirty="0" smtClean="0">
              <a:solidFill>
                <a:srgbClr val="A8774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91886" y="988080"/>
            <a:ext cx="8680677" cy="523220"/>
          </a:xfrm>
        </p:spPr>
        <p:txBody>
          <a:bodyPr wrap="square">
            <a:spAutoFit/>
          </a:bodyPr>
          <a:lstStyle/>
          <a:p>
            <a:pPr eaLnBrk="1" fontAlgn="auto">
              <a:spcBef>
                <a:spcPts val="0"/>
              </a:spcBef>
              <a:spcAft>
                <a:spcPts val="0"/>
              </a:spcAft>
              <a:defRPr/>
            </a:pPr>
            <a:r>
              <a:rPr lang="en-CA" sz="2800" b="1" cap="none" dirty="0" smtClean="0">
                <a:solidFill>
                  <a:srgbClr val="A87746"/>
                </a:solidFill>
              </a:rPr>
              <a:t>Commercially Available Tools</a:t>
            </a:r>
            <a:endParaRPr lang="en-CA" sz="2800" b="1" cap="none" dirty="0" smtClean="0">
              <a:solidFill>
                <a:srgbClr val="A87746"/>
              </a:solidFill>
            </a:endParaRPr>
          </a:p>
        </p:txBody>
      </p:sp>
      <p:sp>
        <p:nvSpPr>
          <p:cNvPr id="52227" name="Text Placeholder 2"/>
          <p:cNvSpPr txBox="1">
            <a:spLocks noGrp="1"/>
          </p:cNvSpPr>
          <p:nvPr>
            <p:ph type="body" idx="4294967295"/>
          </p:nvPr>
        </p:nvSpPr>
        <p:spPr>
          <a:xfrm>
            <a:off x="391886" y="1655763"/>
            <a:ext cx="8680677" cy="3529012"/>
          </a:xfrm>
        </p:spPr>
        <p:txBody>
          <a:bodyPr/>
          <a:lstStyle/>
          <a:p>
            <a:pPr eaLnBrk="1">
              <a:buSzPct val="45000"/>
              <a:buFont typeface="StarSymbol"/>
              <a:buChar char="●"/>
            </a:pPr>
            <a:r>
              <a:rPr altLang="en-US" sz="2000" b="1" dirty="0" smtClean="0">
                <a:solidFill>
                  <a:srgbClr val="000000"/>
                </a:solidFill>
                <a:latin typeface="Liberation Sans" panose="020B0604020202020204" pitchFamily="34" charset="0"/>
              </a:rPr>
              <a:t>Data quality functionality</a:t>
            </a:r>
            <a:r>
              <a:rPr altLang="en-US" sz="2000" dirty="0" smtClean="0">
                <a:solidFill>
                  <a:srgbClr val="000000"/>
                </a:solidFill>
                <a:latin typeface="Liberation Sans" panose="020B0604020202020204" pitchFamily="34" charset="0"/>
              </a:rPr>
              <a:t>  </a:t>
            </a:r>
            <a:r>
              <a:rPr lang="en-US" altLang="en-US" sz="2000" dirty="0" smtClean="0">
                <a:solidFill>
                  <a:srgbClr val="000000"/>
                </a:solidFill>
                <a:latin typeface="Liberation Sans" panose="020B0604020202020204" pitchFamily="34" charset="0"/>
              </a:rPr>
              <a:t/>
            </a:r>
            <a:br>
              <a:rPr lang="en-US" altLang="en-US" sz="2000" dirty="0" smtClean="0">
                <a:solidFill>
                  <a:srgbClr val="000000"/>
                </a:solidFill>
                <a:latin typeface="Liberation Sans" panose="020B0604020202020204" pitchFamily="34" charset="0"/>
              </a:rPr>
            </a:br>
            <a:r>
              <a:rPr altLang="en-US" sz="1800" i="1" dirty="0" smtClean="0">
                <a:solidFill>
                  <a:srgbClr val="A87746"/>
                </a:solidFill>
                <a:latin typeface="Liberation Sans" panose="020B0604020202020204" pitchFamily="34" charset="0"/>
              </a:rPr>
              <a:t>offered </a:t>
            </a:r>
            <a:r>
              <a:rPr altLang="en-US" sz="1800" i="1" dirty="0" smtClean="0">
                <a:solidFill>
                  <a:srgbClr val="A87746"/>
                </a:solidFill>
                <a:latin typeface="Liberation Sans" panose="020B0604020202020204" pitchFamily="34" charset="0"/>
              </a:rPr>
              <a:t>as a separate product, or integrated, or a suite of functions covering full spectrum of </a:t>
            </a:r>
            <a:r>
              <a:rPr altLang="en-US" sz="1800" i="1" dirty="0" smtClean="0">
                <a:solidFill>
                  <a:srgbClr val="A87746"/>
                </a:solidFill>
                <a:latin typeface="Liberation Sans" panose="020B0604020202020204" pitchFamily="34" charset="0"/>
              </a:rPr>
              <a:t>capabilities</a:t>
            </a:r>
            <a:endParaRPr lang="en-US" altLang="en-US" sz="1800" i="1" dirty="0" smtClean="0">
              <a:solidFill>
                <a:srgbClr val="A87746"/>
              </a:solidFill>
              <a:latin typeface="Liberation Sans" panose="020B0604020202020204" pitchFamily="34" charset="0"/>
            </a:endParaRPr>
          </a:p>
          <a:p>
            <a:pPr lvl="1">
              <a:buSzPct val="45000"/>
              <a:buFont typeface="StarSymbol"/>
              <a:buChar char="●"/>
            </a:pPr>
            <a:r>
              <a:rPr lang="en-CA" altLang="en-US" sz="1800" dirty="0" smtClean="0">
                <a:latin typeface="Liberation Sans" panose="020B0604020202020204" pitchFamily="34" charset="0"/>
              </a:rPr>
              <a:t>data profiling,</a:t>
            </a:r>
          </a:p>
          <a:p>
            <a:pPr lvl="1">
              <a:buSzPct val="45000"/>
              <a:buFont typeface="StarSymbol"/>
              <a:buChar char="●"/>
            </a:pPr>
            <a:r>
              <a:rPr lang="en-CA" altLang="en-US" sz="1800" dirty="0" smtClean="0">
                <a:latin typeface="Liberation Sans" panose="020B0604020202020204" pitchFamily="34" charset="0"/>
              </a:rPr>
              <a:t>data </a:t>
            </a:r>
            <a:r>
              <a:rPr lang="en-CA" altLang="en-US" sz="1800" dirty="0" smtClean="0">
                <a:latin typeface="Liberation Sans" panose="020B0604020202020204" pitchFamily="34" charset="0"/>
              </a:rPr>
              <a:t>parsing/ </a:t>
            </a:r>
            <a:r>
              <a:rPr lang="en-CA" altLang="en-US" sz="1800" dirty="0" smtClean="0">
                <a:latin typeface="Liberation Sans" panose="020B0604020202020204" pitchFamily="34" charset="0"/>
              </a:rPr>
              <a:t>correction,</a:t>
            </a:r>
          </a:p>
          <a:p>
            <a:pPr lvl="1">
              <a:buSzPct val="45000"/>
              <a:buFont typeface="StarSymbol"/>
              <a:buChar char="●"/>
            </a:pPr>
            <a:r>
              <a:rPr lang="en-CA" altLang="en-US" sz="1800" dirty="0" smtClean="0">
                <a:latin typeface="Liberation Sans" panose="020B0604020202020204" pitchFamily="34" charset="0"/>
              </a:rPr>
              <a:t>data </a:t>
            </a:r>
            <a:r>
              <a:rPr lang="en-CA" altLang="en-US" sz="1800" dirty="0" smtClean="0">
                <a:latin typeface="Liberation Sans" panose="020B0604020202020204" pitchFamily="34" charset="0"/>
              </a:rPr>
              <a:t>matching/ de-duplication,  </a:t>
            </a:r>
            <a:endParaRPr lang="en-CA" altLang="en-US" sz="1800" dirty="0" smtClean="0">
              <a:latin typeface="Liberation Sans" panose="020B0604020202020204" pitchFamily="34" charset="0"/>
            </a:endParaRPr>
          </a:p>
          <a:p>
            <a:pPr lvl="1">
              <a:buSzPct val="45000"/>
              <a:buFont typeface="StarSymbol"/>
              <a:buChar char="●"/>
            </a:pPr>
            <a:r>
              <a:rPr lang="en-CA" altLang="en-US" sz="1800" dirty="0" smtClean="0">
                <a:latin typeface="Liberation Sans" panose="020B0604020202020204" pitchFamily="34" charset="0"/>
              </a:rPr>
              <a:t>enrichment</a:t>
            </a:r>
            <a:r>
              <a:rPr lang="en-CA" altLang="en-US" sz="1800" dirty="0" smtClean="0">
                <a:latin typeface="Liberation Sans" panose="020B0604020202020204" pitchFamily="34" charset="0"/>
              </a:rPr>
              <a:t>,  </a:t>
            </a:r>
            <a:endParaRPr lang="en-CA" altLang="en-US" sz="1800" dirty="0" smtClean="0">
              <a:latin typeface="Liberation Sans" panose="020B0604020202020204" pitchFamily="34" charset="0"/>
            </a:endParaRPr>
          </a:p>
          <a:p>
            <a:pPr lvl="1">
              <a:buSzPct val="45000"/>
              <a:buFont typeface="StarSymbol"/>
              <a:buChar char="●"/>
            </a:pPr>
            <a:r>
              <a:rPr lang="en-CA" altLang="en-US" sz="1800" dirty="0" smtClean="0">
                <a:latin typeface="Liberation Sans" panose="020B0604020202020204" pitchFamily="34" charset="0"/>
              </a:rPr>
              <a:t>integration</a:t>
            </a:r>
            <a:r>
              <a:rPr lang="en-CA" altLang="en-US" sz="1800" dirty="0" smtClean="0">
                <a:latin typeface="Liberation Sans" panose="020B0604020202020204" pitchFamily="34" charset="0"/>
              </a:rPr>
              <a:t>,   </a:t>
            </a:r>
            <a:endParaRPr lang="en-CA" altLang="en-US" sz="1800" dirty="0" smtClean="0">
              <a:latin typeface="Liberation Sans" panose="020B0604020202020204" pitchFamily="34" charset="0"/>
            </a:endParaRPr>
          </a:p>
          <a:p>
            <a:pPr lvl="1">
              <a:buSzPct val="45000"/>
              <a:buFont typeface="StarSymbol"/>
              <a:buChar char="●"/>
            </a:pPr>
            <a:r>
              <a:rPr lang="en-CA" altLang="en-US" sz="1800" dirty="0" smtClean="0">
                <a:latin typeface="Liberation Sans" panose="020B0604020202020204" pitchFamily="34" charset="0"/>
              </a:rPr>
              <a:t>data  </a:t>
            </a:r>
            <a:r>
              <a:rPr lang="en-CA" altLang="en-US" sz="1800" dirty="0" smtClean="0">
                <a:latin typeface="Liberation Sans" panose="020B0604020202020204" pitchFamily="34" charset="0"/>
              </a:rPr>
              <a:t>monitoring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565150"/>
            <a:ext cx="9072563" cy="946150"/>
          </a:xfrm>
        </p:spPr>
        <p:txBody>
          <a:bodyPr>
            <a:spAutoFit/>
          </a:bodyPr>
          <a:lstStyle/>
          <a:p>
            <a:pPr eaLnBrk="1" fontAlgn="auto">
              <a:spcBef>
                <a:spcPts val="0"/>
              </a:spcBef>
              <a:spcAft>
                <a:spcPts val="0"/>
              </a:spcAft>
              <a:defRPr/>
            </a:pPr>
            <a:r>
              <a:rPr b="1" smtClean="0"/>
              <a:t>Commercially Available tools</a:t>
            </a:r>
          </a:p>
        </p:txBody>
      </p:sp>
      <p:graphicFrame>
        <p:nvGraphicFramePr>
          <p:cNvPr id="4" name="Table 3"/>
          <p:cNvGraphicFramePr>
            <a:graphicFrameLocks noGrp="1"/>
          </p:cNvGraphicFramePr>
          <p:nvPr>
            <p:extLst>
              <p:ext uri="{D42A27DB-BD31-4B8C-83A1-F6EECF244321}">
                <p14:modId xmlns:p14="http://schemas.microsoft.com/office/powerpoint/2010/main" val="2013333534"/>
              </p:ext>
            </p:extLst>
          </p:nvPr>
        </p:nvGraphicFramePr>
        <p:xfrm>
          <a:off x="384202" y="565150"/>
          <a:ext cx="9336101" cy="4737232"/>
        </p:xfrm>
        <a:graphic>
          <a:graphicData uri="http://schemas.openxmlformats.org/drawingml/2006/table">
            <a:tbl>
              <a:tblPr firstRow="1" bandRow="1">
                <a:tableStyleId>{0E3FDE45-AF77-4B5C-9715-49D594BDF05E}</a:tableStyleId>
              </a:tblPr>
              <a:tblGrid>
                <a:gridCol w="2635623">
                  <a:extLst>
                    <a:ext uri="{9D8B030D-6E8A-4147-A177-3AD203B41FA5}">
                      <a16:colId xmlns:a16="http://schemas.microsoft.com/office/drawing/2014/main" val="3650239098"/>
                    </a:ext>
                  </a:extLst>
                </a:gridCol>
                <a:gridCol w="1567543">
                  <a:extLst>
                    <a:ext uri="{9D8B030D-6E8A-4147-A177-3AD203B41FA5}">
                      <a16:colId xmlns:a16="http://schemas.microsoft.com/office/drawing/2014/main" val="307081016"/>
                    </a:ext>
                  </a:extLst>
                </a:gridCol>
                <a:gridCol w="3373291">
                  <a:extLst>
                    <a:ext uri="{9D8B030D-6E8A-4147-A177-3AD203B41FA5}">
                      <a16:colId xmlns:a16="http://schemas.microsoft.com/office/drawing/2014/main" val="819905"/>
                    </a:ext>
                  </a:extLst>
                </a:gridCol>
                <a:gridCol w="1759644">
                  <a:extLst>
                    <a:ext uri="{9D8B030D-6E8A-4147-A177-3AD203B41FA5}">
                      <a16:colId xmlns:a16="http://schemas.microsoft.com/office/drawing/2014/main" val="3753516751"/>
                    </a:ext>
                  </a:extLst>
                </a:gridCol>
              </a:tblGrid>
              <a:tr h="615622">
                <a:tc>
                  <a:txBody>
                    <a:bodyPr/>
                    <a:lstStyle/>
                    <a:p>
                      <a:pPr marL="0" marR="0" lvl="0" indent="0" algn="l" rtl="0" hangingPunct="0">
                        <a:lnSpc>
                          <a:spcPct val="100000"/>
                        </a:lnSpc>
                        <a:spcBef>
                          <a:spcPts val="0"/>
                        </a:spcBef>
                        <a:spcAft>
                          <a:spcPts val="0"/>
                        </a:spcAft>
                        <a:buNone/>
                        <a:tabLst/>
                        <a:defRPr lang="en-CA" spc="0" baseline="0">
                          <a:highlight>
                            <a:scrgbClr r="0" g="0" b="0">
                              <a:alpha val="0"/>
                            </a:scrgbClr>
                          </a:highlight>
                          <a:ea typeface="AR PL SungtiL GB" pitchFamily="2"/>
                          <a:cs typeface="Lohit Devanagari" pitchFamily="2"/>
                        </a:defRPr>
                      </a:pPr>
                      <a:r>
                        <a:rPr lang="en-CA" sz="1800" u="none" strike="noStrike" kern="1200" cap="none" spc="0" baseline="0" dirty="0">
                          <a:ln>
                            <a:noFill/>
                          </a:ln>
                          <a:highlight>
                            <a:scrgbClr r="0" g="0" b="0">
                              <a:alpha val="0"/>
                            </a:scrgbClr>
                          </a:highlight>
                        </a:rPr>
                        <a:t>Features</a:t>
                      </a:r>
                      <a:endParaRPr lang="en-CA" sz="1800" b="1" i="0" u="none" strike="noStrike" kern="1200" cap="none" spc="0" baseline="0" dirty="0">
                        <a:ln>
                          <a:noFill/>
                        </a:ln>
                        <a:solidFill>
                          <a:schemeClr val="tx1"/>
                        </a:solidFill>
                        <a:highlight>
                          <a:scrgbClr r="0" g="0" b="0">
                            <a:alpha val="0"/>
                          </a:scrgbClr>
                        </a:highlight>
                        <a:latin typeface="Liberation Sans" pitchFamily="18"/>
                        <a:ea typeface="AR PL SungtiL GB" pitchFamily="2"/>
                        <a:cs typeface="Lohit Devanagari" pitchFamily="2"/>
                      </a:endParaRPr>
                    </a:p>
                  </a:txBody>
                  <a:tcPr/>
                </a:tc>
                <a:tc>
                  <a:txBody>
                    <a:bodyPr/>
                    <a:lstStyle/>
                    <a:p>
                      <a:pPr marL="0" marR="0" lvl="0" indent="0" algn="ctr" rtl="0" hangingPunct="0">
                        <a:lnSpc>
                          <a:spcPct val="100000"/>
                        </a:lnSpc>
                        <a:spcBef>
                          <a:spcPts val="0"/>
                        </a:spcBef>
                        <a:spcAft>
                          <a:spcPts val="0"/>
                        </a:spcAft>
                        <a:buNone/>
                        <a:tabLst/>
                        <a:defRPr lang="en-CA" spc="0" baseline="0">
                          <a:highlight>
                            <a:scrgbClr r="0" g="0" b="0">
                              <a:alpha val="0"/>
                            </a:scrgbClr>
                          </a:highlight>
                          <a:ea typeface="AR PL SungtiL GB" pitchFamily="2"/>
                          <a:cs typeface="Lohit Devanagari" pitchFamily="2"/>
                        </a:defRPr>
                      </a:pPr>
                      <a:r>
                        <a:rPr lang="en-CA" sz="1800" u="none" strike="noStrike" kern="1200" cap="none" spc="0" baseline="0" dirty="0" err="1">
                          <a:ln>
                            <a:noFill/>
                          </a:ln>
                          <a:highlight>
                            <a:scrgbClr r="0" g="0" b="0">
                              <a:alpha val="0"/>
                            </a:scrgbClr>
                          </a:highlight>
                        </a:rPr>
                        <a:t>Athanor</a:t>
                      </a:r>
                      <a:r>
                        <a:rPr lang="en-CA" sz="1800" u="none" strike="noStrike" kern="1200" cap="none" spc="0" baseline="0" dirty="0">
                          <a:ln>
                            <a:noFill/>
                          </a:ln>
                          <a:highlight>
                            <a:scrgbClr r="0" g="0" b="0">
                              <a:alpha val="0"/>
                            </a:scrgbClr>
                          </a:highlight>
                        </a:rPr>
                        <a:t> 3.0</a:t>
                      </a:r>
                      <a:endParaRPr lang="en-CA" sz="1800" b="1" i="0" u="none" strike="noStrike" kern="1200" cap="none" spc="0" baseline="0" dirty="0">
                        <a:ln>
                          <a:noFill/>
                        </a:ln>
                        <a:solidFill>
                          <a:schemeClr val="tx1"/>
                        </a:solidFill>
                        <a:highlight>
                          <a:scrgbClr r="0" g="0" b="0">
                            <a:alpha val="0"/>
                          </a:scrgbClr>
                        </a:highlight>
                        <a:latin typeface="Liberation Sans" pitchFamily="18"/>
                        <a:ea typeface="AR PL SungtiL GB" pitchFamily="2"/>
                        <a:cs typeface="Lohit Devanagari" pitchFamily="2"/>
                      </a:endParaRPr>
                    </a:p>
                  </a:txBody>
                  <a:tcPr/>
                </a:tc>
                <a:tc>
                  <a:txBody>
                    <a:bodyPr/>
                    <a:lstStyle/>
                    <a:p>
                      <a:pPr marL="0" marR="0" lvl="0" indent="0" algn="ctr" rtl="0" hangingPunct="0">
                        <a:lnSpc>
                          <a:spcPct val="100000"/>
                        </a:lnSpc>
                        <a:spcBef>
                          <a:spcPts val="0"/>
                        </a:spcBef>
                        <a:spcAft>
                          <a:spcPts val="0"/>
                        </a:spcAft>
                        <a:buNone/>
                        <a:tabLst/>
                        <a:defRPr lang="en-CA" spc="0" baseline="0">
                          <a:highlight>
                            <a:scrgbClr r="0" g="0" b="0">
                              <a:alpha val="0"/>
                            </a:scrgbClr>
                          </a:highlight>
                          <a:ea typeface="AR PL SungtiL GB" pitchFamily="2"/>
                          <a:cs typeface="Lohit Devanagari" pitchFamily="2"/>
                        </a:defRPr>
                      </a:pPr>
                      <a:r>
                        <a:rPr lang="en-CA" sz="1800" u="none" strike="noStrike" kern="1200" cap="none" spc="0" baseline="0" dirty="0">
                          <a:ln>
                            <a:noFill/>
                          </a:ln>
                          <a:highlight>
                            <a:scrgbClr r="0" g="0" b="0">
                              <a:alpha val="0"/>
                            </a:scrgbClr>
                          </a:highlight>
                        </a:rPr>
                        <a:t>IQ8</a:t>
                      </a:r>
                      <a:endParaRPr lang="en-CA" sz="1800" b="1" i="0" u="none" strike="noStrike" kern="1200" cap="none" spc="0" baseline="0" dirty="0">
                        <a:ln>
                          <a:noFill/>
                        </a:ln>
                        <a:solidFill>
                          <a:schemeClr val="tx1"/>
                        </a:solidFill>
                        <a:highlight>
                          <a:scrgbClr r="0" g="0" b="0">
                            <a:alpha val="0"/>
                          </a:scrgbClr>
                        </a:highlight>
                        <a:latin typeface="Liberation Sans" pitchFamily="18"/>
                        <a:ea typeface="AR PL SungtiL GB" pitchFamily="2"/>
                        <a:cs typeface="Lohit Devanagari" pitchFamily="2"/>
                      </a:endParaRPr>
                    </a:p>
                  </a:txBody>
                  <a:tcPr/>
                </a:tc>
                <a:tc>
                  <a:txBody>
                    <a:bodyPr/>
                    <a:lstStyle/>
                    <a:p>
                      <a:pPr marL="0" marR="0" lvl="0" indent="0" algn="ctr" rtl="0" hangingPunct="0">
                        <a:lnSpc>
                          <a:spcPct val="100000"/>
                        </a:lnSpc>
                        <a:spcBef>
                          <a:spcPts val="0"/>
                        </a:spcBef>
                        <a:spcAft>
                          <a:spcPts val="0"/>
                        </a:spcAft>
                        <a:buNone/>
                        <a:tabLst/>
                        <a:defRPr lang="en-CA" spc="0" baseline="0">
                          <a:highlight>
                            <a:scrgbClr r="0" g="0" b="0">
                              <a:alpha val="0"/>
                            </a:scrgbClr>
                          </a:highlight>
                          <a:ea typeface="AR PL SungtiL GB" pitchFamily="2"/>
                          <a:cs typeface="Lohit Devanagari" pitchFamily="2"/>
                        </a:defRPr>
                      </a:pPr>
                      <a:r>
                        <a:rPr lang="en-CA" sz="1800" u="none" strike="noStrike" kern="1200" cap="none" spc="0" baseline="0" dirty="0">
                          <a:ln>
                            <a:noFill/>
                          </a:ln>
                          <a:highlight>
                            <a:scrgbClr r="0" g="0" b="0">
                              <a:alpha val="0"/>
                            </a:scrgbClr>
                          </a:highlight>
                        </a:rPr>
                        <a:t>WebSphere </a:t>
                      </a:r>
                      <a:r>
                        <a:rPr lang="en-CA" sz="1800" u="none" strike="noStrike" kern="1200" cap="none" spc="0" baseline="0" dirty="0" err="1">
                          <a:ln>
                            <a:noFill/>
                          </a:ln>
                          <a:highlight>
                            <a:scrgbClr r="0" g="0" b="0">
                              <a:alpha val="0"/>
                            </a:scrgbClr>
                          </a:highlight>
                        </a:rPr>
                        <a:t>QualityStage</a:t>
                      </a:r>
                      <a:endParaRPr lang="en-CA" sz="1800" b="1" i="0" u="none" strike="noStrike" kern="1200" cap="none" spc="0" baseline="0" dirty="0">
                        <a:ln>
                          <a:noFill/>
                        </a:ln>
                        <a:solidFill>
                          <a:schemeClr val="tx1"/>
                        </a:solidFill>
                        <a:highlight>
                          <a:scrgbClr r="0" g="0" b="0">
                            <a:alpha val="0"/>
                          </a:scrgbClr>
                        </a:highlight>
                        <a:latin typeface="Liberation Sans" pitchFamily="18"/>
                        <a:ea typeface="AR PL SungtiL GB" pitchFamily="2"/>
                        <a:cs typeface="Lohit Devanagari" pitchFamily="2"/>
                      </a:endParaRPr>
                    </a:p>
                  </a:txBody>
                  <a:tcPr/>
                </a:tc>
                <a:extLst>
                  <a:ext uri="{0D108BD9-81ED-4DB2-BD59-A6C34878D82A}">
                    <a16:rowId xmlns:a16="http://schemas.microsoft.com/office/drawing/2014/main" val="2727032343"/>
                  </a:ext>
                </a:extLst>
              </a:tr>
              <a:tr h="403557">
                <a:tc>
                  <a:txBody>
                    <a:bodyPr/>
                    <a:lstStyle/>
                    <a:p>
                      <a:pPr marL="0" marR="0" lvl="0" indent="0" hangingPunct="0">
                        <a:lnSpc>
                          <a:spcPct val="100000"/>
                        </a:lnSpc>
                        <a:spcBef>
                          <a:spcPts val="0"/>
                        </a:spcBef>
                        <a:spcAft>
                          <a:spcPts val="0"/>
                        </a:spcAft>
                        <a:buNone/>
                        <a:tabLst/>
                        <a:defRPr/>
                      </a:pPr>
                      <a:r>
                        <a:rPr lang="en-CA" sz="1800" u="none" strike="noStrike" kern="1200" cap="none" dirty="0">
                          <a:ln>
                            <a:noFill/>
                          </a:ln>
                        </a:rPr>
                        <a:t>Vendor</a:t>
                      </a:r>
                      <a:endParaRPr lang="en-CA" sz="1800" b="1" i="0" u="none" strike="noStrike" kern="1200" cap="none" dirty="0">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rtl="0" hangingPunct="0">
                        <a:lnSpc>
                          <a:spcPct val="100000"/>
                        </a:lnSpc>
                        <a:spcBef>
                          <a:spcPts val="0"/>
                        </a:spcBef>
                        <a:spcAft>
                          <a:spcPts val="0"/>
                        </a:spcAft>
                        <a:buNone/>
                        <a:tabLst/>
                        <a:defRPr lang="en-CA" spc="0" baseline="0">
                          <a:highlight>
                            <a:scrgbClr r="0" g="0" b="0">
                              <a:alpha val="0"/>
                            </a:scrgbClr>
                          </a:highlight>
                          <a:ea typeface="AR PL SungtiL GB" pitchFamily="2"/>
                          <a:cs typeface="Lohit Devanagari" pitchFamily="2"/>
                        </a:defRPr>
                      </a:pPr>
                      <a:r>
                        <a:rPr lang="en-CA" sz="1800" u="none" strike="noStrike" kern="1200" cap="none" spc="0" baseline="0">
                          <a:ln>
                            <a:noFill/>
                          </a:ln>
                          <a:highlight>
                            <a:scrgbClr r="0" g="0" b="0">
                              <a:alpha val="0"/>
                            </a:scrgbClr>
                          </a:highlight>
                        </a:rPr>
                        <a:t>Informatica</a:t>
                      </a:r>
                      <a:endParaRPr lang="en-CA" sz="1800" b="0" i="0" u="none" strike="noStrike" kern="1200" cap="none" spc="0" baseline="0">
                        <a:ln>
                          <a:noFill/>
                        </a:ln>
                        <a:solidFill>
                          <a:schemeClr val="tx1"/>
                        </a:solidFill>
                        <a:highlight>
                          <a:scrgbClr r="0" g="0" b="0">
                            <a:alpha val="0"/>
                          </a:scrgbClr>
                        </a:highlight>
                        <a:latin typeface="Liberation Sans" pitchFamily="18"/>
                        <a:ea typeface="AR PL SungtiL GB" pitchFamily="2"/>
                        <a:cs typeface="Lohit Devanagari" pitchFamily="2"/>
                      </a:endParaRPr>
                    </a:p>
                  </a:txBody>
                  <a:tcPr/>
                </a:tc>
                <a:tc>
                  <a:txBody>
                    <a:bodyPr/>
                    <a:lstStyle/>
                    <a:p>
                      <a:pPr marL="0" marR="0" lvl="0" indent="0" algn="ctr" rtl="0" hangingPunct="0">
                        <a:lnSpc>
                          <a:spcPct val="100000"/>
                        </a:lnSpc>
                        <a:spcBef>
                          <a:spcPts val="0"/>
                        </a:spcBef>
                        <a:spcAft>
                          <a:spcPts val="0"/>
                        </a:spcAft>
                        <a:buNone/>
                        <a:tabLst/>
                        <a:defRPr lang="en-CA" spc="0" baseline="0">
                          <a:highlight>
                            <a:scrgbClr r="0" g="0" b="0">
                              <a:alpha val="0"/>
                            </a:scrgbClr>
                          </a:highlight>
                          <a:ea typeface="AR PL SungtiL GB" pitchFamily="2"/>
                          <a:cs typeface="Lohit Devanagari" pitchFamily="2"/>
                        </a:defRPr>
                      </a:pPr>
                      <a:r>
                        <a:rPr lang="en-CA" sz="1800" u="none" strike="noStrike" kern="1200" cap="none" spc="0" baseline="0">
                          <a:ln>
                            <a:noFill/>
                          </a:ln>
                          <a:highlight>
                            <a:scrgbClr r="0" g="0" b="0">
                              <a:alpha val="0"/>
                            </a:scrgbClr>
                          </a:highlight>
                        </a:rPr>
                        <a:t>First Logic (Business Objects)</a:t>
                      </a:r>
                      <a:endParaRPr lang="en-CA" sz="1800" b="0" i="0" u="none" strike="noStrike" kern="1200" cap="none" spc="0" baseline="0">
                        <a:ln>
                          <a:noFill/>
                        </a:ln>
                        <a:solidFill>
                          <a:schemeClr val="tx1"/>
                        </a:solidFill>
                        <a:highlight>
                          <a:scrgbClr r="0" g="0" b="0">
                            <a:alpha val="0"/>
                          </a:scrgbClr>
                        </a:highlight>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IBM</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extLst>
                  <a:ext uri="{0D108BD9-81ED-4DB2-BD59-A6C34878D82A}">
                    <a16:rowId xmlns:a16="http://schemas.microsoft.com/office/drawing/2014/main" val="758954430"/>
                  </a:ext>
                </a:extLst>
              </a:tr>
              <a:tr h="417727">
                <a:tc>
                  <a:txBody>
                    <a:bodyPr/>
                    <a:lstStyle/>
                    <a:p>
                      <a:pPr marL="0" marR="0" lvl="0" indent="0" hangingPunct="0">
                        <a:lnSpc>
                          <a:spcPct val="100000"/>
                        </a:lnSpc>
                        <a:spcBef>
                          <a:spcPts val="0"/>
                        </a:spcBef>
                        <a:spcAft>
                          <a:spcPts val="0"/>
                        </a:spcAft>
                        <a:buNone/>
                        <a:tabLst/>
                        <a:defRPr/>
                      </a:pPr>
                      <a:r>
                        <a:rPr lang="en-CA" sz="1800" u="none" strike="noStrike" kern="1200" cap="none">
                          <a:ln>
                            <a:noFill/>
                          </a:ln>
                        </a:rPr>
                        <a:t>Data Profiling</a:t>
                      </a:r>
                      <a:endParaRPr lang="en-CA" sz="1800" b="1"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Basic</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Good</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Very good</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extLst>
                  <a:ext uri="{0D108BD9-81ED-4DB2-BD59-A6C34878D82A}">
                    <a16:rowId xmlns:a16="http://schemas.microsoft.com/office/drawing/2014/main" val="4058764807"/>
                  </a:ext>
                </a:extLst>
              </a:tr>
              <a:tr h="819575">
                <a:tc>
                  <a:txBody>
                    <a:bodyPr/>
                    <a:lstStyle/>
                    <a:p>
                      <a:pPr marL="0" marR="0" lvl="0" indent="0" hangingPunct="0">
                        <a:lnSpc>
                          <a:spcPct val="100000"/>
                        </a:lnSpc>
                        <a:spcBef>
                          <a:spcPts val="0"/>
                        </a:spcBef>
                        <a:spcAft>
                          <a:spcPts val="0"/>
                        </a:spcAft>
                        <a:buNone/>
                        <a:tabLst/>
                        <a:defRPr/>
                      </a:pPr>
                      <a:r>
                        <a:rPr lang="en-CA" sz="1800" u="none" strike="noStrike" kern="1200" cap="none" dirty="0">
                          <a:ln>
                            <a:noFill/>
                          </a:ln>
                        </a:rPr>
                        <a:t>Data parsing/correction</a:t>
                      </a:r>
                      <a:endParaRPr lang="en-CA" sz="1800" b="1" i="0" u="none" strike="noStrike" kern="1200" cap="none" dirty="0">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Basic</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Very good</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rtl="0" hangingPunct="0">
                        <a:lnSpc>
                          <a:spcPct val="100000"/>
                        </a:lnSpc>
                        <a:spcBef>
                          <a:spcPts val="0"/>
                        </a:spcBef>
                        <a:spcAft>
                          <a:spcPts val="0"/>
                        </a:spcAft>
                        <a:buNone/>
                        <a:tabLst/>
                        <a:defRPr lang="en-CA" spc="0" baseline="0">
                          <a:highlight>
                            <a:scrgbClr r="0" g="0" b="0">
                              <a:alpha val="0"/>
                            </a:scrgbClr>
                          </a:highlight>
                          <a:ea typeface="AR PL SungtiL GB" pitchFamily="2"/>
                          <a:cs typeface="Lohit Devanagari" pitchFamily="2"/>
                        </a:defRPr>
                      </a:pPr>
                      <a:r>
                        <a:rPr lang="en-CA" sz="1800" u="none" strike="noStrike" kern="1200" cap="none" spc="0" baseline="0">
                          <a:ln>
                            <a:noFill/>
                          </a:ln>
                          <a:highlight>
                            <a:scrgbClr r="0" g="0" b="0">
                              <a:alpha val="0"/>
                            </a:scrgbClr>
                          </a:highlight>
                        </a:rPr>
                        <a:t>Very good</a:t>
                      </a:r>
                      <a:endParaRPr lang="en-CA" sz="1800" b="0" i="0" u="none" strike="noStrike" kern="1200" cap="none" spc="0" baseline="0">
                        <a:ln>
                          <a:noFill/>
                        </a:ln>
                        <a:solidFill>
                          <a:schemeClr val="tx1"/>
                        </a:solidFill>
                        <a:highlight>
                          <a:scrgbClr r="0" g="0" b="0">
                            <a:alpha val="0"/>
                          </a:scrgbClr>
                        </a:highlight>
                        <a:latin typeface="Liberation Sans" pitchFamily="18"/>
                        <a:ea typeface="AR PL SungtiL GB" pitchFamily="2"/>
                        <a:cs typeface="Lohit Devanagari" pitchFamily="2"/>
                      </a:endParaRPr>
                    </a:p>
                  </a:txBody>
                  <a:tcPr/>
                </a:tc>
                <a:extLst>
                  <a:ext uri="{0D108BD9-81ED-4DB2-BD59-A6C34878D82A}">
                    <a16:rowId xmlns:a16="http://schemas.microsoft.com/office/drawing/2014/main" val="1020046650"/>
                  </a:ext>
                </a:extLst>
              </a:tr>
              <a:tr h="419625">
                <a:tc>
                  <a:txBody>
                    <a:bodyPr/>
                    <a:lstStyle/>
                    <a:p>
                      <a:pPr marL="0" marR="0" lvl="0" indent="0" hangingPunct="0">
                        <a:lnSpc>
                          <a:spcPct val="100000"/>
                        </a:lnSpc>
                        <a:spcBef>
                          <a:spcPts val="0"/>
                        </a:spcBef>
                        <a:spcAft>
                          <a:spcPts val="0"/>
                        </a:spcAft>
                        <a:buNone/>
                        <a:tabLst/>
                        <a:defRPr/>
                      </a:pPr>
                      <a:r>
                        <a:rPr lang="en-CA" sz="1800" u="none" strike="noStrike" kern="1200" cap="none" dirty="0" smtClean="0">
                          <a:ln>
                            <a:noFill/>
                          </a:ln>
                        </a:rPr>
                        <a:t>Matching/de-duplicate</a:t>
                      </a:r>
                      <a:endParaRPr lang="en-CA" sz="1800" b="1" i="0" u="none" strike="noStrike" kern="1200" cap="none" dirty="0">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Good</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Very good</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Very good</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extLst>
                  <a:ext uri="{0D108BD9-81ED-4DB2-BD59-A6C34878D82A}">
                    <a16:rowId xmlns:a16="http://schemas.microsoft.com/office/drawing/2014/main" val="1080118649"/>
                  </a:ext>
                </a:extLst>
              </a:tr>
              <a:tr h="417727">
                <a:tc>
                  <a:txBody>
                    <a:bodyPr/>
                    <a:lstStyle/>
                    <a:p>
                      <a:pPr marL="0" marR="0" lvl="0" indent="0" hangingPunct="0">
                        <a:lnSpc>
                          <a:spcPct val="100000"/>
                        </a:lnSpc>
                        <a:spcBef>
                          <a:spcPts val="0"/>
                        </a:spcBef>
                        <a:spcAft>
                          <a:spcPts val="0"/>
                        </a:spcAft>
                        <a:buNone/>
                        <a:tabLst/>
                        <a:defRPr/>
                      </a:pPr>
                      <a:r>
                        <a:rPr lang="en-CA" sz="1800" u="none" strike="noStrike" kern="1200" cap="none">
                          <a:ln>
                            <a:noFill/>
                          </a:ln>
                        </a:rPr>
                        <a:t>Enrichment</a:t>
                      </a:r>
                      <a:endParaRPr lang="en-CA" sz="1800" b="1"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Very good</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extLst>
                  <a:ext uri="{0D108BD9-81ED-4DB2-BD59-A6C34878D82A}">
                    <a16:rowId xmlns:a16="http://schemas.microsoft.com/office/drawing/2014/main" val="1700680691"/>
                  </a:ext>
                </a:extLst>
              </a:tr>
              <a:tr h="417727">
                <a:tc>
                  <a:txBody>
                    <a:bodyPr/>
                    <a:lstStyle/>
                    <a:p>
                      <a:pPr marL="0" marR="0" lvl="0" indent="0" hangingPunct="0">
                        <a:lnSpc>
                          <a:spcPct val="100000"/>
                        </a:lnSpc>
                        <a:spcBef>
                          <a:spcPts val="0"/>
                        </a:spcBef>
                        <a:spcAft>
                          <a:spcPts val="0"/>
                        </a:spcAft>
                        <a:buNone/>
                        <a:tabLst/>
                        <a:defRPr/>
                      </a:pPr>
                      <a:r>
                        <a:rPr lang="en-CA" sz="1800" u="none" strike="noStrike" kern="1200" cap="none">
                          <a:ln>
                            <a:noFill/>
                          </a:ln>
                        </a:rPr>
                        <a:t>Integration</a:t>
                      </a:r>
                      <a:endParaRPr lang="en-CA" sz="1800" b="1"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Good</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Good</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extLst>
                  <a:ext uri="{0D108BD9-81ED-4DB2-BD59-A6C34878D82A}">
                    <a16:rowId xmlns:a16="http://schemas.microsoft.com/office/drawing/2014/main" val="3053745529"/>
                  </a:ext>
                </a:extLst>
              </a:tr>
              <a:tr h="417727">
                <a:tc>
                  <a:txBody>
                    <a:bodyPr/>
                    <a:lstStyle/>
                    <a:p>
                      <a:pPr marL="0" marR="0" lvl="0" indent="0" algn="l" rtl="0" hangingPunct="0">
                        <a:lnSpc>
                          <a:spcPct val="100000"/>
                        </a:lnSpc>
                        <a:spcBef>
                          <a:spcPts val="0"/>
                        </a:spcBef>
                        <a:spcAft>
                          <a:spcPts val="0"/>
                        </a:spcAft>
                        <a:buNone/>
                        <a:tabLst/>
                        <a:defRPr lang="en-CA" spc="0" baseline="0">
                          <a:highlight>
                            <a:scrgbClr r="0" g="0" b="0">
                              <a:alpha val="0"/>
                            </a:scrgbClr>
                          </a:highlight>
                          <a:ea typeface="AR PL SungtiL GB" pitchFamily="2"/>
                          <a:cs typeface="Lohit Devanagari" pitchFamily="2"/>
                        </a:defRPr>
                      </a:pPr>
                      <a:r>
                        <a:rPr lang="en-CA" sz="1800" u="none" strike="noStrike" kern="1200" cap="none" spc="0" baseline="0">
                          <a:ln>
                            <a:noFill/>
                          </a:ln>
                          <a:highlight>
                            <a:scrgbClr r="0" g="0" b="0">
                              <a:alpha val="0"/>
                            </a:scrgbClr>
                          </a:highlight>
                        </a:rPr>
                        <a:t>Real time support</a:t>
                      </a:r>
                      <a:endParaRPr lang="en-CA" sz="1800" b="1" i="0" u="none" strike="noStrike" kern="1200" cap="none" spc="0" baseline="0">
                        <a:ln>
                          <a:noFill/>
                        </a:ln>
                        <a:solidFill>
                          <a:schemeClr val="tx1"/>
                        </a:solidFill>
                        <a:highlight>
                          <a:scrgbClr r="0" g="0" b="0">
                            <a:alpha val="0"/>
                          </a:scrgbClr>
                        </a:highlight>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Good</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Good</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extLst>
                  <a:ext uri="{0D108BD9-81ED-4DB2-BD59-A6C34878D82A}">
                    <a16:rowId xmlns:a16="http://schemas.microsoft.com/office/drawing/2014/main" val="1509563373"/>
                  </a:ext>
                </a:extLst>
              </a:tr>
              <a:tr h="417727">
                <a:tc>
                  <a:txBody>
                    <a:bodyPr/>
                    <a:lstStyle/>
                    <a:p>
                      <a:pPr marL="0" marR="0" lvl="0" indent="0" hangingPunct="0">
                        <a:lnSpc>
                          <a:spcPct val="100000"/>
                        </a:lnSpc>
                        <a:spcBef>
                          <a:spcPts val="0"/>
                        </a:spcBef>
                        <a:spcAft>
                          <a:spcPts val="0"/>
                        </a:spcAft>
                        <a:buNone/>
                        <a:tabLst/>
                        <a:defRPr/>
                      </a:pPr>
                      <a:r>
                        <a:rPr lang="en-CA" sz="1800" u="none" strike="noStrike" kern="1200" cap="none">
                          <a:ln>
                            <a:noFill/>
                          </a:ln>
                        </a:rPr>
                        <a:t>Database support</a:t>
                      </a:r>
                      <a:endParaRPr lang="en-CA" sz="1800" b="1"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Very good</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Good</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extLst>
                  <a:ext uri="{0D108BD9-81ED-4DB2-BD59-A6C34878D82A}">
                    <a16:rowId xmlns:a16="http://schemas.microsoft.com/office/drawing/2014/main" val="1733611955"/>
                  </a:ext>
                </a:extLst>
              </a:tr>
              <a:tr h="351784">
                <a:tc>
                  <a:txBody>
                    <a:bodyPr/>
                    <a:lstStyle/>
                    <a:p>
                      <a:pPr marL="0" marR="0" lvl="0" indent="0" hangingPunct="0">
                        <a:lnSpc>
                          <a:spcPct val="100000"/>
                        </a:lnSpc>
                        <a:spcBef>
                          <a:spcPts val="0"/>
                        </a:spcBef>
                        <a:spcAft>
                          <a:spcPts val="0"/>
                        </a:spcAft>
                        <a:buNone/>
                        <a:tabLst/>
                        <a:defRPr/>
                      </a:pPr>
                      <a:r>
                        <a:rPr lang="en-CA" sz="1800" u="none" strike="noStrike" kern="1200" cap="none">
                          <a:ln>
                            <a:noFill/>
                          </a:ln>
                        </a:rPr>
                        <a:t>User Interface</a:t>
                      </a:r>
                      <a:endParaRPr lang="en-CA" sz="1800" b="1"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a:ln>
                            <a:noFill/>
                          </a:ln>
                        </a:rPr>
                        <a:t>Intuitive</a:t>
                      </a:r>
                      <a:endParaRPr lang="en-CA" sz="1800" b="0" i="0" u="none" strike="noStrike" kern="1200" cap="none">
                        <a:ln>
                          <a:noFill/>
                        </a:ln>
                        <a:solidFill>
                          <a:schemeClr val="tx1"/>
                        </a:solidFill>
                        <a:latin typeface="Liberation Sans" pitchFamily="18"/>
                        <a:ea typeface="AR PL SungtiL GB" pitchFamily="2"/>
                        <a:cs typeface="Lohit Devanagari" pitchFamily="2"/>
                      </a:endParaRPr>
                    </a:p>
                  </a:txBody>
                  <a:tcPr/>
                </a:tc>
                <a:tc>
                  <a:txBody>
                    <a:bodyPr/>
                    <a:lstStyle/>
                    <a:p>
                      <a:pPr marL="0" marR="0" lvl="0" indent="0" algn="ctr" hangingPunct="0">
                        <a:lnSpc>
                          <a:spcPct val="100000"/>
                        </a:lnSpc>
                        <a:spcBef>
                          <a:spcPts val="0"/>
                        </a:spcBef>
                        <a:spcAft>
                          <a:spcPts val="0"/>
                        </a:spcAft>
                        <a:buNone/>
                        <a:tabLst/>
                      </a:pPr>
                      <a:r>
                        <a:rPr lang="en-CA" sz="1800" u="none" strike="noStrike" kern="1200" cap="none" dirty="0">
                          <a:ln>
                            <a:noFill/>
                          </a:ln>
                        </a:rPr>
                        <a:t>Easy to use</a:t>
                      </a:r>
                      <a:endParaRPr lang="en-CA" sz="1800" b="0" i="0" u="none" strike="noStrike" kern="1200" cap="none" dirty="0">
                        <a:ln>
                          <a:noFill/>
                        </a:ln>
                        <a:solidFill>
                          <a:schemeClr val="tx1"/>
                        </a:solidFill>
                        <a:latin typeface="Liberation Sans" pitchFamily="18"/>
                        <a:ea typeface="AR PL SungtiL GB" pitchFamily="2"/>
                        <a:cs typeface="Lohit Devanagari" pitchFamily="2"/>
                      </a:endParaRPr>
                    </a:p>
                  </a:txBody>
                  <a:tcPr/>
                </a:tc>
                <a:extLst>
                  <a:ext uri="{0D108BD9-81ED-4DB2-BD59-A6C34878D82A}">
                    <a16:rowId xmlns:a16="http://schemas.microsoft.com/office/drawing/2014/main" val="275922818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56323" name="Text Placeholder 2"/>
          <p:cNvSpPr txBox="1">
            <a:spLocks noGrp="1"/>
          </p:cNvSpPr>
          <p:nvPr>
            <p:ph type="body" idx="4294967295"/>
          </p:nvPr>
        </p:nvSpPr>
        <p:spPr>
          <a:xfrm>
            <a:off x="391886" y="1775012"/>
            <a:ext cx="9343785" cy="3711388"/>
          </a:xfrm>
        </p:spPr>
        <p:txBody>
          <a:bodyPr>
            <a:normAutofit fontScale="25000" lnSpcReduction="20000"/>
          </a:bodyPr>
          <a:lstStyle/>
          <a:p>
            <a:pPr eaLnBrk="1">
              <a:buSzPct val="45000"/>
              <a:buFont typeface="StarSymbol"/>
              <a:buChar char="●"/>
            </a:pPr>
            <a:r>
              <a:rPr altLang="en-US" sz="8000" b="1" dirty="0" smtClean="0">
                <a:solidFill>
                  <a:srgbClr val="000000"/>
                </a:solidFill>
                <a:latin typeface="Liberation Sans" panose="020B0604020202020204" pitchFamily="34" charset="0"/>
              </a:rPr>
              <a:t> </a:t>
            </a:r>
            <a:r>
              <a:rPr altLang="en-US" sz="8000" b="1" dirty="0" smtClean="0">
                <a:solidFill>
                  <a:srgbClr val="000000"/>
                </a:solidFill>
                <a:latin typeface="Liberation Sans" panose="020B0604020202020204" pitchFamily="34" charset="0"/>
              </a:rPr>
              <a:t>Target</a:t>
            </a:r>
            <a:endParaRPr lang="en-US" altLang="en-US" sz="8000" b="1" dirty="0" smtClean="0">
              <a:solidFill>
                <a:srgbClr val="000000"/>
              </a:solidFill>
              <a:latin typeface="Liberation Sans" panose="020B0604020202020204" pitchFamily="34" charset="0"/>
            </a:endParaRPr>
          </a:p>
          <a:p>
            <a:pPr lvl="1">
              <a:buSzPct val="45000"/>
              <a:buFont typeface="StarSymbol"/>
              <a:buChar char="●"/>
            </a:pPr>
            <a:r>
              <a:rPr lang="en-CA" altLang="en-US" sz="6800" dirty="0" smtClean="0">
                <a:latin typeface="Liberation Sans" panose="020B0604020202020204" pitchFamily="34" charset="0"/>
              </a:rPr>
              <a:t>Customer data</a:t>
            </a:r>
          </a:p>
          <a:p>
            <a:pPr lvl="1">
              <a:buSzPct val="45000"/>
              <a:buFont typeface="StarSymbol"/>
              <a:buChar char="●"/>
            </a:pPr>
            <a:r>
              <a:rPr lang="en-CA" altLang="en-US" sz="6800" dirty="0" smtClean="0">
                <a:latin typeface="Liberation Sans" panose="020B0604020202020204" pitchFamily="34" charset="0"/>
              </a:rPr>
              <a:t>Product data</a:t>
            </a:r>
          </a:p>
          <a:p>
            <a:pPr lvl="1">
              <a:buSzPct val="45000"/>
              <a:buFont typeface="StarSymbol"/>
              <a:buChar char="●"/>
            </a:pPr>
            <a:r>
              <a:rPr lang="en-CA" altLang="en-US" sz="6800" dirty="0" smtClean="0">
                <a:latin typeface="Liberation Sans" panose="020B0604020202020204" pitchFamily="34" charset="0"/>
              </a:rPr>
              <a:t>Financial data</a:t>
            </a:r>
            <a:endParaRPr lang="en-CA" altLang="en-US" sz="6800" dirty="0" smtClean="0">
              <a:latin typeface="Liberation Sans" panose="020B0604020202020204" pitchFamily="34" charset="0"/>
            </a:endParaRPr>
          </a:p>
          <a:p>
            <a:pPr eaLnBrk="1">
              <a:buSzPct val="45000"/>
              <a:buFont typeface="StarSymbol"/>
              <a:buChar char="●"/>
            </a:pPr>
            <a:r>
              <a:rPr altLang="en-US" sz="8000" b="1" dirty="0" smtClean="0">
                <a:solidFill>
                  <a:srgbClr val="000000"/>
                </a:solidFill>
                <a:latin typeface="Liberation Sans" panose="020B0604020202020204" pitchFamily="34" charset="0"/>
              </a:rPr>
              <a:t> Powerful </a:t>
            </a:r>
            <a:r>
              <a:rPr altLang="en-US" sz="8000" b="1" dirty="0" smtClean="0">
                <a:solidFill>
                  <a:srgbClr val="000000"/>
                </a:solidFill>
                <a:latin typeface="Liberation Sans" panose="020B0604020202020204" pitchFamily="34" charset="0"/>
              </a:rPr>
              <a:t>Technologies</a:t>
            </a:r>
            <a:endParaRPr lang="en-US" altLang="en-US" sz="8000" b="1" dirty="0" smtClean="0">
              <a:solidFill>
                <a:srgbClr val="000000"/>
              </a:solidFill>
              <a:latin typeface="Liberation Sans" panose="020B0604020202020204" pitchFamily="34" charset="0"/>
            </a:endParaRPr>
          </a:p>
          <a:p>
            <a:pPr lvl="1">
              <a:buSzPct val="45000"/>
              <a:buFont typeface="StarSymbol"/>
              <a:buChar char="●"/>
            </a:pPr>
            <a:r>
              <a:rPr lang="en-CA" altLang="en-US" sz="6800" dirty="0" smtClean="0">
                <a:latin typeface="Liberation Sans" panose="020B0604020202020204" pitchFamily="34" charset="0"/>
              </a:rPr>
              <a:t>Fast  </a:t>
            </a:r>
            <a:r>
              <a:rPr lang="en-CA" altLang="en-US" sz="6800" dirty="0" smtClean="0">
                <a:latin typeface="Liberation Sans" panose="020B0604020202020204" pitchFamily="34" charset="0"/>
              </a:rPr>
              <a:t>access  to  and  from  relational  databases like: Oracle, SQL Server, DB2, ...</a:t>
            </a:r>
            <a:r>
              <a:rPr lang="en-CA" altLang="en-US" sz="6800" dirty="0" err="1" smtClean="0">
                <a:latin typeface="Liberation Sans" panose="020B0604020202020204" pitchFamily="34" charset="0"/>
              </a:rPr>
              <a:t>etc</a:t>
            </a:r>
            <a:endParaRPr lang="en-CA" altLang="en-US" sz="6800" dirty="0">
              <a:latin typeface="Liberation Sans" panose="020B0604020202020204" pitchFamily="34" charset="0"/>
            </a:endParaRPr>
          </a:p>
          <a:p>
            <a:pPr lvl="1">
              <a:buSzPct val="45000"/>
              <a:buFont typeface="StarSymbol"/>
              <a:buChar char="●"/>
            </a:pPr>
            <a:r>
              <a:rPr lang="en-CA" altLang="en-US" sz="6800" dirty="0" smtClean="0">
                <a:latin typeface="Liberation Sans" panose="020B0604020202020204" pitchFamily="34" charset="0"/>
              </a:rPr>
              <a:t>Support </a:t>
            </a:r>
            <a:r>
              <a:rPr lang="en-CA" altLang="en-US" sz="6800" dirty="0" smtClean="0">
                <a:latin typeface="Liberation Sans" panose="020B0604020202020204" pitchFamily="34" charset="0"/>
              </a:rPr>
              <a:t>Windows ODBC connectivity and traditional delimited </a:t>
            </a:r>
            <a:r>
              <a:rPr lang="en-CA" altLang="en-US" sz="6800" dirty="0" smtClean="0">
                <a:latin typeface="Liberation Sans" panose="020B0604020202020204" pitchFamily="34" charset="0"/>
              </a:rPr>
              <a:t>files</a:t>
            </a:r>
          </a:p>
          <a:p>
            <a:pPr lvl="1">
              <a:buSzPct val="45000"/>
              <a:buFont typeface="StarSymbol"/>
              <a:buChar char="●"/>
            </a:pPr>
            <a:r>
              <a:rPr lang="en-CA" altLang="en-US" sz="6800" dirty="0" smtClean="0">
                <a:latin typeface="Liberation Sans" panose="020B0604020202020204" pitchFamily="34" charset="0"/>
              </a:rPr>
              <a:t>Provide </a:t>
            </a:r>
            <a:r>
              <a:rPr lang="en-CA" altLang="en-US" sz="6800" dirty="0" smtClean="0">
                <a:latin typeface="Liberation Sans" panose="020B0604020202020204" pitchFamily="34" charset="0"/>
              </a:rPr>
              <a:t>a scope for connectivity to databases, integration with enterprise systems like Enterprise Resource Planning (ERP) and data warehousing tools like Extract transform Load (</a:t>
            </a:r>
            <a:r>
              <a:rPr lang="en-CA" altLang="en-US" sz="6800" dirty="0" smtClean="0">
                <a:latin typeface="Liberation Sans" panose="020B0604020202020204" pitchFamily="34" charset="0"/>
              </a:rPr>
              <a:t>ETL)</a:t>
            </a:r>
          </a:p>
          <a:p>
            <a:pPr lvl="1">
              <a:buSzPct val="45000"/>
              <a:buFont typeface="StarSymbol"/>
              <a:buChar char="●"/>
            </a:pPr>
            <a:r>
              <a:rPr lang="en-CA" altLang="en-US" sz="6800" dirty="0" smtClean="0">
                <a:latin typeface="Liberation Sans" panose="020B0604020202020204" pitchFamily="34" charset="0"/>
              </a:rPr>
              <a:t>Support </a:t>
            </a:r>
            <a:r>
              <a:rPr lang="en-CA" altLang="en-US" sz="6800" dirty="0" smtClean="0">
                <a:latin typeface="Liberation Sans" panose="020B0604020202020204" pitchFamily="34" charset="0"/>
              </a:rPr>
              <a:t>Unicode framework, Geocoding and SOA </a:t>
            </a:r>
            <a:r>
              <a:rPr lang="en-CA" altLang="en-US" sz="7200" dirty="0" smtClean="0">
                <a:latin typeface="Liberation Sans" panose="020B0604020202020204" pitchFamily="34" charset="0"/>
              </a:rPr>
              <a:t/>
            </a:r>
            <a:br>
              <a:rPr lang="en-CA" altLang="en-US" sz="7200" dirty="0" smtClean="0">
                <a:latin typeface="Liberation Sans" panose="020B0604020202020204" pitchFamily="34" charset="0"/>
              </a:rPr>
            </a:br>
            <a:r>
              <a:rPr lang="en-CA" altLang="en-US" sz="6400" i="1" dirty="0" smtClean="0">
                <a:solidFill>
                  <a:srgbClr val="A5644E"/>
                </a:solidFill>
                <a:latin typeface="Liberation Sans" panose="020B0604020202020204" pitchFamily="34" charset="0"/>
              </a:rPr>
              <a:t>also Web Services standards like SOAP, XML, WSDL, UDDI and HTTP</a:t>
            </a:r>
            <a:endParaRPr lang="en-CA" altLang="en-US" sz="6400" i="1" dirty="0" smtClean="0">
              <a:solidFill>
                <a:srgbClr val="A5644E"/>
              </a:solidFill>
              <a:latin typeface="Liberation Sans" panose="020B0604020202020204" pitchFamily="34" charset="0"/>
            </a:endParaRPr>
          </a:p>
        </p:txBody>
      </p:sp>
      <p:sp>
        <p:nvSpPr>
          <p:cNvPr id="4" name="Title 1"/>
          <p:cNvSpPr txBox="1">
            <a:spLocks/>
          </p:cNvSpPr>
          <p:nvPr/>
        </p:nvSpPr>
        <p:spPr>
          <a:xfrm>
            <a:off x="391886" y="988080"/>
            <a:ext cx="8680677" cy="523220"/>
          </a:xfrm>
          <a:prstGeom prst="rect">
            <a:avLst/>
          </a:prstGeom>
        </p:spPr>
        <p:txBody>
          <a:bodyPr vert="horz" wrap="square" lIns="91440" tIns="45720" rIns="91440" bIns="45720" rtlCol="0" anchor="b">
            <a:spAutoFit/>
          </a:bodyPr>
          <a:lstStyle>
            <a:lvl1pPr algn="l" defTabSz="378013" rtl="0" eaLnBrk="1" latinLnBrk="0" hangingPunct="1">
              <a:spcBef>
                <a:spcPct val="0"/>
              </a:spcBef>
              <a:buNone/>
              <a:defRPr sz="2315"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Bef>
                <a:spcPts val="0"/>
              </a:spcBef>
              <a:spcAft>
                <a:spcPts val="0"/>
              </a:spcAft>
              <a:defRPr/>
            </a:pPr>
            <a:r>
              <a:rPr lang="en-CA" sz="2800" b="1" cap="none" smtClean="0">
                <a:solidFill>
                  <a:srgbClr val="A87746"/>
                </a:solidFill>
              </a:rPr>
              <a:t>Commercially Available Tools</a:t>
            </a:r>
            <a:endParaRPr lang="en-CA" sz="2800" b="1" cap="none" dirty="0" smtClean="0">
              <a:solidFill>
                <a:srgbClr val="A8774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58371" name="Text Placeholder 2"/>
          <p:cNvSpPr txBox="1">
            <a:spLocks noGrp="1"/>
          </p:cNvSpPr>
          <p:nvPr>
            <p:ph type="body" idx="4294967295"/>
          </p:nvPr>
        </p:nvSpPr>
        <p:spPr>
          <a:xfrm>
            <a:off x="391886" y="1655763"/>
            <a:ext cx="8680677" cy="3529012"/>
          </a:xfrm>
        </p:spPr>
        <p:txBody>
          <a:bodyPr/>
          <a:lstStyle/>
          <a:p>
            <a:pPr eaLnBrk="1">
              <a:buSzPct val="45000"/>
              <a:buFont typeface="StarSymbol"/>
              <a:buChar char="●"/>
            </a:pPr>
            <a:r>
              <a:rPr altLang="en-US" sz="2400" b="1" dirty="0" smtClean="0">
                <a:solidFill>
                  <a:srgbClr val="000000"/>
                </a:solidFill>
                <a:latin typeface="Liberation Sans" panose="020B0604020202020204" pitchFamily="34" charset="0"/>
              </a:rPr>
              <a:t>How to know is a data cleaning tool is any </a:t>
            </a:r>
            <a:r>
              <a:rPr altLang="en-US" sz="2400" b="1" dirty="0" smtClean="0">
                <a:solidFill>
                  <a:srgbClr val="000000"/>
                </a:solidFill>
                <a:latin typeface="Liberation Sans" panose="020B0604020202020204" pitchFamily="34" charset="0"/>
              </a:rPr>
              <a:t>good?</a:t>
            </a:r>
            <a:endParaRPr lang="en-US" altLang="en-US" sz="2400" b="1" dirty="0" smtClean="0">
              <a:solidFill>
                <a:srgbClr val="000000"/>
              </a:solidFill>
              <a:latin typeface="Liberation Sans" panose="020B0604020202020204" pitchFamily="34" charset="0"/>
            </a:endParaRPr>
          </a:p>
          <a:p>
            <a:pPr lvl="1">
              <a:buSzPct val="45000"/>
              <a:buFont typeface="StarSymbol"/>
              <a:buChar char="●"/>
            </a:pPr>
            <a:r>
              <a:rPr lang="en-CA" altLang="en-US" sz="1800" dirty="0" smtClean="0">
                <a:latin typeface="Liberation Sans" panose="020B0604020202020204" pitchFamily="34" charset="0"/>
              </a:rPr>
              <a:t>Handy </a:t>
            </a:r>
            <a:r>
              <a:rPr lang="en-CA" altLang="en-US" sz="1800" dirty="0" smtClean="0">
                <a:latin typeface="Liberation Sans" panose="020B0604020202020204" pitchFamily="34" charset="0"/>
              </a:rPr>
              <a:t>for dealing with messy data, raw data ingestion; clean, match and transform data from one format to another at a </a:t>
            </a:r>
            <a:r>
              <a:rPr lang="en-CA" altLang="en-US" sz="1800" u="sng" dirty="0" smtClean="0">
                <a:latin typeface="Liberation Sans" panose="020B0604020202020204" pitchFamily="34" charset="0"/>
              </a:rPr>
              <a:t>fast pace</a:t>
            </a:r>
            <a:r>
              <a:rPr lang="en-CA" altLang="en-US" sz="1800" dirty="0" smtClean="0">
                <a:latin typeface="Liberation Sans" panose="020B0604020202020204" pitchFamily="34" charset="0"/>
              </a:rPr>
              <a:t> </a:t>
            </a:r>
            <a:r>
              <a:rPr lang="en-CA" altLang="en-US" dirty="0" smtClean="0">
                <a:latin typeface="Liberation Sans" panose="020B0604020202020204" pitchFamily="34" charset="0"/>
              </a:rPr>
              <a:t/>
            </a:r>
            <a:br>
              <a:rPr lang="en-CA" altLang="en-US" dirty="0" smtClean="0">
                <a:latin typeface="Liberation Sans" panose="020B0604020202020204" pitchFamily="34" charset="0"/>
              </a:rPr>
            </a:br>
            <a:r>
              <a:rPr lang="en-CA" altLang="en-US" sz="1600" i="1" dirty="0" smtClean="0">
                <a:solidFill>
                  <a:srgbClr val="A5644E"/>
                </a:solidFill>
                <a:latin typeface="Liberation Sans" panose="020B0604020202020204" pitchFamily="34" charset="0"/>
              </a:rPr>
              <a:t>e.g</a:t>
            </a:r>
            <a:r>
              <a:rPr lang="en-CA" altLang="en-US" sz="1600" i="1" dirty="0" smtClean="0">
                <a:solidFill>
                  <a:srgbClr val="A5644E"/>
                </a:solidFill>
                <a:latin typeface="Liberation Sans" panose="020B0604020202020204" pitchFamily="34" charset="0"/>
              </a:rPr>
              <a:t>. </a:t>
            </a:r>
            <a:r>
              <a:rPr lang="en-CA" altLang="en-US" sz="1600" i="1" dirty="0" err="1" smtClean="0">
                <a:solidFill>
                  <a:srgbClr val="A5644E"/>
                </a:solidFill>
                <a:latin typeface="Liberation Sans" panose="020B0604020202020204" pitchFamily="34" charset="0"/>
              </a:rPr>
              <a:t>OpenRefine</a:t>
            </a:r>
            <a:r>
              <a:rPr lang="en-CA" altLang="en-US" sz="1600" i="1" dirty="0" smtClean="0">
                <a:solidFill>
                  <a:srgbClr val="A5644E"/>
                </a:solidFill>
                <a:latin typeface="Liberation Sans" panose="020B0604020202020204" pitchFamily="34" charset="0"/>
              </a:rPr>
              <a:t>, </a:t>
            </a:r>
            <a:r>
              <a:rPr lang="en-CA" altLang="en-US" sz="1600" i="1" dirty="0" smtClean="0">
                <a:solidFill>
                  <a:srgbClr val="A5644E"/>
                </a:solidFill>
                <a:latin typeface="Liberation Sans" panose="020B0604020202020204" pitchFamily="34" charset="0"/>
              </a:rPr>
              <a:t>Google</a:t>
            </a:r>
          </a:p>
          <a:p>
            <a:pPr marL="267883" lvl="1" indent="0">
              <a:buSzPct val="45000"/>
              <a:buNone/>
            </a:pPr>
            <a:endParaRPr lang="en-CA" altLang="en-US" sz="1435" i="1" dirty="0" smtClean="0">
              <a:solidFill>
                <a:srgbClr val="A5644E"/>
              </a:solidFill>
              <a:latin typeface="Liberation Sans" panose="020B0604020202020204" pitchFamily="34" charset="0"/>
            </a:endParaRPr>
          </a:p>
          <a:p>
            <a:pPr lvl="1">
              <a:buSzPct val="45000"/>
              <a:buFont typeface="StarSymbol"/>
              <a:buChar char="●"/>
            </a:pPr>
            <a:r>
              <a:rPr lang="en-CA" altLang="en-US" sz="1800" dirty="0" smtClean="0">
                <a:latin typeface="Liberation Sans" panose="020B0604020202020204" pitchFamily="34" charset="0"/>
              </a:rPr>
              <a:t>Free </a:t>
            </a:r>
            <a:r>
              <a:rPr lang="en-CA" altLang="en-US" sz="1800" dirty="0" smtClean="0">
                <a:latin typeface="Liberation Sans" panose="020B0604020202020204" pitchFamily="34" charset="0"/>
              </a:rPr>
              <a:t>or at affordable </a:t>
            </a:r>
            <a:r>
              <a:rPr lang="en-CA" altLang="en-US" sz="1800" u="sng" dirty="0" smtClean="0">
                <a:latin typeface="Liberation Sans" panose="020B0604020202020204" pitchFamily="34" charset="0"/>
              </a:rPr>
              <a:t>cost</a:t>
            </a:r>
            <a:r>
              <a:rPr lang="en-CA" altLang="en-US" sz="1800" dirty="0" smtClean="0">
                <a:latin typeface="Liberation Sans" panose="020B0604020202020204" pitchFamily="34" charset="0"/>
              </a:rPr>
              <a:t>, </a:t>
            </a:r>
            <a:r>
              <a:rPr lang="en-CA" altLang="en-US" sz="1800" u="sng" dirty="0" smtClean="0">
                <a:latin typeface="Liberation Sans" panose="020B0604020202020204" pitchFamily="34" charset="0"/>
              </a:rPr>
              <a:t>interactive</a:t>
            </a:r>
            <a:r>
              <a:rPr lang="en-CA" altLang="en-US" sz="1800" dirty="0" smtClean="0">
                <a:latin typeface="Liberation Sans" panose="020B0604020202020204" pitchFamily="34" charset="0"/>
              </a:rPr>
              <a:t>, with </a:t>
            </a:r>
            <a:r>
              <a:rPr lang="en-CA" altLang="en-US" sz="1800" u="sng" dirty="0" smtClean="0">
                <a:latin typeface="Liberation Sans" panose="020B0604020202020204" pitchFamily="34" charset="0"/>
              </a:rPr>
              <a:t>machine learning</a:t>
            </a:r>
            <a:r>
              <a:rPr lang="en-CA" altLang="en-US" sz="1800" dirty="0" smtClean="0">
                <a:latin typeface="Liberation Sans" panose="020B0604020202020204" pitchFamily="34" charset="0"/>
              </a:rPr>
              <a:t> algorithms that helps in suggestion common transformations and aggregations </a:t>
            </a:r>
            <a:r>
              <a:rPr lang="en-CA" altLang="en-US" sz="1800" dirty="0">
                <a:latin typeface="Liberation Sans" panose="020B0604020202020204" pitchFamily="34" charset="0"/>
              </a:rPr>
              <a:t/>
            </a:r>
            <a:br>
              <a:rPr lang="en-CA" altLang="en-US" sz="1800" dirty="0">
                <a:latin typeface="Liberation Sans" panose="020B0604020202020204" pitchFamily="34" charset="0"/>
              </a:rPr>
            </a:br>
            <a:r>
              <a:rPr lang="en-CA" altLang="en-US" sz="1600" i="1" dirty="0" smtClean="0">
                <a:solidFill>
                  <a:srgbClr val="A5644E"/>
                </a:solidFill>
                <a:latin typeface="Liberation Sans" panose="020B0604020202020204" pitchFamily="34" charset="0"/>
              </a:rPr>
              <a:t>e.g</a:t>
            </a:r>
            <a:r>
              <a:rPr lang="en-CA" altLang="en-US" sz="1600" i="1" dirty="0" smtClean="0">
                <a:solidFill>
                  <a:srgbClr val="A5644E"/>
                </a:solidFill>
                <a:latin typeface="Liberation Sans" panose="020B0604020202020204" pitchFamily="34" charset="0"/>
              </a:rPr>
              <a:t>. </a:t>
            </a:r>
            <a:r>
              <a:rPr lang="en-CA" altLang="en-US" sz="1600" i="1" dirty="0" err="1" smtClean="0">
                <a:solidFill>
                  <a:srgbClr val="A5644E"/>
                </a:solidFill>
                <a:latin typeface="Liberation Sans" panose="020B0604020202020204" pitchFamily="34" charset="0"/>
              </a:rPr>
              <a:t>Trifacta</a:t>
            </a:r>
            <a:r>
              <a:rPr lang="en-CA" altLang="en-US" sz="1600" i="1" dirty="0" smtClean="0">
                <a:solidFill>
                  <a:srgbClr val="A5644E"/>
                </a:solidFill>
                <a:latin typeface="Liberation Sans" panose="020B0604020202020204" pitchFamily="34" charset="0"/>
              </a:rPr>
              <a:t> </a:t>
            </a:r>
            <a:r>
              <a:rPr lang="en-CA" altLang="en-US" sz="1600" i="1" dirty="0" smtClean="0">
                <a:solidFill>
                  <a:srgbClr val="A5644E"/>
                </a:solidFill>
                <a:latin typeface="Liberation Sans" panose="020B0604020202020204" pitchFamily="34" charset="0"/>
              </a:rPr>
              <a:t>Wrangler</a:t>
            </a:r>
            <a:endParaRPr lang="en-CA" altLang="en-US" sz="1600" i="1" dirty="0" smtClean="0">
              <a:solidFill>
                <a:srgbClr val="A5644E"/>
              </a:solidFill>
              <a:latin typeface="Liberation Sans" panose="020B0604020202020204" pitchFamily="34" charset="0"/>
            </a:endParaRPr>
          </a:p>
        </p:txBody>
      </p:sp>
      <p:sp>
        <p:nvSpPr>
          <p:cNvPr id="4" name="Title 1"/>
          <p:cNvSpPr txBox="1">
            <a:spLocks/>
          </p:cNvSpPr>
          <p:nvPr/>
        </p:nvSpPr>
        <p:spPr>
          <a:xfrm>
            <a:off x="391886" y="988080"/>
            <a:ext cx="8680677" cy="523220"/>
          </a:xfrm>
          <a:prstGeom prst="rect">
            <a:avLst/>
          </a:prstGeom>
        </p:spPr>
        <p:txBody>
          <a:bodyPr vert="horz" wrap="square" lIns="91440" tIns="45720" rIns="91440" bIns="45720" rtlCol="0" anchor="b">
            <a:spAutoFit/>
          </a:bodyPr>
          <a:lstStyle>
            <a:lvl1pPr algn="l" defTabSz="378013" rtl="0" eaLnBrk="1" latinLnBrk="0" hangingPunct="1">
              <a:spcBef>
                <a:spcPct val="0"/>
              </a:spcBef>
              <a:buNone/>
              <a:defRPr sz="2315"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Bef>
                <a:spcPts val="0"/>
              </a:spcBef>
              <a:spcAft>
                <a:spcPts val="0"/>
              </a:spcAft>
              <a:defRPr/>
            </a:pPr>
            <a:r>
              <a:rPr lang="en-CA" sz="2800" b="1" cap="none" dirty="0" smtClean="0">
                <a:solidFill>
                  <a:srgbClr val="A87746"/>
                </a:solidFill>
              </a:rPr>
              <a:t>Commercially Available Tools</a:t>
            </a:r>
            <a:endParaRPr lang="en-CA" sz="2800" b="1" cap="none" dirty="0" smtClean="0">
              <a:solidFill>
                <a:srgbClr val="A8774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60419" name="Text Placeholder 2"/>
          <p:cNvSpPr txBox="1">
            <a:spLocks noGrp="1"/>
          </p:cNvSpPr>
          <p:nvPr>
            <p:ph type="body" idx="4294967295"/>
          </p:nvPr>
        </p:nvSpPr>
        <p:spPr>
          <a:xfrm>
            <a:off x="391886" y="1655763"/>
            <a:ext cx="9305364" cy="3529012"/>
          </a:xfrm>
        </p:spPr>
        <p:txBody>
          <a:bodyPr/>
          <a:lstStyle/>
          <a:p>
            <a:pPr eaLnBrk="1">
              <a:buSzPct val="45000"/>
              <a:buFont typeface="StarSymbol"/>
              <a:buChar char="●"/>
            </a:pPr>
            <a:r>
              <a:rPr altLang="en-US" sz="2000" b="1" dirty="0" smtClean="0">
                <a:solidFill>
                  <a:srgbClr val="000000"/>
                </a:solidFill>
                <a:latin typeface="Liberation Sans" panose="020B0604020202020204" pitchFamily="34" charset="0"/>
              </a:rPr>
              <a:t>How to know is a data cleaning tool is any </a:t>
            </a:r>
            <a:r>
              <a:rPr altLang="en-US" sz="2000" b="1" dirty="0" smtClean="0">
                <a:solidFill>
                  <a:srgbClr val="000000"/>
                </a:solidFill>
                <a:latin typeface="Liberation Sans" panose="020B0604020202020204" pitchFamily="34" charset="0"/>
              </a:rPr>
              <a:t>good?</a:t>
            </a:r>
            <a:endParaRPr lang="en-US" altLang="en-US" sz="2000" b="1" dirty="0" smtClean="0">
              <a:solidFill>
                <a:srgbClr val="000000"/>
              </a:solidFill>
              <a:latin typeface="Liberation Sans" panose="020B0604020202020204" pitchFamily="34" charset="0"/>
            </a:endParaRPr>
          </a:p>
          <a:p>
            <a:pPr lvl="1">
              <a:buSzPct val="45000"/>
              <a:buFont typeface="StarSymbol"/>
              <a:buChar char="●"/>
            </a:pPr>
            <a:r>
              <a:rPr lang="en-CA" altLang="en-US" sz="1800" dirty="0" smtClean="0">
                <a:latin typeface="Liberation Sans" panose="020B0604020202020204" pitchFamily="34" charset="0"/>
              </a:rPr>
              <a:t>Advanced </a:t>
            </a:r>
            <a:r>
              <a:rPr lang="en-CA" altLang="en-US" sz="1800" dirty="0" smtClean="0">
                <a:latin typeface="Liberation Sans" panose="020B0604020202020204" pitchFamily="34" charset="0"/>
              </a:rPr>
              <a:t>data cleansing and </a:t>
            </a:r>
            <a:r>
              <a:rPr lang="en-CA" altLang="en-US" sz="1800" u="sng" dirty="0" smtClean="0">
                <a:latin typeface="Liberation Sans" panose="020B0604020202020204" pitchFamily="34" charset="0"/>
              </a:rPr>
              <a:t>fuzzy matching</a:t>
            </a:r>
            <a:r>
              <a:rPr lang="en-CA" altLang="en-US" sz="1800" dirty="0" smtClean="0">
                <a:latin typeface="Liberation Sans" panose="020B0604020202020204" pitchFamily="34" charset="0"/>
              </a:rPr>
              <a:t> is included, also multi language edition available (e.g. </a:t>
            </a:r>
            <a:r>
              <a:rPr lang="en-CA" altLang="en-US" sz="1800" dirty="0" err="1" smtClean="0">
                <a:latin typeface="Liberation Sans" panose="020B0604020202020204" pitchFamily="34" charset="0"/>
              </a:rPr>
              <a:t>Winpure</a:t>
            </a:r>
            <a:r>
              <a:rPr lang="en-CA" altLang="en-US" sz="1800" dirty="0" smtClean="0">
                <a:latin typeface="Liberation Sans" panose="020B0604020202020204" pitchFamily="34" charset="0"/>
              </a:rPr>
              <a:t>)</a:t>
            </a:r>
          </a:p>
          <a:p>
            <a:pPr lvl="1">
              <a:buSzPct val="45000"/>
              <a:buFont typeface="StarSymbol"/>
              <a:buChar char="●"/>
            </a:pPr>
            <a:r>
              <a:rPr lang="en-CA" altLang="en-US" sz="1800" dirty="0" smtClean="0">
                <a:latin typeface="Liberation Sans" panose="020B0604020202020204" pitchFamily="34" charset="0"/>
              </a:rPr>
              <a:t>Strong </a:t>
            </a:r>
            <a:r>
              <a:rPr lang="en-CA" altLang="en-US" sz="1800" dirty="0" smtClean="0">
                <a:latin typeface="Liberation Sans" panose="020B0604020202020204" pitchFamily="34" charset="0"/>
              </a:rPr>
              <a:t>data profiling engine for analysing the quality of data to drive better business </a:t>
            </a:r>
            <a:r>
              <a:rPr lang="en-CA" altLang="en-US" sz="1800" u="sng" dirty="0" smtClean="0">
                <a:latin typeface="Liberation Sans" panose="020B0604020202020204" pitchFamily="34" charset="0"/>
              </a:rPr>
              <a:t>decisions</a:t>
            </a:r>
            <a:r>
              <a:rPr lang="en-CA" altLang="en-US" sz="1800" dirty="0" smtClean="0">
                <a:latin typeface="Liberation Sans" panose="020B0604020202020204" pitchFamily="34" charset="0"/>
              </a:rPr>
              <a:t>, also lets you build your</a:t>
            </a:r>
            <a:r>
              <a:rPr lang="en-CA" altLang="en-US" sz="1800" u="sng" dirty="0" smtClean="0">
                <a:latin typeface="Liberation Sans" panose="020B0604020202020204" pitchFamily="34" charset="0"/>
              </a:rPr>
              <a:t> own cleansing rules</a:t>
            </a:r>
            <a:r>
              <a:rPr lang="en-CA" altLang="en-US" sz="1800" dirty="0" smtClean="0">
                <a:latin typeface="Liberation Sans" panose="020B0604020202020204" pitchFamily="34" charset="0"/>
              </a:rPr>
              <a:t> (e.g. Data </a:t>
            </a:r>
            <a:r>
              <a:rPr lang="en-CA" altLang="en-US" sz="1800" dirty="0" smtClean="0">
                <a:latin typeface="Liberation Sans" panose="020B0604020202020204" pitchFamily="34" charset="0"/>
              </a:rPr>
              <a:t>Cleaner)</a:t>
            </a:r>
          </a:p>
          <a:p>
            <a:pPr lvl="1">
              <a:buSzPct val="45000"/>
              <a:buFont typeface="StarSymbol"/>
              <a:buChar char="●"/>
            </a:pPr>
            <a:r>
              <a:rPr lang="en-CA" altLang="en-US" sz="1800" dirty="0" smtClean="0">
                <a:latin typeface="Liberation Sans" panose="020B0604020202020204" pitchFamily="34" charset="0"/>
              </a:rPr>
              <a:t>Helps </a:t>
            </a:r>
            <a:r>
              <a:rPr lang="en-CA" altLang="en-US" sz="1800" dirty="0" smtClean="0">
                <a:latin typeface="Liberation Sans" panose="020B0604020202020204" pitchFamily="34" charset="0"/>
              </a:rPr>
              <a:t>in delivering quality data for </a:t>
            </a:r>
            <a:r>
              <a:rPr lang="en-CA" altLang="en-US" sz="1800" u="sng" dirty="0" smtClean="0">
                <a:latin typeface="Liberation Sans" panose="020B0604020202020204" pitchFamily="34" charset="0"/>
              </a:rPr>
              <a:t>big data</a:t>
            </a:r>
            <a:r>
              <a:rPr lang="en-CA" altLang="en-US" sz="1800" dirty="0" smtClean="0">
                <a:latin typeface="Liberation Sans" panose="020B0604020202020204" pitchFamily="34" charset="0"/>
              </a:rPr>
              <a:t>, business intelligence, data warehousing, master data management, </a:t>
            </a:r>
            <a:r>
              <a:rPr lang="en-CA" altLang="en-US" sz="1800" dirty="0" smtClean="0">
                <a:latin typeface="Liberation Sans" panose="020B0604020202020204" pitchFamily="34" charset="0"/>
              </a:rPr>
              <a:t>...etc. </a:t>
            </a:r>
            <a:r>
              <a:rPr lang="en-CA" altLang="en-US" sz="1800" dirty="0" smtClean="0">
                <a:latin typeface="Liberation Sans" panose="020B0604020202020204" pitchFamily="34" charset="0"/>
              </a:rPr>
              <a:t>(e.g. IBM </a:t>
            </a:r>
            <a:r>
              <a:rPr lang="en-CA" altLang="en-US" sz="1800" dirty="0" err="1" smtClean="0">
                <a:latin typeface="Liberation Sans" panose="020B0604020202020204" pitchFamily="34" charset="0"/>
              </a:rPr>
              <a:t>Infosphere</a:t>
            </a:r>
            <a:r>
              <a:rPr lang="en-CA" altLang="en-US" sz="1800" dirty="0" smtClean="0">
                <a:latin typeface="Liberation Sans" panose="020B0604020202020204" pitchFamily="34" charset="0"/>
              </a:rPr>
              <a:t> Quality Stage)</a:t>
            </a:r>
          </a:p>
        </p:txBody>
      </p:sp>
      <p:sp>
        <p:nvSpPr>
          <p:cNvPr id="4" name="Title 1"/>
          <p:cNvSpPr txBox="1">
            <a:spLocks/>
          </p:cNvSpPr>
          <p:nvPr/>
        </p:nvSpPr>
        <p:spPr>
          <a:xfrm>
            <a:off x="391886" y="988080"/>
            <a:ext cx="8680677" cy="523220"/>
          </a:xfrm>
          <a:prstGeom prst="rect">
            <a:avLst/>
          </a:prstGeom>
        </p:spPr>
        <p:txBody>
          <a:bodyPr vert="horz" wrap="square" lIns="91440" tIns="45720" rIns="91440" bIns="45720" rtlCol="0" anchor="b">
            <a:spAutoFit/>
          </a:bodyPr>
          <a:lstStyle>
            <a:lvl1pPr algn="l" defTabSz="378013" rtl="0" eaLnBrk="1" latinLnBrk="0" hangingPunct="1">
              <a:spcBef>
                <a:spcPct val="0"/>
              </a:spcBef>
              <a:buNone/>
              <a:defRPr sz="2315"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Bef>
                <a:spcPts val="0"/>
              </a:spcBef>
              <a:spcAft>
                <a:spcPts val="0"/>
              </a:spcAft>
              <a:defRPr/>
            </a:pPr>
            <a:r>
              <a:rPr lang="en-CA" sz="2800" b="1" cap="none" dirty="0" smtClean="0">
                <a:solidFill>
                  <a:srgbClr val="A87746"/>
                </a:solidFill>
              </a:rPr>
              <a:t>Commercially Available Tools</a:t>
            </a:r>
            <a:endParaRPr lang="en-CA" sz="2800" b="1" cap="none" dirty="0" smtClean="0">
              <a:solidFill>
                <a:srgbClr val="A8774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75557" y="565150"/>
            <a:ext cx="9372600" cy="946150"/>
          </a:xfrm>
        </p:spPr>
        <p:txBody>
          <a:bodyPr>
            <a:noAutofit/>
          </a:bodyPr>
          <a:lstStyle/>
          <a:p>
            <a:pPr eaLnBrk="1" fontAlgn="auto">
              <a:spcBef>
                <a:spcPts val="0"/>
              </a:spcBef>
              <a:spcAft>
                <a:spcPts val="0"/>
              </a:spcAft>
              <a:defRPr/>
            </a:pPr>
            <a:r>
              <a:rPr lang="en-US" sz="2800" b="1" cap="none" dirty="0" smtClean="0">
                <a:solidFill>
                  <a:srgbClr val="A5644E"/>
                </a:solidFill>
              </a:rPr>
              <a:t>How to know if a database is any good?</a:t>
            </a:r>
          </a:p>
        </p:txBody>
      </p:sp>
      <p:sp>
        <p:nvSpPr>
          <p:cNvPr id="3" name="Text Placeholder 2"/>
          <p:cNvSpPr txBox="1">
            <a:spLocks noGrp="1"/>
          </p:cNvSpPr>
          <p:nvPr>
            <p:ph type="body" idx="4294967295"/>
          </p:nvPr>
        </p:nvSpPr>
        <p:spPr>
          <a:xfrm>
            <a:off x="375557" y="1655763"/>
            <a:ext cx="8697006" cy="3240087"/>
          </a:xfrm>
        </p:spPr>
        <p:txBody>
          <a:bodyPr>
            <a:normAutofit fontScale="62500" lnSpcReduction="20000"/>
          </a:bodyPr>
          <a:lstStyle/>
          <a:p>
            <a:pPr eaLnBrk="1">
              <a:buSzPct val="45000"/>
              <a:buFont typeface="StarSymbol"/>
              <a:buChar char="●"/>
            </a:pPr>
            <a:r>
              <a:rPr altLang="en-US" sz="3200" b="1" dirty="0" smtClean="0">
                <a:solidFill>
                  <a:srgbClr val="000000"/>
                </a:solidFill>
                <a:latin typeface="Liberation Sans" panose="020B0604020202020204" pitchFamily="34" charset="0"/>
              </a:rPr>
              <a:t>Helps support and ensure the accuracy and integrity of information</a:t>
            </a:r>
          </a:p>
          <a:p>
            <a:pPr eaLnBrk="1">
              <a:buSzPct val="45000"/>
              <a:buFont typeface="StarSymbol"/>
              <a:buChar char="●"/>
            </a:pPr>
            <a:r>
              <a:rPr altLang="en-US" sz="3200" dirty="0" smtClean="0">
                <a:solidFill>
                  <a:srgbClr val="000000"/>
                </a:solidFill>
                <a:latin typeface="Liberation Sans" panose="020B0604020202020204" pitchFamily="34" charset="0"/>
              </a:rPr>
              <a:t>Divides information into subject-based tables to reduce redundant data</a:t>
            </a:r>
          </a:p>
          <a:p>
            <a:pPr eaLnBrk="1">
              <a:buSzPct val="45000"/>
              <a:buFont typeface="StarSymbol"/>
              <a:buChar char="●"/>
            </a:pPr>
            <a:r>
              <a:rPr altLang="en-US" sz="3200" dirty="0" smtClean="0">
                <a:solidFill>
                  <a:srgbClr val="000000"/>
                </a:solidFill>
                <a:latin typeface="Liberation Sans" panose="020B0604020202020204" pitchFamily="34" charset="0"/>
              </a:rPr>
              <a:t>Provides Access with the information it requires to join the information in the tables together as needed</a:t>
            </a:r>
          </a:p>
          <a:p>
            <a:pPr eaLnBrk="1">
              <a:buSzPct val="45000"/>
              <a:buFont typeface="StarSymbol"/>
              <a:buChar char="●"/>
            </a:pPr>
            <a:r>
              <a:rPr altLang="en-US" sz="3200" dirty="0" smtClean="0">
                <a:solidFill>
                  <a:srgbClr val="000000"/>
                </a:solidFill>
                <a:latin typeface="Liberation Sans" panose="020B0604020202020204" pitchFamily="34" charset="0"/>
              </a:rPr>
              <a:t>Accommodates your data processing and reporting needs</a:t>
            </a:r>
          </a:p>
          <a:p>
            <a:pPr eaLnBrk="1">
              <a:buSzPct val="45000"/>
              <a:buFont typeface="StarSymbol"/>
              <a:buChar char="●"/>
            </a:pPr>
            <a:r>
              <a:rPr altLang="en-US" sz="3200" dirty="0" smtClean="0">
                <a:solidFill>
                  <a:srgbClr val="000000"/>
                </a:solidFill>
                <a:latin typeface="Liberation Sans" panose="020B0604020202020204" pitchFamily="34" charset="0"/>
              </a:rPr>
              <a:t>It is easy to modify and maintain without affecting other fields or tables in the database</a:t>
            </a:r>
          </a:p>
          <a:p>
            <a:pPr eaLnBrk="1">
              <a:buSzPct val="45000"/>
              <a:buFont typeface="StarSymbol"/>
              <a:buChar char="●"/>
            </a:pPr>
            <a:r>
              <a:rPr altLang="en-US" sz="3200" dirty="0" smtClean="0">
                <a:solidFill>
                  <a:srgbClr val="000000"/>
                </a:solidFill>
                <a:latin typeface="Liberation Sans" panose="020B0604020202020204" pitchFamily="34" charset="0"/>
              </a:rPr>
              <a:t>Information is easy to retrieve, and user applications are easy to develop and build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62467" name="Text Placeholder 2"/>
          <p:cNvSpPr txBox="1">
            <a:spLocks noGrp="1"/>
          </p:cNvSpPr>
          <p:nvPr>
            <p:ph type="body" idx="4294967295"/>
          </p:nvPr>
        </p:nvSpPr>
        <p:spPr>
          <a:xfrm>
            <a:off x="391886" y="1655763"/>
            <a:ext cx="8936531" cy="3529012"/>
          </a:xfrm>
        </p:spPr>
        <p:txBody>
          <a:bodyPr>
            <a:normAutofit/>
          </a:bodyPr>
          <a:lstStyle/>
          <a:p>
            <a:pPr eaLnBrk="1">
              <a:buSzPct val="45000"/>
              <a:buFont typeface="StarSymbol"/>
              <a:buChar char="●"/>
            </a:pPr>
            <a:r>
              <a:rPr altLang="en-US" sz="2000" b="1" dirty="0" smtClean="0">
                <a:solidFill>
                  <a:srgbClr val="000000"/>
                </a:solidFill>
                <a:latin typeface="Liberation Sans" panose="020B0604020202020204" pitchFamily="34" charset="0"/>
              </a:rPr>
              <a:t>More </a:t>
            </a:r>
            <a:r>
              <a:rPr altLang="en-US" sz="2000" b="1" dirty="0" smtClean="0">
                <a:solidFill>
                  <a:srgbClr val="000000"/>
                </a:solidFill>
                <a:latin typeface="Liberation Sans" panose="020B0604020202020204" pitchFamily="34" charset="0"/>
              </a:rPr>
              <a:t>need</a:t>
            </a:r>
            <a:r>
              <a:rPr lang="en-US" altLang="en-US" sz="2000" b="1" dirty="0" smtClean="0">
                <a:solidFill>
                  <a:srgbClr val="000000"/>
                </a:solidFill>
                <a:latin typeface="Liberation Sans" panose="020B0604020202020204" pitchFamily="34" charset="0"/>
              </a:rPr>
              <a:t>s</a:t>
            </a:r>
            <a:r>
              <a:rPr altLang="en-US" sz="2000" b="1" dirty="0" smtClean="0">
                <a:solidFill>
                  <a:srgbClr val="000000"/>
                </a:solidFill>
                <a:latin typeface="Liberation Sans" panose="020B0604020202020204" pitchFamily="34" charset="0"/>
              </a:rPr>
              <a:t> </a:t>
            </a:r>
            <a:r>
              <a:rPr altLang="en-US" sz="2000" b="1" dirty="0" smtClean="0">
                <a:solidFill>
                  <a:srgbClr val="000000"/>
                </a:solidFill>
                <a:latin typeface="Liberation Sans" panose="020B0604020202020204" pitchFamily="34" charset="0"/>
              </a:rPr>
              <a:t>to be done</a:t>
            </a:r>
          </a:p>
          <a:p>
            <a:pPr marL="566136" lvl="2" indent="-342900" hangingPunct="0">
              <a:spcBef>
                <a:spcPct val="0"/>
              </a:spcBef>
              <a:spcAft>
                <a:spcPts val="800"/>
              </a:spcAft>
              <a:buSzPct val="75000"/>
              <a:buFont typeface="Arial" panose="020B0604020202020204" pitchFamily="34" charset="0"/>
              <a:buChar char="•"/>
            </a:pPr>
            <a:r>
              <a:rPr lang="en-CA" altLang="en-US" sz="1800" dirty="0" smtClean="0">
                <a:latin typeface="Liberation Sans" panose="020B0604020202020204" pitchFamily="34" charset="0"/>
              </a:rPr>
              <a:t>Support for control and monitoring data in real-time and streaming</a:t>
            </a:r>
          </a:p>
          <a:p>
            <a:pPr marL="566136" lvl="2" indent="-342900" hangingPunct="0">
              <a:spcBef>
                <a:spcPct val="0"/>
              </a:spcBef>
              <a:spcAft>
                <a:spcPts val="800"/>
              </a:spcAft>
              <a:buSzPct val="75000"/>
              <a:buFont typeface="Arial" panose="020B0604020202020204" pitchFamily="34" charset="0"/>
              <a:buChar char="•"/>
            </a:pPr>
            <a:r>
              <a:rPr lang="en-CA" altLang="en-US" sz="1800" dirty="0" smtClean="0">
                <a:latin typeface="Liberation Sans" panose="020B0604020202020204" pitchFamily="34" charset="0"/>
              </a:rPr>
              <a:t>Expected to cleanse data before it is saved onto a database or data repository, or used for triggering or actuating some action linked to the status of data</a:t>
            </a:r>
          </a:p>
          <a:p>
            <a:pPr marL="566136" lvl="2" indent="-342900" hangingPunct="0">
              <a:spcBef>
                <a:spcPct val="0"/>
              </a:spcBef>
              <a:spcAft>
                <a:spcPts val="800"/>
              </a:spcAft>
              <a:buSzPct val="75000"/>
              <a:buFont typeface="Arial" panose="020B0604020202020204" pitchFamily="34" charset="0"/>
              <a:buChar char="•"/>
            </a:pPr>
            <a:r>
              <a:rPr lang="en-CA" altLang="en-US" sz="1800" dirty="0" smtClean="0">
                <a:latin typeface="Liberation Sans" panose="020B0604020202020204" pitchFamily="34" charset="0"/>
              </a:rPr>
              <a:t>Tools should enhance their capabilities from syntactical (structure of the data) to semantic (meaning of data, metadata)</a:t>
            </a:r>
          </a:p>
          <a:p>
            <a:pPr marL="566136" lvl="2" indent="-342900" hangingPunct="0">
              <a:spcBef>
                <a:spcPct val="0"/>
              </a:spcBef>
              <a:spcAft>
                <a:spcPts val="800"/>
              </a:spcAft>
              <a:buSzPct val="75000"/>
              <a:buFont typeface="Arial" panose="020B0604020202020204" pitchFamily="34" charset="0"/>
              <a:buChar char="•"/>
            </a:pPr>
            <a:r>
              <a:rPr lang="en-CA" altLang="en-US" sz="1800" dirty="0" smtClean="0">
                <a:latin typeface="Liberation Sans" panose="020B0604020202020204" pitchFamily="34" charset="0"/>
              </a:rPr>
              <a:t>Tools based on metadata-driven design will enable enterprises to move beyond defect </a:t>
            </a:r>
            <a:r>
              <a:rPr lang="en-CA" altLang="en-US" sz="1800" dirty="0" smtClean="0">
                <a:latin typeface="Liberation Sans" panose="020B0604020202020204" pitchFamily="34" charset="0"/>
              </a:rPr>
              <a:t>inspection to </a:t>
            </a:r>
            <a:r>
              <a:rPr lang="en-CA" altLang="en-US" sz="1800" dirty="0" smtClean="0">
                <a:latin typeface="Liberation Sans" panose="020B0604020202020204" pitchFamily="34" charset="0"/>
              </a:rPr>
              <a:t>solving </a:t>
            </a:r>
            <a:r>
              <a:rPr lang="en-CA" altLang="en-US" sz="1800" dirty="0" smtClean="0">
                <a:latin typeface="Liberation Sans" panose="020B0604020202020204" pitchFamily="34" charset="0"/>
              </a:rPr>
              <a:t>data defects </a:t>
            </a:r>
            <a:r>
              <a:rPr lang="en-CA" altLang="en-US" sz="1800" dirty="0" smtClean="0">
                <a:latin typeface="Liberation Sans" panose="020B0604020202020204" pitchFamily="34" charset="0"/>
              </a:rPr>
              <a:t>through </a:t>
            </a:r>
            <a:r>
              <a:rPr lang="en-CA" altLang="en-US" sz="1800" b="1" dirty="0" smtClean="0">
                <a:latin typeface="Liberation Sans" panose="020B0604020202020204" pitchFamily="34" charset="0"/>
              </a:rPr>
              <a:t>root-cause</a:t>
            </a:r>
            <a:r>
              <a:rPr lang="en-CA" altLang="en-US" sz="1800" dirty="0" smtClean="0">
                <a:latin typeface="Liberation Sans" panose="020B0604020202020204" pitchFamily="34" charset="0"/>
              </a:rPr>
              <a:t> </a:t>
            </a:r>
            <a:r>
              <a:rPr lang="en-CA" altLang="en-US" sz="1800" dirty="0" smtClean="0">
                <a:latin typeface="Liberation Sans" panose="020B0604020202020204" pitchFamily="34" charset="0"/>
              </a:rPr>
              <a:t>analysis  </a:t>
            </a:r>
          </a:p>
          <a:p>
            <a:pPr eaLnBrk="1">
              <a:buSzPct val="45000"/>
              <a:buFont typeface="StarSymbol"/>
              <a:buChar char="●"/>
            </a:pPr>
            <a:endParaRPr altLang="en-US" dirty="0" smtClean="0">
              <a:solidFill>
                <a:srgbClr val="000000"/>
              </a:solidFill>
              <a:latin typeface="Liberation Sans" panose="020B0604020202020204" pitchFamily="34" charset="0"/>
            </a:endParaRPr>
          </a:p>
        </p:txBody>
      </p:sp>
      <p:sp>
        <p:nvSpPr>
          <p:cNvPr id="4" name="Title 1"/>
          <p:cNvSpPr txBox="1">
            <a:spLocks/>
          </p:cNvSpPr>
          <p:nvPr/>
        </p:nvSpPr>
        <p:spPr>
          <a:xfrm>
            <a:off x="391886" y="988080"/>
            <a:ext cx="8680677" cy="523220"/>
          </a:xfrm>
          <a:prstGeom prst="rect">
            <a:avLst/>
          </a:prstGeom>
        </p:spPr>
        <p:txBody>
          <a:bodyPr vert="horz" wrap="square" lIns="91440" tIns="45720" rIns="91440" bIns="45720" rtlCol="0" anchor="b">
            <a:spAutoFit/>
          </a:bodyPr>
          <a:lstStyle>
            <a:lvl1pPr algn="l" defTabSz="378013" rtl="0" eaLnBrk="1" latinLnBrk="0" hangingPunct="1">
              <a:spcBef>
                <a:spcPct val="0"/>
              </a:spcBef>
              <a:buNone/>
              <a:defRPr sz="2315"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Bef>
                <a:spcPts val="0"/>
              </a:spcBef>
              <a:spcAft>
                <a:spcPts val="0"/>
              </a:spcAft>
              <a:defRPr/>
            </a:pPr>
            <a:r>
              <a:rPr lang="en-CA" sz="2800" b="1" cap="none" dirty="0" smtClean="0">
                <a:solidFill>
                  <a:srgbClr val="A87746"/>
                </a:solidFill>
              </a:rPr>
              <a:t>Commercially Available Tools</a:t>
            </a:r>
            <a:endParaRPr lang="en-CA" sz="2800" b="1" cap="none" dirty="0" smtClean="0">
              <a:solidFill>
                <a:srgbClr val="A8774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816" y="1344705"/>
            <a:ext cx="5914277" cy="41813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noGrp="1"/>
          </p:cNvSpPr>
          <p:nvPr>
            <p:ph type="title" idx="4294967295"/>
          </p:nvPr>
        </p:nvSpPr>
        <p:spPr>
          <a:xfrm>
            <a:off x="5217459" y="1206393"/>
            <a:ext cx="2658675" cy="1756629"/>
          </a:xfrm>
        </p:spPr>
        <p:txBody>
          <a:bodyPr>
            <a:normAutofit fontScale="90000"/>
          </a:bodyPr>
          <a:lstStyle/>
          <a:p>
            <a:pPr eaLnBrk="1" fontAlgn="auto">
              <a:spcBef>
                <a:spcPts val="0"/>
              </a:spcBef>
              <a:spcAft>
                <a:spcPts val="0"/>
              </a:spcAft>
              <a:defRPr/>
            </a:pPr>
            <a:r>
              <a:rPr sz="6000" dirty="0" smtClean="0">
                <a:solidFill>
                  <a:srgbClr val="715F49"/>
                </a:solidFill>
              </a:rPr>
              <a:t>Thank You!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name="page4">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375557" y="1655763"/>
            <a:ext cx="9372600" cy="3168650"/>
          </a:xfrm>
        </p:spPr>
        <p:txBody>
          <a:bodyPr>
            <a:normAutofit fontScale="92500" lnSpcReduction="10000"/>
          </a:bodyPr>
          <a:lstStyle/>
          <a:p>
            <a:pPr eaLnBrk="1">
              <a:buSzPct val="45000"/>
              <a:buFont typeface="StarSymbol"/>
              <a:buChar char="●"/>
            </a:pPr>
            <a:r>
              <a:rPr altLang="en-US" sz="2200" dirty="0" smtClean="0">
                <a:solidFill>
                  <a:srgbClr val="000000"/>
                </a:solidFill>
                <a:latin typeface="Liberation Sans" panose="020B0604020202020204" pitchFamily="34" charset="0"/>
              </a:rPr>
              <a:t>The database is scalable, meaning that it can be expanded to meet the changing needs of an organization</a:t>
            </a:r>
          </a:p>
          <a:p>
            <a:pPr eaLnBrk="1">
              <a:buSzPct val="45000"/>
              <a:buFont typeface="StarSymbol"/>
              <a:buChar char="●"/>
            </a:pPr>
            <a:r>
              <a:rPr altLang="en-US" sz="2200" dirty="0" smtClean="0">
                <a:solidFill>
                  <a:srgbClr val="000000"/>
                </a:solidFill>
                <a:latin typeface="Liberation Sans" panose="020B0604020202020204" pitchFamily="34" charset="0"/>
              </a:rPr>
              <a:t>Normalized, to minimize data redundancy, I/O redesign transaction sizes and to enforce referencing integrity</a:t>
            </a:r>
          </a:p>
          <a:p>
            <a:pPr eaLnBrk="1">
              <a:buSzPct val="45000"/>
              <a:buFont typeface="StarSymbol"/>
              <a:buChar char="●"/>
            </a:pPr>
            <a:r>
              <a:rPr altLang="en-US" sz="2200" dirty="0" smtClean="0">
                <a:solidFill>
                  <a:srgbClr val="000000"/>
                </a:solidFill>
                <a:latin typeface="Liberation Sans" panose="020B0604020202020204" pitchFamily="34" charset="0"/>
              </a:rPr>
              <a:t>Semantically same data have same representations in heterogeneous sources</a:t>
            </a:r>
          </a:p>
          <a:p>
            <a:pPr eaLnBrk="1">
              <a:buSzPct val="45000"/>
              <a:buFont typeface="StarSymbol"/>
              <a:buChar char="●"/>
            </a:pPr>
            <a:r>
              <a:rPr altLang="en-US" sz="2200" dirty="0" smtClean="0">
                <a:solidFill>
                  <a:srgbClr val="000000"/>
                </a:solidFill>
                <a:latin typeface="Liberation Sans" panose="020B0604020202020204" pitchFamily="34" charset="0"/>
              </a:rPr>
              <a:t>We have to have a single view and access to accurate and consistent data</a:t>
            </a:r>
          </a:p>
          <a:p>
            <a:pPr eaLnBrk="1">
              <a:buSzPct val="45000"/>
              <a:buFont typeface="StarSymbol"/>
              <a:buChar char="●"/>
            </a:pPr>
            <a:r>
              <a:rPr altLang="en-US" sz="2200" dirty="0" smtClean="0">
                <a:solidFill>
                  <a:srgbClr val="000000"/>
                </a:solidFill>
                <a:latin typeface="Liberation Sans" panose="020B0604020202020204" pitchFamily="34" charset="0"/>
              </a:rPr>
              <a:t>Quality Design: data is stored in a single logical unit instead of multiple files, maintaining data integrity and security, and </a:t>
            </a:r>
            <a:r>
              <a:rPr altLang="en-US" sz="2200" dirty="0" smtClean="0">
                <a:solidFill>
                  <a:srgbClr val="000000"/>
                </a:solidFill>
                <a:latin typeface="Liberation Sans" panose="020B0604020202020204" pitchFamily="34" charset="0"/>
              </a:rPr>
              <a:t>finally </a:t>
            </a:r>
            <a:r>
              <a:rPr altLang="en-US" sz="2200" dirty="0" smtClean="0">
                <a:solidFill>
                  <a:srgbClr val="000000"/>
                </a:solidFill>
                <a:latin typeface="Liberation Sans" panose="020B0604020202020204" pitchFamily="34" charset="0"/>
              </a:rPr>
              <a:t>increase the performance of the database</a:t>
            </a:r>
          </a:p>
        </p:txBody>
      </p:sp>
      <p:sp>
        <p:nvSpPr>
          <p:cNvPr id="4" name="Title 1"/>
          <p:cNvSpPr txBox="1">
            <a:spLocks/>
          </p:cNvSpPr>
          <p:nvPr/>
        </p:nvSpPr>
        <p:spPr>
          <a:xfrm>
            <a:off x="375557" y="565150"/>
            <a:ext cx="9372600" cy="946150"/>
          </a:xfrm>
          <a:prstGeom prst="rect">
            <a:avLst/>
          </a:prstGeom>
        </p:spPr>
        <p:txBody>
          <a:bodyPr vert="horz" lIns="91440" tIns="45720" rIns="91440" bIns="45720" rtlCol="0" anchor="b">
            <a:noAutofit/>
          </a:bodyPr>
          <a:lstStyle>
            <a:lvl1pPr algn="l" defTabSz="378013" rtl="0" eaLnBrk="1" latinLnBrk="0" hangingPunct="1">
              <a:spcBef>
                <a:spcPct val="0"/>
              </a:spcBef>
              <a:buNone/>
              <a:defRPr sz="2315"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Bef>
                <a:spcPts val="0"/>
              </a:spcBef>
              <a:spcAft>
                <a:spcPts val="0"/>
              </a:spcAft>
              <a:defRPr/>
            </a:pPr>
            <a:r>
              <a:rPr lang="en-US" sz="3000" b="1" cap="none" dirty="0" smtClean="0">
                <a:solidFill>
                  <a:srgbClr val="A5644E"/>
                </a:solidFill>
              </a:rPr>
              <a:t>How to know if a database is any good?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83721" y="565150"/>
            <a:ext cx="9339944" cy="946150"/>
          </a:xfrm>
        </p:spPr>
        <p:txBody>
          <a:bodyPr>
            <a:noAutofit/>
          </a:bodyPr>
          <a:lstStyle/>
          <a:p>
            <a:pPr eaLnBrk="1" fontAlgn="auto">
              <a:spcBef>
                <a:spcPts val="0"/>
              </a:spcBef>
              <a:spcAft>
                <a:spcPts val="0"/>
              </a:spcAft>
              <a:defRPr/>
            </a:pPr>
            <a:r>
              <a:rPr lang="en-US" sz="2800" b="1" cap="none" dirty="0" smtClean="0">
                <a:solidFill>
                  <a:srgbClr val="A5644E"/>
                </a:solidFill>
              </a:rPr>
              <a:t>How to know if database software is any good?</a:t>
            </a:r>
          </a:p>
        </p:txBody>
      </p:sp>
      <p:sp>
        <p:nvSpPr>
          <p:cNvPr id="3" name="Text Placeholder 2"/>
          <p:cNvSpPr txBox="1">
            <a:spLocks noGrp="1"/>
          </p:cNvSpPr>
          <p:nvPr>
            <p:ph type="body" idx="4294967295"/>
          </p:nvPr>
        </p:nvSpPr>
        <p:spPr>
          <a:xfrm>
            <a:off x="383721" y="1511300"/>
            <a:ext cx="9339944" cy="3999593"/>
          </a:xfrm>
        </p:spPr>
        <p:txBody>
          <a:bodyPr>
            <a:noAutofit/>
          </a:bodyPr>
          <a:lstStyle/>
          <a:p>
            <a:pPr eaLnBrk="1">
              <a:buSzPct val="45000"/>
              <a:buFont typeface="StarSymbol"/>
              <a:buChar char="●"/>
            </a:pPr>
            <a:r>
              <a:rPr altLang="en-US" sz="2000" dirty="0" smtClean="0">
                <a:solidFill>
                  <a:srgbClr val="000000"/>
                </a:solidFill>
                <a:latin typeface="Liberation Sans" panose="020B0604020202020204" pitchFamily="34" charset="0"/>
              </a:rPr>
              <a:t>Easy to use</a:t>
            </a:r>
          </a:p>
          <a:p>
            <a:pPr eaLnBrk="1">
              <a:buSzPct val="45000"/>
              <a:buFont typeface="StarSymbol"/>
              <a:buChar char="●"/>
            </a:pPr>
            <a:r>
              <a:rPr altLang="en-US" sz="2000" dirty="0" smtClean="0">
                <a:solidFill>
                  <a:srgbClr val="000000"/>
                </a:solidFill>
                <a:latin typeface="Liberation Sans" panose="020B0604020202020204" pitchFamily="34" charset="0"/>
              </a:rPr>
              <a:t>Customizable</a:t>
            </a:r>
          </a:p>
          <a:p>
            <a:pPr eaLnBrk="1">
              <a:buSzPct val="45000"/>
              <a:buFont typeface="StarSymbol"/>
              <a:buChar char="●"/>
            </a:pPr>
            <a:r>
              <a:rPr altLang="en-US" sz="2000" dirty="0" smtClean="0">
                <a:solidFill>
                  <a:srgbClr val="000000"/>
                </a:solidFill>
                <a:latin typeface="Liberation Sans" panose="020B0604020202020204" pitchFamily="34" charset="0"/>
              </a:rPr>
              <a:t>Mobile-optimized</a:t>
            </a:r>
          </a:p>
          <a:p>
            <a:pPr eaLnBrk="1">
              <a:buSzPct val="45000"/>
              <a:buFont typeface="StarSymbol"/>
              <a:buChar char="●"/>
            </a:pPr>
            <a:r>
              <a:rPr altLang="en-US" sz="2000" dirty="0" smtClean="0">
                <a:solidFill>
                  <a:srgbClr val="000000"/>
                </a:solidFill>
                <a:latin typeface="Liberation Sans" panose="020B0604020202020204" pitchFamily="34" charset="0"/>
              </a:rPr>
              <a:t>Real-time insights</a:t>
            </a:r>
          </a:p>
          <a:p>
            <a:pPr eaLnBrk="1">
              <a:buSzPct val="45000"/>
              <a:buFont typeface="StarSymbol"/>
              <a:buChar char="●"/>
            </a:pPr>
            <a:r>
              <a:rPr altLang="en-US" sz="2000" dirty="0" smtClean="0">
                <a:solidFill>
                  <a:srgbClr val="000000"/>
                </a:solidFill>
                <a:latin typeface="Liberation Sans" panose="020B0604020202020204" pitchFamily="34" charset="0"/>
              </a:rPr>
              <a:t>Cloud-based</a:t>
            </a:r>
          </a:p>
          <a:p>
            <a:pPr eaLnBrk="1">
              <a:buSzPct val="45000"/>
              <a:buFont typeface="StarSymbol"/>
              <a:buChar char="●"/>
            </a:pPr>
            <a:r>
              <a:rPr altLang="en-US" sz="2000" dirty="0" smtClean="0">
                <a:solidFill>
                  <a:srgbClr val="000000"/>
                </a:solidFill>
                <a:latin typeface="Liberation Sans" panose="020B0604020202020204" pitchFamily="34" charset="0"/>
              </a:rPr>
              <a:t>Tailored for any company</a:t>
            </a:r>
          </a:p>
          <a:p>
            <a:pPr eaLnBrk="1">
              <a:buSzPct val="45000"/>
              <a:buFont typeface="StarSymbol"/>
              <a:buChar char="●"/>
            </a:pPr>
            <a:r>
              <a:rPr altLang="en-US" sz="2000" dirty="0" smtClean="0">
                <a:solidFill>
                  <a:srgbClr val="000000"/>
                </a:solidFill>
                <a:latin typeface="Liberation Sans" panose="020B0604020202020204" pitchFamily="34" charset="0"/>
              </a:rPr>
              <a:t>Multiple database formats</a:t>
            </a:r>
          </a:p>
          <a:p>
            <a:pPr eaLnBrk="1">
              <a:buSzPct val="45000"/>
              <a:buFont typeface="StarSymbol"/>
              <a:buChar char="●"/>
            </a:pPr>
            <a:r>
              <a:rPr altLang="en-US" sz="2000" dirty="0" smtClean="0">
                <a:solidFill>
                  <a:srgbClr val="000000"/>
                </a:solidFill>
                <a:latin typeface="Liberation Sans" panose="020B0604020202020204" pitchFamily="34" charset="0"/>
              </a:rPr>
              <a:t>Define constraints to maintain data integrity</a:t>
            </a:r>
          </a:p>
          <a:p>
            <a:pPr eaLnBrk="1">
              <a:buSzPct val="45000"/>
              <a:buFont typeface="StarSymbol"/>
              <a:buChar char="●"/>
            </a:pPr>
            <a:r>
              <a:rPr altLang="en-US" sz="2000" dirty="0" smtClean="0">
                <a:solidFill>
                  <a:srgbClr val="000000"/>
                </a:solidFill>
                <a:latin typeface="Liberation Sans" panose="020B0604020202020204" pitchFamily="34" charset="0"/>
              </a:rPr>
              <a:t>e.g. </a:t>
            </a:r>
            <a:r>
              <a:rPr altLang="en-US" sz="2000" dirty="0" err="1" smtClean="0">
                <a:solidFill>
                  <a:srgbClr val="000000"/>
                </a:solidFill>
                <a:latin typeface="Liberation Sans" panose="020B0604020202020204" pitchFamily="34" charset="0"/>
              </a:rPr>
              <a:t>TeamDesk</a:t>
            </a:r>
            <a:r>
              <a:rPr altLang="en-US" sz="2000" dirty="0" smtClean="0">
                <a:solidFill>
                  <a:srgbClr val="000000"/>
                </a:solidFill>
                <a:latin typeface="Liberation Sans" panose="020B0604020202020204" pitchFamily="34" charset="0"/>
              </a:rPr>
              <a:t>, Knack, Oracle Database Cloud Service, Microsoft Azure Cloud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75557" y="565150"/>
            <a:ext cx="8697006" cy="946150"/>
          </a:xfrm>
        </p:spPr>
        <p:txBody>
          <a:bodyPr>
            <a:normAutofit/>
          </a:bodyPr>
          <a:lstStyle/>
          <a:p>
            <a:pPr eaLnBrk="1" fontAlgn="auto">
              <a:spcBef>
                <a:spcPts val="0"/>
              </a:spcBef>
              <a:spcAft>
                <a:spcPts val="0"/>
              </a:spcAft>
              <a:defRPr/>
            </a:pPr>
            <a:r>
              <a:rPr lang="en-US" sz="2800" b="1" cap="none" dirty="0" smtClean="0">
                <a:solidFill>
                  <a:srgbClr val="A5644E"/>
                </a:solidFill>
              </a:rPr>
              <a:t>Why we need a good database?</a:t>
            </a:r>
          </a:p>
        </p:txBody>
      </p:sp>
      <p:sp>
        <p:nvSpPr>
          <p:cNvPr id="3" name="Text Placeholder 2"/>
          <p:cNvSpPr txBox="1">
            <a:spLocks noGrp="1"/>
          </p:cNvSpPr>
          <p:nvPr>
            <p:ph type="body" idx="4294967295"/>
          </p:nvPr>
        </p:nvSpPr>
        <p:spPr>
          <a:xfrm>
            <a:off x="375557" y="1655762"/>
            <a:ext cx="8697006" cy="3136673"/>
          </a:xfrm>
        </p:spPr>
        <p:txBody>
          <a:bodyPr>
            <a:normAutofit fontScale="85000" lnSpcReduction="20000"/>
          </a:bodyPr>
          <a:lstStyle/>
          <a:p>
            <a:pPr eaLnBrk="1">
              <a:buSzPct val="45000"/>
              <a:buFont typeface="StarSymbol"/>
              <a:buChar char="●"/>
            </a:pPr>
            <a:r>
              <a:rPr altLang="en-US" sz="2400" dirty="0" smtClean="0">
                <a:solidFill>
                  <a:srgbClr val="000000"/>
                </a:solidFill>
                <a:latin typeface="Liberation Sans" panose="020B0604020202020204" pitchFamily="34" charset="0"/>
              </a:rPr>
              <a:t>Centralized systems</a:t>
            </a:r>
          </a:p>
          <a:p>
            <a:pPr eaLnBrk="1">
              <a:buSzPct val="45000"/>
              <a:buFont typeface="StarSymbol"/>
              <a:buChar char="●"/>
            </a:pPr>
            <a:endParaRPr altLang="en-US" dirty="0" smtClean="0">
              <a:solidFill>
                <a:srgbClr val="000000"/>
              </a:solidFill>
              <a:latin typeface="Liberation Sans" panose="020B0604020202020204" pitchFamily="34" charset="0"/>
            </a:endParaRPr>
          </a:p>
          <a:p>
            <a:pPr eaLnBrk="1">
              <a:buSzPct val="45000"/>
              <a:buFont typeface="StarSymbol"/>
              <a:buChar char="●"/>
            </a:pPr>
            <a:r>
              <a:rPr altLang="en-US" sz="2400" dirty="0" smtClean="0">
                <a:solidFill>
                  <a:srgbClr val="000000"/>
                </a:solidFill>
                <a:latin typeface="Liberation Sans" panose="020B0604020202020204" pitchFamily="34" charset="0"/>
              </a:rPr>
              <a:t>Better management of human resource (HR) matters</a:t>
            </a:r>
          </a:p>
          <a:p>
            <a:pPr eaLnBrk="1">
              <a:buSzPct val="45000"/>
              <a:buFont typeface="StarSymbol"/>
              <a:buChar char="●"/>
            </a:pPr>
            <a:endParaRPr altLang="en-US" dirty="0" smtClean="0">
              <a:solidFill>
                <a:srgbClr val="000000"/>
              </a:solidFill>
              <a:latin typeface="Liberation Sans" panose="020B0604020202020204" pitchFamily="34" charset="0"/>
            </a:endParaRPr>
          </a:p>
          <a:p>
            <a:pPr eaLnBrk="1">
              <a:buSzPct val="45000"/>
              <a:buFont typeface="StarSymbol"/>
              <a:buChar char="●"/>
            </a:pPr>
            <a:r>
              <a:rPr altLang="en-US" sz="2400" dirty="0" smtClean="0">
                <a:solidFill>
                  <a:srgbClr val="000000"/>
                </a:solidFill>
                <a:latin typeface="Liberation Sans" panose="020B0604020202020204" pitchFamily="34" charset="0"/>
              </a:rPr>
              <a:t>Managing customer data and relationships</a:t>
            </a:r>
          </a:p>
          <a:p>
            <a:pPr eaLnBrk="1">
              <a:buSzPct val="45000"/>
              <a:buFont typeface="StarSymbol"/>
              <a:buChar char="●"/>
            </a:pPr>
            <a:endParaRPr altLang="en-US" dirty="0" smtClean="0">
              <a:solidFill>
                <a:srgbClr val="000000"/>
              </a:solidFill>
              <a:latin typeface="Liberation Sans" panose="020B0604020202020204" pitchFamily="34" charset="0"/>
            </a:endParaRPr>
          </a:p>
          <a:p>
            <a:pPr eaLnBrk="1">
              <a:buSzPct val="45000"/>
              <a:buFont typeface="StarSymbol"/>
              <a:buChar char="●"/>
            </a:pPr>
            <a:r>
              <a:rPr altLang="en-US" sz="2400" dirty="0" smtClean="0">
                <a:solidFill>
                  <a:srgbClr val="000000"/>
                </a:solidFill>
                <a:latin typeface="Liberation Sans" panose="020B0604020202020204" pitchFamily="34" charset="0"/>
              </a:rPr>
              <a:t>Efficient inventory tracking</a:t>
            </a:r>
          </a:p>
          <a:p>
            <a:pPr eaLnBrk="1">
              <a:buSzPct val="45000"/>
              <a:buFont typeface="StarSymbol"/>
              <a:buChar char="●"/>
            </a:pPr>
            <a:endParaRPr altLang="en-US" dirty="0" smtClean="0">
              <a:solidFill>
                <a:srgbClr val="000000"/>
              </a:solidFill>
              <a:latin typeface="Liberation Sans" panose="020B0604020202020204" pitchFamily="34" charset="0"/>
            </a:endParaRPr>
          </a:p>
          <a:p>
            <a:pPr eaLnBrk="1">
              <a:buSzPct val="45000"/>
              <a:buFont typeface="StarSymbol"/>
              <a:buChar char="●"/>
            </a:pPr>
            <a:r>
              <a:rPr altLang="en-US" sz="2400" dirty="0" smtClean="0">
                <a:solidFill>
                  <a:srgbClr val="000000"/>
                </a:solidFill>
                <a:latin typeface="Liberation Sans" panose="020B0604020202020204" pitchFamily="34" charset="0"/>
              </a:rPr>
              <a:t>Planning for growth</a:t>
            </a:r>
          </a:p>
          <a:p>
            <a:pPr eaLnBrk="1">
              <a:buSzPct val="45000"/>
              <a:buFont typeface="StarSymbol"/>
              <a:buChar char="●"/>
            </a:pPr>
            <a:endParaRPr altLang="en-US" dirty="0" smtClean="0">
              <a:solidFill>
                <a:srgbClr val="000000"/>
              </a:solidFill>
              <a:latin typeface="Liberation Sans"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75557" y="565150"/>
            <a:ext cx="8697006" cy="946150"/>
          </a:xfrm>
        </p:spPr>
        <p:txBody>
          <a:bodyPr>
            <a:normAutofit/>
          </a:bodyPr>
          <a:lstStyle/>
          <a:p>
            <a:pPr eaLnBrk="1" fontAlgn="auto">
              <a:spcBef>
                <a:spcPts val="0"/>
              </a:spcBef>
              <a:spcAft>
                <a:spcPts val="0"/>
              </a:spcAft>
              <a:defRPr/>
            </a:pPr>
            <a:r>
              <a:rPr lang="en-CA" sz="2800" b="1" cap="none" dirty="0" smtClean="0">
                <a:solidFill>
                  <a:srgbClr val="A5644E"/>
                </a:solidFill>
              </a:rPr>
              <a:t>High </a:t>
            </a:r>
            <a:r>
              <a:rPr lang="en-CA" sz="2800" b="1" cap="none" dirty="0">
                <a:solidFill>
                  <a:srgbClr val="A5644E"/>
                </a:solidFill>
              </a:rPr>
              <a:t>Q</a:t>
            </a:r>
            <a:r>
              <a:rPr lang="en-CA" sz="2800" b="1" cap="none" dirty="0" smtClean="0">
                <a:solidFill>
                  <a:srgbClr val="A5644E"/>
                </a:solidFill>
              </a:rPr>
              <a:t>uality Data | Criteria</a:t>
            </a:r>
          </a:p>
        </p:txBody>
      </p:sp>
      <p:sp>
        <p:nvSpPr>
          <p:cNvPr id="3" name="Text Placeholder 2"/>
          <p:cNvSpPr txBox="1">
            <a:spLocks noGrp="1"/>
          </p:cNvSpPr>
          <p:nvPr>
            <p:ph type="body" idx="4294967295"/>
          </p:nvPr>
        </p:nvSpPr>
        <p:spPr>
          <a:xfrm>
            <a:off x="375557" y="1655763"/>
            <a:ext cx="8697006" cy="3389766"/>
          </a:xfrm>
        </p:spPr>
        <p:txBody>
          <a:bodyPr>
            <a:noAutofit/>
          </a:bodyPr>
          <a:lstStyle/>
          <a:p>
            <a:pPr eaLnBrk="1">
              <a:buSzPct val="45000"/>
              <a:buFont typeface="StarSymbol"/>
              <a:buChar char="●"/>
            </a:pPr>
            <a:r>
              <a:rPr altLang="en-US" sz="2000" dirty="0" smtClean="0">
                <a:solidFill>
                  <a:srgbClr val="000000"/>
                </a:solidFill>
                <a:latin typeface="Liberation Sans" panose="020B0604020202020204" pitchFamily="34" charset="0"/>
              </a:rPr>
              <a:t>Validity</a:t>
            </a:r>
            <a:r>
              <a:rPr lang="en-US" altLang="en-US" sz="1800" dirty="0">
                <a:solidFill>
                  <a:srgbClr val="000000"/>
                </a:solidFill>
                <a:latin typeface="Liberation Sans" panose="020B0604020202020204" pitchFamily="34" charset="0"/>
              </a:rPr>
              <a:t/>
            </a:r>
            <a:br>
              <a:rPr lang="en-US" altLang="en-US" sz="1800" dirty="0">
                <a:solidFill>
                  <a:srgbClr val="000000"/>
                </a:solidFill>
                <a:latin typeface="Liberation Sans" panose="020B0604020202020204" pitchFamily="34" charset="0"/>
              </a:rPr>
            </a:br>
            <a:r>
              <a:rPr altLang="en-US" sz="1800" dirty="0" smtClean="0">
                <a:solidFill>
                  <a:srgbClr val="A87746"/>
                </a:solidFill>
                <a:latin typeface="Liberation Sans" panose="020B0604020202020204" pitchFamily="34" charset="0"/>
              </a:rPr>
              <a:t>e.g. Mandatory, Data-type, Range, Foreign-key and Unique constraints</a:t>
            </a:r>
            <a:endParaRPr altLang="en-US" sz="2000" dirty="0" smtClean="0">
              <a:solidFill>
                <a:srgbClr val="A87746"/>
              </a:solidFill>
              <a:latin typeface="Liberation Sans" panose="020B0604020202020204" pitchFamily="34" charset="0"/>
            </a:endParaRPr>
          </a:p>
          <a:p>
            <a:pPr eaLnBrk="1">
              <a:buSzPct val="45000"/>
              <a:buFont typeface="StarSymbol"/>
              <a:buChar char="●"/>
            </a:pPr>
            <a:r>
              <a:rPr altLang="en-US" sz="2000" dirty="0" smtClean="0">
                <a:solidFill>
                  <a:srgbClr val="000000"/>
                </a:solidFill>
                <a:latin typeface="Liberation Sans" panose="020B0604020202020204" pitchFamily="34" charset="0"/>
              </a:rPr>
              <a:t>Accuracy</a:t>
            </a:r>
          </a:p>
          <a:p>
            <a:pPr eaLnBrk="1">
              <a:buSzPct val="45000"/>
              <a:buFont typeface="StarSymbol"/>
              <a:buChar char="●"/>
            </a:pPr>
            <a:r>
              <a:rPr altLang="en-US" sz="2000" dirty="0" smtClean="0">
                <a:solidFill>
                  <a:srgbClr val="000000"/>
                </a:solidFill>
                <a:latin typeface="Liberation Sans" panose="020B0604020202020204" pitchFamily="34" charset="0"/>
              </a:rPr>
              <a:t>Completeness</a:t>
            </a:r>
          </a:p>
          <a:p>
            <a:pPr eaLnBrk="1">
              <a:buSzPct val="45000"/>
              <a:buFont typeface="StarSymbol"/>
              <a:buChar char="●"/>
            </a:pPr>
            <a:r>
              <a:rPr altLang="en-US" sz="2000" dirty="0" smtClean="0">
                <a:solidFill>
                  <a:srgbClr val="000000"/>
                </a:solidFill>
                <a:latin typeface="Liberation Sans" panose="020B0604020202020204" pitchFamily="34" charset="0"/>
              </a:rPr>
              <a:t>Consistency</a:t>
            </a:r>
          </a:p>
          <a:p>
            <a:pPr eaLnBrk="1">
              <a:buSzPct val="45000"/>
              <a:buFont typeface="StarSymbol"/>
              <a:buChar char="●"/>
            </a:pPr>
            <a:r>
              <a:rPr altLang="en-US" sz="2000" dirty="0" smtClean="0">
                <a:solidFill>
                  <a:srgbClr val="000000"/>
                </a:solidFill>
                <a:latin typeface="Liberation Sans" panose="020B0604020202020204" pitchFamily="34" charset="0"/>
              </a:rPr>
              <a:t>Uniformity</a:t>
            </a:r>
          </a:p>
          <a:p>
            <a:pPr eaLnBrk="1">
              <a:buSzPct val="45000"/>
              <a:buFont typeface="StarSymbol"/>
              <a:buChar char="●"/>
            </a:pPr>
            <a:r>
              <a:rPr altLang="en-US" sz="2000" dirty="0" smtClean="0">
                <a:solidFill>
                  <a:srgbClr val="000000"/>
                </a:solidFill>
                <a:latin typeface="Liberation Sans" panose="020B0604020202020204" pitchFamily="34" charset="0"/>
              </a:rPr>
              <a:t>Traceability</a:t>
            </a:r>
          </a:p>
          <a:p>
            <a:pPr eaLnBrk="1">
              <a:buSzPct val="45000"/>
              <a:buFont typeface="StarSymbol"/>
              <a:buChar char="●"/>
            </a:pPr>
            <a:r>
              <a:rPr altLang="en-US" sz="2000" dirty="0" smtClean="0">
                <a:solidFill>
                  <a:srgbClr val="000000"/>
                </a:solidFill>
                <a:latin typeface="Liberation Sans" panose="020B0604020202020204" pitchFamily="34" charset="0"/>
              </a:rPr>
              <a:t>Timeliness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91886" y="988080"/>
            <a:ext cx="8680677" cy="523220"/>
          </a:xfrm>
        </p:spPr>
        <p:txBody>
          <a:bodyPr wrap="square">
            <a:spAutoFit/>
          </a:bodyPr>
          <a:lstStyle/>
          <a:p>
            <a:pPr eaLnBrk="1" fontAlgn="auto">
              <a:spcBef>
                <a:spcPts val="0"/>
              </a:spcBef>
              <a:spcAft>
                <a:spcPts val="0"/>
              </a:spcAft>
              <a:defRPr/>
            </a:pPr>
            <a:r>
              <a:rPr lang="en-CA" sz="2800" b="1" cap="none" dirty="0" smtClean="0">
                <a:solidFill>
                  <a:srgbClr val="A5644E"/>
                </a:solidFill>
              </a:rPr>
              <a:t>Data Cleaning</a:t>
            </a:r>
          </a:p>
        </p:txBody>
      </p:sp>
      <p:sp>
        <p:nvSpPr>
          <p:cNvPr id="3" name="Text Placeholder 2"/>
          <p:cNvSpPr txBox="1">
            <a:spLocks noGrp="1"/>
          </p:cNvSpPr>
          <p:nvPr>
            <p:ph type="body" idx="4294967295"/>
          </p:nvPr>
        </p:nvSpPr>
        <p:spPr>
          <a:xfrm>
            <a:off x="391886" y="1655763"/>
            <a:ext cx="8680677" cy="1886576"/>
          </a:xfrm>
        </p:spPr>
        <p:txBody>
          <a:bodyPr>
            <a:normAutofit/>
          </a:bodyPr>
          <a:lstStyle/>
          <a:p>
            <a:pPr eaLnBrk="1">
              <a:buSzPct val="45000"/>
              <a:buFont typeface="StarSymbol"/>
              <a:buChar char="●"/>
            </a:pPr>
            <a:r>
              <a:rPr altLang="en-US" sz="1600" dirty="0" smtClean="0">
                <a:solidFill>
                  <a:srgbClr val="000000"/>
                </a:solidFill>
                <a:latin typeface="Liberation Sans" panose="020B0604020202020204" pitchFamily="34" charset="0"/>
              </a:rPr>
              <a:t>According to an article on Forbes, by the year 2020, about </a:t>
            </a:r>
            <a:r>
              <a:rPr altLang="en-US" sz="1600" b="1" dirty="0" smtClean="0">
                <a:solidFill>
                  <a:srgbClr val="000000"/>
                </a:solidFill>
                <a:latin typeface="Liberation Sans" panose="020B0604020202020204" pitchFamily="34" charset="0"/>
              </a:rPr>
              <a:t>1.7 megabytes</a:t>
            </a:r>
            <a:r>
              <a:rPr altLang="en-US" sz="1600" dirty="0" smtClean="0">
                <a:solidFill>
                  <a:srgbClr val="000000"/>
                </a:solidFill>
                <a:latin typeface="Liberation Sans" panose="020B0604020202020204" pitchFamily="34" charset="0"/>
              </a:rPr>
              <a:t> of new information will be created every second for every human being on the planet. This means that different types and sources of data will be at play, and that could prove to be messy</a:t>
            </a:r>
          </a:p>
          <a:p>
            <a:pPr eaLnBrk="1">
              <a:buSzPct val="45000"/>
              <a:buFont typeface="StarSymbol"/>
              <a:buChar char="●"/>
            </a:pPr>
            <a:endParaRPr altLang="en-US" sz="1600" dirty="0" smtClean="0">
              <a:solidFill>
                <a:srgbClr val="000000"/>
              </a:solidFill>
              <a:latin typeface="Liberation Sans" panose="020B0604020202020204" pitchFamily="34" charset="0"/>
            </a:endParaRPr>
          </a:p>
          <a:p>
            <a:pPr eaLnBrk="1">
              <a:buSzPct val="45000"/>
              <a:buFont typeface="StarSymbol"/>
              <a:buChar char="●"/>
            </a:pPr>
            <a:endParaRPr altLang="en-US" sz="1600" dirty="0" smtClean="0">
              <a:solidFill>
                <a:srgbClr val="000000"/>
              </a:solidFill>
              <a:latin typeface="Liberation Sans" panose="020B0604020202020204" pitchFamily="34" charset="0"/>
            </a:endParaRPr>
          </a:p>
          <a:p>
            <a:pPr eaLnBrk="1">
              <a:buSzPct val="45000"/>
              <a:buFont typeface="StarSymbol"/>
              <a:buChar char="●"/>
            </a:pPr>
            <a:endParaRPr altLang="en-US" sz="1600" dirty="0" smtClean="0">
              <a:solidFill>
                <a:srgbClr val="000000"/>
              </a:solidFill>
              <a:latin typeface="Liberation Sans" panose="020B0604020202020204" pitchFamily="34" charset="0"/>
            </a:endParaRPr>
          </a:p>
        </p:txBody>
      </p:sp>
      <p:pic>
        <p:nvPicPr>
          <p:cNvPr id="3074" name="Picture 2" descr="Image result for how many businesses use data cleaning tools statistics"/>
          <p:cNvPicPr>
            <a:picLocks noChangeAspect="1" noChangeArrowheads="1"/>
          </p:cNvPicPr>
          <p:nvPr/>
        </p:nvPicPr>
        <p:blipFill rotWithShape="1">
          <a:blip r:embed="rId3">
            <a:extLst>
              <a:ext uri="{28A0092B-C50C-407E-A947-70E740481C1C}">
                <a14:useLocalDpi xmlns:a14="http://schemas.microsoft.com/office/drawing/2010/main" val="0"/>
              </a:ext>
            </a:extLst>
          </a:blip>
          <a:srcRect l="2186" t="5481" r="6200" b="4304"/>
          <a:stretch/>
        </p:blipFill>
        <p:spPr bwMode="auto">
          <a:xfrm>
            <a:off x="1106502" y="2599051"/>
            <a:ext cx="6923314" cy="29045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75557" y="680303"/>
            <a:ext cx="8697006" cy="830997"/>
          </a:xfrm>
        </p:spPr>
        <p:txBody>
          <a:bodyPr wrap="square">
            <a:spAutoFit/>
          </a:bodyPr>
          <a:lstStyle/>
          <a:p>
            <a:pPr eaLnBrk="1" fontAlgn="auto">
              <a:spcBef>
                <a:spcPts val="0"/>
              </a:spcBef>
              <a:spcAft>
                <a:spcPts val="0"/>
              </a:spcAft>
              <a:defRPr/>
            </a:pPr>
            <a:r>
              <a:rPr lang="en-CA" sz="2800" b="1" cap="none" dirty="0" smtClean="0">
                <a:solidFill>
                  <a:srgbClr val="A5644E"/>
                </a:solidFill>
              </a:rPr>
              <a:t>Data Cleaning</a:t>
            </a:r>
            <a:br>
              <a:rPr lang="en-CA" sz="2800" b="1" cap="none" dirty="0" smtClean="0">
                <a:solidFill>
                  <a:srgbClr val="A5644E"/>
                </a:solidFill>
              </a:rPr>
            </a:br>
            <a:r>
              <a:rPr lang="en-CA" sz="2000" b="1" cap="none" dirty="0" smtClean="0">
                <a:solidFill>
                  <a:srgbClr val="A5644E"/>
                </a:solidFill>
              </a:rPr>
              <a:t>CYCLE</a:t>
            </a:r>
            <a:endParaRPr lang="en-CA" sz="2800" b="1" cap="none" dirty="0" smtClean="0">
              <a:solidFill>
                <a:srgbClr val="A5644E"/>
              </a:solidFill>
            </a:endParaRPr>
          </a:p>
        </p:txBody>
      </p:sp>
      <p:pic>
        <p:nvPicPr>
          <p:cNvPr id="215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7111" y="1327604"/>
            <a:ext cx="4667250"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ividend">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1727</TotalTime>
  <Words>1483</Words>
  <Application>Microsoft Office PowerPoint</Application>
  <PresentationFormat>Custom</PresentationFormat>
  <Paragraphs>259</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 PL SungtiL GB</vt:lpstr>
      <vt:lpstr>Arial</vt:lpstr>
      <vt:lpstr>Calibri</vt:lpstr>
      <vt:lpstr>DejaVu Sans</vt:lpstr>
      <vt:lpstr>Gill Sans MT</vt:lpstr>
      <vt:lpstr>Liberation Sans</vt:lpstr>
      <vt:lpstr>Liberation Serif</vt:lpstr>
      <vt:lpstr>Lohit Devanagari</vt:lpstr>
      <vt:lpstr>StarSymbol</vt:lpstr>
      <vt:lpstr>Wingdings 2</vt:lpstr>
      <vt:lpstr>Dividend</vt:lpstr>
      <vt:lpstr>Requirement Engineering for Databases and Data Cleaning</vt:lpstr>
      <vt:lpstr>Outline</vt:lpstr>
      <vt:lpstr>How to know if a database is any good?</vt:lpstr>
      <vt:lpstr>PowerPoint Presentation</vt:lpstr>
      <vt:lpstr>How to know if database software is any good?</vt:lpstr>
      <vt:lpstr>Why we need a good database?</vt:lpstr>
      <vt:lpstr>High Quality Data | Criteria</vt:lpstr>
      <vt:lpstr>Data Cleaning</vt:lpstr>
      <vt:lpstr>Data Cleaning CYCLE</vt:lpstr>
      <vt:lpstr>Data Cleaning</vt:lpstr>
      <vt:lpstr>Data Cleaning Example</vt:lpstr>
      <vt:lpstr>Data Cleaning</vt:lpstr>
      <vt:lpstr>Data Cleaning</vt:lpstr>
      <vt:lpstr>Data Cleaning</vt:lpstr>
      <vt:lpstr>Data Cleaning</vt:lpstr>
      <vt:lpstr>Data Cleaning Existing Systems Categories</vt:lpstr>
      <vt:lpstr>Data Cleaning Existing Systems Categories</vt:lpstr>
      <vt:lpstr>Things you should know about data cleaning task! According to a survey done by Amplab, UC Berkeley and Columbia University</vt:lpstr>
      <vt:lpstr>PowerPoint Presentation</vt:lpstr>
      <vt:lpstr>PowerPoint Presentation</vt:lpstr>
      <vt:lpstr>Requirements</vt:lpstr>
      <vt:lpstr>Requirements</vt:lpstr>
      <vt:lpstr>Requirements</vt:lpstr>
      <vt:lpstr>PowerPoint Presentation</vt:lpstr>
      <vt:lpstr>Commercially Available Tools</vt:lpstr>
      <vt:lpstr>Commercially Available tools</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Classy Red</dc:title>
  <dc:creator>mkaybokt</dc:creator>
  <cp:lastModifiedBy>mkaybokt</cp:lastModifiedBy>
  <cp:revision>251</cp:revision>
  <dcterms:created xsi:type="dcterms:W3CDTF">2019-07-03T11:00:28Z</dcterms:created>
  <dcterms:modified xsi:type="dcterms:W3CDTF">2019-07-11T00:46:31Z</dcterms:modified>
</cp:coreProperties>
</file>