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  <p:sldMasterId id="2147483748" r:id="rId2"/>
  </p:sldMasterIdLst>
  <p:notesMasterIdLst>
    <p:notesMasterId r:id="rId18"/>
  </p:notesMasterIdLst>
  <p:sldIdLst>
    <p:sldId id="256" r:id="rId3"/>
    <p:sldId id="263" r:id="rId4"/>
    <p:sldId id="319" r:id="rId5"/>
    <p:sldId id="320" r:id="rId6"/>
    <p:sldId id="321" r:id="rId7"/>
    <p:sldId id="322" r:id="rId8"/>
    <p:sldId id="323" r:id="rId9"/>
    <p:sldId id="324" r:id="rId10"/>
    <p:sldId id="325" r:id="rId11"/>
    <p:sldId id="326" r:id="rId12"/>
    <p:sldId id="327" r:id="rId13"/>
    <p:sldId id="328" r:id="rId14"/>
    <p:sldId id="329" r:id="rId15"/>
    <p:sldId id="330" r:id="rId16"/>
    <p:sldId id="29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4B429"/>
    <a:srgbClr val="FFD54F"/>
    <a:srgbClr val="FFEA3D"/>
    <a:srgbClr val="FFFFAA"/>
    <a:srgbClr val="E0249A"/>
    <a:srgbClr val="0073CF"/>
    <a:srgbClr val="57068C"/>
    <a:srgbClr val="FFDB43"/>
    <a:srgbClr val="FDD5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01" autoAdjust="0"/>
    <p:restoredTop sz="94660"/>
  </p:normalViewPr>
  <p:slideViewPr>
    <p:cSldViewPr snapToGrid="0">
      <p:cViewPr varScale="1">
        <p:scale>
          <a:sx n="86" d="100"/>
          <a:sy n="86" d="100"/>
        </p:scale>
        <p:origin x="1440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0" d="100"/>
        <a:sy n="3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78E97C-1779-4CEE-80D0-5BBB1AC4023D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CEF7D1-689C-4BC1-B59B-4A4CE078E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143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9555" y="5670949"/>
            <a:ext cx="2831372" cy="7247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9557" y="1028943"/>
            <a:ext cx="6519149" cy="1474115"/>
          </a:xfrm>
        </p:spPr>
        <p:txBody>
          <a:bodyPr lIns="0" anchor="b">
            <a:noAutofit/>
          </a:bodyPr>
          <a:lstStyle>
            <a:lvl1pPr algn="l">
              <a:defRPr sz="5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9555" y="4266824"/>
            <a:ext cx="5112661" cy="666549"/>
          </a:xfrm>
        </p:spPr>
        <p:txBody>
          <a:bodyPr lIns="0" anchor="t">
            <a:normAutofit/>
          </a:bodyPr>
          <a:lstStyle>
            <a:lvl1pPr marL="0" indent="0" algn="l">
              <a:buNone/>
              <a:defRPr sz="20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39556" y="2642329"/>
            <a:ext cx="1155958" cy="377962"/>
          </a:xfrm>
          <a:solidFill>
            <a:schemeClr val="accent1"/>
          </a:solidFill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A318C6E2-4AA5-436E-9815-715E9B2235FA}" type="datetime1">
              <a:rPr lang="en-US" smtClean="0"/>
              <a:t>7/24/2019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38776" y="6377234"/>
            <a:ext cx="3220281" cy="250337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947379" y="6377234"/>
            <a:ext cx="829360" cy="250337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PAGE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0" y="0"/>
            <a:ext cx="9144000" cy="397164"/>
            <a:chOff x="421830" y="1342659"/>
            <a:chExt cx="10018760" cy="290558"/>
          </a:xfrm>
        </p:grpSpPr>
        <p:sp>
          <p:nvSpPr>
            <p:cNvPr id="18" name="Rectangle 17"/>
            <p:cNvSpPr/>
            <p:nvPr userDrawn="1"/>
          </p:nvSpPr>
          <p:spPr>
            <a:xfrm>
              <a:off x="421831" y="1487938"/>
              <a:ext cx="2532791" cy="145279"/>
            </a:xfrm>
            <a:prstGeom prst="rect">
              <a:avLst/>
            </a:prstGeom>
            <a:solidFill>
              <a:srgbClr val="FFF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2928836" y="1487938"/>
              <a:ext cx="2503918" cy="145279"/>
            </a:xfrm>
            <a:prstGeom prst="rect">
              <a:avLst/>
            </a:prstGeom>
            <a:solidFill>
              <a:srgbClr val="FFEA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5432754" y="1487938"/>
              <a:ext cx="2503918" cy="145279"/>
            </a:xfrm>
            <a:prstGeom prst="rect">
              <a:avLst/>
            </a:prstGeom>
            <a:solidFill>
              <a:srgbClr val="FFD5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7936672" y="1487938"/>
              <a:ext cx="2503918" cy="145279"/>
            </a:xfrm>
            <a:prstGeom prst="rect">
              <a:avLst/>
            </a:prstGeom>
            <a:solidFill>
              <a:srgbClr val="E4B4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421830" y="1342659"/>
              <a:ext cx="10018759" cy="1452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3515592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912" y="1396192"/>
            <a:ext cx="4214718" cy="670270"/>
          </a:xfrm>
        </p:spPr>
        <p:txBody>
          <a:bodyPr anchor="b">
            <a:noAutofit/>
          </a:bodyPr>
          <a:lstStyle>
            <a:lvl1pPr marL="0" indent="0">
              <a:buNone/>
              <a:defRPr sz="2800" b="1" baseline="0">
                <a:latin typeface="+mn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912" y="2184402"/>
            <a:ext cx="4214718" cy="3846945"/>
          </a:xfrm>
        </p:spPr>
        <p:txBody>
          <a:bodyPr>
            <a:normAutofit/>
          </a:bodyPr>
          <a:lstStyle>
            <a:lvl1pPr marL="288918" indent="-288918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2000"/>
            </a:lvl1pPr>
            <a:lvl2pPr marL="685783" indent="-228594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800"/>
            </a:lvl2pPr>
            <a:lvl3pPr marL="1142971" indent="-228594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600"/>
            </a:lvl3pPr>
            <a:lvl4pPr marL="1600160" indent="-228594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400"/>
            </a:lvl4pPr>
            <a:lvl5pPr marL="2057349" indent="-228594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77115" y="1396192"/>
            <a:ext cx="4195094" cy="670270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latin typeface="+mn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77115" y="2184402"/>
            <a:ext cx="4195094" cy="3846945"/>
          </a:xfrm>
        </p:spPr>
        <p:txBody>
          <a:bodyPr>
            <a:normAutofit/>
          </a:bodyPr>
          <a:lstStyle>
            <a:lvl1pPr marL="288918" indent="-288918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2000"/>
            </a:lvl1pPr>
            <a:lvl2pPr marL="685783" indent="-228594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800"/>
            </a:lvl2pPr>
            <a:lvl3pPr marL="1142971" indent="-228594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600"/>
            </a:lvl3pPr>
            <a:lvl4pPr marL="1600160" indent="-228594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400"/>
            </a:lvl4pPr>
            <a:lvl5pPr marL="2057349" indent="-228594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194914" y="434111"/>
            <a:ext cx="8677297" cy="89592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F432B-3FBE-4889-963D-BF97BFBB7D3F}" type="datetime1">
              <a:rPr lang="en-US" smtClean="0"/>
              <a:t>7/24/2019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598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CCC04-1E76-41EE-A8AC-75AD85313D09}" type="datetime1">
              <a:rPr lang="en-US" smtClean="0"/>
              <a:t>7/24/2019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487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4A9E-84AC-4661-9381-CC35B09E47F7}" type="datetime1">
              <a:rPr lang="en-US" smtClean="0"/>
              <a:t>7/24/2019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165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_NoBkg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5829F-8847-4C2A-8DD0-690EAD78E53F}" type="datetime1">
              <a:rPr lang="en-US" smtClean="0"/>
              <a:t>7/24/2019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678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xt or Quot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47555" y="1237675"/>
            <a:ext cx="3248891" cy="910202"/>
          </a:xfrm>
        </p:spPr>
        <p:txBody>
          <a:bodyPr anchor="b">
            <a:normAutofit/>
          </a:bodyPr>
          <a:lstStyle>
            <a:lvl1pPr algn="ctr">
              <a:defRPr sz="2800" cap="all" baseline="0"/>
            </a:lvl1pPr>
          </a:lstStyle>
          <a:p>
            <a:r>
              <a:rPr lang="en-US" dirty="0"/>
              <a:t>CONTEXT or THEME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015710" y="6335312"/>
            <a:ext cx="885836" cy="250337"/>
          </a:xfrm>
        </p:spPr>
        <p:txBody>
          <a:bodyPr/>
          <a:lstStyle/>
          <a:p>
            <a:fld id="{5FDFC970-B950-4395-A833-47227D4A68CA}" type="datetime1">
              <a:rPr lang="en-US" smtClean="0"/>
              <a:t>7/24/2019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947556" y="2244437"/>
            <a:ext cx="3248891" cy="0"/>
          </a:xfrm>
          <a:prstGeom prst="line">
            <a:avLst/>
          </a:prstGeom>
          <a:ln w="1587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2947556" y="4668983"/>
            <a:ext cx="3248891" cy="0"/>
          </a:xfrm>
          <a:prstGeom prst="line">
            <a:avLst/>
          </a:prstGeom>
          <a:ln w="1587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495300" y="2420360"/>
            <a:ext cx="8153400" cy="211455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28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2947556" y="4784728"/>
            <a:ext cx="3248891" cy="276225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>
              <a:buNone/>
              <a:defRPr 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lvl="0" algn="ctr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4198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xt or Quote with Phot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762714" y="495661"/>
            <a:ext cx="4080486" cy="575736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0773" y="1237675"/>
            <a:ext cx="3248891" cy="910202"/>
          </a:xfrm>
        </p:spPr>
        <p:txBody>
          <a:bodyPr anchor="b">
            <a:normAutofit/>
          </a:bodyPr>
          <a:lstStyle>
            <a:lvl1pPr algn="ctr">
              <a:defRPr sz="2800" cap="all" baseline="0"/>
            </a:lvl1pPr>
          </a:lstStyle>
          <a:p>
            <a:r>
              <a:rPr lang="en-US" dirty="0"/>
              <a:t>CONTEXT or THEME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019711" y="6335312"/>
            <a:ext cx="885836" cy="250337"/>
          </a:xfrm>
        </p:spPr>
        <p:txBody>
          <a:bodyPr/>
          <a:lstStyle/>
          <a:p>
            <a:fld id="{5FDFC970-B950-4395-A833-47227D4A68CA}" type="datetime1">
              <a:rPr lang="en-US" smtClean="0"/>
              <a:t>7/24/2019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4913" y="6335312"/>
            <a:ext cx="2915434" cy="250337"/>
          </a:xfrm>
        </p:spPr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359727" y="6335312"/>
            <a:ext cx="975205" cy="250337"/>
          </a:xfrm>
        </p:spPr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408708" y="2409026"/>
            <a:ext cx="3713021" cy="211455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22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640773" y="4784728"/>
            <a:ext cx="3248891" cy="276225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>
              <a:buNone/>
              <a:defRPr 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lvl="0" algn="ctr"/>
            <a:r>
              <a:rPr lang="en-US"/>
              <a:t>Edit Master text styles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640774" y="2244437"/>
            <a:ext cx="3248891" cy="0"/>
          </a:xfrm>
          <a:prstGeom prst="line">
            <a:avLst/>
          </a:prstGeom>
          <a:ln w="1587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640774" y="4668983"/>
            <a:ext cx="3248891" cy="0"/>
          </a:xfrm>
          <a:prstGeom prst="line">
            <a:avLst/>
          </a:prstGeom>
          <a:ln w="1587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317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163243" y="3461559"/>
            <a:ext cx="6803231" cy="598488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</a:lstStyle>
          <a:p>
            <a:pPr lvl="0"/>
            <a:r>
              <a:rPr lang="en-US" dirty="0" err="1"/>
              <a:t>Subheader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5695" y="2382984"/>
            <a:ext cx="8677297" cy="1046019"/>
          </a:xfrm>
        </p:spPr>
        <p:txBody>
          <a:bodyPr anchor="b">
            <a:normAutofit/>
          </a:bodyPr>
          <a:lstStyle>
            <a:lvl1pPr algn="ctr">
              <a:defRPr sz="6000" cap="all" baseline="0"/>
            </a:lvl1pPr>
          </a:lstStyle>
          <a:p>
            <a:r>
              <a:rPr lang="en-US" dirty="0"/>
              <a:t>SECTION DIVIDER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007154" y="6335312"/>
            <a:ext cx="885836" cy="250337"/>
          </a:xfrm>
        </p:spPr>
        <p:txBody>
          <a:bodyPr/>
          <a:lstStyle/>
          <a:p>
            <a:fld id="{5FDFC970-B950-4395-A833-47227D4A68CA}" type="datetime1">
              <a:rPr lang="en-US" smtClean="0"/>
              <a:t>7/24/2019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728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163243" y="3461559"/>
            <a:ext cx="6803231" cy="598488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</a:lstStyle>
          <a:p>
            <a:pPr lvl="0"/>
            <a:r>
              <a:rPr lang="en-US" dirty="0" err="1"/>
              <a:t>Subheader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5695" y="2382984"/>
            <a:ext cx="8677297" cy="1046019"/>
          </a:xfrm>
        </p:spPr>
        <p:txBody>
          <a:bodyPr anchor="b">
            <a:normAutofit/>
          </a:bodyPr>
          <a:lstStyle>
            <a:lvl1pPr algn="ctr">
              <a:defRPr sz="6000" cap="all" baseline="0"/>
            </a:lvl1pPr>
          </a:lstStyle>
          <a:p>
            <a:r>
              <a:rPr lang="en-US" dirty="0"/>
              <a:t>SECTION DIVIDER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007154" y="6335312"/>
            <a:ext cx="885836" cy="250337"/>
          </a:xfrm>
        </p:spPr>
        <p:txBody>
          <a:bodyPr/>
          <a:lstStyle/>
          <a:p>
            <a:fld id="{5FDFC970-B950-4395-A833-47227D4A68CA}" type="datetime1">
              <a:rPr lang="en-US" smtClean="0"/>
              <a:t>7/24/2019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828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163243" y="3461559"/>
            <a:ext cx="6803231" cy="598488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</a:lstStyle>
          <a:p>
            <a:pPr lvl="0"/>
            <a:r>
              <a:rPr lang="en-US" dirty="0" err="1"/>
              <a:t>Subheader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5695" y="2382984"/>
            <a:ext cx="8677297" cy="1046019"/>
          </a:xfrm>
        </p:spPr>
        <p:txBody>
          <a:bodyPr anchor="b">
            <a:normAutofit/>
          </a:bodyPr>
          <a:lstStyle>
            <a:lvl1pPr algn="ctr">
              <a:defRPr sz="60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DIVIDER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007154" y="6335312"/>
            <a:ext cx="885836" cy="2503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FDFC970-B950-4395-A833-47227D4A68CA}" type="datetime1">
              <a:rPr lang="en-US" smtClean="0"/>
              <a:pPr/>
              <a:t>7/24/2019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022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title="University of Waterlo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865" y="546789"/>
            <a:ext cx="6400271" cy="41571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2920" y="4581239"/>
            <a:ext cx="8158163" cy="1597891"/>
          </a:xfrm>
          <a:noFill/>
        </p:spPr>
        <p:txBody>
          <a:bodyPr wrap="square" rtlCol="0" anchor="ctr" anchorCtr="1">
            <a:noAutofit/>
          </a:bodyPr>
          <a:lstStyle>
            <a:lvl1pPr algn="ctr">
              <a:defRPr lang="en-US" sz="1800" b="0" cap="all" baseline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0" lvl="0" algn="ctr">
              <a:lnSpc>
                <a:spcPct val="75000"/>
              </a:lnSpc>
            </a:pPr>
            <a:r>
              <a:rPr lang="en-US" dirty="0"/>
              <a:t>click to edit master closing slide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660D7-90CE-4513-A3CE-C070B9421917}" type="datetime1">
              <a:rPr lang="en-US" smtClean="0"/>
              <a:t>7/24/2019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0" y="0"/>
            <a:ext cx="9144000" cy="397164"/>
            <a:chOff x="421830" y="1342659"/>
            <a:chExt cx="10018760" cy="290558"/>
          </a:xfrm>
        </p:grpSpPr>
        <p:sp>
          <p:nvSpPr>
            <p:cNvPr id="12" name="Rectangle 11"/>
            <p:cNvSpPr/>
            <p:nvPr userDrawn="1"/>
          </p:nvSpPr>
          <p:spPr>
            <a:xfrm>
              <a:off x="421831" y="1487938"/>
              <a:ext cx="2532791" cy="145279"/>
            </a:xfrm>
            <a:prstGeom prst="rect">
              <a:avLst/>
            </a:prstGeom>
            <a:solidFill>
              <a:srgbClr val="FFF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2928836" y="1487938"/>
              <a:ext cx="2503918" cy="145279"/>
            </a:xfrm>
            <a:prstGeom prst="rect">
              <a:avLst/>
            </a:prstGeom>
            <a:solidFill>
              <a:srgbClr val="FFEA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5432754" y="1487938"/>
              <a:ext cx="2503918" cy="145279"/>
            </a:xfrm>
            <a:prstGeom prst="rect">
              <a:avLst/>
            </a:prstGeom>
            <a:solidFill>
              <a:srgbClr val="FFD5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7936672" y="1487938"/>
              <a:ext cx="2503918" cy="145279"/>
            </a:xfrm>
            <a:prstGeom prst="rect">
              <a:avLst/>
            </a:prstGeom>
            <a:solidFill>
              <a:srgbClr val="E4B4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421830" y="1342659"/>
              <a:ext cx="10018759" cy="1452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3269677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570594" y="397164"/>
            <a:ext cx="4573407" cy="6460836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9556" y="595747"/>
            <a:ext cx="4114682" cy="1907312"/>
          </a:xfrm>
        </p:spPr>
        <p:txBody>
          <a:bodyPr lIns="0" anchor="b">
            <a:noAutofit/>
          </a:bodyPr>
          <a:lstStyle>
            <a:lvl1pPr algn="l">
              <a:defRPr sz="4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9556" y="4266824"/>
            <a:ext cx="4114682" cy="666549"/>
          </a:xfrm>
        </p:spPr>
        <p:txBody>
          <a:bodyPr lIns="0" anchor="t">
            <a:normAutofit/>
          </a:bodyPr>
          <a:lstStyle>
            <a:lvl1pPr marL="0" indent="0" algn="l">
              <a:buNone/>
              <a:defRPr sz="20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39556" y="2642329"/>
            <a:ext cx="1152144" cy="377962"/>
          </a:xfrm>
          <a:solidFill>
            <a:schemeClr val="accent1"/>
          </a:solidFill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A318C6E2-4AA5-436E-9815-715E9B2235FA}" type="datetime1">
              <a:rPr lang="en-US" smtClean="0"/>
              <a:t>7/24/2019</a:t>
            </a:fld>
            <a:endParaRPr lang="en-US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0" y="0"/>
            <a:ext cx="9144000" cy="397164"/>
            <a:chOff x="421830" y="1342659"/>
            <a:chExt cx="10018760" cy="290558"/>
          </a:xfrm>
        </p:grpSpPr>
        <p:sp>
          <p:nvSpPr>
            <p:cNvPr id="18" name="Rectangle 17"/>
            <p:cNvSpPr/>
            <p:nvPr userDrawn="1"/>
          </p:nvSpPr>
          <p:spPr>
            <a:xfrm>
              <a:off x="421831" y="1487938"/>
              <a:ext cx="2532791" cy="145279"/>
            </a:xfrm>
            <a:prstGeom prst="rect">
              <a:avLst/>
            </a:prstGeom>
            <a:solidFill>
              <a:srgbClr val="FFF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2928836" y="1487938"/>
              <a:ext cx="2503918" cy="145279"/>
            </a:xfrm>
            <a:prstGeom prst="rect">
              <a:avLst/>
            </a:prstGeom>
            <a:solidFill>
              <a:srgbClr val="FFEA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5432754" y="1487938"/>
              <a:ext cx="2503918" cy="145279"/>
            </a:xfrm>
            <a:prstGeom prst="rect">
              <a:avLst/>
            </a:prstGeom>
            <a:solidFill>
              <a:srgbClr val="FFD5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7936672" y="1487938"/>
              <a:ext cx="2503918" cy="145279"/>
            </a:xfrm>
            <a:prstGeom prst="rect">
              <a:avLst/>
            </a:prstGeom>
            <a:solidFill>
              <a:srgbClr val="E4B4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421830" y="1342659"/>
              <a:ext cx="10018759" cy="1452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9555" y="5670949"/>
            <a:ext cx="2831372" cy="724754"/>
          </a:xfrm>
          <a:prstGeom prst="rect">
            <a:avLst/>
          </a:prstGeom>
        </p:spPr>
      </p:pic>
      <p:sp>
        <p:nvSpPr>
          <p:cNvPr id="15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38776" y="6377234"/>
            <a:ext cx="3220281" cy="250337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947379" y="6377234"/>
            <a:ext cx="829360" cy="250337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PAGE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835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_AL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418A6F62-5352-3145-9BE0-543E6C1990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08" r="2878"/>
          <a:stretch/>
        </p:blipFill>
        <p:spPr>
          <a:xfrm>
            <a:off x="-273756" y="398873"/>
            <a:ext cx="9417756" cy="6459127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68D4B-3D0A-49AB-8EA2-2DC8CB4594DB}" type="datetime1">
              <a:rPr lang="en-US" smtClean="0"/>
              <a:t>7/24/2019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title="University of Waterloo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5" t="13985" r="13985" b="13985"/>
          <a:stretch/>
        </p:blipFill>
        <p:spPr bwMode="gray">
          <a:xfrm>
            <a:off x="2257996" y="1748224"/>
            <a:ext cx="4628005" cy="30059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0" name="Group 9"/>
          <p:cNvGrpSpPr/>
          <p:nvPr userDrawn="1"/>
        </p:nvGrpSpPr>
        <p:grpSpPr>
          <a:xfrm>
            <a:off x="0" y="0"/>
            <a:ext cx="9144000" cy="397164"/>
            <a:chOff x="421830" y="1342659"/>
            <a:chExt cx="10018760" cy="290558"/>
          </a:xfrm>
        </p:grpSpPr>
        <p:sp>
          <p:nvSpPr>
            <p:cNvPr id="12" name="Rectangle 11"/>
            <p:cNvSpPr/>
            <p:nvPr userDrawn="1"/>
          </p:nvSpPr>
          <p:spPr>
            <a:xfrm>
              <a:off x="421831" y="1487938"/>
              <a:ext cx="2532791" cy="145279"/>
            </a:xfrm>
            <a:prstGeom prst="rect">
              <a:avLst/>
            </a:prstGeom>
            <a:solidFill>
              <a:srgbClr val="FFF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2928836" y="1487938"/>
              <a:ext cx="2503918" cy="145279"/>
            </a:xfrm>
            <a:prstGeom prst="rect">
              <a:avLst/>
            </a:prstGeom>
            <a:solidFill>
              <a:srgbClr val="FFEA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5432754" y="1487938"/>
              <a:ext cx="2503918" cy="145279"/>
            </a:xfrm>
            <a:prstGeom prst="rect">
              <a:avLst/>
            </a:prstGeom>
            <a:solidFill>
              <a:srgbClr val="FFD5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7936672" y="1487938"/>
              <a:ext cx="2503918" cy="145279"/>
            </a:xfrm>
            <a:prstGeom prst="rect">
              <a:avLst/>
            </a:prstGeom>
            <a:solidFill>
              <a:srgbClr val="E4B4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421830" y="1342659"/>
              <a:ext cx="10018759" cy="1452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492920" y="4581239"/>
            <a:ext cx="8158163" cy="1597891"/>
          </a:xfrm>
          <a:noFill/>
        </p:spPr>
        <p:txBody>
          <a:bodyPr wrap="square" rtlCol="0" anchor="ctr" anchorCtr="1">
            <a:noAutofit/>
          </a:bodyPr>
          <a:lstStyle>
            <a:lvl1pPr algn="ctr">
              <a:defRPr lang="en-US" sz="1800" b="0" cap="all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0" lvl="0" algn="ctr">
              <a:lnSpc>
                <a:spcPct val="75000"/>
              </a:lnSpc>
            </a:pPr>
            <a:r>
              <a:rPr lang="en-US" dirty="0"/>
              <a:t>click to edit master closing slide</a:t>
            </a:r>
          </a:p>
        </p:txBody>
      </p:sp>
    </p:spTree>
    <p:extLst>
      <p:ext uri="{BB962C8B-B14F-4D97-AF65-F5344CB8AC3E}">
        <p14:creationId xmlns:p14="http://schemas.microsoft.com/office/powerpoint/2010/main" val="3722082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5459" y="959313"/>
            <a:ext cx="5760741" cy="257189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5459" y="3531205"/>
            <a:ext cx="5760741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8C6E2-4AA5-436E-9815-715E9B2235FA}" type="datetime1">
              <a:rPr lang="en-US" smtClean="0"/>
              <a:t>7/24/2019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5459" y="329308"/>
            <a:ext cx="3392144" cy="309201"/>
          </a:xfrm>
        </p:spPr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86200" y="131730"/>
            <a:ext cx="802005" cy="503578"/>
          </a:xfrm>
        </p:spPr>
        <p:txBody>
          <a:bodyPr/>
          <a:lstStyle/>
          <a:p>
            <a:r>
              <a:rPr lang="en-US"/>
              <a:t>PAGE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F36F3DF-DAD5-4DBC-AB45-46287A33410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555" y="5670949"/>
            <a:ext cx="2831372" cy="724754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992024E3-E955-4180-B1FE-1C52BA3AB720}"/>
              </a:ext>
            </a:extLst>
          </p:cNvPr>
          <p:cNvGrpSpPr/>
          <p:nvPr userDrawn="1"/>
        </p:nvGrpSpPr>
        <p:grpSpPr>
          <a:xfrm>
            <a:off x="0" y="0"/>
            <a:ext cx="9144000" cy="397164"/>
            <a:chOff x="421830" y="1342659"/>
            <a:chExt cx="10018760" cy="290558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A1F7773-5B75-4E18-95C8-E55D97C3BB49}"/>
                </a:ext>
              </a:extLst>
            </p:cNvPr>
            <p:cNvSpPr/>
            <p:nvPr userDrawn="1"/>
          </p:nvSpPr>
          <p:spPr>
            <a:xfrm>
              <a:off x="421831" y="1487938"/>
              <a:ext cx="2532791" cy="145279"/>
            </a:xfrm>
            <a:prstGeom prst="rect">
              <a:avLst/>
            </a:prstGeom>
            <a:solidFill>
              <a:srgbClr val="FFF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B8D77D0-D388-415A-8003-DA8CA5E67FBF}"/>
                </a:ext>
              </a:extLst>
            </p:cNvPr>
            <p:cNvSpPr/>
            <p:nvPr userDrawn="1"/>
          </p:nvSpPr>
          <p:spPr>
            <a:xfrm>
              <a:off x="2928836" y="1487938"/>
              <a:ext cx="2503918" cy="145279"/>
            </a:xfrm>
            <a:prstGeom prst="rect">
              <a:avLst/>
            </a:prstGeom>
            <a:solidFill>
              <a:srgbClr val="FFEA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F7596CA-1D90-4FAC-9AD5-2092A0153080}"/>
                </a:ext>
              </a:extLst>
            </p:cNvPr>
            <p:cNvSpPr/>
            <p:nvPr userDrawn="1"/>
          </p:nvSpPr>
          <p:spPr>
            <a:xfrm>
              <a:off x="5432754" y="1487938"/>
              <a:ext cx="2503918" cy="145279"/>
            </a:xfrm>
            <a:prstGeom prst="rect">
              <a:avLst/>
            </a:prstGeom>
            <a:solidFill>
              <a:srgbClr val="FFD5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984BADA-8358-421C-9001-FDCA11BDEF2D}"/>
                </a:ext>
              </a:extLst>
            </p:cNvPr>
            <p:cNvSpPr/>
            <p:nvPr userDrawn="1"/>
          </p:nvSpPr>
          <p:spPr>
            <a:xfrm>
              <a:off x="7936672" y="1487938"/>
              <a:ext cx="2503918" cy="145279"/>
            </a:xfrm>
            <a:prstGeom prst="rect">
              <a:avLst/>
            </a:prstGeom>
            <a:solidFill>
              <a:srgbClr val="E4B4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946DC81-70C2-4B7E-814C-2A90D7A1228E}"/>
                </a:ext>
              </a:extLst>
            </p:cNvPr>
            <p:cNvSpPr/>
            <p:nvPr userDrawn="1"/>
          </p:nvSpPr>
          <p:spPr>
            <a:xfrm>
              <a:off x="421830" y="1342659"/>
              <a:ext cx="10018759" cy="1452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597500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4B0C9-B47E-4B33-A656-C78D1805DA95}" type="datetime1">
              <a:rPr lang="en-US" smtClean="0"/>
              <a:t>7/24/2019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458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5459" y="1756130"/>
            <a:ext cx="5764142" cy="2050066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5460" y="3806196"/>
            <a:ext cx="576414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D43AC-4B94-471D-A170-0D88FCD1FB54}" type="datetime1">
              <a:rPr lang="en-US" smtClean="0"/>
              <a:t>7/24/2019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8003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5459" y="959314"/>
            <a:ext cx="6564015" cy="10441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5459" y="2172548"/>
            <a:ext cx="3125871" cy="32789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3822" y="2172548"/>
            <a:ext cx="3125652" cy="32789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881F3-AB4F-4026-8B03-DBF7475676B1}" type="datetime1">
              <a:rPr lang="en-US" smtClean="0"/>
              <a:t>7/24/2019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2501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652" y="959903"/>
            <a:ext cx="6571344" cy="1044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8131" y="2169094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none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8131" y="2973815"/>
            <a:ext cx="3125766" cy="24916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3822" y="2172548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none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63822" y="2971035"/>
            <a:ext cx="3125652" cy="24849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F432B-3FBE-4889-963D-BF97BFBB7D3F}" type="datetime1">
              <a:rPr lang="en-US" smtClean="0"/>
              <a:t>7/24/2019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" name="Picture 17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9372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CCC04-1E76-41EE-A8AC-75AD85313D09}" type="datetime1">
              <a:rPr lang="en-US" smtClean="0"/>
              <a:t>7/24/2019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8121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4A9E-84AC-4661-9381-CC35B09E47F7}" type="datetime1">
              <a:rPr lang="en-US" smtClean="0"/>
              <a:t>7/24/2019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358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041" y="959313"/>
            <a:ext cx="2425950" cy="224205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9877" y="960890"/>
            <a:ext cx="3828178" cy="449691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4041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FC970-B950-4395-A833-47227D4A68CA}" type="datetime1">
              <a:rPr lang="en-US" smtClean="0"/>
              <a:t>7/24/2019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7888753"/>
      </p:ext>
    </p:extLst>
  </p:cSld>
  <p:clrMapOvr>
    <a:masterClrMapping/>
  </p:clrMapOvr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996501" y="482171"/>
            <a:ext cx="3511387" cy="5149101"/>
            <a:chOff x="4996501" y="482171"/>
            <a:chExt cx="3511387" cy="5149101"/>
          </a:xfrm>
        </p:grpSpPr>
        <p:sp>
          <p:nvSpPr>
            <p:cNvPr id="14" name="Rectangle 13"/>
            <p:cNvSpPr/>
            <p:nvPr/>
          </p:nvSpPr>
          <p:spPr>
            <a:xfrm>
              <a:off x="4996501" y="482171"/>
              <a:ext cx="3511387" cy="5149101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5312152" y="812506"/>
              <a:ext cx="2883013" cy="4479361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2077" y="1129512"/>
            <a:ext cx="3386166" cy="1918487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1420" y="3057166"/>
            <a:ext cx="3390817" cy="2092568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24592" y="5469857"/>
            <a:ext cx="3393977" cy="320123"/>
          </a:xfrm>
        </p:spPr>
        <p:txBody>
          <a:bodyPr/>
          <a:lstStyle>
            <a:lvl1pPr algn="l">
              <a:defRPr/>
            </a:lvl1pPr>
          </a:lstStyle>
          <a:p>
            <a:fld id="{5FDFC970-B950-4395-A833-47227D4A68CA}" type="datetime1">
              <a:rPr lang="en-US" smtClean="0"/>
              <a:t>7/24/2019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25459" y="318641"/>
            <a:ext cx="2601032" cy="320931"/>
          </a:xfrm>
        </p:spPr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726491" y="131730"/>
            <a:ext cx="795746" cy="503578"/>
          </a:xfrm>
        </p:spPr>
        <p:txBody>
          <a:bodyPr/>
          <a:lstStyle/>
          <a:p>
            <a:r>
              <a:rPr lang="en-US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2" name="Picture 21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70363" b="36435"/>
          <a:stretch/>
        </p:blipFill>
        <p:spPr>
          <a:xfrm>
            <a:off x="1125460" y="643464"/>
            <a:ext cx="339242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4008592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9555" y="5680659"/>
            <a:ext cx="2770751" cy="7176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9557" y="1028943"/>
            <a:ext cx="6519149" cy="1474115"/>
          </a:xfrm>
        </p:spPr>
        <p:txBody>
          <a:bodyPr lIns="0" anchor="b">
            <a:noAutofit/>
          </a:bodyPr>
          <a:lstStyle>
            <a:lvl1pPr algn="l"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9556" y="4266824"/>
            <a:ext cx="4114682" cy="666549"/>
          </a:xfrm>
        </p:spPr>
        <p:txBody>
          <a:bodyPr lIns="0" anchor="t">
            <a:normAutofit/>
          </a:bodyPr>
          <a:lstStyle>
            <a:lvl1pPr marL="0" indent="0" algn="l">
              <a:buNone/>
              <a:defRPr sz="2000" b="0">
                <a:solidFill>
                  <a:schemeClr val="bg1">
                    <a:lumMod val="85000"/>
                  </a:schemeClr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39555" y="2642329"/>
            <a:ext cx="1152144" cy="377962"/>
          </a:xfrm>
          <a:solidFill>
            <a:schemeClr val="accent1"/>
          </a:solidFill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A318C6E2-4AA5-436E-9815-715E9B2235FA}" type="datetime1">
              <a:rPr lang="en-US" smtClean="0"/>
              <a:t>7/24/2019</a:t>
            </a:fld>
            <a:endParaRPr lang="en-US" dirty="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0" y="0"/>
            <a:ext cx="9144000" cy="397164"/>
            <a:chOff x="421830" y="1342659"/>
            <a:chExt cx="10018760" cy="290558"/>
          </a:xfrm>
        </p:grpSpPr>
        <p:sp>
          <p:nvSpPr>
            <p:cNvPr id="5" name="Rectangle 4"/>
            <p:cNvSpPr/>
            <p:nvPr userDrawn="1"/>
          </p:nvSpPr>
          <p:spPr>
            <a:xfrm>
              <a:off x="421831" y="1487938"/>
              <a:ext cx="2532791" cy="145279"/>
            </a:xfrm>
            <a:prstGeom prst="rect">
              <a:avLst/>
            </a:prstGeom>
            <a:solidFill>
              <a:srgbClr val="FFF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2928836" y="1487938"/>
              <a:ext cx="2503918" cy="145279"/>
            </a:xfrm>
            <a:prstGeom prst="rect">
              <a:avLst/>
            </a:prstGeom>
            <a:solidFill>
              <a:srgbClr val="FFEA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5432754" y="1487938"/>
              <a:ext cx="2503918" cy="145279"/>
            </a:xfrm>
            <a:prstGeom prst="rect">
              <a:avLst/>
            </a:prstGeom>
            <a:solidFill>
              <a:srgbClr val="FFD5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7936672" y="1487938"/>
              <a:ext cx="2503918" cy="145279"/>
            </a:xfrm>
            <a:prstGeom prst="rect">
              <a:avLst/>
            </a:prstGeom>
            <a:solidFill>
              <a:srgbClr val="E4B4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421830" y="1342659"/>
              <a:ext cx="10018759" cy="1452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16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38776" y="6377234"/>
            <a:ext cx="3220281" cy="250337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8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947379" y="6377234"/>
            <a:ext cx="829360" cy="250337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PAGE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952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FC970-B950-4395-A833-47227D4A68CA}" type="datetime1">
              <a:rPr lang="en-US" smtClean="0"/>
              <a:t>7/24/2019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7993278"/>
      </p:ext>
    </p:extLst>
  </p:cSld>
  <p:clrMapOvr>
    <a:masterClrMapping/>
  </p:clrMapOvr>
  <p:hf hd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6447" y="796298"/>
            <a:ext cx="1103027" cy="466256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1910" y="796298"/>
            <a:ext cx="5301095" cy="46625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FC970-B950-4395-A833-47227D4A68CA}" type="datetime1">
              <a:rPr lang="en-US" smtClean="0"/>
              <a:t>7/24/2019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59215" b="36435"/>
          <a:stretch/>
        </p:blipFill>
        <p:spPr>
          <a:xfrm rot="5400000">
            <a:off x="5605390" y="3050294"/>
            <a:ext cx="4663440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2415996"/>
      </p:ext>
    </p:extLst>
  </p:cSld>
  <p:clrMapOvr>
    <a:masterClrMapping/>
  </p:clrMapOvr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title="University of Waterlo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865" y="546789"/>
            <a:ext cx="6400271" cy="41571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2920" y="4581239"/>
            <a:ext cx="8158163" cy="1597891"/>
          </a:xfrm>
          <a:noFill/>
        </p:spPr>
        <p:txBody>
          <a:bodyPr wrap="square" rtlCol="0" anchor="ctr" anchorCtr="1">
            <a:noAutofit/>
          </a:bodyPr>
          <a:lstStyle>
            <a:lvl1pPr algn="ctr">
              <a:defRPr lang="en-US" sz="1800" b="0" cap="all" baseline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0" lvl="0" algn="ctr">
              <a:lnSpc>
                <a:spcPct val="75000"/>
              </a:lnSpc>
            </a:pPr>
            <a:r>
              <a:rPr lang="en-US" dirty="0"/>
              <a:t>click to edit master closing slide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660D7-90CE-4513-A3CE-C070B9421917}" type="datetime1">
              <a:rPr lang="en-US" smtClean="0"/>
              <a:t>7/24/2019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0" y="0"/>
            <a:ext cx="9144000" cy="397164"/>
            <a:chOff x="421830" y="1342659"/>
            <a:chExt cx="10018760" cy="290558"/>
          </a:xfrm>
        </p:grpSpPr>
        <p:sp>
          <p:nvSpPr>
            <p:cNvPr id="12" name="Rectangle 11"/>
            <p:cNvSpPr/>
            <p:nvPr userDrawn="1"/>
          </p:nvSpPr>
          <p:spPr>
            <a:xfrm>
              <a:off x="421831" y="1487938"/>
              <a:ext cx="2532791" cy="145279"/>
            </a:xfrm>
            <a:prstGeom prst="rect">
              <a:avLst/>
            </a:prstGeom>
            <a:solidFill>
              <a:srgbClr val="FFF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2928836" y="1487938"/>
              <a:ext cx="2503918" cy="145279"/>
            </a:xfrm>
            <a:prstGeom prst="rect">
              <a:avLst/>
            </a:prstGeom>
            <a:solidFill>
              <a:srgbClr val="FFEA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5432754" y="1487938"/>
              <a:ext cx="2503918" cy="145279"/>
            </a:xfrm>
            <a:prstGeom prst="rect">
              <a:avLst/>
            </a:prstGeom>
            <a:solidFill>
              <a:srgbClr val="FFD5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7936672" y="1487938"/>
              <a:ext cx="2503918" cy="145279"/>
            </a:xfrm>
            <a:prstGeom prst="rect">
              <a:avLst/>
            </a:prstGeom>
            <a:solidFill>
              <a:srgbClr val="E4B4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421830" y="1342659"/>
              <a:ext cx="10018759" cy="1452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3704657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lack with 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570594" y="397164"/>
            <a:ext cx="4573407" cy="6460836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9556" y="595747"/>
            <a:ext cx="4114682" cy="1907312"/>
          </a:xfrm>
        </p:spPr>
        <p:txBody>
          <a:bodyPr lIns="0" anchor="b">
            <a:noAutofit/>
          </a:bodyPr>
          <a:lstStyle>
            <a:lvl1pPr algn="l">
              <a:defRPr sz="4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9556" y="4266824"/>
            <a:ext cx="4114682" cy="666549"/>
          </a:xfrm>
        </p:spPr>
        <p:txBody>
          <a:bodyPr lIns="0" anchor="t">
            <a:normAutofit/>
          </a:bodyPr>
          <a:lstStyle>
            <a:lvl1pPr marL="0" indent="0" algn="l">
              <a:buNone/>
              <a:defRPr sz="2000" b="0">
                <a:solidFill>
                  <a:schemeClr val="bg1">
                    <a:lumMod val="85000"/>
                  </a:schemeClr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39555" y="2642329"/>
            <a:ext cx="1152144" cy="377962"/>
          </a:xfrm>
          <a:solidFill>
            <a:schemeClr val="accent1"/>
          </a:solidFill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A318C6E2-4AA5-436E-9815-715E9B2235FA}" type="datetime1">
              <a:rPr lang="en-US" smtClean="0"/>
              <a:t>7/24/2019</a:t>
            </a:fld>
            <a:endParaRPr lang="en-US" dirty="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0" y="0"/>
            <a:ext cx="9144000" cy="397164"/>
            <a:chOff x="421830" y="1342659"/>
            <a:chExt cx="10018760" cy="290558"/>
          </a:xfrm>
        </p:grpSpPr>
        <p:sp>
          <p:nvSpPr>
            <p:cNvPr id="20" name="Rectangle 19"/>
            <p:cNvSpPr/>
            <p:nvPr userDrawn="1"/>
          </p:nvSpPr>
          <p:spPr>
            <a:xfrm>
              <a:off x="421831" y="1487938"/>
              <a:ext cx="2532791" cy="145279"/>
            </a:xfrm>
            <a:prstGeom prst="rect">
              <a:avLst/>
            </a:prstGeom>
            <a:solidFill>
              <a:srgbClr val="FFF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2928836" y="1487938"/>
              <a:ext cx="2503918" cy="145279"/>
            </a:xfrm>
            <a:prstGeom prst="rect">
              <a:avLst/>
            </a:prstGeom>
            <a:solidFill>
              <a:srgbClr val="FFEA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5432754" y="1487938"/>
              <a:ext cx="2503918" cy="145279"/>
            </a:xfrm>
            <a:prstGeom prst="rect">
              <a:avLst/>
            </a:prstGeom>
            <a:solidFill>
              <a:srgbClr val="FFD5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7936672" y="1487938"/>
              <a:ext cx="2503918" cy="145279"/>
            </a:xfrm>
            <a:prstGeom prst="rect">
              <a:avLst/>
            </a:prstGeom>
            <a:solidFill>
              <a:srgbClr val="E4B4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421830" y="1342659"/>
              <a:ext cx="10018759" cy="1452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9555" y="5680659"/>
            <a:ext cx="2770751" cy="717639"/>
          </a:xfrm>
          <a:prstGeom prst="rect">
            <a:avLst/>
          </a:prstGeom>
        </p:spPr>
      </p:pic>
      <p:sp>
        <p:nvSpPr>
          <p:cNvPr id="16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38776" y="6377234"/>
            <a:ext cx="3220281" cy="250337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947379" y="6377234"/>
            <a:ext cx="829360" cy="250337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PAGE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06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4B0C9-B47E-4B33-A656-C78D1805DA95}" type="datetime1">
              <a:rPr lang="en-US" smtClean="0"/>
              <a:t>7/24/2019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323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M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555773" y="685060"/>
            <a:ext cx="1065644" cy="286052"/>
          </a:xfrm>
        </p:spPr>
        <p:txBody>
          <a:bodyPr anchor="ctr">
            <a:noAutofit/>
          </a:bodyPr>
          <a:lstStyle>
            <a:lvl1pPr marL="0" indent="0" algn="ctr">
              <a:buNone/>
              <a:defRPr sz="1000" b="0" baseline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MENU ITEM 1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681169" y="685060"/>
            <a:ext cx="1065644" cy="286052"/>
          </a:xfrm>
        </p:spPr>
        <p:txBody>
          <a:bodyPr anchor="ctr">
            <a:noAutofit/>
          </a:bodyPr>
          <a:lstStyle>
            <a:lvl1pPr marL="0" indent="0" algn="ctr">
              <a:buNone/>
              <a:defRPr sz="1000" b="0" baseline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MENU ITEM 2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7806565" y="685060"/>
            <a:ext cx="1065644" cy="286052"/>
          </a:xfrm>
        </p:spPr>
        <p:txBody>
          <a:bodyPr anchor="ctr">
            <a:noAutofit/>
          </a:bodyPr>
          <a:lstStyle>
            <a:lvl1pPr marL="0" indent="0" algn="ctr">
              <a:buNone/>
              <a:defRPr sz="1000" b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MENU ITEM 3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48C228CE-C572-4AF5-9728-AA6E475873DD}" type="datetime1">
              <a:rPr lang="en-US" smtClean="0"/>
              <a:t>7/24/2019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4914" y="434111"/>
            <a:ext cx="5284561" cy="895927"/>
          </a:xfrm>
        </p:spPr>
        <p:txBody>
          <a:bodyPr tIns="182880"/>
          <a:lstStyle>
            <a:lvl1pPr>
              <a:defRPr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036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4913" y="1709741"/>
            <a:ext cx="7049630" cy="2852737"/>
          </a:xfrm>
        </p:spPr>
        <p:txBody>
          <a:bodyPr anchor="b">
            <a:normAutofit/>
          </a:bodyPr>
          <a:lstStyle>
            <a:lvl1pPr algn="l">
              <a:defRPr sz="40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SECTION TITLE SLIDE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913" y="4589466"/>
            <a:ext cx="704963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D43AC-4B94-471D-A170-0D88FCD1FB54}" type="datetime1">
              <a:rPr lang="en-US" smtClean="0"/>
              <a:t>7/24/2019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021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Header_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0392" y="1692454"/>
            <a:ext cx="5200134" cy="13310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20392" y="3727927"/>
            <a:ext cx="6577965" cy="1212056"/>
          </a:xfrm>
        </p:spPr>
        <p:txBody>
          <a:bodyPr anchor="b">
            <a:noAutofit/>
          </a:bodyPr>
          <a:lstStyle>
            <a:lvl1pPr algn="l">
              <a:defRPr sz="40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SECTION TITLE SLIDE OPTION 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720392" y="4947816"/>
            <a:ext cx="6577965" cy="666549"/>
          </a:xfrm>
        </p:spPr>
        <p:txBody>
          <a:bodyPr anchor="t"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FF9E2-52BD-4C8D-9C57-79F661DB94A1}" type="datetime1">
              <a:rPr lang="en-US" smtClean="0"/>
              <a:t>7/24/2019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0" y="0"/>
            <a:ext cx="9144000" cy="397164"/>
            <a:chOff x="421830" y="1342659"/>
            <a:chExt cx="10018760" cy="290558"/>
          </a:xfrm>
        </p:grpSpPr>
        <p:sp>
          <p:nvSpPr>
            <p:cNvPr id="17" name="Rectangle 16"/>
            <p:cNvSpPr/>
            <p:nvPr userDrawn="1"/>
          </p:nvSpPr>
          <p:spPr>
            <a:xfrm>
              <a:off x="421831" y="1487938"/>
              <a:ext cx="2532791" cy="145279"/>
            </a:xfrm>
            <a:prstGeom prst="rect">
              <a:avLst/>
            </a:prstGeom>
            <a:solidFill>
              <a:srgbClr val="FFF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2928836" y="1487938"/>
              <a:ext cx="2503918" cy="145279"/>
            </a:xfrm>
            <a:prstGeom prst="rect">
              <a:avLst/>
            </a:prstGeom>
            <a:solidFill>
              <a:srgbClr val="FFEA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5432754" y="1487938"/>
              <a:ext cx="2503918" cy="145279"/>
            </a:xfrm>
            <a:prstGeom prst="rect">
              <a:avLst/>
            </a:prstGeom>
            <a:solidFill>
              <a:srgbClr val="FFD5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7936672" y="1487938"/>
              <a:ext cx="2503918" cy="145279"/>
            </a:xfrm>
            <a:prstGeom prst="rect">
              <a:avLst/>
            </a:prstGeom>
            <a:solidFill>
              <a:srgbClr val="E4B4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421830" y="1342659"/>
              <a:ext cx="10018759" cy="1452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3642748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4914" y="434111"/>
            <a:ext cx="8677297" cy="89592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913" y="1413164"/>
            <a:ext cx="4190141" cy="4590472"/>
          </a:xfrm>
        </p:spPr>
        <p:txBody>
          <a:bodyPr/>
          <a:lstStyle>
            <a:lvl1pPr marL="288918" indent="-288918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1pPr>
            <a:lvl2pPr marL="685783" indent="-228594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2pPr>
            <a:lvl3pPr marL="1142971" indent="-228594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3pPr>
            <a:lvl4pPr marL="1600160" indent="-228594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4pPr>
            <a:lvl5pPr marL="2057349" indent="-228594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8245" y="1413164"/>
            <a:ext cx="4243965" cy="4590472"/>
          </a:xfrm>
        </p:spPr>
        <p:txBody>
          <a:bodyPr/>
          <a:lstStyle>
            <a:lvl1pPr marL="288918" indent="-288918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1pPr>
            <a:lvl2pPr marL="685783" indent="-228594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2pPr>
            <a:lvl3pPr marL="1142971" indent="-228594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3pPr>
            <a:lvl4pPr marL="1600160" indent="-228594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4pPr>
            <a:lvl5pPr marL="2057349" indent="-228594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881F3-AB4F-4026-8B03-DBF7475676B1}" type="datetime1">
              <a:rPr lang="en-US" smtClean="0"/>
              <a:t>7/24/2019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516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image" Target="../media/image6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6827793" y="6147742"/>
            <a:ext cx="2060466" cy="52742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914" y="434111"/>
            <a:ext cx="8677297" cy="895927"/>
          </a:xfrm>
          <a:prstGeom prst="rect">
            <a:avLst/>
          </a:prstGeom>
        </p:spPr>
        <p:txBody>
          <a:bodyPr vert="horz" lIns="91440" tIns="9144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913" y="1413166"/>
            <a:ext cx="8677297" cy="45951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88564" y="6335312"/>
            <a:ext cx="1003664" cy="2503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5FDFC970-B950-4395-A833-47227D4A68CA}" type="datetime1">
              <a:rPr lang="en-US" smtClean="0"/>
              <a:t>7/24/2019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913" y="6335312"/>
            <a:ext cx="3919888" cy="2503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0999" y="6335312"/>
            <a:ext cx="877711" cy="2503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0" y="0"/>
            <a:ext cx="9144000" cy="397164"/>
            <a:chOff x="421830" y="1342659"/>
            <a:chExt cx="10018760" cy="290558"/>
          </a:xfrm>
        </p:grpSpPr>
        <p:sp>
          <p:nvSpPr>
            <p:cNvPr id="16" name="Rectangle 15"/>
            <p:cNvSpPr/>
            <p:nvPr userDrawn="1"/>
          </p:nvSpPr>
          <p:spPr>
            <a:xfrm>
              <a:off x="421831" y="1487938"/>
              <a:ext cx="2532791" cy="145279"/>
            </a:xfrm>
            <a:prstGeom prst="rect">
              <a:avLst/>
            </a:prstGeom>
            <a:solidFill>
              <a:srgbClr val="FFF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2928836" y="1487938"/>
              <a:ext cx="2503918" cy="145279"/>
            </a:xfrm>
            <a:prstGeom prst="rect">
              <a:avLst/>
            </a:prstGeom>
            <a:solidFill>
              <a:srgbClr val="FFEA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5432754" y="1487938"/>
              <a:ext cx="2503918" cy="145279"/>
            </a:xfrm>
            <a:prstGeom prst="rect">
              <a:avLst/>
            </a:prstGeom>
            <a:solidFill>
              <a:srgbClr val="FFD5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7936672" y="1487938"/>
              <a:ext cx="2503918" cy="145279"/>
            </a:xfrm>
            <a:prstGeom prst="rect">
              <a:avLst/>
            </a:prstGeom>
            <a:solidFill>
              <a:srgbClr val="E4B4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421830" y="1342659"/>
              <a:ext cx="10018759" cy="1452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973700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714" r:id="rId2"/>
    <p:sldLayoutId id="2147483715" r:id="rId3"/>
    <p:sldLayoutId id="2147483716" r:id="rId4"/>
    <p:sldLayoutId id="2147483670" r:id="rId5"/>
    <p:sldLayoutId id="2147483693" r:id="rId6"/>
    <p:sldLayoutId id="2147483671" r:id="rId7"/>
    <p:sldLayoutId id="2147483690" r:id="rId8"/>
    <p:sldLayoutId id="2147483672" r:id="rId9"/>
    <p:sldLayoutId id="2147483673" r:id="rId10"/>
    <p:sldLayoutId id="2147483674" r:id="rId11"/>
    <p:sldLayoutId id="2147483675" r:id="rId12"/>
    <p:sldLayoutId id="2147483710" r:id="rId13"/>
    <p:sldLayoutId id="2147483717" r:id="rId14"/>
    <p:sldLayoutId id="2147483718" r:id="rId15"/>
    <p:sldLayoutId id="2147483719" r:id="rId16"/>
    <p:sldLayoutId id="2147483720" r:id="rId17"/>
    <p:sldLayoutId id="2147483721" r:id="rId18"/>
    <p:sldLayoutId id="2147483712" r:id="rId19"/>
    <p:sldLayoutId id="2147483713" r:id="rId2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377" rtl="0" eaLnBrk="1" latinLnBrk="0" hangingPunct="1">
        <a:lnSpc>
          <a:spcPct val="85000"/>
        </a:lnSpc>
        <a:spcBef>
          <a:spcPct val="0"/>
        </a:spcBef>
        <a:buNone/>
        <a:defRPr sz="3600" b="0" kern="1200" spc="51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8918" indent="-288918" algn="l" defTabSz="914377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Clr>
          <a:schemeClr val="tx1"/>
        </a:buClr>
        <a:buSzPct val="85000"/>
        <a:buFont typeface="Wingdings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Clr>
          <a:schemeClr val="tx1"/>
        </a:buClr>
        <a:buSzPct val="85000"/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Clr>
          <a:schemeClr val="tx1"/>
        </a:buClr>
        <a:buSzPct val="85000"/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Clr>
          <a:schemeClr val="tx1"/>
        </a:buClr>
        <a:buSzPct val="85000"/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Clr>
          <a:schemeClr val="tx1"/>
        </a:buClr>
        <a:buSzPct val="85000"/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854"/>
            <a:ext cx="9144000" cy="74295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468769"/>
            <a:ext cx="9144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3" name="Straight Connector 12"/>
          <p:cNvCxnSpPr/>
          <p:nvPr/>
        </p:nvCxnSpPr>
        <p:spPr>
          <a:xfrm>
            <a:off x="0" y="6121005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28684" y="956172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8684" y="2167385"/>
            <a:ext cx="6571343" cy="32886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21309" y="330371"/>
            <a:ext cx="2368292" cy="3049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DFC970-B950-4395-A833-47227D4A68CA}" type="datetime1">
              <a:rPr lang="en-US" smtClean="0"/>
              <a:t>7/24/2019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8684" y="329308"/>
            <a:ext cx="3388498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93728" y="131730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2E02EF9-F8FE-42B8-9079-84668E61FBDF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6827793" y="6147742"/>
            <a:ext cx="2060466" cy="527423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A5668E09-1826-4A70-8C72-BDB9A9D20B46}"/>
              </a:ext>
            </a:extLst>
          </p:cNvPr>
          <p:cNvGrpSpPr/>
          <p:nvPr userDrawn="1"/>
        </p:nvGrpSpPr>
        <p:grpSpPr>
          <a:xfrm>
            <a:off x="0" y="0"/>
            <a:ext cx="9144000" cy="397164"/>
            <a:chOff x="421830" y="1342659"/>
            <a:chExt cx="10018760" cy="290558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1A0D4BB-83BD-43CF-A538-CA12A8A9836B}"/>
                </a:ext>
              </a:extLst>
            </p:cNvPr>
            <p:cNvSpPr/>
            <p:nvPr userDrawn="1"/>
          </p:nvSpPr>
          <p:spPr>
            <a:xfrm>
              <a:off x="421831" y="1487938"/>
              <a:ext cx="2532791" cy="145279"/>
            </a:xfrm>
            <a:prstGeom prst="rect">
              <a:avLst/>
            </a:prstGeom>
            <a:solidFill>
              <a:srgbClr val="FFF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8BB68AA-FF4E-4A58-803C-A025C3C65A4F}"/>
                </a:ext>
              </a:extLst>
            </p:cNvPr>
            <p:cNvSpPr/>
            <p:nvPr userDrawn="1"/>
          </p:nvSpPr>
          <p:spPr>
            <a:xfrm>
              <a:off x="2928836" y="1487938"/>
              <a:ext cx="2503918" cy="145279"/>
            </a:xfrm>
            <a:prstGeom prst="rect">
              <a:avLst/>
            </a:prstGeom>
            <a:solidFill>
              <a:srgbClr val="FFEA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1564137-5938-44F6-9EB2-E372682042BC}"/>
                </a:ext>
              </a:extLst>
            </p:cNvPr>
            <p:cNvSpPr/>
            <p:nvPr userDrawn="1"/>
          </p:nvSpPr>
          <p:spPr>
            <a:xfrm>
              <a:off x="5432754" y="1487938"/>
              <a:ext cx="2503918" cy="145279"/>
            </a:xfrm>
            <a:prstGeom prst="rect">
              <a:avLst/>
            </a:prstGeom>
            <a:solidFill>
              <a:srgbClr val="FFD5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E315C45-4BBA-4086-A727-520898449229}"/>
                </a:ext>
              </a:extLst>
            </p:cNvPr>
            <p:cNvSpPr/>
            <p:nvPr userDrawn="1"/>
          </p:nvSpPr>
          <p:spPr>
            <a:xfrm>
              <a:off x="7936672" y="1487938"/>
              <a:ext cx="2503918" cy="145279"/>
            </a:xfrm>
            <a:prstGeom prst="rect">
              <a:avLst/>
            </a:prstGeom>
            <a:solidFill>
              <a:srgbClr val="E4B4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738A4B5-3A7E-4A95-87D4-15E96CE9AD11}"/>
                </a:ext>
              </a:extLst>
            </p:cNvPr>
            <p:cNvSpPr/>
            <p:nvPr userDrawn="1"/>
          </p:nvSpPr>
          <p:spPr>
            <a:xfrm>
              <a:off x="421830" y="1342659"/>
              <a:ext cx="10018759" cy="1452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3993173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cs.uwaterloo.ca/~dberry/ATRE/Slides/XXXX" TargetMode="External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9555" y="1269507"/>
            <a:ext cx="8511480" cy="2159493"/>
          </a:xfrm>
        </p:spPr>
        <p:txBody>
          <a:bodyPr>
            <a:noAutofit/>
          </a:bodyPr>
          <a:lstStyle/>
          <a:p>
            <a:r>
              <a:rPr lang="en-US" sz="3200" dirty="0">
                <a:hlinkClick r:id="rId2"/>
              </a:rPr>
              <a:t>Case study of the Collections Application: Identification of flaws in development lifecycle including  Requirements that Led to Flawed Architecture and Development</a:t>
            </a:r>
            <a:endParaRPr lang="en-US" sz="1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9555" y="3786554"/>
            <a:ext cx="5750583" cy="1354015"/>
          </a:xfrm>
        </p:spPr>
        <p:txBody>
          <a:bodyPr>
            <a:normAutofit/>
          </a:bodyPr>
          <a:lstStyle/>
          <a:p>
            <a:r>
              <a:rPr lang="en-US" dirty="0"/>
              <a:t>Presented By: Faisal Iqbal</a:t>
            </a:r>
          </a:p>
          <a:p>
            <a:r>
              <a:rPr lang="en-US" dirty="0"/>
              <a:t>Advanced Topics in Requirements Engineering (CS 846)</a:t>
            </a:r>
          </a:p>
          <a:p>
            <a:r>
              <a:rPr lang="en-US" dirty="0"/>
              <a:t>Spring 2019</a:t>
            </a:r>
          </a:p>
        </p:txBody>
      </p:sp>
    </p:spTree>
    <p:extLst>
      <p:ext uri="{BB962C8B-B14F-4D97-AF65-F5344CB8AC3E}">
        <p14:creationId xmlns:p14="http://schemas.microsoft.com/office/powerpoint/2010/main" val="114863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AFD50-B89D-4C02-9EAA-7BC4EF10E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Critical Events including Requirements gathering – Cont.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9D7F28-4410-49F0-8AE7-04FF2EA5DE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Changes that happened later broke the application</a:t>
            </a:r>
          </a:p>
          <a:p>
            <a:pPr lvl="1"/>
            <a:r>
              <a:rPr lang="en-CA" dirty="0"/>
              <a:t>Requirement of building the UI in the strict “what” and “how” manner, led to broken application when changes were requested</a:t>
            </a:r>
          </a:p>
          <a:p>
            <a:pPr lvl="1"/>
            <a:r>
              <a:rPr lang="en-CA" dirty="0"/>
              <a:t>Some screens were completely re-written</a:t>
            </a:r>
          </a:p>
        </p:txBody>
      </p:sp>
    </p:spTree>
    <p:extLst>
      <p:ext uri="{BB962C8B-B14F-4D97-AF65-F5344CB8AC3E}">
        <p14:creationId xmlns:p14="http://schemas.microsoft.com/office/powerpoint/2010/main" val="2947183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833EE-9876-4018-971F-ED89AD6D6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8684" y="1266899"/>
            <a:ext cx="6571343" cy="1049235"/>
          </a:xfrm>
        </p:spPr>
        <p:txBody>
          <a:bodyPr/>
          <a:lstStyle/>
          <a:p>
            <a:r>
              <a:rPr lang="en-CA" dirty="0"/>
              <a:t>Financial burden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6EE4B0-9760-4615-866F-665456CEB0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1 developer and 2 DBAs were assigned fulltime and many employees from collections were assigned partially to the project at the start</a:t>
            </a:r>
          </a:p>
          <a:p>
            <a:r>
              <a:rPr lang="en-CA" dirty="0"/>
              <a:t>A contractor was hired later and assigned to this project.</a:t>
            </a:r>
          </a:p>
          <a:p>
            <a:r>
              <a:rPr lang="en-CA" dirty="0"/>
              <a:t>Initial estimation of work was 12 months but it has been 2.5 years the project is still in development</a:t>
            </a:r>
          </a:p>
        </p:txBody>
      </p:sp>
    </p:spTree>
    <p:extLst>
      <p:ext uri="{BB962C8B-B14F-4D97-AF65-F5344CB8AC3E}">
        <p14:creationId xmlns:p14="http://schemas.microsoft.com/office/powerpoint/2010/main" val="3628561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B0C8E-3EA3-43D1-9556-5543A9EC7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8684" y="1222512"/>
            <a:ext cx="6571343" cy="1049235"/>
          </a:xfrm>
        </p:spPr>
        <p:txBody>
          <a:bodyPr/>
          <a:lstStyle/>
          <a:p>
            <a:r>
              <a:rPr lang="en-CA" dirty="0"/>
              <a:t>Financial Burden – cont.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B41115-8395-46BE-80D7-B03861A4B6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Later realised the burden of the on going project</a:t>
            </a:r>
          </a:p>
          <a:p>
            <a:pPr lvl="1"/>
            <a:r>
              <a:rPr lang="en-CA" dirty="0"/>
              <a:t>Assigned a fulltime project manager to over look the project</a:t>
            </a:r>
          </a:p>
          <a:p>
            <a:pPr lvl="1"/>
            <a:r>
              <a:rPr lang="en-CA" dirty="0"/>
              <a:t>Contractor is being extended</a:t>
            </a:r>
          </a:p>
          <a:p>
            <a:pPr lvl="1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06011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50F47-99BF-43F6-A236-CF9962677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8684" y="1258024"/>
            <a:ext cx="6571343" cy="1049235"/>
          </a:xfrm>
        </p:spPr>
        <p:txBody>
          <a:bodyPr/>
          <a:lstStyle/>
          <a:p>
            <a:r>
              <a:rPr lang="en-CA" dirty="0"/>
              <a:t>Recommendations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A6066-BF93-4208-A966-30BAA98B18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8684" y="2167385"/>
            <a:ext cx="6781320" cy="3288635"/>
          </a:xfrm>
        </p:spPr>
        <p:txBody>
          <a:bodyPr>
            <a:normAutofit/>
          </a:bodyPr>
          <a:lstStyle/>
          <a:p>
            <a:r>
              <a:rPr lang="en-CA" dirty="0"/>
              <a:t>Need to stop the development to stop financial loss</a:t>
            </a:r>
          </a:p>
          <a:p>
            <a:r>
              <a:rPr lang="en-CA" dirty="0"/>
              <a:t>Revise the requirements and assign BSA for proper RE</a:t>
            </a:r>
          </a:p>
          <a:p>
            <a:r>
              <a:rPr lang="en-CA" dirty="0"/>
              <a:t>Submit the application for technical audit to identify potential security issues</a:t>
            </a:r>
          </a:p>
          <a:p>
            <a:r>
              <a:rPr lang="en-CA" dirty="0"/>
              <a:t>Senior DBA should analyse the database structure</a:t>
            </a:r>
          </a:p>
          <a:p>
            <a:r>
              <a:rPr lang="en-CA" dirty="0"/>
              <a:t>Assign the Agile development team to the project</a:t>
            </a:r>
          </a:p>
        </p:txBody>
      </p:sp>
    </p:spTree>
    <p:extLst>
      <p:ext uri="{BB962C8B-B14F-4D97-AF65-F5344CB8AC3E}">
        <p14:creationId xmlns:p14="http://schemas.microsoft.com/office/powerpoint/2010/main" val="11119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2AF61-2980-4BF8-B104-F163A0E90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7B31A1-9D3C-4C31-AE96-1BFDD4C7AB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8684" y="1776768"/>
            <a:ext cx="7278469" cy="3940452"/>
          </a:xfrm>
        </p:spPr>
        <p:txBody>
          <a:bodyPr>
            <a:normAutofit lnSpcReduction="10000"/>
          </a:bodyPr>
          <a:lstStyle/>
          <a:p>
            <a:r>
              <a:rPr lang="en-CA" dirty="0"/>
              <a:t>RE is very important for:</a:t>
            </a:r>
          </a:p>
          <a:p>
            <a:pPr lvl="1"/>
            <a:r>
              <a:rPr lang="en-CA" dirty="0"/>
              <a:t>Project completion time estimation</a:t>
            </a:r>
          </a:p>
          <a:p>
            <a:pPr lvl="1"/>
            <a:r>
              <a:rPr lang="en-CA" dirty="0"/>
              <a:t>cost estimation</a:t>
            </a:r>
          </a:p>
          <a:p>
            <a:pPr lvl="1"/>
            <a:r>
              <a:rPr lang="en-CA" dirty="0"/>
              <a:t>Less change in requirements</a:t>
            </a:r>
          </a:p>
          <a:p>
            <a:r>
              <a:rPr lang="en-CA" dirty="0"/>
              <a:t>Technical skills and background of the team is very important</a:t>
            </a:r>
          </a:p>
          <a:p>
            <a:r>
              <a:rPr lang="en-CA" dirty="0"/>
              <a:t>Project management techniques are very important</a:t>
            </a:r>
          </a:p>
          <a:p>
            <a:pPr lvl="1"/>
            <a:r>
              <a:rPr lang="en-CA" dirty="0"/>
              <a:t>Project manager, BSA, Kanban board, GitHub</a:t>
            </a:r>
          </a:p>
          <a:p>
            <a:r>
              <a:rPr lang="en-CA" dirty="0"/>
              <a:t>Software development techniques are very important</a:t>
            </a:r>
          </a:p>
          <a:p>
            <a:pPr lvl="1"/>
            <a:r>
              <a:rPr lang="en-CA" dirty="0"/>
              <a:t>Agile vs waterfall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80142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Thank You</a:t>
            </a:r>
            <a:br>
              <a:rPr lang="en-US" dirty="0"/>
            </a:br>
            <a:r>
              <a:rPr lang="en-US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1240379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684" y="1142610"/>
            <a:ext cx="6571343" cy="1049235"/>
          </a:xfrm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Introduction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Overview of the Application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Critical Events including Requirements gathering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Financial Loss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Recommendations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44320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130AD-9D91-47C8-835D-82D90EE02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956B84-025E-4B8D-8699-20D95C5888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8684" y="1784682"/>
            <a:ext cx="6571343" cy="3288635"/>
          </a:xfrm>
        </p:spPr>
        <p:txBody>
          <a:bodyPr/>
          <a:lstStyle/>
          <a:p>
            <a:r>
              <a:rPr lang="en-CA" dirty="0"/>
              <a:t>This project is about a collection department’s application</a:t>
            </a:r>
          </a:p>
          <a:p>
            <a:r>
              <a:rPr lang="en-CA" dirty="0"/>
              <a:t>Awarded to a team with lowest cost bid</a:t>
            </a:r>
          </a:p>
          <a:p>
            <a:r>
              <a:rPr lang="en-CA" dirty="0"/>
              <a:t>Software team with limited senior developers</a:t>
            </a:r>
          </a:p>
          <a:p>
            <a:r>
              <a:rPr lang="en-CA" dirty="0"/>
              <a:t>Bad requirements gathering process</a:t>
            </a:r>
          </a:p>
          <a:p>
            <a:r>
              <a:rPr lang="en-CA" dirty="0"/>
              <a:t>Bad development</a:t>
            </a:r>
          </a:p>
          <a:p>
            <a:r>
              <a:rPr lang="en-CA" dirty="0"/>
              <a:t>Increased cost and possible failure</a:t>
            </a:r>
          </a:p>
        </p:txBody>
      </p:sp>
    </p:spTree>
    <p:extLst>
      <p:ext uri="{BB962C8B-B14F-4D97-AF65-F5344CB8AC3E}">
        <p14:creationId xmlns:p14="http://schemas.microsoft.com/office/powerpoint/2010/main" val="3294187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94B4D-7CE8-4737-9B91-2E7585517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8684" y="1178122"/>
            <a:ext cx="6571343" cy="1049235"/>
          </a:xfrm>
        </p:spPr>
        <p:txBody>
          <a:bodyPr/>
          <a:lstStyle/>
          <a:p>
            <a:r>
              <a:rPr lang="en-CA" dirty="0"/>
              <a:t>Application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F5408A-A71A-48BA-972D-7FD64A14D5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8684" y="2087483"/>
            <a:ext cx="6571343" cy="3288635"/>
          </a:xfrm>
        </p:spPr>
        <p:txBody>
          <a:bodyPr/>
          <a:lstStyle/>
          <a:p>
            <a:r>
              <a:rPr lang="en-CA" dirty="0"/>
              <a:t>Required by Collections department of an institution</a:t>
            </a:r>
          </a:p>
          <a:p>
            <a:r>
              <a:rPr lang="en-CA" dirty="0"/>
              <a:t>Supposed to wrap around multiple software</a:t>
            </a:r>
          </a:p>
          <a:p>
            <a:pPr lvl="1"/>
            <a:r>
              <a:rPr lang="en-CA" dirty="0"/>
              <a:t>PSYS – for credit accounts</a:t>
            </a:r>
          </a:p>
          <a:p>
            <a:pPr lvl="1"/>
            <a:r>
              <a:rPr lang="en-CA" dirty="0"/>
              <a:t>NAS – recovery management system</a:t>
            </a:r>
          </a:p>
          <a:p>
            <a:pPr lvl="1"/>
            <a:r>
              <a:rPr lang="en-CA" dirty="0"/>
              <a:t>NICO – big data system</a:t>
            </a:r>
          </a:p>
          <a:p>
            <a:r>
              <a:rPr lang="en-CA" dirty="0"/>
              <a:t>Supposed to present client data on one screen for the collectors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80094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EFAD3-C0D6-4412-96F3-167B155A3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8684" y="1169244"/>
            <a:ext cx="6571343" cy="1049235"/>
          </a:xfrm>
        </p:spPr>
        <p:txBody>
          <a:bodyPr/>
          <a:lstStyle/>
          <a:p>
            <a:r>
              <a:rPr lang="en-CA" dirty="0"/>
              <a:t>Application Overview – cont.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A3EB7B-B184-41C3-8164-DDD033445B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Application performs multiple tasks:</a:t>
            </a:r>
          </a:p>
          <a:p>
            <a:pPr lvl="1"/>
            <a:r>
              <a:rPr lang="en-CA" dirty="0"/>
              <a:t>Take promise to make payment</a:t>
            </a:r>
          </a:p>
          <a:p>
            <a:pPr lvl="1"/>
            <a:r>
              <a:rPr lang="en-CA" dirty="0"/>
              <a:t>Payment schedule</a:t>
            </a:r>
          </a:p>
          <a:p>
            <a:pPr lvl="1"/>
            <a:r>
              <a:rPr lang="en-CA" dirty="0"/>
              <a:t>Display record</a:t>
            </a:r>
          </a:p>
          <a:p>
            <a:pPr lvl="1"/>
            <a:r>
              <a:rPr lang="en-CA" dirty="0"/>
              <a:t>Accounts maintenance</a:t>
            </a:r>
          </a:p>
          <a:p>
            <a:pPr lvl="1"/>
            <a:r>
              <a:rPr lang="en-CA" dirty="0"/>
              <a:t>Calculators to perform maintenance</a:t>
            </a:r>
          </a:p>
          <a:p>
            <a:pPr lvl="1"/>
            <a:r>
              <a:rPr lang="en-CA" dirty="0"/>
              <a:t>Reporting</a:t>
            </a:r>
          </a:p>
        </p:txBody>
      </p:sp>
    </p:spTree>
    <p:extLst>
      <p:ext uri="{BB962C8B-B14F-4D97-AF65-F5344CB8AC3E}">
        <p14:creationId xmlns:p14="http://schemas.microsoft.com/office/powerpoint/2010/main" val="812380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D9ED7-A1A7-4D62-BDA7-B1D7A4182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294" y="956172"/>
            <a:ext cx="7972148" cy="1049235"/>
          </a:xfrm>
        </p:spPr>
        <p:txBody>
          <a:bodyPr>
            <a:noAutofit/>
          </a:bodyPr>
          <a:lstStyle/>
          <a:p>
            <a:r>
              <a:rPr lang="en-US" dirty="0"/>
              <a:t>Critical Events including Requirements gathering</a:t>
            </a:r>
            <a:br>
              <a:rPr lang="en-US" sz="4000" dirty="0"/>
            </a:br>
            <a:endParaRPr lang="en-CA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7F2798-32A6-4B7D-A421-CB49946E87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Requirements gathering/RE process</a:t>
            </a:r>
          </a:p>
          <a:p>
            <a:pPr lvl="1"/>
            <a:r>
              <a:rPr lang="en-CA" dirty="0"/>
              <a:t>No BSA assigned to the RE</a:t>
            </a:r>
          </a:p>
          <a:p>
            <a:pPr lvl="1"/>
            <a:r>
              <a:rPr lang="en-CA" dirty="0"/>
              <a:t>No project manager assigned</a:t>
            </a:r>
          </a:p>
          <a:p>
            <a:pPr lvl="1"/>
            <a:r>
              <a:rPr lang="en-CA" dirty="0"/>
              <a:t>Multiple people gathering requirements from stakeholders including agents, managers, higher management</a:t>
            </a:r>
          </a:p>
          <a:p>
            <a:pPr lvl="2"/>
            <a:r>
              <a:rPr lang="en-CA" dirty="0"/>
              <a:t>No collaboration was done between them </a:t>
            </a:r>
          </a:p>
          <a:p>
            <a:pPr lvl="1"/>
            <a:r>
              <a:rPr lang="en-CA" dirty="0"/>
              <a:t>They tried to put functional and non functional requirements in words and put stress that those be fulfilled as described</a:t>
            </a:r>
          </a:p>
        </p:txBody>
      </p:sp>
    </p:spTree>
    <p:extLst>
      <p:ext uri="{BB962C8B-B14F-4D97-AF65-F5344CB8AC3E}">
        <p14:creationId xmlns:p14="http://schemas.microsoft.com/office/powerpoint/2010/main" val="4033192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6239B9-4699-44A6-B15F-C4CBBA8DB9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8684" y="2322179"/>
            <a:ext cx="6571343" cy="3288635"/>
          </a:xfrm>
        </p:spPr>
        <p:txBody>
          <a:bodyPr>
            <a:normAutofit/>
          </a:bodyPr>
          <a:lstStyle/>
          <a:p>
            <a:pPr lvl="1"/>
            <a:r>
              <a:rPr lang="en-CA" dirty="0"/>
              <a:t>“What” and “how” of requirements were stressed as described by stakeholders without consulting any consultant if those are possible or not</a:t>
            </a:r>
          </a:p>
          <a:p>
            <a:pPr lvl="1"/>
            <a:r>
              <a:rPr lang="en-CA" dirty="0"/>
              <a:t>Incomplete scenarios</a:t>
            </a:r>
          </a:p>
          <a:p>
            <a:pPr lvl="1"/>
            <a:r>
              <a:rPr lang="en-CA" dirty="0"/>
              <a:t>Missed links between chain processes assuming the process workflow in a specific way</a:t>
            </a:r>
          </a:p>
          <a:p>
            <a:endParaRPr lang="en-CA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0A1F2B7-850C-48B3-9660-EA7A87DAD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926" y="955675"/>
            <a:ext cx="8336132" cy="1049338"/>
          </a:xfrm>
        </p:spPr>
        <p:txBody>
          <a:bodyPr>
            <a:noAutofit/>
          </a:bodyPr>
          <a:lstStyle/>
          <a:p>
            <a:r>
              <a:rPr lang="en-US" dirty="0"/>
              <a:t>Critical Events including Requirements gathering – Cont.</a:t>
            </a:r>
            <a:br>
              <a:rPr lang="en-US" sz="4000" dirty="0"/>
            </a:br>
            <a:endParaRPr lang="en-CA" sz="4000" dirty="0"/>
          </a:p>
        </p:txBody>
      </p:sp>
    </p:spTree>
    <p:extLst>
      <p:ext uri="{BB962C8B-B14F-4D97-AF65-F5344CB8AC3E}">
        <p14:creationId xmlns:p14="http://schemas.microsoft.com/office/powerpoint/2010/main" val="2380288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D69C4C-50A0-4DF8-A49F-EC1647020E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8684" y="2167385"/>
            <a:ext cx="6571343" cy="3514324"/>
          </a:xfrm>
        </p:spPr>
        <p:txBody>
          <a:bodyPr>
            <a:normAutofit fontScale="92500" lnSpcReduction="20000"/>
          </a:bodyPr>
          <a:lstStyle/>
          <a:p>
            <a:r>
              <a:rPr lang="en-CA" dirty="0"/>
              <a:t>Project award bid</a:t>
            </a:r>
          </a:p>
          <a:p>
            <a:pPr lvl="1"/>
            <a:r>
              <a:rPr lang="en-CA" dirty="0"/>
              <a:t>Software Development teams participated</a:t>
            </a:r>
          </a:p>
          <a:p>
            <a:pPr lvl="1"/>
            <a:r>
              <a:rPr lang="en-CA" dirty="0"/>
              <a:t>Awarded to a team  with lowest bid</a:t>
            </a:r>
          </a:p>
          <a:p>
            <a:pPr lvl="1"/>
            <a:r>
              <a:rPr lang="en-CA" dirty="0"/>
              <a:t>Did not assess the background and successful projects of the team</a:t>
            </a:r>
          </a:p>
          <a:p>
            <a:r>
              <a:rPr lang="en-CA" dirty="0"/>
              <a:t>The team</a:t>
            </a:r>
          </a:p>
          <a:p>
            <a:pPr lvl="1"/>
            <a:r>
              <a:rPr lang="en-CA" dirty="0"/>
              <a:t>Pretty new</a:t>
            </a:r>
          </a:p>
          <a:p>
            <a:pPr lvl="1"/>
            <a:r>
              <a:rPr lang="en-CA" dirty="0"/>
              <a:t>Still following waterfall approach</a:t>
            </a:r>
          </a:p>
          <a:p>
            <a:pPr lvl="1"/>
            <a:r>
              <a:rPr lang="en-CA" dirty="0"/>
              <a:t>Few senior developers and those were assigned their own projects</a:t>
            </a:r>
          </a:p>
          <a:p>
            <a:pPr lvl="1"/>
            <a:r>
              <a:rPr lang="en-CA" dirty="0"/>
              <a:t>New hire – junior developer assigned the project</a:t>
            </a:r>
          </a:p>
          <a:p>
            <a:pPr lvl="1"/>
            <a:endParaRPr lang="en-CA" dirty="0"/>
          </a:p>
          <a:p>
            <a:endParaRPr lang="en-CA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9DB5CBA-FA1B-4C60-8243-FEA11C15A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250" y="955675"/>
            <a:ext cx="8140824" cy="1049338"/>
          </a:xfrm>
        </p:spPr>
        <p:txBody>
          <a:bodyPr>
            <a:noAutofit/>
          </a:bodyPr>
          <a:lstStyle/>
          <a:p>
            <a:r>
              <a:rPr lang="en-US" dirty="0"/>
              <a:t>Critical Events including Requirements gathering – Cont.</a:t>
            </a:r>
            <a:br>
              <a:rPr lang="en-US" sz="4000" dirty="0"/>
            </a:br>
            <a:endParaRPr lang="en-CA" sz="4000" dirty="0"/>
          </a:p>
        </p:txBody>
      </p:sp>
    </p:spTree>
    <p:extLst>
      <p:ext uri="{BB962C8B-B14F-4D97-AF65-F5344CB8AC3E}">
        <p14:creationId xmlns:p14="http://schemas.microsoft.com/office/powerpoint/2010/main" val="735316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40EA0-B848-4020-BF25-D47B3C24E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Critical Events including Requirements gathering – Cont.</a:t>
            </a:r>
            <a:br>
              <a:rPr lang="en-US" sz="4000" dirty="0"/>
            </a:b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A1CAE4-C9E5-4B2E-BFE0-0576DA2471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CA" dirty="0"/>
              <a:t>Software architecture:</a:t>
            </a:r>
          </a:p>
          <a:p>
            <a:pPr lvl="1"/>
            <a:r>
              <a:rPr lang="en-CA" dirty="0"/>
              <a:t>Never planned software architecture and technology stack</a:t>
            </a:r>
          </a:p>
          <a:p>
            <a:pPr lvl="1"/>
            <a:r>
              <a:rPr lang="en-CA" dirty="0"/>
              <a:t>Software scalability was not considered</a:t>
            </a:r>
          </a:p>
          <a:p>
            <a:pPr lvl="1"/>
            <a:r>
              <a:rPr lang="en-CA" dirty="0"/>
              <a:t>Database structure was not considered</a:t>
            </a:r>
          </a:p>
          <a:p>
            <a:r>
              <a:rPr lang="en-CA" dirty="0"/>
              <a:t>Change requests:</a:t>
            </a:r>
          </a:p>
          <a:p>
            <a:pPr lvl="1"/>
            <a:r>
              <a:rPr lang="en-CA" dirty="0"/>
              <a:t>Due to ambiguous words, changes were requested very often</a:t>
            </a:r>
          </a:p>
          <a:p>
            <a:pPr lvl="1"/>
            <a:r>
              <a:rPr lang="en-CA" dirty="0"/>
              <a:t>RE was not performed well so the missing requirements were added later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51040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UofWaterloo_WhiteBkgrd">
  <a:themeElements>
    <a:clrScheme name="Waterloo2016">
      <a:dk1>
        <a:sysClr val="windowText" lastClr="000000"/>
      </a:dk1>
      <a:lt1>
        <a:sysClr val="window" lastClr="FFFFFF"/>
      </a:lt1>
      <a:dk2>
        <a:srgbClr val="757575"/>
      </a:dk2>
      <a:lt2>
        <a:srgbClr val="D6D6D6"/>
      </a:lt2>
      <a:accent1>
        <a:srgbClr val="FFD54F"/>
      </a:accent1>
      <a:accent2>
        <a:srgbClr val="0C0C0C"/>
      </a:accent2>
      <a:accent3>
        <a:srgbClr val="AEAEAE"/>
      </a:accent3>
      <a:accent4>
        <a:srgbClr val="B71233"/>
      </a:accent4>
      <a:accent5>
        <a:srgbClr val="7F7F7F"/>
      </a:accent5>
      <a:accent6>
        <a:srgbClr val="0073CE"/>
      </a:accent6>
      <a:hlink>
        <a:srgbClr val="353535"/>
      </a:hlink>
      <a:folHlink>
        <a:srgbClr val="595959"/>
      </a:folHlink>
    </a:clrScheme>
    <a:fontScheme name="Impact + Georgia">
      <a:majorFont>
        <a:latin typeface="Impact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Waterloo_4x3" id="{BA8D503C-C11A-9648-BFE2-F41EE48FC381}" vid="{57895F78-9C0E-DA4A-9824-24573322C351}"/>
    </a:ext>
  </a:extLst>
</a:theme>
</file>

<file path=ppt/theme/theme2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CDCE0"/>
      </a:lt2>
      <a:accent1>
        <a:srgbClr val="415588"/>
      </a:accent1>
      <a:accent2>
        <a:srgbClr val="4294B6"/>
      </a:accent2>
      <a:accent3>
        <a:srgbClr val="087D7C"/>
      </a:accent3>
      <a:accent4>
        <a:srgbClr val="04B663"/>
      </a:accent4>
      <a:accent5>
        <a:srgbClr val="DF8822"/>
      </a:accent5>
      <a:accent6>
        <a:srgbClr val="BC410A"/>
      </a:accent6>
      <a:hlink>
        <a:srgbClr val="5977C4"/>
      </a:hlink>
      <a:folHlink>
        <a:srgbClr val="01A9BF"/>
      </a:folHlink>
    </a:clrScheme>
    <a:fontScheme name="Gallery">
      <a:majorFont>
        <a:latin typeface="Century Gothic" panose="020B0502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  <a:lumMod val="108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E050AC27-895F-4B90-991D-A6818FC89AB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598</Words>
  <Application>Microsoft Office PowerPoint</Application>
  <PresentationFormat>On-screen Show (4:3)</PresentationFormat>
  <Paragraphs>91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Calibri</vt:lpstr>
      <vt:lpstr>Century Gothic</vt:lpstr>
      <vt:lpstr>Georgia</vt:lpstr>
      <vt:lpstr>Impact</vt:lpstr>
      <vt:lpstr>Verdana</vt:lpstr>
      <vt:lpstr>Wingdings</vt:lpstr>
      <vt:lpstr>UofWaterloo_WhiteBkgrd</vt:lpstr>
      <vt:lpstr>Gallery</vt:lpstr>
      <vt:lpstr>Case study of the Collections Application: Identification of flaws in development lifecycle including  Requirements that Led to Flawed Architecture and Development</vt:lpstr>
      <vt:lpstr>Outline</vt:lpstr>
      <vt:lpstr>Introduction</vt:lpstr>
      <vt:lpstr>Application Overview</vt:lpstr>
      <vt:lpstr>Application Overview – cont.</vt:lpstr>
      <vt:lpstr>Critical Events including Requirements gathering </vt:lpstr>
      <vt:lpstr>Critical Events including Requirements gathering – Cont. </vt:lpstr>
      <vt:lpstr>Critical Events including Requirements gathering – Cont. </vt:lpstr>
      <vt:lpstr>Critical Events including Requirements gathering – Cont. </vt:lpstr>
      <vt:lpstr>Critical Events including Requirements gathering – Cont.</vt:lpstr>
      <vt:lpstr>Financial burden</vt:lpstr>
      <vt:lpstr>Financial Burden – cont.</vt:lpstr>
      <vt:lpstr>Recommendations</vt:lpstr>
      <vt:lpstr>Conclusion</vt:lpstr>
      <vt:lpstr>Thank You 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Case study of the Collections Application: Identification of flaws in development lifecycle including  Requirements that Led to Flawed Architecture and Development</dc:title>
  <dc:creator>Faisal Iqbal</dc:creator>
  <cp:lastModifiedBy>Faisal Iqbal</cp:lastModifiedBy>
  <cp:revision>26</cp:revision>
  <dcterms:created xsi:type="dcterms:W3CDTF">2019-07-24T02:18:28Z</dcterms:created>
  <dcterms:modified xsi:type="dcterms:W3CDTF">2019-07-24T18:33:34Z</dcterms:modified>
</cp:coreProperties>
</file>