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9"/>
  </p:notesMasterIdLst>
  <p:sldIdLst>
    <p:sldId id="256" r:id="rId2"/>
    <p:sldId id="280" r:id="rId3"/>
    <p:sldId id="267" r:id="rId4"/>
    <p:sldId id="262" r:id="rId5"/>
    <p:sldId id="257" r:id="rId6"/>
    <p:sldId id="259" r:id="rId7"/>
    <p:sldId id="268" r:id="rId8"/>
    <p:sldId id="269" r:id="rId9"/>
    <p:sldId id="260" r:id="rId10"/>
    <p:sldId id="261" r:id="rId11"/>
    <p:sldId id="263" r:id="rId12"/>
    <p:sldId id="265" r:id="rId13"/>
    <p:sldId id="258" r:id="rId14"/>
    <p:sldId id="271" r:id="rId15"/>
    <p:sldId id="270" r:id="rId16"/>
    <p:sldId id="279" r:id="rId17"/>
    <p:sldId id="275" r:id="rId18"/>
    <p:sldId id="324" r:id="rId19"/>
    <p:sldId id="325" r:id="rId20"/>
    <p:sldId id="277" r:id="rId21"/>
    <p:sldId id="281" r:id="rId22"/>
    <p:sldId id="284" r:id="rId23"/>
    <p:sldId id="304" r:id="rId24"/>
    <p:sldId id="314" r:id="rId25"/>
    <p:sldId id="285" r:id="rId26"/>
    <p:sldId id="295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299" r:id="rId36"/>
    <p:sldId id="301" r:id="rId37"/>
    <p:sldId id="302" r:id="rId38"/>
    <p:sldId id="316" r:id="rId39"/>
    <p:sldId id="317" r:id="rId40"/>
    <p:sldId id="318" r:id="rId41"/>
    <p:sldId id="319" r:id="rId42"/>
    <p:sldId id="328" r:id="rId43"/>
    <p:sldId id="320" r:id="rId44"/>
    <p:sldId id="321" r:id="rId45"/>
    <p:sldId id="322" r:id="rId46"/>
    <p:sldId id="323" r:id="rId47"/>
    <p:sldId id="329" r:id="rId48"/>
    <p:sldId id="331" r:id="rId49"/>
    <p:sldId id="330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26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5" autoAdjust="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9580-C94D-4358-83BF-E053042090B3}" type="datetimeFigureOut">
              <a:rPr lang="en-CA" smtClean="0"/>
              <a:pPr/>
              <a:t>19/07/2010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85F0-C680-47B8-BD58-3411127BD10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get back to our main goal: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“How we can design (re-design) and develop software to reduce the cost of future changes?”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checking</a:t>
            </a:r>
          </a:p>
          <a:p>
            <a:r>
              <a:rPr lang="en-US" dirty="0" smtClean="0"/>
              <a:t>Brainstorming and Alternate solutions </a:t>
            </a:r>
          </a:p>
          <a:p>
            <a:r>
              <a:rPr lang="en-US" dirty="0" smtClean="0"/>
              <a:t>Design patterns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some code is </a:t>
            </a:r>
            <a:r>
              <a:rPr lang="en-US" dirty="0" err="1" smtClean="0"/>
              <a:t>opensource</a:t>
            </a:r>
            <a:r>
              <a:rPr lang="en-US" dirty="0" smtClean="0"/>
              <a:t> does not mean that you can ….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the book!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B46EE-E586-42B6-AC20-FC6F1DC41C8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FCFFC-5714-49A6-8880-F5FD007A4DC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E8121-620A-453A-932E-93B1A2A39F0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 also why</a:t>
            </a:r>
            <a:r>
              <a:rPr lang="en-US" baseline="0" dirty="0" smtClean="0"/>
              <a:t> testing is important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Talk about mobile Industry</a:t>
            </a:r>
          </a:p>
          <a:p>
            <a:endParaRPr lang="en-US" dirty="0" smtClean="0"/>
          </a:p>
          <a:p>
            <a:r>
              <a:rPr lang="en-US" dirty="0" smtClean="0"/>
              <a:t>Bug reports</a:t>
            </a:r>
          </a:p>
          <a:p>
            <a:endParaRPr lang="en-US" dirty="0" smtClean="0"/>
          </a:p>
          <a:p>
            <a:r>
              <a:rPr lang="en-US" dirty="0" smtClean="0"/>
              <a:t>Repositories,</a:t>
            </a:r>
            <a:r>
              <a:rPr lang="en-US" baseline="0" dirty="0" smtClean="0"/>
              <a:t> CVS, </a:t>
            </a:r>
            <a:r>
              <a:rPr lang="en-US" baseline="0" dirty="0" err="1" smtClean="0"/>
              <a:t>Sourcesafe</a:t>
            </a:r>
            <a:r>
              <a:rPr lang="en-US" baseline="0" dirty="0" smtClean="0"/>
              <a:t>, SVN,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is flexible,</a:t>
            </a:r>
            <a:r>
              <a:rPr lang="en-US" baseline="0" dirty="0" smtClean="0"/>
              <a:t> unlike some other products</a:t>
            </a:r>
          </a:p>
          <a:p>
            <a:endParaRPr lang="en-US" baseline="0" dirty="0" smtClean="0"/>
          </a:p>
          <a:p>
            <a:r>
              <a:rPr lang="en-US" dirty="0" smtClean="0"/>
              <a:t>Building a statue or a painting…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Preventive Maintenance</a:t>
            </a:r>
          </a:p>
          <a:p>
            <a:endParaRPr lang="en-US" dirty="0" smtClean="0"/>
          </a:p>
          <a:p>
            <a:r>
              <a:rPr lang="en-US" dirty="0" smtClean="0"/>
              <a:t>Corrective Maintenance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the reference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More emphasized in newer software methodologies.</a:t>
            </a:r>
            <a:r>
              <a:rPr lang="en-US" sz="1200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overlapping concepts and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Confusing concepts </a:t>
            </a:r>
          </a:p>
          <a:p>
            <a:endParaRPr lang="en-US" dirty="0" smtClean="0"/>
          </a:p>
          <a:p>
            <a:r>
              <a:rPr lang="en-US" dirty="0" smtClean="0"/>
              <a:t>Darwin  definition</a:t>
            </a:r>
            <a:r>
              <a:rPr lang="en-US" baseline="0" dirty="0" smtClean="0"/>
              <a:t> for evolution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back to type of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Any Evolution and/or maintenance </a:t>
            </a:r>
            <a:r>
              <a:rPr lang="en-US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/>
              <a:t> can be considered as a part of an engineering or reengineering process.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885F0-C680-47B8-BD58-3411127BD10E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0279-3FFF-48A5-8C03-11F3A9100132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49E5-28E0-40CA-AD0C-1FE45F05AA28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7FCE-6B11-4A97-ADB6-2E5DC39DC30A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BDC5-1C21-42AC-B8E4-5E071FEF4F69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2201-2329-4CDA-90DE-8CD363E611DB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91A1-94FA-4121-9BA3-5ED1B33F21CD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8471-C9B0-4469-B55D-EB65058F1A32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A319-7D45-46CD-A68D-65C0E847F2B9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E011-2888-4255-86A8-DA7B83566A9F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ECA-FAE0-4811-9B05-A953AB18E361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3C58-3C20-47D1-A2CA-E82EB6432071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58A7-FD80-43BF-9418-BBD2C2228776}" type="datetime1">
              <a:rPr lang="en-CA" smtClean="0"/>
              <a:pPr/>
              <a:t>19/07/2010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D491-FDD7-45D3-888E-725A92C1F62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actoring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Evolution and Refactoring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Lemman’s</a:t>
            </a:r>
            <a:r>
              <a:rPr lang="en-US" dirty="0" smtClean="0"/>
              <a:t> Laws in a Nutshell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Observations: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/>
              <a:t>Code Decay:</a:t>
            </a:r>
            <a:r>
              <a:rPr lang="en-US" sz="2400" dirty="0" smtClean="0"/>
              <a:t> (Most) useful software must </a:t>
            </a:r>
            <a:r>
              <a:rPr lang="en-US" sz="2400" dirty="0" smtClean="0">
                <a:solidFill>
                  <a:srgbClr val="FF0000"/>
                </a:solidFill>
              </a:rPr>
              <a:t>evolve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FF0000"/>
                </a:solidFill>
              </a:rPr>
              <a:t>die</a:t>
            </a:r>
            <a:r>
              <a:rPr lang="en-US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u="sng" dirty="0" smtClean="0"/>
              <a:t>Code Ageing: </a:t>
            </a:r>
            <a:r>
              <a:rPr lang="en-US" sz="2400" dirty="0" smtClean="0"/>
              <a:t>As a software system gets bigger, its resulting complexity tends to limit its ability to grow.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Advice: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Need to manage complexity.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 periodic redesigns, and refinements.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Treat software and its development process as a feedback system.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Evolution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Re-engineering</a:t>
            </a:r>
          </a:p>
          <a:p>
            <a:r>
              <a:rPr lang="en-US" dirty="0" smtClean="0"/>
              <a:t>Reverse Engineering</a:t>
            </a:r>
          </a:p>
          <a:p>
            <a:r>
              <a:rPr lang="en-US" dirty="0" smtClean="0"/>
              <a:t>Program Understanding</a:t>
            </a:r>
          </a:p>
          <a:p>
            <a:r>
              <a:rPr lang="en-US" dirty="0" smtClean="0"/>
              <a:t>Program Comprehension</a:t>
            </a:r>
          </a:p>
          <a:p>
            <a:r>
              <a:rPr lang="en-US" dirty="0" smtClean="0"/>
              <a:t>Forward Engineering</a:t>
            </a:r>
          </a:p>
          <a:p>
            <a:r>
              <a:rPr lang="en-US" dirty="0" smtClean="0"/>
              <a:t>Program Transformation</a:t>
            </a:r>
          </a:p>
          <a:p>
            <a:r>
              <a:rPr lang="en-US" dirty="0" smtClean="0"/>
              <a:t>Restructuring</a:t>
            </a:r>
          </a:p>
          <a:p>
            <a:r>
              <a:rPr lang="en-US" dirty="0" smtClean="0"/>
              <a:t>Design Recovery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Modernization</a:t>
            </a:r>
          </a:p>
          <a:p>
            <a:r>
              <a:rPr lang="en-US" dirty="0" smtClean="0"/>
              <a:t>Retrofitting</a:t>
            </a:r>
          </a:p>
          <a:p>
            <a:r>
              <a:rPr lang="en-US" dirty="0" smtClean="0"/>
              <a:t>Renovation</a:t>
            </a:r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Refactoring</a:t>
            </a:r>
          </a:p>
          <a:p>
            <a:r>
              <a:rPr lang="en-US" dirty="0" smtClean="0"/>
              <a:t>Refinement</a:t>
            </a:r>
          </a:p>
          <a:p>
            <a:r>
              <a:rPr lang="en-US" dirty="0" smtClean="0"/>
              <a:t>Replacement</a:t>
            </a:r>
          </a:p>
          <a:p>
            <a:r>
              <a:rPr lang="en-US" dirty="0" err="1" smtClean="0"/>
              <a:t>Redocumentation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and many more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11</a:t>
            </a:fld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Vs. Evolution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many cases both terms are used interchangeably, or together. </a:t>
            </a:r>
          </a:p>
          <a:p>
            <a:endParaRPr lang="en-US" dirty="0" smtClean="0"/>
          </a:p>
          <a:p>
            <a:r>
              <a:rPr lang="en-US" dirty="0" smtClean="0"/>
              <a:t>Some researchers consider evolution as a subset of maintenance, while some others define them vise versa</a:t>
            </a:r>
          </a:p>
          <a:p>
            <a:endParaRPr lang="en-US" dirty="0"/>
          </a:p>
          <a:p>
            <a:r>
              <a:rPr lang="en-US" dirty="0" smtClean="0"/>
              <a:t>If you are Confused, as a rule of thumb: </a:t>
            </a:r>
          </a:p>
          <a:p>
            <a:pPr lvl="1"/>
            <a:r>
              <a:rPr lang="en-US" dirty="0" smtClean="0"/>
              <a:t>Software maintenance addresses bug fixes and minor enhancements (corrective, and preventive).</a:t>
            </a:r>
          </a:p>
          <a:p>
            <a:pPr lvl="1"/>
            <a:r>
              <a:rPr lang="en-US" dirty="0" smtClean="0"/>
              <a:t>software evolution focuses on more extensive changes (perfective, and adaptive).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Vs. Reengineering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is a process of </a:t>
            </a:r>
            <a:r>
              <a:rPr lang="en-CA" dirty="0" smtClean="0"/>
              <a:t>designing and </a:t>
            </a:r>
            <a:r>
              <a:rPr lang="en-US" dirty="0" smtClean="0"/>
              <a:t>developing a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product.</a:t>
            </a:r>
          </a:p>
          <a:p>
            <a:endParaRPr lang="en-US" dirty="0"/>
          </a:p>
          <a:p>
            <a:r>
              <a:rPr lang="en-US" dirty="0" smtClean="0"/>
              <a:t>Reengineering is a process of </a:t>
            </a:r>
            <a:r>
              <a:rPr lang="en-US" dirty="0" smtClean="0">
                <a:solidFill>
                  <a:srgbClr val="FF0000"/>
                </a:solidFill>
              </a:rPr>
              <a:t>understanding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changing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product for various reasons. </a:t>
            </a:r>
          </a:p>
          <a:p>
            <a:pPr lvl="1"/>
            <a:r>
              <a:rPr lang="en-US" dirty="0" smtClean="0"/>
              <a:t>Usually, you reengineer a system that you did not developed initially.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Visualize it!</a:t>
            </a:r>
          </a:p>
        </p:txBody>
      </p:sp>
      <p:pic>
        <p:nvPicPr>
          <p:cNvPr id="28677" name="Picture 5" descr="14-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052736"/>
            <a:ext cx="7092950" cy="5467350"/>
          </a:xfrm>
          <a:noFill/>
        </p:spPr>
      </p:pic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" y="6453336"/>
            <a:ext cx="3610744" cy="365125"/>
          </a:xfrm>
          <a:noFill/>
        </p:spPr>
        <p:txBody>
          <a:bodyPr/>
          <a:lstStyle/>
          <a:p>
            <a:r>
              <a:rPr lang="nl-NL" dirty="0"/>
              <a:t>SE, Maintenance, Hans van Vliet,  ©2008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12160" y="6492875"/>
            <a:ext cx="2895600" cy="365125"/>
          </a:xfrm>
          <a:noFill/>
        </p:spPr>
        <p:txBody>
          <a:bodyPr/>
          <a:lstStyle/>
          <a:p>
            <a:fld id="{0B0B6081-3A24-4467-9809-E262DCD67F61}" type="slidenum">
              <a:rPr lang="nl-NL"/>
              <a:pPr/>
              <a:t>14</a:t>
            </a:fld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Makes software hard to Maintain?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Unstructured and complex code</a:t>
            </a:r>
          </a:p>
          <a:p>
            <a:pPr lvl="1"/>
            <a:r>
              <a:rPr lang="en-US" dirty="0" smtClean="0"/>
              <a:t>Low Software Quality</a:t>
            </a:r>
          </a:p>
          <a:p>
            <a:pPr lvl="1"/>
            <a:r>
              <a:rPr lang="en-US" dirty="0" smtClean="0"/>
              <a:t>Result of poor design and not performing preventive maintenance </a:t>
            </a:r>
          </a:p>
          <a:p>
            <a:pPr eaLnBrk="1" hangingPunct="1"/>
            <a:r>
              <a:rPr lang="en-US" dirty="0" smtClean="0"/>
              <a:t>Insufficient domain knowledge </a:t>
            </a:r>
          </a:p>
          <a:p>
            <a:pPr lvl="1"/>
            <a:r>
              <a:rPr lang="en-US" dirty="0" smtClean="0"/>
              <a:t>Predict future demands, change requests, and … </a:t>
            </a:r>
          </a:p>
          <a:p>
            <a:pPr eaLnBrk="1" hangingPunct="1"/>
            <a:r>
              <a:rPr lang="en-US" dirty="0" smtClean="0"/>
              <a:t>Insufficient and out of sync documentation</a:t>
            </a:r>
          </a:p>
          <a:p>
            <a:pPr lvl="1"/>
            <a:r>
              <a:rPr lang="en-US" dirty="0" smtClean="0"/>
              <a:t>How to update design documents?</a:t>
            </a:r>
          </a:p>
          <a:p>
            <a:pPr lvl="1"/>
            <a:r>
              <a:rPr lang="en-US" dirty="0" smtClean="0"/>
              <a:t>Naming Conversions </a:t>
            </a:r>
          </a:p>
          <a:p>
            <a:pPr lvl="1"/>
            <a:r>
              <a:rPr lang="en-US" dirty="0" smtClean="0"/>
              <a:t>Commenting </a:t>
            </a:r>
          </a:p>
        </p:txBody>
      </p:sp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SE, Maintenance, Hans van Vliet,  ©2008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45F6E-FF9B-4C6E-BB49-3E29A496AB83}" type="slidenum">
              <a:rPr lang="nl-NL"/>
              <a:pPr/>
              <a:t>15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care?!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should we learn in this (Architecture and Design) course to reduce maintenance problems?</a:t>
            </a:r>
          </a:p>
          <a:p>
            <a:pPr lvl="1"/>
            <a:r>
              <a:rPr lang="en-US" dirty="0" smtClean="0"/>
              <a:t>Quality design </a:t>
            </a:r>
          </a:p>
          <a:p>
            <a:pPr lvl="1"/>
            <a:r>
              <a:rPr lang="en-US" dirty="0" smtClean="0"/>
              <a:t>Common solutions are easier to maintain (Use design patterns and architectural styles)</a:t>
            </a:r>
          </a:p>
          <a:p>
            <a:pPr lvl="1"/>
            <a:r>
              <a:rPr lang="en-US" dirty="0" smtClean="0"/>
              <a:t>Use CASE tools and common notations to keep the design in sync with code</a:t>
            </a:r>
          </a:p>
          <a:p>
            <a:pPr lvl="1"/>
            <a:r>
              <a:rPr lang="en-US" dirty="0" smtClean="0"/>
              <a:t>Redesign (Preventive) to improve quality and remove </a:t>
            </a:r>
            <a:r>
              <a:rPr lang="en-US" dirty="0" smtClean="0">
                <a:solidFill>
                  <a:srgbClr val="FF0000"/>
                </a:solidFill>
              </a:rPr>
              <a:t>bad code smells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Bad Smells in Code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code is decaying… It is getting old and ugly… It stinks…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most common design problems result from code that: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duplicated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unclear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complicated 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9D15E-7E98-4F3C-972B-49D838430AF4}" type="slidenum">
              <a:rPr lang="nl-NL"/>
              <a:pPr/>
              <a:t>17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Code Smells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Duplicate code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Long method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Conditional Complexity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Class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Solution Sprawl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Switch statements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Large class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Lazy class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Combinatorial Explosion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Long Parameter List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Shutgun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Data Clumps</a:t>
            </a:r>
          </a:p>
          <a:p>
            <a:endParaRPr lang="en-US" dirty="0" smtClean="0"/>
          </a:p>
          <a:p>
            <a:r>
              <a:rPr lang="en-US" dirty="0" smtClean="0"/>
              <a:t>Comments!</a:t>
            </a:r>
          </a:p>
          <a:p>
            <a:endParaRPr lang="en-US" dirty="0" smtClean="0"/>
          </a:p>
          <a:p>
            <a:r>
              <a:rPr lang="en-US" dirty="0" smtClean="0"/>
              <a:t>And many more…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Groups of Bad Code Smells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b="1" u="sng" dirty="0" smtClean="0"/>
              <a:t>The Bloaters</a:t>
            </a:r>
            <a:r>
              <a:rPr lang="en-CA" b="1" dirty="0" smtClean="0"/>
              <a:t>: </a:t>
            </a:r>
            <a:r>
              <a:rPr lang="en-CA" dirty="0" smtClean="0"/>
              <a:t>represents something that has grown so large that it cannot be effectively handled.</a:t>
            </a:r>
          </a:p>
          <a:p>
            <a:endParaRPr lang="en-CA" b="1" dirty="0" smtClean="0"/>
          </a:p>
          <a:p>
            <a:r>
              <a:rPr lang="en-CA" b="1" u="sng" dirty="0" smtClean="0"/>
              <a:t>The Object-Orientation Abusers</a:t>
            </a:r>
            <a:r>
              <a:rPr lang="en-CA" b="1" dirty="0" smtClean="0"/>
              <a:t>: </a:t>
            </a:r>
            <a:r>
              <a:rPr lang="en-CA" dirty="0" smtClean="0"/>
              <a:t>they represent cases where the solution does not fully exploit the possibilities of object-oriented design.</a:t>
            </a:r>
          </a:p>
          <a:p>
            <a:endParaRPr lang="en-CA" b="1" dirty="0" smtClean="0"/>
          </a:p>
          <a:p>
            <a:r>
              <a:rPr lang="en-CA" b="1" u="sng" dirty="0" smtClean="0"/>
              <a:t>The Change Preventers</a:t>
            </a:r>
            <a:r>
              <a:rPr lang="en-CA" b="1" dirty="0" smtClean="0"/>
              <a:t>: </a:t>
            </a:r>
            <a:r>
              <a:rPr lang="en-CA" dirty="0" smtClean="0"/>
              <a:t>are smells that hinder changing or further developing the software.</a:t>
            </a:r>
          </a:p>
          <a:p>
            <a:endParaRPr lang="en-CA" b="1" dirty="0" smtClean="0"/>
          </a:p>
          <a:p>
            <a:r>
              <a:rPr lang="en-CA" b="1" u="sng" dirty="0" smtClean="0"/>
              <a:t>The </a:t>
            </a:r>
            <a:r>
              <a:rPr lang="en-CA" b="1" u="sng" dirty="0" err="1" smtClean="0"/>
              <a:t>Dispensables</a:t>
            </a:r>
            <a:r>
              <a:rPr lang="en-CA" b="1" dirty="0" smtClean="0"/>
              <a:t>: </a:t>
            </a:r>
            <a:r>
              <a:rPr lang="en-CA" dirty="0" smtClean="0"/>
              <a:t>represent something unnecessary that should be removed from the source code. </a:t>
            </a:r>
          </a:p>
          <a:p>
            <a:endParaRPr lang="en-CA" dirty="0" smtClean="0"/>
          </a:p>
          <a:p>
            <a:r>
              <a:rPr lang="en-CA" b="1" u="sng" dirty="0" smtClean="0"/>
              <a:t>The Couplers</a:t>
            </a:r>
            <a:r>
              <a:rPr lang="en-CA" b="1" dirty="0" smtClean="0"/>
              <a:t>: </a:t>
            </a:r>
            <a:r>
              <a:rPr lang="en-CA" dirty="0" smtClean="0"/>
              <a:t>coupling-related smells.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smtClean="0">
                <a:solidFill>
                  <a:srgbClr val="FF0000"/>
                </a:solidFill>
              </a:rPr>
              <a:t>changes </a:t>
            </a:r>
            <a:r>
              <a:rPr lang="en-US" dirty="0" smtClean="0"/>
              <a:t>on software by developers or users</a:t>
            </a:r>
          </a:p>
          <a:p>
            <a:r>
              <a:rPr lang="en-US" dirty="0" smtClean="0"/>
              <a:t>These changes are </a:t>
            </a:r>
            <a:r>
              <a:rPr lang="en-US" dirty="0" smtClean="0">
                <a:solidFill>
                  <a:srgbClr val="FF0000"/>
                </a:solidFill>
              </a:rPr>
              <a:t>costly</a:t>
            </a:r>
          </a:p>
          <a:p>
            <a:endParaRPr lang="en-US" dirty="0" smtClean="0"/>
          </a:p>
          <a:p>
            <a:r>
              <a:rPr lang="en-US" dirty="0" smtClean="0"/>
              <a:t>How we can design (re-design) and develop software to reduce the cost of future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Bad Smells are the Indicators of System Decay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Frequent failures</a:t>
            </a:r>
          </a:p>
          <a:p>
            <a:pPr eaLnBrk="1" hangingPunct="1"/>
            <a:r>
              <a:rPr lang="en-US" dirty="0" smtClean="0"/>
              <a:t>Overly complex structure</a:t>
            </a:r>
          </a:p>
          <a:p>
            <a:pPr eaLnBrk="1" hangingPunct="1"/>
            <a:r>
              <a:rPr lang="en-US" dirty="0" smtClean="0"/>
              <a:t>Running in emulation mode</a:t>
            </a:r>
          </a:p>
          <a:p>
            <a:pPr eaLnBrk="1" hangingPunct="1"/>
            <a:r>
              <a:rPr lang="en-US" dirty="0" smtClean="0"/>
              <a:t>Very large components</a:t>
            </a:r>
          </a:p>
          <a:p>
            <a:pPr eaLnBrk="1" hangingPunct="1"/>
            <a:r>
              <a:rPr lang="en-US" dirty="0" smtClean="0"/>
              <a:t>Excessive resource requirements</a:t>
            </a:r>
          </a:p>
          <a:p>
            <a:pPr eaLnBrk="1" hangingPunct="1"/>
            <a:r>
              <a:rPr lang="en-US" dirty="0" smtClean="0"/>
              <a:t>Deficient documentation</a:t>
            </a:r>
          </a:p>
          <a:p>
            <a:pPr eaLnBrk="1" hangingPunct="1"/>
            <a:r>
              <a:rPr lang="en-US" dirty="0" smtClean="0"/>
              <a:t>High personnel turnover</a:t>
            </a:r>
          </a:p>
          <a:p>
            <a:pPr eaLnBrk="1" hangingPunct="1"/>
            <a:r>
              <a:rPr lang="en-US" dirty="0" smtClean="0"/>
              <a:t>Different technologies in one system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D3668-246D-439D-8094-08DAFD614FB9}" type="slidenum">
              <a:rPr lang="nl-NL"/>
              <a:pPr/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remove bad smells?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Via a reengineering process, three steps:</a:t>
            </a:r>
          </a:p>
          <a:p>
            <a:pPr lvl="1"/>
            <a:r>
              <a:rPr lang="en-US" dirty="0" smtClean="0"/>
              <a:t>Understanding</a:t>
            </a:r>
          </a:p>
          <a:p>
            <a:pPr lvl="1"/>
            <a:r>
              <a:rPr lang="en-US" dirty="0" smtClean="0"/>
              <a:t>Transforming</a:t>
            </a:r>
          </a:p>
          <a:p>
            <a:pPr lvl="1"/>
            <a:r>
              <a:rPr lang="en-US" dirty="0" smtClean="0"/>
              <a:t>Refining</a:t>
            </a:r>
          </a:p>
          <a:p>
            <a:r>
              <a:rPr lang="en-US" dirty="0" smtClean="0"/>
              <a:t>But we don’t want to change the program’s behavior!</a:t>
            </a:r>
          </a:p>
          <a:p>
            <a:r>
              <a:rPr lang="en-US" dirty="0" smtClean="0"/>
              <a:t>So we need a set of transformations that are guaranteed to preserve the behavior while they can remove bad smells</a:t>
            </a:r>
          </a:p>
          <a:p>
            <a:pPr lvl="1"/>
            <a:r>
              <a:rPr lang="en-US" dirty="0" smtClean="0"/>
              <a:t>We call them “</a:t>
            </a:r>
            <a:r>
              <a:rPr lang="en-US" dirty="0" err="1" smtClean="0"/>
              <a:t>Refactorings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2EAEA4-DEC5-425C-AC54-95AEC72FABCB}" type="slidenum">
              <a:rPr lang="en-US"/>
              <a:pPr/>
              <a:t>22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Refactoring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Refactoring is:</a:t>
            </a:r>
          </a:p>
          <a:p>
            <a:pPr lvl="1" eaLnBrk="1" hangingPunct="1"/>
            <a:r>
              <a:rPr lang="en-US" sz="2000" dirty="0" smtClean="0"/>
              <a:t>restructuring (rearranging) code...</a:t>
            </a:r>
          </a:p>
          <a:p>
            <a:pPr lvl="1" eaLnBrk="1" hangingPunct="1"/>
            <a:r>
              <a:rPr lang="en-US" sz="2000" dirty="0" smtClean="0"/>
              <a:t>...in a series of small, semantics-preserving transformations (i.e. the code keeps working)...</a:t>
            </a:r>
          </a:p>
          <a:p>
            <a:pPr lvl="1" eaLnBrk="1" hangingPunct="1"/>
            <a:r>
              <a:rPr lang="en-US" sz="2000" dirty="0" smtClean="0"/>
              <a:t>...in order to make the code easier to maintain and modify</a:t>
            </a:r>
          </a:p>
          <a:p>
            <a:pPr eaLnBrk="1" hangingPunct="1"/>
            <a:r>
              <a:rPr lang="en-US" sz="2400" dirty="0" smtClean="0"/>
              <a:t>Refactoring is </a:t>
            </a:r>
            <a:r>
              <a:rPr lang="en-US" sz="2400" i="1" dirty="0" smtClean="0"/>
              <a:t>not</a:t>
            </a:r>
            <a:r>
              <a:rPr lang="en-US" sz="2400" dirty="0" smtClean="0"/>
              <a:t> just any old restructuring</a:t>
            </a:r>
          </a:p>
          <a:p>
            <a:pPr lvl="1" eaLnBrk="1" hangingPunct="1"/>
            <a:r>
              <a:rPr lang="en-US" sz="2000" dirty="0" smtClean="0"/>
              <a:t>You need to </a:t>
            </a:r>
            <a:r>
              <a:rPr lang="en-US" sz="2000" dirty="0" smtClean="0">
                <a:solidFill>
                  <a:srgbClr val="FF0000"/>
                </a:solidFill>
              </a:rPr>
              <a:t>keep the code working</a:t>
            </a:r>
          </a:p>
          <a:p>
            <a:pPr lvl="1" eaLnBrk="1" hangingPunct="1"/>
            <a:r>
              <a:rPr lang="en-US" sz="2000" dirty="0" smtClean="0"/>
              <a:t>You need </a:t>
            </a:r>
            <a:r>
              <a:rPr lang="en-US" sz="2000" dirty="0" smtClean="0">
                <a:solidFill>
                  <a:srgbClr val="FF0000"/>
                </a:solidFill>
              </a:rPr>
              <a:t>small steps </a:t>
            </a:r>
            <a:r>
              <a:rPr lang="en-US" sz="2000" dirty="0" smtClean="0"/>
              <a:t>that preserve semantics</a:t>
            </a:r>
          </a:p>
          <a:p>
            <a:pPr lvl="1" eaLnBrk="1" hangingPunct="1"/>
            <a:r>
              <a:rPr lang="en-US" sz="2000" dirty="0" smtClean="0"/>
              <a:t>You need to have </a:t>
            </a:r>
            <a:r>
              <a:rPr lang="en-US" sz="2000" dirty="0" smtClean="0">
                <a:solidFill>
                  <a:srgbClr val="FF0000"/>
                </a:solidFill>
              </a:rPr>
              <a:t>unit tests </a:t>
            </a:r>
            <a:r>
              <a:rPr lang="en-US" sz="2000" dirty="0" smtClean="0"/>
              <a:t>to prove the code works</a:t>
            </a:r>
          </a:p>
          <a:p>
            <a:pPr eaLnBrk="1" hangingPunct="1"/>
            <a:r>
              <a:rPr lang="en-US" sz="2400" dirty="0" smtClean="0"/>
              <a:t>There are numerous well-known refactoring techniques</a:t>
            </a:r>
          </a:p>
          <a:p>
            <a:pPr lvl="1" eaLnBrk="1" hangingPunct="1"/>
            <a:r>
              <a:rPr lang="en-US" sz="2000" dirty="0" smtClean="0"/>
              <a:t>You should be at least somewhat familiar with these before inventing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Refactoring Catalogs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Refactoring: Improving the Design of Existing Code </a:t>
            </a:r>
            <a:r>
              <a:rPr lang="en-US" dirty="0" smtClean="0"/>
              <a:t>by Martin Fowler with contributions by Kent Beck, John Brant, William </a:t>
            </a:r>
            <a:r>
              <a:rPr lang="en-US" dirty="0" err="1" smtClean="0"/>
              <a:t>Opdyke</a:t>
            </a:r>
            <a:r>
              <a:rPr lang="en-US" dirty="0" smtClean="0"/>
              <a:t>, and Don Roberts, Addison-Wesley 1999.</a:t>
            </a:r>
          </a:p>
          <a:p>
            <a:endParaRPr lang="en-US" dirty="0" smtClean="0"/>
          </a:p>
          <a:p>
            <a:r>
              <a:rPr lang="en-US" i="1" dirty="0" smtClean="0"/>
              <a:t>Refactoring to Patterns </a:t>
            </a:r>
            <a:r>
              <a:rPr lang="en-US" dirty="0" smtClean="0"/>
              <a:t>by Joshua </a:t>
            </a:r>
            <a:r>
              <a:rPr lang="en-US" dirty="0" err="1" smtClean="0"/>
              <a:t>Kerievsky</a:t>
            </a:r>
            <a:r>
              <a:rPr lang="en-US" dirty="0" smtClean="0"/>
              <a:t>, Addison-Wesley 2004.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(Basic) </a:t>
            </a:r>
            <a:r>
              <a:rPr lang="en-US" dirty="0" err="1" smtClean="0"/>
              <a:t>Refactorings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Behavior-preserving transformations:</a:t>
            </a:r>
          </a:p>
          <a:p>
            <a:pPr lvl="1"/>
            <a:r>
              <a:rPr lang="en-US" dirty="0" smtClean="0"/>
              <a:t>Move Method</a:t>
            </a:r>
          </a:p>
          <a:p>
            <a:pPr lvl="1"/>
            <a:r>
              <a:rPr lang="en-US" dirty="0" smtClean="0"/>
              <a:t>Rename Method </a:t>
            </a:r>
          </a:p>
          <a:p>
            <a:pPr lvl="1"/>
            <a:r>
              <a:rPr lang="en-US" dirty="0" smtClean="0"/>
              <a:t>Add Class</a:t>
            </a:r>
          </a:p>
          <a:p>
            <a:pPr lvl="1"/>
            <a:r>
              <a:rPr lang="en-US" dirty="0" smtClean="0"/>
              <a:t>Extract Method</a:t>
            </a:r>
          </a:p>
          <a:p>
            <a:pPr lvl="1"/>
            <a:r>
              <a:rPr lang="en-US" dirty="0" smtClean="0"/>
              <a:t>Pull up Method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Can be used as building blocks to create the so-called composite </a:t>
            </a:r>
            <a:r>
              <a:rPr lang="en-US" dirty="0" err="1" smtClean="0"/>
              <a:t>refactorings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3000" dirty="0" err="1" smtClean="0"/>
              <a:t>MoveMethodsToVisitor</a:t>
            </a:r>
            <a:endParaRPr lang="en-US" sz="3000" dirty="0" smtClean="0"/>
          </a:p>
          <a:p>
            <a:pPr lvl="2"/>
            <a:r>
              <a:rPr lang="en-US" sz="3000" dirty="0" smtClean="0"/>
              <a:t>Add Template Method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24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60032" y="2708920"/>
            <a:ext cx="2880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See:</a:t>
            </a:r>
            <a:endParaRPr lang="en-US" sz="2400" b="1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www.refactoring.com</a:t>
            </a:r>
            <a:endParaRPr lang="en-US" sz="2400" dirty="0" smtClean="0"/>
          </a:p>
          <a:p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A8F5B2-219A-44F6-9B0C-A7E8DF3617E4}" type="slidenum">
              <a:rPr lang="en-US"/>
              <a:pPr/>
              <a:t>25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Should We </a:t>
            </a:r>
            <a:r>
              <a:rPr lang="en-US" dirty="0" err="1" smtClean="0"/>
              <a:t>Refactor</a:t>
            </a:r>
            <a:endParaRPr lang="en-US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You should </a:t>
            </a:r>
            <a:r>
              <a:rPr lang="en-US" dirty="0" err="1" smtClean="0"/>
              <a:t>refactor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Any time that you see a better way to do things</a:t>
            </a:r>
          </a:p>
          <a:p>
            <a:pPr lvl="2" eaLnBrk="1" hangingPunct="1"/>
            <a:r>
              <a:rPr lang="en-US" dirty="0" smtClean="0"/>
              <a:t>“Better” means making the code easier to understand and to modify in the future</a:t>
            </a:r>
          </a:p>
          <a:p>
            <a:pPr lvl="1" eaLnBrk="1" hangingPunct="1"/>
            <a:r>
              <a:rPr lang="en-US" dirty="0" smtClean="0"/>
              <a:t>You can do so without breaking the code</a:t>
            </a:r>
          </a:p>
          <a:p>
            <a:pPr lvl="2" eaLnBrk="1" hangingPunct="1"/>
            <a:r>
              <a:rPr lang="en-US" dirty="0" smtClean="0"/>
              <a:t>Unit tests are essential for this</a:t>
            </a:r>
          </a:p>
          <a:p>
            <a:pPr lvl="1"/>
            <a:r>
              <a:rPr lang="en-US" dirty="0" smtClean="0"/>
              <a:t>You smell it! (If it stinks, change it)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should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refactor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Stable code (code that won’t ever need to change)</a:t>
            </a:r>
          </a:p>
          <a:p>
            <a:pPr lvl="1" eaLnBrk="1" hangingPunct="1"/>
            <a:r>
              <a:rPr lang="en-US" dirty="0" smtClean="0"/>
              <a:t>Someone else’s code</a:t>
            </a:r>
          </a:p>
          <a:p>
            <a:pPr lvl="2" eaLnBrk="1" hangingPunct="1"/>
            <a:r>
              <a:rPr lang="en-US" dirty="0" smtClean="0"/>
              <a:t>Unless you’ve inherited it (and now it’s yours)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</a:t>
            </a:r>
            <a:r>
              <a:rPr lang="en-US" dirty="0" err="1" smtClean="0"/>
              <a:t>refactor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(High-level)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all code smells are design smells!</a:t>
            </a:r>
          </a:p>
          <a:p>
            <a:r>
              <a:rPr lang="en-US" dirty="0" smtClean="0"/>
              <a:t>We need reverse engineering</a:t>
            </a:r>
          </a:p>
          <a:p>
            <a:r>
              <a:rPr lang="en-US" dirty="0" smtClean="0"/>
              <a:t>More abstract, less detail</a:t>
            </a:r>
          </a:p>
          <a:p>
            <a:r>
              <a:rPr lang="en-US" dirty="0" smtClean="0"/>
              <a:t>Can be visualized</a:t>
            </a:r>
          </a:p>
          <a:p>
            <a:r>
              <a:rPr lang="en-US" dirty="0" smtClean="0"/>
              <a:t>Can be hard to reflect the changes to the code (refinement)</a:t>
            </a:r>
          </a:p>
          <a:p>
            <a:r>
              <a:rPr lang="en-US" dirty="0" smtClean="0"/>
              <a:t>Can be automated (more risky)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Code (Low-level)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Hard to Understand</a:t>
            </a:r>
          </a:p>
          <a:p>
            <a:r>
              <a:rPr lang="en-US" dirty="0" smtClean="0"/>
              <a:t>Highly Detailed</a:t>
            </a:r>
          </a:p>
          <a:p>
            <a:r>
              <a:rPr lang="en-US" dirty="0" smtClean="0"/>
              <a:t>We can perform Unit testing after </a:t>
            </a:r>
            <a:r>
              <a:rPr lang="en-US" dirty="0" err="1" smtClean="0"/>
              <a:t>refactorings</a:t>
            </a:r>
            <a:endParaRPr lang="en-US" dirty="0" smtClean="0"/>
          </a:p>
          <a:p>
            <a:r>
              <a:rPr lang="en-US" dirty="0" smtClean="0"/>
              <a:t>Can be automated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590BCC-72F1-42A2-8CA7-F9EDF749B996}" type="slidenum">
              <a:rPr lang="en-US"/>
              <a:pPr/>
              <a:t>27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1: 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dirty="0" smtClean="0"/>
              <a:t> statements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switch</a:t>
            </a:r>
            <a:r>
              <a:rPr lang="en-US" dirty="0" smtClean="0"/>
              <a:t> statements are very rare in properly designed object-oriented code</a:t>
            </a:r>
          </a:p>
          <a:p>
            <a:pPr lvl="1" eaLnBrk="1" hangingPunct="1"/>
            <a:r>
              <a:rPr lang="en-US" dirty="0" smtClean="0"/>
              <a:t>Therefore, a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switch</a:t>
            </a:r>
            <a:r>
              <a:rPr lang="en-US" dirty="0" smtClean="0"/>
              <a:t> statement is a simple and easily detected “bad smell”</a:t>
            </a:r>
          </a:p>
          <a:p>
            <a:pPr lvl="1" eaLnBrk="1" hangingPunct="1"/>
            <a:r>
              <a:rPr lang="en-US" dirty="0" smtClean="0"/>
              <a:t>Of course, not all uses of </a:t>
            </a:r>
            <a:r>
              <a:rPr lang="en-US" dirty="0" smtClean="0">
                <a:latin typeface="Trebuchet MS" pitchFamily="34" charset="0"/>
              </a:rPr>
              <a:t>switch</a:t>
            </a:r>
            <a:r>
              <a:rPr lang="en-US" dirty="0" smtClean="0"/>
              <a:t> are bad</a:t>
            </a:r>
          </a:p>
          <a:p>
            <a:pPr lvl="1" eaLnBrk="1" hangingPunct="1"/>
            <a:r>
              <a:rPr lang="en-US" dirty="0" smtClean="0"/>
              <a:t>A switch statement should </a:t>
            </a:r>
            <a:r>
              <a:rPr lang="en-US" i="1" dirty="0" smtClean="0"/>
              <a:t>not</a:t>
            </a:r>
            <a:r>
              <a:rPr lang="en-US" dirty="0" smtClean="0"/>
              <a:t> be used to distinguish between various kinds of object</a:t>
            </a:r>
          </a:p>
          <a:p>
            <a:pPr eaLnBrk="1" hangingPunct="1"/>
            <a:r>
              <a:rPr lang="en-US" dirty="0" smtClean="0"/>
              <a:t>There are several well-defined </a:t>
            </a:r>
            <a:r>
              <a:rPr lang="en-US" dirty="0" err="1" smtClean="0"/>
              <a:t>refactorings</a:t>
            </a:r>
            <a:r>
              <a:rPr lang="en-US" dirty="0" smtClean="0"/>
              <a:t> for this case</a:t>
            </a:r>
          </a:p>
          <a:p>
            <a:pPr lvl="1" eaLnBrk="1" hangingPunct="1"/>
            <a:r>
              <a:rPr lang="en-US" dirty="0" smtClean="0"/>
              <a:t>The simplest is the creation of subclasses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0E355F-5208-426F-894A-3F1FA0A49D16}" type="slidenum">
              <a:rPr lang="en-US"/>
              <a:pPr/>
              <a:t>28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1, continued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rebuchet MS" pitchFamily="34" charset="0"/>
              </a:rPr>
              <a:t>class Animal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final </a:t>
            </a:r>
            <a:r>
              <a:rPr lang="en-US" sz="2400" dirty="0" err="1" smtClean="0">
                <a:latin typeface="Trebuchet MS" pitchFamily="34" charset="0"/>
              </a:rPr>
              <a:t>int</a:t>
            </a:r>
            <a:r>
              <a:rPr lang="en-US" sz="2400" dirty="0" smtClean="0">
                <a:latin typeface="Trebuchet MS" pitchFamily="34" charset="0"/>
              </a:rPr>
              <a:t> MAMMAL = 0, BIRD = 1, REPTILE = 2;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</a:t>
            </a:r>
            <a:r>
              <a:rPr lang="en-US" sz="2400" dirty="0" err="1" smtClean="0">
                <a:latin typeface="Trebuchet MS" pitchFamily="34" charset="0"/>
              </a:rPr>
              <a:t>int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myKind</a:t>
            </a:r>
            <a:r>
              <a:rPr lang="en-US" sz="2400" dirty="0" smtClean="0">
                <a:latin typeface="Trebuchet MS" pitchFamily="34" charset="0"/>
              </a:rPr>
              <a:t>;  </a:t>
            </a:r>
            <a:r>
              <a:rPr lang="en-US" sz="2400" dirty="0" smtClean="0">
                <a:solidFill>
                  <a:srgbClr val="007F00"/>
                </a:solidFill>
                <a:latin typeface="Trebuchet MS" pitchFamily="34" charset="0"/>
              </a:rPr>
              <a:t>// set in constructor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...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String </a:t>
            </a:r>
            <a:r>
              <a:rPr lang="en-US" sz="2400" dirty="0" err="1" smtClean="0">
                <a:latin typeface="Trebuchet MS" pitchFamily="34" charset="0"/>
              </a:rPr>
              <a:t>getSkin</a:t>
            </a:r>
            <a:r>
              <a:rPr lang="en-US" sz="2400" dirty="0" smtClean="0">
                <a:latin typeface="Trebuchet MS" pitchFamily="34" charset="0"/>
              </a:rPr>
              <a:t>()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switch (</a:t>
            </a:r>
            <a:r>
              <a:rPr lang="en-US" sz="2400" dirty="0" err="1" smtClean="0">
                <a:latin typeface="Trebuchet MS" pitchFamily="34" charset="0"/>
              </a:rPr>
              <a:t>myKind</a:t>
            </a:r>
            <a:r>
              <a:rPr lang="en-US" sz="2400" dirty="0" smtClean="0">
                <a:latin typeface="Trebuchet MS" pitchFamily="34" charset="0"/>
              </a:rPr>
              <a:t>)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   case MAMMAL: return "hair";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   case BIRD: return "feathers";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   case REPTILE: return "scales";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   default: return "integument";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586F22-DC0F-4252-A9F3-CC1F10B985EB}" type="slidenum">
              <a:rPr lang="en-US"/>
              <a:pPr/>
              <a:t>29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1, improved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rebuchet MS" pitchFamily="34" charset="0"/>
              </a:rPr>
              <a:t>class Animal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String </a:t>
            </a:r>
            <a:r>
              <a:rPr lang="en-US" sz="2400" dirty="0" err="1" smtClean="0">
                <a:latin typeface="Trebuchet MS" pitchFamily="34" charset="0"/>
              </a:rPr>
              <a:t>getSkin</a:t>
            </a:r>
            <a:r>
              <a:rPr lang="en-US" sz="2400" dirty="0" smtClean="0">
                <a:latin typeface="Trebuchet MS" pitchFamily="34" charset="0"/>
              </a:rPr>
              <a:t>() { return "integument";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class Mammal extends Animal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String </a:t>
            </a:r>
            <a:r>
              <a:rPr lang="en-US" sz="2400" dirty="0" err="1" smtClean="0">
                <a:latin typeface="Trebuchet MS" pitchFamily="34" charset="0"/>
              </a:rPr>
              <a:t>getSkin</a:t>
            </a:r>
            <a:r>
              <a:rPr lang="en-US" sz="2400" dirty="0" smtClean="0">
                <a:latin typeface="Trebuchet MS" pitchFamily="34" charset="0"/>
              </a:rPr>
              <a:t>() { return "hair";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class Bird extends Animal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String </a:t>
            </a:r>
            <a:r>
              <a:rPr lang="en-US" sz="2400" dirty="0" err="1" smtClean="0">
                <a:latin typeface="Trebuchet MS" pitchFamily="34" charset="0"/>
              </a:rPr>
              <a:t>getSkin</a:t>
            </a:r>
            <a:r>
              <a:rPr lang="en-US" sz="2400" dirty="0" smtClean="0">
                <a:latin typeface="Trebuchet MS" pitchFamily="34" charset="0"/>
              </a:rPr>
              <a:t>() { return "feathers";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class Reptile extends Animal {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     String </a:t>
            </a:r>
            <a:r>
              <a:rPr lang="en-US" sz="2400" dirty="0" err="1" smtClean="0">
                <a:latin typeface="Trebuchet MS" pitchFamily="34" charset="0"/>
              </a:rPr>
              <a:t>getSkin</a:t>
            </a:r>
            <a:r>
              <a:rPr lang="en-US" sz="2400" dirty="0" smtClean="0">
                <a:latin typeface="Trebuchet MS" pitchFamily="34" charset="0"/>
              </a:rPr>
              <a:t>() { return "scales"; }</a:t>
            </a:r>
            <a:br>
              <a:rPr lang="en-US" sz="2400" dirty="0" smtClean="0">
                <a:latin typeface="Trebuchet MS" pitchFamily="34" charset="0"/>
              </a:rPr>
            </a:br>
            <a:r>
              <a:rPr lang="en-US" sz="2400" dirty="0" smtClean="0">
                <a:latin typeface="Trebuchet MS" pitchFamily="34" charset="0"/>
              </a:rPr>
              <a:t>}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Relative distribution of software/hardware costs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034680" cy="365125"/>
          </a:xfrm>
          <a:noFill/>
        </p:spPr>
        <p:txBody>
          <a:bodyPr/>
          <a:lstStyle/>
          <a:p>
            <a:r>
              <a:rPr lang="nl-NL" dirty="0"/>
              <a:t>SE, Maintenance, Hans van Vliet,  ©2008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12160" y="6381328"/>
            <a:ext cx="2664296" cy="365125"/>
          </a:xfrm>
          <a:noFill/>
        </p:spPr>
        <p:txBody>
          <a:bodyPr/>
          <a:lstStyle/>
          <a:p>
            <a:pPr algn="r"/>
            <a:fld id="{6A127E0A-7DE7-4485-A48B-0956FFF765EA}" type="slidenum">
              <a:rPr lang="nl-NL"/>
              <a:pPr algn="r"/>
              <a:t>3</a:t>
            </a:fld>
            <a:endParaRPr lang="nl-NL" dirty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5983288" y="3243263"/>
            <a:ext cx="12700" cy="114300"/>
          </a:xfrm>
          <a:prstGeom prst="rect">
            <a:avLst/>
          </a:prstGeom>
          <a:solidFill>
            <a:srgbClr val="1B1A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4" name="Picture 4" descr="fig1_noch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7513" y="1752600"/>
            <a:ext cx="541655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2025650" y="2401888"/>
            <a:ext cx="145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/>
              <a:t>Hardware</a:t>
            </a:r>
            <a:endParaRPr lang="en-US" sz="1600" b="1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4557713" y="2925763"/>
            <a:ext cx="205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6069013" y="2268538"/>
            <a:ext cx="16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5726113" y="2322513"/>
            <a:ext cx="16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5580063" y="2444750"/>
            <a:ext cx="16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5483225" y="2516188"/>
            <a:ext cx="16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4994275" y="2667000"/>
            <a:ext cx="193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/>
              <a:t>Development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3783013" y="419100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2400" b="1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4291013" y="4191000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/>
              <a:t>Software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5119688" y="4992688"/>
            <a:ext cx="187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400" b="1"/>
              <a:t>Maintenance</a:t>
            </a:r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1392238" y="5781675"/>
            <a:ext cx="585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1955</a:t>
            </a:r>
            <a:endParaRPr lang="en-US" sz="1800" b="1"/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4132263" y="5781675"/>
            <a:ext cx="585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1970</a:t>
            </a:r>
            <a:endParaRPr lang="en-US" sz="1800" b="1"/>
          </a:p>
        </p:txBody>
      </p:sp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6715125" y="5781675"/>
            <a:ext cx="587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1985</a:t>
            </a:r>
            <a:endParaRPr lang="en-US" sz="1800" b="1"/>
          </a:p>
        </p:txBody>
      </p:sp>
      <p:sp>
        <p:nvSpPr>
          <p:cNvPr id="17428" name="Text Box 18"/>
          <p:cNvSpPr txBox="1">
            <a:spLocks noChangeArrowheads="1"/>
          </p:cNvSpPr>
          <p:nvPr/>
        </p:nvSpPr>
        <p:spPr bwMode="auto">
          <a:xfrm>
            <a:off x="3924300" y="5927725"/>
            <a:ext cx="16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600" b="1"/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4151313" y="598011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Year</a:t>
            </a: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1162050" y="1619250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100</a:t>
            </a:r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1262063" y="3201988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60</a:t>
            </a:r>
          </a:p>
        </p:txBody>
      </p:sp>
      <p:sp>
        <p:nvSpPr>
          <p:cNvPr id="17432" name="Text Box 22"/>
          <p:cNvSpPr txBox="1">
            <a:spLocks noChangeArrowheads="1"/>
          </p:cNvSpPr>
          <p:nvPr/>
        </p:nvSpPr>
        <p:spPr bwMode="auto">
          <a:xfrm>
            <a:off x="1262063" y="4860925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20</a:t>
            </a:r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 rot="-5400000">
            <a:off x="69850" y="3810000"/>
            <a:ext cx="2139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dirty="0"/>
              <a:t>Percent of total cost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E0E0B4-3DC2-4EC9-A7A7-B1575EDEA400}" type="slidenum">
              <a:rPr lang="en-US"/>
              <a:pPr/>
              <a:t>30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is this an improvement?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Adding a new animal type, such as </a:t>
            </a:r>
            <a:r>
              <a:rPr lang="en-US" dirty="0" smtClean="0">
                <a:latin typeface="Trebuchet MS" pitchFamily="34" charset="0"/>
              </a:rPr>
              <a:t>Insect</a:t>
            </a:r>
            <a:r>
              <a:rPr lang="en-US" dirty="0" smtClean="0"/>
              <a:t>, does not require revising and recompiling existing code</a:t>
            </a:r>
          </a:p>
          <a:p>
            <a:pPr eaLnBrk="1" hangingPunct="1"/>
            <a:r>
              <a:rPr lang="en-US" dirty="0" smtClean="0"/>
              <a:t>Mammals, birds, and reptiles are likely to differ in other ways, and we’ve already separated them out (so we won’t need more </a:t>
            </a:r>
            <a:r>
              <a:rPr lang="en-US" dirty="0" smtClean="0">
                <a:latin typeface="Trebuchet MS" pitchFamily="34" charset="0"/>
              </a:rPr>
              <a:t>switch</a:t>
            </a:r>
            <a:r>
              <a:rPr lang="en-US" dirty="0" smtClean="0"/>
              <a:t> statements)</a:t>
            </a:r>
          </a:p>
          <a:p>
            <a:pPr eaLnBrk="1" hangingPunct="1"/>
            <a:r>
              <a:rPr lang="en-US" dirty="0" smtClean="0"/>
              <a:t>We’ve gotten rid of the flags we needed to tell one kind of animal from another</a:t>
            </a:r>
          </a:p>
          <a:p>
            <a:pPr eaLnBrk="1" hangingPunct="1"/>
            <a:r>
              <a:rPr lang="en-US" dirty="0" smtClean="0"/>
              <a:t>Basically, we’re now using Objects the way they were meant to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172612-FDCE-4F0B-A061-EACF675C7DBC}" type="slidenum">
              <a:rPr lang="en-US"/>
              <a:pPr/>
              <a:t>31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JUnit</a:t>
            </a:r>
            <a:r>
              <a:rPr lang="en-US" dirty="0" smtClean="0"/>
              <a:t> tests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 we </a:t>
            </a:r>
            <a:r>
              <a:rPr lang="en-US" sz="2400" dirty="0" err="1" smtClean="0"/>
              <a:t>refactor</a:t>
            </a:r>
            <a:r>
              <a:rPr lang="en-US" sz="2400" dirty="0" smtClean="0"/>
              <a:t>, we need to run </a:t>
            </a:r>
            <a:r>
              <a:rPr lang="en-US" sz="2400" dirty="0" err="1" smtClean="0"/>
              <a:t>JUnit</a:t>
            </a:r>
            <a:r>
              <a:rPr lang="en-US" sz="2400" dirty="0" smtClean="0"/>
              <a:t> tests to ensure that we haven’t introduced errors</a:t>
            </a:r>
            <a:endParaRPr lang="en-US" sz="1800" dirty="0" smtClean="0">
              <a:latin typeface="Trebuchet MS" pitchFamily="34" charset="0"/>
            </a:endParaRPr>
          </a:p>
          <a:p>
            <a:pPr eaLnBrk="1" hangingPunct="1"/>
            <a:r>
              <a:rPr lang="en-US" sz="2000" dirty="0" smtClean="0">
                <a:latin typeface="Trebuchet MS" pitchFamily="34" charset="0"/>
              </a:rPr>
              <a:t>public void </a:t>
            </a:r>
            <a:r>
              <a:rPr lang="en-US" sz="2000" dirty="0" err="1" smtClean="0">
                <a:latin typeface="Trebuchet MS" pitchFamily="34" charset="0"/>
              </a:rPr>
              <a:t>testGetSkin</a:t>
            </a:r>
            <a:r>
              <a:rPr lang="en-US" sz="2000" dirty="0" smtClean="0">
                <a:latin typeface="Trebuchet MS" pitchFamily="34" charset="0"/>
              </a:rPr>
              <a:t>() {</a:t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	</a:t>
            </a:r>
            <a:r>
              <a:rPr lang="en-US" sz="2000" dirty="0" err="1" smtClean="0">
                <a:latin typeface="Trebuchet MS" pitchFamily="34" charset="0"/>
              </a:rPr>
              <a:t>assertEquals</a:t>
            </a:r>
            <a:r>
              <a:rPr lang="en-US" sz="2000" dirty="0" smtClean="0">
                <a:latin typeface="Trebuchet MS" pitchFamily="34" charset="0"/>
              </a:rPr>
              <a:t>("hair", </a:t>
            </a:r>
            <a:r>
              <a:rPr lang="en-US" sz="2000" dirty="0" err="1" smtClean="0">
                <a:latin typeface="Trebuchet MS" pitchFamily="34" charset="0"/>
              </a:rPr>
              <a:t>myMammal.getSkin</a:t>
            </a:r>
            <a:r>
              <a:rPr lang="en-US" sz="2000" dirty="0" smtClean="0">
                <a:latin typeface="Trebuchet MS" pitchFamily="34" charset="0"/>
              </a:rPr>
              <a:t>());</a:t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	</a:t>
            </a:r>
            <a:r>
              <a:rPr lang="en-US" sz="2000" dirty="0" err="1" smtClean="0">
                <a:latin typeface="Trebuchet MS" pitchFamily="34" charset="0"/>
              </a:rPr>
              <a:t>assertEquals</a:t>
            </a:r>
            <a:r>
              <a:rPr lang="en-US" sz="2000" dirty="0" smtClean="0">
                <a:latin typeface="Trebuchet MS" pitchFamily="34" charset="0"/>
              </a:rPr>
              <a:t>("feathers", </a:t>
            </a:r>
            <a:r>
              <a:rPr lang="en-US" sz="2000" dirty="0" err="1" smtClean="0">
                <a:latin typeface="Trebuchet MS" pitchFamily="34" charset="0"/>
              </a:rPr>
              <a:t>myBird.getSkin</a:t>
            </a:r>
            <a:r>
              <a:rPr lang="en-US" sz="2000" dirty="0" smtClean="0">
                <a:latin typeface="Trebuchet MS" pitchFamily="34" charset="0"/>
              </a:rPr>
              <a:t>());</a:t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	</a:t>
            </a:r>
            <a:r>
              <a:rPr lang="en-US" sz="2000" dirty="0" err="1" smtClean="0">
                <a:latin typeface="Trebuchet MS" pitchFamily="34" charset="0"/>
              </a:rPr>
              <a:t>assertEquals</a:t>
            </a:r>
            <a:r>
              <a:rPr lang="en-US" sz="2000" dirty="0" smtClean="0">
                <a:latin typeface="Trebuchet MS" pitchFamily="34" charset="0"/>
              </a:rPr>
              <a:t>("scales", </a:t>
            </a:r>
            <a:r>
              <a:rPr lang="en-US" sz="2000" dirty="0" err="1" smtClean="0">
                <a:latin typeface="Trebuchet MS" pitchFamily="34" charset="0"/>
              </a:rPr>
              <a:t>myReptile.getSkin</a:t>
            </a:r>
            <a:r>
              <a:rPr lang="en-US" sz="2000" dirty="0" smtClean="0">
                <a:latin typeface="Trebuchet MS" pitchFamily="34" charset="0"/>
              </a:rPr>
              <a:t>());</a:t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	</a:t>
            </a:r>
            <a:r>
              <a:rPr lang="en-US" sz="2000" dirty="0" err="1" smtClean="0">
                <a:latin typeface="Trebuchet MS" pitchFamily="34" charset="0"/>
              </a:rPr>
              <a:t>assertEquals</a:t>
            </a:r>
            <a:r>
              <a:rPr lang="en-US" sz="2000" dirty="0" smtClean="0">
                <a:latin typeface="Trebuchet MS" pitchFamily="34" charset="0"/>
              </a:rPr>
              <a:t>("integument", </a:t>
            </a:r>
            <a:r>
              <a:rPr lang="en-US" sz="2000" dirty="0" err="1" smtClean="0">
                <a:latin typeface="Trebuchet MS" pitchFamily="34" charset="0"/>
              </a:rPr>
              <a:t>myAnimal.getSkin</a:t>
            </a:r>
            <a:r>
              <a:rPr lang="en-US" sz="2000" dirty="0" smtClean="0">
                <a:latin typeface="Trebuchet MS" pitchFamily="34" charset="0"/>
              </a:rPr>
              <a:t>());</a:t>
            </a:r>
            <a:br>
              <a:rPr lang="en-US" sz="2000" dirty="0" smtClean="0">
                <a:latin typeface="Trebuchet MS" pitchFamily="34" charset="0"/>
              </a:rPr>
            </a:br>
            <a:r>
              <a:rPr lang="en-US" sz="2000" dirty="0" smtClean="0">
                <a:latin typeface="Trebuchet MS" pitchFamily="34" charset="0"/>
              </a:rPr>
              <a:t>}</a:t>
            </a:r>
            <a:endParaRPr lang="en-US" sz="2400" dirty="0" smtClean="0">
              <a:latin typeface="Trebuchet MS" pitchFamily="34" charset="0"/>
            </a:endParaRPr>
          </a:p>
          <a:p>
            <a:pPr eaLnBrk="1" hangingPunct="1"/>
            <a:r>
              <a:rPr lang="en-US" sz="2400" dirty="0" smtClean="0"/>
              <a:t>This should work equally well with either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to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Argue that design patterns can remove code smells</a:t>
            </a:r>
          </a:p>
          <a:p>
            <a:r>
              <a:rPr lang="en-US" dirty="0" smtClean="0"/>
              <a:t>More high level</a:t>
            </a:r>
          </a:p>
          <a:p>
            <a:r>
              <a:rPr lang="en-US" dirty="0" smtClean="0"/>
              <a:t>Each refactoring to patterns is composed of a set of Primitive </a:t>
            </a:r>
            <a:r>
              <a:rPr lang="en-US" dirty="0" err="1" smtClean="0"/>
              <a:t>refactorings</a:t>
            </a:r>
            <a:endParaRPr lang="en-US" dirty="0" smtClean="0"/>
          </a:p>
          <a:p>
            <a:r>
              <a:rPr lang="en-US" dirty="0" smtClean="0"/>
              <a:t>Don’t Forget Testing after refactoring!</a:t>
            </a:r>
          </a:p>
          <a:p>
            <a:endParaRPr lang="en-US" dirty="0" smtClean="0"/>
          </a:p>
          <a:p>
            <a:r>
              <a:rPr lang="en-US" dirty="0" smtClean="0"/>
              <a:t>21 </a:t>
            </a:r>
            <a:r>
              <a:rPr lang="en-US" dirty="0" err="1" smtClean="0"/>
              <a:t>refactorings</a:t>
            </a:r>
            <a:r>
              <a:rPr lang="en-US" dirty="0" smtClean="0"/>
              <a:t> are introduced in: </a:t>
            </a:r>
          </a:p>
          <a:p>
            <a:pPr lvl="1"/>
            <a:r>
              <a:rPr lang="en-US" i="1" dirty="0" smtClean="0"/>
              <a:t>Refactoring to Patterns </a:t>
            </a:r>
            <a:r>
              <a:rPr lang="en-US" dirty="0" smtClean="0"/>
              <a:t>by Joshua </a:t>
            </a:r>
            <a:r>
              <a:rPr lang="en-US" dirty="0" err="1" smtClean="0"/>
              <a:t>Kerievsky</a:t>
            </a:r>
            <a:r>
              <a:rPr lang="en-US" dirty="0" smtClean="0"/>
              <a:t>, Addison-Wesley 2004.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0B7737-56FA-44A0-9190-650EBE62426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Catalog of </a:t>
            </a:r>
            <a:r>
              <a:rPr lang="en-US" dirty="0" err="1" smtClean="0"/>
              <a:t>Refactorings</a:t>
            </a:r>
            <a:r>
              <a:rPr lang="en-US" dirty="0" smtClean="0"/>
              <a:t> to Patterns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Replace Constructors with Creation methods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Encapsulate Classes with Factory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Introduce Polymorphic Creation with Factory Method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Replace Conditional Logic with Strategy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Form Template Method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Compose Method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Replace Implicit Tree with Composite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Encapsulate Composite with Builder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Move Accumulation to Collecting Parameter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Extract Composite, Replace one/many with Composite.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Replace Conditional Dispatcher with Command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Extract Adapter, Unify Interfaces with Adapter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Replace Type Code with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228BC0-03C6-4ACF-B713-1458AEE484C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of </a:t>
            </a:r>
            <a:r>
              <a:rPr lang="en-US" dirty="0" err="1" smtClean="0"/>
              <a:t>Refactorings</a:t>
            </a:r>
            <a:r>
              <a:rPr lang="en-US" dirty="0" smtClean="0"/>
              <a:t> to Patterns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Replace State-Altering Conditionals with State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Introduce Null Object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Inline Singleton, Limit Instantiation with Singleton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Replace Hard-Coded Notifications with Observer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Move Embellishment to Decorator, Unify Interfaces, Extract Parameter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Move Creation Knowledge to Factory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Move Accumulation to Visitor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r>
              <a:rPr lang="en-US" sz="2000" dirty="0" smtClean="0"/>
              <a:t>Replace Implicit Language with Interpreter</a:t>
            </a:r>
          </a:p>
          <a:p>
            <a:pPr marL="457200" indent="-457200" eaLnBrk="1" hangingPunct="1">
              <a:buFont typeface="+mj-lt"/>
              <a:buAutoNum type="arabicPeriod" startAt="14"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 startAt="14"/>
            </a:pPr>
            <a:endParaRPr lang="en-US" sz="2000" dirty="0" smtClean="0"/>
          </a:p>
          <a:p>
            <a:pPr marL="457200" indent="-457200" eaLnBrk="1" hangingPunct="1">
              <a:buNone/>
            </a:pPr>
            <a:r>
              <a:rPr lang="en-US" sz="2800" b="1" dirty="0" smtClean="0"/>
              <a:t>Are these </a:t>
            </a:r>
            <a:r>
              <a:rPr lang="en-US" sz="2800" b="1" dirty="0" smtClean="0">
                <a:solidFill>
                  <a:srgbClr val="FF0000"/>
                </a:solidFill>
              </a:rPr>
              <a:t>patterns</a:t>
            </a:r>
            <a:r>
              <a:rPr lang="en-US" sz="2800" b="1" dirty="0" smtClean="0"/>
              <a:t> themselves?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267FF-558E-4107-9C95-EA3893CCD6D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</a:t>
            </a:r>
            <a:r>
              <a:rPr lang="en-US" dirty="0"/>
              <a:t>r</a:t>
            </a:r>
            <a:r>
              <a:rPr lang="en-US" dirty="0" smtClean="0"/>
              <a:t>efactoring has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and Intent</a:t>
            </a:r>
          </a:p>
          <a:p>
            <a:pPr eaLnBrk="1" hangingPunct="1"/>
            <a:r>
              <a:rPr lang="en-US" dirty="0" smtClean="0"/>
              <a:t>Gives an application example</a:t>
            </a:r>
          </a:p>
          <a:p>
            <a:pPr eaLnBrk="1" hangingPunct="1"/>
            <a:r>
              <a:rPr lang="en-US" dirty="0" smtClean="0"/>
              <a:t>Discusses motivation</a:t>
            </a:r>
          </a:p>
          <a:p>
            <a:pPr eaLnBrk="1" hangingPunct="1"/>
            <a:r>
              <a:rPr lang="en-US" dirty="0" smtClean="0"/>
              <a:t>Benefits and Liabilities</a:t>
            </a:r>
          </a:p>
          <a:p>
            <a:pPr eaLnBrk="1" hangingPunct="1"/>
            <a:r>
              <a:rPr lang="en-US" dirty="0" smtClean="0"/>
              <a:t>Mechanics</a:t>
            </a:r>
          </a:p>
          <a:p>
            <a:pPr lvl="1" eaLnBrk="1" hangingPunct="1"/>
            <a:r>
              <a:rPr lang="en-US" dirty="0" smtClean="0"/>
              <a:t>Specific things to do</a:t>
            </a:r>
          </a:p>
          <a:p>
            <a:pPr eaLnBrk="1" hangingPunct="1"/>
            <a:r>
              <a:rPr lang="en-US" dirty="0" smtClean="0"/>
              <a:t>Presents detailed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How to Use </a:t>
            </a:r>
            <a:r>
              <a:rPr lang="en-US" sz="3600" dirty="0" err="1" smtClean="0"/>
              <a:t>Refactorings</a:t>
            </a:r>
            <a:endParaRPr lang="en-US" sz="36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 your Code/Design bad smells</a:t>
            </a:r>
          </a:p>
          <a:p>
            <a:r>
              <a:rPr lang="en-US" dirty="0" smtClean="0"/>
              <a:t>Look up for the list of </a:t>
            </a:r>
            <a:r>
              <a:rPr lang="en-US" dirty="0" err="1" smtClean="0"/>
              <a:t>refactorings</a:t>
            </a:r>
            <a:r>
              <a:rPr lang="en-US" dirty="0" smtClean="0"/>
              <a:t> to resolve that smell.</a:t>
            </a:r>
          </a:p>
          <a:p>
            <a:endParaRPr lang="en-US" dirty="0" smtClean="0"/>
          </a:p>
          <a:p>
            <a:r>
              <a:rPr lang="en-US" b="1" i="1" dirty="0" smtClean="0"/>
              <a:t>Example: </a:t>
            </a:r>
            <a:r>
              <a:rPr lang="en-US" dirty="0" smtClean="0"/>
              <a:t>Conditional Complexity</a:t>
            </a:r>
          </a:p>
          <a:p>
            <a:pPr lvl="1" eaLnBrk="1" hangingPunct="1"/>
            <a:r>
              <a:rPr lang="en-US" dirty="0" smtClean="0"/>
              <a:t>Replace conditional logic with </a:t>
            </a:r>
            <a:r>
              <a:rPr lang="en-US" dirty="0" smtClean="0">
                <a:solidFill>
                  <a:srgbClr val="FF0000"/>
                </a:solidFill>
              </a:rPr>
              <a:t>Strategy</a:t>
            </a:r>
          </a:p>
          <a:p>
            <a:pPr lvl="1" eaLnBrk="1" hangingPunct="1"/>
            <a:r>
              <a:rPr lang="en-US" dirty="0" smtClean="0"/>
              <a:t>Move embellishment to </a:t>
            </a:r>
            <a:r>
              <a:rPr lang="en-US" dirty="0" smtClean="0">
                <a:solidFill>
                  <a:srgbClr val="FF0000"/>
                </a:solidFill>
              </a:rPr>
              <a:t>Decorator</a:t>
            </a:r>
          </a:p>
          <a:p>
            <a:pPr lvl="1" eaLnBrk="1" hangingPunct="1"/>
            <a:r>
              <a:rPr lang="en-US" dirty="0" smtClean="0"/>
              <a:t>Replace state-altering conditionals with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</a:p>
          <a:p>
            <a:pPr lvl="1" eaLnBrk="1" hangingPunct="1"/>
            <a:r>
              <a:rPr lang="en-US" dirty="0" smtClean="0"/>
              <a:t>(Introduce </a:t>
            </a:r>
            <a:r>
              <a:rPr lang="en-US" dirty="0" smtClean="0">
                <a:solidFill>
                  <a:srgbClr val="FF0000"/>
                </a:solidFill>
              </a:rPr>
              <a:t>Null Object</a:t>
            </a:r>
            <a:r>
              <a:rPr lang="en-US" dirty="0" smtClean="0"/>
              <a:t>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658A39-44E5-4A9B-A08C-D0FFC844ECED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to use the </a:t>
            </a:r>
            <a:r>
              <a:rPr lang="en-US" sz="3600" dirty="0" err="1" smtClean="0"/>
              <a:t>refactorings</a:t>
            </a:r>
            <a:endParaRPr lang="en-US" sz="36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i="1" dirty="0" smtClean="0"/>
              <a:t>Example:</a:t>
            </a:r>
            <a:r>
              <a:rPr lang="en-US" dirty="0" smtClean="0"/>
              <a:t> Duplicated Code</a:t>
            </a:r>
          </a:p>
          <a:p>
            <a:pPr lvl="1" eaLnBrk="1" hangingPunct="1"/>
            <a:r>
              <a:rPr lang="en-US" dirty="0" smtClean="0"/>
              <a:t>Form Template Method</a:t>
            </a:r>
          </a:p>
          <a:p>
            <a:pPr lvl="1" eaLnBrk="1" hangingPunct="1"/>
            <a:r>
              <a:rPr lang="en-US" dirty="0" smtClean="0"/>
              <a:t>Introduce polymorphic creation with Factory Method</a:t>
            </a:r>
          </a:p>
          <a:p>
            <a:pPr lvl="1" eaLnBrk="1" hangingPunct="1"/>
            <a:r>
              <a:rPr lang="en-US" dirty="0" smtClean="0"/>
              <a:t>(Chain Constructors)</a:t>
            </a:r>
          </a:p>
          <a:p>
            <a:pPr lvl="1" eaLnBrk="1" hangingPunct="1"/>
            <a:r>
              <a:rPr lang="en-US" dirty="0" smtClean="0"/>
              <a:t>Extract composite</a:t>
            </a:r>
          </a:p>
          <a:p>
            <a:pPr lvl="1" eaLnBrk="1" hangingPunct="1"/>
            <a:r>
              <a:rPr lang="en-US" dirty="0" smtClean="0"/>
              <a:t>Unify interfaces with Adapter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C34761-79DD-4057-9300-242F380FD0D7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Duplicated code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 same code fragment occurs in more than one place  within a single class, you can use </a:t>
            </a:r>
            <a:r>
              <a:rPr lang="en-US" i="1" dirty="0">
                <a:solidFill>
                  <a:srgbClr val="FF0000"/>
                </a:solidFill>
              </a:rPr>
              <a:t>Extract Method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Turn the fragment into a method whose name explains the purpose of the method</a:t>
            </a:r>
          </a:p>
          <a:p>
            <a:pPr lvl="1"/>
            <a:r>
              <a:rPr lang="en-US" dirty="0"/>
              <a:t>Any local variables that the method requires can be passed as parameters (if there aren’t too many of them!)</a:t>
            </a:r>
          </a:p>
          <a:p>
            <a:pPr lvl="1"/>
            <a:r>
              <a:rPr lang="en-US" dirty="0"/>
              <a:t>If the method changes a local variable, see whether it makes sense to return that as the value of the method (possibly changing the name of the method to indicate this)</a:t>
            </a:r>
          </a:p>
          <a:p>
            <a:pPr lvl="1"/>
            <a:r>
              <a:rPr lang="en-US" dirty="0"/>
              <a:t>If the method changes two or more variables, you need other </a:t>
            </a:r>
            <a:r>
              <a:rPr lang="en-US" dirty="0" err="1"/>
              <a:t>refactorings</a:t>
            </a:r>
            <a:r>
              <a:rPr lang="en-US" dirty="0"/>
              <a:t> to fix this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How to remove Duplicate Code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the same code fragment occurs in sibling classes, you can use </a:t>
            </a:r>
            <a:r>
              <a:rPr lang="en-US" i="1" dirty="0">
                <a:solidFill>
                  <a:srgbClr val="FF0000"/>
                </a:solidFill>
              </a:rPr>
              <a:t>Extract Method </a:t>
            </a:r>
            <a:r>
              <a:rPr lang="en-US" dirty="0"/>
              <a:t>in both classes, then use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Pull Up Method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Use </a:t>
            </a:r>
            <a:r>
              <a:rPr lang="en-US" i="1" dirty="0" err="1"/>
              <a:t>ExtractMethod</a:t>
            </a:r>
            <a:r>
              <a:rPr lang="en-US" dirty="0"/>
              <a:t> in each class</a:t>
            </a:r>
          </a:p>
          <a:p>
            <a:pPr lvl="1"/>
            <a:r>
              <a:rPr lang="en-US" dirty="0"/>
              <a:t>Be sure the code is identical</a:t>
            </a:r>
          </a:p>
          <a:p>
            <a:pPr lvl="1"/>
            <a:r>
              <a:rPr lang="en-US" dirty="0"/>
              <a:t>If necessary, adjust the method signatures to be identical</a:t>
            </a:r>
          </a:p>
          <a:p>
            <a:pPr lvl="1"/>
            <a:r>
              <a:rPr lang="en-US" i="1" dirty="0"/>
              <a:t>Copy</a:t>
            </a:r>
            <a:r>
              <a:rPr lang="en-US" dirty="0"/>
              <a:t> the extracted method to the common </a:t>
            </a:r>
            <a:r>
              <a:rPr lang="en-US" dirty="0" err="1"/>
              <a:t>superclass</a:t>
            </a:r>
            <a:endParaRPr lang="en-US" dirty="0"/>
          </a:p>
          <a:p>
            <a:pPr lvl="1"/>
            <a:r>
              <a:rPr lang="en-US" dirty="0"/>
              <a:t>Delete one subclass method</a:t>
            </a:r>
          </a:p>
          <a:p>
            <a:pPr lvl="1"/>
            <a:r>
              <a:rPr lang="en-US" dirty="0"/>
              <a:t>Compile and test</a:t>
            </a:r>
          </a:p>
          <a:p>
            <a:pPr lvl="1"/>
            <a:r>
              <a:rPr lang="en-US" dirty="0"/>
              <a:t>Delete the other subclass method</a:t>
            </a:r>
          </a:p>
          <a:p>
            <a:pPr lvl="1"/>
            <a:r>
              <a:rPr lang="en-US" dirty="0"/>
              <a:t>Compile and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(Business Perspective)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Organizations have huge investments in their software systems - they are critical business assets.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maintain the value of these assets to the business, they must be changed and updated.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majority of the software budget in large companies is devoted to evolving existing software rather than developing new software.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Studies indicate that up to 75% of all software professionals are involved in some form of maintenance/evolution activity.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How to remove Duplicate Code II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the same code fragment occurs in unrelated classes, you can use </a:t>
            </a:r>
            <a:r>
              <a:rPr lang="en-US" i="1" dirty="0"/>
              <a:t>Extract Method </a:t>
            </a:r>
            <a:r>
              <a:rPr lang="en-US" dirty="0"/>
              <a:t>in one class, then:</a:t>
            </a:r>
          </a:p>
          <a:p>
            <a:pPr lvl="1"/>
            <a:r>
              <a:rPr lang="en-US" dirty="0"/>
              <a:t>Use this class as a component in the other class, or</a:t>
            </a:r>
          </a:p>
          <a:p>
            <a:pPr lvl="1"/>
            <a:r>
              <a:rPr lang="en-US" dirty="0"/>
              <a:t>Invoke the method from the other class, or </a:t>
            </a:r>
          </a:p>
          <a:p>
            <a:pPr lvl="1"/>
            <a:r>
              <a:rPr lang="en-US" dirty="0"/>
              <a:t>Move the method to a third class and refer to it from both of the original classes</a:t>
            </a:r>
          </a:p>
          <a:p>
            <a:r>
              <a:rPr lang="en-US" dirty="0"/>
              <a:t>In any case, you need to decide where the method makes most sense, and put it there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A Hint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almost</a:t>
            </a:r>
            <a:r>
              <a:rPr lang="en-US" dirty="0"/>
              <a:t> the same code fragment occurs in sibling classes, use </a:t>
            </a:r>
            <a:r>
              <a:rPr lang="en-US" i="1" dirty="0"/>
              <a:t>Extract Method </a:t>
            </a:r>
            <a:r>
              <a:rPr lang="en-US" dirty="0"/>
              <a:t>to separate the similar bits from the different bits, and use </a:t>
            </a:r>
            <a:r>
              <a:rPr lang="en-US" i="1" dirty="0"/>
              <a:t>Form </a:t>
            </a:r>
            <a:r>
              <a:rPr lang="en-US" i="1" dirty="0">
                <a:solidFill>
                  <a:srgbClr val="FF0000"/>
                </a:solidFill>
              </a:rPr>
              <a:t>Template Method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of Template 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skeleton of an algorithm in an operation, deferring some steps to subclasses.</a:t>
            </a:r>
          </a:p>
          <a:p>
            <a:endParaRPr lang="en-US" dirty="0" smtClean="0"/>
          </a:p>
          <a:p>
            <a:r>
              <a:rPr lang="en-US" dirty="0" smtClean="0"/>
              <a:t>Template Method lets subclasses redefine certain steps of an algorithm without changing the algorithm’s structure.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42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Method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Template Methods lead to an inverted control structure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superclass</a:t>
            </a:r>
            <a:r>
              <a:rPr lang="en-US" dirty="0"/>
              <a:t> calls methods in its subclass</a:t>
            </a:r>
          </a:p>
          <a:p>
            <a:r>
              <a:rPr lang="en-US" dirty="0"/>
              <a:t> Template methods are so fundamental that they can be found in almost every abstract class</a:t>
            </a:r>
          </a:p>
          <a:p>
            <a:r>
              <a:rPr lang="en-US" dirty="0"/>
              <a:t>Template Method uses inheritance </a:t>
            </a:r>
          </a:p>
          <a:p>
            <a:r>
              <a:rPr lang="en-US" dirty="0"/>
              <a:t>A similar pattern, Strategy Pattern, uses delegation rather than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Big </a:t>
            </a:r>
            <a:r>
              <a:rPr lang="en-US" dirty="0"/>
              <a:t>fish and little fish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5257800"/>
          </a:xfrm>
        </p:spPr>
        <p:txBody>
          <a:bodyPr/>
          <a:lstStyle/>
          <a:p>
            <a:r>
              <a:rPr lang="en-US" dirty="0"/>
              <a:t>The scenario: “big fish” and “little fish” move around in an “ocean”</a:t>
            </a:r>
          </a:p>
          <a:p>
            <a:pPr lvl="1"/>
            <a:r>
              <a:rPr lang="en-US" dirty="0"/>
              <a:t>Fish move about randomly</a:t>
            </a:r>
          </a:p>
          <a:p>
            <a:pPr lvl="1"/>
            <a:r>
              <a:rPr lang="en-US" dirty="0"/>
              <a:t>A big fish can move to where a little fish is (and eat it)</a:t>
            </a:r>
          </a:p>
          <a:p>
            <a:pPr lvl="1"/>
            <a:r>
              <a:rPr lang="en-US" dirty="0"/>
              <a:t>A little fish will </a:t>
            </a:r>
            <a:r>
              <a:rPr lang="en-US" i="1" dirty="0"/>
              <a:t>not</a:t>
            </a:r>
            <a:r>
              <a:rPr lang="en-US" dirty="0"/>
              <a:t> move to where a big fish is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635896" y="4653136"/>
            <a:ext cx="3245668" cy="1582688"/>
            <a:chOff x="1153" y="2400"/>
            <a:chExt cx="2254" cy="1392"/>
          </a:xfrm>
        </p:grpSpPr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153" y="3264"/>
              <a:ext cx="959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BigFish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1153" y="3506"/>
              <a:ext cx="959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move()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489" y="2400"/>
              <a:ext cx="1535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Fish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1489" y="2642"/>
              <a:ext cx="1535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Trebuchet MS" pitchFamily="34" charset="0"/>
                </a:rPr>
                <a:t>&lt;&lt;</a:t>
              </a:r>
              <a:r>
                <a:rPr lang="en-US" sz="2000">
                  <a:latin typeface="Trebuchet MS" pitchFamily="34" charset="0"/>
                </a:rPr>
                <a:t>abstract</a:t>
              </a:r>
              <a:r>
                <a:rPr lang="en-US" sz="1400">
                  <a:latin typeface="Trebuchet MS" pitchFamily="34" charset="0"/>
                </a:rPr>
                <a:t>&gt;&gt;</a:t>
              </a:r>
              <a:r>
                <a:rPr lang="en-US" sz="2000">
                  <a:latin typeface="Trebuchet MS" pitchFamily="34" charset="0"/>
                </a:rPr>
                <a:t>move()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448" y="3264"/>
              <a:ext cx="959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LittleFish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2448" y="3506"/>
              <a:ext cx="959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Trebuchet MS" pitchFamily="34" charset="0"/>
                </a:rPr>
                <a:t>move()</a:t>
              </a:r>
            </a:p>
          </p:txBody>
        </p:sp>
        <p:cxnSp>
          <p:nvCxnSpPr>
            <p:cNvPr id="14352" name="AutoShape 16"/>
            <p:cNvCxnSpPr>
              <a:cxnSpLocks noChangeShapeType="1"/>
              <a:stCxn id="14344" idx="0"/>
              <a:endCxn id="14347" idx="2"/>
            </p:cNvCxnSpPr>
            <p:nvPr/>
          </p:nvCxnSpPr>
          <p:spPr bwMode="auto">
            <a:xfrm flipV="1">
              <a:off x="1633" y="2934"/>
              <a:ext cx="624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cxnSp>
          <p:nvCxnSpPr>
            <p:cNvPr id="14353" name="AutoShape 17"/>
            <p:cNvCxnSpPr>
              <a:cxnSpLocks noChangeShapeType="1"/>
              <a:stCxn id="14348" idx="0"/>
              <a:endCxn id="14347" idx="2"/>
            </p:cNvCxnSpPr>
            <p:nvPr/>
          </p:nvCxnSpPr>
          <p:spPr bwMode="auto">
            <a:xfrm flipH="1" flipV="1">
              <a:off x="2257" y="2934"/>
              <a:ext cx="671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The </a:t>
            </a:r>
            <a:r>
              <a:rPr lang="en-US" dirty="0">
                <a:solidFill>
                  <a:schemeClr val="tx1"/>
                </a:solidFill>
                <a:latin typeface="Trebuchet MS" pitchFamily="34" charset="0"/>
              </a:rPr>
              <a:t>move()</a:t>
            </a:r>
            <a:r>
              <a:rPr lang="en-US" dirty="0"/>
              <a:t> method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 outline of the method:</a:t>
            </a:r>
          </a:p>
          <a:p>
            <a:pPr lvl="1"/>
            <a:r>
              <a:rPr lang="en-US" dirty="0">
                <a:latin typeface="Trebuchet MS" pitchFamily="34" charset="0"/>
              </a:rPr>
              <a:t>public void move() {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</a:t>
            </a:r>
            <a:r>
              <a:rPr lang="en-US" b="1" i="1" dirty="0"/>
              <a:t>choose a random direction;</a:t>
            </a:r>
            <a:r>
              <a:rPr lang="en-US" dirty="0">
                <a:latin typeface="Trebuchet MS" pitchFamily="34" charset="0"/>
              </a:rPr>
              <a:t>          // same for both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</a:t>
            </a:r>
            <a:r>
              <a:rPr lang="en-US" b="1" i="1" dirty="0"/>
              <a:t>find the location in that direction;</a:t>
            </a:r>
            <a:r>
              <a:rPr lang="en-US" dirty="0">
                <a:latin typeface="Trebuchet MS" pitchFamily="34" charset="0"/>
              </a:rPr>
              <a:t> // same for both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</a:t>
            </a:r>
            <a:r>
              <a:rPr lang="en-US" b="1" i="1" dirty="0"/>
              <a:t>check if it’s ok to move there;</a:t>
            </a:r>
            <a:r>
              <a:rPr lang="en-US" dirty="0">
                <a:latin typeface="Trebuchet MS" pitchFamily="34" charset="0"/>
              </a:rPr>
              <a:t>       // different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</a:t>
            </a:r>
            <a:r>
              <a:rPr lang="en-US" b="1" i="1" dirty="0"/>
              <a:t>if it’s ok, make the move;</a:t>
            </a:r>
            <a:r>
              <a:rPr lang="en-US" dirty="0">
                <a:latin typeface="Trebuchet MS" pitchFamily="34" charset="0"/>
              </a:rPr>
              <a:t>             // same for both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}</a:t>
            </a:r>
          </a:p>
          <a:p>
            <a:r>
              <a:rPr lang="en-US" dirty="0" smtClean="0"/>
              <a:t>Solution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Extract the check on whether it’s ok to move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Fish</a:t>
            </a:r>
            <a:r>
              <a:rPr lang="en-US" dirty="0"/>
              <a:t> class, put the actual (template)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move()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Create an abstract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okToMove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()</a:t>
            </a:r>
            <a:r>
              <a:rPr lang="en-US" dirty="0"/>
              <a:t> method in the Fish class</a:t>
            </a:r>
          </a:p>
          <a:p>
            <a:pPr lvl="1"/>
            <a:r>
              <a:rPr lang="en-US" dirty="0"/>
              <a:t>Implement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okToMove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()</a:t>
            </a:r>
            <a:r>
              <a:rPr lang="en-US" dirty="0"/>
              <a:t> in each subclass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Fish refactoring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5616" y="1484784"/>
            <a:ext cx="3193504" cy="1868016"/>
            <a:chOff x="1153" y="2400"/>
            <a:chExt cx="2254" cy="1392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153" y="3264"/>
              <a:ext cx="959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BigFish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1153" y="3506"/>
              <a:ext cx="959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move()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1489" y="2400"/>
              <a:ext cx="1535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Fish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1489" y="2642"/>
              <a:ext cx="1535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rebuchet MS" pitchFamily="34" charset="0"/>
                </a:rPr>
                <a:t>&lt;&lt;</a:t>
              </a:r>
              <a:r>
                <a:rPr lang="en-US" sz="1600" dirty="0">
                  <a:latin typeface="Trebuchet MS" pitchFamily="34" charset="0"/>
                </a:rPr>
                <a:t>abstract</a:t>
              </a:r>
              <a:r>
                <a:rPr lang="en-US" sz="1100" dirty="0">
                  <a:latin typeface="Trebuchet MS" pitchFamily="34" charset="0"/>
                </a:rPr>
                <a:t>&gt;&gt;</a:t>
              </a:r>
              <a:r>
                <a:rPr lang="en-US" sz="1600" dirty="0">
                  <a:latin typeface="Trebuchet MS" pitchFamily="34" charset="0"/>
                </a:rPr>
                <a:t>move()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448" y="3264"/>
              <a:ext cx="959" cy="2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LittleFish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448" y="3506"/>
              <a:ext cx="959" cy="2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move()</a:t>
              </a:r>
            </a:p>
          </p:txBody>
        </p:sp>
        <p:cxnSp>
          <p:nvCxnSpPr>
            <p:cNvPr id="16395" name="AutoShape 11"/>
            <p:cNvCxnSpPr>
              <a:cxnSpLocks noChangeShapeType="1"/>
              <a:stCxn id="16389" idx="0"/>
              <a:endCxn id="16392" idx="2"/>
            </p:cNvCxnSpPr>
            <p:nvPr/>
          </p:nvCxnSpPr>
          <p:spPr bwMode="auto">
            <a:xfrm flipV="1">
              <a:off x="1633" y="2934"/>
              <a:ext cx="624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cxnSp>
          <p:nvCxnSpPr>
            <p:cNvPr id="16396" name="AutoShape 12"/>
            <p:cNvCxnSpPr>
              <a:cxnSpLocks noChangeShapeType="1"/>
              <a:stCxn id="16393" idx="0"/>
              <a:endCxn id="16392" idx="2"/>
            </p:cNvCxnSpPr>
            <p:nvPr/>
          </p:nvCxnSpPr>
          <p:spPr bwMode="auto">
            <a:xfrm flipH="1" flipV="1">
              <a:off x="2257" y="2934"/>
              <a:ext cx="671" cy="32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23528" y="4365104"/>
            <a:ext cx="5567536" cy="2048272"/>
            <a:chOff x="1632" y="2256"/>
            <a:chExt cx="3984" cy="1534"/>
          </a:xfrm>
        </p:grpSpPr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1632" y="3264"/>
              <a:ext cx="192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BigFish</a:t>
              </a: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1632" y="3506"/>
              <a:ext cx="1920" cy="2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okToMove(locn):boolean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2304" y="2256"/>
              <a:ext cx="26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Trebuchet MS" pitchFamily="34" charset="0"/>
                </a:rPr>
                <a:t>Fish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304" y="2496"/>
              <a:ext cx="2640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Trebuchet MS" pitchFamily="34" charset="0"/>
                </a:rPr>
                <a:t>move()</a:t>
              </a:r>
            </a:p>
            <a:p>
              <a:pPr algn="ctr"/>
              <a:r>
                <a:rPr lang="en-US" sz="1100" dirty="0">
                  <a:latin typeface="Trebuchet MS" pitchFamily="34" charset="0"/>
                </a:rPr>
                <a:t>&lt;&lt;</a:t>
              </a:r>
              <a:r>
                <a:rPr lang="en-US" sz="1600" dirty="0">
                  <a:latin typeface="Trebuchet MS" pitchFamily="34" charset="0"/>
                </a:rPr>
                <a:t>abstract</a:t>
              </a:r>
              <a:r>
                <a:rPr lang="en-US" sz="1100" dirty="0">
                  <a:latin typeface="Trebuchet MS" pitchFamily="34" charset="0"/>
                </a:rPr>
                <a:t>&gt;&gt;</a:t>
              </a:r>
              <a:r>
                <a:rPr lang="en-US" sz="1600" dirty="0" err="1">
                  <a:latin typeface="Trebuchet MS" pitchFamily="34" charset="0"/>
                </a:rPr>
                <a:t>okToMove</a:t>
              </a:r>
              <a:r>
                <a:rPr lang="en-US" sz="1600" dirty="0">
                  <a:latin typeface="Trebuchet MS" pitchFamily="34" charset="0"/>
                </a:rPr>
                <a:t>(</a:t>
              </a:r>
              <a:r>
                <a:rPr lang="en-US" sz="1600" dirty="0" err="1">
                  <a:latin typeface="Trebuchet MS" pitchFamily="34" charset="0"/>
                </a:rPr>
                <a:t>locn</a:t>
              </a:r>
              <a:r>
                <a:rPr lang="en-US" sz="1600" dirty="0">
                  <a:latin typeface="Trebuchet MS" pitchFamily="34" charset="0"/>
                </a:rPr>
                <a:t>):</a:t>
              </a:r>
              <a:r>
                <a:rPr lang="en-US" sz="1600" dirty="0" err="1">
                  <a:latin typeface="Trebuchet MS" pitchFamily="34" charset="0"/>
                </a:rPr>
                <a:t>boolean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16404" name="AutoShape 20"/>
            <p:cNvCxnSpPr>
              <a:cxnSpLocks noChangeShapeType="1"/>
              <a:stCxn id="16398" idx="0"/>
              <a:endCxn id="16401" idx="2"/>
            </p:cNvCxnSpPr>
            <p:nvPr/>
          </p:nvCxnSpPr>
          <p:spPr bwMode="auto">
            <a:xfrm flipV="1">
              <a:off x="2592" y="2886"/>
              <a:ext cx="1032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3696" y="3264"/>
              <a:ext cx="192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BigFish</a:t>
              </a:r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3696" y="3504"/>
              <a:ext cx="1920" cy="2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>
                  <a:latin typeface="Trebuchet MS" pitchFamily="34" charset="0"/>
                </a:rPr>
                <a:t>okToMove(locn):boolean</a:t>
              </a:r>
            </a:p>
          </p:txBody>
        </p:sp>
        <p:cxnSp>
          <p:nvCxnSpPr>
            <p:cNvPr id="16410" name="AutoShape 26"/>
            <p:cNvCxnSpPr>
              <a:cxnSpLocks noChangeShapeType="1"/>
              <a:stCxn id="16407" idx="0"/>
              <a:endCxn id="16401" idx="2"/>
            </p:cNvCxnSpPr>
            <p:nvPr/>
          </p:nvCxnSpPr>
          <p:spPr bwMode="auto">
            <a:xfrm flipH="1" flipV="1">
              <a:off x="3624" y="2886"/>
              <a:ext cx="1032" cy="3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</p:cxnSp>
      </p:grp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3048000" y="3581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62600" y="1371600"/>
            <a:ext cx="3392488" cy="5257800"/>
          </a:xfrm>
        </p:spPr>
        <p:txBody>
          <a:bodyPr/>
          <a:lstStyle/>
          <a:p>
            <a:r>
              <a:rPr lang="en-US" sz="2400"/>
              <a:t>Note how this works: When a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BigFish</a:t>
            </a:r>
            <a:r>
              <a:rPr lang="en-US" sz="2400"/>
              <a:t> tries to move, it uses the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move()</a:t>
            </a:r>
            <a:r>
              <a:rPr lang="en-US" sz="2400"/>
              <a:t> method in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Fish</a:t>
            </a:r>
            <a:endParaRPr lang="en-US" sz="2400"/>
          </a:p>
          <a:p>
            <a:r>
              <a:rPr lang="en-US" sz="2400"/>
              <a:t>But the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move() </a:t>
            </a:r>
            <a:r>
              <a:rPr lang="en-US" sz="2400"/>
              <a:t>method in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Fish</a:t>
            </a:r>
            <a:r>
              <a:rPr lang="en-US" sz="2400"/>
              <a:t> uses the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okToMove(locn) </a:t>
            </a:r>
            <a:r>
              <a:rPr lang="en-US" sz="2400"/>
              <a:t>method in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BigFish</a:t>
            </a:r>
          </a:p>
          <a:p>
            <a:r>
              <a:rPr lang="en-US" sz="2400"/>
              <a:t>And similarly for </a:t>
            </a:r>
            <a:r>
              <a:rPr lang="en-US" sz="2400">
                <a:solidFill>
                  <a:schemeClr val="accent2"/>
                </a:solidFill>
                <a:latin typeface="Trebuchet MS" pitchFamily="34" charset="0"/>
              </a:rPr>
              <a:t>LittleFish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2" grpId="0" animBg="1"/>
      <p:bldP spid="16413" grpId="0" build="p" bldLvl="5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3: </a:t>
            </a:r>
            <a:r>
              <a:rPr lang="en-CA" dirty="0" smtClean="0"/>
              <a:t>Replace Constructor with Creation (Factory) 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Problem</a:t>
            </a:r>
            <a:r>
              <a:rPr lang="en-US" dirty="0" smtClean="0"/>
              <a:t>: Constructors on a class make it hard to decide which constructor to call during development. </a:t>
            </a:r>
          </a:p>
          <a:p>
            <a:endParaRPr lang="en-US" dirty="0" smtClean="0"/>
          </a:p>
          <a:p>
            <a:r>
              <a:rPr lang="en-US" b="1" u="sng" dirty="0" smtClean="0"/>
              <a:t>Solution</a:t>
            </a:r>
            <a:r>
              <a:rPr lang="en-US" dirty="0" smtClean="0"/>
              <a:t>: Replace the constructors with intention-revealing Creation (Factory) Methods that return object instances 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47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Class Diagram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48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592687" cy="46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Mechanics (Step 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a client that calls a class’s constructor in order to create a kind of instance. </a:t>
            </a:r>
          </a:p>
          <a:p>
            <a:r>
              <a:rPr lang="en-US" dirty="0" smtClean="0"/>
              <a:t>Apply </a:t>
            </a:r>
            <a:r>
              <a:rPr lang="en-US" i="1" dirty="0" smtClean="0">
                <a:solidFill>
                  <a:srgbClr val="FF0000"/>
                </a:solidFill>
              </a:rPr>
              <a:t>Extract Method </a:t>
            </a:r>
            <a:r>
              <a:rPr lang="en-US" dirty="0" smtClean="0"/>
              <a:t>on the constructor call to produce a public, static method. </a:t>
            </a:r>
          </a:p>
          <a:p>
            <a:r>
              <a:rPr lang="en-US" dirty="0" smtClean="0"/>
              <a:t>This new method is a </a:t>
            </a:r>
            <a:r>
              <a:rPr lang="en-US" i="1" dirty="0" smtClean="0">
                <a:solidFill>
                  <a:srgbClr val="FF0000"/>
                </a:solidFill>
              </a:rPr>
              <a:t>creation method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Apply </a:t>
            </a:r>
            <a:r>
              <a:rPr lang="en-US" i="1" dirty="0" smtClean="0">
                <a:solidFill>
                  <a:srgbClr val="FF0000"/>
                </a:solidFill>
              </a:rPr>
              <a:t>Move Method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move the creation method to the class containing the chosen constructor. </a:t>
            </a:r>
          </a:p>
          <a:p>
            <a:r>
              <a:rPr lang="en-US" dirty="0" smtClean="0"/>
              <a:t>Compile and test.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49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(Engineering Perspective)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new software is costly and time consuming</a:t>
            </a:r>
          </a:p>
          <a:p>
            <a:pPr lvl="1"/>
            <a:r>
              <a:rPr lang="en-US" dirty="0" smtClean="0"/>
              <a:t>It is insane to build a new system for every required change in your software</a:t>
            </a:r>
          </a:p>
          <a:p>
            <a:r>
              <a:rPr lang="en-US" dirty="0" smtClean="0"/>
              <a:t>Reuse your software in another system</a:t>
            </a:r>
          </a:p>
          <a:p>
            <a:r>
              <a:rPr lang="en-US" dirty="0" smtClean="0"/>
              <a:t>Add some new features</a:t>
            </a:r>
          </a:p>
          <a:p>
            <a:r>
              <a:rPr lang="en-US" dirty="0" smtClean="0"/>
              <a:t>Fix some detected bugs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Mechanics (Step II)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all callers of the chosen constructor that instantiate the same kind of instance as the </a:t>
            </a:r>
            <a:r>
              <a:rPr lang="en-US" i="1" dirty="0" smtClean="0"/>
              <a:t>creation method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Update them to call the </a:t>
            </a:r>
            <a:r>
              <a:rPr lang="en-US" i="1" dirty="0" smtClean="0"/>
              <a:t>creation method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Compile and test.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Mechanics (Step III)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chosen constructor is chained to another constructor:</a:t>
            </a:r>
          </a:p>
          <a:p>
            <a:pPr lvl="1"/>
            <a:r>
              <a:rPr lang="en-US" dirty="0" smtClean="0"/>
              <a:t>Make the creation method call the chained constructor instead of the chosen constructor.</a:t>
            </a:r>
          </a:p>
          <a:p>
            <a:pPr lvl="2"/>
            <a:r>
              <a:rPr lang="en-US" dirty="0" smtClean="0"/>
              <a:t>Inline the constructor (Apply </a:t>
            </a:r>
            <a:r>
              <a:rPr lang="en-US" i="1" dirty="0" smtClean="0"/>
              <a:t>Inline method</a:t>
            </a:r>
            <a:r>
              <a:rPr lang="en-US" dirty="0" smtClean="0"/>
              <a:t>).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Compile and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3: Mechanics (Final Step)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steps 1-3 for every constructor on the class that you’d like to turn into </a:t>
            </a:r>
            <a:r>
              <a:rPr lang="en-US" i="1" dirty="0" smtClean="0"/>
              <a:t>Creation Method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a constructor on the class has no callers outside the class, make it non-public. </a:t>
            </a:r>
          </a:p>
          <a:p>
            <a:r>
              <a:rPr lang="en-US" dirty="0" smtClean="0"/>
              <a:t>Compile and test.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53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200000" cy="269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7200000" cy="379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54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200000" cy="59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55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200000" cy="230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Benefits and Liabilities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Communicates what kinds of instances are available better than constructors.</a:t>
            </a:r>
          </a:p>
          <a:p>
            <a:r>
              <a:rPr lang="en-US" dirty="0" smtClean="0"/>
              <a:t>Bypasses constructor limitations, such as the inability to have two constructors with the same number and type of arguments. </a:t>
            </a:r>
          </a:p>
          <a:p>
            <a:r>
              <a:rPr lang="en-US" dirty="0" smtClean="0"/>
              <a:t>Makes it easier to find unused creation code.</a:t>
            </a:r>
          </a:p>
          <a:p>
            <a:endParaRPr lang="en-US" dirty="0" smtClean="0"/>
          </a:p>
          <a:p>
            <a:r>
              <a:rPr lang="en-US" dirty="0" smtClean="0"/>
              <a:t>- Makes creation nonstandard: some classes are instantiated using </a:t>
            </a:r>
            <a:r>
              <a:rPr lang="en-US" i="1" dirty="0" smtClean="0"/>
              <a:t>new</a:t>
            </a:r>
            <a:r>
              <a:rPr lang="en-US" dirty="0" smtClean="0"/>
              <a:t>, while others use </a:t>
            </a:r>
            <a:r>
              <a:rPr lang="en-US" i="1" dirty="0" smtClean="0"/>
              <a:t>Creation methods.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several CASE tools to automate the Code and Design Refactoring. </a:t>
            </a:r>
          </a:p>
          <a:p>
            <a:pPr lvl="1"/>
            <a:r>
              <a:rPr lang="en-US" u="sng" dirty="0" smtClean="0"/>
              <a:t>Eclipse:</a:t>
            </a:r>
            <a:r>
              <a:rPr lang="en-US" dirty="0" smtClean="0"/>
              <a:t> has a build in refactoring that supports a set of primitive </a:t>
            </a:r>
            <a:r>
              <a:rPr lang="en-US" dirty="0" err="1" smtClean="0"/>
              <a:t>refactorings</a:t>
            </a:r>
            <a:r>
              <a:rPr lang="en-US" dirty="0" smtClean="0"/>
              <a:t>. </a:t>
            </a:r>
          </a:p>
          <a:p>
            <a:pPr lvl="1"/>
            <a:r>
              <a:rPr lang="en-US" u="sng" dirty="0" err="1" smtClean="0"/>
              <a:t>RefactorIT</a:t>
            </a:r>
            <a:r>
              <a:rPr lang="en-US" u="sng" dirty="0" smtClean="0"/>
              <a:t>:</a:t>
            </a:r>
            <a:r>
              <a:rPr lang="en-US" dirty="0" smtClean="0"/>
              <a:t>  supports a large set of </a:t>
            </a:r>
            <a:r>
              <a:rPr lang="en-US" dirty="0" err="1" smtClean="0"/>
              <a:t>refactorings</a:t>
            </a:r>
            <a:r>
              <a:rPr lang="en-US" dirty="0" smtClean="0"/>
              <a:t>. Also detects some code smells by computing design metrics. Eclipse </a:t>
            </a:r>
            <a:r>
              <a:rPr lang="en-US" dirty="0" err="1" smtClean="0"/>
              <a:t>plugin</a:t>
            </a:r>
            <a:r>
              <a:rPr lang="en-US" dirty="0" smtClean="0"/>
              <a:t>. </a:t>
            </a:r>
          </a:p>
          <a:p>
            <a:pPr lvl="1"/>
            <a:r>
              <a:rPr lang="en-US" u="sng" dirty="0" smtClean="0"/>
              <a:t>Borland Together: </a:t>
            </a:r>
            <a:r>
              <a:rPr lang="en-US" dirty="0" smtClean="0"/>
              <a:t>Famous for its design level </a:t>
            </a:r>
            <a:r>
              <a:rPr lang="en-US" dirty="0" err="1" smtClean="0"/>
              <a:t>refactorings</a:t>
            </a:r>
            <a:r>
              <a:rPr lang="en-US" dirty="0" smtClean="0"/>
              <a:t> to patterns, but expensive!</a:t>
            </a:r>
          </a:p>
          <a:p>
            <a:pPr lvl="1"/>
            <a:r>
              <a:rPr lang="en-US" dirty="0" smtClean="0"/>
              <a:t>Some tools exist for </a:t>
            </a:r>
            <a:r>
              <a:rPr lang="en-US" dirty="0" err="1" smtClean="0"/>
              <a:t>VisualStudio</a:t>
            </a:r>
            <a:r>
              <a:rPr lang="en-US" dirty="0" smtClean="0"/>
              <a:t>, too.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57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Software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Corrective:</a:t>
            </a:r>
            <a:r>
              <a:rPr lang="en-US" sz="2400" u="sng" dirty="0" smtClean="0"/>
              <a:t> </a:t>
            </a:r>
            <a:r>
              <a:rPr lang="en-US" sz="2400" dirty="0" smtClean="0"/>
              <a:t>Repair software faults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Changing a system to correct deficiencies in the way meets its requirements.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Adaptive: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Adapt software to a different operating environment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Change for reuse in another system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Changing a system so that it operates in a different environment (computer, OS, etc.) from its initial implementation.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Perfective: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Add to or modify the system’s functionality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Modifying the system to satisfy new requirements.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Performance tuning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Preventive: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Improve the program structure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Rewriting all or parts of the system to make it more efficient and maintainable.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Restructure code, “refactoring”, legacy wrapping, build interfaces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Distribution of maintenance activities</a:t>
            </a:r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682752" cy="365125"/>
          </a:xfrm>
          <a:noFill/>
        </p:spPr>
        <p:txBody>
          <a:bodyPr/>
          <a:lstStyle/>
          <a:p>
            <a:r>
              <a:rPr lang="nl-NL" dirty="0"/>
              <a:t>SE, Maintenance, Hans van Vliet,  ©2008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652120" y="6381328"/>
            <a:ext cx="2895600" cy="365125"/>
          </a:xfrm>
          <a:noFill/>
        </p:spPr>
        <p:txBody>
          <a:bodyPr/>
          <a:lstStyle/>
          <a:p>
            <a:pPr algn="r"/>
            <a:fld id="{398FAC2F-143C-4B9E-A936-ED88D050A4A7}" type="slidenum">
              <a:rPr lang="nl-NL"/>
              <a:pPr algn="r"/>
              <a:t>7</a:t>
            </a:fld>
            <a:endParaRPr lang="nl-NL"/>
          </a:p>
        </p:txBody>
      </p:sp>
      <p:pic>
        <p:nvPicPr>
          <p:cNvPr id="25605" name="Picture 3" descr="fig4_nocha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5203825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6895505" y="2420888"/>
            <a:ext cx="149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corrective 21%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6895505" y="4021088"/>
            <a:ext cx="1358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adaptive 25%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6895505" y="4630688"/>
            <a:ext cx="1431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dirty="0">
                <a:solidFill>
                  <a:srgbClr val="FF0000"/>
                </a:solidFill>
              </a:rPr>
              <a:t>preventive 4%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566142" y="3411488"/>
            <a:ext cx="1484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/>
              <a:t>perfective 50%</a:t>
            </a:r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2042517" y="3563888"/>
            <a:ext cx="703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to Reduce Maintenance Changes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Higher quality  </a:t>
            </a:r>
            <a:r>
              <a:rPr lang="en-US" dirty="0" smtClean="0">
                <a:sym typeface="Symbol" pitchFamily="18" charset="2"/>
              </a:rPr>
              <a:t> less (corrective) maintenance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Anticipating changes   less (adaptive and perfective) maintenance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Better tuning to user needs   less (perfective) maintenance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r>
              <a:rPr lang="en-US" dirty="0" smtClean="0"/>
              <a:t>Regularly perform preventive maintenance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Less code   less maintenance</a:t>
            </a:r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/>
              <a:t>SE, Maintenance, Hans van Vliet,  ©2008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07122-409A-46E5-9958-CD1C5FBA16B3}" type="slidenum">
              <a:rPr lang="nl-NL"/>
              <a:pPr/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Lemman’s</a:t>
            </a:r>
            <a:r>
              <a:rPr lang="en-US" dirty="0" smtClean="0"/>
              <a:t> Laws of Software 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8 Laws</a:t>
            </a:r>
          </a:p>
          <a:p>
            <a:pPr lvl="1"/>
            <a:r>
              <a:rPr lang="en-US" dirty="0" smtClean="0"/>
              <a:t>Law 1: Software Change is inevitable</a:t>
            </a:r>
          </a:p>
          <a:p>
            <a:pPr lvl="1"/>
            <a:r>
              <a:rPr lang="en-US" dirty="0" smtClean="0"/>
              <a:t>Law 2: As software changes, it becomes more complex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D491-FDD7-45D3-888E-725A92C1F62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5374</TotalTime>
  <Words>2921</Words>
  <Application>Microsoft Office PowerPoint</Application>
  <PresentationFormat>On-screen Show (4:3)</PresentationFormat>
  <Paragraphs>515</Paragraphs>
  <Slides>57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Software Evolution and Refactoring</vt:lpstr>
      <vt:lpstr>Introduction</vt:lpstr>
      <vt:lpstr>Relative distribution of software/hardware costs</vt:lpstr>
      <vt:lpstr>Importance (Business Perspective)</vt:lpstr>
      <vt:lpstr>Importance (Engineering Perspective)</vt:lpstr>
      <vt:lpstr>Reasons for Software Change</vt:lpstr>
      <vt:lpstr>Distribution of maintenance activities</vt:lpstr>
      <vt:lpstr>How to Reduce Maintenance Changes</vt:lpstr>
      <vt:lpstr>Lemman’s Laws of Software Evolution</vt:lpstr>
      <vt:lpstr>Lemman’s Laws in a Nutshell</vt:lpstr>
      <vt:lpstr>Terminology</vt:lpstr>
      <vt:lpstr>Maintenance Vs. Evolution</vt:lpstr>
      <vt:lpstr>Engineering Vs. Reengineering</vt:lpstr>
      <vt:lpstr>Let’s Visualize it!</vt:lpstr>
      <vt:lpstr>What Makes software hard to Maintain?</vt:lpstr>
      <vt:lpstr>Why do we care?!</vt:lpstr>
      <vt:lpstr>Bad Smells in Code</vt:lpstr>
      <vt:lpstr>Some Code Smells</vt:lpstr>
      <vt:lpstr>Five Groups of Bad Code Smells</vt:lpstr>
      <vt:lpstr>Bad Smells are the Indicators of System Decay</vt:lpstr>
      <vt:lpstr>How to remove bad smells?</vt:lpstr>
      <vt:lpstr>Refactoring</vt:lpstr>
      <vt:lpstr>Major Refactoring Catalogs</vt:lpstr>
      <vt:lpstr>Primitive (Basic) Refactorings</vt:lpstr>
      <vt:lpstr>When Should We Refactor</vt:lpstr>
      <vt:lpstr>What to refactor</vt:lpstr>
      <vt:lpstr>Example 1: switch statements</vt:lpstr>
      <vt:lpstr>Example 1, continued</vt:lpstr>
      <vt:lpstr>Example 1, improved</vt:lpstr>
      <vt:lpstr>How is this an improvement?</vt:lpstr>
      <vt:lpstr>JUnit tests</vt:lpstr>
      <vt:lpstr>Refactoring to Patterns</vt:lpstr>
      <vt:lpstr>Catalog of Refactorings to Patterns</vt:lpstr>
      <vt:lpstr>Catalog of Refactorings to Patterns</vt:lpstr>
      <vt:lpstr>Each refactoring has</vt:lpstr>
      <vt:lpstr>How to Use Refactorings</vt:lpstr>
      <vt:lpstr>How to use the refactorings</vt:lpstr>
      <vt:lpstr>Example 2: Duplicated code</vt:lpstr>
      <vt:lpstr>Example 2: How to remove Duplicate Code</vt:lpstr>
      <vt:lpstr>Example 2: How to remove Duplicate Code II</vt:lpstr>
      <vt:lpstr>Example 2: A Hint</vt:lpstr>
      <vt:lpstr>Intent of Template Method</vt:lpstr>
      <vt:lpstr>The Template Method</vt:lpstr>
      <vt:lpstr>Example 2: Big fish and little fish</vt:lpstr>
      <vt:lpstr>Example 2: The move() method</vt:lpstr>
      <vt:lpstr>The Fish refactoring</vt:lpstr>
      <vt:lpstr>Example 3: Replace Constructor with Creation (Factory) Methods</vt:lpstr>
      <vt:lpstr>Example 3: Class Diagram </vt:lpstr>
      <vt:lpstr>Example 3: Mechanics (Step I)</vt:lpstr>
      <vt:lpstr>Example 3: Mechanics (Step II)</vt:lpstr>
      <vt:lpstr>Example 3: Mechanics (Step III)</vt:lpstr>
      <vt:lpstr>Example 3: Mechanics (Final Step)</vt:lpstr>
      <vt:lpstr>Slide 53</vt:lpstr>
      <vt:lpstr>Slide 54</vt:lpstr>
      <vt:lpstr>Slide 55</vt:lpstr>
      <vt:lpstr>Example 3: Benefits and Liabilities</vt:lpstr>
      <vt:lpstr>Tool Support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Reengineering</dc:title>
  <dc:creator>mamouika</dc:creator>
  <cp:lastModifiedBy>mamouika</cp:lastModifiedBy>
  <cp:revision>225</cp:revision>
  <dcterms:created xsi:type="dcterms:W3CDTF">2010-07-12T21:35:32Z</dcterms:created>
  <dcterms:modified xsi:type="dcterms:W3CDTF">2010-07-19T07:33:44Z</dcterms:modified>
</cp:coreProperties>
</file>