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4"/>
  </p:sldMasterIdLst>
  <p:notesMasterIdLst>
    <p:notesMasterId r:id="rId18"/>
  </p:notesMasterIdLst>
  <p:sldIdLst>
    <p:sldId id="256" r:id="rId5"/>
    <p:sldId id="303" r:id="rId6"/>
    <p:sldId id="316" r:id="rId7"/>
    <p:sldId id="328" r:id="rId8"/>
    <p:sldId id="319" r:id="rId9"/>
    <p:sldId id="270" r:id="rId10"/>
    <p:sldId id="310" r:id="rId11"/>
    <p:sldId id="313" r:id="rId12"/>
    <p:sldId id="312" r:id="rId13"/>
    <p:sldId id="311" r:id="rId14"/>
    <p:sldId id="329" r:id="rId15"/>
    <p:sldId id="315" r:id="rId16"/>
    <p:sldId id="30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90" userDrawn="1">
          <p15:clr>
            <a:srgbClr val="A4A3A4"/>
          </p15:clr>
        </p15:guide>
        <p15:guide id="2" pos="731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A3D"/>
    <a:srgbClr val="D9DADA"/>
    <a:srgbClr val="D883FF"/>
    <a:srgbClr val="73FEFF"/>
    <a:srgbClr val="E0249A"/>
    <a:srgbClr val="FDF8D9"/>
    <a:srgbClr val="FFFFFF"/>
    <a:srgbClr val="E4B429"/>
    <a:srgbClr val="FFD54F"/>
    <a:srgbClr val="FFFF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009" autoAdjust="0"/>
    <p:restoredTop sz="82254"/>
  </p:normalViewPr>
  <p:slideViewPr>
    <p:cSldViewPr snapToGrid="0">
      <p:cViewPr varScale="1">
        <p:scale>
          <a:sx n="100" d="100"/>
          <a:sy n="100" d="100"/>
        </p:scale>
        <p:origin x="1416" y="176"/>
      </p:cViewPr>
      <p:guideLst>
        <p:guide orient="horz" pos="890"/>
        <p:guide pos="731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0" d="100"/>
        <a:sy n="3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16:08:48.59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1013 1 24575,'-14'9'0,"4"0"0,-8 5 0,8-8 0,-3 7 0,3-8 0,1 4 0,0-4 0,-9 12 0,7-10 0,-11 11 0,12-13 0,0 3 0,-6-3 0,4 4 0,-20 3 0,1-1 0,-11 3 0,-1 2 0,11-4 0,1 2 0,17-9 0,4 3 0,2-3 0,3 5 0,-4-1 0,-1 0 0,-3 5 0,3-8 0,-12 19 0,6-17 0,-6 22 0,7-18 0,-3 5 0,8-12 0,1 4 0,5-4 0,0 0 0,2 3 0,-6-7 0,7 7 0,-3-2 0,0-1 0,3 3 0,-3-3 0,0 0 0,3 4 0,-8-8 0,8 7 0,-7-7 0,3 7 0,-5-2 0,5 3 0,1 0 0,8-4 0,-3 4 0,8-8 0,-8 7 0,7-3 0,-3 4 0,13 9 0,18 18 0,0-4 0,1 4 0,-7-14 0,-18-7 0,5-1 0,-12 0 0,8-1 0,-7-3 0,8 12 0,-5-10 0,4 13 0,-2-17 0,2 16 0,-4-16 0,13 18 0,-9-11 0,21 12 0,-22-11 0,10 9 0,-9-13 0,8 36 0,-5-27 0,12 33 0,-17-38 0,11 14 0,-12-18 0,8 9 0,-8-10 0,4 2 0,-9-4 0,7 9 0,-6-11 0,8 14 0,-9-15 0,3 8 0,-7-5 0,-1-4 0,-5-1 0,-8 4 0,-2-5 0,-16 17 0,9-13 0,-17 19 0,23-18 0,-19 16 0,23-12 0,-22 19 0,21-15 0,-25 19 0,21-23 0,-67 35 0,52-31 0,-49 26 0,60-30 0,-4 5 0,-2-6 0,14-1 0,-19 1 0,21-1 0,-11 3 0,12-2 0,-8 6 0,8-7 0,-4 8 0,5-12 0,-9 15 0,3-10 0,-16 16 0,14-11 0,-60 41 0,50-38 0,-39 30 0,57-40 0,4 1 0,5-1 0,5 0 0,0 5 0,35 39 0,-15-15 0,15 15 0,4 2 0,9 6 0,7 12 0,1 1 0,-11-16 0,-6-4 0,-6-5 0,-27-28 0,15 14 0,-15-14 0,7 6 0,-9-13 0,9 12 0,-7-9 0,19 22 0,-17-22 0,21 22 0,-22-27 0,18 26 0,-18-24 0,18 32 0,-18-31 0,18 31 0,-19-32 0,11 20 0,-12-23 0,4 7 0,-9-9 0,7 13 0,-9-10 0,17 18 0,-17-18 0,22 14 0,-18-15 0,15 15 0,-7-10 0,16 19 0,-14-14 0,17 19 0,-22-24 0,10 14 0,-12-18 0,3 5 0,-8-7 0,0-1 0,-5 0 0,-5 1 0,-4 3 0,-9 11 0,-10 6 0,7 0 0,-13 2 0,22-13 0,-14 12 0,16-14 0,-12 21 0,11-24 0,-32 36 0,28-30 0,-19 15 0,20-17 0,4-4 0,-4 1 0,1 6 0,2-9 0,-10 18 0,5-14 0,-23 38 0,19-19 0,-27 31 0,24-23 0,-19 23 0,21-31 0,-11 27 0,25-39 0,-14 12 0,19-17 0,-11 5 0,8-7 0,-4 5 0,4-10 0,-12 10 0,14-9 0,-22 18 0,18-18 0,-6 10 0,8-13 0,1 1 0,-1-9 0,0-7 0,1-8 0,-2-15 0,4 8 0,-4-3 0,6 6 0,-4 8 0,3-8 0,-7 0 0,7 2 0,-3-6 0,-1 12 0,4-3 0,-3 3 0,4 1 0,0 0 0,-4-1 0,3 1 0,-3-9 0,0 7 0,3-11 0,-3 12 0,4-3 0,0 3 0,0 9 0,6 25 0,-5-10 0,9 22 0,-9-11 0,4-8 0,-1 19 0,-3-20 0,3 15 0,-4-15 0,0 14 0,0-18 0,0 14 0,0-16 0,0 8 0,0-8 0,0 4 0,4-9 0,1-1 0,5-8 0,13 3 0,28-17 0,-13 14 0,51-21 0,-61 22 0,44-14 0,-54 16 0,16-7 0,-23 7 0,6-3 0,-6 4 0,2-4 0,-4 3 0,1-4 0,-1 5 0,-4-4 0,4 3 0,-4-3 0,0 4 0,-1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16:09:08.37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1190 1 24575,'9'14'0,"4"4"0,-2-8 0,6 8 0,-2-4 0,-1 0 0,0 0 0,-5-1 0,0-6 0,1 13 0,3 0 0,-3-3 0,4 7 0,-9-17 0,3 2 0,-7 3 0,8-6 0,-8 8 0,7-1 0,-3-2 0,9 10 0,-4-9 0,12 18 0,-11-18 0,27 31 0,-23-25 0,31 26 0,-32-28 0,12 14 0,-17-22 0,-4 8 0,4-11 0,-8 5 0,7-5 0,-7 3 0,3-3 0,0 5 0,-3-1 0,12 4 0,-7-2 0,32 39 0,-19-28 0,20 29 0,-29-36 0,3-6 0,-12-1 0,3-3 0,0 1 0,-3 2 0,3-3 0,0 4 0,1 5 0,31 17 0,-6-5 0,26 14 0,-32-20 0,-8-7 0,-21-5 0,-8-2 0,2-1 0,-6 3 0,2-3 0,-8 9 0,4-4 0,-12 12 0,14-11 0,-9 7 0,16-13 0,-3 3 0,3-3 0,-3 5 0,2-1 0,-10 4 0,5 2 0,-15 8 0,15-12 0,-23 18 0,26-21 0,-17 18 0,19-20 0,-6 11 0,7-15 0,-8 14 0,8-9 0,-16 14 0,13-13 0,-25 16 0,25-12 0,-30 15 0,26-12 0,-19 11 0,25-14 0,-6 1 0,12-5 0,-8-3 0,3 5 0,-12 3 0,15-2 0,-10-2 0,12-1 0,0-3 0,0 5 0,10-5 0,-4 3 0,11 10 0,-6-6 0,24 40 0,-12-30 0,25 35 0,-21-35 0,13 21 0,-16-21 0,17 26 0,-15-26 0,19 22 0,-24-28 0,10 14 0,-16-18 0,4 5 0,-9-7 0,12 11 0,-10-8 0,19 21 0,-15-22 0,15 27 0,-11-22 0,8 10 0,-8-9 0,2-8 0,-6 8 0,2-8 0,5 12 0,-3-7 0,20 21 0,-13-15 0,13 14 0,-23-19 0,4-3 0,-15-4 0,3-4 0,0 0 0,-2 3 0,-2-7 0,-6 8 0,-7-4 0,3 4 0,-8 0 0,8 1 0,-20 7 0,16-5 0,-12 9 0,17-10 0,-9 2 0,7-3 0,-7-1 0,13 0 0,-3-4 0,3-1 0,-5 1 0,1-4 0,4 7 0,-3-7 0,3 7 0,-9-3 0,4 1 0,-8 6 0,8-6 0,-12 12 0,11-8 0,-11 4 0,12-5 0,-4-4 0,5 3 0,0-2 0,3 3 0,-6 0 0,6 0 0,-33 21 0,10-7 0,-13 9 0,3-7 0,22-13 0,-20 13 0,20-9 0,-26 14 0,11-5 0,-15 10 0,19-18 0,-10 16 0,25-29 0,-17 25 0,19-26 0,-7 18 0,13-15 0,-3 7 0,3-3 0,-9 11 0,8-8 0,-11 21 0,15-22 0,-14 27 0,2-12 0,-10 28 0,4-26 0,3 14 0,12-32 0,-8 15 0,7-15 0,-12 11 0,8-12 0,-12 20 0,11-16 0,-23 32 0,20-31 0,-20 31 0,27-32 0,-18 28 0,18-28 0,-15 24 0,12-26 0,-16 31 0,14-25 0,-23 34 0,23-29 0,-10 8 0,13-13 0,0-4 0,-1 1 0,1 2 0,-4 2 0,2 0 0,-6 8 0,6-7 0,-10 19 0,7-6 0,-12 17 0,17-18 0,-20 21 0,21-29 0,-20 36 0,22-41 0,-5 21 0,11-29 0,0 11 0,0-12 0,-4 12 0,3-11 0,-7 7 0,7-9 0,-7 1 0,2 3 0,1-3 0,-3 8 0,-1-4 0,2 5 0,-9 8 0,14-11 0,-7-2 0,9-19 0,0-6 0,0-6 0,0 2 0,0 1 0,5-4 0,-4 4 0,3-1 0,-4-15 0,0 17 0,0-17 0,0 19 0,0-2 0,0 4 0,0-1 0,0 1 0,0-9 0,0 7 0,0-23 0,0 21 0,-4-17 0,-2 19 0,1-2 0,-3 3 0,3-3 0,0 3 0,-4-8 0,8 8 0,-7-8 0,3 12 0,-21-33 0,5 13 0,-23-30 0,26 37 0,2 7 0,25 27 0,14 22 0,-7-14 0,10 14 0,-16-19 0,-1-3 0,0 3 0,-4-8 0,4 12 0,-4-11 0,4 19 0,-4-18 0,4 18 0,-4-18 0,4 14 0,-8-15 0,7 19 0,-7-18 0,3 23 0,-4-23 0,0 22 0,-4-17 0,-1 14 0,-5-20 0,9-3 0,-2-13 0,12-4 0,-4 0 0,12-9 0,-1 7 0,15-19 0,0 9 0,10-7 0,1 8 0,-4 6 0,-13 7 0,9-1 0,-20 7 0,12-3 0,-17-1 0,0 4 0,1-7 0,-1 7 0,0-3 0,-4 4 0,0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16:09:16.12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1 24575,'0'0'0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16:09:32.93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1223 0 24575,'-10'6'0,"5"2"0,-3-3 0,-1 8 0,-2-2 0,-6 6 0,-8 2 0,4-4 0,-7 7 0,-9 0 0,13-5 0,-21 8 0,25-14 0,-17 4 0,16-1 0,-18 0 0,8 8 0,-10-7 0,10 7 0,2-9 0,2 4 0,7-6 0,-3 2 0,5-4 0,4 9 0,-5-7 0,-16 19 0,2-9 0,-9 3 0,17-7 0,3-4 0,8-2 0,-17 10 0,13-9 0,-34 16 0,36-17 0,-28 13 0,32-14 0,-14 8 0,15-8 0,-7 4 0,9-5 0,-4 9 0,2-11 0,-6 18 0,6-18 0,-10 19 0,5-11 0,-11 17 0,12-16 0,-7 14 0,12-19 0,-4 15 0,5-14 0,4 14 0,-4-19 0,8 22 0,-3-21 0,4 26 0,0-21 0,0 17 0,0-19 0,4 7 0,2-9 0,7 4 0,-3-2 0,12 10 0,-6-9 0,23 14 0,-6-7 0,23 7 0,-13-5 0,13 3 0,-24-11 0,12 13 0,-28-19 0,6 10 0,-13-16 0,1 7 0,-1-7 0,5 7 0,0-2 0,33 17 0,9 5 0,26 19 0,-16-15 0,2 14 0,-35-31 0,8 15 0,-29-19 0,8 2 0,-18-4 0,27 9 0,-15-7 0,21 11 0,-15-12 0,37 22 0,-29-18 0,37 22 0,-47-24 0,30 20 0,-33-19 0,29 19 0,-31-21 0,25 19 0,-25-18 0,30 22 0,-26-21 0,27 17 0,-27-23 0,26 18 0,-30-22 0,26 18 0,-27-15 0,30 12 0,-27-8 0,27 7 0,-25-6 0,36 13 0,-27-13 0,41 15 0,-43-15 0,26 8 0,-34-8 0,27 15 0,-25-14 0,34 22 0,-33-26 0,15 17 0,-24-19 0,16 12 0,-14-8 0,31 16 0,-29-17 0,43 21 0,-41-22 0,24 12 0,-30-15 0,8 3 0,-8-3 0,3 5 0,-3-1 0,7 4 0,-5-6 0,18 13 0,-22-12 0,21 17 0,-18-13 0,12 10 0,-8-16 0,-2 6 0,-4-7 0,13 17 0,-5-10 0,18 27 0,-14-26 0,10 30 0,-16-30 0,15 30 0,-22-30 0,9 13 0,-13-21 0,-3 3 0,3-3 0,-4 5 0,0-1 0,-8 13 0,-2-10 0,-13 18 0,7-18 0,-18 18 0,17-18 0,-37 24 0,34-23 0,-56 33 0,52-27 0,-49 34 0,54-34 0,-44 41 0,51-43 0,-39 48 0,34-36 0,-11 21 0,10-23 0,-12 25 0,17-31 0,-33 55 0,29-40 0,-17 16 0,22-27 0,-22 23 0,20-30 0,-25 43 0,28-44 0,-15 29 0,-1 4 0,9-15 0,-13 17 0,0-4 0,18-25 0,-25 49 0,23-34 0,-7 19 0,11-28 0,2-15 0,0 4 0,-1-8 0,1 4 0,0-5 0,-1 4 0,1 2 0,-9 8 0,7-4 0,-19 17 0,13-15 0,-47 48 0,36-41 0,-15 17 0,2 0 0,19-17 0,-32 37 0,41-43 0,-13 13 0,16-19 0,-12 14 0,15-14 0,-14 11 0,15-12 0,-12 2 0,4-2 0,-5 8 0,5-8 0,-16 11 0,16-19 0,-11 10 0,19-12 0,-2 0 0,3-1 0,-4-4 0,-1-4 0,1 3 0,0-3 0,-1 4 0,1 0 0,-13 12 0,-4-2 0,-12 12 0,7-10 0,9 1 0,8-3 0,9-1 0,-3 0 0,7-8 0,-3-6 0,8-9 0,9-33 0,0 11 0,17-40 0,-15 41 0,6-22 0,-12 39 0,-4-8 0,0 13 0,-5 2 0,4-2 0,-3 4 0,3-5 0,-4 4 0,0-8 0,0 8 0,0-8 0,0 8 0,0-12 0,0 11 0,0-7 0,4 13 0,-3 5 0,3 5 0,-4 9 0,0-4 0,0 26 0,0-17 0,-10 44 0,1-27 0,-11 24 0,6-19 0,-4 1 0,10-15 0,-5 3 0,12-19 0,-3 7 0,4-9 0,-4 9 0,-1-11 0,-4 18 0,4-18 0,-4 19 0,4-19 0,0 9 0,19-21 0,-1 8 0,25-15 0,-6 4 0,9 1 0,16-4 0,-22 10 0,23-7 0,-40 7 0,12-3 0,-20 4 0,3 0 0,-3 0 0,-1 0 0,0 0 0,1 0 0,-1 0 0,0 0 0,1 0 0,-1 0 0,4 0 0,12 0 0,-8 0 0,10 0 0,-20 0 0,1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78E97C-1779-4CEE-80D0-5BBB1AC4023D}" type="datetimeFigureOut">
              <a:rPr lang="en-US" smtClean="0"/>
              <a:t>8/11/23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CEF7D1-689C-4BC1-B59B-4A4CE078E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143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EF7D1-689C-4BC1-B59B-4A4CE078ECD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806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EF7D1-689C-4BC1-B59B-4A4CE078ECD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8995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EF7D1-689C-4BC1-B59B-4A4CE078ECD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9340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EF7D1-689C-4BC1-B59B-4A4CE078ECD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612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EF7D1-689C-4BC1-B59B-4A4CE078ECD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8732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EF7D1-689C-4BC1-B59B-4A4CE078ECD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4455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EF7D1-689C-4BC1-B59B-4A4CE078ECD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9337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EF7D1-689C-4BC1-B59B-4A4CE078ECD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5656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EF7D1-689C-4BC1-B59B-4A4CE078ECD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047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4268" y="5670949"/>
            <a:ext cx="2831372" cy="7247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2740" y="1028940"/>
            <a:ext cx="9719960" cy="1474115"/>
          </a:xfrm>
        </p:spPr>
        <p:txBody>
          <a:bodyPr lIns="0" anchor="b">
            <a:noAutofit/>
          </a:bodyPr>
          <a:lstStyle>
            <a:lvl1pPr algn="l">
              <a:defRPr sz="5400" b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2740" y="4266821"/>
            <a:ext cx="5486243" cy="666549"/>
          </a:xfrm>
        </p:spPr>
        <p:txBody>
          <a:bodyPr lIns="0" anchor="t">
            <a:normAutofit/>
          </a:bodyPr>
          <a:lstStyle>
            <a:lvl1pPr marL="0" indent="0" algn="l">
              <a:buNone/>
              <a:defRPr sz="15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2740" y="2642329"/>
            <a:ext cx="1182916" cy="377962"/>
          </a:xfrm>
          <a:solidFill>
            <a:schemeClr val="accent1"/>
          </a:solidFill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A318C6E2-4AA5-436E-9815-715E9B2235FA}" type="datetime1">
              <a:rPr lang="en-US" smtClean="0"/>
              <a:t>8/11/23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623674" y="6377231"/>
            <a:ext cx="4293708" cy="250337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148416" y="6377231"/>
            <a:ext cx="553900" cy="250337"/>
          </a:xfrm>
        </p:spPr>
        <p:txBody>
          <a:bodyPr/>
          <a:lstStyle>
            <a:lvl1pPr algn="ctr">
              <a:defRPr/>
            </a:lvl1pPr>
          </a:lstStyle>
          <a:p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0" y="0"/>
            <a:ext cx="12192000" cy="397164"/>
            <a:chOff x="421830" y="1342659"/>
            <a:chExt cx="10018760" cy="290558"/>
          </a:xfrm>
        </p:grpSpPr>
        <p:sp>
          <p:nvSpPr>
            <p:cNvPr id="18" name="Rectangle 17"/>
            <p:cNvSpPr/>
            <p:nvPr userDrawn="1"/>
          </p:nvSpPr>
          <p:spPr>
            <a:xfrm>
              <a:off x="421831" y="1487938"/>
              <a:ext cx="2532791" cy="145279"/>
            </a:xfrm>
            <a:prstGeom prst="rect">
              <a:avLst/>
            </a:prstGeom>
            <a:solidFill>
              <a:srgbClr val="FFF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2928836" y="1487938"/>
              <a:ext cx="2503918" cy="145279"/>
            </a:xfrm>
            <a:prstGeom prst="rect">
              <a:avLst/>
            </a:prstGeom>
            <a:solidFill>
              <a:srgbClr val="FFEA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5432754" y="1487938"/>
              <a:ext cx="2503918" cy="145279"/>
            </a:xfrm>
            <a:prstGeom prst="rect">
              <a:avLst/>
            </a:prstGeom>
            <a:solidFill>
              <a:srgbClr val="FFD5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7936672" y="1487938"/>
              <a:ext cx="2503918" cy="145279"/>
            </a:xfrm>
            <a:prstGeom prst="rect">
              <a:avLst/>
            </a:prstGeom>
            <a:solidFill>
              <a:srgbClr val="E4B4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421830" y="1342659"/>
              <a:ext cx="10018759" cy="1452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15592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9881" y="1396192"/>
            <a:ext cx="5542713" cy="670270"/>
          </a:xfrm>
        </p:spPr>
        <p:txBody>
          <a:bodyPr anchor="b">
            <a:noAutofit/>
          </a:bodyPr>
          <a:lstStyle>
            <a:lvl1pPr marL="0" indent="0">
              <a:buNone/>
              <a:defRPr sz="2800" b="1" baseline="0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9881" y="2184400"/>
            <a:ext cx="5542713" cy="3846945"/>
          </a:xfrm>
        </p:spPr>
        <p:txBody>
          <a:bodyPr>
            <a:normAutofit/>
          </a:bodyPr>
          <a:lstStyle>
            <a:lvl1pPr marL="288925" indent="-288925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2000"/>
            </a:lvl1pPr>
            <a:lvl2pPr marL="6858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800"/>
            </a:lvl2pPr>
            <a:lvl3pPr marL="11430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600"/>
            </a:lvl3pPr>
            <a:lvl4pPr marL="16002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400"/>
            </a:lvl4pPr>
            <a:lvl5pPr marL="20574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6154" y="1396192"/>
            <a:ext cx="5593458" cy="670270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6154" y="2184400"/>
            <a:ext cx="5593458" cy="3846945"/>
          </a:xfrm>
        </p:spPr>
        <p:txBody>
          <a:bodyPr>
            <a:normAutofit/>
          </a:bodyPr>
          <a:lstStyle>
            <a:lvl1pPr marL="288925" indent="-288925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2000"/>
            </a:lvl1pPr>
            <a:lvl2pPr marL="6858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800"/>
            </a:lvl2pPr>
            <a:lvl3pPr marL="11430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600"/>
            </a:lvl3pPr>
            <a:lvl4pPr marL="16002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400"/>
            </a:lvl4pPr>
            <a:lvl5pPr marL="20574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259883" y="434108"/>
            <a:ext cx="11569729" cy="89592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F432B-3FBE-4889-963D-BF97BFBB7D3F}" type="datetime1">
              <a:rPr lang="en-US" smtClean="0"/>
              <a:t>8/11/23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598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CCC04-1E76-41EE-A8AC-75AD85313D09}" type="datetime1">
              <a:rPr lang="en-US" smtClean="0"/>
              <a:t>8/11/23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487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4A9E-84AC-4661-9381-CC35B09E47F7}" type="datetime1">
              <a:rPr lang="en-US" smtClean="0"/>
              <a:t>8/11/23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165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_NoBkg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751004" y="6335309"/>
            <a:ext cx="1181114" cy="250337"/>
          </a:xfrm>
        </p:spPr>
        <p:txBody>
          <a:bodyPr/>
          <a:lstStyle/>
          <a:p>
            <a:fld id="{1E55829F-8847-4C2A-8DD0-690EAD78E53F}" type="datetime1">
              <a:rPr lang="en-US" smtClean="0"/>
              <a:t>8/11/23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D7F9787-DD3A-4646-BB48-620C816C001A}"/>
              </a:ext>
            </a:extLst>
          </p:cNvPr>
          <p:cNvGrpSpPr/>
          <p:nvPr userDrawn="1"/>
        </p:nvGrpSpPr>
        <p:grpSpPr>
          <a:xfrm>
            <a:off x="0" y="0"/>
            <a:ext cx="12192000" cy="397164"/>
            <a:chOff x="421830" y="1342659"/>
            <a:chExt cx="10018760" cy="290558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EE774CE-34EE-2A47-A6A9-4B48522F6F9B}"/>
                </a:ext>
              </a:extLst>
            </p:cNvPr>
            <p:cNvSpPr/>
            <p:nvPr userDrawn="1"/>
          </p:nvSpPr>
          <p:spPr>
            <a:xfrm>
              <a:off x="421831" y="1487938"/>
              <a:ext cx="2532791" cy="145279"/>
            </a:xfrm>
            <a:prstGeom prst="rect">
              <a:avLst/>
            </a:prstGeom>
            <a:solidFill>
              <a:srgbClr val="FFF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9E01E9A-F832-2C47-AF13-96DA2A545D41}"/>
                </a:ext>
              </a:extLst>
            </p:cNvPr>
            <p:cNvSpPr/>
            <p:nvPr userDrawn="1"/>
          </p:nvSpPr>
          <p:spPr>
            <a:xfrm>
              <a:off x="2928836" y="1487938"/>
              <a:ext cx="2503918" cy="145279"/>
            </a:xfrm>
            <a:prstGeom prst="rect">
              <a:avLst/>
            </a:prstGeom>
            <a:solidFill>
              <a:srgbClr val="FFEA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F87FCA5-98BF-7C4F-A6A8-ABE67A0572DD}"/>
                </a:ext>
              </a:extLst>
            </p:cNvPr>
            <p:cNvSpPr/>
            <p:nvPr userDrawn="1"/>
          </p:nvSpPr>
          <p:spPr>
            <a:xfrm>
              <a:off x="5432754" y="1487938"/>
              <a:ext cx="2503918" cy="145279"/>
            </a:xfrm>
            <a:prstGeom prst="rect">
              <a:avLst/>
            </a:prstGeom>
            <a:solidFill>
              <a:srgbClr val="FFD5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A2F3CFE-9373-F940-8224-EC432E30E4E7}"/>
                </a:ext>
              </a:extLst>
            </p:cNvPr>
            <p:cNvSpPr/>
            <p:nvPr userDrawn="1"/>
          </p:nvSpPr>
          <p:spPr>
            <a:xfrm>
              <a:off x="7936672" y="1487938"/>
              <a:ext cx="2503918" cy="145279"/>
            </a:xfrm>
            <a:prstGeom prst="rect">
              <a:avLst/>
            </a:prstGeom>
            <a:solidFill>
              <a:srgbClr val="E4B4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A861B21-0880-4F42-9446-62738D693F11}"/>
                </a:ext>
              </a:extLst>
            </p:cNvPr>
            <p:cNvSpPr/>
            <p:nvPr userDrawn="1"/>
          </p:nvSpPr>
          <p:spPr>
            <a:xfrm>
              <a:off x="421830" y="1342659"/>
              <a:ext cx="10018759" cy="1452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87678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xt or Quot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30071" y="1237675"/>
            <a:ext cx="4331855" cy="910202"/>
          </a:xfrm>
        </p:spPr>
        <p:txBody>
          <a:bodyPr anchor="b">
            <a:normAutofit/>
          </a:bodyPr>
          <a:lstStyle>
            <a:lvl1pPr algn="ctr">
              <a:defRPr sz="2800" cap="all" baseline="0"/>
            </a:lvl1pPr>
          </a:lstStyle>
          <a:p>
            <a:r>
              <a:rPr lang="en-US" dirty="0"/>
              <a:t>CONTEXT or THEME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751004" y="6335309"/>
            <a:ext cx="1181114" cy="250337"/>
          </a:xfrm>
        </p:spPr>
        <p:txBody>
          <a:bodyPr/>
          <a:lstStyle/>
          <a:p>
            <a:fld id="{5FDFC970-B950-4395-A833-47227D4A68CA}" type="datetime1">
              <a:rPr lang="en-US" smtClean="0"/>
              <a:t>8/11/23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930073" y="2244437"/>
            <a:ext cx="4331855" cy="0"/>
          </a:xfrm>
          <a:prstGeom prst="line">
            <a:avLst/>
          </a:prstGeom>
          <a:ln w="1587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3930073" y="4668983"/>
            <a:ext cx="4331855" cy="0"/>
          </a:xfrm>
          <a:prstGeom prst="line">
            <a:avLst/>
          </a:prstGeom>
          <a:ln w="1587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660400" y="2420360"/>
            <a:ext cx="10871200" cy="211455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28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3930072" y="4784725"/>
            <a:ext cx="4331855" cy="276225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>
              <a:buNone/>
              <a:defRPr lang="en-US" sz="1200" b="1" cap="all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31A6E2A-9139-B54F-B1FF-E0B2EAF2E0A2}"/>
              </a:ext>
            </a:extLst>
          </p:cNvPr>
          <p:cNvGrpSpPr/>
          <p:nvPr userDrawn="1"/>
        </p:nvGrpSpPr>
        <p:grpSpPr>
          <a:xfrm>
            <a:off x="0" y="0"/>
            <a:ext cx="12192000" cy="397164"/>
            <a:chOff x="421830" y="1342659"/>
            <a:chExt cx="10018760" cy="290558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F94BC15-3F11-B846-AE64-D1C8A8E867F5}"/>
                </a:ext>
              </a:extLst>
            </p:cNvPr>
            <p:cNvSpPr/>
            <p:nvPr userDrawn="1"/>
          </p:nvSpPr>
          <p:spPr>
            <a:xfrm>
              <a:off x="421831" y="1487938"/>
              <a:ext cx="2532791" cy="145279"/>
            </a:xfrm>
            <a:prstGeom prst="rect">
              <a:avLst/>
            </a:prstGeom>
            <a:solidFill>
              <a:srgbClr val="FFF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EB6EE1D-AED7-924E-8D18-B9F1399A910E}"/>
                </a:ext>
              </a:extLst>
            </p:cNvPr>
            <p:cNvSpPr/>
            <p:nvPr userDrawn="1"/>
          </p:nvSpPr>
          <p:spPr>
            <a:xfrm>
              <a:off x="2928836" y="1487938"/>
              <a:ext cx="2503918" cy="145279"/>
            </a:xfrm>
            <a:prstGeom prst="rect">
              <a:avLst/>
            </a:prstGeom>
            <a:solidFill>
              <a:srgbClr val="FFEA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81E2A49-C1E0-024C-876B-A61D2B440E03}"/>
                </a:ext>
              </a:extLst>
            </p:cNvPr>
            <p:cNvSpPr/>
            <p:nvPr userDrawn="1"/>
          </p:nvSpPr>
          <p:spPr>
            <a:xfrm>
              <a:off x="5432754" y="1487938"/>
              <a:ext cx="2503918" cy="145279"/>
            </a:xfrm>
            <a:prstGeom prst="rect">
              <a:avLst/>
            </a:prstGeom>
            <a:solidFill>
              <a:srgbClr val="FFD5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E64F300-FB37-FE41-9129-DD2824002FB5}"/>
                </a:ext>
              </a:extLst>
            </p:cNvPr>
            <p:cNvSpPr/>
            <p:nvPr userDrawn="1"/>
          </p:nvSpPr>
          <p:spPr>
            <a:xfrm>
              <a:off x="7936672" y="1487938"/>
              <a:ext cx="2503918" cy="145279"/>
            </a:xfrm>
            <a:prstGeom prst="rect">
              <a:avLst/>
            </a:prstGeom>
            <a:solidFill>
              <a:srgbClr val="E4B4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FCAF651-5F7E-0248-8C8E-3A4B3D0F11BA}"/>
                </a:ext>
              </a:extLst>
            </p:cNvPr>
            <p:cNvSpPr/>
            <p:nvPr userDrawn="1"/>
          </p:nvSpPr>
          <p:spPr>
            <a:xfrm>
              <a:off x="421830" y="1342659"/>
              <a:ext cx="10018759" cy="1452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64198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xt or Quote with Phot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6350285" y="845819"/>
            <a:ext cx="5440648" cy="5407201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54362" y="1237675"/>
            <a:ext cx="4331855" cy="910202"/>
          </a:xfrm>
        </p:spPr>
        <p:txBody>
          <a:bodyPr anchor="b">
            <a:normAutofit/>
          </a:bodyPr>
          <a:lstStyle>
            <a:lvl1pPr algn="ctr">
              <a:defRPr sz="2800" cap="all" baseline="0"/>
            </a:lvl1pPr>
          </a:lstStyle>
          <a:p>
            <a:r>
              <a:rPr lang="en-US" dirty="0"/>
              <a:t>CONTEXT or THEME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751004" y="6335309"/>
            <a:ext cx="1181114" cy="250337"/>
          </a:xfrm>
        </p:spPr>
        <p:txBody>
          <a:bodyPr/>
          <a:lstStyle/>
          <a:p>
            <a:fld id="{5FDFC970-B950-4395-A833-47227D4A68CA}" type="datetime1">
              <a:rPr lang="en-US" smtClean="0"/>
              <a:t>8/11/23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9882" y="6335309"/>
            <a:ext cx="3887245" cy="250337"/>
          </a:xfrm>
        </p:spPr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587999" y="6335309"/>
            <a:ext cx="1016000" cy="250337"/>
          </a:xfrm>
        </p:spPr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544943" y="2409026"/>
            <a:ext cx="4950694" cy="211455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22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854362" y="4784725"/>
            <a:ext cx="4331855" cy="276225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>
              <a:buNone/>
              <a:defRPr lang="en-US" sz="1200" b="1" cap="all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854363" y="2244437"/>
            <a:ext cx="4331855" cy="0"/>
          </a:xfrm>
          <a:prstGeom prst="line">
            <a:avLst/>
          </a:prstGeom>
          <a:ln w="1587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854363" y="4668983"/>
            <a:ext cx="4331855" cy="0"/>
          </a:xfrm>
          <a:prstGeom prst="line">
            <a:avLst/>
          </a:prstGeom>
          <a:ln w="1587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FE96372-A208-F546-B7FD-C0747128C2DF}"/>
              </a:ext>
            </a:extLst>
          </p:cNvPr>
          <p:cNvGrpSpPr/>
          <p:nvPr userDrawn="1"/>
        </p:nvGrpSpPr>
        <p:grpSpPr>
          <a:xfrm>
            <a:off x="0" y="0"/>
            <a:ext cx="12192000" cy="397164"/>
            <a:chOff x="421830" y="1342659"/>
            <a:chExt cx="10018760" cy="290558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A30D062-4D3C-FB49-BC12-289C4E63859A}"/>
                </a:ext>
              </a:extLst>
            </p:cNvPr>
            <p:cNvSpPr/>
            <p:nvPr userDrawn="1"/>
          </p:nvSpPr>
          <p:spPr>
            <a:xfrm>
              <a:off x="421831" y="1487938"/>
              <a:ext cx="2532791" cy="145279"/>
            </a:xfrm>
            <a:prstGeom prst="rect">
              <a:avLst/>
            </a:prstGeom>
            <a:solidFill>
              <a:srgbClr val="FFF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E951BF5-3B10-4647-AE43-6C4FB2FD5AC6}"/>
                </a:ext>
              </a:extLst>
            </p:cNvPr>
            <p:cNvSpPr/>
            <p:nvPr userDrawn="1"/>
          </p:nvSpPr>
          <p:spPr>
            <a:xfrm>
              <a:off x="2928836" y="1487938"/>
              <a:ext cx="2503918" cy="145279"/>
            </a:xfrm>
            <a:prstGeom prst="rect">
              <a:avLst/>
            </a:prstGeom>
            <a:solidFill>
              <a:srgbClr val="FFEA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E7D11F8-300C-DC45-9476-8111932FAB3B}"/>
                </a:ext>
              </a:extLst>
            </p:cNvPr>
            <p:cNvSpPr/>
            <p:nvPr userDrawn="1"/>
          </p:nvSpPr>
          <p:spPr>
            <a:xfrm>
              <a:off x="5432754" y="1487938"/>
              <a:ext cx="2503918" cy="145279"/>
            </a:xfrm>
            <a:prstGeom prst="rect">
              <a:avLst/>
            </a:prstGeom>
            <a:solidFill>
              <a:srgbClr val="FFD5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A48535B-B3BB-5C4C-B115-599D8CDF7D82}"/>
                </a:ext>
              </a:extLst>
            </p:cNvPr>
            <p:cNvSpPr/>
            <p:nvPr userDrawn="1"/>
          </p:nvSpPr>
          <p:spPr>
            <a:xfrm>
              <a:off x="7936672" y="1487938"/>
              <a:ext cx="2503918" cy="145279"/>
            </a:xfrm>
            <a:prstGeom prst="rect">
              <a:avLst/>
            </a:prstGeom>
            <a:solidFill>
              <a:srgbClr val="E4B4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DEF38F5-382A-BF49-BD63-C36DDD7A004C}"/>
                </a:ext>
              </a:extLst>
            </p:cNvPr>
            <p:cNvSpPr/>
            <p:nvPr userDrawn="1"/>
          </p:nvSpPr>
          <p:spPr>
            <a:xfrm>
              <a:off x="421830" y="1342659"/>
              <a:ext cx="10018759" cy="1452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3317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550988" y="3461559"/>
            <a:ext cx="9070975" cy="598488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 err="1"/>
              <a:t>Subheader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7591" y="2382981"/>
            <a:ext cx="11569729" cy="1046019"/>
          </a:xfrm>
        </p:spPr>
        <p:txBody>
          <a:bodyPr anchor="b">
            <a:normAutofit/>
          </a:bodyPr>
          <a:lstStyle>
            <a:lvl1pPr algn="ctr">
              <a:defRPr sz="6000" cap="all" baseline="0"/>
            </a:lvl1pPr>
          </a:lstStyle>
          <a:p>
            <a:r>
              <a:rPr lang="en-US" dirty="0"/>
              <a:t>SECTION DIVIDER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751004" y="6335309"/>
            <a:ext cx="1181114" cy="250337"/>
          </a:xfrm>
        </p:spPr>
        <p:txBody>
          <a:bodyPr/>
          <a:lstStyle/>
          <a:p>
            <a:fld id="{5FDFC970-B950-4395-A833-47227D4A68CA}" type="datetime1">
              <a:rPr lang="en-US" smtClean="0"/>
              <a:t>8/11/23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Coverage Guided Bounded Fuzzing using DAG-</a:t>
            </a:r>
            <a:r>
              <a:rPr lang="en-US" dirty="0" err="1"/>
              <a:t>ification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72CD653-AD35-5141-A8C6-BF79EBE4AA02}"/>
              </a:ext>
            </a:extLst>
          </p:cNvPr>
          <p:cNvGrpSpPr/>
          <p:nvPr userDrawn="1"/>
        </p:nvGrpSpPr>
        <p:grpSpPr>
          <a:xfrm>
            <a:off x="0" y="0"/>
            <a:ext cx="12192000" cy="397164"/>
            <a:chOff x="421830" y="1342659"/>
            <a:chExt cx="10018760" cy="29055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08B38EE-3C4F-0B4A-9115-527C95121823}"/>
                </a:ext>
              </a:extLst>
            </p:cNvPr>
            <p:cNvSpPr/>
            <p:nvPr userDrawn="1"/>
          </p:nvSpPr>
          <p:spPr>
            <a:xfrm>
              <a:off x="421831" y="1487938"/>
              <a:ext cx="2532791" cy="145279"/>
            </a:xfrm>
            <a:prstGeom prst="rect">
              <a:avLst/>
            </a:prstGeom>
            <a:solidFill>
              <a:srgbClr val="FFF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3646519-2BAF-9047-B121-BF7E7F710823}"/>
                </a:ext>
              </a:extLst>
            </p:cNvPr>
            <p:cNvSpPr/>
            <p:nvPr userDrawn="1"/>
          </p:nvSpPr>
          <p:spPr>
            <a:xfrm>
              <a:off x="2928836" y="1487938"/>
              <a:ext cx="2503918" cy="145279"/>
            </a:xfrm>
            <a:prstGeom prst="rect">
              <a:avLst/>
            </a:prstGeom>
            <a:solidFill>
              <a:srgbClr val="FFEA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A4D2608-732A-4741-BC48-7812A87E4D8D}"/>
                </a:ext>
              </a:extLst>
            </p:cNvPr>
            <p:cNvSpPr/>
            <p:nvPr userDrawn="1"/>
          </p:nvSpPr>
          <p:spPr>
            <a:xfrm>
              <a:off x="5432754" y="1487938"/>
              <a:ext cx="2503918" cy="145279"/>
            </a:xfrm>
            <a:prstGeom prst="rect">
              <a:avLst/>
            </a:prstGeom>
            <a:solidFill>
              <a:srgbClr val="FFD5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EF9B098-4EE4-474A-8979-CFAB574D8621}"/>
                </a:ext>
              </a:extLst>
            </p:cNvPr>
            <p:cNvSpPr/>
            <p:nvPr userDrawn="1"/>
          </p:nvSpPr>
          <p:spPr>
            <a:xfrm>
              <a:off x="7936672" y="1487938"/>
              <a:ext cx="2503918" cy="145279"/>
            </a:xfrm>
            <a:prstGeom prst="rect">
              <a:avLst/>
            </a:prstGeom>
            <a:solidFill>
              <a:srgbClr val="E4B4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8D87E91-D511-9145-BCBD-28DFC726F67E}"/>
                </a:ext>
              </a:extLst>
            </p:cNvPr>
            <p:cNvSpPr/>
            <p:nvPr userDrawn="1"/>
          </p:nvSpPr>
          <p:spPr>
            <a:xfrm>
              <a:off x="421830" y="1342659"/>
              <a:ext cx="10018759" cy="1452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67728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550988" y="3461559"/>
            <a:ext cx="9070975" cy="598488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 err="1"/>
              <a:t>Subheader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7591" y="2382981"/>
            <a:ext cx="11569729" cy="1046019"/>
          </a:xfrm>
        </p:spPr>
        <p:txBody>
          <a:bodyPr anchor="b">
            <a:normAutofit/>
          </a:bodyPr>
          <a:lstStyle>
            <a:lvl1pPr algn="ctr">
              <a:defRPr sz="6000" cap="all" baseline="0"/>
            </a:lvl1pPr>
          </a:lstStyle>
          <a:p>
            <a:r>
              <a:rPr lang="en-US" dirty="0"/>
              <a:t>SECTION DIVIDER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751004" y="6335309"/>
            <a:ext cx="1181114" cy="250337"/>
          </a:xfrm>
        </p:spPr>
        <p:txBody>
          <a:bodyPr/>
          <a:lstStyle/>
          <a:p>
            <a:fld id="{5FDFC970-B950-4395-A833-47227D4A68CA}" type="datetime1">
              <a:rPr lang="en-US" smtClean="0"/>
              <a:t>8/11/23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20DDFC3-6F0D-5E4C-8D30-C78126C00C6D}"/>
              </a:ext>
            </a:extLst>
          </p:cNvPr>
          <p:cNvGrpSpPr/>
          <p:nvPr userDrawn="1"/>
        </p:nvGrpSpPr>
        <p:grpSpPr>
          <a:xfrm>
            <a:off x="0" y="0"/>
            <a:ext cx="12192000" cy="397164"/>
            <a:chOff x="421830" y="1342659"/>
            <a:chExt cx="10018760" cy="29055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6CF758B-0EB2-F34B-BE1F-5B7DBD0D91DF}"/>
                </a:ext>
              </a:extLst>
            </p:cNvPr>
            <p:cNvSpPr/>
            <p:nvPr userDrawn="1"/>
          </p:nvSpPr>
          <p:spPr>
            <a:xfrm>
              <a:off x="421831" y="1487938"/>
              <a:ext cx="2532791" cy="145279"/>
            </a:xfrm>
            <a:prstGeom prst="rect">
              <a:avLst/>
            </a:prstGeom>
            <a:solidFill>
              <a:srgbClr val="FFF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22C1F90-E5C7-6D46-8B27-E98D1AD0BD1D}"/>
                </a:ext>
              </a:extLst>
            </p:cNvPr>
            <p:cNvSpPr/>
            <p:nvPr userDrawn="1"/>
          </p:nvSpPr>
          <p:spPr>
            <a:xfrm>
              <a:off x="2928836" y="1487938"/>
              <a:ext cx="2503918" cy="145279"/>
            </a:xfrm>
            <a:prstGeom prst="rect">
              <a:avLst/>
            </a:prstGeom>
            <a:solidFill>
              <a:srgbClr val="FFEA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4A86E65-C9CD-3C43-9237-76ACBCE5AEA5}"/>
                </a:ext>
              </a:extLst>
            </p:cNvPr>
            <p:cNvSpPr/>
            <p:nvPr userDrawn="1"/>
          </p:nvSpPr>
          <p:spPr>
            <a:xfrm>
              <a:off x="5432754" y="1487938"/>
              <a:ext cx="2503918" cy="145279"/>
            </a:xfrm>
            <a:prstGeom prst="rect">
              <a:avLst/>
            </a:prstGeom>
            <a:solidFill>
              <a:srgbClr val="FFD5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B0010F3-1A9C-9049-8C1B-2C5FACE57950}"/>
                </a:ext>
              </a:extLst>
            </p:cNvPr>
            <p:cNvSpPr/>
            <p:nvPr userDrawn="1"/>
          </p:nvSpPr>
          <p:spPr>
            <a:xfrm>
              <a:off x="7936672" y="1487938"/>
              <a:ext cx="2503918" cy="145279"/>
            </a:xfrm>
            <a:prstGeom prst="rect">
              <a:avLst/>
            </a:prstGeom>
            <a:solidFill>
              <a:srgbClr val="E4B4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E0527D8-16AA-B94D-A437-8734019F07E3}"/>
                </a:ext>
              </a:extLst>
            </p:cNvPr>
            <p:cNvSpPr/>
            <p:nvPr userDrawn="1"/>
          </p:nvSpPr>
          <p:spPr>
            <a:xfrm>
              <a:off x="421830" y="1342659"/>
              <a:ext cx="10018759" cy="1452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66828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550988" y="3461559"/>
            <a:ext cx="9070975" cy="598488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 err="1"/>
              <a:t>Subheader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7591" y="2382981"/>
            <a:ext cx="11569729" cy="1046019"/>
          </a:xfrm>
        </p:spPr>
        <p:txBody>
          <a:bodyPr anchor="b">
            <a:normAutofit/>
          </a:bodyPr>
          <a:lstStyle>
            <a:lvl1pPr algn="ctr">
              <a:defRPr sz="60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DIVIDER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751004" y="6335309"/>
            <a:ext cx="1181114" cy="2503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FDFC970-B950-4395-A833-47227D4A68CA}" type="datetime1">
              <a:rPr lang="en-US" smtClean="0"/>
              <a:pPr/>
              <a:t>8/11/23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740DD73-AC1C-0641-8C33-791A62EF34B7}"/>
              </a:ext>
            </a:extLst>
          </p:cNvPr>
          <p:cNvGrpSpPr/>
          <p:nvPr userDrawn="1"/>
        </p:nvGrpSpPr>
        <p:grpSpPr>
          <a:xfrm>
            <a:off x="0" y="0"/>
            <a:ext cx="12192000" cy="397164"/>
            <a:chOff x="421830" y="1342659"/>
            <a:chExt cx="10018760" cy="29055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0B8DB0B-D7AD-E443-A9FA-6978FE21FA00}"/>
                </a:ext>
              </a:extLst>
            </p:cNvPr>
            <p:cNvSpPr/>
            <p:nvPr userDrawn="1"/>
          </p:nvSpPr>
          <p:spPr>
            <a:xfrm>
              <a:off x="421831" y="1487938"/>
              <a:ext cx="2532791" cy="145279"/>
            </a:xfrm>
            <a:prstGeom prst="rect">
              <a:avLst/>
            </a:prstGeom>
            <a:solidFill>
              <a:srgbClr val="FFF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FFEB15A-A8CF-CA4A-BCB9-2DEEC6268E6B}"/>
                </a:ext>
              </a:extLst>
            </p:cNvPr>
            <p:cNvSpPr/>
            <p:nvPr userDrawn="1"/>
          </p:nvSpPr>
          <p:spPr>
            <a:xfrm>
              <a:off x="2928836" y="1487938"/>
              <a:ext cx="2503918" cy="145279"/>
            </a:xfrm>
            <a:prstGeom prst="rect">
              <a:avLst/>
            </a:prstGeom>
            <a:solidFill>
              <a:srgbClr val="FFEA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02309BB-A9D7-E64D-8EF7-0E490151B952}"/>
                </a:ext>
              </a:extLst>
            </p:cNvPr>
            <p:cNvSpPr/>
            <p:nvPr userDrawn="1"/>
          </p:nvSpPr>
          <p:spPr>
            <a:xfrm>
              <a:off x="5432754" y="1487938"/>
              <a:ext cx="2503918" cy="145279"/>
            </a:xfrm>
            <a:prstGeom prst="rect">
              <a:avLst/>
            </a:prstGeom>
            <a:solidFill>
              <a:srgbClr val="FFD5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CB22BAE-45F8-9D49-A3CD-17513F341915}"/>
                </a:ext>
              </a:extLst>
            </p:cNvPr>
            <p:cNvSpPr/>
            <p:nvPr userDrawn="1"/>
          </p:nvSpPr>
          <p:spPr>
            <a:xfrm>
              <a:off x="7936672" y="1487938"/>
              <a:ext cx="2503918" cy="145279"/>
            </a:xfrm>
            <a:prstGeom prst="rect">
              <a:avLst/>
            </a:prstGeom>
            <a:solidFill>
              <a:srgbClr val="E4B4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4567BB1-0BFA-DE41-9739-5EC1F580B29E}"/>
                </a:ext>
              </a:extLst>
            </p:cNvPr>
            <p:cNvSpPr/>
            <p:nvPr userDrawn="1"/>
          </p:nvSpPr>
          <p:spPr>
            <a:xfrm>
              <a:off x="421830" y="1342659"/>
              <a:ext cx="10018759" cy="1452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35022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title="University of Waterlo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865" y="1204402"/>
            <a:ext cx="6400271" cy="41571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7225" y="4581236"/>
            <a:ext cx="10877550" cy="1597891"/>
          </a:xfrm>
          <a:noFill/>
        </p:spPr>
        <p:txBody>
          <a:bodyPr wrap="square" rtlCol="0" anchor="ctr" anchorCtr="1">
            <a:noAutofit/>
          </a:bodyPr>
          <a:lstStyle>
            <a:lvl1pPr algn="ctr">
              <a:defRPr lang="en-US" sz="1800" b="0" i="0" cap="none" baseline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0" lvl="0" algn="ctr">
              <a:lnSpc>
                <a:spcPct val="75000"/>
              </a:lnSpc>
            </a:pPr>
            <a:r>
              <a:rPr lang="en-US" dirty="0"/>
              <a:t>Click to edit master closing slide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0751004" y="6335309"/>
            <a:ext cx="1181114" cy="250337"/>
          </a:xfrm>
        </p:spPr>
        <p:txBody>
          <a:bodyPr/>
          <a:lstStyle/>
          <a:p>
            <a:fld id="{75D660D7-90CE-4513-A3CE-C070B9421917}" type="datetime1">
              <a:rPr lang="en-US" smtClean="0"/>
              <a:t>8/11/23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Coverage Guided Bounded Fuzzing using DAG-</a:t>
            </a:r>
            <a:r>
              <a:rPr lang="en-US" dirty="0" err="1"/>
              <a:t>ification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0"/>
            <a:ext cx="12192000" cy="397164"/>
            <a:chOff x="421830" y="1342659"/>
            <a:chExt cx="10018760" cy="290558"/>
          </a:xfrm>
        </p:grpSpPr>
        <p:sp>
          <p:nvSpPr>
            <p:cNvPr id="8" name="Rectangle 7"/>
            <p:cNvSpPr/>
            <p:nvPr userDrawn="1"/>
          </p:nvSpPr>
          <p:spPr>
            <a:xfrm>
              <a:off x="421831" y="1487938"/>
              <a:ext cx="2532791" cy="145279"/>
            </a:xfrm>
            <a:prstGeom prst="rect">
              <a:avLst/>
            </a:prstGeom>
            <a:solidFill>
              <a:srgbClr val="FFF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2928836" y="1487938"/>
              <a:ext cx="2503918" cy="145279"/>
            </a:xfrm>
            <a:prstGeom prst="rect">
              <a:avLst/>
            </a:prstGeom>
            <a:solidFill>
              <a:srgbClr val="FFEA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5432754" y="1487938"/>
              <a:ext cx="2503918" cy="145279"/>
            </a:xfrm>
            <a:prstGeom prst="rect">
              <a:avLst/>
            </a:prstGeom>
            <a:solidFill>
              <a:srgbClr val="FFD5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7936672" y="1487938"/>
              <a:ext cx="2503918" cy="145279"/>
            </a:xfrm>
            <a:prstGeom prst="rect">
              <a:avLst/>
            </a:prstGeom>
            <a:solidFill>
              <a:srgbClr val="E4B4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421830" y="1342659"/>
              <a:ext cx="10018759" cy="1452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69677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094124" y="397164"/>
            <a:ext cx="6097876" cy="6460836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2740" y="1028940"/>
            <a:ext cx="5486243" cy="1474115"/>
          </a:xfrm>
        </p:spPr>
        <p:txBody>
          <a:bodyPr lIns="0" anchor="b">
            <a:noAutofit/>
          </a:bodyPr>
          <a:lstStyle>
            <a:lvl1pPr algn="l">
              <a:defRPr sz="5400" b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2740" y="4266821"/>
            <a:ext cx="5486243" cy="666549"/>
          </a:xfrm>
        </p:spPr>
        <p:txBody>
          <a:bodyPr lIns="0" anchor="t">
            <a:normAutofit/>
          </a:bodyPr>
          <a:lstStyle>
            <a:lvl1pPr marL="0" indent="0" algn="l">
              <a:buNone/>
              <a:defRPr sz="15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2740" y="2642329"/>
            <a:ext cx="1182916" cy="377962"/>
          </a:xfrm>
          <a:solidFill>
            <a:schemeClr val="accent1"/>
          </a:solidFill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A318C6E2-4AA5-436E-9815-715E9B2235FA}" type="datetime1">
              <a:rPr lang="en-US" smtClean="0"/>
              <a:t>8/11/23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623674" y="6377231"/>
            <a:ext cx="4293708" cy="250337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148416" y="6377231"/>
            <a:ext cx="553900" cy="250337"/>
          </a:xfrm>
        </p:spPr>
        <p:txBody>
          <a:bodyPr/>
          <a:lstStyle>
            <a:lvl1pPr algn="ctr">
              <a:defRPr/>
            </a:lvl1pPr>
          </a:lstStyle>
          <a:p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4268" y="5670949"/>
            <a:ext cx="2831372" cy="724754"/>
          </a:xfrm>
          <a:prstGeom prst="rect">
            <a:avLst/>
          </a:prstGeom>
        </p:spPr>
      </p:pic>
      <p:grpSp>
        <p:nvGrpSpPr>
          <p:cNvPr id="16" name="Group 15"/>
          <p:cNvGrpSpPr/>
          <p:nvPr userDrawn="1"/>
        </p:nvGrpSpPr>
        <p:grpSpPr>
          <a:xfrm>
            <a:off x="0" y="0"/>
            <a:ext cx="12192000" cy="397164"/>
            <a:chOff x="421830" y="1342659"/>
            <a:chExt cx="10018760" cy="290558"/>
          </a:xfrm>
        </p:grpSpPr>
        <p:sp>
          <p:nvSpPr>
            <p:cNvPr id="18" name="Rectangle 17"/>
            <p:cNvSpPr/>
            <p:nvPr userDrawn="1"/>
          </p:nvSpPr>
          <p:spPr>
            <a:xfrm>
              <a:off x="421831" y="1487938"/>
              <a:ext cx="2532791" cy="145279"/>
            </a:xfrm>
            <a:prstGeom prst="rect">
              <a:avLst/>
            </a:prstGeom>
            <a:solidFill>
              <a:srgbClr val="FFF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2928836" y="1487938"/>
              <a:ext cx="2503918" cy="145279"/>
            </a:xfrm>
            <a:prstGeom prst="rect">
              <a:avLst/>
            </a:prstGeom>
            <a:solidFill>
              <a:srgbClr val="FFEA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5432754" y="1487938"/>
              <a:ext cx="2503918" cy="145279"/>
            </a:xfrm>
            <a:prstGeom prst="rect">
              <a:avLst/>
            </a:prstGeom>
            <a:solidFill>
              <a:srgbClr val="FFD5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7936672" y="1487938"/>
              <a:ext cx="2503918" cy="145279"/>
            </a:xfrm>
            <a:prstGeom prst="rect">
              <a:avLst/>
            </a:prstGeom>
            <a:solidFill>
              <a:srgbClr val="E4B4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421830" y="1342659"/>
              <a:ext cx="10018759" cy="1452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31835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_AL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title="University of Waterloo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5" t="13985" r="13985" b="13985"/>
          <a:stretch/>
        </p:blipFill>
        <p:spPr bwMode="gray">
          <a:xfrm>
            <a:off x="3781997" y="1779967"/>
            <a:ext cx="4628005" cy="3005998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3425" y="4682836"/>
            <a:ext cx="10725150" cy="1559782"/>
          </a:xfrm>
          <a:noFill/>
        </p:spPr>
        <p:txBody>
          <a:bodyPr wrap="square" rtlCol="0" anchor="ctr" anchorCtr="1">
            <a:noAutofit/>
          </a:bodyPr>
          <a:lstStyle>
            <a:lvl1pPr marL="0" algn="ctr">
              <a:lnSpc>
                <a:spcPct val="75000"/>
              </a:lnSpc>
              <a:defRPr lang="en-US" sz="1800" b="0" i="0" cap="none" baseline="0">
                <a:solidFill>
                  <a:schemeClr val="bg1">
                    <a:alpha val="81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0" lvl="0" algn="ctr">
              <a:lnSpc>
                <a:spcPct val="75000"/>
              </a:lnSpc>
            </a:pPr>
            <a:r>
              <a:rPr lang="en-US" dirty="0"/>
              <a:t>Click to edit master closing slide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0751004" y="6335309"/>
            <a:ext cx="1181114" cy="2503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A368D4B-3D0A-49AB-8EA2-2DC8CB4594DB}" type="datetime1">
              <a:rPr lang="en-US" smtClean="0"/>
              <a:pPr/>
              <a:t>8/11/23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3F1FAFC-408D-0840-BF87-C10DEF00AE57}"/>
              </a:ext>
            </a:extLst>
          </p:cNvPr>
          <p:cNvGrpSpPr/>
          <p:nvPr userDrawn="1"/>
        </p:nvGrpSpPr>
        <p:grpSpPr>
          <a:xfrm>
            <a:off x="0" y="0"/>
            <a:ext cx="12192000" cy="397164"/>
            <a:chOff x="421830" y="1342659"/>
            <a:chExt cx="10018760" cy="290558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31609E3-BEF5-DF4C-8E07-DA3B468D1EFE}"/>
                </a:ext>
              </a:extLst>
            </p:cNvPr>
            <p:cNvSpPr/>
            <p:nvPr userDrawn="1"/>
          </p:nvSpPr>
          <p:spPr>
            <a:xfrm>
              <a:off x="421831" y="1487938"/>
              <a:ext cx="2532791" cy="145279"/>
            </a:xfrm>
            <a:prstGeom prst="rect">
              <a:avLst/>
            </a:prstGeom>
            <a:solidFill>
              <a:srgbClr val="FFF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36397E2-7B07-A34D-BAD4-108B31B92077}"/>
                </a:ext>
              </a:extLst>
            </p:cNvPr>
            <p:cNvSpPr/>
            <p:nvPr userDrawn="1"/>
          </p:nvSpPr>
          <p:spPr>
            <a:xfrm>
              <a:off x="2928836" y="1487938"/>
              <a:ext cx="2503918" cy="145279"/>
            </a:xfrm>
            <a:prstGeom prst="rect">
              <a:avLst/>
            </a:prstGeom>
            <a:solidFill>
              <a:srgbClr val="FFEA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9086606-36A8-EA42-A473-1353FDBE6400}"/>
                </a:ext>
              </a:extLst>
            </p:cNvPr>
            <p:cNvSpPr/>
            <p:nvPr userDrawn="1"/>
          </p:nvSpPr>
          <p:spPr>
            <a:xfrm>
              <a:off x="5432754" y="1487938"/>
              <a:ext cx="2503918" cy="145279"/>
            </a:xfrm>
            <a:prstGeom prst="rect">
              <a:avLst/>
            </a:prstGeom>
            <a:solidFill>
              <a:srgbClr val="FFD5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2ED482C-BC79-A14A-91C5-BEDF9D7DDF40}"/>
                </a:ext>
              </a:extLst>
            </p:cNvPr>
            <p:cNvSpPr/>
            <p:nvPr userDrawn="1"/>
          </p:nvSpPr>
          <p:spPr>
            <a:xfrm>
              <a:off x="7936672" y="1487938"/>
              <a:ext cx="2503918" cy="145279"/>
            </a:xfrm>
            <a:prstGeom prst="rect">
              <a:avLst/>
            </a:prstGeom>
            <a:solidFill>
              <a:srgbClr val="E4B4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7FBB297-7D6E-4447-9C11-F3CE63C4A406}"/>
                </a:ext>
              </a:extLst>
            </p:cNvPr>
            <p:cNvSpPr/>
            <p:nvPr userDrawn="1"/>
          </p:nvSpPr>
          <p:spPr>
            <a:xfrm>
              <a:off x="421830" y="1342659"/>
              <a:ext cx="10018759" cy="1452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22082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losing Slide_Y+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28F653FE-3A86-E844-A53F-0361E59D70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53660" y="4585014"/>
            <a:ext cx="1884680" cy="5334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8ADE716-1136-A547-A8CE-EAC2B309AAB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68648" y="5270227"/>
            <a:ext cx="3854704" cy="252476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0751004" y="6335309"/>
            <a:ext cx="1181114" cy="250337"/>
          </a:xfrm>
        </p:spPr>
        <p:txBody>
          <a:bodyPr/>
          <a:lstStyle/>
          <a:p>
            <a:fld id="{75D660D7-90CE-4513-A3CE-C070B9421917}" type="datetime1">
              <a:rPr lang="en-US" smtClean="0"/>
              <a:t>8/11/23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0"/>
            <a:ext cx="12192000" cy="397164"/>
            <a:chOff x="421830" y="1342659"/>
            <a:chExt cx="10018760" cy="290558"/>
          </a:xfrm>
        </p:grpSpPr>
        <p:sp>
          <p:nvSpPr>
            <p:cNvPr id="8" name="Rectangle 7"/>
            <p:cNvSpPr/>
            <p:nvPr userDrawn="1"/>
          </p:nvSpPr>
          <p:spPr>
            <a:xfrm>
              <a:off x="421831" y="1487938"/>
              <a:ext cx="2532791" cy="145279"/>
            </a:xfrm>
            <a:prstGeom prst="rect">
              <a:avLst/>
            </a:prstGeom>
            <a:solidFill>
              <a:srgbClr val="FFF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2928836" y="1487938"/>
              <a:ext cx="2503918" cy="145279"/>
            </a:xfrm>
            <a:prstGeom prst="rect">
              <a:avLst/>
            </a:prstGeom>
            <a:solidFill>
              <a:srgbClr val="FFEA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5432754" y="1487938"/>
              <a:ext cx="2503918" cy="145279"/>
            </a:xfrm>
            <a:prstGeom prst="rect">
              <a:avLst/>
            </a:prstGeom>
            <a:solidFill>
              <a:srgbClr val="FFD5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7936672" y="1487938"/>
              <a:ext cx="2503918" cy="145279"/>
            </a:xfrm>
            <a:prstGeom prst="rect">
              <a:avLst/>
            </a:prstGeom>
            <a:solidFill>
              <a:srgbClr val="E4B4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421830" y="1342659"/>
              <a:ext cx="10018759" cy="1452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8" name="Picture 27" title="University of Waterloo">
            <a:extLst>
              <a:ext uri="{FF2B5EF4-FFF2-40B4-BE49-F238E27FC236}">
                <a16:creationId xmlns:a16="http://schemas.microsoft.com/office/drawing/2014/main" id="{3A3088FF-BF54-E04E-8115-1F3BD77ADC9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731" y="883196"/>
            <a:ext cx="5758536" cy="3736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955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losing Slide_Y+W_AL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0751004" y="6335309"/>
            <a:ext cx="1181114" cy="2503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A368D4B-3D0A-49AB-8EA2-2DC8CB4594DB}" type="datetime1">
              <a:rPr lang="en-US" smtClean="0"/>
              <a:pPr/>
              <a:t>8/11/23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3F1FAFC-408D-0840-BF87-C10DEF00AE57}"/>
              </a:ext>
            </a:extLst>
          </p:cNvPr>
          <p:cNvGrpSpPr/>
          <p:nvPr userDrawn="1"/>
        </p:nvGrpSpPr>
        <p:grpSpPr>
          <a:xfrm>
            <a:off x="0" y="0"/>
            <a:ext cx="12192000" cy="397164"/>
            <a:chOff x="421830" y="1342659"/>
            <a:chExt cx="10018760" cy="290558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31609E3-BEF5-DF4C-8E07-DA3B468D1EFE}"/>
                </a:ext>
              </a:extLst>
            </p:cNvPr>
            <p:cNvSpPr/>
            <p:nvPr userDrawn="1"/>
          </p:nvSpPr>
          <p:spPr>
            <a:xfrm>
              <a:off x="421831" y="1487938"/>
              <a:ext cx="2532791" cy="145279"/>
            </a:xfrm>
            <a:prstGeom prst="rect">
              <a:avLst/>
            </a:prstGeom>
            <a:solidFill>
              <a:srgbClr val="FFF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36397E2-7B07-A34D-BAD4-108B31B92077}"/>
                </a:ext>
              </a:extLst>
            </p:cNvPr>
            <p:cNvSpPr/>
            <p:nvPr userDrawn="1"/>
          </p:nvSpPr>
          <p:spPr>
            <a:xfrm>
              <a:off x="2928836" y="1487938"/>
              <a:ext cx="2503918" cy="145279"/>
            </a:xfrm>
            <a:prstGeom prst="rect">
              <a:avLst/>
            </a:prstGeom>
            <a:solidFill>
              <a:srgbClr val="FFEA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9086606-36A8-EA42-A473-1353FDBE6400}"/>
                </a:ext>
              </a:extLst>
            </p:cNvPr>
            <p:cNvSpPr/>
            <p:nvPr userDrawn="1"/>
          </p:nvSpPr>
          <p:spPr>
            <a:xfrm>
              <a:off x="5432754" y="1487938"/>
              <a:ext cx="2503918" cy="145279"/>
            </a:xfrm>
            <a:prstGeom prst="rect">
              <a:avLst/>
            </a:prstGeom>
            <a:solidFill>
              <a:srgbClr val="FFD5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2ED482C-BC79-A14A-91C5-BEDF9D7DDF40}"/>
                </a:ext>
              </a:extLst>
            </p:cNvPr>
            <p:cNvSpPr/>
            <p:nvPr userDrawn="1"/>
          </p:nvSpPr>
          <p:spPr>
            <a:xfrm>
              <a:off x="7936672" y="1487938"/>
              <a:ext cx="2503918" cy="145279"/>
            </a:xfrm>
            <a:prstGeom prst="rect">
              <a:avLst/>
            </a:prstGeom>
            <a:solidFill>
              <a:srgbClr val="E4B4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7FBB297-7D6E-4447-9C11-F3CE63C4A406}"/>
                </a:ext>
              </a:extLst>
            </p:cNvPr>
            <p:cNvSpPr/>
            <p:nvPr userDrawn="1"/>
          </p:nvSpPr>
          <p:spPr>
            <a:xfrm>
              <a:off x="421830" y="1342659"/>
              <a:ext cx="10018759" cy="1452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61B2F895-74F6-5245-9741-0020E25D8A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660" y="4592032"/>
            <a:ext cx="1884680" cy="5334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D46E8A0-B6BB-1D40-8410-044E5B20399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68648" y="5277245"/>
            <a:ext cx="3854704" cy="25247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4747904-A0FC-F14A-9236-E3A1ADBB8DEF}"/>
              </a:ext>
            </a:extLst>
          </p:cNvPr>
          <p:cNvSpPr txBox="1"/>
          <p:nvPr userDrawn="1"/>
        </p:nvSpPr>
        <p:spPr>
          <a:xfrm>
            <a:off x="4851400" y="72474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4" name="Picture 23" title="University of Waterloo">
            <a:extLst>
              <a:ext uri="{FF2B5EF4-FFF2-40B4-BE49-F238E27FC236}">
                <a16:creationId xmlns:a16="http://schemas.microsoft.com/office/drawing/2014/main" id="{20257D9E-F7C4-F945-A5BF-B227315677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5" t="13985" r="13985" b="13985"/>
          <a:stretch/>
        </p:blipFill>
        <p:spPr bwMode="gray">
          <a:xfrm>
            <a:off x="4015977" y="1407095"/>
            <a:ext cx="4160045" cy="270204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914255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4267" y="5680659"/>
            <a:ext cx="2770751" cy="7176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2740" y="1028940"/>
            <a:ext cx="9516760" cy="1474115"/>
          </a:xfrm>
        </p:spPr>
        <p:txBody>
          <a:bodyPr lIns="0" anchor="b">
            <a:noAutofit/>
          </a:bodyPr>
          <a:lstStyle>
            <a:lvl1pPr algn="l">
              <a:defRPr sz="54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2740" y="4266821"/>
            <a:ext cx="5486243" cy="666549"/>
          </a:xfrm>
        </p:spPr>
        <p:txBody>
          <a:bodyPr lIns="0" anchor="t">
            <a:normAutofit/>
          </a:bodyPr>
          <a:lstStyle>
            <a:lvl1pPr marL="0" indent="0" algn="l">
              <a:buNone/>
              <a:defRPr sz="1500" b="0" baseline="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2740" y="2642329"/>
            <a:ext cx="1182916" cy="377962"/>
          </a:xfrm>
          <a:solidFill>
            <a:schemeClr val="accent1"/>
          </a:solidFill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A318C6E2-4AA5-436E-9815-715E9B2235FA}" type="datetime1">
              <a:rPr lang="en-US" smtClean="0"/>
              <a:t>8/11/23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623674" y="6377231"/>
            <a:ext cx="4293708" cy="250337"/>
          </a:xfrm>
        </p:spPr>
        <p:txBody>
          <a:bodyPr/>
          <a:lstStyle>
            <a:lvl1pPr algn="ctr"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148416" y="6377231"/>
            <a:ext cx="553900" cy="250337"/>
          </a:xfrm>
        </p:spPr>
        <p:txBody>
          <a:bodyPr/>
          <a:lstStyle>
            <a:lvl1pPr algn="ctr"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0" y="0"/>
            <a:ext cx="12192000" cy="397164"/>
            <a:chOff x="421830" y="1342659"/>
            <a:chExt cx="10018760" cy="290558"/>
          </a:xfrm>
        </p:grpSpPr>
        <p:sp>
          <p:nvSpPr>
            <p:cNvPr id="5" name="Rectangle 4"/>
            <p:cNvSpPr/>
            <p:nvPr userDrawn="1"/>
          </p:nvSpPr>
          <p:spPr>
            <a:xfrm>
              <a:off x="421831" y="1487938"/>
              <a:ext cx="2532791" cy="145279"/>
            </a:xfrm>
            <a:prstGeom prst="rect">
              <a:avLst/>
            </a:prstGeom>
            <a:solidFill>
              <a:srgbClr val="FFF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2928836" y="1487938"/>
              <a:ext cx="2503918" cy="145279"/>
            </a:xfrm>
            <a:prstGeom prst="rect">
              <a:avLst/>
            </a:prstGeom>
            <a:solidFill>
              <a:srgbClr val="FFEA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5432754" y="1487938"/>
              <a:ext cx="2503918" cy="145279"/>
            </a:xfrm>
            <a:prstGeom prst="rect">
              <a:avLst/>
            </a:prstGeom>
            <a:solidFill>
              <a:srgbClr val="FFD5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7936672" y="1487938"/>
              <a:ext cx="2503918" cy="145279"/>
            </a:xfrm>
            <a:prstGeom prst="rect">
              <a:avLst/>
            </a:prstGeom>
            <a:solidFill>
              <a:srgbClr val="E4B4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421830" y="1342659"/>
              <a:ext cx="10018759" cy="1452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28952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lack with 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094124" y="397164"/>
            <a:ext cx="6097876" cy="6460836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2740" y="1028940"/>
            <a:ext cx="5486243" cy="1474115"/>
          </a:xfrm>
        </p:spPr>
        <p:txBody>
          <a:bodyPr lIns="0" anchor="b">
            <a:noAutofit/>
          </a:bodyPr>
          <a:lstStyle>
            <a:lvl1pPr algn="l">
              <a:defRPr sz="54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2740" y="4266821"/>
            <a:ext cx="5486243" cy="666549"/>
          </a:xfrm>
        </p:spPr>
        <p:txBody>
          <a:bodyPr lIns="0" anchor="t">
            <a:normAutofit/>
          </a:bodyPr>
          <a:lstStyle>
            <a:lvl1pPr marL="0" indent="0" algn="l">
              <a:buNone/>
              <a:defRPr sz="1500" b="0" baseline="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2740" y="2642329"/>
            <a:ext cx="1182916" cy="377962"/>
          </a:xfrm>
          <a:solidFill>
            <a:schemeClr val="accent1"/>
          </a:solidFill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A318C6E2-4AA5-436E-9815-715E9B2235FA}" type="datetime1">
              <a:rPr lang="en-US" smtClean="0"/>
              <a:t>8/11/23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623674" y="6377231"/>
            <a:ext cx="4293708" cy="250337"/>
          </a:xfrm>
        </p:spPr>
        <p:txBody>
          <a:bodyPr/>
          <a:lstStyle>
            <a:lvl1pPr algn="ctr"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148416" y="6377231"/>
            <a:ext cx="553900" cy="250337"/>
          </a:xfrm>
        </p:spPr>
        <p:txBody>
          <a:bodyPr/>
          <a:lstStyle>
            <a:lvl1pPr algn="ctr"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4267" y="5680659"/>
            <a:ext cx="2770751" cy="717639"/>
          </a:xfrm>
          <a:prstGeom prst="rect">
            <a:avLst/>
          </a:prstGeom>
        </p:spPr>
      </p:pic>
      <p:grpSp>
        <p:nvGrpSpPr>
          <p:cNvPr id="15" name="Group 14"/>
          <p:cNvGrpSpPr/>
          <p:nvPr userDrawn="1"/>
        </p:nvGrpSpPr>
        <p:grpSpPr>
          <a:xfrm>
            <a:off x="0" y="0"/>
            <a:ext cx="12192000" cy="397164"/>
            <a:chOff x="421830" y="1342659"/>
            <a:chExt cx="10018760" cy="290558"/>
          </a:xfrm>
        </p:grpSpPr>
        <p:sp>
          <p:nvSpPr>
            <p:cNvPr id="20" name="Rectangle 19"/>
            <p:cNvSpPr/>
            <p:nvPr userDrawn="1"/>
          </p:nvSpPr>
          <p:spPr>
            <a:xfrm>
              <a:off x="421831" y="1487938"/>
              <a:ext cx="2532791" cy="145279"/>
            </a:xfrm>
            <a:prstGeom prst="rect">
              <a:avLst/>
            </a:prstGeom>
            <a:solidFill>
              <a:srgbClr val="FFF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2928836" y="1487938"/>
              <a:ext cx="2503918" cy="145279"/>
            </a:xfrm>
            <a:prstGeom prst="rect">
              <a:avLst/>
            </a:prstGeom>
            <a:solidFill>
              <a:srgbClr val="FFEA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5432754" y="1487938"/>
              <a:ext cx="2503918" cy="145279"/>
            </a:xfrm>
            <a:prstGeom prst="rect">
              <a:avLst/>
            </a:prstGeom>
            <a:solidFill>
              <a:srgbClr val="FFD5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7936672" y="1487938"/>
              <a:ext cx="2503918" cy="145279"/>
            </a:xfrm>
            <a:prstGeom prst="rect">
              <a:avLst/>
            </a:prstGeom>
            <a:solidFill>
              <a:srgbClr val="E4B4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421830" y="1342659"/>
              <a:ext cx="10018759" cy="1452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0106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4B0C9-B47E-4B33-A656-C78D1805DA95}" type="datetime1">
              <a:rPr lang="en-US" smtClean="0"/>
              <a:t>8/11/23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Coverage Guided Bounded Fuzzing using DAG-</a:t>
            </a:r>
            <a:r>
              <a:rPr lang="en-US" dirty="0" err="1"/>
              <a:t>ification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323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M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407696" y="685060"/>
            <a:ext cx="1420859" cy="286052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 b="0" baseline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MENU ITEM 1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8908224" y="685060"/>
            <a:ext cx="1420859" cy="286052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 b="0" baseline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MENU ITEM 2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10408752" y="685060"/>
            <a:ext cx="1420859" cy="286052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 b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MENU ITEM 3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48C228CE-C572-4AF5-9728-AA6E475873DD}" type="datetime1">
              <a:rPr lang="en-US" smtClean="0"/>
              <a:t>8/11/23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9883" y="434108"/>
            <a:ext cx="7046081" cy="895927"/>
          </a:xfrm>
        </p:spPr>
        <p:txBody>
          <a:bodyPr/>
          <a:lstStyle>
            <a:lvl1pPr>
              <a:defRPr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036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9882" y="1709738"/>
            <a:ext cx="9399507" cy="2852737"/>
          </a:xfrm>
        </p:spPr>
        <p:txBody>
          <a:bodyPr anchor="b">
            <a:normAutofit/>
          </a:bodyPr>
          <a:lstStyle>
            <a:lvl1pPr algn="l">
              <a:defRPr sz="400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SECTION TITLE SLIDE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9882" y="4589463"/>
            <a:ext cx="9399507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D43AC-4B94-471D-A170-0D88FCD1FB54}" type="datetime1">
              <a:rPr lang="en-US" smtClean="0"/>
              <a:t>8/11/23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021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Header_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60521" y="3227413"/>
            <a:ext cx="8770620" cy="1212056"/>
          </a:xfrm>
        </p:spPr>
        <p:txBody>
          <a:bodyPr anchor="b">
            <a:noAutofit/>
          </a:bodyPr>
          <a:lstStyle>
            <a:lvl1pPr algn="l">
              <a:defRPr sz="400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SECTION TITLE SLIDE OPTION 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960521" y="4447299"/>
            <a:ext cx="8770620" cy="666549"/>
          </a:xfrm>
        </p:spPr>
        <p:txBody>
          <a:bodyPr anchor="t"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51004" y="6335309"/>
            <a:ext cx="1181114" cy="250337"/>
          </a:xfrm>
        </p:spPr>
        <p:txBody>
          <a:bodyPr/>
          <a:lstStyle/>
          <a:p>
            <a:fld id="{72EFF9E2-52BD-4C8D-9C57-79F661DB94A1}" type="datetime1">
              <a:rPr lang="en-US" smtClean="0"/>
              <a:t>8/11/23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0" y="0"/>
            <a:ext cx="12192000" cy="397164"/>
            <a:chOff x="421830" y="1342659"/>
            <a:chExt cx="10018760" cy="290558"/>
          </a:xfrm>
        </p:grpSpPr>
        <p:sp>
          <p:nvSpPr>
            <p:cNvPr id="17" name="Rectangle 16"/>
            <p:cNvSpPr/>
            <p:nvPr userDrawn="1"/>
          </p:nvSpPr>
          <p:spPr>
            <a:xfrm>
              <a:off x="421831" y="1487938"/>
              <a:ext cx="2532791" cy="145279"/>
            </a:xfrm>
            <a:prstGeom prst="rect">
              <a:avLst/>
            </a:prstGeom>
            <a:solidFill>
              <a:srgbClr val="FFF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2928836" y="1487938"/>
              <a:ext cx="2503918" cy="145279"/>
            </a:xfrm>
            <a:prstGeom prst="rect">
              <a:avLst/>
            </a:prstGeom>
            <a:solidFill>
              <a:srgbClr val="FFEA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5432754" y="1487938"/>
              <a:ext cx="2503918" cy="145279"/>
            </a:xfrm>
            <a:prstGeom prst="rect">
              <a:avLst/>
            </a:prstGeom>
            <a:solidFill>
              <a:srgbClr val="FFD5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7936672" y="1487938"/>
              <a:ext cx="2503918" cy="145279"/>
            </a:xfrm>
            <a:prstGeom prst="rect">
              <a:avLst/>
            </a:prstGeom>
            <a:solidFill>
              <a:srgbClr val="E4B4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421830" y="1342659"/>
              <a:ext cx="10018759" cy="1452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42748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9883" y="434108"/>
            <a:ext cx="11569729" cy="89592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9882" y="1413164"/>
            <a:ext cx="5586855" cy="4590472"/>
          </a:xfrm>
        </p:spPr>
        <p:txBody>
          <a:bodyPr/>
          <a:lstStyle>
            <a:lvl1pPr marL="288925" indent="-288925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1pPr>
            <a:lvl2pPr marL="6858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2pPr>
            <a:lvl3pPr marL="11430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3pPr>
            <a:lvl4pPr marL="16002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4pPr>
            <a:lvl5pPr marL="20574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992" y="1413164"/>
            <a:ext cx="5658620" cy="4590472"/>
          </a:xfrm>
        </p:spPr>
        <p:txBody>
          <a:bodyPr/>
          <a:lstStyle>
            <a:lvl1pPr marL="288925" indent="-288925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1pPr>
            <a:lvl2pPr marL="6858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2pPr>
            <a:lvl3pPr marL="11430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3pPr>
            <a:lvl4pPr marL="16002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4pPr>
            <a:lvl5pPr marL="20574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881F3-AB4F-4026-8B03-DBF7475676B1}" type="datetime1">
              <a:rPr lang="en-US" smtClean="0"/>
              <a:t>8/11/23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516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4"/>
          <a:stretch>
            <a:fillRect/>
          </a:stretch>
        </p:blipFill>
        <p:spPr>
          <a:xfrm>
            <a:off x="9790545" y="6147742"/>
            <a:ext cx="2060466" cy="52742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883" y="434108"/>
            <a:ext cx="11569729" cy="8959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9882" y="1413163"/>
            <a:ext cx="11569729" cy="45951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38014" y="6335309"/>
            <a:ext cx="1181114" cy="2503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5FDFC970-B950-4395-A833-47227D4A68CA}" type="datetime1">
              <a:rPr lang="en-US" smtClean="0"/>
              <a:t>8/11/23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882" y="6335309"/>
            <a:ext cx="5226517" cy="2503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Coverage Guided Bounded Fuzzing using DAG-</a:t>
            </a:r>
            <a:r>
              <a:rPr lang="en-US" dirty="0" err="1"/>
              <a:t>ification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88000" y="6335309"/>
            <a:ext cx="1016000" cy="2503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0" y="0"/>
            <a:ext cx="12192000" cy="397164"/>
            <a:chOff x="421830" y="1342659"/>
            <a:chExt cx="10018760" cy="290558"/>
          </a:xfrm>
        </p:grpSpPr>
        <p:sp>
          <p:nvSpPr>
            <p:cNvPr id="16" name="Rectangle 15"/>
            <p:cNvSpPr/>
            <p:nvPr userDrawn="1"/>
          </p:nvSpPr>
          <p:spPr>
            <a:xfrm>
              <a:off x="421831" y="1487938"/>
              <a:ext cx="2532791" cy="145279"/>
            </a:xfrm>
            <a:prstGeom prst="rect">
              <a:avLst/>
            </a:prstGeom>
            <a:solidFill>
              <a:srgbClr val="FFF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2928836" y="1487938"/>
              <a:ext cx="2503918" cy="145279"/>
            </a:xfrm>
            <a:prstGeom prst="rect">
              <a:avLst/>
            </a:prstGeom>
            <a:solidFill>
              <a:srgbClr val="FFEA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5432754" y="1487938"/>
              <a:ext cx="2503918" cy="145279"/>
            </a:xfrm>
            <a:prstGeom prst="rect">
              <a:avLst/>
            </a:prstGeom>
            <a:solidFill>
              <a:srgbClr val="FFD5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7936672" y="1487938"/>
              <a:ext cx="2503918" cy="145279"/>
            </a:xfrm>
            <a:prstGeom prst="rect">
              <a:avLst/>
            </a:prstGeom>
            <a:solidFill>
              <a:srgbClr val="E4B4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421830" y="1342659"/>
              <a:ext cx="10018759" cy="1452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FCDAD7F5-ADD7-CB4E-B7C6-5C27D6AEC4FD}"/>
              </a:ext>
            </a:extLst>
          </p:cNvPr>
          <p:cNvPicPr>
            <a:picLocks noChangeAspect="1"/>
          </p:cNvPicPr>
          <p:nvPr userDrawn="1"/>
        </p:nvPicPr>
        <p:blipFill>
          <a:blip r:embed="rId25"/>
          <a:stretch>
            <a:fillRect/>
          </a:stretch>
        </p:blipFill>
        <p:spPr>
          <a:xfrm>
            <a:off x="8284382" y="6192255"/>
            <a:ext cx="1368760" cy="463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700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714" r:id="rId2"/>
    <p:sldLayoutId id="2147483715" r:id="rId3"/>
    <p:sldLayoutId id="2147483716" r:id="rId4"/>
    <p:sldLayoutId id="2147483670" r:id="rId5"/>
    <p:sldLayoutId id="2147483693" r:id="rId6"/>
    <p:sldLayoutId id="2147483671" r:id="rId7"/>
    <p:sldLayoutId id="2147483690" r:id="rId8"/>
    <p:sldLayoutId id="2147483672" r:id="rId9"/>
    <p:sldLayoutId id="2147483673" r:id="rId10"/>
    <p:sldLayoutId id="2147483674" r:id="rId11"/>
    <p:sldLayoutId id="2147483675" r:id="rId12"/>
    <p:sldLayoutId id="2147483710" r:id="rId13"/>
    <p:sldLayoutId id="2147483717" r:id="rId14"/>
    <p:sldLayoutId id="2147483718" r:id="rId15"/>
    <p:sldLayoutId id="2147483719" r:id="rId16"/>
    <p:sldLayoutId id="2147483720" r:id="rId17"/>
    <p:sldLayoutId id="2147483721" r:id="rId18"/>
    <p:sldLayoutId id="2147483712" r:id="rId19"/>
    <p:sldLayoutId id="2147483713" r:id="rId20"/>
    <p:sldLayoutId id="2147483723" r:id="rId21"/>
    <p:sldLayoutId id="2147483722" r:id="rId2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b="1" kern="1200" spc="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8925" indent="-288925" algn="l" defTabSz="91440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Clr>
          <a:schemeClr val="tx1"/>
        </a:buClr>
        <a:buSzPct val="85000"/>
        <a:buFont typeface="Wingdings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Clr>
          <a:schemeClr val="tx1"/>
        </a:buClr>
        <a:buSzPct val="85000"/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Clr>
          <a:schemeClr val="tx1"/>
        </a:buClr>
        <a:buSzPct val="85000"/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Clr>
          <a:schemeClr val="tx1"/>
        </a:buClr>
        <a:buSzPct val="85000"/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Clr>
          <a:schemeClr val="tx1"/>
        </a:buClr>
        <a:buSzPct val="85000"/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1.xml"/><Relationship Id="rId13" Type="http://schemas.openxmlformats.org/officeDocument/2006/relationships/image" Target="../media/image20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customXml" Target="../ink/ink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11" Type="http://schemas.openxmlformats.org/officeDocument/2006/relationships/image" Target="../media/image19.png"/><Relationship Id="rId5" Type="http://schemas.openxmlformats.org/officeDocument/2006/relationships/image" Target="../media/image15.png"/><Relationship Id="rId15" Type="http://schemas.openxmlformats.org/officeDocument/2006/relationships/image" Target="../media/image21.png"/><Relationship Id="rId10" Type="http://schemas.openxmlformats.org/officeDocument/2006/relationships/customXml" Target="../ink/ink2.xml"/><Relationship Id="rId4" Type="http://schemas.openxmlformats.org/officeDocument/2006/relationships/image" Target="../media/image14.png"/><Relationship Id="rId9" Type="http://schemas.openxmlformats.org/officeDocument/2006/relationships/image" Target="../media/image18.png"/><Relationship Id="rId14" Type="http://schemas.openxmlformats.org/officeDocument/2006/relationships/customXml" Target="../ink/ink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739" y="1028940"/>
            <a:ext cx="11080233" cy="1474115"/>
          </a:xfrm>
        </p:spPr>
        <p:txBody>
          <a:bodyPr/>
          <a:lstStyle/>
          <a:p>
            <a:r>
              <a:rPr lang="en-US" dirty="0"/>
              <a:t>Path Coverage Guided Fuzzing</a:t>
            </a:r>
            <a:br>
              <a:rPr lang="en-US" dirty="0"/>
            </a:br>
            <a:r>
              <a:rPr lang="en-US" dirty="0"/>
              <a:t>using Bounded Fuzzing and DAG-</a:t>
            </a:r>
            <a:r>
              <a:rPr lang="en-US" dirty="0" err="1"/>
              <a:t>ification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2740" y="4266821"/>
            <a:ext cx="5486243" cy="834568"/>
          </a:xfrm>
        </p:spPr>
        <p:txBody>
          <a:bodyPr>
            <a:noAutofit/>
          </a:bodyPr>
          <a:lstStyle/>
          <a:p>
            <a:r>
              <a:rPr lang="en-US" sz="1600" b="1" dirty="0" err="1"/>
              <a:t>Yunji</a:t>
            </a:r>
            <a:r>
              <a:rPr lang="en-US" sz="1600" b="1" dirty="0"/>
              <a:t> Kim,</a:t>
            </a:r>
            <a:br>
              <a:rPr lang="en-US" sz="1600" b="1" dirty="0"/>
            </a:br>
            <a:r>
              <a:rPr lang="en-US" sz="1600" b="1" dirty="0"/>
              <a:t>Department of Mathematics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8/11/23</a:t>
            </a:r>
          </a:p>
        </p:txBody>
      </p:sp>
    </p:spTree>
    <p:extLst>
      <p:ext uri="{BB962C8B-B14F-4D97-AF65-F5344CB8AC3E}">
        <p14:creationId xmlns:p14="http://schemas.microsoft.com/office/powerpoint/2010/main" val="114863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DBED9-2153-5C4F-A77B-848C76DAA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KR" dirty="0"/>
              <a:t>BOUNDED FUZZING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E7EE98-A9B6-CC4E-8208-CF4670F54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Coverage Guided Bounded Fuzzing using DAG-ification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6EAB79-8B22-5E49-B967-FF6E2354B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 </a:t>
            </a:r>
            <a:fld id="{93005692-73BE-493E-93AB-ECD6027A765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75BA01-C068-B147-B621-3BD2CF086598}"/>
              </a:ext>
            </a:extLst>
          </p:cNvPr>
          <p:cNvSpPr txBox="1"/>
          <p:nvPr/>
        </p:nvSpPr>
        <p:spPr>
          <a:xfrm>
            <a:off x="334962" y="1412875"/>
            <a:ext cx="11067163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KR" dirty="0"/>
              <a:t>The basic block ID is not recorded once the number of loop iterations exceeds fixed depths (say 𝐾).</a:t>
            </a:r>
          </a:p>
          <a:p>
            <a:endParaRPr lang="en-KR" dirty="0"/>
          </a:p>
          <a:p>
            <a:endParaRPr lang="en-KR" dirty="0"/>
          </a:p>
          <a:p>
            <a:endParaRPr lang="en-KR" dirty="0"/>
          </a:p>
          <a:p>
            <a:endParaRPr lang="en-KR" dirty="0"/>
          </a:p>
          <a:p>
            <a:endParaRPr lang="en-KR" dirty="0"/>
          </a:p>
          <a:p>
            <a:endParaRPr lang="en-KR" dirty="0"/>
          </a:p>
          <a:p>
            <a:endParaRPr lang="en-KR" dirty="0"/>
          </a:p>
          <a:p>
            <a:endParaRPr lang="en-KR" dirty="0"/>
          </a:p>
          <a:p>
            <a:r>
              <a:rPr lang="en-KR" dirty="0">
                <a:solidFill>
                  <a:schemeClr val="accent2"/>
                </a:solidFill>
                <a:highlight>
                  <a:srgbClr val="FFEA3D"/>
                </a:highlight>
              </a:rPr>
              <a:t>LIMIT = 2</a:t>
            </a:r>
          </a:p>
          <a:p>
            <a:endParaRPr lang="en-KR" dirty="0"/>
          </a:p>
          <a:p>
            <a:r>
              <a:rPr lang="en-KR" dirty="0"/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421A8EA-1DF8-1741-85A0-7FF638FDFF4B}"/>
              </a:ext>
            </a:extLst>
          </p:cNvPr>
          <p:cNvSpPr txBox="1"/>
          <p:nvPr/>
        </p:nvSpPr>
        <p:spPr>
          <a:xfrm>
            <a:off x="8667165" y="2260929"/>
            <a:ext cx="29374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Figure 1. </a:t>
            </a:r>
            <a:r>
              <a:rPr lang="en-US" sz="1400" dirty="0"/>
              <a:t>A Simple Loop Function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A59D320-063E-5148-90D2-EACD4EA2A1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0852" y="2616175"/>
            <a:ext cx="4237998" cy="405945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2A0C044-EB05-744C-A6F6-9E9DFF017A46}"/>
              </a:ext>
            </a:extLst>
          </p:cNvPr>
          <p:cNvSpPr txBox="1"/>
          <p:nvPr/>
        </p:nvSpPr>
        <p:spPr>
          <a:xfrm>
            <a:off x="334962" y="2568706"/>
            <a:ext cx="60947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1200" dirty="0">
                <a:solidFill>
                  <a:schemeClr val="dk1"/>
                </a:solidFill>
                <a:effectLst/>
              </a:rPr>
              <a:t>𝑃2 : 𝐵0 → 𝐵1 → 𝐵2 → </a:t>
            </a:r>
            <a:r>
              <a:rPr lang="en-US" sz="1800" kern="1200" dirty="0">
                <a:solidFill>
                  <a:srgbClr val="FF0000"/>
                </a:solidFill>
                <a:effectLst/>
              </a:rPr>
              <a:t>𝐵4 → 𝐵1 </a:t>
            </a:r>
            <a:r>
              <a:rPr lang="en-US" sz="1800" kern="1200" dirty="0">
                <a:solidFill>
                  <a:schemeClr val="dk1"/>
                </a:solidFill>
                <a:effectLst/>
              </a:rPr>
              <a:t>→ 𝐵2 → 𝐵4 → 𝐵5 → 𝐵6</a:t>
            </a:r>
            <a:endParaRPr lang="en-US" sz="1800" kern="120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2F9B23A-8A82-6C4A-BF6F-634184E92747}"/>
              </a:ext>
            </a:extLst>
          </p:cNvPr>
          <p:cNvSpPr txBox="1"/>
          <p:nvPr/>
        </p:nvSpPr>
        <p:spPr>
          <a:xfrm>
            <a:off x="334962" y="2976869"/>
            <a:ext cx="60947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1200" dirty="0">
                <a:solidFill>
                  <a:schemeClr val="dk1"/>
                </a:solidFill>
                <a:effectLst/>
              </a:rPr>
              <a:t>𝑃3 : 𝐵0 → 𝐵1 → 𝐵2 → </a:t>
            </a:r>
            <a:r>
              <a:rPr lang="en-US" sz="1800" kern="1200" dirty="0">
                <a:solidFill>
                  <a:srgbClr val="FF0000"/>
                </a:solidFill>
                <a:effectLst/>
              </a:rPr>
              <a:t>𝐵4 → 𝐵1 </a:t>
            </a:r>
            <a:r>
              <a:rPr lang="en-US" sz="1800" kern="1200" dirty="0">
                <a:solidFill>
                  <a:schemeClr val="dk1"/>
                </a:solidFill>
                <a:effectLst/>
              </a:rPr>
              <a:t>→ 𝐵2 → </a:t>
            </a:r>
            <a:r>
              <a:rPr lang="en-US" sz="1800" kern="1200" dirty="0">
                <a:solidFill>
                  <a:srgbClr val="FF0000"/>
                </a:solidFill>
                <a:effectLst/>
              </a:rPr>
              <a:t>𝐵4 → 𝐵1 </a:t>
            </a:r>
            <a:r>
              <a:rPr lang="en-US" sz="1800" kern="1200" dirty="0">
                <a:solidFill>
                  <a:schemeClr val="dk1"/>
                </a:solidFill>
                <a:effectLst/>
              </a:rPr>
              <a:t>→ 𝐵2 → </a:t>
            </a:r>
            <a:r>
              <a:rPr lang="en-US" sz="1800" kern="1200" dirty="0">
                <a:solidFill>
                  <a:srgbClr val="FF0000"/>
                </a:solidFill>
                <a:effectLst/>
              </a:rPr>
              <a:t> 𝐵4 → 𝐵1 </a:t>
            </a:r>
            <a:r>
              <a:rPr lang="en-US" sz="1800" kern="1200" dirty="0">
                <a:solidFill>
                  <a:schemeClr val="dk1"/>
                </a:solidFill>
                <a:effectLst/>
              </a:rPr>
              <a:t>→ 𝐵2 → </a:t>
            </a:r>
            <a:r>
              <a:rPr lang="en-US" sz="1800" kern="1200" dirty="0">
                <a:solidFill>
                  <a:srgbClr val="FF0000"/>
                </a:solidFill>
                <a:effectLst/>
              </a:rPr>
              <a:t>𝐵4 → 𝐵1 </a:t>
            </a:r>
            <a:r>
              <a:rPr lang="en-US" sz="1800" kern="1200" dirty="0">
                <a:solidFill>
                  <a:schemeClr val="dk1"/>
                </a:solidFill>
                <a:effectLst/>
              </a:rPr>
              <a:t>→ 𝐵2 → 𝐵4 → 𝐵5 → 𝐵6</a:t>
            </a:r>
            <a:endParaRPr lang="en-US" sz="1800" kern="120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5A45738-27D5-B14A-81EA-5703AF99A5CE}"/>
              </a:ext>
            </a:extLst>
          </p:cNvPr>
          <p:cNvSpPr txBox="1"/>
          <p:nvPr/>
        </p:nvSpPr>
        <p:spPr>
          <a:xfrm>
            <a:off x="334962" y="5241482"/>
            <a:ext cx="60947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i="1" kern="1200" dirty="0">
                <a:solidFill>
                  <a:schemeClr val="dk1"/>
                </a:solidFill>
                <a:effectLst/>
              </a:rPr>
              <a:t>V </a:t>
            </a:r>
            <a:r>
              <a:rPr lang="en-US" sz="1800" kern="1200" dirty="0">
                <a:solidFill>
                  <a:schemeClr val="dk1"/>
                </a:solidFill>
                <a:effectLst/>
              </a:rPr>
              <a:t>= 𝐵0,  𝐵1,  𝐵2, </a:t>
            </a:r>
            <a:r>
              <a:rPr lang="en-US" sz="1800" kern="1200" dirty="0">
                <a:solidFill>
                  <a:srgbClr val="FF0000"/>
                </a:solidFill>
                <a:effectLst/>
              </a:rPr>
              <a:t>𝐵4, 𝐵1, </a:t>
            </a:r>
            <a:r>
              <a:rPr lang="en-US" sz="1800" kern="1200" dirty="0">
                <a:solidFill>
                  <a:schemeClr val="dk1"/>
                </a:solidFill>
                <a:effectLst/>
              </a:rPr>
              <a:t>𝐵2, </a:t>
            </a:r>
            <a:r>
              <a:rPr lang="en-US" sz="1800" kern="1200" dirty="0">
                <a:solidFill>
                  <a:srgbClr val="FF0000"/>
                </a:solidFill>
                <a:effectLst/>
              </a:rPr>
              <a:t>𝐵4, 𝐵1, </a:t>
            </a:r>
            <a:r>
              <a:rPr lang="en-US" sz="1800" kern="1200" dirty="0">
                <a:solidFill>
                  <a:schemeClr val="dk1"/>
                </a:solidFill>
                <a:effectLst/>
              </a:rPr>
              <a:t>𝐵2, 𝐵4, 𝐵5, 𝐵6</a:t>
            </a:r>
            <a:endParaRPr lang="en-US" sz="1800" kern="120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27C3C8C-296B-0C41-A4A6-77A3A851C7E5}"/>
              </a:ext>
            </a:extLst>
          </p:cNvPr>
          <p:cNvSpPr txBox="1"/>
          <p:nvPr/>
        </p:nvSpPr>
        <p:spPr>
          <a:xfrm>
            <a:off x="334962" y="2160041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kern="1200" dirty="0">
                <a:solidFill>
                  <a:schemeClr val="dk1"/>
                </a:solidFill>
                <a:effectLst/>
              </a:rPr>
              <a:t>𝑃1 : </a:t>
            </a:r>
            <a:r>
              <a:rPr lang="en-US" sz="1800" i="0" kern="1200" dirty="0">
                <a:solidFill>
                  <a:schemeClr val="dk1"/>
                </a:solidFill>
                <a:effectLst/>
              </a:rPr>
              <a:t>𝐵0 → 𝐵1 → 𝐵2 → 𝐵4 → 𝐵5 → 𝐵6</a:t>
            </a:r>
            <a:endParaRPr lang="en-US" sz="1800" i="0" kern="120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762F99E-CE20-3B49-9002-AFD6042D250B}"/>
              </a:ext>
            </a:extLst>
          </p:cNvPr>
          <p:cNvSpPr txBox="1"/>
          <p:nvPr/>
        </p:nvSpPr>
        <p:spPr>
          <a:xfrm>
            <a:off x="334962" y="4444152"/>
            <a:ext cx="60947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1200" dirty="0">
                <a:solidFill>
                  <a:schemeClr val="dk1"/>
                </a:solidFill>
                <a:effectLst/>
              </a:rPr>
              <a:t>𝑃3 : 𝐵0 → 𝐵1 → 𝐵2 → </a:t>
            </a:r>
            <a:r>
              <a:rPr lang="en-US" sz="1800" kern="1200" dirty="0">
                <a:solidFill>
                  <a:srgbClr val="FF0000"/>
                </a:solidFill>
                <a:effectLst/>
              </a:rPr>
              <a:t>𝐵4 → 𝐵1 </a:t>
            </a:r>
            <a:r>
              <a:rPr lang="en-US" sz="1800" kern="1200" dirty="0">
                <a:solidFill>
                  <a:schemeClr val="dk1"/>
                </a:solidFill>
                <a:effectLst/>
              </a:rPr>
              <a:t>→ 𝐵2 → </a:t>
            </a:r>
            <a:r>
              <a:rPr lang="en-US" sz="1800" kern="1200" dirty="0">
                <a:solidFill>
                  <a:srgbClr val="FF0000"/>
                </a:solidFill>
                <a:effectLst/>
              </a:rPr>
              <a:t>𝐵4 → 𝐵1 </a:t>
            </a:r>
            <a:r>
              <a:rPr lang="en-US" sz="1800" kern="1200" dirty="0">
                <a:solidFill>
                  <a:schemeClr val="accent6"/>
                </a:solidFill>
                <a:effectLst/>
              </a:rPr>
              <a:t>→ 𝐵2 →  𝐵4 → 𝐵1 → 𝐵2 → 𝐵4 → 𝐵1 →</a:t>
            </a:r>
            <a:r>
              <a:rPr lang="en-US" sz="1800" kern="1200" dirty="0">
                <a:solidFill>
                  <a:schemeClr val="dk1"/>
                </a:solidFill>
                <a:effectLst/>
              </a:rPr>
              <a:t> 𝐵2 → 𝐵4 → 𝐵5 → 𝐵6</a:t>
            </a:r>
            <a:endParaRPr lang="en-US" sz="1800" kern="120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3368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DBED9-2153-5C4F-A77B-848C76DAA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KR" dirty="0"/>
              <a:t>BOUNDED FUZZING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E7EE98-A9B6-CC4E-8208-CF4670F54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Coverage Guided Bounded Fuzzing using DAG-ification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6EAB79-8B22-5E49-B967-FF6E2354B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 </a:t>
            </a:r>
            <a:fld id="{93005692-73BE-493E-93AB-ECD6027A7652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9124D5-C948-E946-A60F-D1D53A9284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720" y="1412875"/>
            <a:ext cx="3802152" cy="4845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37A1BF2-A890-C146-AB03-4A8B747837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3965" y="1406869"/>
            <a:ext cx="4098116" cy="286718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34F1554-65C8-DC42-BDFB-338F0FD9D87A}"/>
              </a:ext>
            </a:extLst>
          </p:cNvPr>
          <p:cNvSpPr/>
          <p:nvPr/>
        </p:nvSpPr>
        <p:spPr>
          <a:xfrm>
            <a:off x="988422" y="4824548"/>
            <a:ext cx="1780904" cy="25254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F4B97B7-CE09-7F48-9E18-7DA1AD5CB506}"/>
              </a:ext>
            </a:extLst>
          </p:cNvPr>
          <p:cNvSpPr/>
          <p:nvPr/>
        </p:nvSpPr>
        <p:spPr>
          <a:xfrm>
            <a:off x="957941" y="4315097"/>
            <a:ext cx="2007327" cy="25254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328012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DBED9-2153-5C4F-A77B-848C76DAA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  <a:endParaRPr lang="en-KR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E7EE98-A9B6-CC4E-8208-CF4670F54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Coverage Guided Bounded Fuzzing using DAG-ification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6EAB79-8B22-5E49-B967-FF6E2354B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 </a:t>
            </a:r>
            <a:fld id="{93005692-73BE-493E-93AB-ECD6027A7652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7" name="Content Placeholder 9">
            <a:extLst>
              <a:ext uri="{FF2B5EF4-FFF2-40B4-BE49-F238E27FC236}">
                <a16:creationId xmlns:a16="http://schemas.microsoft.com/office/drawing/2014/main" id="{EA901711-1A02-A14B-89A7-7130D337FD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883" y="1413163"/>
            <a:ext cx="11569729" cy="4595117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400" dirty="0"/>
              <a:t>The problem of state-of-the-practical block and branch coverage:</a:t>
            </a:r>
          </a:p>
          <a:p>
            <a:pPr lvl="1">
              <a:buFont typeface="Wingdings" pitchFamily="2" charset="2"/>
              <a:buChar char="v"/>
            </a:pPr>
            <a:r>
              <a:rPr lang="en-US" dirty="0"/>
              <a:t>The abstractions are brutal and incur non-trivial semantic losses.</a:t>
            </a:r>
          </a:p>
          <a:p>
            <a:pPr lvl="1">
              <a:buFont typeface="Wingdings" pitchFamily="2" charset="2"/>
              <a:buChar char="v"/>
            </a:pPr>
            <a:r>
              <a:rPr lang="en-US" dirty="0">
                <a:solidFill>
                  <a:schemeClr val="tx2"/>
                </a:solidFill>
              </a:rPr>
              <a:t>E2 index does not properly reflect how thoroughly PUT is tested.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/>
              <a:t>New abstraction methods to make path coverage practical:</a:t>
            </a:r>
          </a:p>
          <a:p>
            <a:pPr lvl="1">
              <a:buFont typeface="Wingdings" pitchFamily="2" charset="2"/>
              <a:buChar char="v"/>
            </a:pPr>
            <a:r>
              <a:rPr lang="en-US" dirty="0"/>
              <a:t>We use Bounded Fuzzing and DAG-</a:t>
            </a:r>
            <a:r>
              <a:rPr lang="en-US" dirty="0" err="1"/>
              <a:t>ification</a:t>
            </a:r>
            <a:r>
              <a:rPr lang="en-US" dirty="0"/>
              <a:t> to reduce the semantic loss and get closer to the optimal implementation of the </a:t>
            </a:r>
            <a:r>
              <a:rPr lang="en-US" dirty="0" err="1"/>
              <a:t>Fuzzer</a:t>
            </a:r>
            <a:r>
              <a:rPr lang="en-US" dirty="0"/>
              <a:t>.</a:t>
            </a:r>
          </a:p>
          <a:p>
            <a:pPr lvl="1">
              <a:buFont typeface="Wingdings" pitchFamily="2" charset="2"/>
              <a:buChar char="v"/>
            </a:pPr>
            <a:r>
              <a:rPr lang="en-US" dirty="0"/>
              <a:t>We </a:t>
            </a:r>
            <a:r>
              <a:rPr lang="en-US" dirty="0">
                <a:solidFill>
                  <a:schemeClr val="tx2"/>
                </a:solidFill>
              </a:rPr>
              <a:t>prove the flaws of the existing E2 index and </a:t>
            </a:r>
            <a:r>
              <a:rPr lang="en-US" dirty="0"/>
              <a:t>show that path coverage can increase the diversity of the seed pool.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41302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C022F-91B0-F945-81E8-0AF9D561E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KR" dirty="0"/>
              <a:t>THANK YOU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C22BEA-6DCB-3D41-BC90-E3A537421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Coverage Guided Bounded Fuzzing using DAG-ification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772959-F8C2-E540-8DA9-FCBC645AF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 </a:t>
            </a:r>
            <a:fld id="{93005692-73BE-493E-93AB-ECD6027A7652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068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romanUcPeriod"/>
            </a:pPr>
            <a:r>
              <a:rPr lang="en-US" dirty="0"/>
              <a:t>Background -- Block / Branch Coverage</a:t>
            </a:r>
          </a:p>
          <a:p>
            <a:pPr marL="514350" indent="-514350">
              <a:buFont typeface="+mj-lt"/>
              <a:buAutoNum type="romanUcPeriod"/>
            </a:pPr>
            <a:r>
              <a:rPr lang="en-US" dirty="0"/>
              <a:t>Method -- Path Coverage</a:t>
            </a:r>
          </a:p>
          <a:p>
            <a:pPr marL="514350" indent="-514350">
              <a:buFont typeface="+mj-lt"/>
              <a:buAutoNum type="romanUcPeriod"/>
            </a:pPr>
            <a:r>
              <a:rPr lang="en-US" dirty="0"/>
              <a:t>Implementation</a:t>
            </a:r>
          </a:p>
          <a:p>
            <a:pPr marL="911225" lvl="1" indent="-514350">
              <a:buFont typeface="+mj-lt"/>
              <a:buAutoNum type="romanUcPeriod"/>
            </a:pPr>
            <a:r>
              <a:rPr lang="en-US" dirty="0"/>
              <a:t>System Architecture</a:t>
            </a:r>
          </a:p>
          <a:p>
            <a:pPr marL="911225" lvl="1" indent="-514350">
              <a:buFont typeface="+mj-lt"/>
              <a:buAutoNum type="romanUcPeriod"/>
            </a:pPr>
            <a:r>
              <a:rPr lang="en-US" dirty="0"/>
              <a:t>DAG-</a:t>
            </a:r>
            <a:r>
              <a:rPr lang="en-US" dirty="0" err="1"/>
              <a:t>ification</a:t>
            </a:r>
            <a:endParaRPr lang="en-US" dirty="0"/>
          </a:p>
          <a:p>
            <a:pPr marL="911225" lvl="1" indent="-514350">
              <a:buFont typeface="+mj-lt"/>
              <a:buAutoNum type="romanUcPeriod"/>
            </a:pPr>
            <a:r>
              <a:rPr lang="en-US" dirty="0"/>
              <a:t>Bounded Fuzzing</a:t>
            </a:r>
          </a:p>
          <a:p>
            <a:pPr marL="514350" indent="-514350">
              <a:buFont typeface="+mj-lt"/>
              <a:buAutoNum type="romanUcPeriod"/>
            </a:pPr>
            <a:r>
              <a:rPr lang="en-US" dirty="0"/>
              <a:t>Conclusion</a:t>
            </a:r>
          </a:p>
          <a:p>
            <a:pPr marL="514350" indent="-514350">
              <a:buFont typeface="+mj-lt"/>
              <a:buAutoNum type="romanUcPeriod"/>
            </a:pPr>
            <a:r>
              <a:rPr lang="en-US" dirty="0"/>
              <a:t>References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Coverage Guided Bounded Fuzzing using DAG-</a:t>
            </a:r>
            <a:r>
              <a:rPr lang="en-US" dirty="0" err="1"/>
              <a:t>ification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651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9A624-8C6C-1A41-B154-642E8907F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  <a:endParaRPr lang="en-KR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B39B7B-9E40-4143-995A-D4EC30883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Coverage Guided Bounded Fuzzing using DAG-ification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20AB26-3BE0-0841-A3F0-07029E499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 </a:t>
            </a:r>
            <a:fld id="{93005692-73BE-493E-93AB-ECD6027A765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B196462-AC28-ED47-93A2-CC77C26B97DB}"/>
              </a:ext>
            </a:extLst>
          </p:cNvPr>
          <p:cNvSpPr txBox="1"/>
          <p:nvPr/>
        </p:nvSpPr>
        <p:spPr>
          <a:xfrm>
            <a:off x="8681226" y="3826960"/>
            <a:ext cx="29374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Figure 1. </a:t>
            </a:r>
            <a:r>
              <a:rPr lang="en-US" sz="1400" dirty="0"/>
              <a:t>A Simple Loop Function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66F6AE1-8E64-FD40-93C0-1CDCA3D9C957}"/>
              </a:ext>
            </a:extLst>
          </p:cNvPr>
          <p:cNvSpPr txBox="1"/>
          <p:nvPr/>
        </p:nvSpPr>
        <p:spPr>
          <a:xfrm>
            <a:off x="343201" y="3759080"/>
            <a:ext cx="79231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Table 1. </a:t>
            </a:r>
            <a:r>
              <a:rPr lang="en-US" sz="1400" dirty="0"/>
              <a:t>Output Comparison of CFG-Based Coverage Metrics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10">
                <a:extLst>
                  <a:ext uri="{FF2B5EF4-FFF2-40B4-BE49-F238E27FC236}">
                    <a16:creationId xmlns:a16="http://schemas.microsoft.com/office/drawing/2014/main" id="{74766D9A-ECDB-9848-8BD0-06FA38CB131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8764386"/>
                  </p:ext>
                </p:extLst>
              </p:nvPr>
            </p:nvGraphicFramePr>
            <p:xfrm>
              <a:off x="343201" y="1420129"/>
              <a:ext cx="11275485" cy="2225040"/>
            </p:xfrm>
            <a:graphic>
              <a:graphicData uri="http://schemas.openxmlformats.org/drawingml/2006/table">
                <a:tbl>
                  <a:tblPr firstRow="1" bandRow="1">
                    <a:tableStyleId>{616DA210-FB5B-4158-B5E0-FEB733F419BA}</a:tableStyleId>
                  </a:tblPr>
                  <a:tblGrid>
                    <a:gridCol w="66456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0566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647371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973943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776514">
                      <a:extLst>
                        <a:ext uri="{9D8B030D-6E8A-4147-A177-3AD203B41FA5}">
                          <a16:colId xmlns:a16="http://schemas.microsoft.com/office/drawing/2014/main" val="3615755865"/>
                        </a:ext>
                      </a:extLst>
                    </a:gridCol>
                    <a:gridCol w="2554514">
                      <a:extLst>
                        <a:ext uri="{9D8B030D-6E8A-4147-A177-3AD203B41FA5}">
                          <a16:colId xmlns:a16="http://schemas.microsoft.com/office/drawing/2014/main" val="706577316"/>
                        </a:ext>
                      </a:extLst>
                    </a:gridCol>
                    <a:gridCol w="2452915">
                      <a:extLst>
                        <a:ext uri="{9D8B030D-6E8A-4147-A177-3AD203B41FA5}">
                          <a16:colId xmlns:a16="http://schemas.microsoft.com/office/drawing/2014/main" val="4268905416"/>
                        </a:ext>
                      </a:extLst>
                    </a:gridCol>
                  </a:tblGrid>
                  <a:tr h="185759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/>
                            <a:t>Evaluation of coverage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>
                        <a:lnR w="38100" cap="flat" cmpd="sng" algn="ctr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endParaRPr lang="en-US" sz="1000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sz="3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000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000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000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55223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1000" b="1" dirty="0"/>
                            <a:t>Test case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r>
                            <a:rPr lang="en-US" sz="3200" b="1" dirty="0"/>
                            <a:t>Test case</a:t>
                          </a:r>
                        </a:p>
                      </a:txBody>
                      <a:tcPr>
                        <a:lnR w="38100" cap="flat" cmpd="sng" algn="ctr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8100" cap="flat" cmpd="sng" algn="ctr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3026755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000" kern="1200" dirty="0">
                              <a:solidFill>
                                <a:schemeClr val="dk1"/>
                              </a:solidFill>
                              <a:effectLst/>
                            </a:rPr>
                            <a:t>𝑇1 : ⟨𝑥 = 1,𝑦 = 1, 𝑛 = 0⟩</a:t>
                          </a:r>
                          <a:endParaRPr lang="en-US" sz="1000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3026755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000" kern="1200" dirty="0">
                              <a:solidFill>
                                <a:schemeClr val="dk1"/>
                              </a:solidFill>
                              <a:effectLst/>
                            </a:rPr>
                            <a:t>𝑇2 : ⟨𝑥 = 0,𝑦 = 1, 𝑛 = 1⟩.</a:t>
                          </a:r>
                          <a:endParaRPr lang="en-US" sz="10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row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000" b="1" kern="1200" dirty="0">
                              <a:solidFill>
                                <a:schemeClr val="dk1"/>
                              </a:solidFill>
                              <a:effectLst/>
                            </a:rPr>
                            <a:t>Seed Pool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US" sz="1000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US" sz="1000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71087">
                    <a:tc>
                      <a:txBody>
                        <a:bodyPr/>
                        <a:lstStyle/>
                        <a:p>
                          <a:pPr marL="0" marR="0" lvl="0" indent="0" algn="ctr" defTabSz="3026755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000" b="1" dirty="0"/>
                            <a:t>metric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000" b="1" dirty="0"/>
                            <a:t>Input</a:t>
                          </a:r>
                        </a:p>
                        <a:p>
                          <a:r>
                            <a:rPr lang="en-US" sz="1000" b="1" dirty="0"/>
                            <a:t>Output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kern="1200" dirty="0">
                              <a:solidFill>
                                <a:schemeClr val="dk1"/>
                              </a:solidFill>
                              <a:effectLst/>
                            </a:rPr>
                            <a:t>𝑃1 : </a:t>
                          </a:r>
                          <a:r>
                            <a:rPr lang="en-US" sz="1000" i="0" kern="1200" dirty="0">
                              <a:solidFill>
                                <a:schemeClr val="dk1"/>
                              </a:solidFill>
                              <a:effectLst/>
                            </a:rPr>
                            <a:t>𝐵0 → 𝐵1 → 𝐵2 → 𝐵4 → 𝐵5 → 𝐵6</a:t>
                          </a:r>
                          <a:endParaRPr lang="en-US" sz="1000" i="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000" kern="1200" dirty="0">
                              <a:solidFill>
                                <a:schemeClr val="dk1"/>
                              </a:solidFill>
                              <a:effectLst/>
                            </a:rPr>
                            <a:t>𝑃2 : 𝐵0 → 𝐵1 → 𝐵2 → </a:t>
                          </a:r>
                          <a:r>
                            <a:rPr lang="en-US" sz="1000" kern="1200" dirty="0">
                              <a:solidFill>
                                <a:srgbClr val="FF0000"/>
                              </a:solidFill>
                              <a:effectLst/>
                            </a:rPr>
                            <a:t>𝐵4 → 𝐵1 </a:t>
                          </a:r>
                          <a:r>
                            <a:rPr lang="en-US" sz="1000" kern="1200" dirty="0">
                              <a:solidFill>
                                <a:schemeClr val="dk1"/>
                              </a:solidFill>
                              <a:effectLst/>
                            </a:rPr>
                            <a:t>→ 𝐵2 → 𝐵4 → 𝐵5 → 𝐵6</a:t>
                          </a:r>
                          <a:endParaRPr lang="en-US" sz="10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000" kern="1200" dirty="0">
                              <a:solidFill>
                                <a:schemeClr val="dk1"/>
                              </a:solidFill>
                              <a:effectLst/>
                            </a:rPr>
                            <a:t>Seed Pool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000" kern="1200" dirty="0">
                            <a:solidFill>
                              <a:schemeClr val="dk1"/>
                            </a:solidFill>
                            <a:effectLst/>
                          </a:endParaRP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000" kern="1200" dirty="0">
                            <a:solidFill>
                              <a:schemeClr val="dk1"/>
                            </a:solidFill>
                            <a:effectLst/>
                          </a:endParaRP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17108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b="1" dirty="0"/>
                            <a:t>Block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/>
                            <a:t>Set of CFG nodes (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000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p>
                                  <m:r>
                                    <a:rPr lang="en-US" sz="10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000" b="0" kern="1200" dirty="0">
                              <a:solidFill>
                                <a:schemeClr val="dk1"/>
                              </a:solidFill>
                              <a:effectLst/>
                            </a:rPr>
                            <a:t>)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sz="1000" b="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000" b="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sz="1000" b="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1000" b="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bSup>
                              <m:r>
                                <a:rPr lang="en-US" sz="1000" b="0" i="1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= </m:t>
                              </m:r>
                            </m:oMath>
                          </a14:m>
                          <a:r>
                            <a:rPr lang="en-US" sz="1000" kern="1200" dirty="0">
                              <a:solidFill>
                                <a:schemeClr val="dk1"/>
                              </a:solidFill>
                              <a:effectLst/>
                            </a:rPr>
                            <a:t> {𝐵0, 𝐵1, 𝐵2, 𝐵4, 𝐵5, 𝐵6}</a:t>
                          </a:r>
                          <a:endParaRPr lang="en-KR" sz="1000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sz="1000" b="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000" b="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sz="1000" b="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sz="1000" b="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bSup>
                              <m:r>
                                <a:rPr lang="en-US" sz="1000" b="0" i="1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= </m:t>
                              </m:r>
                            </m:oMath>
                          </a14:m>
                          <a:r>
                            <a:rPr lang="en-US" sz="1000" kern="1200" dirty="0">
                              <a:solidFill>
                                <a:schemeClr val="dk1"/>
                              </a:solidFill>
                              <a:effectLst/>
                            </a:rPr>
                            <a:t>{𝐵0, 𝐵1, 𝐵2, 𝐵4, 𝐵5, 𝐵6}</a:t>
                          </a:r>
                          <a:endParaRPr lang="en-KR" sz="1000" dirty="0"/>
                        </a:p>
                      </a:txBody>
                      <a:tcPr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000" kern="1200" dirty="0">
                              <a:solidFill>
                                <a:schemeClr val="dk1"/>
                              </a:solidFill>
                              <a:effectLst/>
                            </a:rPr>
                            <a:t>{𝑇1}</a:t>
                          </a:r>
                          <a:endParaRPr lang="en-US" sz="1000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000" b="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000" b="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S</m:t>
                                  </m:r>
                                </m:e>
                                <m:sub>
                                  <m:r>
                                    <a:rPr lang="en-US" sz="1000" b="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𝑏𝑙𝑜𝑐𝑘</m:t>
                                  </m:r>
                                </m:sub>
                              </m:sSub>
                              <m:r>
                                <a:rPr lang="en-US" sz="1000" b="0" i="1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= </m:t>
                              </m:r>
                            </m:oMath>
                          </a14:m>
                          <a:r>
                            <a:rPr lang="en-US" sz="1000" dirty="0"/>
                            <a:t> {𝐵0, 𝐵1, 𝐵2, 𝐵4, 𝐵5, 𝐵6}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000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17108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b="1" dirty="0"/>
                            <a:t>Branch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3026755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000" dirty="0"/>
                            <a:t>Set of CFG edges (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000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p>
                                  <m:r>
                                    <a:rPr lang="en-US" sz="10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000" b="0" kern="1200" dirty="0">
                              <a:solidFill>
                                <a:schemeClr val="dk1"/>
                              </a:solidFill>
                              <a:effectLst/>
                            </a:rPr>
                            <a:t>)</a:t>
                          </a:r>
                          <a:endParaRPr lang="en-US" sz="1000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sz="1000" b="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000" b="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sz="1000" b="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1000" b="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p>
                              </m:sSubSup>
                              <m:r>
                                <a:rPr lang="en-US" sz="1000" b="0" i="1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= </m:t>
                              </m:r>
                            </m:oMath>
                          </a14:m>
                          <a:r>
                            <a:rPr lang="en-US" sz="1000" kern="1200" dirty="0">
                              <a:solidFill>
                                <a:schemeClr val="dk1"/>
                              </a:solidFill>
                              <a:effectLst/>
                            </a:rPr>
                            <a:t>{</a:t>
                          </a:r>
                          <a:r>
                            <a:rPr lang="en-KR" sz="1000" kern="1200" dirty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effectLst/>
                            </a:rPr>
                            <a:t>B0 </a:t>
                          </a:r>
                          <a:r>
                            <a:rPr lang="en-US" sz="1000" kern="1200" dirty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effectLst/>
                            </a:rPr>
                            <a:t>→ </a:t>
                          </a:r>
                          <a:r>
                            <a:rPr lang="en-KR" sz="1000" kern="1200" dirty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effectLst/>
                              <a:sym typeface="Wingdings" pitchFamily="2" charset="2"/>
                            </a:rPr>
                            <a:t>B1, </a:t>
                          </a:r>
                          <a:r>
                            <a:rPr lang="en-US" sz="1000" kern="1200" dirty="0">
                              <a:solidFill>
                                <a:schemeClr val="dk1"/>
                              </a:solidFill>
                              <a:effectLst/>
                            </a:rPr>
                            <a:t>𝐵1 → 𝐵2,</a:t>
                          </a:r>
                          <a:r>
                            <a:rPr lang="en-KR" sz="1000" kern="1200" dirty="0">
                              <a:solidFill>
                                <a:schemeClr val="accent6"/>
                              </a:solidFill>
                              <a:effectLst/>
                              <a:sym typeface="Wingdings" pitchFamily="2" charset="2"/>
                            </a:rPr>
                            <a:t> </a:t>
                          </a:r>
                          <a:r>
                            <a:rPr lang="en-KR" sz="1000" kern="1200" dirty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effectLst/>
                            </a:rPr>
                            <a:t>𝐵2 → 𝐵4</a:t>
                          </a:r>
                          <a:r>
                            <a:rPr lang="en-US" sz="1000" kern="1200" dirty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effectLst/>
                            </a:rPr>
                            <a:t>, </a:t>
                          </a:r>
                          <a:r>
                            <a:rPr lang="en-US" sz="1000" kern="1200" dirty="0">
                              <a:solidFill>
                                <a:schemeClr val="dk1"/>
                              </a:solidFill>
                              <a:effectLst/>
                            </a:rPr>
                            <a:t>𝐵4 → 𝐵5, 𝐵5 → 𝐵6}</a:t>
                          </a:r>
                          <a:endParaRPr lang="en-KR" sz="10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sz="1000" b="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000" b="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sz="1000" b="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sz="1000" b="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p>
                              </m:sSubSup>
                              <m:r>
                                <a:rPr lang="en-US" sz="1000" b="0" i="1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= </m:t>
                              </m:r>
                            </m:oMath>
                          </a14:m>
                          <a:r>
                            <a:rPr lang="en-US" sz="1000" kern="1200" dirty="0">
                              <a:solidFill>
                                <a:schemeClr val="dk1"/>
                              </a:solidFill>
                              <a:effectLst/>
                            </a:rPr>
                            <a:t>{</a:t>
                          </a:r>
                          <a:r>
                            <a:rPr lang="en-KR" sz="1000" kern="1200" dirty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effectLst/>
                            </a:rPr>
                            <a:t>B0 </a:t>
                          </a:r>
                          <a:r>
                            <a:rPr lang="en-US" sz="1000" kern="1200" dirty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effectLst/>
                            </a:rPr>
                            <a:t>→ </a:t>
                          </a:r>
                          <a:r>
                            <a:rPr lang="en-KR" sz="1000" kern="1200" dirty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effectLst/>
                              <a:sym typeface="Wingdings" pitchFamily="2" charset="2"/>
                            </a:rPr>
                            <a:t>B1, </a:t>
                          </a:r>
                          <a:r>
                            <a:rPr lang="en-US" sz="1000" kern="1200" dirty="0">
                              <a:solidFill>
                                <a:schemeClr val="dk1"/>
                              </a:solidFill>
                              <a:effectLst/>
                            </a:rPr>
                            <a:t>𝐵1 → 𝐵2,</a:t>
                          </a:r>
                          <a:r>
                            <a:rPr lang="en-KR" sz="1000" kern="1200" dirty="0">
                              <a:solidFill>
                                <a:schemeClr val="accent6"/>
                              </a:solidFill>
                              <a:effectLst/>
                              <a:sym typeface="Wingdings" pitchFamily="2" charset="2"/>
                            </a:rPr>
                            <a:t> </a:t>
                          </a:r>
                          <a:r>
                            <a:rPr lang="en-KR" sz="1000" kern="1200" dirty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effectLst/>
                            </a:rPr>
                            <a:t>𝐵2 → 𝐵4</a:t>
                          </a:r>
                          <a:r>
                            <a:rPr lang="en-US" sz="1000" kern="1200" dirty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effectLst/>
                            </a:rPr>
                            <a:t>, </a:t>
                          </a:r>
                          <a:r>
                            <a:rPr lang="en-US" sz="1000" kern="1200" dirty="0">
                              <a:solidFill>
                                <a:schemeClr val="dk1"/>
                              </a:solidFill>
                              <a:effectLst/>
                            </a:rPr>
                            <a:t>𝐵4 → 𝐵5, </a:t>
                          </a:r>
                          <a:r>
                            <a:rPr lang="en-US" sz="1000" kern="1200" dirty="0">
                              <a:solidFill>
                                <a:srgbClr val="FF0000"/>
                              </a:solidFill>
                              <a:effectLst/>
                            </a:rPr>
                            <a:t>𝐵4 → 𝐵1</a:t>
                          </a:r>
                          <a:r>
                            <a:rPr lang="en-US" sz="1000" kern="1200" dirty="0">
                              <a:solidFill>
                                <a:schemeClr val="dk1"/>
                              </a:solidFill>
                              <a:effectLst/>
                            </a:rPr>
                            <a:t>, 𝐵5 → 𝐵6}</a:t>
                          </a:r>
                          <a:endParaRPr lang="en-KR" sz="10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000" kern="1200" dirty="0">
                              <a:solidFill>
                                <a:schemeClr val="dk1"/>
                              </a:solidFill>
                              <a:effectLst/>
                            </a:rPr>
                            <a:t>{𝑇1, 𝑇2}</a:t>
                          </a:r>
                          <a:endParaRPr lang="en-US" sz="10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000" b="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000" b="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S</m:t>
                                  </m:r>
                                </m:e>
                                <m:sub>
                                  <m:r>
                                    <a:rPr lang="en-US" sz="1000" b="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𝑏𝑟𝑎𝑛𝑐h</m:t>
                                  </m:r>
                                </m:sub>
                              </m:sSub>
                              <m:r>
                                <a:rPr lang="en-US" sz="1000" b="0" i="1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KR" sz="1000" kern="1200" dirty="0">
                              <a:solidFill>
                                <a:schemeClr val="dk1"/>
                              </a:solidFill>
                              <a:effectLst/>
                            </a:rPr>
                            <a:t> {</a:t>
                          </a:r>
                          <a:r>
                            <a:rPr lang="en-US" sz="1000" kern="1200" dirty="0">
                              <a:solidFill>
                                <a:schemeClr val="dk1"/>
                              </a:solidFill>
                              <a:effectLst/>
                            </a:rPr>
                            <a:t>𝐵1 → 𝐵2</a:t>
                          </a:r>
                          <a:r>
                            <a:rPr lang="en-US" sz="1000" kern="1200" dirty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effectLst/>
                            </a:rPr>
                            <a:t>, </a:t>
                          </a:r>
                          <a:r>
                            <a:rPr lang="en-US" sz="1000" kern="1200" dirty="0">
                              <a:solidFill>
                                <a:schemeClr val="dk1"/>
                              </a:solidFill>
                              <a:effectLst/>
                            </a:rPr>
                            <a:t>𝐵4 → 𝐵</a:t>
                          </a:r>
                          <a:r>
                            <a:rPr lang="en-US" sz="1000" kern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5, </a:t>
                          </a:r>
                          <a:r>
                            <a:rPr lang="en-US" sz="1000" kern="1200" dirty="0">
                              <a:solidFill>
                                <a:srgbClr val="FF0000"/>
                              </a:solidFill>
                              <a:effectLst/>
                            </a:rPr>
                            <a:t>𝐵4 → 𝐵1</a:t>
                          </a:r>
                          <a:r>
                            <a:rPr lang="en-US" sz="1000" kern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, 𝐵</a:t>
                          </a:r>
                          <a:r>
                            <a:rPr lang="en-US" sz="1000" kern="1200" dirty="0">
                              <a:solidFill>
                                <a:schemeClr val="dk1"/>
                              </a:solidFill>
                              <a:effectLst/>
                            </a:rPr>
                            <a:t>5 → 𝐵6</a:t>
                          </a:r>
                          <a:r>
                            <a:rPr lang="en-KR" sz="1000" kern="1200" dirty="0">
                              <a:solidFill>
                                <a:schemeClr val="dk1"/>
                              </a:solidFill>
                              <a:effectLst/>
                            </a:rPr>
                            <a:t>}</a:t>
                          </a:r>
                          <a:endParaRPr lang="en-US" sz="10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0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171087">
                    <a:tc>
                      <a:txBody>
                        <a:bodyPr/>
                        <a:lstStyle/>
                        <a:p>
                          <a:pPr algn="ctr"/>
                          <a:endParaRPr lang="en-US" sz="1000" b="1" dirty="0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3026755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0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KR" sz="1000" dirty="0">
                            <a:solidFill>
                              <a:srgbClr val="00B050"/>
                            </a:solidFill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KR" sz="1000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KR" sz="1000" dirty="0"/>
                        </a:p>
                      </a:txBody>
                      <a:tcPr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3026755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KR" sz="1000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3026755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KR" sz="1000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3026755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KR" sz="1000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905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10">
                <a:extLst>
                  <a:ext uri="{FF2B5EF4-FFF2-40B4-BE49-F238E27FC236}">
                    <a16:creationId xmlns:a16="http://schemas.microsoft.com/office/drawing/2014/main" id="{74766D9A-ECDB-9848-8BD0-06FA38CB131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8764386"/>
                  </p:ext>
                </p:extLst>
              </p:nvPr>
            </p:nvGraphicFramePr>
            <p:xfrm>
              <a:off x="343201" y="1420129"/>
              <a:ext cx="11275485" cy="2225040"/>
            </p:xfrm>
            <a:graphic>
              <a:graphicData uri="http://schemas.openxmlformats.org/drawingml/2006/table">
                <a:tbl>
                  <a:tblPr firstRow="1" bandRow="1">
                    <a:tableStyleId>{616DA210-FB5B-4158-B5E0-FEB733F419BA}</a:tableStyleId>
                  </a:tblPr>
                  <a:tblGrid>
                    <a:gridCol w="66456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0566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647371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973943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776514">
                      <a:extLst>
                        <a:ext uri="{9D8B030D-6E8A-4147-A177-3AD203B41FA5}">
                          <a16:colId xmlns:a16="http://schemas.microsoft.com/office/drawing/2014/main" val="3615755865"/>
                        </a:ext>
                      </a:extLst>
                    </a:gridCol>
                    <a:gridCol w="2554514">
                      <a:extLst>
                        <a:ext uri="{9D8B030D-6E8A-4147-A177-3AD203B41FA5}">
                          <a16:colId xmlns:a16="http://schemas.microsoft.com/office/drawing/2014/main" val="706577316"/>
                        </a:ext>
                      </a:extLst>
                    </a:gridCol>
                    <a:gridCol w="2452915">
                      <a:extLst>
                        <a:ext uri="{9D8B030D-6E8A-4147-A177-3AD203B41FA5}">
                          <a16:colId xmlns:a16="http://schemas.microsoft.com/office/drawing/2014/main" val="4268905416"/>
                        </a:ext>
                      </a:extLst>
                    </a:gridCol>
                  </a:tblGrid>
                  <a:tr h="243840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/>
                            <a:t>Evaluation of coverage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>
                        <a:lnR w="38100" cap="flat" cmpd="sng" algn="ctr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endParaRPr lang="en-US" sz="1000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sz="3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000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000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000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43840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1000" b="1" dirty="0"/>
                            <a:t>Test case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r>
                            <a:rPr lang="en-US" sz="3200" b="1" dirty="0"/>
                            <a:t>Test case</a:t>
                          </a:r>
                        </a:p>
                      </a:txBody>
                      <a:tcPr>
                        <a:lnR w="38100" cap="flat" cmpd="sng" algn="ctr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8100" cap="flat" cmpd="sng" algn="ctr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3026755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000" kern="1200" dirty="0">
                              <a:solidFill>
                                <a:schemeClr val="dk1"/>
                              </a:solidFill>
                              <a:effectLst/>
                            </a:rPr>
                            <a:t>𝑇1 : ⟨𝑥 = 1,𝑦 = 1, 𝑛 = 0⟩</a:t>
                          </a:r>
                          <a:endParaRPr lang="en-US" sz="1000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3026755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000" kern="1200" dirty="0">
                              <a:solidFill>
                                <a:schemeClr val="dk1"/>
                              </a:solidFill>
                              <a:effectLst/>
                            </a:rPr>
                            <a:t>𝑇2 : ⟨𝑥 = 0,𝑦 = 1, 𝑛 = 1⟩.</a:t>
                          </a:r>
                          <a:endParaRPr lang="en-US" sz="10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row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000" b="1" kern="1200" dirty="0">
                              <a:solidFill>
                                <a:schemeClr val="dk1"/>
                              </a:solidFill>
                              <a:effectLst/>
                            </a:rPr>
                            <a:t>Seed Pool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US" sz="1000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US" sz="1000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marL="0" marR="0" lvl="0" indent="0" algn="ctr" defTabSz="3026755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000" b="1" dirty="0"/>
                            <a:t>metric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000" b="1" dirty="0"/>
                            <a:t>Input</a:t>
                          </a:r>
                        </a:p>
                        <a:p>
                          <a:r>
                            <a:rPr lang="en-US" sz="1000" b="1" dirty="0"/>
                            <a:t>Output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kern="1200" dirty="0">
                              <a:solidFill>
                                <a:schemeClr val="dk1"/>
                              </a:solidFill>
                              <a:effectLst/>
                            </a:rPr>
                            <a:t>𝑃1 : </a:t>
                          </a:r>
                          <a:r>
                            <a:rPr lang="en-US" sz="1000" i="0" kern="1200" dirty="0">
                              <a:solidFill>
                                <a:schemeClr val="dk1"/>
                              </a:solidFill>
                              <a:effectLst/>
                            </a:rPr>
                            <a:t>𝐵0 → 𝐵1 → 𝐵2 → 𝐵4 → 𝐵5 → 𝐵6</a:t>
                          </a:r>
                          <a:endParaRPr lang="en-US" sz="1000" i="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000" kern="1200" dirty="0">
                              <a:solidFill>
                                <a:schemeClr val="dk1"/>
                              </a:solidFill>
                              <a:effectLst/>
                            </a:rPr>
                            <a:t>𝑃2 : 𝐵0 → 𝐵1 → 𝐵2 → </a:t>
                          </a:r>
                          <a:r>
                            <a:rPr lang="en-US" sz="1000" kern="1200" dirty="0">
                              <a:solidFill>
                                <a:srgbClr val="FF0000"/>
                              </a:solidFill>
                              <a:effectLst/>
                            </a:rPr>
                            <a:t>𝐵4 → 𝐵1 </a:t>
                          </a:r>
                          <a:r>
                            <a:rPr lang="en-US" sz="1000" kern="1200" dirty="0">
                              <a:solidFill>
                                <a:schemeClr val="dk1"/>
                              </a:solidFill>
                              <a:effectLst/>
                            </a:rPr>
                            <a:t>→ 𝐵2 → 𝐵4 → 𝐵5 → 𝐵6</a:t>
                          </a:r>
                          <a:endParaRPr lang="en-US" sz="10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000" kern="1200" dirty="0">
                              <a:solidFill>
                                <a:schemeClr val="dk1"/>
                              </a:solidFill>
                              <a:effectLst/>
                            </a:rPr>
                            <a:t>Seed Pool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000" kern="1200" dirty="0">
                            <a:solidFill>
                              <a:schemeClr val="dk1"/>
                            </a:solidFill>
                            <a:effectLst/>
                          </a:endParaRP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000" kern="1200" dirty="0">
                            <a:solidFill>
                              <a:schemeClr val="dk1"/>
                            </a:solidFill>
                            <a:effectLst/>
                          </a:endParaRP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b="1" dirty="0"/>
                            <a:t>Block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KR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56842" t="-221875" r="-780000" b="-237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KR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114615" t="-221875" r="-470000" b="-237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KR"/>
                        </a:p>
                      </a:txBody>
                      <a:tcPr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180000" t="-221875" r="-294194" b="-237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000" kern="1200" dirty="0">
                              <a:solidFill>
                                <a:schemeClr val="dk1"/>
                              </a:solidFill>
                              <a:effectLst/>
                            </a:rPr>
                            <a:t>{𝑇1}</a:t>
                          </a:r>
                          <a:endParaRPr lang="en-US" sz="1000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KR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246766" t="-221875" r="-96020" b="-237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000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486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b="1" dirty="0"/>
                            <a:t>Branch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KR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56842" t="-239535" r="-780000" b="-767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KR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3"/>
                          <a:stretch>
                            <a:fillRect l="-114615" t="-239535" r="-470000" b="-767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KR"/>
                        </a:p>
                      </a:txBody>
                      <a:tcPr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180000" t="-239535" r="-294194" b="-767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000" kern="1200" dirty="0">
                              <a:solidFill>
                                <a:schemeClr val="dk1"/>
                              </a:solidFill>
                              <a:effectLst/>
                            </a:rPr>
                            <a:t>{𝑇1, 𝑇2}</a:t>
                          </a:r>
                          <a:endParaRPr lang="en-US" sz="10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KR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246766" t="-239535" r="-96020" b="-767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0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endParaRPr lang="en-US" sz="1000" b="1" dirty="0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3026755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0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KR" sz="1000" dirty="0">
                            <a:solidFill>
                              <a:srgbClr val="00B050"/>
                            </a:solidFill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KR" sz="1000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KR" sz="1000" dirty="0"/>
                        </a:p>
                      </a:txBody>
                      <a:tcPr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3026755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KR" sz="1000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3026755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KR" sz="1000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3026755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KR" sz="1000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905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6" name="Picture 15">
            <a:extLst>
              <a:ext uri="{FF2B5EF4-FFF2-40B4-BE49-F238E27FC236}">
                <a16:creationId xmlns:a16="http://schemas.microsoft.com/office/drawing/2014/main" id="{50B11390-EC2B-AB4C-B3FE-BFA5247899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1226" y="4134737"/>
            <a:ext cx="2720900" cy="260626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910C2C2-31E9-6745-91C1-28CB83BF7245}"/>
              </a:ext>
            </a:extLst>
          </p:cNvPr>
          <p:cNvSpPr txBox="1"/>
          <p:nvPr/>
        </p:nvSpPr>
        <p:spPr>
          <a:xfrm>
            <a:off x="4114454" y="4423018"/>
            <a:ext cx="24785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KR" sz="2400" dirty="0">
                <a:solidFill>
                  <a:schemeClr val="accent1">
                    <a:lumMod val="75000"/>
                  </a:schemeClr>
                </a:solidFill>
              </a:rPr>
              <a:t>Coverage-guided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25220F3-FFA5-DB44-918B-5E4EC1BC3992}"/>
              </a:ext>
            </a:extLst>
          </p:cNvPr>
          <p:cNvSpPr txBox="1"/>
          <p:nvPr/>
        </p:nvSpPr>
        <p:spPr>
          <a:xfrm>
            <a:off x="259882" y="4423019"/>
            <a:ext cx="3877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KR" sz="2400" dirty="0">
                <a:solidFill>
                  <a:srgbClr val="D883FF"/>
                </a:solidFill>
              </a:rPr>
              <a:t>Control-Flow-Graph-based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57E328B-EBDD-A34F-B2A3-2927FB5AFC0F}"/>
              </a:ext>
            </a:extLst>
          </p:cNvPr>
          <p:cNvSpPr txBox="1"/>
          <p:nvPr/>
        </p:nvSpPr>
        <p:spPr>
          <a:xfrm>
            <a:off x="6710898" y="4423019"/>
            <a:ext cx="12458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KR" sz="2400" dirty="0"/>
              <a:t>Fuzzing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29D5557-5EC8-3F40-A49A-ECAFD1F092AE}"/>
              </a:ext>
            </a:extLst>
          </p:cNvPr>
          <p:cNvGrpSpPr/>
          <p:nvPr/>
        </p:nvGrpSpPr>
        <p:grpSpPr>
          <a:xfrm>
            <a:off x="9318861" y="1461302"/>
            <a:ext cx="1650406" cy="2214168"/>
            <a:chOff x="9318861" y="1461302"/>
            <a:chExt cx="1650406" cy="2214168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B83B657D-C5DD-3346-86FC-7DE220BF0A34}"/>
                </a:ext>
              </a:extLst>
            </p:cNvPr>
            <p:cNvSpPr txBox="1"/>
            <p:nvPr/>
          </p:nvSpPr>
          <p:spPr>
            <a:xfrm>
              <a:off x="9318861" y="1461302"/>
              <a:ext cx="1650406" cy="35240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accent2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200" dirty="0">
                  <a:solidFill>
                    <a:schemeClr val="tx1"/>
                  </a:solidFill>
                </a:rPr>
                <a:t>D</a:t>
              </a:r>
              <a:r>
                <a:rPr lang="en-KR" sz="1200" dirty="0">
                  <a:solidFill>
                    <a:schemeClr val="tx1"/>
                  </a:solidFill>
                </a:rPr>
                <a:t>egree of </a:t>
              </a:r>
              <a:r>
                <a:rPr lang="en-US" sz="1200" dirty="0">
                  <a:solidFill>
                    <a:schemeClr val="tx1"/>
                  </a:solidFill>
                </a:rPr>
                <a:t>a</a:t>
              </a:r>
              <a:r>
                <a:rPr lang="en-KR" sz="1200" dirty="0">
                  <a:solidFill>
                    <a:schemeClr val="tx1"/>
                  </a:solidFill>
                </a:rPr>
                <a:t>bstraction</a:t>
              </a:r>
            </a:p>
          </p:txBody>
        </p:sp>
        <p:sp>
          <p:nvSpPr>
            <p:cNvPr id="46" name="Down Arrow 45">
              <a:extLst>
                <a:ext uri="{FF2B5EF4-FFF2-40B4-BE49-F238E27FC236}">
                  <a16:creationId xmlns:a16="http://schemas.microsoft.com/office/drawing/2014/main" id="{22F3CD2E-570D-E042-9BE8-FB43F602DCE2}"/>
                </a:ext>
              </a:extLst>
            </p:cNvPr>
            <p:cNvSpPr/>
            <p:nvPr/>
          </p:nvSpPr>
          <p:spPr>
            <a:xfrm rot="10800000">
              <a:off x="9377167" y="2267075"/>
              <a:ext cx="509294" cy="983588"/>
            </a:xfrm>
            <a:prstGeom prst="downArrow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accent2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KR" sz="1200" dirty="0">
                <a:solidFill>
                  <a:schemeClr val="tx1"/>
                </a:solidFill>
              </a:endParaRPr>
            </a:p>
          </p:txBody>
        </p:sp>
        <p:sp>
          <p:nvSpPr>
            <p:cNvPr id="47" name="Down Arrow 46">
              <a:extLst>
                <a:ext uri="{FF2B5EF4-FFF2-40B4-BE49-F238E27FC236}">
                  <a16:creationId xmlns:a16="http://schemas.microsoft.com/office/drawing/2014/main" id="{F8F5DD28-9268-8043-818F-8482E193D9DD}"/>
                </a:ext>
              </a:extLst>
            </p:cNvPr>
            <p:cNvSpPr/>
            <p:nvPr/>
          </p:nvSpPr>
          <p:spPr>
            <a:xfrm rot="10800000" flipV="1">
              <a:off x="10333623" y="2269766"/>
              <a:ext cx="509294" cy="977059"/>
            </a:xfrm>
            <a:prstGeom prst="downArrow">
              <a:avLst/>
            </a:prstGeom>
            <a:solidFill>
              <a:srgbClr val="FB8545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KR" sz="1200" dirty="0">
                <a:solidFill>
                  <a:schemeClr val="lt1"/>
                </a:solidFill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364066F8-FDC5-B541-A2EC-3DDA9505CA57}"/>
                </a:ext>
              </a:extLst>
            </p:cNvPr>
            <p:cNvSpPr txBox="1"/>
            <p:nvPr/>
          </p:nvSpPr>
          <p:spPr>
            <a:xfrm>
              <a:off x="9318861" y="3323407"/>
              <a:ext cx="1650406" cy="352063"/>
            </a:xfrm>
            <a:prstGeom prst="rect">
              <a:avLst/>
            </a:prstGeom>
            <a:solidFill>
              <a:srgbClr val="FB8545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ctr">
                <a:defRPr sz="1100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200" dirty="0"/>
                <a:t> </a:t>
              </a:r>
              <a:r>
                <a:rPr lang="en-US" sz="1200" dirty="0">
                  <a:solidFill>
                    <a:schemeClr val="accent2"/>
                  </a:solidFill>
                </a:rPr>
                <a:t>Optimality</a:t>
              </a:r>
              <a:endParaRPr lang="en-KR" sz="1200" dirty="0">
                <a:solidFill>
                  <a:schemeClr val="accent2"/>
                </a:solidFill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F382279A-61F0-BC46-AC17-8D0CE0FE0D26}"/>
                </a:ext>
              </a:extLst>
            </p:cNvPr>
            <p:cNvSpPr txBox="1"/>
            <p:nvPr/>
          </p:nvSpPr>
          <p:spPr>
            <a:xfrm>
              <a:off x="9318861" y="1844708"/>
              <a:ext cx="1650406" cy="352409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accent2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ctr">
                <a:defRPr sz="1400">
                  <a:solidFill>
                    <a:schemeClr val="tx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200" dirty="0"/>
                <a:t>L</a:t>
              </a:r>
              <a:r>
                <a:rPr lang="en-KR" sz="1200" dirty="0"/>
                <a:t>oss of semantic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5A8B578B-AB59-A549-B262-0AAD134D6CD6}"/>
              </a:ext>
            </a:extLst>
          </p:cNvPr>
          <p:cNvSpPr/>
          <p:nvPr/>
        </p:nvSpPr>
        <p:spPr>
          <a:xfrm>
            <a:off x="350002" y="4998032"/>
            <a:ext cx="6387205" cy="10671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ü"/>
            </a:pPr>
            <a:r>
              <a:rPr lang="en-KR" dirty="0">
                <a:solidFill>
                  <a:srgbClr val="374151"/>
                </a:solidFill>
                <a:latin typeface="Söhne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KR" sz="1800" dirty="0">
                <a:solidFill>
                  <a:srgbClr val="374151"/>
                </a:solidFill>
                <a:effectLst/>
                <a:latin typeface="Söhne"/>
                <a:ea typeface="Times New Roman" panose="02020603050405020304" pitchFamily="18" charset="0"/>
                <a:cs typeface="Times New Roman" panose="02020603050405020304" pitchFamily="18" charset="0"/>
              </a:rPr>
              <a:t>ecide which test cases to add to the seed pool</a:t>
            </a:r>
            <a:r>
              <a:rPr lang="en-KR" dirty="0">
                <a:effectLst/>
              </a:rPr>
              <a:t> </a:t>
            </a:r>
            <a:endParaRPr lang="en-KR" dirty="0"/>
          </a:p>
          <a:p>
            <a:pPr marL="285750" indent="-285750">
              <a:buFont typeface="Wingdings" pitchFamily="2" charset="2"/>
              <a:buChar char="ü"/>
            </a:pPr>
            <a:r>
              <a:rPr lang="en-KR" dirty="0">
                <a:solidFill>
                  <a:srgbClr val="374151"/>
                </a:solidFill>
                <a:latin typeface="Söhne"/>
                <a:ea typeface="Times New Roman" panose="02020603050405020304" pitchFamily="18" charset="0"/>
                <a:cs typeface="Times New Roman" panose="02020603050405020304" pitchFamily="18" charset="0"/>
              </a:rPr>
              <a:t>Automatically generate g</a:t>
            </a:r>
            <a:r>
              <a:rPr lang="en-KR" sz="1800" dirty="0">
                <a:solidFill>
                  <a:srgbClr val="374151"/>
                </a:solidFill>
                <a:effectLst/>
                <a:latin typeface="Söhne"/>
                <a:ea typeface="Times New Roman" panose="02020603050405020304" pitchFamily="18" charset="0"/>
                <a:cs typeface="Times New Roman" panose="02020603050405020304" pitchFamily="18" charset="0"/>
              </a:rPr>
              <a:t>ood seed pool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KR" dirty="0">
                <a:solidFill>
                  <a:srgbClr val="374151"/>
                </a:solidFill>
                <a:latin typeface="Söhne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KR" sz="1800" dirty="0">
                <a:solidFill>
                  <a:srgbClr val="374151"/>
                </a:solidFill>
                <a:effectLst/>
                <a:latin typeface="Söhne"/>
                <a:ea typeface="Times New Roman" panose="02020603050405020304" pitchFamily="18" charset="0"/>
                <a:cs typeface="Times New Roman" panose="02020603050405020304" pitchFamily="18" charset="0"/>
              </a:rPr>
              <a:t>est PUT more thoroughly and find more potential bugs</a:t>
            </a:r>
          </a:p>
        </p:txBody>
      </p:sp>
    </p:spTree>
    <p:extLst>
      <p:ext uri="{BB962C8B-B14F-4D97-AF65-F5344CB8AC3E}">
        <p14:creationId xmlns:p14="http://schemas.microsoft.com/office/powerpoint/2010/main" val="3925558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3" grpId="0"/>
      <p:bldP spid="4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9A624-8C6C-1A41-B154-642E8907F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</a:t>
            </a:r>
            <a:endParaRPr lang="en-KR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B39B7B-9E40-4143-995A-D4EC30883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Coverage Guided Bounded Fuzzing using DAG-ification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20AB26-3BE0-0841-A3F0-07029E499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 </a:t>
            </a:r>
            <a:fld id="{93005692-73BE-493E-93AB-ECD6027A765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B196462-AC28-ED47-93A2-CC77C26B97DB}"/>
              </a:ext>
            </a:extLst>
          </p:cNvPr>
          <p:cNvSpPr txBox="1"/>
          <p:nvPr/>
        </p:nvSpPr>
        <p:spPr>
          <a:xfrm>
            <a:off x="8681226" y="3826960"/>
            <a:ext cx="29374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Figure 1. </a:t>
            </a:r>
            <a:r>
              <a:rPr lang="en-US" sz="1400" dirty="0"/>
              <a:t>A Simple Loop Function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66F6AE1-8E64-FD40-93C0-1CDCA3D9C957}"/>
              </a:ext>
            </a:extLst>
          </p:cNvPr>
          <p:cNvSpPr txBox="1"/>
          <p:nvPr/>
        </p:nvSpPr>
        <p:spPr>
          <a:xfrm>
            <a:off x="343201" y="3759080"/>
            <a:ext cx="79231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Table 1. </a:t>
            </a:r>
            <a:r>
              <a:rPr lang="en-US" sz="1400" dirty="0"/>
              <a:t>Output Comparison of CFG-Based Coverage Metrics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10">
                <a:extLst>
                  <a:ext uri="{FF2B5EF4-FFF2-40B4-BE49-F238E27FC236}">
                    <a16:creationId xmlns:a16="http://schemas.microsoft.com/office/drawing/2014/main" id="{74766D9A-ECDB-9848-8BD0-06FA38CB131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7081723"/>
                  </p:ext>
                </p:extLst>
              </p:nvPr>
            </p:nvGraphicFramePr>
            <p:xfrm>
              <a:off x="343201" y="1420129"/>
              <a:ext cx="11275485" cy="2236788"/>
            </p:xfrm>
            <a:graphic>
              <a:graphicData uri="http://schemas.openxmlformats.org/drawingml/2006/table">
                <a:tbl>
                  <a:tblPr firstRow="1" bandRow="1">
                    <a:tableStyleId>{616DA210-FB5B-4158-B5E0-FEB733F419BA}</a:tableStyleId>
                  </a:tblPr>
                  <a:tblGrid>
                    <a:gridCol w="66456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0566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647371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973943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776514">
                      <a:extLst>
                        <a:ext uri="{9D8B030D-6E8A-4147-A177-3AD203B41FA5}">
                          <a16:colId xmlns:a16="http://schemas.microsoft.com/office/drawing/2014/main" val="3615755865"/>
                        </a:ext>
                      </a:extLst>
                    </a:gridCol>
                    <a:gridCol w="2554514">
                      <a:extLst>
                        <a:ext uri="{9D8B030D-6E8A-4147-A177-3AD203B41FA5}">
                          <a16:colId xmlns:a16="http://schemas.microsoft.com/office/drawing/2014/main" val="706577316"/>
                        </a:ext>
                      </a:extLst>
                    </a:gridCol>
                    <a:gridCol w="2452915">
                      <a:extLst>
                        <a:ext uri="{9D8B030D-6E8A-4147-A177-3AD203B41FA5}">
                          <a16:colId xmlns:a16="http://schemas.microsoft.com/office/drawing/2014/main" val="4268905416"/>
                        </a:ext>
                      </a:extLst>
                    </a:gridCol>
                  </a:tblGrid>
                  <a:tr h="185759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/>
                            <a:t>Evaluation of coverage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>
                        <a:lnR w="38100" cap="flat" cmpd="sng" algn="ctr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endParaRPr lang="en-US" sz="1000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sz="3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000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000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000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55223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1000" b="1" dirty="0"/>
                            <a:t>Test case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r>
                            <a:rPr lang="en-US" sz="3200" b="1" dirty="0"/>
                            <a:t>Test case</a:t>
                          </a:r>
                        </a:p>
                      </a:txBody>
                      <a:tcPr>
                        <a:lnR w="38100" cap="flat" cmpd="sng" algn="ctr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8100" cap="flat" cmpd="sng" algn="ctr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3026755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000" kern="1200" dirty="0">
                              <a:solidFill>
                                <a:schemeClr val="dk1"/>
                              </a:solidFill>
                              <a:effectLst/>
                            </a:rPr>
                            <a:t>𝑇1 : ⟨𝑥 = 1,𝑦 = 1, 𝑛 = 0⟩</a:t>
                          </a:r>
                          <a:endParaRPr lang="en-US" sz="1000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3026755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000" kern="1200" dirty="0">
                              <a:solidFill>
                                <a:schemeClr val="dk1"/>
                              </a:solidFill>
                              <a:effectLst/>
                            </a:rPr>
                            <a:t>𝑇2 : ⟨𝑥 = 0,𝑦 = 1, 𝑛 = 1⟩.</a:t>
                          </a:r>
                          <a:endParaRPr lang="en-US" sz="10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row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000" b="1" kern="1200" dirty="0">
                              <a:solidFill>
                                <a:schemeClr val="dk1"/>
                              </a:solidFill>
                              <a:effectLst/>
                            </a:rPr>
                            <a:t>Seed Pool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US" sz="1000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US" sz="1000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71087">
                    <a:tc>
                      <a:txBody>
                        <a:bodyPr/>
                        <a:lstStyle/>
                        <a:p>
                          <a:pPr marL="0" marR="0" lvl="0" indent="0" algn="ctr" defTabSz="3026755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000" b="1" dirty="0"/>
                            <a:t>metric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000" b="1" dirty="0"/>
                            <a:t>Input</a:t>
                          </a:r>
                        </a:p>
                        <a:p>
                          <a:r>
                            <a:rPr lang="en-US" sz="1000" b="1" dirty="0"/>
                            <a:t>Output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kern="1200" dirty="0">
                              <a:solidFill>
                                <a:schemeClr val="dk1"/>
                              </a:solidFill>
                              <a:effectLst/>
                            </a:rPr>
                            <a:t>𝑃1 : </a:t>
                          </a:r>
                          <a:r>
                            <a:rPr lang="en-US" sz="1000" i="0" kern="1200" dirty="0">
                              <a:solidFill>
                                <a:schemeClr val="dk1"/>
                              </a:solidFill>
                              <a:effectLst/>
                            </a:rPr>
                            <a:t>𝐵0 → 𝐵1 → 𝐵2 → 𝐵4 → 𝐵5 → 𝐵6</a:t>
                          </a:r>
                          <a:endParaRPr lang="en-US" sz="1000" i="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000" kern="1200" dirty="0">
                              <a:solidFill>
                                <a:schemeClr val="dk1"/>
                              </a:solidFill>
                              <a:effectLst/>
                            </a:rPr>
                            <a:t>𝑃2 : 𝐵0 → 𝐵1 → 𝐵2 → </a:t>
                          </a:r>
                          <a:r>
                            <a:rPr lang="en-US" sz="1000" kern="1200" dirty="0">
                              <a:solidFill>
                                <a:srgbClr val="FF0000"/>
                              </a:solidFill>
                              <a:effectLst/>
                            </a:rPr>
                            <a:t>𝐵4 → 𝐵1 </a:t>
                          </a:r>
                          <a:r>
                            <a:rPr lang="en-US" sz="1000" kern="1200" dirty="0">
                              <a:solidFill>
                                <a:schemeClr val="dk1"/>
                              </a:solidFill>
                              <a:effectLst/>
                            </a:rPr>
                            <a:t>→ 𝐵2 → 𝐵4 → 𝐵5 → 𝐵6</a:t>
                          </a:r>
                          <a:endParaRPr lang="en-US" sz="10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000" kern="1200" dirty="0">
                              <a:solidFill>
                                <a:schemeClr val="dk1"/>
                              </a:solidFill>
                              <a:effectLst/>
                            </a:rPr>
                            <a:t>Seed Pool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000" kern="1200" dirty="0">
                            <a:solidFill>
                              <a:schemeClr val="dk1"/>
                            </a:solidFill>
                            <a:effectLst/>
                          </a:endParaRP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000" kern="1200" dirty="0">
                            <a:solidFill>
                              <a:schemeClr val="dk1"/>
                            </a:solidFill>
                            <a:effectLst/>
                          </a:endParaRP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17108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b="1" dirty="0"/>
                            <a:t>Block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/>
                            <a:t>Set of CFG nodes (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000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p>
                                  <m:r>
                                    <a:rPr lang="en-US" sz="10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000" b="0" kern="1200" dirty="0">
                              <a:solidFill>
                                <a:schemeClr val="dk1"/>
                              </a:solidFill>
                              <a:effectLst/>
                            </a:rPr>
                            <a:t>)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sz="1000" b="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000" b="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sz="1000" b="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1000" b="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bSup>
                              <m:r>
                                <a:rPr lang="en-US" sz="1000" b="0" i="1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= </m:t>
                              </m:r>
                            </m:oMath>
                          </a14:m>
                          <a:r>
                            <a:rPr lang="en-US" sz="1000" kern="1200" dirty="0">
                              <a:solidFill>
                                <a:schemeClr val="dk1"/>
                              </a:solidFill>
                              <a:effectLst/>
                            </a:rPr>
                            <a:t> {𝐵0, 𝐵1, 𝐵2, 𝐵4, 𝐵5, 𝐵6}</a:t>
                          </a:r>
                          <a:endParaRPr lang="en-KR" sz="1000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sz="1000" b="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000" b="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sz="1000" b="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sz="1000" b="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bSup>
                              <m:r>
                                <a:rPr lang="en-US" sz="1000" b="0" i="1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= </m:t>
                              </m:r>
                            </m:oMath>
                          </a14:m>
                          <a:r>
                            <a:rPr lang="en-US" sz="1000" kern="1200" dirty="0">
                              <a:solidFill>
                                <a:schemeClr val="dk1"/>
                              </a:solidFill>
                              <a:effectLst/>
                            </a:rPr>
                            <a:t>{𝐵0, 𝐵1, 𝐵2, 𝐵4, 𝐵5, 𝐵6}</a:t>
                          </a:r>
                          <a:endParaRPr lang="en-KR" sz="1000" dirty="0"/>
                        </a:p>
                      </a:txBody>
                      <a:tcPr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000" kern="1200" dirty="0">
                              <a:solidFill>
                                <a:schemeClr val="dk1"/>
                              </a:solidFill>
                              <a:effectLst/>
                            </a:rPr>
                            <a:t>{𝑇1}</a:t>
                          </a:r>
                          <a:endParaRPr lang="en-US" sz="1000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000" b="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000" b="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S</m:t>
                                  </m:r>
                                </m:e>
                                <m:sub>
                                  <m:r>
                                    <a:rPr lang="en-US" sz="1000" b="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𝑏𝑙𝑜𝑐𝑘</m:t>
                                  </m:r>
                                </m:sub>
                              </m:sSub>
                              <m:r>
                                <a:rPr lang="en-US" sz="1000" b="0" i="1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= </m:t>
                              </m:r>
                            </m:oMath>
                          </a14:m>
                          <a:r>
                            <a:rPr lang="en-US" sz="1000" dirty="0"/>
                            <a:t> {𝐵0, 𝐵1, 𝐵2, 𝐵4, 𝐵5, 𝐵6}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000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17108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b="1" dirty="0"/>
                            <a:t>Branch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3026755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000" dirty="0"/>
                            <a:t>Set of CFG edges (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000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p>
                                  <m:r>
                                    <a:rPr lang="en-US" sz="10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000" b="0" kern="1200" dirty="0">
                              <a:solidFill>
                                <a:schemeClr val="dk1"/>
                              </a:solidFill>
                              <a:effectLst/>
                            </a:rPr>
                            <a:t>)</a:t>
                          </a:r>
                          <a:endParaRPr lang="en-US" sz="1000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sz="1000" b="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000" b="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sz="1000" b="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1000" b="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p>
                              </m:sSubSup>
                              <m:r>
                                <a:rPr lang="en-US" sz="1000" b="0" i="1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= </m:t>
                              </m:r>
                            </m:oMath>
                          </a14:m>
                          <a:r>
                            <a:rPr lang="en-US" sz="1000" kern="1200" dirty="0">
                              <a:solidFill>
                                <a:schemeClr val="dk1"/>
                              </a:solidFill>
                              <a:effectLst/>
                            </a:rPr>
                            <a:t>{</a:t>
                          </a:r>
                          <a:r>
                            <a:rPr lang="en-KR" sz="1000" kern="1200" dirty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effectLst/>
                            </a:rPr>
                            <a:t>B0 </a:t>
                          </a:r>
                          <a:r>
                            <a:rPr lang="en-US" sz="1000" kern="1200" dirty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effectLst/>
                            </a:rPr>
                            <a:t>→ </a:t>
                          </a:r>
                          <a:r>
                            <a:rPr lang="en-KR" sz="1000" kern="1200" dirty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effectLst/>
                              <a:sym typeface="Wingdings" pitchFamily="2" charset="2"/>
                            </a:rPr>
                            <a:t>B1, </a:t>
                          </a:r>
                          <a:r>
                            <a:rPr lang="en-US" sz="1000" kern="1200" dirty="0">
                              <a:solidFill>
                                <a:schemeClr val="dk1"/>
                              </a:solidFill>
                              <a:effectLst/>
                            </a:rPr>
                            <a:t>𝐵1 → 𝐵2,</a:t>
                          </a:r>
                          <a:r>
                            <a:rPr lang="en-KR" sz="1000" kern="1200" dirty="0">
                              <a:solidFill>
                                <a:schemeClr val="accent6"/>
                              </a:solidFill>
                              <a:effectLst/>
                              <a:sym typeface="Wingdings" pitchFamily="2" charset="2"/>
                            </a:rPr>
                            <a:t> </a:t>
                          </a:r>
                          <a:r>
                            <a:rPr lang="en-KR" sz="1000" kern="1200" dirty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effectLst/>
                            </a:rPr>
                            <a:t>𝐵2 → 𝐵4</a:t>
                          </a:r>
                          <a:r>
                            <a:rPr lang="en-US" sz="1000" kern="1200" dirty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effectLst/>
                            </a:rPr>
                            <a:t>, </a:t>
                          </a:r>
                          <a:r>
                            <a:rPr lang="en-US" sz="1000" kern="1200" dirty="0">
                              <a:solidFill>
                                <a:schemeClr val="dk1"/>
                              </a:solidFill>
                              <a:effectLst/>
                            </a:rPr>
                            <a:t>𝐵4 → 𝐵5, 𝐵5 → 𝐵6}</a:t>
                          </a:r>
                          <a:endParaRPr lang="en-KR" sz="10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sz="1000" b="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000" b="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sz="1000" b="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sz="1000" b="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p>
                              </m:sSubSup>
                              <m:r>
                                <a:rPr lang="en-US" sz="1000" b="0" i="1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= </m:t>
                              </m:r>
                            </m:oMath>
                          </a14:m>
                          <a:r>
                            <a:rPr lang="en-US" sz="1000" kern="1200" dirty="0">
                              <a:solidFill>
                                <a:schemeClr val="dk1"/>
                              </a:solidFill>
                              <a:effectLst/>
                            </a:rPr>
                            <a:t>{</a:t>
                          </a:r>
                          <a:r>
                            <a:rPr lang="en-KR" sz="1000" kern="1200" dirty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effectLst/>
                            </a:rPr>
                            <a:t>B0 </a:t>
                          </a:r>
                          <a:r>
                            <a:rPr lang="en-US" sz="1000" kern="1200" dirty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effectLst/>
                            </a:rPr>
                            <a:t>→ </a:t>
                          </a:r>
                          <a:r>
                            <a:rPr lang="en-KR" sz="1000" kern="1200" dirty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effectLst/>
                              <a:sym typeface="Wingdings" pitchFamily="2" charset="2"/>
                            </a:rPr>
                            <a:t>B1, </a:t>
                          </a:r>
                          <a:r>
                            <a:rPr lang="en-US" sz="1000" kern="1200" dirty="0">
                              <a:solidFill>
                                <a:schemeClr val="dk1"/>
                              </a:solidFill>
                              <a:effectLst/>
                            </a:rPr>
                            <a:t>𝐵1 → 𝐵2,</a:t>
                          </a:r>
                          <a:r>
                            <a:rPr lang="en-KR" sz="1000" kern="1200" dirty="0">
                              <a:solidFill>
                                <a:schemeClr val="accent6"/>
                              </a:solidFill>
                              <a:effectLst/>
                              <a:sym typeface="Wingdings" pitchFamily="2" charset="2"/>
                            </a:rPr>
                            <a:t> </a:t>
                          </a:r>
                          <a:r>
                            <a:rPr lang="en-KR" sz="1000" kern="1200" dirty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effectLst/>
                            </a:rPr>
                            <a:t>𝐵2 → 𝐵4</a:t>
                          </a:r>
                          <a:r>
                            <a:rPr lang="en-US" sz="1000" kern="1200" dirty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effectLst/>
                            </a:rPr>
                            <a:t>, </a:t>
                          </a:r>
                          <a:r>
                            <a:rPr lang="en-US" sz="1000" kern="1200" dirty="0">
                              <a:solidFill>
                                <a:schemeClr val="dk1"/>
                              </a:solidFill>
                              <a:effectLst/>
                            </a:rPr>
                            <a:t>𝐵4 → 𝐵5, </a:t>
                          </a:r>
                          <a:r>
                            <a:rPr lang="en-US" sz="1000" kern="1200" dirty="0">
                              <a:solidFill>
                                <a:srgbClr val="FF0000"/>
                              </a:solidFill>
                              <a:effectLst/>
                            </a:rPr>
                            <a:t>𝐵4 → 𝐵1</a:t>
                          </a:r>
                          <a:r>
                            <a:rPr lang="en-US" sz="1000" kern="1200" dirty="0">
                              <a:solidFill>
                                <a:schemeClr val="dk1"/>
                              </a:solidFill>
                              <a:effectLst/>
                            </a:rPr>
                            <a:t>, 𝐵5 → 𝐵6}</a:t>
                          </a:r>
                          <a:endParaRPr lang="en-KR" sz="10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000" kern="1200" dirty="0">
                              <a:solidFill>
                                <a:schemeClr val="dk1"/>
                              </a:solidFill>
                              <a:effectLst/>
                            </a:rPr>
                            <a:t>{𝑇1, 𝑇2}</a:t>
                          </a:r>
                          <a:endParaRPr lang="en-US" sz="10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000" b="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000" b="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S</m:t>
                                  </m:r>
                                </m:e>
                                <m:sub>
                                  <m:r>
                                    <a:rPr lang="en-US" sz="1000" b="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𝑏𝑟𝑎𝑛𝑐h</m:t>
                                  </m:r>
                                </m:sub>
                              </m:sSub>
                              <m:r>
                                <a:rPr lang="en-US" sz="1000" b="0" i="1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KR" sz="1000" kern="1200" dirty="0">
                              <a:solidFill>
                                <a:schemeClr val="dk1"/>
                              </a:solidFill>
                              <a:effectLst/>
                            </a:rPr>
                            <a:t> {</a:t>
                          </a:r>
                          <a:r>
                            <a:rPr lang="en-US" sz="1000" kern="1200" dirty="0">
                              <a:solidFill>
                                <a:schemeClr val="dk1"/>
                              </a:solidFill>
                              <a:effectLst/>
                            </a:rPr>
                            <a:t>𝐵1 → 𝐵2</a:t>
                          </a:r>
                          <a:r>
                            <a:rPr lang="en-US" sz="1000" kern="1200" dirty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effectLst/>
                            </a:rPr>
                            <a:t>, </a:t>
                          </a:r>
                          <a:r>
                            <a:rPr lang="en-US" sz="1000" kern="1200" dirty="0">
                              <a:solidFill>
                                <a:schemeClr val="dk1"/>
                              </a:solidFill>
                              <a:effectLst/>
                            </a:rPr>
                            <a:t>𝐵4 → 𝐵</a:t>
                          </a:r>
                          <a:r>
                            <a:rPr lang="en-US" sz="1000" kern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5, </a:t>
                          </a:r>
                          <a:r>
                            <a:rPr lang="en-US" sz="1000" kern="1200" dirty="0">
                              <a:solidFill>
                                <a:srgbClr val="FF0000"/>
                              </a:solidFill>
                              <a:effectLst/>
                            </a:rPr>
                            <a:t>𝐵4 → 𝐵1</a:t>
                          </a:r>
                          <a:r>
                            <a:rPr lang="en-US" sz="1000" kern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, 𝐵</a:t>
                          </a:r>
                          <a:r>
                            <a:rPr lang="en-US" sz="1000" kern="1200" dirty="0">
                              <a:solidFill>
                                <a:schemeClr val="dk1"/>
                              </a:solidFill>
                              <a:effectLst/>
                            </a:rPr>
                            <a:t>5 → 𝐵6</a:t>
                          </a:r>
                          <a:r>
                            <a:rPr lang="en-KR" sz="1000" kern="1200" dirty="0">
                              <a:solidFill>
                                <a:schemeClr val="dk1"/>
                              </a:solidFill>
                              <a:effectLst/>
                            </a:rPr>
                            <a:t>}</a:t>
                          </a:r>
                          <a:endParaRPr lang="en-US" sz="10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0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17108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b="1" dirty="0"/>
                            <a:t>Path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3026755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000" kern="1200" dirty="0">
                              <a:solidFill>
                                <a:schemeClr val="dk1"/>
                              </a:solidFill>
                              <a:effectLst/>
                            </a:rPr>
                            <a:t>Vector of CFG* nodes </a:t>
                          </a:r>
                          <a:r>
                            <a:rPr lang="en-US" sz="1000" dirty="0"/>
                            <a:t>(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000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p>
                                  <m:r>
                                    <a:rPr lang="en-US" sz="10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000" b="0" kern="1200" dirty="0">
                              <a:solidFill>
                                <a:schemeClr val="dk1"/>
                              </a:solidFill>
                              <a:effectLst/>
                            </a:rPr>
                            <a:t>)</a:t>
                          </a:r>
                          <a:endParaRPr lang="en-US" sz="10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sz="1000" b="0" i="1" kern="1200" smtClean="0">
                                      <a:solidFill>
                                        <a:schemeClr val="accent2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000" b="0" i="1" kern="1200" smtClean="0">
                                      <a:solidFill>
                                        <a:schemeClr val="accent2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1000" b="0" i="1" kern="1200" smtClean="0">
                                      <a:solidFill>
                                        <a:schemeClr val="accent2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1000" b="0" i="1" kern="1200" smtClean="0">
                                      <a:solidFill>
                                        <a:schemeClr val="accent2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bSup>
                              <m:r>
                                <a:rPr lang="en-US" sz="1000" b="0" i="1" kern="1200" smtClean="0">
                                  <a:solidFill>
                                    <a:schemeClr val="accent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= </m:t>
                              </m:r>
                            </m:oMath>
                          </a14:m>
                          <a:r>
                            <a:rPr lang="en-US" sz="1000" kern="1200" dirty="0">
                              <a:solidFill>
                                <a:srgbClr val="00B050"/>
                              </a:solidFill>
                              <a:effectLst/>
                            </a:rPr>
                            <a:t>[𝐵0, 𝐵1, 𝐵2, 𝐵4, 𝐵5, 𝐵6]</a:t>
                          </a:r>
                          <a:endParaRPr lang="en-KR" sz="1000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sz="1000" b="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000" b="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1000" b="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sz="1000" b="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bSup>
                              <m:r>
                                <a:rPr lang="en-US" sz="1000" b="0" i="1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1000" b="0" i="1" kern="1200" smtClean="0">
                                  <a:solidFill>
                                    <a:schemeClr val="accent6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KR" sz="1000" kern="1200" dirty="0">
                              <a:solidFill>
                                <a:schemeClr val="accent6"/>
                              </a:solidFill>
                              <a:effectLst/>
                            </a:rPr>
                            <a:t>[</a:t>
                          </a:r>
                          <a:r>
                            <a:rPr lang="en-US" sz="1000" kern="1200" dirty="0">
                              <a:solidFill>
                                <a:schemeClr val="accent6"/>
                              </a:solidFill>
                              <a:effectLst/>
                            </a:rPr>
                            <a:t>𝐵0, 𝐵1, 𝐵2, 𝐵4, 𝐵1, 𝐵2, 𝐵4, 𝐵5, 𝐵6]</a:t>
                          </a:r>
                          <a:endParaRPr lang="en-KR" sz="1000" dirty="0"/>
                        </a:p>
                      </a:txBody>
                      <a:tcPr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3026755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000" kern="1200" dirty="0">
                              <a:solidFill>
                                <a:schemeClr val="dk1"/>
                              </a:solidFill>
                              <a:effectLst/>
                            </a:rPr>
                            <a:t>{𝑇1, 𝑇2}</a:t>
                          </a:r>
                          <a:endParaRPr lang="en-KR" sz="1000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3026755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000" b="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000" b="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S</m:t>
                                  </m:r>
                                </m:e>
                                <m:sub>
                                  <m:r>
                                    <a:rPr lang="en-US" sz="1000" b="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𝑝𝑎𝑡h</m:t>
                                  </m:r>
                                </m:sub>
                              </m:sSub>
                              <m:r>
                                <a:rPr lang="en-US" sz="1000" b="0" i="1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KR" sz="1000" dirty="0"/>
                            <a:t> {</a:t>
                          </a:r>
                          <a:r>
                            <a:rPr lang="en-US" sz="1000" kern="1200" dirty="0">
                              <a:solidFill>
                                <a:srgbClr val="00B050"/>
                              </a:solidFill>
                              <a:effectLst/>
                            </a:rPr>
                            <a:t>[𝐵0, 𝐵1, 𝐵2, 𝐵4, 𝐵5, 𝐵6]</a:t>
                          </a:r>
                          <a:r>
                            <a:rPr lang="en-KR" sz="1000" kern="1200" dirty="0">
                              <a:solidFill>
                                <a:schemeClr val="dk1"/>
                              </a:solidFill>
                              <a:effectLst/>
                            </a:rPr>
                            <a:t>, </a:t>
                          </a:r>
                          <a:r>
                            <a:rPr lang="en-KR" sz="1000" kern="1200" dirty="0">
                              <a:solidFill>
                                <a:schemeClr val="accent6"/>
                              </a:solidFill>
                              <a:effectLst/>
                            </a:rPr>
                            <a:t>[</a:t>
                          </a:r>
                          <a:r>
                            <a:rPr lang="en-US" sz="1000" kern="1200" dirty="0">
                              <a:solidFill>
                                <a:schemeClr val="accent6"/>
                              </a:solidFill>
                              <a:effectLst/>
                            </a:rPr>
                            <a:t>𝐵0, 𝐵1, 𝐵2, 𝐵4, 𝐵1, 𝐵2, 𝐵4, 𝐵5, 𝐵6]</a:t>
                          </a:r>
                          <a:r>
                            <a:rPr lang="en-KR" sz="1000" kern="1200" dirty="0">
                              <a:solidFill>
                                <a:schemeClr val="dk1"/>
                              </a:solidFill>
                              <a:effectLst/>
                            </a:rPr>
                            <a:t>}</a:t>
                          </a:r>
                          <a:endParaRPr lang="en-KR" sz="1000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3026755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KR" sz="1000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905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10">
                <a:extLst>
                  <a:ext uri="{FF2B5EF4-FFF2-40B4-BE49-F238E27FC236}">
                    <a16:creationId xmlns:a16="http://schemas.microsoft.com/office/drawing/2014/main" id="{74766D9A-ECDB-9848-8BD0-06FA38CB131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7081723"/>
                  </p:ext>
                </p:extLst>
              </p:nvPr>
            </p:nvGraphicFramePr>
            <p:xfrm>
              <a:off x="343201" y="1420129"/>
              <a:ext cx="11275485" cy="2236788"/>
            </p:xfrm>
            <a:graphic>
              <a:graphicData uri="http://schemas.openxmlformats.org/drawingml/2006/table">
                <a:tbl>
                  <a:tblPr firstRow="1" bandRow="1">
                    <a:tableStyleId>{616DA210-FB5B-4158-B5E0-FEB733F419BA}</a:tableStyleId>
                  </a:tblPr>
                  <a:tblGrid>
                    <a:gridCol w="66456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0566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647371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973943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776514">
                      <a:extLst>
                        <a:ext uri="{9D8B030D-6E8A-4147-A177-3AD203B41FA5}">
                          <a16:colId xmlns:a16="http://schemas.microsoft.com/office/drawing/2014/main" val="3615755865"/>
                        </a:ext>
                      </a:extLst>
                    </a:gridCol>
                    <a:gridCol w="2554514">
                      <a:extLst>
                        <a:ext uri="{9D8B030D-6E8A-4147-A177-3AD203B41FA5}">
                          <a16:colId xmlns:a16="http://schemas.microsoft.com/office/drawing/2014/main" val="706577316"/>
                        </a:ext>
                      </a:extLst>
                    </a:gridCol>
                    <a:gridCol w="2452915">
                      <a:extLst>
                        <a:ext uri="{9D8B030D-6E8A-4147-A177-3AD203B41FA5}">
                          <a16:colId xmlns:a16="http://schemas.microsoft.com/office/drawing/2014/main" val="4268905416"/>
                        </a:ext>
                      </a:extLst>
                    </a:gridCol>
                  </a:tblGrid>
                  <a:tr h="243840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/>
                            <a:t>Evaluation of coverage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>
                        <a:lnR w="38100" cap="flat" cmpd="sng" algn="ctr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endParaRPr lang="en-US" sz="1000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sz="3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000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000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000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43840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1000" b="1" dirty="0"/>
                            <a:t>Test case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r>
                            <a:rPr lang="en-US" sz="3200" b="1" dirty="0"/>
                            <a:t>Test case</a:t>
                          </a:r>
                        </a:p>
                      </a:txBody>
                      <a:tcPr>
                        <a:lnR w="38100" cap="flat" cmpd="sng" algn="ctr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8100" cap="flat" cmpd="sng" algn="ctr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3026755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000" kern="1200" dirty="0">
                              <a:solidFill>
                                <a:schemeClr val="dk1"/>
                              </a:solidFill>
                              <a:effectLst/>
                            </a:rPr>
                            <a:t>𝑇1 : ⟨𝑥 = 1,𝑦 = 1, 𝑛 = 0⟩</a:t>
                          </a:r>
                          <a:endParaRPr lang="en-US" sz="1000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3026755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000" kern="1200" dirty="0">
                              <a:solidFill>
                                <a:schemeClr val="dk1"/>
                              </a:solidFill>
                              <a:effectLst/>
                            </a:rPr>
                            <a:t>𝑇2 : ⟨𝑥 = 0,𝑦 = 1, 𝑛 = 1⟩.</a:t>
                          </a:r>
                          <a:endParaRPr lang="en-US" sz="10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row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000" b="1" kern="1200" dirty="0">
                              <a:solidFill>
                                <a:schemeClr val="dk1"/>
                              </a:solidFill>
                              <a:effectLst/>
                            </a:rPr>
                            <a:t>Seed Pool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US" sz="1000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US" sz="1000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marL="0" marR="0" lvl="0" indent="0" algn="ctr" defTabSz="3026755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000" b="1" dirty="0"/>
                            <a:t>metric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000" b="1" dirty="0"/>
                            <a:t>Input</a:t>
                          </a:r>
                        </a:p>
                        <a:p>
                          <a:r>
                            <a:rPr lang="en-US" sz="1000" b="1" dirty="0"/>
                            <a:t>Output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kern="1200" dirty="0">
                              <a:solidFill>
                                <a:schemeClr val="dk1"/>
                              </a:solidFill>
                              <a:effectLst/>
                            </a:rPr>
                            <a:t>𝑃1 : </a:t>
                          </a:r>
                          <a:r>
                            <a:rPr lang="en-US" sz="1000" i="0" kern="1200" dirty="0">
                              <a:solidFill>
                                <a:schemeClr val="dk1"/>
                              </a:solidFill>
                              <a:effectLst/>
                            </a:rPr>
                            <a:t>𝐵0 → 𝐵1 → 𝐵2 → 𝐵4 → 𝐵5 → 𝐵6</a:t>
                          </a:r>
                          <a:endParaRPr lang="en-US" sz="1000" i="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000" kern="1200" dirty="0">
                              <a:solidFill>
                                <a:schemeClr val="dk1"/>
                              </a:solidFill>
                              <a:effectLst/>
                            </a:rPr>
                            <a:t>𝑃2 : 𝐵0 → 𝐵1 → 𝐵2 → </a:t>
                          </a:r>
                          <a:r>
                            <a:rPr lang="en-US" sz="1000" kern="1200" dirty="0">
                              <a:solidFill>
                                <a:srgbClr val="FF0000"/>
                              </a:solidFill>
                              <a:effectLst/>
                            </a:rPr>
                            <a:t>𝐵4 → 𝐵1 </a:t>
                          </a:r>
                          <a:r>
                            <a:rPr lang="en-US" sz="1000" kern="1200" dirty="0">
                              <a:solidFill>
                                <a:schemeClr val="dk1"/>
                              </a:solidFill>
                              <a:effectLst/>
                            </a:rPr>
                            <a:t>→ 𝐵2 → 𝐵4 → 𝐵5 → 𝐵6</a:t>
                          </a:r>
                          <a:endParaRPr lang="en-US" sz="10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000" kern="1200" dirty="0">
                              <a:solidFill>
                                <a:schemeClr val="dk1"/>
                              </a:solidFill>
                              <a:effectLst/>
                            </a:rPr>
                            <a:t>Seed Pool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000" kern="1200" dirty="0">
                            <a:solidFill>
                              <a:schemeClr val="dk1"/>
                            </a:solidFill>
                            <a:effectLst/>
                          </a:endParaRP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000" kern="1200" dirty="0">
                            <a:solidFill>
                              <a:schemeClr val="dk1"/>
                            </a:solidFill>
                            <a:effectLst/>
                          </a:endParaRP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b="1" dirty="0"/>
                            <a:t>Block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KR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56842" t="-229032" r="-780000" b="-25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KR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114615" t="-229032" r="-470000" b="-25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KR"/>
                        </a:p>
                      </a:txBody>
                      <a:tcPr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180000" t="-229032" r="-294194" b="-25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000" kern="1200" dirty="0">
                              <a:solidFill>
                                <a:schemeClr val="dk1"/>
                              </a:solidFill>
                              <a:effectLst/>
                            </a:rPr>
                            <a:t>{𝑇1}</a:t>
                          </a:r>
                          <a:endParaRPr lang="en-US" sz="1000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KR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246766" t="-229032" r="-96020" b="-25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000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486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b="1" dirty="0"/>
                            <a:t>Branch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KR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56842" t="-231818" r="-780000" b="-79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KR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3"/>
                          <a:stretch>
                            <a:fillRect l="-114615" t="-231818" r="-470000" b="-79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KR"/>
                        </a:p>
                      </a:txBody>
                      <a:tcPr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180000" t="-231818" r="-294194" b="-79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000" kern="1200" dirty="0">
                              <a:solidFill>
                                <a:schemeClr val="dk1"/>
                              </a:solidFill>
                              <a:effectLst/>
                            </a:rPr>
                            <a:t>{𝑇1, 𝑇2}</a:t>
                          </a:r>
                          <a:endParaRPr lang="en-US" sz="10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KR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246766" t="-231818" r="-96020" b="-79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0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0798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b="1" dirty="0"/>
                            <a:t>Path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KR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6842" t="-456250" r="-780000" b="-93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KR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14615" t="-456250" r="-470000" b="-93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KR"/>
                        </a:p>
                      </a:txBody>
                      <a:tcPr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80000" t="-456250" r="-294194" b="-93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3026755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000" kern="1200" dirty="0">
                              <a:solidFill>
                                <a:schemeClr val="dk1"/>
                              </a:solidFill>
                              <a:effectLst/>
                            </a:rPr>
                            <a:t>{𝑇1, 𝑇2}</a:t>
                          </a:r>
                          <a:endParaRPr lang="en-KR" sz="1000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KR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46766" t="-456250" r="-96020" b="-93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3026755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KR" sz="1000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9050" cap="flat" cmpd="sng" algn="ctr">
                          <a:noFill/>
                          <a:prstDash val="sysDash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6" name="Picture 15">
            <a:extLst>
              <a:ext uri="{FF2B5EF4-FFF2-40B4-BE49-F238E27FC236}">
                <a16:creationId xmlns:a16="http://schemas.microsoft.com/office/drawing/2014/main" id="{50B11390-EC2B-AB4C-B3FE-BFA5247899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1226" y="4134737"/>
            <a:ext cx="2720900" cy="260626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910C2C2-31E9-6745-91C1-28CB83BF7245}"/>
              </a:ext>
            </a:extLst>
          </p:cNvPr>
          <p:cNvSpPr txBox="1"/>
          <p:nvPr/>
        </p:nvSpPr>
        <p:spPr>
          <a:xfrm>
            <a:off x="4114454" y="4423018"/>
            <a:ext cx="24785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KR" sz="2400" dirty="0">
                <a:solidFill>
                  <a:schemeClr val="accent1">
                    <a:lumMod val="75000"/>
                  </a:schemeClr>
                </a:solidFill>
              </a:rPr>
              <a:t>Coverage-guided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25220F3-FFA5-DB44-918B-5E4EC1BC3992}"/>
              </a:ext>
            </a:extLst>
          </p:cNvPr>
          <p:cNvSpPr txBox="1"/>
          <p:nvPr/>
        </p:nvSpPr>
        <p:spPr>
          <a:xfrm>
            <a:off x="259882" y="4423019"/>
            <a:ext cx="3877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KR" sz="2400" dirty="0">
                <a:solidFill>
                  <a:srgbClr val="D883FF"/>
                </a:solidFill>
              </a:rPr>
              <a:t>Control-Flow-Graph-based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57E328B-EBDD-A34F-B2A3-2927FB5AFC0F}"/>
              </a:ext>
            </a:extLst>
          </p:cNvPr>
          <p:cNvSpPr txBox="1"/>
          <p:nvPr/>
        </p:nvSpPr>
        <p:spPr>
          <a:xfrm>
            <a:off x="6710898" y="4423019"/>
            <a:ext cx="12458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KR" sz="2400" dirty="0"/>
              <a:t>Fuzzing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83B657D-C5DD-3346-86FC-7DE220BF0A34}"/>
              </a:ext>
            </a:extLst>
          </p:cNvPr>
          <p:cNvSpPr txBox="1"/>
          <p:nvPr/>
        </p:nvSpPr>
        <p:spPr>
          <a:xfrm>
            <a:off x="9318861" y="1461302"/>
            <a:ext cx="1650406" cy="35240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accent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1200" dirty="0">
                <a:solidFill>
                  <a:schemeClr val="tx1"/>
                </a:solidFill>
              </a:rPr>
              <a:t>D</a:t>
            </a:r>
            <a:r>
              <a:rPr lang="en-KR" sz="1200" dirty="0">
                <a:solidFill>
                  <a:schemeClr val="tx1"/>
                </a:solidFill>
              </a:rPr>
              <a:t>egree of </a:t>
            </a:r>
            <a:r>
              <a:rPr lang="en-US" sz="1200" dirty="0">
                <a:solidFill>
                  <a:schemeClr val="tx1"/>
                </a:solidFill>
              </a:rPr>
              <a:t>a</a:t>
            </a:r>
            <a:r>
              <a:rPr lang="en-KR" sz="1200" dirty="0">
                <a:solidFill>
                  <a:schemeClr val="tx1"/>
                </a:solidFill>
              </a:rPr>
              <a:t>bstraction</a:t>
            </a:r>
          </a:p>
        </p:txBody>
      </p:sp>
      <p:sp>
        <p:nvSpPr>
          <p:cNvPr id="46" name="Down Arrow 45">
            <a:extLst>
              <a:ext uri="{FF2B5EF4-FFF2-40B4-BE49-F238E27FC236}">
                <a16:creationId xmlns:a16="http://schemas.microsoft.com/office/drawing/2014/main" id="{22F3CD2E-570D-E042-9BE8-FB43F602DCE2}"/>
              </a:ext>
            </a:extLst>
          </p:cNvPr>
          <p:cNvSpPr/>
          <p:nvPr/>
        </p:nvSpPr>
        <p:spPr>
          <a:xfrm rot="10800000">
            <a:off x="9377167" y="2267074"/>
            <a:ext cx="509294" cy="1336193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accent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 sz="1200" dirty="0">
              <a:solidFill>
                <a:schemeClr val="tx1"/>
              </a:solidFill>
            </a:endParaRPr>
          </a:p>
        </p:txBody>
      </p:sp>
      <p:sp>
        <p:nvSpPr>
          <p:cNvPr id="47" name="Down Arrow 46">
            <a:extLst>
              <a:ext uri="{FF2B5EF4-FFF2-40B4-BE49-F238E27FC236}">
                <a16:creationId xmlns:a16="http://schemas.microsoft.com/office/drawing/2014/main" id="{F8F5DD28-9268-8043-818F-8482E193D9DD}"/>
              </a:ext>
            </a:extLst>
          </p:cNvPr>
          <p:cNvSpPr/>
          <p:nvPr/>
        </p:nvSpPr>
        <p:spPr>
          <a:xfrm rot="10800000" flipV="1">
            <a:off x="10333623" y="2269766"/>
            <a:ext cx="509294" cy="1333501"/>
          </a:xfrm>
          <a:prstGeom prst="downArrow">
            <a:avLst/>
          </a:prstGeom>
          <a:solidFill>
            <a:srgbClr val="FB8545"/>
          </a:solidFill>
          <a:ln>
            <a:solidFill>
              <a:schemeClr val="accent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 sz="1200" dirty="0">
              <a:solidFill>
                <a:schemeClr val="lt1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64066F8-FDC5-B541-A2EC-3DDA9505CA57}"/>
              </a:ext>
            </a:extLst>
          </p:cNvPr>
          <p:cNvSpPr txBox="1"/>
          <p:nvPr/>
        </p:nvSpPr>
        <p:spPr>
          <a:xfrm>
            <a:off x="9316300" y="3692971"/>
            <a:ext cx="1650406" cy="352063"/>
          </a:xfrm>
          <a:prstGeom prst="rect">
            <a:avLst/>
          </a:prstGeom>
          <a:solidFill>
            <a:srgbClr val="FB8545"/>
          </a:solidFill>
          <a:ln>
            <a:solidFill>
              <a:schemeClr val="accent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1100"/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1200" dirty="0"/>
              <a:t> </a:t>
            </a:r>
            <a:r>
              <a:rPr lang="en-US" sz="1200" dirty="0">
                <a:solidFill>
                  <a:schemeClr val="accent2"/>
                </a:solidFill>
              </a:rPr>
              <a:t>Optimality</a:t>
            </a:r>
            <a:endParaRPr lang="en-KR" sz="1200" dirty="0">
              <a:solidFill>
                <a:schemeClr val="accent2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382279A-61F0-BC46-AC17-8D0CE0FE0D26}"/>
              </a:ext>
            </a:extLst>
          </p:cNvPr>
          <p:cNvSpPr txBox="1"/>
          <p:nvPr/>
        </p:nvSpPr>
        <p:spPr>
          <a:xfrm>
            <a:off x="9318861" y="1844708"/>
            <a:ext cx="1650406" cy="35240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accent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1400">
                <a:solidFill>
                  <a:schemeClr val="tx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1200" dirty="0"/>
              <a:t>L</a:t>
            </a:r>
            <a:r>
              <a:rPr lang="en-KR" sz="1200" dirty="0"/>
              <a:t>oss of semantic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A8B578B-AB59-A549-B262-0AAD134D6CD6}"/>
              </a:ext>
            </a:extLst>
          </p:cNvPr>
          <p:cNvSpPr/>
          <p:nvPr/>
        </p:nvSpPr>
        <p:spPr>
          <a:xfrm>
            <a:off x="350002" y="4998032"/>
            <a:ext cx="6387205" cy="10671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ü"/>
            </a:pPr>
            <a:r>
              <a:rPr lang="en-KR" dirty="0">
                <a:solidFill>
                  <a:srgbClr val="374151"/>
                </a:solidFill>
                <a:latin typeface="Söhne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KR" sz="1800" dirty="0">
                <a:solidFill>
                  <a:srgbClr val="374151"/>
                </a:solidFill>
                <a:effectLst/>
                <a:latin typeface="Söhne"/>
                <a:ea typeface="Times New Roman" panose="02020603050405020304" pitchFamily="18" charset="0"/>
                <a:cs typeface="Times New Roman" panose="02020603050405020304" pitchFamily="18" charset="0"/>
              </a:rPr>
              <a:t>ecide which test cases to add to the seed pool</a:t>
            </a:r>
            <a:r>
              <a:rPr lang="en-KR" dirty="0">
                <a:effectLst/>
              </a:rPr>
              <a:t> </a:t>
            </a:r>
            <a:endParaRPr lang="en-KR" dirty="0"/>
          </a:p>
          <a:p>
            <a:pPr marL="285750" indent="-285750">
              <a:buFont typeface="Wingdings" pitchFamily="2" charset="2"/>
              <a:buChar char="ü"/>
            </a:pPr>
            <a:r>
              <a:rPr lang="en-KR" dirty="0">
                <a:solidFill>
                  <a:srgbClr val="374151"/>
                </a:solidFill>
                <a:latin typeface="Söhne"/>
                <a:ea typeface="Times New Roman" panose="02020603050405020304" pitchFamily="18" charset="0"/>
                <a:cs typeface="Times New Roman" panose="02020603050405020304" pitchFamily="18" charset="0"/>
              </a:rPr>
              <a:t>Automatically generate g</a:t>
            </a:r>
            <a:r>
              <a:rPr lang="en-KR" sz="1800" dirty="0">
                <a:solidFill>
                  <a:srgbClr val="374151"/>
                </a:solidFill>
                <a:effectLst/>
                <a:latin typeface="Söhne"/>
                <a:ea typeface="Times New Roman" panose="02020603050405020304" pitchFamily="18" charset="0"/>
                <a:cs typeface="Times New Roman" panose="02020603050405020304" pitchFamily="18" charset="0"/>
              </a:rPr>
              <a:t>ood seed pool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KR" dirty="0">
                <a:solidFill>
                  <a:srgbClr val="374151"/>
                </a:solidFill>
                <a:latin typeface="Söhne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KR" sz="1800" dirty="0">
                <a:solidFill>
                  <a:srgbClr val="374151"/>
                </a:solidFill>
                <a:effectLst/>
                <a:latin typeface="Söhne"/>
                <a:ea typeface="Times New Roman" panose="02020603050405020304" pitchFamily="18" charset="0"/>
                <a:cs typeface="Times New Roman" panose="02020603050405020304" pitchFamily="18" charset="0"/>
              </a:rPr>
              <a:t>est PUT more thoroughly and find more potential bugs</a:t>
            </a:r>
          </a:p>
        </p:txBody>
      </p:sp>
    </p:spTree>
    <p:extLst>
      <p:ext uri="{BB962C8B-B14F-4D97-AF65-F5344CB8AC3E}">
        <p14:creationId xmlns:p14="http://schemas.microsoft.com/office/powerpoint/2010/main" val="2151768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9A624-8C6C-1A41-B154-642E8907F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</a:t>
            </a:r>
            <a:endParaRPr lang="en-KR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B39B7B-9E40-4143-995A-D4EC30883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Coverage Guided Bounded Fuzzing using DAG-ification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20AB26-3BE0-0841-A3F0-07029E499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 </a:t>
            </a:r>
            <a:fld id="{93005692-73BE-493E-93AB-ECD6027A765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66F6AE1-8E64-FD40-93C0-1CDCA3D9C957}"/>
              </a:ext>
            </a:extLst>
          </p:cNvPr>
          <p:cNvSpPr txBox="1"/>
          <p:nvPr/>
        </p:nvSpPr>
        <p:spPr>
          <a:xfrm>
            <a:off x="343201" y="3759080"/>
            <a:ext cx="79231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Table 2. </a:t>
            </a:r>
            <a:r>
              <a:rPr lang="en-US" sz="1400" dirty="0"/>
              <a:t>Output Comparison of CFG-Based Coverage Metrics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10">
                <a:extLst>
                  <a:ext uri="{FF2B5EF4-FFF2-40B4-BE49-F238E27FC236}">
                    <a16:creationId xmlns:a16="http://schemas.microsoft.com/office/drawing/2014/main" id="{74766D9A-ECDB-9848-8BD0-06FA38CB131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04207926"/>
                  </p:ext>
                </p:extLst>
              </p:nvPr>
            </p:nvGraphicFramePr>
            <p:xfrm>
              <a:off x="343200" y="1420129"/>
              <a:ext cx="11424236" cy="2236788"/>
            </p:xfrm>
            <a:graphic>
              <a:graphicData uri="http://schemas.openxmlformats.org/drawingml/2006/table">
                <a:tbl>
                  <a:tblPr firstRow="1" bandRow="1">
                    <a:tableStyleId>{616DA210-FB5B-4158-B5E0-FEB733F419BA}</a:tableStyleId>
                  </a:tblPr>
                  <a:tblGrid>
                    <a:gridCol w="69564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04935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43380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718037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223342">
                      <a:extLst>
                        <a:ext uri="{9D8B030D-6E8A-4147-A177-3AD203B41FA5}">
                          <a16:colId xmlns:a16="http://schemas.microsoft.com/office/drawing/2014/main" val="706577316"/>
                        </a:ext>
                      </a:extLst>
                    </a:gridCol>
                    <a:gridCol w="2134915">
                      <a:extLst>
                        <a:ext uri="{9D8B030D-6E8A-4147-A177-3AD203B41FA5}">
                          <a16:colId xmlns:a16="http://schemas.microsoft.com/office/drawing/2014/main" val="4268905416"/>
                        </a:ext>
                      </a:extLst>
                    </a:gridCol>
                    <a:gridCol w="875030">
                      <a:extLst>
                        <a:ext uri="{9D8B030D-6E8A-4147-A177-3AD203B41FA5}">
                          <a16:colId xmlns:a16="http://schemas.microsoft.com/office/drawing/2014/main" val="706686023"/>
                        </a:ext>
                      </a:extLst>
                    </a:gridCol>
                    <a:gridCol w="1294109">
                      <a:extLst>
                        <a:ext uri="{9D8B030D-6E8A-4147-A177-3AD203B41FA5}">
                          <a16:colId xmlns:a16="http://schemas.microsoft.com/office/drawing/2014/main" val="2542332263"/>
                        </a:ext>
                      </a:extLst>
                    </a:gridCol>
                  </a:tblGrid>
                  <a:tr h="185759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/>
                            <a:t>Evaluation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>
                        <a:lnR w="38100" cap="flat" cmpd="sng" algn="ctr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/>
                            <a:t>E1 = Coverage of single test case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sz="3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/>
                            <a:t>E2 = Aggregated </a:t>
                          </a:r>
                          <a:r>
                            <a:rPr lang="en-US" sz="1000" dirty="0" err="1"/>
                            <a:t>cov</a:t>
                          </a:r>
                          <a:r>
                            <a:rPr lang="en-US" sz="1000" dirty="0"/>
                            <a:t> of PUT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/>
                            <a:t>E1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/>
                            <a:t>E2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/>
                            <a:t>E3 = 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000" b="1" dirty="0"/>
                            <a:t>Quantification</a:t>
                          </a:r>
                          <a:endParaRPr lang="en-US" sz="1000" b="1" kern="1200" dirty="0">
                            <a:solidFill>
                              <a:schemeClr val="dk1"/>
                            </a:solidFill>
                            <a:effectLst/>
                          </a:endParaRP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9DAD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55223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1000" b="1" dirty="0"/>
                            <a:t>Test case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r>
                            <a:rPr lang="en-US" sz="3200" b="1" dirty="0"/>
                            <a:t>Test case</a:t>
                          </a:r>
                        </a:p>
                      </a:txBody>
                      <a:tcPr>
                        <a:lnR w="38100" cap="flat" cmpd="sng" algn="ctr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8100" cap="flat" cmpd="sng" algn="ctr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3026755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000" kern="1200" dirty="0">
                              <a:solidFill>
                                <a:srgbClr val="00B050"/>
                              </a:solidFill>
                              <a:effectLst/>
                            </a:rPr>
                            <a:t>𝑇1 : ⟨𝑥 = 1, 𝑦 = 1⟩</a:t>
                          </a:r>
                          <a:endParaRPr lang="en-US" sz="1000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3026755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000" kern="1200" dirty="0">
                              <a:solidFill>
                                <a:srgbClr val="0070C0"/>
                              </a:solidFill>
                              <a:effectLst/>
                            </a:rPr>
                            <a:t>𝑇2 : ⟨𝑥 = 0, 𝑦 = 0⟩</a:t>
                          </a:r>
                          <a:endParaRPr lang="en-US" sz="1000" kern="1200" dirty="0">
                            <a:solidFill>
                              <a:srgbClr val="0070C0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000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000" kern="1200" dirty="0">
                              <a:solidFill>
                                <a:srgbClr val="E0249A"/>
                              </a:solidFill>
                              <a:effectLst/>
                            </a:rPr>
                            <a:t>𝑇3 : ⟨𝑥 = 1, 𝑦 = 0⟩</a:t>
                          </a:r>
                          <a:endParaRPr lang="en-US" sz="1000" kern="1200" dirty="0">
                            <a:solidFill>
                              <a:srgbClr val="E0249A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000" kern="1200" dirty="0">
                            <a:solidFill>
                              <a:schemeClr val="dk1"/>
                            </a:solidFill>
                            <a:effectLst/>
                          </a:endParaRP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000" b="1" dirty="0"/>
                            <a:t>Quantification</a:t>
                          </a:r>
                          <a:endParaRPr lang="en-US" sz="1000" b="1" kern="1200" dirty="0">
                            <a:solidFill>
                              <a:schemeClr val="dk1"/>
                            </a:solidFill>
                            <a:effectLst/>
                          </a:endParaRP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71087">
                    <a:tc>
                      <a:txBody>
                        <a:bodyPr/>
                        <a:lstStyle/>
                        <a:p>
                          <a:pPr marL="0" marR="0" lvl="0" indent="0" algn="ctr" defTabSz="3026755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000" b="1" dirty="0"/>
                            <a:t>metric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000" b="1" dirty="0"/>
                            <a:t>Input</a:t>
                          </a:r>
                        </a:p>
                        <a:p>
                          <a:r>
                            <a:rPr lang="en-US" sz="1000" b="1" dirty="0"/>
                            <a:t>Output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kern="1200" dirty="0">
                              <a:solidFill>
                                <a:schemeClr val="dk1"/>
                              </a:solidFill>
                              <a:effectLst/>
                            </a:rPr>
                            <a:t>𝑃1 : </a:t>
                          </a:r>
                          <a:r>
                            <a:rPr lang="en-US" sz="1000" i="0" kern="1200" dirty="0">
                              <a:solidFill>
                                <a:schemeClr val="dk1"/>
                              </a:solidFill>
                              <a:effectLst/>
                            </a:rPr>
                            <a:t>𝐵0 → 𝐵1 → 𝐵3 → 𝐵4 → 𝐵6 → 𝐵7</a:t>
                          </a:r>
                          <a:endParaRPr lang="en-US" sz="1000" i="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000" kern="1200" dirty="0">
                              <a:solidFill>
                                <a:schemeClr val="dk1"/>
                              </a:solidFill>
                              <a:effectLst/>
                            </a:rPr>
                            <a:t>𝑃2 : 𝐵0 → 𝐵2 → 𝐵3 → 𝐵5→ 𝐵6 → 𝐵7</a:t>
                          </a:r>
                          <a:endParaRPr lang="en-US" sz="10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1000" b="0" i="1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𝑆𝑒𝑒𝑑</m:t>
                              </m:r>
                              <m:r>
                                <a:rPr lang="en-US" sz="1000" b="0" i="1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000" b="0" i="1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𝑃𝑜𝑜𝑙</m:t>
                              </m:r>
                              <m:r>
                                <a:rPr lang="en-US" sz="1000" b="0" i="1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= </m:t>
                              </m:r>
                            </m:oMath>
                          </a14:m>
                          <a:r>
                            <a:rPr lang="en-US" sz="1000" kern="1200" dirty="0">
                              <a:solidFill>
                                <a:schemeClr val="dk1"/>
                              </a:solidFill>
                              <a:effectLst/>
                            </a:rPr>
                            <a:t>{𝑇1, </a:t>
                          </a:r>
                          <a:r>
                            <a:rPr lang="en-US" sz="1000" kern="1200" dirty="0">
                              <a:solidFill>
                                <a:schemeClr val="accent6"/>
                              </a:solidFill>
                              <a:effectLst/>
                            </a:rPr>
                            <a:t>𝑇2</a:t>
                          </a:r>
                          <a:r>
                            <a:rPr lang="en-US" sz="1000" kern="1200" dirty="0">
                              <a:solidFill>
                                <a:schemeClr val="dk1"/>
                              </a:solidFill>
                              <a:effectLst/>
                            </a:rPr>
                            <a:t>}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000" kern="1200" dirty="0">
                              <a:solidFill>
                                <a:schemeClr val="dk1"/>
                              </a:solidFill>
                              <a:effectLst/>
                            </a:rPr>
                            <a:t>𝑃3 : 𝐵0 → 𝐵1 → 𝐵3 → 𝐵5→ 𝐵6→ 𝐵7</a:t>
                          </a:r>
                          <a:endParaRPr lang="en-US" sz="10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000" kern="1200" dirty="0">
                              <a:solidFill>
                                <a:schemeClr val="dk1"/>
                              </a:solidFill>
                              <a:effectLst/>
                            </a:rPr>
                            <a:t>seed pool = 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000" kern="1200" dirty="0">
                            <a:solidFill>
                              <a:schemeClr val="dk1"/>
                            </a:solidFill>
                            <a:effectLst/>
                          </a:endParaRP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17108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b="1" dirty="0"/>
                            <a:t>Block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/>
                            <a:t>Set of CFG nodes (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000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p>
                                  <m:r>
                                    <a:rPr lang="en-US" sz="10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000" b="0" kern="1200" dirty="0">
                              <a:solidFill>
                                <a:schemeClr val="dk1"/>
                              </a:solidFill>
                              <a:effectLst/>
                            </a:rPr>
                            <a:t>)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sz="1000" b="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000" b="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sz="1000" b="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1000" b="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bSup>
                              <m:r>
                                <a:rPr lang="en-US" sz="1000" b="0" i="1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= </m:t>
                              </m:r>
                            </m:oMath>
                          </a14:m>
                          <a:r>
                            <a:rPr lang="en-US" sz="1000" kern="1200" dirty="0">
                              <a:solidFill>
                                <a:schemeClr val="dk1"/>
                              </a:solidFill>
                              <a:effectLst/>
                            </a:rPr>
                            <a:t> {𝐵0, </a:t>
                          </a:r>
                          <a:r>
                            <a:rPr lang="en-US" sz="1000" kern="1200" dirty="0">
                              <a:solidFill>
                                <a:srgbClr val="00B050"/>
                              </a:solidFill>
                              <a:effectLst/>
                            </a:rPr>
                            <a:t>𝐵1</a:t>
                          </a:r>
                          <a:r>
                            <a:rPr lang="en-US" sz="1000" kern="1200" dirty="0">
                              <a:solidFill>
                                <a:schemeClr val="dk1"/>
                              </a:solidFill>
                              <a:effectLst/>
                            </a:rPr>
                            <a:t>, 𝐵3, </a:t>
                          </a:r>
                          <a:r>
                            <a:rPr lang="en-US" sz="1000" kern="1200" dirty="0">
                              <a:solidFill>
                                <a:srgbClr val="00B050"/>
                              </a:solidFill>
                              <a:effectLst/>
                            </a:rPr>
                            <a:t>𝐵4</a:t>
                          </a:r>
                          <a:r>
                            <a:rPr lang="en-US" sz="1000" kern="1200" dirty="0">
                              <a:solidFill>
                                <a:schemeClr val="dk1"/>
                              </a:solidFill>
                              <a:effectLst/>
                            </a:rPr>
                            <a:t>, 𝐵6, 𝐵7}</a:t>
                          </a:r>
                          <a:endParaRPr lang="en-KR" sz="1000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sz="1000" b="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000" b="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sz="1000" b="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sz="1000" b="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bSup>
                              <m:r>
                                <a:rPr lang="en-US" sz="1000" b="0" i="1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= </m:t>
                              </m:r>
                            </m:oMath>
                          </a14:m>
                          <a:r>
                            <a:rPr lang="en-US" sz="1000" kern="1200" dirty="0">
                              <a:solidFill>
                                <a:schemeClr val="dk1"/>
                              </a:solidFill>
                              <a:effectLst/>
                            </a:rPr>
                            <a:t>{𝐵0, </a:t>
                          </a:r>
                          <a:r>
                            <a:rPr lang="en-US" sz="1000" kern="1200" dirty="0">
                              <a:solidFill>
                                <a:schemeClr val="accent6"/>
                              </a:solidFill>
                              <a:effectLst/>
                            </a:rPr>
                            <a:t>𝐵2</a:t>
                          </a:r>
                          <a:r>
                            <a:rPr lang="en-US" sz="1000" kern="1200" dirty="0">
                              <a:solidFill>
                                <a:schemeClr val="dk1"/>
                              </a:solidFill>
                              <a:effectLst/>
                            </a:rPr>
                            <a:t>, 𝐵3, </a:t>
                          </a:r>
                          <a:r>
                            <a:rPr lang="en-US" sz="1000" kern="1200" dirty="0">
                              <a:solidFill>
                                <a:schemeClr val="accent6"/>
                              </a:solidFill>
                              <a:effectLst/>
                            </a:rPr>
                            <a:t>𝐵5</a:t>
                          </a:r>
                          <a:r>
                            <a:rPr lang="en-US" sz="1000" kern="1200" dirty="0">
                              <a:solidFill>
                                <a:schemeClr val="dk1"/>
                              </a:solidFill>
                              <a:effectLst/>
                            </a:rPr>
                            <a:t>, 𝐵6, 𝐵7}</a:t>
                          </a:r>
                          <a:endParaRPr lang="en-KR" sz="1000" dirty="0"/>
                        </a:p>
                      </a:txBody>
                      <a:tcPr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000" b="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000" b="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S</m:t>
                                  </m:r>
                                </m:e>
                                <m:sub>
                                  <m:r>
                                    <a:rPr lang="en-US" sz="1000" b="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𝑏𝑙𝑜𝑐𝑘</m:t>
                                  </m:r>
                                </m:sub>
                              </m:sSub>
                              <m:r>
                                <a:rPr lang="en-US" sz="1000" b="0" i="1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= </m:t>
                              </m:r>
                            </m:oMath>
                          </a14:m>
                          <a:r>
                            <a:rPr lang="en-US" sz="1000" dirty="0"/>
                            <a:t> {𝐵0, </a:t>
                          </a:r>
                          <a:r>
                            <a:rPr lang="en-US" sz="1000" dirty="0">
                              <a:solidFill>
                                <a:srgbClr val="00B050"/>
                              </a:solidFill>
                            </a:rPr>
                            <a:t>𝐵1</a:t>
                          </a:r>
                          <a:r>
                            <a:rPr lang="en-US" sz="1000" dirty="0"/>
                            <a:t>, </a:t>
                          </a:r>
                          <a:r>
                            <a:rPr lang="en-US" sz="1000" dirty="0">
                              <a:solidFill>
                                <a:schemeClr val="accent6"/>
                              </a:solidFill>
                            </a:rPr>
                            <a:t>𝐵2</a:t>
                          </a:r>
                          <a:r>
                            <a:rPr lang="en-US" sz="1000" dirty="0"/>
                            <a:t>, B3</a:t>
                          </a:r>
                          <a:r>
                            <a:rPr lang="en-US" sz="1000" dirty="0">
                              <a:solidFill>
                                <a:schemeClr val="accent2"/>
                              </a:solidFill>
                            </a:rPr>
                            <a:t>, </a:t>
                          </a:r>
                          <a:r>
                            <a:rPr lang="en-US" sz="1000" dirty="0">
                              <a:solidFill>
                                <a:srgbClr val="00B050"/>
                              </a:solidFill>
                            </a:rPr>
                            <a:t>𝐵4</a:t>
                          </a:r>
                          <a:r>
                            <a:rPr lang="en-US" sz="1000" dirty="0"/>
                            <a:t>, </a:t>
                          </a:r>
                          <a:r>
                            <a:rPr lang="en-US" sz="1000" dirty="0">
                              <a:solidFill>
                                <a:schemeClr val="accent6"/>
                              </a:solidFill>
                            </a:rPr>
                            <a:t>𝐵5</a:t>
                          </a:r>
                          <a:r>
                            <a:rPr lang="en-US" sz="1000" dirty="0"/>
                            <a:t>, 𝐵6, B7}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sz="1000" b="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000" b="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sz="1000" b="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en-US" sz="1000" b="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bSup>
                              <m:r>
                                <a:rPr lang="en-US" sz="1000" b="0" i="1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= </m:t>
                              </m:r>
                            </m:oMath>
                          </a14:m>
                          <a:r>
                            <a:rPr lang="en-US" sz="1000" kern="1200" dirty="0">
                              <a:solidFill>
                                <a:schemeClr val="dk1"/>
                              </a:solidFill>
                              <a:effectLst/>
                            </a:rPr>
                            <a:t>{𝐵0, </a:t>
                          </a:r>
                          <a:r>
                            <a:rPr lang="en-US" sz="1000" kern="1200" dirty="0">
                              <a:solidFill>
                                <a:srgbClr val="00B050"/>
                              </a:solidFill>
                              <a:effectLst/>
                            </a:rPr>
                            <a:t>𝐵1</a:t>
                          </a:r>
                          <a:r>
                            <a:rPr lang="en-US" sz="1000" kern="1200" dirty="0">
                              <a:solidFill>
                                <a:schemeClr val="dk1"/>
                              </a:solidFill>
                              <a:effectLst/>
                            </a:rPr>
                            <a:t>, 𝐵3, </a:t>
                          </a:r>
                          <a:r>
                            <a:rPr lang="en-US" sz="1000" kern="1200" dirty="0">
                              <a:solidFill>
                                <a:schemeClr val="accent6"/>
                              </a:solidFill>
                              <a:effectLst/>
                            </a:rPr>
                            <a:t>𝐵5</a:t>
                          </a:r>
                          <a:r>
                            <a:rPr lang="en-US" sz="1000" kern="1200" dirty="0">
                              <a:solidFill>
                                <a:schemeClr val="dk1"/>
                              </a:solidFill>
                              <a:effectLst/>
                            </a:rPr>
                            <a:t>, 𝐵6, 𝐵7}</a:t>
                          </a:r>
                          <a:endParaRPr lang="en-KR" sz="1000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000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000" kern="1200" dirty="0">
                              <a:solidFill>
                                <a:schemeClr val="dk1"/>
                              </a:solidFill>
                              <a:effectLst/>
                            </a:rPr>
                            <a:t>{𝑇1, 𝑇2}</a:t>
                          </a:r>
                          <a:endParaRPr lang="en-US" sz="10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000" dirty="0"/>
                            <a:t>8/9 =&gt; 88.8%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17108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b="1" dirty="0"/>
                            <a:t>Branch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3026755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000" dirty="0"/>
                            <a:t>Set of CFG edges (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000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p>
                                  <m:r>
                                    <a:rPr lang="en-US" sz="10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000" b="0" kern="1200" dirty="0">
                              <a:solidFill>
                                <a:schemeClr val="dk1"/>
                              </a:solidFill>
                              <a:effectLst/>
                            </a:rPr>
                            <a:t>)</a:t>
                          </a:r>
                          <a:endParaRPr lang="en-US" sz="1000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sz="1000" b="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000" b="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sz="1000" b="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1000" b="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p>
                              </m:sSubSup>
                              <m:r>
                                <a:rPr lang="en-US" sz="1000" b="0" i="1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= </m:t>
                              </m:r>
                            </m:oMath>
                          </a14:m>
                          <a:r>
                            <a:rPr lang="en-US" sz="1000" kern="1200" dirty="0">
                              <a:solidFill>
                                <a:schemeClr val="dk1"/>
                              </a:solidFill>
                              <a:effectLst/>
                            </a:rPr>
                            <a:t>{</a:t>
                          </a:r>
                          <a:r>
                            <a:rPr lang="en-KR" sz="1000" kern="1200" dirty="0">
                              <a:solidFill>
                                <a:srgbClr val="00B050"/>
                              </a:solidFill>
                              <a:effectLst/>
                            </a:rPr>
                            <a:t>B0 </a:t>
                          </a:r>
                          <a:r>
                            <a:rPr lang="en-US" sz="1000" kern="1200" dirty="0">
                              <a:solidFill>
                                <a:srgbClr val="00B050"/>
                              </a:solidFill>
                              <a:effectLst/>
                            </a:rPr>
                            <a:t>→ </a:t>
                          </a:r>
                          <a:r>
                            <a:rPr lang="en-KR" sz="1000" kern="1200" dirty="0">
                              <a:solidFill>
                                <a:srgbClr val="00B050"/>
                              </a:solidFill>
                              <a:effectLst/>
                              <a:sym typeface="Wingdings" pitchFamily="2" charset="2"/>
                            </a:rPr>
                            <a:t>B1</a:t>
                          </a:r>
                          <a:r>
                            <a:rPr lang="en-KR" sz="1000" kern="1200" dirty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effectLst/>
                              <a:sym typeface="Wingdings" pitchFamily="2" charset="2"/>
                            </a:rPr>
                            <a:t>,</a:t>
                          </a:r>
                          <a:r>
                            <a:rPr lang="en-KR" sz="1000" kern="1200" dirty="0">
                              <a:solidFill>
                                <a:schemeClr val="bg2"/>
                              </a:solidFill>
                              <a:effectLst/>
                              <a:sym typeface="Wingdings" pitchFamily="2" charset="2"/>
                            </a:rPr>
                            <a:t> </a:t>
                          </a:r>
                          <a:r>
                            <a:rPr lang="en-US" sz="1000" kern="1200" dirty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</a:rPr>
                            <a:t>𝐵1 → 𝐵3,</a:t>
                          </a:r>
                          <a:r>
                            <a:rPr lang="en-KR" sz="1000" kern="1200" dirty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sym typeface="Wingdings" pitchFamily="2" charset="2"/>
                            </a:rPr>
                            <a:t> </a:t>
                          </a:r>
                          <a:r>
                            <a:rPr lang="en-KR" sz="1000" kern="1200" dirty="0">
                              <a:solidFill>
                                <a:srgbClr val="00B050"/>
                              </a:solidFill>
                              <a:effectLst/>
                            </a:rPr>
                            <a:t>𝐵3 → 𝐵4</a:t>
                          </a:r>
                          <a:r>
                            <a:rPr lang="en-US" sz="1000" kern="1200" dirty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</a:rPr>
                            <a:t>, 𝐵4 → 𝐵6,</a:t>
                          </a:r>
                          <a:r>
                            <a:rPr lang="en-US" sz="1000" kern="1200" dirty="0">
                              <a:solidFill>
                                <a:schemeClr val="dk1"/>
                              </a:solidFill>
                              <a:effectLst/>
                            </a:rPr>
                            <a:t> 𝐵6 → 𝐵7}</a:t>
                          </a:r>
                          <a:endParaRPr lang="en-KR" sz="10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sz="1000" b="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000" b="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sz="1000" b="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sz="1000" b="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p>
                              </m:sSubSup>
                              <m:r>
                                <a:rPr lang="en-US" sz="1000" b="0" i="1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= </m:t>
                              </m:r>
                            </m:oMath>
                          </a14:m>
                          <a:r>
                            <a:rPr lang="en-US" sz="1000" kern="1200" dirty="0">
                              <a:solidFill>
                                <a:schemeClr val="dk1"/>
                              </a:solidFill>
                              <a:effectLst/>
                            </a:rPr>
                            <a:t>{</a:t>
                          </a:r>
                          <a:r>
                            <a:rPr lang="en-US" sz="1000" kern="1200" dirty="0">
                              <a:solidFill>
                                <a:schemeClr val="accent6"/>
                              </a:solidFill>
                              <a:effectLst/>
                            </a:rPr>
                            <a:t>𝐵0 → 𝐵2</a:t>
                          </a:r>
                          <a:r>
                            <a:rPr lang="en-US" sz="1000" kern="1200" dirty="0">
                              <a:solidFill>
                                <a:schemeClr val="dk1"/>
                              </a:solidFill>
                              <a:effectLst/>
                            </a:rPr>
                            <a:t>,</a:t>
                          </a:r>
                          <a:r>
                            <a:rPr lang="en-KR" sz="1000" kern="1200" dirty="0">
                              <a:solidFill>
                                <a:schemeClr val="accent6"/>
                              </a:solidFill>
                              <a:effectLst/>
                              <a:sym typeface="Wingdings" pitchFamily="2" charset="2"/>
                            </a:rPr>
                            <a:t> </a:t>
                          </a:r>
                          <a:r>
                            <a:rPr lang="en-KR" sz="1000" kern="1200" dirty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effectLst/>
                            </a:rPr>
                            <a:t>𝐵2 → 𝐵3</a:t>
                          </a:r>
                          <a:r>
                            <a:rPr lang="en-US" sz="1000" kern="1200" dirty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effectLst/>
                            </a:rPr>
                            <a:t>, </a:t>
                          </a:r>
                          <a:r>
                            <a:rPr lang="en-US" sz="1000" kern="1200" dirty="0">
                              <a:solidFill>
                                <a:schemeClr val="accent6"/>
                              </a:solidFill>
                              <a:effectLst/>
                            </a:rPr>
                            <a:t>𝐵3 → 𝐵5</a:t>
                          </a:r>
                          <a:r>
                            <a:rPr lang="en-US" sz="1000" kern="1200" dirty="0">
                              <a:solidFill>
                                <a:schemeClr val="dk1"/>
                              </a:solidFill>
                              <a:effectLst/>
                            </a:rPr>
                            <a:t>, </a:t>
                          </a:r>
                          <a:r>
                            <a:rPr lang="en-US" sz="1000" kern="1200" dirty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</a:rPr>
                            <a:t>𝐵5 → 𝐵6, </a:t>
                          </a:r>
                          <a:r>
                            <a:rPr lang="en-US" sz="1000" kern="1200" dirty="0">
                              <a:solidFill>
                                <a:schemeClr val="dk1"/>
                              </a:solidFill>
                              <a:effectLst/>
                            </a:rPr>
                            <a:t>𝐵6 → 𝐵7}</a:t>
                          </a:r>
                          <a:endParaRPr lang="en-KR" sz="10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000" b="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000" b="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S</m:t>
                                  </m:r>
                                </m:e>
                                <m:sub>
                                  <m:r>
                                    <a:rPr lang="en-US" sz="1000" b="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𝑏𝑟𝑎𝑛𝑐h</m:t>
                                  </m:r>
                                </m:sub>
                              </m:sSub>
                              <m:r>
                                <a:rPr lang="en-US" sz="1000" b="0" i="1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KR" sz="1000" kern="1200" dirty="0">
                              <a:solidFill>
                                <a:schemeClr val="dk1"/>
                              </a:solidFill>
                              <a:effectLst/>
                            </a:rPr>
                            <a:t> </a:t>
                          </a:r>
                          <a:r>
                            <a:rPr lang="en-US" sz="1000" kern="1200" dirty="0">
                              <a:solidFill>
                                <a:schemeClr val="dk1"/>
                              </a:solidFill>
                              <a:effectLst/>
                            </a:rPr>
                            <a:t>{</a:t>
                          </a:r>
                          <a:r>
                            <a:rPr lang="en-KR" sz="1000" kern="1200" dirty="0">
                              <a:solidFill>
                                <a:srgbClr val="00B050"/>
                              </a:solidFill>
                              <a:effectLst/>
                            </a:rPr>
                            <a:t>B0 </a:t>
                          </a:r>
                          <a:r>
                            <a:rPr lang="en-US" sz="1000" kern="1200" dirty="0">
                              <a:solidFill>
                                <a:srgbClr val="00B050"/>
                              </a:solidFill>
                              <a:effectLst/>
                            </a:rPr>
                            <a:t>→ </a:t>
                          </a:r>
                          <a:r>
                            <a:rPr lang="en-KR" sz="1000" kern="1200" dirty="0">
                              <a:solidFill>
                                <a:srgbClr val="00B050"/>
                              </a:solidFill>
                              <a:effectLst/>
                              <a:sym typeface="Wingdings" pitchFamily="2" charset="2"/>
                            </a:rPr>
                            <a:t>B1</a:t>
                          </a:r>
                          <a:r>
                            <a:rPr lang="en-KR" sz="1000" kern="1200" dirty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effectLst/>
                              <a:sym typeface="Wingdings" pitchFamily="2" charset="2"/>
                            </a:rPr>
                            <a:t>, </a:t>
                          </a:r>
                          <a:r>
                            <a:rPr lang="en-US" sz="1000" kern="1200" dirty="0">
                              <a:solidFill>
                                <a:schemeClr val="accent6"/>
                              </a:solidFill>
                              <a:effectLst/>
                            </a:rPr>
                            <a:t>𝐵0 → 𝐵2</a:t>
                          </a:r>
                          <a:r>
                            <a:rPr lang="en-US" sz="1000" kern="1200" dirty="0">
                              <a:solidFill>
                                <a:schemeClr val="dk1"/>
                              </a:solidFill>
                              <a:effectLst/>
                            </a:rPr>
                            <a:t>,</a:t>
                          </a:r>
                          <a:r>
                            <a:rPr lang="en-KR" sz="1000" kern="1200" dirty="0">
                              <a:solidFill>
                                <a:schemeClr val="accent6"/>
                              </a:solidFill>
                              <a:effectLst/>
                              <a:sym typeface="Wingdings" pitchFamily="2" charset="2"/>
                            </a:rPr>
                            <a:t> </a:t>
                          </a:r>
                          <a:r>
                            <a:rPr lang="en-KR" sz="1000" kern="1200" dirty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effectLst/>
                            </a:rPr>
                            <a:t>𝐵1 → 𝐵3</a:t>
                          </a:r>
                          <a:r>
                            <a:rPr lang="en-US" sz="1000" kern="1200" dirty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effectLst/>
                            </a:rPr>
                            <a:t>, </a:t>
                          </a:r>
                          <a:r>
                            <a:rPr lang="en-KR" sz="1000" kern="1200" dirty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effectLst/>
                            </a:rPr>
                            <a:t>𝐵2 → 𝐵3</a:t>
                          </a:r>
                          <a:r>
                            <a:rPr lang="en-US" sz="1000" kern="1200" dirty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effectLst/>
                            </a:rPr>
                            <a:t>, </a:t>
                          </a:r>
                          <a:r>
                            <a:rPr lang="en-KR" sz="1000" kern="1200" dirty="0">
                              <a:solidFill>
                                <a:srgbClr val="00B050"/>
                              </a:solidFill>
                              <a:effectLst/>
                            </a:rPr>
                            <a:t>𝐵3 → 𝐵4, </a:t>
                          </a:r>
                          <a:r>
                            <a:rPr lang="en-US" sz="1000" kern="1200" dirty="0">
                              <a:solidFill>
                                <a:schemeClr val="accent6"/>
                              </a:solidFill>
                              <a:effectLst/>
                            </a:rPr>
                            <a:t>𝐵3 → 𝐵5</a:t>
                          </a:r>
                          <a:r>
                            <a:rPr lang="en-US" sz="1000" kern="1200" dirty="0">
                              <a:solidFill>
                                <a:schemeClr val="dk1"/>
                              </a:solidFill>
                              <a:effectLst/>
                            </a:rPr>
                            <a:t>, </a:t>
                          </a:r>
                          <a:r>
                            <a:rPr lang="en-US" sz="1000" kern="1200" dirty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</a:rPr>
                            <a:t>𝐵4 → 𝐵6, 𝐵5 → 𝐵6, </a:t>
                          </a:r>
                          <a:r>
                            <a:rPr lang="en-US" sz="1000" kern="1200" dirty="0">
                              <a:solidFill>
                                <a:schemeClr val="dk1"/>
                              </a:solidFill>
                              <a:effectLst/>
                            </a:rPr>
                            <a:t>𝐵6 → 𝐵7}</a:t>
                          </a:r>
                          <a:endParaRPr lang="en-US" sz="10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sz="1000" b="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000" b="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sz="1000" b="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en-US" sz="1000" b="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p>
                              </m:sSubSup>
                              <m:r>
                                <a:rPr lang="en-US" sz="1000" b="0" i="1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= </m:t>
                              </m:r>
                            </m:oMath>
                          </a14:m>
                          <a:r>
                            <a:rPr lang="en-US" sz="1000" kern="1200" dirty="0">
                              <a:solidFill>
                                <a:schemeClr val="dk1"/>
                              </a:solidFill>
                              <a:effectLst/>
                            </a:rPr>
                            <a:t>{</a:t>
                          </a:r>
                          <a:r>
                            <a:rPr lang="en-KR" sz="1000" kern="1200" dirty="0">
                              <a:solidFill>
                                <a:srgbClr val="00B050"/>
                              </a:solidFill>
                              <a:effectLst/>
                            </a:rPr>
                            <a:t>B0 </a:t>
                          </a:r>
                          <a:r>
                            <a:rPr lang="en-US" sz="1000" kern="1200" dirty="0">
                              <a:solidFill>
                                <a:srgbClr val="00B050"/>
                              </a:solidFill>
                              <a:effectLst/>
                            </a:rPr>
                            <a:t>→ </a:t>
                          </a:r>
                          <a:r>
                            <a:rPr lang="en-KR" sz="1000" kern="1200" dirty="0">
                              <a:solidFill>
                                <a:srgbClr val="00B050"/>
                              </a:solidFill>
                              <a:effectLst/>
                              <a:sym typeface="Wingdings" pitchFamily="2" charset="2"/>
                            </a:rPr>
                            <a:t>B1</a:t>
                          </a:r>
                          <a:r>
                            <a:rPr lang="en-KR" sz="1000" kern="1200" dirty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effectLst/>
                              <a:sym typeface="Wingdings" pitchFamily="2" charset="2"/>
                            </a:rPr>
                            <a:t>, </a:t>
                          </a:r>
                          <a:r>
                            <a:rPr lang="en-KR" sz="1000" kern="1200" dirty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effectLst/>
                            </a:rPr>
                            <a:t>𝐵1 → 𝐵3</a:t>
                          </a:r>
                          <a:r>
                            <a:rPr lang="en-US" sz="1000" kern="1200" dirty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effectLst/>
                            </a:rPr>
                            <a:t>, </a:t>
                          </a:r>
                          <a:r>
                            <a:rPr lang="en-US" sz="1000" kern="1200" dirty="0">
                              <a:solidFill>
                                <a:schemeClr val="accent6"/>
                              </a:solidFill>
                              <a:effectLst/>
                            </a:rPr>
                            <a:t>𝐵3 → 𝐵5</a:t>
                          </a:r>
                          <a:r>
                            <a:rPr lang="en-US" sz="1000" kern="1200" dirty="0">
                              <a:solidFill>
                                <a:schemeClr val="dk1"/>
                              </a:solidFill>
                              <a:effectLst/>
                            </a:rPr>
                            <a:t>, </a:t>
                          </a:r>
                          <a:r>
                            <a:rPr lang="en-US" sz="1000" kern="1200" dirty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</a:rPr>
                            <a:t>𝐵5 → 𝐵6, </a:t>
                          </a:r>
                          <a:r>
                            <a:rPr lang="en-US" sz="1000" kern="1200" dirty="0">
                              <a:solidFill>
                                <a:schemeClr val="dk1"/>
                              </a:solidFill>
                              <a:effectLst/>
                            </a:rPr>
                            <a:t>𝐵6 → 𝐵7}</a:t>
                          </a:r>
                          <a:endParaRPr lang="en-US" sz="10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000" kern="1200" dirty="0">
                              <a:solidFill>
                                <a:schemeClr val="dk1"/>
                              </a:solidFill>
                              <a:effectLst/>
                            </a:rPr>
                            <a:t>{𝑇1, 𝑇2}</a:t>
                          </a:r>
                          <a:endParaRPr lang="en-US" sz="10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0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9/10 =&gt; 90%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17108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b="1" dirty="0"/>
                            <a:t>Path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3026755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000" kern="1200" dirty="0">
                              <a:solidFill>
                                <a:schemeClr val="dk1"/>
                              </a:solidFill>
                              <a:effectLst/>
                            </a:rPr>
                            <a:t>Vector of CFG* nodes </a:t>
                          </a:r>
                          <a:r>
                            <a:rPr lang="en-US" sz="1000" dirty="0"/>
                            <a:t>(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000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p>
                                  <m:r>
                                    <a:rPr lang="en-US" sz="10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000" b="0" kern="1200" dirty="0">
                              <a:solidFill>
                                <a:schemeClr val="dk1"/>
                              </a:solidFill>
                              <a:effectLst/>
                            </a:rPr>
                            <a:t>)</a:t>
                          </a:r>
                          <a:endParaRPr lang="en-US" sz="10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sz="1000" b="0" i="1" kern="1200" smtClean="0">
                                      <a:solidFill>
                                        <a:schemeClr val="accent2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000" b="0" i="1" kern="1200" smtClean="0">
                                      <a:solidFill>
                                        <a:schemeClr val="accent2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1000" b="0" i="1" kern="1200" smtClean="0">
                                      <a:solidFill>
                                        <a:schemeClr val="accent2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1000" b="0" i="1" kern="1200" smtClean="0">
                                      <a:solidFill>
                                        <a:schemeClr val="accent2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bSup>
                              <m:r>
                                <a:rPr lang="en-US" sz="1000" b="0" i="1" kern="1200" smtClean="0">
                                  <a:solidFill>
                                    <a:schemeClr val="accent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= </m:t>
                              </m:r>
                            </m:oMath>
                          </a14:m>
                          <a:r>
                            <a:rPr lang="en-US" sz="1000" kern="1200" dirty="0">
                              <a:solidFill>
                                <a:srgbClr val="00B050"/>
                              </a:solidFill>
                              <a:effectLst/>
                            </a:rPr>
                            <a:t>[𝐵0, 𝐵1, 𝐵3, 𝐵4, 𝐵6, 𝐵7]</a:t>
                          </a:r>
                          <a:endParaRPr lang="en-KR" sz="1000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sz="1000" b="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000" b="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1000" b="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sz="1000" b="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bSup>
                              <m:r>
                                <a:rPr lang="en-US" sz="1000" b="0" i="1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1000" b="0" i="1" kern="1200" smtClean="0">
                                  <a:solidFill>
                                    <a:schemeClr val="accent6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KR" sz="1000" kern="1200" dirty="0">
                              <a:solidFill>
                                <a:schemeClr val="accent6"/>
                              </a:solidFill>
                              <a:effectLst/>
                            </a:rPr>
                            <a:t>[</a:t>
                          </a:r>
                          <a:r>
                            <a:rPr lang="en-US" sz="1000" kern="1200" dirty="0">
                              <a:solidFill>
                                <a:schemeClr val="accent6"/>
                              </a:solidFill>
                              <a:effectLst/>
                            </a:rPr>
                            <a:t>𝐵0,</a:t>
                          </a:r>
                          <a:r>
                            <a:rPr lang="en-US" sz="1000" kern="1200" baseline="0" dirty="0">
                              <a:solidFill>
                                <a:schemeClr val="accent6"/>
                              </a:solidFill>
                              <a:effectLst/>
                            </a:rPr>
                            <a:t> </a:t>
                          </a:r>
                          <a:r>
                            <a:rPr lang="en-US" sz="1000" kern="1200" dirty="0">
                              <a:solidFill>
                                <a:schemeClr val="accent6"/>
                              </a:solidFill>
                              <a:effectLst/>
                            </a:rPr>
                            <a:t>𝐵2, 𝐵3, 𝐵5, 𝐵6, 𝐵7]</a:t>
                          </a:r>
                          <a:endParaRPr lang="en-KR" sz="1000" dirty="0"/>
                        </a:p>
                      </a:txBody>
                      <a:tcPr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3026755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000" b="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000" b="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S</m:t>
                                  </m:r>
                                </m:e>
                                <m:sub>
                                  <m:r>
                                    <a:rPr lang="en-US" sz="1000" b="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𝑝𝑎𝑡h</m:t>
                                  </m:r>
                                </m:sub>
                              </m:sSub>
                              <m:r>
                                <a:rPr lang="en-US" sz="1000" b="0" i="1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KR" sz="1000" dirty="0"/>
                            <a:t> {</a:t>
                          </a:r>
                          <a:r>
                            <a:rPr lang="en-US" sz="1000" kern="1200" dirty="0">
                              <a:solidFill>
                                <a:srgbClr val="00B050"/>
                              </a:solidFill>
                              <a:effectLst/>
                            </a:rPr>
                            <a:t>[𝐵0, 𝐵1, 𝐵2, 𝐵4, 𝐵5, 𝐵6]</a:t>
                          </a:r>
                          <a:r>
                            <a:rPr lang="en-KR" sz="1000" kern="1200" dirty="0">
                              <a:solidFill>
                                <a:schemeClr val="dk1"/>
                              </a:solidFill>
                              <a:effectLst/>
                            </a:rPr>
                            <a:t>, </a:t>
                          </a:r>
                          <a:r>
                            <a:rPr lang="en-KR" sz="1000" kern="1200" dirty="0">
                              <a:solidFill>
                                <a:schemeClr val="accent6"/>
                              </a:solidFill>
                              <a:effectLst/>
                            </a:rPr>
                            <a:t>[</a:t>
                          </a:r>
                          <a:r>
                            <a:rPr lang="en-US" sz="1000" kern="1200" dirty="0">
                              <a:solidFill>
                                <a:schemeClr val="accent6"/>
                              </a:solidFill>
                              <a:effectLst/>
                            </a:rPr>
                            <a:t>𝐵0, 𝐵1, 𝐵2, 𝐵4, 𝐵1, 𝐵2, 𝐵4, 𝐵5, 𝐵6]</a:t>
                          </a:r>
                          <a:r>
                            <a:rPr lang="en-KR" sz="1000" kern="1200" dirty="0">
                              <a:solidFill>
                                <a:schemeClr val="dk1"/>
                              </a:solidFill>
                              <a:effectLst/>
                            </a:rPr>
                            <a:t>}</a:t>
                          </a:r>
                          <a:endParaRPr lang="en-KR" sz="1000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3026755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sz="1000" b="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000" b="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1000" b="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en-US" sz="1000" b="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bSup>
                              <m:r>
                                <a:rPr lang="en-US" sz="1000" b="0" i="1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1000" b="0" i="1" kern="1200" smtClean="0">
                                  <a:solidFill>
                                    <a:schemeClr val="accent6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KR" sz="1000" kern="1200" dirty="0">
                              <a:solidFill>
                                <a:srgbClr val="E0249A"/>
                              </a:solidFill>
                              <a:effectLst/>
                            </a:rPr>
                            <a:t>[</a:t>
                          </a:r>
                          <a:r>
                            <a:rPr lang="en-US" sz="1000" kern="1200" dirty="0">
                              <a:solidFill>
                                <a:srgbClr val="E0249A"/>
                              </a:solidFill>
                              <a:effectLst/>
                            </a:rPr>
                            <a:t>𝐵0,</a:t>
                          </a:r>
                          <a:r>
                            <a:rPr lang="en-US" sz="1000" kern="1200" baseline="0" dirty="0">
                              <a:solidFill>
                                <a:srgbClr val="E0249A"/>
                              </a:solidFill>
                              <a:effectLst/>
                            </a:rPr>
                            <a:t> </a:t>
                          </a:r>
                          <a:r>
                            <a:rPr lang="en-US" sz="1000" kern="1200" dirty="0">
                              <a:solidFill>
                                <a:srgbClr val="E0249A"/>
                              </a:solidFill>
                              <a:effectLst/>
                            </a:rPr>
                            <a:t>𝐵2, 𝐵3, 𝐵5, 𝐵6, 𝐵7]</a:t>
                          </a:r>
                          <a:endParaRPr lang="en-KR" sz="1000" dirty="0">
                            <a:solidFill>
                              <a:srgbClr val="E0249A"/>
                            </a:solidFill>
                          </a:endParaRP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3026755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000" kern="1200" dirty="0">
                              <a:solidFill>
                                <a:schemeClr val="dk1"/>
                              </a:solidFill>
                              <a:effectLst/>
                            </a:rPr>
                            <a:t>{𝑇1, 𝑇2, 𝑇3}</a:t>
                          </a:r>
                          <a:endParaRPr lang="en-KR" sz="1000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3026755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KR" sz="1000" dirty="0"/>
                            <a:t>X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10">
                <a:extLst>
                  <a:ext uri="{FF2B5EF4-FFF2-40B4-BE49-F238E27FC236}">
                    <a16:creationId xmlns:a16="http://schemas.microsoft.com/office/drawing/2014/main" id="{74766D9A-ECDB-9848-8BD0-06FA38CB131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04207926"/>
                  </p:ext>
                </p:extLst>
              </p:nvPr>
            </p:nvGraphicFramePr>
            <p:xfrm>
              <a:off x="343200" y="1420129"/>
              <a:ext cx="11424236" cy="2236788"/>
            </p:xfrm>
            <a:graphic>
              <a:graphicData uri="http://schemas.openxmlformats.org/drawingml/2006/table">
                <a:tbl>
                  <a:tblPr firstRow="1" bandRow="1">
                    <a:tableStyleId>{616DA210-FB5B-4158-B5E0-FEB733F419BA}</a:tableStyleId>
                  </a:tblPr>
                  <a:tblGrid>
                    <a:gridCol w="69564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04935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43380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718037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223342">
                      <a:extLst>
                        <a:ext uri="{9D8B030D-6E8A-4147-A177-3AD203B41FA5}">
                          <a16:colId xmlns:a16="http://schemas.microsoft.com/office/drawing/2014/main" val="706577316"/>
                        </a:ext>
                      </a:extLst>
                    </a:gridCol>
                    <a:gridCol w="2134915">
                      <a:extLst>
                        <a:ext uri="{9D8B030D-6E8A-4147-A177-3AD203B41FA5}">
                          <a16:colId xmlns:a16="http://schemas.microsoft.com/office/drawing/2014/main" val="4268905416"/>
                        </a:ext>
                      </a:extLst>
                    </a:gridCol>
                    <a:gridCol w="875030">
                      <a:extLst>
                        <a:ext uri="{9D8B030D-6E8A-4147-A177-3AD203B41FA5}">
                          <a16:colId xmlns:a16="http://schemas.microsoft.com/office/drawing/2014/main" val="706686023"/>
                        </a:ext>
                      </a:extLst>
                    </a:gridCol>
                    <a:gridCol w="1294109">
                      <a:extLst>
                        <a:ext uri="{9D8B030D-6E8A-4147-A177-3AD203B41FA5}">
                          <a16:colId xmlns:a16="http://schemas.microsoft.com/office/drawing/2014/main" val="2542332263"/>
                        </a:ext>
                      </a:extLst>
                    </a:gridCol>
                  </a:tblGrid>
                  <a:tr h="243840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/>
                            <a:t>Evaluation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>
                        <a:lnR w="38100" cap="flat" cmpd="sng" algn="ctr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/>
                            <a:t>E1 = Coverage of single test case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sz="3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/>
                            <a:t>E2 = Aggregated </a:t>
                          </a:r>
                          <a:r>
                            <a:rPr lang="en-US" sz="1000" dirty="0" err="1"/>
                            <a:t>cov</a:t>
                          </a:r>
                          <a:r>
                            <a:rPr lang="en-US" sz="1000" dirty="0"/>
                            <a:t> of PUT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/>
                            <a:t>E1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/>
                            <a:t>E2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/>
                            <a:t>E3 = 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000" b="1" dirty="0"/>
                            <a:t>Quantification</a:t>
                          </a:r>
                          <a:endParaRPr lang="en-US" sz="1000" b="1" kern="1200" dirty="0">
                            <a:solidFill>
                              <a:schemeClr val="dk1"/>
                            </a:solidFill>
                            <a:effectLst/>
                          </a:endParaRP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9DAD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43840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1000" b="1" dirty="0"/>
                            <a:t>Test case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r>
                            <a:rPr lang="en-US" sz="3200" b="1" dirty="0"/>
                            <a:t>Test case</a:t>
                          </a:r>
                        </a:p>
                      </a:txBody>
                      <a:tcPr>
                        <a:lnR w="38100" cap="flat" cmpd="sng" algn="ctr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8100" cap="flat" cmpd="sng" algn="ctr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3026755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000" kern="1200" dirty="0">
                              <a:solidFill>
                                <a:srgbClr val="00B050"/>
                              </a:solidFill>
                              <a:effectLst/>
                            </a:rPr>
                            <a:t>𝑇1 : ⟨𝑥 = 1, 𝑦 = 1⟩</a:t>
                          </a:r>
                          <a:endParaRPr lang="en-US" sz="1000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3026755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000" kern="1200" dirty="0">
                              <a:solidFill>
                                <a:srgbClr val="0070C0"/>
                              </a:solidFill>
                              <a:effectLst/>
                            </a:rPr>
                            <a:t>𝑇2 : ⟨𝑥 = 0, 𝑦 = 0⟩</a:t>
                          </a:r>
                          <a:endParaRPr lang="en-US" sz="1000" kern="1200" dirty="0">
                            <a:solidFill>
                              <a:srgbClr val="0070C0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000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000" kern="1200" dirty="0">
                              <a:solidFill>
                                <a:srgbClr val="E0249A"/>
                              </a:solidFill>
                              <a:effectLst/>
                            </a:rPr>
                            <a:t>𝑇3 : ⟨𝑥 = 1, 𝑦 = 0⟩</a:t>
                          </a:r>
                          <a:endParaRPr lang="en-US" sz="1000" kern="1200" dirty="0">
                            <a:solidFill>
                              <a:srgbClr val="E0249A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000" kern="1200" dirty="0">
                            <a:solidFill>
                              <a:schemeClr val="dk1"/>
                            </a:solidFill>
                            <a:effectLst/>
                          </a:endParaRP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000" b="1" dirty="0"/>
                            <a:t>Quantification</a:t>
                          </a:r>
                          <a:endParaRPr lang="en-US" sz="1000" b="1" kern="1200" dirty="0">
                            <a:solidFill>
                              <a:schemeClr val="dk1"/>
                            </a:solidFill>
                            <a:effectLst/>
                          </a:endParaRP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marL="0" marR="0" lvl="0" indent="0" algn="ctr" defTabSz="3026755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000" b="1" dirty="0"/>
                            <a:t>metric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000" b="1" dirty="0"/>
                            <a:t>Input</a:t>
                          </a:r>
                        </a:p>
                        <a:p>
                          <a:r>
                            <a:rPr lang="en-US" sz="1000" b="1" dirty="0"/>
                            <a:t>Output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kern="1200" dirty="0">
                              <a:solidFill>
                                <a:schemeClr val="dk1"/>
                              </a:solidFill>
                              <a:effectLst/>
                            </a:rPr>
                            <a:t>𝑃1 : </a:t>
                          </a:r>
                          <a:r>
                            <a:rPr lang="en-US" sz="1000" i="0" kern="1200" dirty="0">
                              <a:solidFill>
                                <a:schemeClr val="dk1"/>
                              </a:solidFill>
                              <a:effectLst/>
                            </a:rPr>
                            <a:t>𝐵0 → 𝐵1 → 𝐵3 → 𝐵4 → 𝐵6 → 𝐵7</a:t>
                          </a:r>
                          <a:endParaRPr lang="en-US" sz="1000" i="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000" kern="1200" dirty="0">
                              <a:solidFill>
                                <a:schemeClr val="dk1"/>
                              </a:solidFill>
                              <a:effectLst/>
                            </a:rPr>
                            <a:t>𝑃2 : 𝐵0 → 𝐵2 → 𝐵3 → 𝐵5→ 𝐵6 → 𝐵7</a:t>
                          </a:r>
                          <a:endParaRPr lang="en-US" sz="10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KR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21714" t="-129032" r="-194857" b="-35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000" kern="1200" dirty="0">
                              <a:solidFill>
                                <a:schemeClr val="dk1"/>
                              </a:solidFill>
                              <a:effectLst/>
                            </a:rPr>
                            <a:t>𝑃3 : 𝐵0 → 𝐵1 → 𝐵3 → 𝐵5→ 𝐵6→ 𝐵7</a:t>
                          </a:r>
                          <a:endParaRPr lang="en-US" sz="10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000" kern="1200" dirty="0">
                              <a:solidFill>
                                <a:schemeClr val="dk1"/>
                              </a:solidFill>
                              <a:effectLst/>
                            </a:rPr>
                            <a:t>seed pool = 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000" kern="1200" dirty="0">
                            <a:solidFill>
                              <a:schemeClr val="dk1"/>
                            </a:solidFill>
                            <a:effectLst/>
                          </a:endParaRP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b="1" dirty="0"/>
                            <a:t>Block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KR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69512" t="-229032" r="-932927" b="-25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KR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123009" t="-229032" r="-576991" b="-25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KR"/>
                        </a:p>
                      </a:txBody>
                      <a:tcPr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185294" t="-229032" r="-379412" b="-25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KR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221714" t="-229032" r="-194857" b="-25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KR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335119" t="-229032" r="-102976" b="-25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000" kern="1200" dirty="0">
                              <a:solidFill>
                                <a:schemeClr val="dk1"/>
                              </a:solidFill>
                              <a:effectLst/>
                            </a:rPr>
                            <a:t>{𝑇1, 𝑇2}</a:t>
                          </a:r>
                          <a:endParaRPr lang="en-US" sz="10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000" dirty="0"/>
                            <a:t>8/9 =&gt; 88.8%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486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b="1" dirty="0"/>
                            <a:t>Branch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KR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69512" t="-231818" r="-932927" b="-79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KR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3"/>
                          <a:stretch>
                            <a:fillRect l="-123009" t="-231818" r="-576991" b="-79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KR"/>
                        </a:p>
                      </a:txBody>
                      <a:tcPr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185294" t="-231818" r="-379412" b="-79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KR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221714" t="-231818" r="-194857" b="-79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KR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335119" t="-231818" r="-102976" b="-79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000" kern="1200" dirty="0">
                              <a:solidFill>
                                <a:schemeClr val="dk1"/>
                              </a:solidFill>
                              <a:effectLst/>
                            </a:rPr>
                            <a:t>{𝑇1, 𝑇2}</a:t>
                          </a:r>
                          <a:endParaRPr lang="en-US" sz="10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0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9/10 =&gt; 90%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0798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b="1" dirty="0"/>
                            <a:t>Path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KR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9512" t="-456250" r="-932927" b="-93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KR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23009" t="-456250" r="-576991" b="-93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KR"/>
                        </a:p>
                      </a:txBody>
                      <a:tcPr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85294" t="-456250" r="-379412" b="-93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KR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21714" t="-456250" r="-194857" b="-93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KR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35119" t="-456250" r="-102976" b="-93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3026755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000" kern="1200" dirty="0">
                              <a:solidFill>
                                <a:schemeClr val="dk1"/>
                              </a:solidFill>
                              <a:effectLst/>
                            </a:rPr>
                            <a:t>{𝑇1, 𝑇2, 𝑇3}</a:t>
                          </a:r>
                          <a:endParaRPr lang="en-KR" sz="1000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3026755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KR" sz="1000" dirty="0"/>
                            <a:t>X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0C2D5D07-A464-8F44-A68F-7FA1623CAD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75840" y="3930691"/>
            <a:ext cx="2153772" cy="28033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56D93FC-36F5-D743-A59D-7C7462F429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47116" y="5800373"/>
            <a:ext cx="1968500" cy="9144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9655A18-EE3F-CB48-9869-4A37B0E16299}"/>
              </a:ext>
            </a:extLst>
          </p:cNvPr>
          <p:cNvSpPr txBox="1"/>
          <p:nvPr/>
        </p:nvSpPr>
        <p:spPr>
          <a:xfrm>
            <a:off x="7425661" y="5306256"/>
            <a:ext cx="28898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Figure 2. </a:t>
            </a:r>
            <a:r>
              <a:rPr lang="en-US" sz="1400" dirty="0"/>
              <a:t>(a) PUT (b) CFG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CF9F0C5-B42E-A546-BDD6-330C798D76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8885" y="4479091"/>
            <a:ext cx="3748566" cy="1266973"/>
          </a:xfrm>
          <a:prstGeom prst="rect">
            <a:avLst/>
          </a:prstGeom>
          <a:ln>
            <a:solidFill>
              <a:schemeClr val="accent2"/>
            </a:solidFill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21BB45D-B403-B349-9AD1-C3753D9F797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40064" b="48345"/>
          <a:stretch/>
        </p:blipFill>
        <p:spPr>
          <a:xfrm>
            <a:off x="3011332" y="4169020"/>
            <a:ext cx="2542358" cy="984027"/>
          </a:xfrm>
          <a:prstGeom prst="rect">
            <a:avLst/>
          </a:prstGeom>
          <a:ln>
            <a:solidFill>
              <a:schemeClr val="accent2"/>
            </a:solidFill>
          </a:ln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2A2369EB-3FB5-2046-94C3-3746D922EA8E}"/>
              </a:ext>
            </a:extLst>
          </p:cNvPr>
          <p:cNvSpPr txBox="1"/>
          <p:nvPr/>
        </p:nvSpPr>
        <p:spPr>
          <a:xfrm>
            <a:off x="2279934" y="5839735"/>
            <a:ext cx="36750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Figure 3. </a:t>
            </a:r>
            <a:r>
              <a:rPr lang="en-US" sz="1400" dirty="0" err="1"/>
              <a:t>Github</a:t>
            </a:r>
            <a:r>
              <a:rPr lang="en-US" sz="1400" dirty="0"/>
              <a:t> Code Coverage Badge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9285B03B-50FD-4C42-9388-537B0FFDC75E}"/>
                  </a:ext>
                </a:extLst>
              </p14:cNvPr>
              <p14:cNvContentPartPr/>
              <p14:nvPr/>
            </p14:nvContentPartPr>
            <p14:xfrm>
              <a:off x="10328861" y="4481371"/>
              <a:ext cx="392400" cy="163332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9285B03B-50FD-4C42-9388-537B0FFDC75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310861" y="4463731"/>
                <a:ext cx="428040" cy="166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3AE6614C-A1DB-4A44-9E47-10DD68715DA0}"/>
                  </a:ext>
                </a:extLst>
              </p14:cNvPr>
              <p14:cNvContentPartPr/>
              <p14:nvPr/>
            </p14:nvContentPartPr>
            <p14:xfrm>
              <a:off x="10497701" y="4439971"/>
              <a:ext cx="700560" cy="164808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3AE6614C-A1DB-4A44-9E47-10DD68715DA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480061" y="4422331"/>
                <a:ext cx="736200" cy="168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37A6555C-EAEA-6C48-85B7-3825922B3800}"/>
                  </a:ext>
                </a:extLst>
              </p14:cNvPr>
              <p14:cNvContentPartPr/>
              <p14:nvPr/>
            </p14:nvContentPartPr>
            <p14:xfrm>
              <a:off x="10286741" y="7239691"/>
              <a:ext cx="360" cy="3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37A6555C-EAEA-6C48-85B7-3825922B380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0268741" y="7222051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3C5859E6-90C8-8D41-9114-9BF8903A37DC}"/>
                  </a:ext>
                </a:extLst>
              </p14:cNvPr>
              <p14:cNvContentPartPr/>
              <p14:nvPr/>
            </p14:nvContentPartPr>
            <p14:xfrm>
              <a:off x="10358381" y="4348891"/>
              <a:ext cx="982800" cy="184320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3C5859E6-90C8-8D41-9114-9BF8903A37D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340381" y="4330891"/>
                <a:ext cx="1018440" cy="1878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7036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Implementaion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Coverage Guided Bounded Fuzzing using DAG-</a:t>
            </a:r>
            <a:r>
              <a:rPr lang="en-US" dirty="0" err="1"/>
              <a:t>ification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217773" y="2420360"/>
            <a:ext cx="4044153" cy="2114550"/>
          </a:xfrm>
        </p:spPr>
        <p:txBody>
          <a:bodyPr/>
          <a:lstStyle/>
          <a:p>
            <a:pPr marL="911225" lvl="1" indent="-514350" algn="l">
              <a:buFont typeface="+mj-lt"/>
              <a:buAutoNum type="romanUcPeriod"/>
            </a:pPr>
            <a:r>
              <a:rPr lang="en-US" dirty="0"/>
              <a:t>System Architecture</a:t>
            </a:r>
          </a:p>
          <a:p>
            <a:pPr marL="911225" lvl="1" indent="-514350" algn="l">
              <a:buFont typeface="+mj-lt"/>
              <a:buAutoNum type="romanUcPeriod"/>
            </a:pPr>
            <a:r>
              <a:rPr lang="en-US" dirty="0"/>
              <a:t>DAG-</a:t>
            </a:r>
            <a:r>
              <a:rPr lang="en-US" dirty="0" err="1"/>
              <a:t>ification</a:t>
            </a:r>
            <a:endParaRPr lang="en-US" dirty="0"/>
          </a:p>
          <a:p>
            <a:pPr marL="911225" lvl="1" indent="-514350" algn="l">
              <a:buFont typeface="+mj-lt"/>
              <a:buAutoNum type="romanUcPeriod"/>
            </a:pPr>
            <a:r>
              <a:rPr lang="en-US" dirty="0"/>
              <a:t>Bounded Fuzzing</a:t>
            </a:r>
          </a:p>
        </p:txBody>
      </p:sp>
    </p:spTree>
    <p:extLst>
      <p:ext uri="{BB962C8B-B14F-4D97-AF65-F5344CB8AC3E}">
        <p14:creationId xmlns:p14="http://schemas.microsoft.com/office/powerpoint/2010/main" val="926310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DBED9-2153-5C4F-A77B-848C76DAA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KR" dirty="0"/>
              <a:t>ARCHITECTURE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E7EE98-A9B6-CC4E-8208-CF4670F54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Coverage Guided Bounded Fuzzing using DAG-ification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6EAB79-8B22-5E49-B967-FF6E2354B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 </a:t>
            </a:r>
            <a:fld id="{93005692-73BE-493E-93AB-ECD6027A765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F64F02-C4FC-3D44-B166-DF0C91042023}"/>
              </a:ext>
            </a:extLst>
          </p:cNvPr>
          <p:cNvSpPr txBox="1"/>
          <p:nvPr/>
        </p:nvSpPr>
        <p:spPr>
          <a:xfrm>
            <a:off x="2328307" y="5613080"/>
            <a:ext cx="5916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Figure 4. </a:t>
            </a:r>
            <a:r>
              <a:rPr lang="en-US" sz="1400" dirty="0"/>
              <a:t>Static and Dynamic Implementation of Path Coverage in Rust</a:t>
            </a: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B10C3EAF-FA0B-D44D-91A8-2F9A09819D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7456" y="1246049"/>
            <a:ext cx="7517886" cy="4239409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3ABA5FA4-78F0-1D47-970F-58E0942941F9}"/>
              </a:ext>
            </a:extLst>
          </p:cNvPr>
          <p:cNvSpPr txBox="1"/>
          <p:nvPr/>
        </p:nvSpPr>
        <p:spPr>
          <a:xfrm>
            <a:off x="9407672" y="4776687"/>
            <a:ext cx="2610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* DAG: Directed Acyclic Graph</a:t>
            </a:r>
          </a:p>
          <a:p>
            <a:r>
              <a:rPr lang="en-US" sz="1400" dirty="0"/>
              <a:t>* MIR: Middle-level IR</a:t>
            </a:r>
          </a:p>
        </p:txBody>
      </p:sp>
    </p:spTree>
    <p:extLst>
      <p:ext uri="{BB962C8B-B14F-4D97-AF65-F5344CB8AC3E}">
        <p14:creationId xmlns:p14="http://schemas.microsoft.com/office/powerpoint/2010/main" val="13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DBED9-2153-5C4F-A77B-848C76DAA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KR" dirty="0"/>
              <a:t>DAG-</a:t>
            </a:r>
            <a:r>
              <a:rPr lang="en-US" dirty="0" err="1"/>
              <a:t>ification</a:t>
            </a:r>
            <a:endParaRPr lang="en-KR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E7EE98-A9B6-CC4E-8208-CF4670F54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Coverage Guided Bounded Fuzzing using DAG-ification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6EAB79-8B22-5E49-B967-FF6E2354B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 </a:t>
            </a:r>
            <a:fld id="{93005692-73BE-493E-93AB-ECD6027A7652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70" name="Picture 69">
            <a:extLst>
              <a:ext uri="{FF2B5EF4-FFF2-40B4-BE49-F238E27FC236}">
                <a16:creationId xmlns:a16="http://schemas.microsoft.com/office/drawing/2014/main" id="{08A513A9-CEB9-C44E-B542-401E7CCB28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4335" y="1267386"/>
            <a:ext cx="7326227" cy="465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306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DBED9-2153-5C4F-A77B-848C76DAA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KR" dirty="0"/>
              <a:t>DAG-</a:t>
            </a:r>
            <a:r>
              <a:rPr lang="en-US" dirty="0" err="1"/>
              <a:t>ification</a:t>
            </a:r>
            <a:endParaRPr lang="en-KR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E7EE98-A9B6-CC4E-8208-CF4670F54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Coverage Guided Bounded Fuzzing using DAG-ification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6EAB79-8B22-5E49-B967-FF6E2354B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 </a:t>
            </a:r>
            <a:fld id="{93005692-73BE-493E-93AB-ECD6027A765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22E43FA-4795-0E45-B6A4-07D73B848813}"/>
              </a:ext>
            </a:extLst>
          </p:cNvPr>
          <p:cNvSpPr/>
          <p:nvPr/>
        </p:nvSpPr>
        <p:spPr>
          <a:xfrm>
            <a:off x="5316127" y="2524716"/>
            <a:ext cx="1795015" cy="1131793"/>
          </a:xfrm>
          <a:prstGeom prst="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r"/>
            <a:r>
              <a:rPr lang="en-KR" b="1" dirty="0">
                <a:solidFill>
                  <a:schemeClr val="accent2"/>
                </a:solidFill>
              </a:rPr>
              <a:t>c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2F16A7-6777-E845-9A89-097F99D290C1}"/>
              </a:ext>
            </a:extLst>
          </p:cNvPr>
          <p:cNvSpPr/>
          <p:nvPr/>
        </p:nvSpPr>
        <p:spPr>
          <a:xfrm>
            <a:off x="4378309" y="2691682"/>
            <a:ext cx="872937" cy="964827"/>
          </a:xfrm>
          <a:prstGeom prst="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KR" b="1" dirty="0">
                <a:solidFill>
                  <a:schemeClr val="accent2"/>
                </a:solidFill>
              </a:rPr>
              <a:t>b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41D6BC2-B787-354E-88A8-7C15A2CB9305}"/>
              </a:ext>
            </a:extLst>
          </p:cNvPr>
          <p:cNvSpPr/>
          <p:nvPr/>
        </p:nvSpPr>
        <p:spPr>
          <a:xfrm>
            <a:off x="9779223" y="2524716"/>
            <a:ext cx="589416" cy="1119835"/>
          </a:xfrm>
          <a:prstGeom prst="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r"/>
            <a:r>
              <a:rPr lang="en-KR" b="1" dirty="0">
                <a:solidFill>
                  <a:schemeClr val="accent2"/>
                </a:solidFill>
              </a:rPr>
              <a:t>d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17AC2AD-31EF-FB41-B219-A6F8A599A7CD}"/>
              </a:ext>
            </a:extLst>
          </p:cNvPr>
          <p:cNvSpPr/>
          <p:nvPr/>
        </p:nvSpPr>
        <p:spPr>
          <a:xfrm>
            <a:off x="658002" y="2090672"/>
            <a:ext cx="2713232" cy="1590491"/>
          </a:xfrm>
          <a:prstGeom prst="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KR" b="1" dirty="0">
                <a:solidFill>
                  <a:schemeClr val="accent2"/>
                </a:solidFill>
              </a:rPr>
              <a:t>a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E551550-817E-D843-A27F-11CC358E3497}"/>
              </a:ext>
            </a:extLst>
          </p:cNvPr>
          <p:cNvSpPr/>
          <p:nvPr/>
        </p:nvSpPr>
        <p:spPr>
          <a:xfrm>
            <a:off x="1034352" y="2242327"/>
            <a:ext cx="349624" cy="34962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KR" dirty="0"/>
              <a:t>1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DB302CB-F814-BC47-9107-8194FAD25CE2}"/>
              </a:ext>
            </a:extLst>
          </p:cNvPr>
          <p:cNvSpPr/>
          <p:nvPr/>
        </p:nvSpPr>
        <p:spPr>
          <a:xfrm>
            <a:off x="1034352" y="1652899"/>
            <a:ext cx="349624" cy="349624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KR" dirty="0"/>
              <a:t>0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020CF0B-AA09-004D-A66C-B6751F6B1900}"/>
              </a:ext>
            </a:extLst>
          </p:cNvPr>
          <p:cNvSpPr/>
          <p:nvPr/>
        </p:nvSpPr>
        <p:spPr>
          <a:xfrm>
            <a:off x="1041075" y="2829515"/>
            <a:ext cx="349624" cy="349624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KR" dirty="0"/>
              <a:t>2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A75BB52-E8BF-0546-9C5C-4DAEEB0C1DF0}"/>
              </a:ext>
            </a:extLst>
          </p:cNvPr>
          <p:cNvSpPr/>
          <p:nvPr/>
        </p:nvSpPr>
        <p:spPr>
          <a:xfrm>
            <a:off x="1645642" y="2831382"/>
            <a:ext cx="349624" cy="349624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KR" dirty="0"/>
              <a:t>3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35AC5CE-D469-C642-B2EB-2F672975A63D}"/>
              </a:ext>
            </a:extLst>
          </p:cNvPr>
          <p:cNvSpPr/>
          <p:nvPr/>
        </p:nvSpPr>
        <p:spPr>
          <a:xfrm>
            <a:off x="2273257" y="2831382"/>
            <a:ext cx="349624" cy="349624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KR" dirty="0"/>
              <a:t>4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BF98E96-A763-854F-AE01-8DEAFDFA8DB7}"/>
              </a:ext>
            </a:extLst>
          </p:cNvPr>
          <p:cNvSpPr/>
          <p:nvPr/>
        </p:nvSpPr>
        <p:spPr>
          <a:xfrm>
            <a:off x="2887191" y="2825032"/>
            <a:ext cx="349624" cy="349624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KR" dirty="0"/>
              <a:t>5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FB2A088-C5AB-184A-803F-07FBF20FD9B4}"/>
              </a:ext>
            </a:extLst>
          </p:cNvPr>
          <p:cNvSpPr/>
          <p:nvPr/>
        </p:nvSpPr>
        <p:spPr>
          <a:xfrm>
            <a:off x="3546046" y="2829515"/>
            <a:ext cx="349624" cy="349624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KR" dirty="0"/>
              <a:t>6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8AEA376-ACDA-674A-AF39-2F264D997F45}"/>
              </a:ext>
            </a:extLst>
          </p:cNvPr>
          <p:cNvCxnSpPr>
            <a:stCxn id="17" idx="4"/>
            <a:endCxn id="16" idx="0"/>
          </p:cNvCxnSpPr>
          <p:nvPr/>
        </p:nvCxnSpPr>
        <p:spPr>
          <a:xfrm>
            <a:off x="1209164" y="2002523"/>
            <a:ext cx="0" cy="239804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9903E9D-6A6F-2944-87F5-88365F986693}"/>
              </a:ext>
            </a:extLst>
          </p:cNvPr>
          <p:cNvCxnSpPr>
            <a:cxnSpLocks/>
            <a:stCxn id="16" idx="4"/>
            <a:endCxn id="18" idx="0"/>
          </p:cNvCxnSpPr>
          <p:nvPr/>
        </p:nvCxnSpPr>
        <p:spPr>
          <a:xfrm>
            <a:off x="1209164" y="2591951"/>
            <a:ext cx="6723" cy="237564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401DC4A-3C7C-B045-88ED-09E3BD529982}"/>
              </a:ext>
            </a:extLst>
          </p:cNvPr>
          <p:cNvCxnSpPr>
            <a:cxnSpLocks/>
            <a:stCxn id="18" idx="6"/>
            <a:endCxn id="19" idx="2"/>
          </p:cNvCxnSpPr>
          <p:nvPr/>
        </p:nvCxnSpPr>
        <p:spPr>
          <a:xfrm>
            <a:off x="1390698" y="3004327"/>
            <a:ext cx="255600" cy="1867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F0D196AA-3133-1C47-A5EF-8CB1C2229231}"/>
              </a:ext>
            </a:extLst>
          </p:cNvPr>
          <p:cNvCxnSpPr>
            <a:cxnSpLocks/>
            <a:stCxn id="21" idx="6"/>
            <a:endCxn id="22" idx="2"/>
          </p:cNvCxnSpPr>
          <p:nvPr/>
        </p:nvCxnSpPr>
        <p:spPr>
          <a:xfrm>
            <a:off x="3236815" y="2999844"/>
            <a:ext cx="309231" cy="4483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AEB03E5-9A4B-E140-979C-BDC8209DEC3E}"/>
              </a:ext>
            </a:extLst>
          </p:cNvPr>
          <p:cNvCxnSpPr>
            <a:cxnSpLocks/>
            <a:stCxn id="20" idx="6"/>
            <a:endCxn id="21" idx="2"/>
          </p:cNvCxnSpPr>
          <p:nvPr/>
        </p:nvCxnSpPr>
        <p:spPr>
          <a:xfrm flipV="1">
            <a:off x="2622881" y="2999844"/>
            <a:ext cx="264310" cy="6350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3C799653-D866-664E-AFBE-9C0C781ABA56}"/>
              </a:ext>
            </a:extLst>
          </p:cNvPr>
          <p:cNvCxnSpPr>
            <a:cxnSpLocks/>
            <a:stCxn id="19" idx="6"/>
            <a:endCxn id="20" idx="2"/>
          </p:cNvCxnSpPr>
          <p:nvPr/>
        </p:nvCxnSpPr>
        <p:spPr>
          <a:xfrm>
            <a:off x="1995266" y="3006194"/>
            <a:ext cx="277991" cy="0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urved Connector 28">
            <a:extLst>
              <a:ext uri="{FF2B5EF4-FFF2-40B4-BE49-F238E27FC236}">
                <a16:creationId xmlns:a16="http://schemas.microsoft.com/office/drawing/2014/main" id="{9A23DF56-010A-214F-B543-D2427E5AD025}"/>
              </a:ext>
            </a:extLst>
          </p:cNvPr>
          <p:cNvCxnSpPr>
            <a:stCxn id="18" idx="2"/>
            <a:endCxn id="18" idx="4"/>
          </p:cNvCxnSpPr>
          <p:nvPr/>
        </p:nvCxnSpPr>
        <p:spPr>
          <a:xfrm rot="10800000" flipH="1" flipV="1">
            <a:off x="1041075" y="3004327"/>
            <a:ext cx="174812" cy="174812"/>
          </a:xfrm>
          <a:prstGeom prst="curvedConnector4">
            <a:avLst>
              <a:gd name="adj1" fmla="val -130769"/>
              <a:gd name="adj2" fmla="val 230769"/>
            </a:avLst>
          </a:prstGeom>
          <a:ln w="28575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29">
            <a:extLst>
              <a:ext uri="{FF2B5EF4-FFF2-40B4-BE49-F238E27FC236}">
                <a16:creationId xmlns:a16="http://schemas.microsoft.com/office/drawing/2014/main" id="{95569DE4-C814-EB47-B7F3-255F4F2EAC1C}"/>
              </a:ext>
            </a:extLst>
          </p:cNvPr>
          <p:cNvCxnSpPr>
            <a:stCxn id="20" idx="0"/>
            <a:endCxn id="16" idx="6"/>
          </p:cNvCxnSpPr>
          <p:nvPr/>
        </p:nvCxnSpPr>
        <p:spPr>
          <a:xfrm rot="16200000" flipV="1">
            <a:off x="1708902" y="2092214"/>
            <a:ext cx="414243" cy="1064093"/>
          </a:xfrm>
          <a:prstGeom prst="bentConnector2">
            <a:avLst/>
          </a:prstGeom>
          <a:ln w="28575">
            <a:solidFill>
              <a:schemeClr val="accent2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urved Connector 30">
            <a:extLst>
              <a:ext uri="{FF2B5EF4-FFF2-40B4-BE49-F238E27FC236}">
                <a16:creationId xmlns:a16="http://schemas.microsoft.com/office/drawing/2014/main" id="{9E95EF78-EE30-DE45-8892-F87BB176FB70}"/>
              </a:ext>
            </a:extLst>
          </p:cNvPr>
          <p:cNvCxnSpPr>
            <a:cxnSpLocks/>
            <a:stCxn id="20" idx="4"/>
            <a:endCxn id="19" idx="4"/>
          </p:cNvCxnSpPr>
          <p:nvPr/>
        </p:nvCxnSpPr>
        <p:spPr>
          <a:xfrm rot="5400000">
            <a:off x="2134262" y="2867199"/>
            <a:ext cx="12700" cy="627615"/>
          </a:xfrm>
          <a:prstGeom prst="curvedConnector3">
            <a:avLst>
              <a:gd name="adj1" fmla="val 1800000"/>
            </a:avLst>
          </a:prstGeom>
          <a:ln w="28575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urved Connector 31">
            <a:extLst>
              <a:ext uri="{FF2B5EF4-FFF2-40B4-BE49-F238E27FC236}">
                <a16:creationId xmlns:a16="http://schemas.microsoft.com/office/drawing/2014/main" id="{3B311B25-0FC9-2C43-AE79-F88457ABE3ED}"/>
              </a:ext>
            </a:extLst>
          </p:cNvPr>
          <p:cNvCxnSpPr>
            <a:stCxn id="21" idx="4"/>
            <a:endCxn id="19" idx="4"/>
          </p:cNvCxnSpPr>
          <p:nvPr/>
        </p:nvCxnSpPr>
        <p:spPr>
          <a:xfrm rot="5400000">
            <a:off x="2438054" y="2557057"/>
            <a:ext cx="6350" cy="1241549"/>
          </a:xfrm>
          <a:prstGeom prst="curvedConnector3">
            <a:avLst>
              <a:gd name="adj1" fmla="val 5394079"/>
            </a:avLst>
          </a:prstGeom>
          <a:ln w="28575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urved Connector 32">
            <a:extLst>
              <a:ext uri="{FF2B5EF4-FFF2-40B4-BE49-F238E27FC236}">
                <a16:creationId xmlns:a16="http://schemas.microsoft.com/office/drawing/2014/main" id="{4C5DB2A4-57D0-DD45-ADAC-0E34E1B43315}"/>
              </a:ext>
            </a:extLst>
          </p:cNvPr>
          <p:cNvCxnSpPr>
            <a:cxnSpLocks/>
            <a:stCxn id="20" idx="0"/>
            <a:endCxn id="20" idx="7"/>
          </p:cNvCxnSpPr>
          <p:nvPr/>
        </p:nvCxnSpPr>
        <p:spPr>
          <a:xfrm rot="16200000" flipH="1">
            <a:off x="2484273" y="2795177"/>
            <a:ext cx="51201" cy="123611"/>
          </a:xfrm>
          <a:prstGeom prst="curvedConnector3">
            <a:avLst>
              <a:gd name="adj1" fmla="val -446476"/>
            </a:avLst>
          </a:prstGeom>
          <a:ln w="28575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8EDB6D1B-C0BE-9E4E-B104-F7C081E961E5}"/>
              </a:ext>
            </a:extLst>
          </p:cNvPr>
          <p:cNvSpPr/>
          <p:nvPr/>
        </p:nvSpPr>
        <p:spPr>
          <a:xfrm>
            <a:off x="499808" y="1543081"/>
            <a:ext cx="3639672" cy="2480982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708FF758-3C42-994B-965B-3AFE91DBC15F}"/>
              </a:ext>
            </a:extLst>
          </p:cNvPr>
          <p:cNvSpPr/>
          <p:nvPr/>
        </p:nvSpPr>
        <p:spPr>
          <a:xfrm>
            <a:off x="4810708" y="2241206"/>
            <a:ext cx="349624" cy="349624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KR" dirty="0"/>
              <a:t>1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BAF18A37-E510-5F48-9328-36B5BA48CB5B}"/>
              </a:ext>
            </a:extLst>
          </p:cNvPr>
          <p:cNvSpPr/>
          <p:nvPr/>
        </p:nvSpPr>
        <p:spPr>
          <a:xfrm>
            <a:off x="4810708" y="1651778"/>
            <a:ext cx="349624" cy="349624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KR" dirty="0"/>
              <a:t>0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6D696B2-C8C1-2B47-8C17-E8FF2F7A132E}"/>
              </a:ext>
            </a:extLst>
          </p:cNvPr>
          <p:cNvSpPr/>
          <p:nvPr/>
        </p:nvSpPr>
        <p:spPr>
          <a:xfrm>
            <a:off x="4817431" y="2828394"/>
            <a:ext cx="349624" cy="34962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KR" dirty="0"/>
              <a:t>2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AA2F9826-0D63-3B4D-AC5E-C10E5CBF241F}"/>
              </a:ext>
            </a:extLst>
          </p:cNvPr>
          <p:cNvSpPr/>
          <p:nvPr/>
        </p:nvSpPr>
        <p:spPr>
          <a:xfrm>
            <a:off x="5421998" y="2830261"/>
            <a:ext cx="349624" cy="34962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KR" dirty="0"/>
              <a:t>3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C823EFC0-E803-CB4A-80F8-DD8AB67E1733}"/>
              </a:ext>
            </a:extLst>
          </p:cNvPr>
          <p:cNvSpPr/>
          <p:nvPr/>
        </p:nvSpPr>
        <p:spPr>
          <a:xfrm>
            <a:off x="6049613" y="2830261"/>
            <a:ext cx="349624" cy="349624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KR" dirty="0"/>
              <a:t>4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E69F30B3-62CA-F14B-BC50-5B9D75F296A5}"/>
              </a:ext>
            </a:extLst>
          </p:cNvPr>
          <p:cNvSpPr/>
          <p:nvPr/>
        </p:nvSpPr>
        <p:spPr>
          <a:xfrm>
            <a:off x="6663547" y="2823911"/>
            <a:ext cx="349624" cy="349624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KR" dirty="0"/>
              <a:t>5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F69DD296-C7D7-8D47-A123-AFCB32FC40F9}"/>
              </a:ext>
            </a:extLst>
          </p:cNvPr>
          <p:cNvSpPr/>
          <p:nvPr/>
        </p:nvSpPr>
        <p:spPr>
          <a:xfrm>
            <a:off x="7322402" y="2828394"/>
            <a:ext cx="349624" cy="349624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KR" dirty="0"/>
              <a:t>6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D21AF1C7-6445-F14A-81EE-4BAFB6249C88}"/>
              </a:ext>
            </a:extLst>
          </p:cNvPr>
          <p:cNvCxnSpPr>
            <a:stCxn id="37" idx="4"/>
            <a:endCxn id="36" idx="0"/>
          </p:cNvCxnSpPr>
          <p:nvPr/>
        </p:nvCxnSpPr>
        <p:spPr>
          <a:xfrm>
            <a:off x="4985520" y="2001402"/>
            <a:ext cx="0" cy="239804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9FB2D4ED-7A6C-5D4C-AC5E-57DAB604B880}"/>
              </a:ext>
            </a:extLst>
          </p:cNvPr>
          <p:cNvCxnSpPr>
            <a:cxnSpLocks/>
            <a:stCxn id="36" idx="4"/>
            <a:endCxn id="38" idx="0"/>
          </p:cNvCxnSpPr>
          <p:nvPr/>
        </p:nvCxnSpPr>
        <p:spPr>
          <a:xfrm>
            <a:off x="4985520" y="2590830"/>
            <a:ext cx="6723" cy="237564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9A59B6E9-6704-FA4E-B8EF-8DE84ED1BA95}"/>
              </a:ext>
            </a:extLst>
          </p:cNvPr>
          <p:cNvCxnSpPr>
            <a:cxnSpLocks/>
            <a:stCxn id="38" idx="6"/>
            <a:endCxn id="39" idx="2"/>
          </p:cNvCxnSpPr>
          <p:nvPr/>
        </p:nvCxnSpPr>
        <p:spPr>
          <a:xfrm>
            <a:off x="5167054" y="3003206"/>
            <a:ext cx="255600" cy="1867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447F9246-F5BE-2542-8CBE-70781C504FF2}"/>
              </a:ext>
            </a:extLst>
          </p:cNvPr>
          <p:cNvCxnSpPr>
            <a:cxnSpLocks/>
            <a:stCxn id="41" idx="6"/>
            <a:endCxn id="42" idx="2"/>
          </p:cNvCxnSpPr>
          <p:nvPr/>
        </p:nvCxnSpPr>
        <p:spPr>
          <a:xfrm>
            <a:off x="7013171" y="2998723"/>
            <a:ext cx="309231" cy="4483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8EA1B610-92DB-3340-B746-E7DD631F1940}"/>
              </a:ext>
            </a:extLst>
          </p:cNvPr>
          <p:cNvCxnSpPr>
            <a:cxnSpLocks/>
            <a:stCxn id="40" idx="6"/>
            <a:endCxn id="41" idx="2"/>
          </p:cNvCxnSpPr>
          <p:nvPr/>
        </p:nvCxnSpPr>
        <p:spPr>
          <a:xfrm flipV="1">
            <a:off x="6399237" y="2998723"/>
            <a:ext cx="264310" cy="6350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571C8927-42AB-3943-BEC0-670ED8ED5A36}"/>
              </a:ext>
            </a:extLst>
          </p:cNvPr>
          <p:cNvCxnSpPr>
            <a:cxnSpLocks/>
            <a:stCxn id="39" idx="6"/>
            <a:endCxn id="40" idx="2"/>
          </p:cNvCxnSpPr>
          <p:nvPr/>
        </p:nvCxnSpPr>
        <p:spPr>
          <a:xfrm>
            <a:off x="5771622" y="3005073"/>
            <a:ext cx="277991" cy="0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urved Connector 48">
            <a:extLst>
              <a:ext uri="{FF2B5EF4-FFF2-40B4-BE49-F238E27FC236}">
                <a16:creationId xmlns:a16="http://schemas.microsoft.com/office/drawing/2014/main" id="{0D5281F8-0472-AF47-8DB2-4B08F698193F}"/>
              </a:ext>
            </a:extLst>
          </p:cNvPr>
          <p:cNvCxnSpPr>
            <a:stCxn id="38" idx="2"/>
            <a:endCxn id="38" idx="4"/>
          </p:cNvCxnSpPr>
          <p:nvPr/>
        </p:nvCxnSpPr>
        <p:spPr>
          <a:xfrm rot="10800000" flipH="1" flipV="1">
            <a:off x="4817431" y="3003206"/>
            <a:ext cx="174812" cy="174812"/>
          </a:xfrm>
          <a:prstGeom prst="curvedConnector4">
            <a:avLst>
              <a:gd name="adj1" fmla="val -130769"/>
              <a:gd name="adj2" fmla="val 230769"/>
            </a:avLst>
          </a:prstGeom>
          <a:ln w="28575">
            <a:solidFill>
              <a:schemeClr val="accent2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urved Connector 49">
            <a:extLst>
              <a:ext uri="{FF2B5EF4-FFF2-40B4-BE49-F238E27FC236}">
                <a16:creationId xmlns:a16="http://schemas.microsoft.com/office/drawing/2014/main" id="{E65980FC-22D2-144E-BC5E-A1E6BD7567B2}"/>
              </a:ext>
            </a:extLst>
          </p:cNvPr>
          <p:cNvCxnSpPr>
            <a:cxnSpLocks/>
            <a:stCxn id="40" idx="4"/>
            <a:endCxn id="39" idx="4"/>
          </p:cNvCxnSpPr>
          <p:nvPr/>
        </p:nvCxnSpPr>
        <p:spPr>
          <a:xfrm rot="5400000">
            <a:off x="5910618" y="2866078"/>
            <a:ext cx="12700" cy="627615"/>
          </a:xfrm>
          <a:prstGeom prst="curvedConnector3">
            <a:avLst>
              <a:gd name="adj1" fmla="val 1800000"/>
            </a:avLst>
          </a:prstGeom>
          <a:ln w="28575">
            <a:solidFill>
              <a:schemeClr val="accent2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urved Connector 50">
            <a:extLst>
              <a:ext uri="{FF2B5EF4-FFF2-40B4-BE49-F238E27FC236}">
                <a16:creationId xmlns:a16="http://schemas.microsoft.com/office/drawing/2014/main" id="{1B714751-3C51-1D42-9351-B656C9D6BB75}"/>
              </a:ext>
            </a:extLst>
          </p:cNvPr>
          <p:cNvCxnSpPr>
            <a:stCxn id="41" idx="4"/>
            <a:endCxn id="39" idx="4"/>
          </p:cNvCxnSpPr>
          <p:nvPr/>
        </p:nvCxnSpPr>
        <p:spPr>
          <a:xfrm rot="5400000">
            <a:off x="6214410" y="2555936"/>
            <a:ext cx="6350" cy="1241549"/>
          </a:xfrm>
          <a:prstGeom prst="curvedConnector3">
            <a:avLst>
              <a:gd name="adj1" fmla="val 5394079"/>
            </a:avLst>
          </a:prstGeom>
          <a:ln w="28575">
            <a:solidFill>
              <a:schemeClr val="accent2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urved Connector 51">
            <a:extLst>
              <a:ext uri="{FF2B5EF4-FFF2-40B4-BE49-F238E27FC236}">
                <a16:creationId xmlns:a16="http://schemas.microsoft.com/office/drawing/2014/main" id="{DFD066F0-337A-354E-8C06-ECC27172C407}"/>
              </a:ext>
            </a:extLst>
          </p:cNvPr>
          <p:cNvCxnSpPr>
            <a:cxnSpLocks/>
            <a:stCxn id="40" idx="0"/>
            <a:endCxn id="40" idx="7"/>
          </p:cNvCxnSpPr>
          <p:nvPr/>
        </p:nvCxnSpPr>
        <p:spPr>
          <a:xfrm rot="16200000" flipH="1">
            <a:off x="6260629" y="2794056"/>
            <a:ext cx="51201" cy="123611"/>
          </a:xfrm>
          <a:prstGeom prst="curvedConnector3">
            <a:avLst>
              <a:gd name="adj1" fmla="val -446476"/>
            </a:avLst>
          </a:prstGeom>
          <a:ln w="28575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>
            <a:extLst>
              <a:ext uri="{FF2B5EF4-FFF2-40B4-BE49-F238E27FC236}">
                <a16:creationId xmlns:a16="http://schemas.microsoft.com/office/drawing/2014/main" id="{A57903A1-AC45-4D4F-AF19-1EF708554435}"/>
              </a:ext>
            </a:extLst>
          </p:cNvPr>
          <p:cNvSpPr/>
          <p:nvPr/>
        </p:nvSpPr>
        <p:spPr>
          <a:xfrm>
            <a:off x="4276164" y="1541960"/>
            <a:ext cx="3639672" cy="2480982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D4D133E0-15DA-8648-BC67-CD21905A5802}"/>
              </a:ext>
            </a:extLst>
          </p:cNvPr>
          <p:cNvSpPr/>
          <p:nvPr/>
        </p:nvSpPr>
        <p:spPr>
          <a:xfrm>
            <a:off x="8690612" y="2241206"/>
            <a:ext cx="349624" cy="34962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KR" dirty="0"/>
              <a:t>1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DDC3F7A1-29F3-734C-9F1B-AB8447791274}"/>
              </a:ext>
            </a:extLst>
          </p:cNvPr>
          <p:cNvSpPr/>
          <p:nvPr/>
        </p:nvSpPr>
        <p:spPr>
          <a:xfrm>
            <a:off x="8690612" y="1651778"/>
            <a:ext cx="349624" cy="349624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KR" dirty="0"/>
              <a:t>0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767B7182-81B8-044C-A092-39CCA9FD30DB}"/>
              </a:ext>
            </a:extLst>
          </p:cNvPr>
          <p:cNvSpPr/>
          <p:nvPr/>
        </p:nvSpPr>
        <p:spPr>
          <a:xfrm>
            <a:off x="8697335" y="2828394"/>
            <a:ext cx="349624" cy="349624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KR" dirty="0"/>
              <a:t>2</a:t>
            </a: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8E4B6D40-8743-DE46-AB22-E8F1AF28D0A6}"/>
              </a:ext>
            </a:extLst>
          </p:cNvPr>
          <p:cNvSpPr/>
          <p:nvPr/>
        </p:nvSpPr>
        <p:spPr>
          <a:xfrm>
            <a:off x="9301902" y="2830261"/>
            <a:ext cx="349624" cy="349624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KR" dirty="0"/>
              <a:t>3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D62CAD73-2BFB-4F49-8C34-BA1CCF856FA9}"/>
              </a:ext>
            </a:extLst>
          </p:cNvPr>
          <p:cNvSpPr/>
          <p:nvPr/>
        </p:nvSpPr>
        <p:spPr>
          <a:xfrm>
            <a:off x="9929517" y="2830261"/>
            <a:ext cx="349624" cy="34962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KR" dirty="0"/>
              <a:t>4</a:t>
            </a: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9C88BF66-00A4-FA49-919C-3EE35A59CF0B}"/>
              </a:ext>
            </a:extLst>
          </p:cNvPr>
          <p:cNvSpPr/>
          <p:nvPr/>
        </p:nvSpPr>
        <p:spPr>
          <a:xfrm>
            <a:off x="10543451" y="2823911"/>
            <a:ext cx="349624" cy="349624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KR" dirty="0"/>
              <a:t>5</a:t>
            </a: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4AFF55CB-7A79-624D-A79B-A466D1C56E14}"/>
              </a:ext>
            </a:extLst>
          </p:cNvPr>
          <p:cNvSpPr/>
          <p:nvPr/>
        </p:nvSpPr>
        <p:spPr>
          <a:xfrm>
            <a:off x="11202306" y="2828394"/>
            <a:ext cx="349624" cy="349624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KR" dirty="0"/>
              <a:t>6</a:t>
            </a:r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A9E8458C-F6A8-064B-84BC-4B72F1298691}"/>
              </a:ext>
            </a:extLst>
          </p:cNvPr>
          <p:cNvCxnSpPr>
            <a:cxnSpLocks/>
            <a:stCxn id="56" idx="4"/>
            <a:endCxn id="55" idx="0"/>
          </p:cNvCxnSpPr>
          <p:nvPr/>
        </p:nvCxnSpPr>
        <p:spPr>
          <a:xfrm>
            <a:off x="8865424" y="2001402"/>
            <a:ext cx="0" cy="239804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53F0AB2D-3B4F-B74E-A4DE-1B28D29267C1}"/>
              </a:ext>
            </a:extLst>
          </p:cNvPr>
          <p:cNvCxnSpPr>
            <a:cxnSpLocks/>
            <a:stCxn id="55" idx="4"/>
            <a:endCxn id="57" idx="0"/>
          </p:cNvCxnSpPr>
          <p:nvPr/>
        </p:nvCxnSpPr>
        <p:spPr>
          <a:xfrm>
            <a:off x="8865424" y="2590830"/>
            <a:ext cx="6723" cy="237564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364F7D9D-15A1-C54C-B0FF-4EF9AB39BACF}"/>
              </a:ext>
            </a:extLst>
          </p:cNvPr>
          <p:cNvCxnSpPr>
            <a:cxnSpLocks/>
            <a:stCxn id="57" idx="6"/>
            <a:endCxn id="58" idx="2"/>
          </p:cNvCxnSpPr>
          <p:nvPr/>
        </p:nvCxnSpPr>
        <p:spPr>
          <a:xfrm>
            <a:off x="9046958" y="3003206"/>
            <a:ext cx="255600" cy="1867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9B80A8EF-A29F-F742-B8BA-4A819A7A8949}"/>
              </a:ext>
            </a:extLst>
          </p:cNvPr>
          <p:cNvCxnSpPr>
            <a:cxnSpLocks/>
            <a:stCxn id="60" idx="6"/>
            <a:endCxn id="61" idx="2"/>
          </p:cNvCxnSpPr>
          <p:nvPr/>
        </p:nvCxnSpPr>
        <p:spPr>
          <a:xfrm>
            <a:off x="10893075" y="2998723"/>
            <a:ext cx="309231" cy="4483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CAD74AA6-A7CD-B44D-BC35-83E4F3AA146C}"/>
              </a:ext>
            </a:extLst>
          </p:cNvPr>
          <p:cNvCxnSpPr>
            <a:cxnSpLocks/>
            <a:stCxn id="59" idx="6"/>
            <a:endCxn id="60" idx="2"/>
          </p:cNvCxnSpPr>
          <p:nvPr/>
        </p:nvCxnSpPr>
        <p:spPr>
          <a:xfrm flipV="1">
            <a:off x="10279141" y="2998723"/>
            <a:ext cx="264310" cy="6350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B1CA09A2-E169-7B47-A125-6E119147EF3B}"/>
              </a:ext>
            </a:extLst>
          </p:cNvPr>
          <p:cNvCxnSpPr>
            <a:cxnSpLocks/>
            <a:stCxn id="58" idx="6"/>
            <a:endCxn id="59" idx="2"/>
          </p:cNvCxnSpPr>
          <p:nvPr/>
        </p:nvCxnSpPr>
        <p:spPr>
          <a:xfrm>
            <a:off x="9651526" y="3005073"/>
            <a:ext cx="277991" cy="0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urved Connector 67">
            <a:extLst>
              <a:ext uri="{FF2B5EF4-FFF2-40B4-BE49-F238E27FC236}">
                <a16:creationId xmlns:a16="http://schemas.microsoft.com/office/drawing/2014/main" id="{87F7AF19-EDE4-6C4B-BA7F-0A0AD6B34430}"/>
              </a:ext>
            </a:extLst>
          </p:cNvPr>
          <p:cNvCxnSpPr>
            <a:cxnSpLocks/>
            <a:stCxn id="59" idx="0"/>
            <a:endCxn id="59" idx="7"/>
          </p:cNvCxnSpPr>
          <p:nvPr/>
        </p:nvCxnSpPr>
        <p:spPr>
          <a:xfrm rot="16200000" flipH="1">
            <a:off x="10140533" y="2794056"/>
            <a:ext cx="51201" cy="123611"/>
          </a:xfrm>
          <a:prstGeom prst="curvedConnector3">
            <a:avLst>
              <a:gd name="adj1" fmla="val -446476"/>
            </a:avLst>
          </a:prstGeom>
          <a:ln w="28575">
            <a:solidFill>
              <a:schemeClr val="accent2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ctangle 68">
            <a:extLst>
              <a:ext uri="{FF2B5EF4-FFF2-40B4-BE49-F238E27FC236}">
                <a16:creationId xmlns:a16="http://schemas.microsoft.com/office/drawing/2014/main" id="{983948CD-8D9B-2046-B505-75A3836D7405}"/>
              </a:ext>
            </a:extLst>
          </p:cNvPr>
          <p:cNvSpPr/>
          <p:nvPr/>
        </p:nvSpPr>
        <p:spPr>
          <a:xfrm>
            <a:off x="8156068" y="1541960"/>
            <a:ext cx="3639672" cy="2480982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046F9E-6E14-0543-972C-52E670203F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15" t="7251" r="2875" b="4543"/>
          <a:stretch/>
        </p:blipFill>
        <p:spPr>
          <a:xfrm>
            <a:off x="583985" y="4415523"/>
            <a:ext cx="3639672" cy="1237791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9FE24A93-7C5B-2048-B13B-E774A9545636}"/>
              </a:ext>
            </a:extLst>
          </p:cNvPr>
          <p:cNvSpPr txBox="1"/>
          <p:nvPr/>
        </p:nvSpPr>
        <p:spPr>
          <a:xfrm>
            <a:off x="6604000" y="4159880"/>
            <a:ext cx="27338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Figure 3. </a:t>
            </a:r>
            <a:r>
              <a:rPr lang="en-US" sz="1400" dirty="0"/>
              <a:t>Step-by-step SCC 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028F4741-8535-2F48-9AD7-61791425643E}"/>
              </a:ext>
            </a:extLst>
          </p:cNvPr>
          <p:cNvSpPr txBox="1"/>
          <p:nvPr/>
        </p:nvSpPr>
        <p:spPr>
          <a:xfrm>
            <a:off x="514680" y="5717692"/>
            <a:ext cx="27338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Table 2. </a:t>
            </a:r>
            <a:r>
              <a:rPr lang="en-US" sz="1400" dirty="0"/>
              <a:t>DAG Information 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7840E5CE-6887-5B48-9092-E6E770181A93}"/>
              </a:ext>
            </a:extLst>
          </p:cNvPr>
          <p:cNvSpPr txBox="1"/>
          <p:nvPr/>
        </p:nvSpPr>
        <p:spPr>
          <a:xfrm>
            <a:off x="4886728" y="4704937"/>
            <a:ext cx="64764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* DAG-</a:t>
            </a:r>
            <a:r>
              <a:rPr lang="en-US" sz="1400" dirty="0" err="1"/>
              <a:t>ification</a:t>
            </a:r>
            <a:r>
              <a:rPr lang="en-US" sz="1400" dirty="0"/>
              <a:t>: Convert Directed </a:t>
            </a:r>
            <a:r>
              <a:rPr lang="en-US" sz="1400" b="1" dirty="0"/>
              <a:t>Cyclic</a:t>
            </a:r>
            <a:r>
              <a:rPr lang="en-US" sz="1400" dirty="0"/>
              <a:t> Graph to Directed </a:t>
            </a:r>
            <a:r>
              <a:rPr lang="en-US" sz="1400" b="1" dirty="0"/>
              <a:t>Acyclic</a:t>
            </a:r>
            <a:r>
              <a:rPr lang="en-US" sz="1400" dirty="0"/>
              <a:t> Graph</a:t>
            </a:r>
          </a:p>
          <a:p>
            <a:r>
              <a:rPr lang="ko-KR" altLang="en-US" sz="1400" dirty="0"/>
              <a:t>*</a:t>
            </a:r>
            <a:r>
              <a:rPr lang="en-US" altLang="ko-KR" sz="1400" dirty="0"/>
              <a:t> SCC (Strongly Connected Component)</a:t>
            </a:r>
            <a:r>
              <a:rPr lang="en-US" sz="1400" dirty="0"/>
              <a:t>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H: Loop header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L: Latch </a:t>
            </a:r>
            <a:r>
              <a:rPr lang="en-US" altLang="ko-KR" sz="1400" dirty="0"/>
              <a:t>(</a:t>
            </a:r>
            <a:r>
              <a:rPr lang="en-US" sz="1400" dirty="0"/>
              <a:t>node from which the back edge originates</a:t>
            </a:r>
            <a:r>
              <a:rPr lang="en-US" altLang="ko-KR" sz="1400" dirty="0"/>
              <a:t>)</a:t>
            </a: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X: normal node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S: node with </a:t>
            </a:r>
            <a:r>
              <a:rPr lang="en-US" altLang="ko-KR" sz="1400" dirty="0"/>
              <a:t>self-loop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676059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4" grpId="0" animBg="1"/>
    </p:bldLst>
  </p:timing>
</p:sld>
</file>

<file path=ppt/theme/theme1.xml><?xml version="1.0" encoding="utf-8"?>
<a:theme xmlns:a="http://schemas.openxmlformats.org/drawingml/2006/main" name="UofWaterloo_WhiteBkgrd">
  <a:themeElements>
    <a:clrScheme name="Waterloo2016">
      <a:dk1>
        <a:sysClr val="windowText" lastClr="000000"/>
      </a:dk1>
      <a:lt1>
        <a:sysClr val="window" lastClr="FFFFFF"/>
      </a:lt1>
      <a:dk2>
        <a:srgbClr val="757575"/>
      </a:dk2>
      <a:lt2>
        <a:srgbClr val="D6D6D6"/>
      </a:lt2>
      <a:accent1>
        <a:srgbClr val="FFD54F"/>
      </a:accent1>
      <a:accent2>
        <a:srgbClr val="0C0C0C"/>
      </a:accent2>
      <a:accent3>
        <a:srgbClr val="AEAEAE"/>
      </a:accent3>
      <a:accent4>
        <a:srgbClr val="B71233"/>
      </a:accent4>
      <a:accent5>
        <a:srgbClr val="7F7F7F"/>
      </a:accent5>
      <a:accent6>
        <a:srgbClr val="0073CE"/>
      </a:accent6>
      <a:hlink>
        <a:srgbClr val="353535"/>
      </a:hlink>
      <a:folHlink>
        <a:srgbClr val="595959"/>
      </a:folHlink>
    </a:clrScheme>
    <a:fontScheme name="Custom 1">
      <a:majorFont>
        <a:latin typeface="Barlow Condensed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aterloo_powerpoint_template_16-9_widescreen" id="{4809F9E8-56BF-8C4D-85E0-7353F442B736}" vid="{D553A0E6-7EAA-F242-A75B-21BFDE7A7B8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535D3CEC2F76A4CA1EC3507E2D03D36" ma:contentTypeVersion="8" ma:contentTypeDescription="Create a new document." ma:contentTypeScope="" ma:versionID="e8f3f562056a22ae9893f98fb864f43a">
  <xsd:schema xmlns:xsd="http://www.w3.org/2001/XMLSchema" xmlns:xs="http://www.w3.org/2001/XMLSchema" xmlns:p="http://schemas.microsoft.com/office/2006/metadata/properties" xmlns:ns2="9bed8fe0-fd4c-4f92-9936-a2497f3396f6" xmlns:ns3="5d8f0207-1964-4a5e-9049-2927796093eb" targetNamespace="http://schemas.microsoft.com/office/2006/metadata/properties" ma:root="true" ma:fieldsID="1923fb297802a2b8ad748ba491dbb62d" ns2:_="" ns3:_="">
    <xsd:import namespace="9bed8fe0-fd4c-4f92-9936-a2497f3396f6"/>
    <xsd:import namespace="5d8f0207-1964-4a5e-9049-2927796093e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ed8fe0-fd4c-4f92-9936-a2497f3396f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8f0207-1964-4a5e-9049-2927796093e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0872B71-D755-4F37-A46B-CBCA3B1E71CC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2123D8BA-BF71-40AF-A59F-298BE299AD6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bed8fe0-fd4c-4f92-9936-a2497f3396f6"/>
    <ds:schemaRef ds:uri="5d8f0207-1964-4a5e-9049-2927796093e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7646F6D-09DE-4520-A6FC-F9F020D8119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UofWaterloo_WhiteBkgrd</Template>
  <TotalTime>1274</TotalTime>
  <Words>1930</Words>
  <Application>Microsoft Macintosh PowerPoint</Application>
  <PresentationFormat>Widescreen</PresentationFormat>
  <Paragraphs>237</Paragraphs>
  <Slides>13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Söhne</vt:lpstr>
      <vt:lpstr>Arial</vt:lpstr>
      <vt:lpstr>Barlow Condensed</vt:lpstr>
      <vt:lpstr>Calibri</vt:lpstr>
      <vt:lpstr>Cambria Math</vt:lpstr>
      <vt:lpstr>Georgia</vt:lpstr>
      <vt:lpstr>Verdana</vt:lpstr>
      <vt:lpstr>Wingdings</vt:lpstr>
      <vt:lpstr>UofWaterloo_WhiteBkgrd</vt:lpstr>
      <vt:lpstr>Path Coverage Guided Fuzzing using Bounded Fuzzing and DAG-ification</vt:lpstr>
      <vt:lpstr>Index</vt:lpstr>
      <vt:lpstr>BACKGROUND</vt:lpstr>
      <vt:lpstr>METHOD</vt:lpstr>
      <vt:lpstr>METHOD</vt:lpstr>
      <vt:lpstr>Implementaion</vt:lpstr>
      <vt:lpstr>ARCHITECTURE</vt:lpstr>
      <vt:lpstr>DAG-ification</vt:lpstr>
      <vt:lpstr>DAG-ification</vt:lpstr>
      <vt:lpstr>BOUNDED FUZZING</vt:lpstr>
      <vt:lpstr>BOUNDED FUZZING</vt:lpstr>
      <vt:lpstr>CONCLUSION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Coverage Guided Bounded Fuzzing using DAG-ification</dc:title>
  <dc:creator>Yunji Kim</dc:creator>
  <cp:lastModifiedBy>Yunji Kim</cp:lastModifiedBy>
  <cp:revision>31</cp:revision>
  <dcterms:created xsi:type="dcterms:W3CDTF">2023-08-10T20:07:38Z</dcterms:created>
  <dcterms:modified xsi:type="dcterms:W3CDTF">2023-08-11T18:59:45Z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0x0101009535D3CEC2F76A4CA1EC3507E2D03D36</vt:lpwstr>
  </property>
</Properties>
</file>