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Barlow Condensed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8"/>
    <p:restoredTop sz="94710"/>
  </p:normalViewPr>
  <p:slideViewPr>
    <p:cSldViewPr snapToGrid="0">
      <p:cViewPr varScale="1">
        <p:scale>
          <a:sx n="192" d="100"/>
          <a:sy n="192" d="100"/>
        </p:scale>
        <p:origin x="184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314c79181_2_2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e314c79181_2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d44b1c84d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d44b1c84d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d79f015d9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d79f015d9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d79f015d9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d79f015d9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d44b1c84d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d44b1c84d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d44b1c84d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d44b1c84d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d79f015d9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d79f015d9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d79f015d9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d79f015d9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d44b1c84d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d44b1c84d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d44b1c84d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d44b1c84d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d79f015d9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d79f015d9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44b1c84d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d44b1c84d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d44b1c84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d44b1c84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f295beb2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5f295beb21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d44b1c84d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d44b1c84d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d44b1c84d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d44b1c84d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d79f015d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d79f015d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d44b1c84d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d44b1c84d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d44b1c84d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d44b1c84d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339555" y="771705"/>
            <a:ext cx="7289970" cy="110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Condensed"/>
              <a:buNone/>
              <a:defRPr sz="41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100" b="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71" name="Google Shape;71;p14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72" name="Google Shape;72;p14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77" name="Google Shape;7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7525" y="4293475"/>
            <a:ext cx="1934550" cy="7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>
            <a:spLocks noGrp="1"/>
          </p:cNvSpPr>
          <p:nvPr>
            <p:ph type="pic" idx="2"/>
          </p:nvPr>
        </p:nvSpPr>
        <p:spPr>
          <a:xfrm>
            <a:off x="4570593" y="297873"/>
            <a:ext cx="4573407" cy="484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339555" y="771705"/>
            <a:ext cx="4114682" cy="110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Condensed"/>
              <a:buNone/>
              <a:defRPr sz="41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100" b="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325701" y="4253212"/>
            <a:ext cx="2123529" cy="54356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6" name="Google Shape;86;p15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87" name="Google Shape;87;p15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">
  <p:cSld name="Title Slide Black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325700" y="4260494"/>
            <a:ext cx="2078063" cy="538229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339555" y="771705"/>
            <a:ext cx="7137570" cy="110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Barlow Condensed"/>
              <a:buNone/>
              <a:defRPr sz="4100" b="1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100" b="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8D8D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99" name="Google Shape;99;p16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100" name="Google Shape;100;p16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 with Image">
  <p:cSld name="Title Slide Black with Image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4570593" y="297873"/>
            <a:ext cx="4573407" cy="484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339555" y="771705"/>
            <a:ext cx="4114682" cy="110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Barlow Condensed"/>
              <a:buNone/>
              <a:defRPr sz="4100" b="1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100" b="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8D8D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buNone/>
              <a:defRPr sz="800" b="0" i="0" u="none" strike="noStrike" cap="non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25700" y="4260494"/>
            <a:ext cx="2078063" cy="538229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3" name="Google Shape;113;p17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114" name="Google Shape;114;p17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194912" y="1059872"/>
            <a:ext cx="8677297" cy="344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4912" y="1059873"/>
            <a:ext cx="4190141" cy="344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Noto Sans Symbols"/>
              <a:buChar char="▪"/>
              <a:defRPr/>
            </a:lvl1pPr>
            <a:lvl2pPr marL="914400" lvl="1" indent="-3111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/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4628244" y="1059873"/>
            <a:ext cx="4243965" cy="344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Noto Sans Symbols"/>
              <a:buChar char="▪"/>
              <a:defRPr/>
            </a:lvl1pPr>
            <a:lvl2pPr marL="914400" lvl="1" indent="-3111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/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xt or Quote">
  <p:cSld name="Context or Quote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947553" y="928256"/>
            <a:ext cx="3248891" cy="68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Condensed"/>
              <a:buNone/>
              <a:defRPr sz="21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142" name="Google Shape;142;p21"/>
          <p:cNvCxnSpPr/>
          <p:nvPr/>
        </p:nvCxnSpPr>
        <p:spPr>
          <a:xfrm>
            <a:off x="2947555" y="1683328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1"/>
          <p:cNvCxnSpPr/>
          <p:nvPr/>
        </p:nvCxnSpPr>
        <p:spPr>
          <a:xfrm>
            <a:off x="2947555" y="3501737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495300" y="1815270"/>
            <a:ext cx="8153400" cy="15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100"/>
            </a:lvl1pPr>
            <a:lvl2pPr marL="914400" lvl="1" indent="-31115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  <a:defRPr/>
            </a:lvl2pPr>
            <a:lvl3pPr marL="1371600" lvl="2" indent="-29845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2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4pPr>
            <a:lvl5pPr marL="2286000" lvl="4" indent="-292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2947554" y="3588544"/>
            <a:ext cx="3248891" cy="20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900" b="1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46" name="Google Shape;146;p21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147" name="Google Shape;147;p21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xt or Quote with Photo">
  <p:cSld name="Context or Quote with Photo"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>
            <a:spLocks noGrp="1"/>
          </p:cNvSpPr>
          <p:nvPr>
            <p:ph type="pic" idx="2"/>
          </p:nvPr>
        </p:nvSpPr>
        <p:spPr>
          <a:xfrm>
            <a:off x="4762714" y="634364"/>
            <a:ext cx="4080486" cy="405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640772" y="928256"/>
            <a:ext cx="3248891" cy="68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Condensed"/>
              <a:buNone/>
              <a:defRPr sz="21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2915434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4190999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408707" y="1806769"/>
            <a:ext cx="3713021" cy="15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700"/>
            </a:lvl1pPr>
            <a:lvl2pPr marL="914400" lvl="1" indent="-31115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  <a:defRPr/>
            </a:lvl2pPr>
            <a:lvl3pPr marL="1371600" lvl="2" indent="-29845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2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4pPr>
            <a:lvl5pPr marL="2286000" lvl="4" indent="-292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3"/>
          </p:nvPr>
        </p:nvSpPr>
        <p:spPr>
          <a:xfrm>
            <a:off x="640772" y="3588544"/>
            <a:ext cx="3248891" cy="20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900" b="1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0" name="Google Shape;160;p22"/>
          <p:cNvCxnSpPr/>
          <p:nvPr/>
        </p:nvCxnSpPr>
        <p:spPr>
          <a:xfrm>
            <a:off x="640772" y="1683328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640772" y="3501737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2" name="Google Shape;162;p22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163" name="Google Shape;163;p22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1">
  <p:cSld name="Section Divider 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1163241" y="2596169"/>
            <a:ext cx="6803231" cy="44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215693" y="1787236"/>
            <a:ext cx="8677297" cy="78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rlow Condensed"/>
              <a:buNone/>
              <a:defRPr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175" name="Google Shape;175;p23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2">
  <p:cSld name="Section Divider 2">
    <p:bg>
      <p:bgPr>
        <a:solidFill>
          <a:schemeClr val="accen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1163241" y="2596169"/>
            <a:ext cx="6803231" cy="44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215693" y="1787236"/>
            <a:ext cx="8677297" cy="78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rlow Condensed"/>
              <a:buNone/>
              <a:defRPr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186" name="Google Shape;186;p24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187" name="Google Shape;187;p24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3">
  <p:cSld name="Section Divider 3">
    <p:bg>
      <p:bgPr>
        <a:solidFill>
          <a:schemeClr val="dk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1163241" y="2596169"/>
            <a:ext cx="6803231" cy="44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215693" y="1787236"/>
            <a:ext cx="8677297" cy="78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 Condensed"/>
              <a:buNone/>
              <a:defRPr sz="45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198" name="Google Shape;198;p25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199" name="Google Shape;199;p25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 title="University of Waterloo"/>
          <p:cNvSpPr/>
          <p:nvPr/>
        </p:nvSpPr>
        <p:spPr>
          <a:xfrm>
            <a:off x="2171899" y="903301"/>
            <a:ext cx="4800203" cy="3117846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492919" y="3435927"/>
            <a:ext cx="8158162" cy="11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210" name="Google Shape;210;p26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211" name="Google Shape;211;p26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_ALT">
  <p:cSld name="Closing Slide_ALT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 title="University of Waterloo"/>
          <p:cNvSpPr/>
          <p:nvPr/>
        </p:nvSpPr>
        <p:spPr>
          <a:xfrm>
            <a:off x="2836498" y="1334975"/>
            <a:ext cx="3471004" cy="2254499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550069" y="3512127"/>
            <a:ext cx="8043863" cy="116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222" name="Google Shape;222;p27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223" name="Google Shape;223;p27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losing Slide_Y+W">
  <p:cSld name="1_Closing Slide_Y+W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3865245" y="3438761"/>
            <a:ext cx="1413510" cy="40005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28"/>
          <p:cNvSpPr/>
          <p:nvPr/>
        </p:nvSpPr>
        <p:spPr>
          <a:xfrm>
            <a:off x="3126486" y="3952670"/>
            <a:ext cx="2891028" cy="189357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28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234" name="Google Shape;234;p28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235" name="Google Shape;235;p28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0" name="Google Shape;240;p28" title="University of Waterloo"/>
          <p:cNvSpPr/>
          <p:nvPr/>
        </p:nvSpPr>
        <p:spPr>
          <a:xfrm>
            <a:off x="2412548" y="662397"/>
            <a:ext cx="4318902" cy="28021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losing Slide_Y+W_ALT">
  <p:cSld name="1_Closing Slide_Y+W_ALT"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245" name="Google Shape;245;p29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246" name="Google Shape;246;p29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51" name="Google Shape;251;p29"/>
          <p:cNvSpPr/>
          <p:nvPr/>
        </p:nvSpPr>
        <p:spPr>
          <a:xfrm>
            <a:off x="3865245" y="3444024"/>
            <a:ext cx="1413510" cy="40005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29"/>
          <p:cNvSpPr/>
          <p:nvPr/>
        </p:nvSpPr>
        <p:spPr>
          <a:xfrm>
            <a:off x="3126486" y="3957934"/>
            <a:ext cx="2891028" cy="189357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29"/>
          <p:cNvSpPr txBox="1"/>
          <p:nvPr/>
        </p:nvSpPr>
        <p:spPr>
          <a:xfrm>
            <a:off x="3638550" y="5435600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29" title="University of Waterloo"/>
          <p:cNvSpPr/>
          <p:nvPr/>
        </p:nvSpPr>
        <p:spPr>
          <a:xfrm>
            <a:off x="3011983" y="1055321"/>
            <a:ext cx="3120034" cy="20265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Menu">
  <p:cSld name="Title and Content_Menu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body" idx="1"/>
          </p:nvPr>
        </p:nvSpPr>
        <p:spPr>
          <a:xfrm>
            <a:off x="194912" y="1059872"/>
            <a:ext cx="8677297" cy="344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body" idx="2"/>
          </p:nvPr>
        </p:nvSpPr>
        <p:spPr>
          <a:xfrm>
            <a:off x="5555772" y="513795"/>
            <a:ext cx="1065644" cy="21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8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3"/>
          </p:nvPr>
        </p:nvSpPr>
        <p:spPr>
          <a:xfrm>
            <a:off x="6681168" y="513795"/>
            <a:ext cx="1065644" cy="21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8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4"/>
          </p:nvPr>
        </p:nvSpPr>
        <p:spPr>
          <a:xfrm>
            <a:off x="7806564" y="513795"/>
            <a:ext cx="1065644" cy="21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8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5284561" cy="6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194912" y="1282304"/>
            <a:ext cx="704963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 sz="30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xfrm>
            <a:off x="194912" y="3442097"/>
            <a:ext cx="704963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_ALT">
  <p:cSld name="Section Header_AL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ctrTitle"/>
          </p:nvPr>
        </p:nvSpPr>
        <p:spPr>
          <a:xfrm>
            <a:off x="720391" y="2420560"/>
            <a:ext cx="6577965" cy="90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 sz="3000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subTitle" idx="1"/>
          </p:nvPr>
        </p:nvSpPr>
        <p:spPr>
          <a:xfrm>
            <a:off x="720391" y="3335474"/>
            <a:ext cx="6577965" cy="4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18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276" name="Google Shape;276;p32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277" name="Google Shape;277;p32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body" idx="1"/>
          </p:nvPr>
        </p:nvSpPr>
        <p:spPr>
          <a:xfrm>
            <a:off x="194911" y="1047144"/>
            <a:ext cx="4157035" cy="50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body" idx="2"/>
          </p:nvPr>
        </p:nvSpPr>
        <p:spPr>
          <a:xfrm>
            <a:off x="194911" y="1638300"/>
            <a:ext cx="4157035" cy="288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 sz="1500"/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 sz="1400"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 sz="1200"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body" idx="3"/>
          </p:nvPr>
        </p:nvSpPr>
        <p:spPr>
          <a:xfrm>
            <a:off x="4677115" y="1047144"/>
            <a:ext cx="4195093" cy="50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1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body" idx="4"/>
          </p:nvPr>
        </p:nvSpPr>
        <p:spPr>
          <a:xfrm>
            <a:off x="4677115" y="1638300"/>
            <a:ext cx="4195093" cy="288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 sz="1500"/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 sz="1400"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 sz="1200"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_NoBkgrd">
  <p:cSld name="Blank_NoBkgrd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>
            <a:spLocks noGrp="1"/>
          </p:cNvSpPr>
          <p:nvPr>
            <p:ph type="dt" idx="10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299" name="Google Shape;299;p35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300" name="Google Shape;300;p35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1"/>
          <p:cNvSpPr/>
          <p:nvPr/>
        </p:nvSpPr>
        <p:spPr>
          <a:xfrm>
            <a:off x="6878700" y="4339200"/>
            <a:ext cx="1676500" cy="434650"/>
          </a:xfrm>
          <a:prstGeom prst="rect">
            <a:avLst/>
          </a:prstGeom>
          <a:noFill/>
          <a:ln>
            <a:noFill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 sz="30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94912" y="1059872"/>
            <a:ext cx="8677297" cy="344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‹#›</a:t>
            </a:fld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0" y="0"/>
            <a:ext cx="9144000" cy="297873"/>
            <a:chOff x="421830" y="1342659"/>
            <a:chExt cx="10018760" cy="290558"/>
          </a:xfrm>
        </p:grpSpPr>
        <p:sp>
          <p:nvSpPr>
            <p:cNvPr id="59" name="Google Shape;59;p13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64" name="Google Shape;64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164325" y="4292500"/>
            <a:ext cx="1934550" cy="773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ctrTitle"/>
          </p:nvPr>
        </p:nvSpPr>
        <p:spPr>
          <a:xfrm>
            <a:off x="506100" y="1466250"/>
            <a:ext cx="81318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Condensed"/>
              <a:buNone/>
            </a:pPr>
            <a:r>
              <a:rPr lang="pt-PT"/>
              <a:t>Website Fingerprinting Attacks in Non-Traditional Network Environments</a:t>
            </a:r>
            <a:endParaRPr sz="1800"/>
          </a:p>
        </p:txBody>
      </p:sp>
      <p:sp>
        <p:nvSpPr>
          <p:cNvPr id="310" name="Google Shape;310;p36"/>
          <p:cNvSpPr txBox="1"/>
          <p:nvPr/>
        </p:nvSpPr>
        <p:spPr>
          <a:xfrm>
            <a:off x="665525" y="2790250"/>
            <a:ext cx="7281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Prabhjot Singh</a:t>
            </a:r>
            <a:endParaRPr sz="17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Supervisor : Diogo Barradas</a:t>
            </a:r>
            <a:endParaRPr sz="17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B45F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David R. Cheriton School of Computer Science</a:t>
            </a:r>
            <a:endParaRPr>
              <a:solidFill>
                <a:srgbClr val="B45F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b="1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University of Waterloo</a:t>
            </a:r>
            <a:endParaRPr sz="1500" b="1">
              <a:solidFill>
                <a:srgbClr val="B45F0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5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Is website fingerprinting realistically possible ?</a:t>
            </a:r>
            <a:endParaRPr/>
          </a:p>
        </p:txBody>
      </p:sp>
      <p:sp>
        <p:nvSpPr>
          <p:cNvPr id="385" name="Google Shape;385;p45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56571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User-</a:t>
            </a:r>
            <a:r>
              <a:rPr lang="pt-PT" dirty="0" err="1"/>
              <a:t>behaviour</a:t>
            </a:r>
            <a:r>
              <a:rPr lang="pt-PT" dirty="0"/>
              <a:t> </a:t>
            </a:r>
            <a:r>
              <a:rPr lang="pt-PT" dirty="0" err="1"/>
              <a:t>realism</a:t>
            </a:r>
            <a:endParaRPr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Real-</a:t>
            </a:r>
            <a:r>
              <a:rPr lang="pt-PT" dirty="0" err="1"/>
              <a:t>world</a:t>
            </a:r>
            <a:r>
              <a:rPr lang="pt-PT" dirty="0"/>
              <a:t> traces </a:t>
            </a:r>
            <a:r>
              <a:rPr lang="pt-PT" dirty="0" err="1"/>
              <a:t>have</a:t>
            </a:r>
            <a:r>
              <a:rPr lang="pt-PT" dirty="0"/>
              <a:t> background </a:t>
            </a:r>
            <a:r>
              <a:rPr lang="pt-PT" dirty="0" err="1"/>
              <a:t>traffic</a:t>
            </a:r>
            <a:endParaRPr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Hard to </a:t>
            </a:r>
            <a:r>
              <a:rPr lang="pt-PT" dirty="0" err="1"/>
              <a:t>distinguish</a:t>
            </a:r>
            <a:r>
              <a:rPr lang="pt-PT" dirty="0"/>
              <a:t> </a:t>
            </a:r>
            <a:r>
              <a:rPr lang="pt-PT" dirty="0" err="1"/>
              <a:t>between</a:t>
            </a:r>
            <a:r>
              <a:rPr lang="pt-PT" dirty="0"/>
              <a:t> </a:t>
            </a:r>
            <a:r>
              <a:rPr lang="pt-PT" dirty="0" err="1"/>
              <a:t>simultaneous</a:t>
            </a:r>
            <a:r>
              <a:rPr lang="pt-PT" dirty="0"/>
              <a:t> </a:t>
            </a:r>
            <a:r>
              <a:rPr lang="pt-PT" dirty="0" err="1"/>
              <a:t>page</a:t>
            </a:r>
            <a:r>
              <a:rPr lang="pt-PT" dirty="0"/>
              <a:t> </a:t>
            </a:r>
            <a:r>
              <a:rPr lang="pt-PT" dirty="0" err="1"/>
              <a:t>loads</a:t>
            </a:r>
            <a:endParaRPr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 err="1"/>
              <a:t>Heterogeneity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user’s</a:t>
            </a:r>
            <a:r>
              <a:rPr lang="pt-PT" dirty="0"/>
              <a:t> web browsers </a:t>
            </a:r>
            <a:r>
              <a:rPr lang="pt-PT" dirty="0" err="1"/>
              <a:t>and</a:t>
            </a:r>
            <a:r>
              <a:rPr lang="pt-PT" dirty="0"/>
              <a:t> hardware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A </a:t>
            </a:r>
            <a:r>
              <a:rPr lang="pt-PT" dirty="0" err="1"/>
              <a:t>dynamic</a:t>
            </a:r>
            <a:r>
              <a:rPr lang="pt-PT" dirty="0"/>
              <a:t> Internet</a:t>
            </a:r>
            <a:endParaRPr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Traces </a:t>
            </a:r>
            <a:r>
              <a:rPr lang="pt-PT" dirty="0" err="1"/>
              <a:t>gets</a:t>
            </a:r>
            <a:r>
              <a:rPr lang="pt-PT" dirty="0"/>
              <a:t> </a:t>
            </a:r>
            <a:r>
              <a:rPr lang="pt-PT" dirty="0" err="1"/>
              <a:t>outdated</a:t>
            </a:r>
            <a:r>
              <a:rPr lang="pt-PT" dirty="0"/>
              <a:t> as website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continuously</a:t>
            </a:r>
            <a:r>
              <a:rPr lang="pt-PT" dirty="0"/>
              <a:t> </a:t>
            </a:r>
            <a:r>
              <a:rPr lang="pt-PT" dirty="0" err="1"/>
              <a:t>changing</a:t>
            </a:r>
            <a:endParaRPr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50% </a:t>
            </a:r>
            <a:r>
              <a:rPr lang="pt-PT" dirty="0" err="1"/>
              <a:t>reduction</a:t>
            </a:r>
            <a:r>
              <a:rPr lang="pt-PT" dirty="0"/>
              <a:t> </a:t>
            </a:r>
            <a:r>
              <a:rPr lang="pt-PT" dirty="0" err="1"/>
              <a:t>over</a:t>
            </a:r>
            <a:r>
              <a:rPr lang="pt-PT" dirty="0"/>
              <a:t> a </a:t>
            </a:r>
            <a:r>
              <a:rPr lang="pt-PT" dirty="0" err="1"/>
              <a:t>month</a:t>
            </a:r>
            <a:r>
              <a:rPr lang="pt-PT" dirty="0"/>
              <a:t> </a:t>
            </a:r>
            <a:r>
              <a:rPr lang="pt-PT" dirty="0" err="1"/>
              <a:t>period</a:t>
            </a:r>
            <a:endParaRPr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 err="1"/>
              <a:t>Different</a:t>
            </a:r>
            <a:r>
              <a:rPr lang="pt-PT" dirty="0"/>
              <a:t> network </a:t>
            </a:r>
            <a:r>
              <a:rPr lang="pt-PT" dirty="0" err="1"/>
              <a:t>conditions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500" dirty="0"/>
          </a:p>
        </p:txBody>
      </p:sp>
      <p:sp>
        <p:nvSpPr>
          <p:cNvPr id="386" name="Google Shape;386;p45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10</a:t>
            </a:fld>
            <a:endParaRPr/>
          </a:p>
        </p:txBody>
      </p:sp>
      <p:pic>
        <p:nvPicPr>
          <p:cNvPr id="387" name="Google Shape;3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830" y="1868556"/>
            <a:ext cx="3131270" cy="18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5118E-B2DC-ED13-D857-928E86F90F35}"/>
              </a:ext>
            </a:extLst>
          </p:cNvPr>
          <p:cNvSpPr txBox="1"/>
          <p:nvPr/>
        </p:nvSpPr>
        <p:spPr>
          <a:xfrm>
            <a:off x="429370" y="3991555"/>
            <a:ext cx="68778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200" b="1" dirty="0">
                <a:latin typeface="Georgia" panose="02040502050405020303" pitchFamily="18" charset="0"/>
              </a:rPr>
              <a:t>D</a:t>
            </a:r>
            <a:r>
              <a:rPr lang="en-CA" sz="12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espite these challenges for launching a successful WF attack in the real-world, there are other operational concerns that </a:t>
            </a:r>
            <a:r>
              <a:rPr lang="en-CA" sz="1200" b="1" dirty="0">
                <a:latin typeface="Georgia" panose="02040502050405020303" pitchFamily="18" charset="0"/>
              </a:rPr>
              <a:t>is</a:t>
            </a:r>
            <a:r>
              <a:rPr lang="en-CA" sz="12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the focus of our work, namely launching WF attacks on non-traditional networking environments</a:t>
            </a:r>
            <a:endParaRPr lang="en-US" sz="12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Non-Traditional Network Environments</a:t>
            </a:r>
            <a:endParaRPr/>
          </a:p>
        </p:txBody>
      </p:sp>
      <p:sp>
        <p:nvSpPr>
          <p:cNvPr id="393" name="Google Shape;393;p46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5657100" cy="212064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29321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1111"/>
              <a:buChar char="▪"/>
            </a:pPr>
            <a:r>
              <a:rPr lang="pt-PT" dirty="0" err="1"/>
              <a:t>Cellular</a:t>
            </a:r>
            <a:r>
              <a:rPr lang="pt-PT" dirty="0"/>
              <a:t> Networks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 err="1"/>
              <a:t>Layer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different</a:t>
            </a:r>
            <a:r>
              <a:rPr lang="pt-PT" dirty="0"/>
              <a:t> </a:t>
            </a:r>
            <a:r>
              <a:rPr lang="pt-PT" dirty="0" err="1"/>
              <a:t>sublayers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</a:p>
          <a:p>
            <a:pPr lvl="2" indent="-293211">
              <a:lnSpc>
                <a:spcPct val="115000"/>
              </a:lnSpc>
              <a:spcBef>
                <a:spcPts val="0"/>
              </a:spcBef>
              <a:buSzPct val="73333"/>
            </a:pPr>
            <a:r>
              <a:rPr lang="pt-PT" dirty="0"/>
              <a:t>RLC (Radio Link </a:t>
            </a:r>
            <a:r>
              <a:rPr lang="pt-PT" dirty="0" err="1"/>
              <a:t>Control</a:t>
            </a:r>
            <a:r>
              <a:rPr lang="pt-PT" dirty="0"/>
              <a:t>) </a:t>
            </a:r>
          </a:p>
          <a:p>
            <a:pPr lvl="2" indent="-293211">
              <a:lnSpc>
                <a:spcPct val="115000"/>
              </a:lnSpc>
              <a:spcBef>
                <a:spcPts val="0"/>
              </a:spcBef>
              <a:buSzPct val="73333"/>
            </a:pPr>
            <a:r>
              <a:rPr lang="pt-PT" dirty="0"/>
              <a:t>PDCP (</a:t>
            </a:r>
            <a:r>
              <a:rPr lang="pt-PT" dirty="0" err="1"/>
              <a:t>Packet</a:t>
            </a:r>
            <a:r>
              <a:rPr lang="pt-PT" dirty="0"/>
              <a:t> Data </a:t>
            </a:r>
            <a:r>
              <a:rPr lang="pt-PT" dirty="0" err="1"/>
              <a:t>Convergence</a:t>
            </a:r>
            <a:r>
              <a:rPr lang="pt-PT" dirty="0"/>
              <a:t> </a:t>
            </a:r>
            <a:r>
              <a:rPr lang="pt-PT" dirty="0" err="1"/>
              <a:t>Protocol</a:t>
            </a:r>
            <a:r>
              <a:rPr lang="pt-PT" dirty="0"/>
              <a:t>)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 err="1"/>
              <a:t>Sniffing</a:t>
            </a:r>
            <a:r>
              <a:rPr lang="pt-PT" dirty="0"/>
              <a:t> </a:t>
            </a:r>
            <a:r>
              <a:rPr lang="pt-PT" dirty="0" err="1"/>
              <a:t>traffic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easy</a:t>
            </a:r>
            <a:endParaRPr dirty="0"/>
          </a:p>
          <a:p>
            <a:pPr marL="1371600" lvl="2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71"/>
              <a:buChar char="▪"/>
            </a:pP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just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a radio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 err="1"/>
              <a:t>Affected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proximity</a:t>
            </a:r>
            <a:r>
              <a:rPr lang="pt-PT" dirty="0"/>
              <a:t> to </a:t>
            </a:r>
            <a:r>
              <a:rPr lang="pt-PT" dirty="0" err="1"/>
              <a:t>cell</a:t>
            </a:r>
            <a:r>
              <a:rPr lang="pt-PT" dirty="0"/>
              <a:t> </a:t>
            </a:r>
            <a:r>
              <a:rPr lang="pt-PT" dirty="0" err="1"/>
              <a:t>tower</a:t>
            </a:r>
            <a:r>
              <a:rPr lang="pt-PT" dirty="0"/>
              <a:t>, </a:t>
            </a:r>
            <a:r>
              <a:rPr lang="pt-PT" dirty="0" err="1"/>
              <a:t>interference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devices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500" dirty="0"/>
          </a:p>
        </p:txBody>
      </p:sp>
      <p:sp>
        <p:nvSpPr>
          <p:cNvPr id="394" name="Google Shape;394;p46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11</a:t>
            </a:fld>
            <a:endParaRPr/>
          </a:p>
        </p:txBody>
      </p:sp>
      <p:pic>
        <p:nvPicPr>
          <p:cNvPr id="396" name="Google Shape;39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075" y="1059875"/>
            <a:ext cx="3087025" cy="14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7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Non-Traditional Network Environments</a:t>
            </a:r>
            <a:endParaRPr/>
          </a:p>
        </p:txBody>
      </p:sp>
      <p:sp>
        <p:nvSpPr>
          <p:cNvPr id="402" name="Google Shape;402;p47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5657100" cy="387940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29321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1111"/>
              <a:buChar char="▪"/>
            </a:pPr>
            <a:r>
              <a:rPr lang="pt-PT" dirty="0" err="1"/>
              <a:t>Cellular</a:t>
            </a:r>
            <a:r>
              <a:rPr lang="pt-PT" dirty="0"/>
              <a:t> Networks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 err="1"/>
              <a:t>Layer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different</a:t>
            </a:r>
            <a:r>
              <a:rPr lang="pt-PT" dirty="0"/>
              <a:t> </a:t>
            </a:r>
            <a:r>
              <a:rPr lang="pt-PT" dirty="0" err="1"/>
              <a:t>sublayers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</a:p>
          <a:p>
            <a:pPr lvl="2" indent="-293211">
              <a:lnSpc>
                <a:spcPct val="115000"/>
              </a:lnSpc>
              <a:spcBef>
                <a:spcPts val="0"/>
              </a:spcBef>
              <a:buSzPct val="73333"/>
            </a:pPr>
            <a:r>
              <a:rPr lang="pt-PT" dirty="0"/>
              <a:t>RLC (Radio Link </a:t>
            </a:r>
            <a:r>
              <a:rPr lang="pt-PT" dirty="0" err="1"/>
              <a:t>Control</a:t>
            </a:r>
            <a:r>
              <a:rPr lang="pt-PT" dirty="0"/>
              <a:t>) </a:t>
            </a:r>
          </a:p>
          <a:p>
            <a:pPr lvl="2" indent="-293211">
              <a:lnSpc>
                <a:spcPct val="115000"/>
              </a:lnSpc>
              <a:spcBef>
                <a:spcPts val="0"/>
              </a:spcBef>
              <a:buSzPct val="73333"/>
            </a:pPr>
            <a:r>
              <a:rPr lang="pt-PT" dirty="0"/>
              <a:t>PDCP (</a:t>
            </a:r>
            <a:r>
              <a:rPr lang="pt-PT" dirty="0" err="1"/>
              <a:t>Packet</a:t>
            </a:r>
            <a:r>
              <a:rPr lang="pt-PT" dirty="0"/>
              <a:t> Data </a:t>
            </a:r>
            <a:r>
              <a:rPr lang="pt-PT" dirty="0" err="1"/>
              <a:t>Convergence</a:t>
            </a:r>
            <a:r>
              <a:rPr lang="pt-PT" dirty="0"/>
              <a:t> </a:t>
            </a:r>
            <a:r>
              <a:rPr lang="pt-PT" dirty="0" err="1"/>
              <a:t>Protocol</a:t>
            </a:r>
            <a:r>
              <a:rPr lang="pt-PT" dirty="0"/>
              <a:t>)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 err="1"/>
              <a:t>Sniffing</a:t>
            </a:r>
            <a:r>
              <a:rPr lang="pt-PT" dirty="0"/>
              <a:t> </a:t>
            </a:r>
            <a:r>
              <a:rPr lang="pt-PT" dirty="0" err="1"/>
              <a:t>traffic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easy</a:t>
            </a:r>
            <a:endParaRPr dirty="0"/>
          </a:p>
          <a:p>
            <a:pPr marL="1371600" lvl="2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71"/>
              <a:buChar char="▪"/>
            </a:pP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just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a radio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 err="1"/>
              <a:t>Affected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proximity</a:t>
            </a:r>
            <a:r>
              <a:rPr lang="pt-PT" dirty="0"/>
              <a:t> to </a:t>
            </a:r>
            <a:r>
              <a:rPr lang="pt-PT" dirty="0" err="1"/>
              <a:t>cell</a:t>
            </a:r>
            <a:r>
              <a:rPr lang="pt-PT" dirty="0"/>
              <a:t> </a:t>
            </a:r>
            <a:r>
              <a:rPr lang="pt-PT" dirty="0" err="1"/>
              <a:t>tower</a:t>
            </a:r>
            <a:r>
              <a:rPr lang="pt-PT" dirty="0"/>
              <a:t>, </a:t>
            </a:r>
            <a:r>
              <a:rPr lang="pt-PT" dirty="0" err="1"/>
              <a:t>interference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devices</a:t>
            </a:r>
            <a:endParaRPr dirty="0"/>
          </a:p>
          <a:p>
            <a:pPr marL="457200" lvl="0" indent="-29321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1111"/>
              <a:buChar char="▪"/>
            </a:pPr>
            <a:r>
              <a:rPr lang="pt-PT" dirty="0" err="1"/>
              <a:t>Satellite</a:t>
            </a:r>
            <a:r>
              <a:rPr lang="pt-PT" dirty="0"/>
              <a:t> Networks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/>
              <a:t>Uses </a:t>
            </a:r>
            <a:r>
              <a:rPr lang="pt-PT" dirty="0" err="1"/>
              <a:t>Satellite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ground</a:t>
            </a:r>
            <a:r>
              <a:rPr lang="pt-PT" dirty="0"/>
              <a:t>-station for </a:t>
            </a:r>
            <a:r>
              <a:rPr lang="pt-PT" dirty="0" err="1"/>
              <a:t>communication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/>
              <a:t>Use </a:t>
            </a:r>
            <a:r>
              <a:rPr lang="pt-PT" dirty="0" err="1"/>
              <a:t>different</a:t>
            </a:r>
            <a:r>
              <a:rPr lang="pt-PT" dirty="0"/>
              <a:t> </a:t>
            </a:r>
            <a:r>
              <a:rPr lang="pt-PT" dirty="0" err="1"/>
              <a:t>encapsulations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GSE (</a:t>
            </a:r>
            <a:r>
              <a:rPr lang="pt-PT" dirty="0" err="1"/>
              <a:t>Generic</a:t>
            </a:r>
            <a:r>
              <a:rPr lang="pt-PT" dirty="0"/>
              <a:t> </a:t>
            </a:r>
            <a:r>
              <a:rPr lang="pt-PT" dirty="0" err="1"/>
              <a:t>Stream</a:t>
            </a:r>
            <a:r>
              <a:rPr lang="pt-PT" dirty="0"/>
              <a:t> </a:t>
            </a:r>
            <a:r>
              <a:rPr lang="pt-PT" dirty="0" err="1"/>
              <a:t>Encapsulation</a:t>
            </a:r>
            <a:r>
              <a:rPr lang="pt-PT" dirty="0"/>
              <a:t>), RLE (</a:t>
            </a:r>
            <a:r>
              <a:rPr lang="pt-PT" dirty="0" err="1"/>
              <a:t>Return</a:t>
            </a:r>
            <a:r>
              <a:rPr lang="pt-PT" dirty="0"/>
              <a:t> Link </a:t>
            </a:r>
            <a:r>
              <a:rPr lang="pt-PT" dirty="0" err="1"/>
              <a:t>Encapsulation</a:t>
            </a:r>
            <a:r>
              <a:rPr lang="pt-PT" dirty="0"/>
              <a:t>)</a:t>
            </a:r>
            <a:endParaRPr dirty="0"/>
          </a:p>
          <a:p>
            <a:pPr marL="914400" lvl="1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 dirty="0" err="1"/>
              <a:t>Affected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weather</a:t>
            </a:r>
            <a:r>
              <a:rPr lang="pt-PT" dirty="0"/>
              <a:t> </a:t>
            </a:r>
            <a:r>
              <a:rPr lang="pt-PT" dirty="0" err="1"/>
              <a:t>conditions</a:t>
            </a:r>
            <a:r>
              <a:rPr lang="pt-PT" dirty="0"/>
              <a:t>, </a:t>
            </a:r>
            <a:r>
              <a:rPr lang="pt-PT" dirty="0" err="1"/>
              <a:t>distance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earth</a:t>
            </a:r>
            <a:r>
              <a:rPr lang="pt-PT" dirty="0"/>
              <a:t> (GEO/LEO)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500" dirty="0"/>
          </a:p>
        </p:txBody>
      </p:sp>
      <p:sp>
        <p:nvSpPr>
          <p:cNvPr id="403" name="Google Shape;403;p47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12</a:t>
            </a:fld>
            <a:endParaRPr/>
          </a:p>
        </p:txBody>
      </p:sp>
      <p:pic>
        <p:nvPicPr>
          <p:cNvPr id="404" name="Google Shape;4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542" y="2601101"/>
            <a:ext cx="2400909" cy="17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075" y="1059875"/>
            <a:ext cx="3087025" cy="14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Website Fingerprinting in Non-Traditional Network Environments</a:t>
            </a:r>
            <a:endParaRPr/>
          </a:p>
        </p:txBody>
      </p:sp>
      <p:sp>
        <p:nvSpPr>
          <p:cNvPr id="411" name="Google Shape;411;p48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56571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/>
              <a:t>Cellular Networks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Tested on simulated 4G network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Layer-2 fingerprinting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Manual Feature Extraction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Used kNN and SVM as classifier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Unexplored Domain - Satellite Networks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500"/>
          </a:p>
        </p:txBody>
      </p:sp>
      <p:sp>
        <p:nvSpPr>
          <p:cNvPr id="412" name="Google Shape;412;p48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13</a:t>
            </a:fld>
            <a:endParaRPr/>
          </a:p>
        </p:txBody>
      </p:sp>
      <p:pic>
        <p:nvPicPr>
          <p:cNvPr id="413" name="Google Shape;41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050" y="1059875"/>
            <a:ext cx="3667749" cy="14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 rotWithShape="1">
          <a:blip r:embed="rId4">
            <a:alphaModFix/>
          </a:blip>
          <a:srcRect r="17170"/>
          <a:stretch/>
        </p:blipFill>
        <p:spPr>
          <a:xfrm>
            <a:off x="5247418" y="2566475"/>
            <a:ext cx="3270380" cy="17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Research Questions</a:t>
            </a:r>
            <a:endParaRPr/>
          </a:p>
        </p:txBody>
      </p:sp>
      <p:sp>
        <p:nvSpPr>
          <p:cNvPr id="420" name="Google Shape;420;p49"/>
          <p:cNvSpPr txBox="1">
            <a:spLocks noGrp="1"/>
          </p:cNvSpPr>
          <p:nvPr>
            <p:ph type="body" idx="1"/>
          </p:nvPr>
        </p:nvSpPr>
        <p:spPr>
          <a:xfrm>
            <a:off x="1" y="1059875"/>
            <a:ext cx="91440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Are </a:t>
            </a:r>
            <a:r>
              <a:rPr lang="pt-PT" dirty="0" err="1"/>
              <a:t>satellite</a:t>
            </a:r>
            <a:r>
              <a:rPr lang="pt-PT" dirty="0"/>
              <a:t>/</a:t>
            </a:r>
            <a:r>
              <a:rPr lang="pt-PT" dirty="0" err="1"/>
              <a:t>cellular</a:t>
            </a:r>
            <a:r>
              <a:rPr lang="pt-PT" dirty="0"/>
              <a:t> network more </a:t>
            </a:r>
            <a:r>
              <a:rPr lang="pt-PT" dirty="0" err="1"/>
              <a:t>susceptible</a:t>
            </a:r>
            <a:r>
              <a:rPr lang="pt-PT" dirty="0"/>
              <a:t> to WF </a:t>
            </a:r>
            <a:r>
              <a:rPr lang="pt-PT" dirty="0" err="1"/>
              <a:t>attacks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fibre</a:t>
            </a:r>
            <a:r>
              <a:rPr lang="pt-PT" dirty="0"/>
              <a:t> networks ?</a:t>
            </a:r>
            <a:endParaRPr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▪"/>
            </a:pP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efficacy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advanced</a:t>
            </a:r>
            <a:r>
              <a:rPr lang="pt-PT" dirty="0"/>
              <a:t> </a:t>
            </a:r>
            <a:r>
              <a:rPr lang="pt-PT" dirty="0" err="1"/>
              <a:t>attacks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cellular</a:t>
            </a:r>
            <a:r>
              <a:rPr lang="pt-PT" dirty="0"/>
              <a:t> networks ?</a:t>
            </a:r>
            <a:endParaRPr sz="1200"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▪"/>
            </a:pP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successful</a:t>
            </a:r>
            <a:r>
              <a:rPr lang="pt-PT" dirty="0"/>
              <a:t> are WF </a:t>
            </a:r>
            <a:r>
              <a:rPr lang="pt-PT" dirty="0" err="1"/>
              <a:t>attacks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satellite</a:t>
            </a:r>
            <a:r>
              <a:rPr lang="pt-PT" dirty="0"/>
              <a:t> networks ?</a:t>
            </a:r>
            <a:endParaRPr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▪"/>
            </a:pPr>
            <a:r>
              <a:rPr lang="pt-PT" dirty="0"/>
              <a:t>Is </a:t>
            </a:r>
            <a:r>
              <a:rPr lang="pt-PT" dirty="0" err="1"/>
              <a:t>fingerprinting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Layer-2 </a:t>
            </a:r>
            <a:r>
              <a:rPr lang="pt-PT" dirty="0" err="1"/>
              <a:t>easier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harder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Layer-3 ?</a:t>
            </a:r>
            <a:endParaRPr dirty="0"/>
          </a:p>
        </p:txBody>
      </p:sp>
      <p:sp>
        <p:nvSpPr>
          <p:cNvPr id="421" name="Google Shape;421;p49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0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Research Questions</a:t>
            </a:r>
            <a:endParaRPr/>
          </a:p>
        </p:txBody>
      </p:sp>
      <p:sp>
        <p:nvSpPr>
          <p:cNvPr id="428" name="Google Shape;428;p50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85650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external</a:t>
            </a:r>
            <a:r>
              <a:rPr lang="pt-PT" dirty="0"/>
              <a:t> </a:t>
            </a:r>
            <a:r>
              <a:rPr lang="pt-PT" dirty="0" err="1"/>
              <a:t>factors</a:t>
            </a:r>
            <a:r>
              <a:rPr lang="pt-PT" dirty="0"/>
              <a:t> </a:t>
            </a:r>
            <a:r>
              <a:rPr lang="pt-PT" dirty="0" err="1"/>
              <a:t>impact</a:t>
            </a:r>
            <a:r>
              <a:rPr lang="pt-PT" dirty="0"/>
              <a:t> WF in </a:t>
            </a:r>
            <a:r>
              <a:rPr lang="pt-PT" dirty="0" err="1"/>
              <a:t>satellite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cellular</a:t>
            </a:r>
            <a:r>
              <a:rPr lang="pt-PT" dirty="0"/>
              <a:t> networks ?</a:t>
            </a:r>
            <a:endParaRPr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Does </a:t>
            </a:r>
            <a:r>
              <a:rPr lang="pt-PT" dirty="0" err="1"/>
              <a:t>proximity</a:t>
            </a:r>
            <a:r>
              <a:rPr lang="pt-PT" dirty="0"/>
              <a:t> to </a:t>
            </a:r>
            <a:r>
              <a:rPr lang="pt-PT" dirty="0" err="1"/>
              <a:t>cell</a:t>
            </a:r>
            <a:r>
              <a:rPr lang="pt-PT" dirty="0"/>
              <a:t> </a:t>
            </a:r>
            <a:r>
              <a:rPr lang="pt-PT" dirty="0" err="1"/>
              <a:t>tower</a:t>
            </a:r>
            <a:r>
              <a:rPr lang="pt-PT" dirty="0"/>
              <a:t>, </a:t>
            </a:r>
            <a:r>
              <a:rPr lang="pt-PT" dirty="0" err="1"/>
              <a:t>interference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devices</a:t>
            </a:r>
            <a:r>
              <a:rPr lang="pt-PT" dirty="0"/>
              <a:t> </a:t>
            </a:r>
            <a:r>
              <a:rPr lang="pt-PT" dirty="0" err="1"/>
              <a:t>affect</a:t>
            </a:r>
            <a:r>
              <a:rPr lang="pt-PT" dirty="0"/>
              <a:t> website </a:t>
            </a:r>
            <a:r>
              <a:rPr lang="pt-PT" dirty="0" err="1"/>
              <a:t>fingerprinting</a:t>
            </a:r>
            <a:r>
              <a:rPr lang="pt-PT" dirty="0"/>
              <a:t> in </a:t>
            </a:r>
            <a:r>
              <a:rPr lang="pt-PT" dirty="0" err="1"/>
              <a:t>cellular</a:t>
            </a:r>
            <a:r>
              <a:rPr lang="pt-PT" dirty="0"/>
              <a:t> networks ?</a:t>
            </a:r>
            <a:endParaRPr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▪"/>
            </a:pPr>
            <a:r>
              <a:rPr lang="pt-PT" dirty="0"/>
              <a:t>Do </a:t>
            </a:r>
            <a:r>
              <a:rPr lang="pt-PT" dirty="0" err="1"/>
              <a:t>weather</a:t>
            </a:r>
            <a:r>
              <a:rPr lang="pt-PT" dirty="0"/>
              <a:t> </a:t>
            </a:r>
            <a:r>
              <a:rPr lang="pt-PT" dirty="0" err="1"/>
              <a:t>conditions</a:t>
            </a:r>
            <a:r>
              <a:rPr lang="pt-PT" dirty="0"/>
              <a:t>, </a:t>
            </a:r>
            <a:r>
              <a:rPr lang="pt-PT" dirty="0" err="1"/>
              <a:t>distance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earth</a:t>
            </a:r>
            <a:r>
              <a:rPr lang="pt-PT" dirty="0"/>
              <a:t> (GEO/LEO) </a:t>
            </a:r>
            <a:r>
              <a:rPr lang="pt-PT" dirty="0" err="1"/>
              <a:t>affect</a:t>
            </a:r>
            <a:r>
              <a:rPr lang="pt-PT" dirty="0"/>
              <a:t> WF in </a:t>
            </a:r>
            <a:r>
              <a:rPr lang="pt-PT" dirty="0" err="1"/>
              <a:t>satellite</a:t>
            </a:r>
            <a:r>
              <a:rPr lang="pt-PT" dirty="0"/>
              <a:t> networks?</a:t>
            </a:r>
            <a:endParaRPr dirty="0"/>
          </a:p>
        </p:txBody>
      </p:sp>
      <p:sp>
        <p:nvSpPr>
          <p:cNvPr id="429" name="Google Shape;429;p50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Research Questions</a:t>
            </a:r>
            <a:endParaRPr/>
          </a:p>
        </p:txBody>
      </p:sp>
      <p:sp>
        <p:nvSpPr>
          <p:cNvPr id="436" name="Google Shape;436;p51"/>
          <p:cNvSpPr txBox="1">
            <a:spLocks noGrp="1"/>
          </p:cNvSpPr>
          <p:nvPr>
            <p:ph type="body" idx="1"/>
          </p:nvPr>
        </p:nvSpPr>
        <p:spPr>
          <a:xfrm>
            <a:off x="0" y="1059875"/>
            <a:ext cx="91440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efficiently</a:t>
            </a:r>
            <a:r>
              <a:rPr lang="pt-PT" dirty="0"/>
              <a:t> </a:t>
            </a:r>
            <a:r>
              <a:rPr lang="pt-PT" dirty="0" err="1"/>
              <a:t>deploy</a:t>
            </a:r>
            <a:r>
              <a:rPr lang="pt-PT" dirty="0"/>
              <a:t> </a:t>
            </a:r>
            <a:r>
              <a:rPr lang="pt-PT" dirty="0" err="1"/>
              <a:t>defences</a:t>
            </a:r>
            <a:r>
              <a:rPr lang="pt-PT" dirty="0"/>
              <a:t> in </a:t>
            </a:r>
            <a:r>
              <a:rPr lang="pt-PT" dirty="0" err="1"/>
              <a:t>satellite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cellular</a:t>
            </a:r>
            <a:r>
              <a:rPr lang="pt-PT" dirty="0"/>
              <a:t> networks ?</a:t>
            </a:r>
            <a:endParaRPr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 dirty="0"/>
              <a:t>Are </a:t>
            </a:r>
            <a:r>
              <a:rPr lang="pt-PT" dirty="0" err="1"/>
              <a:t>defences</a:t>
            </a:r>
            <a:r>
              <a:rPr lang="pt-PT" dirty="0"/>
              <a:t> as </a:t>
            </a:r>
            <a:r>
              <a:rPr lang="pt-PT" dirty="0" err="1"/>
              <a:t>effective</a:t>
            </a:r>
            <a:r>
              <a:rPr lang="pt-PT" dirty="0"/>
              <a:t> as in </a:t>
            </a:r>
            <a:r>
              <a:rPr lang="pt-PT" dirty="0" err="1"/>
              <a:t>fibre</a:t>
            </a:r>
            <a:r>
              <a:rPr lang="pt-PT" dirty="0"/>
              <a:t> </a:t>
            </a:r>
            <a:r>
              <a:rPr lang="pt-PT" dirty="0" err="1"/>
              <a:t>based</a:t>
            </a:r>
            <a:r>
              <a:rPr lang="pt-PT" dirty="0"/>
              <a:t> networks ?</a:t>
            </a:r>
            <a:endParaRPr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▪"/>
            </a:pPr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manage</a:t>
            </a:r>
            <a:r>
              <a:rPr lang="pt-PT" dirty="0"/>
              <a:t> </a:t>
            </a:r>
            <a:r>
              <a:rPr lang="pt-PT" dirty="0" err="1"/>
              <a:t>restrictive</a:t>
            </a:r>
            <a:r>
              <a:rPr lang="pt-PT" dirty="0"/>
              <a:t> data </a:t>
            </a:r>
            <a:r>
              <a:rPr lang="pt-PT" dirty="0" err="1"/>
              <a:t>plans</a:t>
            </a:r>
            <a:r>
              <a:rPr lang="pt-PT" dirty="0"/>
              <a:t> in </a:t>
            </a:r>
            <a:r>
              <a:rPr lang="pt-PT" dirty="0" err="1"/>
              <a:t>cellular</a:t>
            </a:r>
            <a:r>
              <a:rPr lang="pt-PT" dirty="0"/>
              <a:t> networks?</a:t>
            </a:r>
            <a:endParaRPr dirty="0"/>
          </a:p>
        </p:txBody>
      </p:sp>
      <p:sp>
        <p:nvSpPr>
          <p:cNvPr id="437" name="Google Shape;437;p51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Progress</a:t>
            </a:r>
            <a:endParaRPr/>
          </a:p>
        </p:txBody>
      </p:sp>
      <p:sp>
        <p:nvSpPr>
          <p:cNvPr id="444" name="Google Shape;444;p52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46515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Tested different attacks on simulated satellite networks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100 websites with 125 instances each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GEO a bit more fingerprintable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Tik-Tok best result</a:t>
            </a:r>
            <a:endParaRPr/>
          </a:p>
        </p:txBody>
      </p:sp>
      <p:sp>
        <p:nvSpPr>
          <p:cNvPr id="445" name="Google Shape;445;p52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17</a:t>
            </a:fld>
            <a:endParaRPr/>
          </a:p>
        </p:txBody>
      </p:sp>
      <p:pic>
        <p:nvPicPr>
          <p:cNvPr id="446" name="Google Shape;44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075" y="2472575"/>
            <a:ext cx="5056626" cy="18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3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Progress</a:t>
            </a:r>
            <a:endParaRPr/>
          </a:p>
        </p:txBody>
      </p:sp>
      <p:sp>
        <p:nvSpPr>
          <p:cNvPr id="452" name="Google Shape;452;p53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81264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Tested different attacks on simulated satellite networks</a:t>
            </a:r>
            <a:endParaRPr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Designed code for data collection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Docker container for data collection to avoid dependencies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Selenium over Tor bundle, as automated browser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Timing analysis on dataset for faster data collection</a:t>
            </a:r>
            <a:endParaRPr/>
          </a:p>
          <a:p>
            <a:pPr marL="1371600" lvl="2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95%  of website browsing time &lt; 40s</a:t>
            </a:r>
            <a:endParaRPr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Getting access to Starlink satellite and 5G testbed</a:t>
            </a:r>
            <a:endParaRPr/>
          </a:p>
        </p:txBody>
      </p:sp>
      <p:sp>
        <p:nvSpPr>
          <p:cNvPr id="453" name="Google Shape;453;p53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18</a:t>
            </a:fld>
            <a:endParaRPr/>
          </a:p>
        </p:txBody>
      </p:sp>
      <p:pic>
        <p:nvPicPr>
          <p:cNvPr id="454" name="Google Shape;4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250" y="2449750"/>
            <a:ext cx="3101850" cy="17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Summary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81264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Website Fingerprinting attacks are very effective in lab environments, but success needs to be reflected in real world scenarios.</a:t>
            </a:r>
            <a:endParaRPr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Website Fingerprinting attacks in cellular and satellite remains under-explored.</a:t>
            </a:r>
            <a:endParaRPr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We are working forward towards checking the effectiveness and realism of website fingerprinting attacks in cellular and satellite networks.</a:t>
            </a:r>
            <a:endParaRPr/>
          </a:p>
        </p:txBody>
      </p:sp>
      <p:sp>
        <p:nvSpPr>
          <p:cNvPr id="461" name="Google Shape;461;p54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19</a:t>
            </a:fld>
            <a:endParaRPr/>
          </a:p>
        </p:txBody>
      </p:sp>
      <p:sp>
        <p:nvSpPr>
          <p:cNvPr id="462" name="Google Shape;462;p54"/>
          <p:cNvSpPr txBox="1"/>
          <p:nvPr/>
        </p:nvSpPr>
        <p:spPr>
          <a:xfrm rot="-864935">
            <a:off x="5608999" y="3562343"/>
            <a:ext cx="1923253" cy="86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 b="1"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sz="22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 b="1"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 sz="22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>
            <a:spLocks noGrp="1"/>
          </p:cNvSpPr>
          <p:nvPr>
            <p:ph type="body" idx="1"/>
          </p:nvPr>
        </p:nvSpPr>
        <p:spPr>
          <a:xfrm>
            <a:off x="194900" y="1070125"/>
            <a:ext cx="8233200" cy="36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 err="1"/>
              <a:t>Privacy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myth</a:t>
            </a:r>
            <a:r>
              <a:rPr lang="pt-PT" dirty="0"/>
              <a:t>!</a:t>
            </a:r>
            <a:endParaRPr dirty="0"/>
          </a:p>
        </p:txBody>
      </p:sp>
      <p:sp>
        <p:nvSpPr>
          <p:cNvPr id="316" name="Google Shape;316;p37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Can someone find what website are we visiting ?</a:t>
            </a:r>
            <a:endParaRPr/>
          </a:p>
        </p:txBody>
      </p:sp>
      <p:sp>
        <p:nvSpPr>
          <p:cNvPr id="317" name="Google Shape;317;p37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2</a:t>
            </a:fld>
            <a:endParaRPr/>
          </a:p>
        </p:txBody>
      </p:sp>
      <p:sp>
        <p:nvSpPr>
          <p:cNvPr id="318" name="Google Shape;318;p37"/>
          <p:cNvSpPr txBox="1"/>
          <p:nvPr/>
        </p:nvSpPr>
        <p:spPr>
          <a:xfrm>
            <a:off x="0" y="1372700"/>
            <a:ext cx="69747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P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Most traffic over internet is encrypted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▪"/>
            </a:pPr>
            <a:r>
              <a:rPr lang="pt-P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TLS/SSL encryption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▪"/>
            </a:pPr>
            <a:r>
              <a:rPr lang="pt-P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Leaks metadata like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Georgia"/>
              <a:buChar char="▪"/>
            </a:pPr>
            <a:r>
              <a:rPr lang="pt-PT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Source and destination address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9" name="Google Shape;3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450" y="1618600"/>
            <a:ext cx="3266125" cy="18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>
            <a:spLocks noGrp="1"/>
          </p:cNvSpPr>
          <p:nvPr>
            <p:ph type="body" idx="1"/>
          </p:nvPr>
        </p:nvSpPr>
        <p:spPr>
          <a:xfrm>
            <a:off x="194900" y="1070125"/>
            <a:ext cx="8233200" cy="36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 err="1"/>
              <a:t>Privacy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myth</a:t>
            </a:r>
            <a:r>
              <a:rPr lang="pt-PT" dirty="0"/>
              <a:t>!</a:t>
            </a:r>
            <a:endParaRPr dirty="0"/>
          </a:p>
        </p:txBody>
      </p:sp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Can someone find what website are we visiting ?</a:t>
            </a:r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3</a:t>
            </a:fld>
            <a:endParaRPr/>
          </a:p>
        </p:txBody>
      </p:sp>
      <p:sp>
        <p:nvSpPr>
          <p:cNvPr id="327" name="Google Shape;327;p38"/>
          <p:cNvSpPr txBox="1"/>
          <p:nvPr/>
        </p:nvSpPr>
        <p:spPr>
          <a:xfrm>
            <a:off x="0" y="1372700"/>
            <a:ext cx="6974700" cy="2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Most</a:t>
            </a: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traffic</a:t>
            </a: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over</a:t>
            </a: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internet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</a:t>
            </a: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encrypted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▪"/>
            </a:pP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TLS/SSL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encryption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▪"/>
            </a:pP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Leaks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metadata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like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Source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destination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address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prevent</a:t>
            </a: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</a:t>
            </a: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information</a:t>
            </a:r>
            <a:r>
              <a:rPr lang="pt-PT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leakage</a:t>
            </a:r>
            <a:endParaRPr sz="1800" dirty="0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VPN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tunneling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anonymity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networks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like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Tor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▪"/>
            </a:pP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Privacy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can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still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broken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using</a:t>
            </a:r>
            <a:r>
              <a:rPr lang="pt-PT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website </a:t>
            </a:r>
            <a:r>
              <a:rPr lang="pt-PT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fingerprinting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8" name="Google Shape;3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450" y="1618600"/>
            <a:ext cx="3266125" cy="18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621" y="1618601"/>
            <a:ext cx="3525753" cy="20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How does a Website Fingerprinting attack work?</a:t>
            </a:r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94905" y="1059875"/>
            <a:ext cx="51261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Training phase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36" name="Google Shape;336;p39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4</a:t>
            </a:fld>
            <a:endParaRPr/>
          </a:p>
        </p:txBody>
      </p:sp>
      <p:pic>
        <p:nvPicPr>
          <p:cNvPr id="337" name="Google Shape;3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725" y="1455089"/>
            <a:ext cx="5748793" cy="32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How does a Website Fingerprinting attack work?</a:t>
            </a:r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body" idx="1"/>
          </p:nvPr>
        </p:nvSpPr>
        <p:spPr>
          <a:xfrm>
            <a:off x="194905" y="1059875"/>
            <a:ext cx="51261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Attack phase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44" name="Google Shape;344;p40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5</a:t>
            </a:fld>
            <a:endParaRPr/>
          </a:p>
        </p:txBody>
      </p:sp>
      <p:pic>
        <p:nvPicPr>
          <p:cNvPr id="345" name="Google Shape;3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950" y="1444751"/>
            <a:ext cx="5185751" cy="32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How does a Website Fingerprinting attack work?</a:t>
            </a:r>
            <a:endParaRPr/>
          </a:p>
        </p:txBody>
      </p:sp>
      <p:sp>
        <p:nvSpPr>
          <p:cNvPr id="351" name="Google Shape;351;p41"/>
          <p:cNvSpPr txBox="1">
            <a:spLocks noGrp="1"/>
          </p:cNvSpPr>
          <p:nvPr>
            <p:ph type="body" idx="1"/>
          </p:nvPr>
        </p:nvSpPr>
        <p:spPr>
          <a:xfrm>
            <a:off x="194905" y="1059875"/>
            <a:ext cx="51261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Closed-world scenario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Classifier trained on n websites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Open-world scenario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Monitored and unmonitored websites</a:t>
            </a:r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6</a:t>
            </a:fld>
            <a:endParaRPr/>
          </a:p>
        </p:txBody>
      </p:sp>
      <p:pic>
        <p:nvPicPr>
          <p:cNvPr id="353" name="Google Shape;3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750" y="1150325"/>
            <a:ext cx="3393126" cy="332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Website Fingerprinting Attacks</a:t>
            </a:r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5126100" cy="122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/>
              <a:t>Machine Learning Based Attacks</a:t>
            </a:r>
            <a:endParaRPr b="1"/>
          </a:p>
          <a:p>
            <a:pPr marL="914400" lvl="1" indent="-28797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3333"/>
              <a:buChar char="▪"/>
            </a:pPr>
            <a:r>
              <a:rPr lang="pt-PT"/>
              <a:t>Manual feature extraction</a:t>
            </a:r>
            <a:endParaRPr/>
          </a:p>
          <a:p>
            <a:pPr marL="914400" lvl="1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/>
              <a:t>k-FP attack</a:t>
            </a:r>
            <a:endParaRPr/>
          </a:p>
          <a:p>
            <a:pPr marL="1371600" lvl="2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71"/>
              <a:buChar char="▪"/>
            </a:pPr>
            <a:r>
              <a:rPr lang="pt-PT"/>
              <a:t>150 features, 90% accuracy</a:t>
            </a:r>
            <a:endParaRPr/>
          </a:p>
          <a:p>
            <a:pPr marL="914400" lvl="1" indent="-287972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73333"/>
              <a:buChar char="▪"/>
            </a:pPr>
            <a:r>
              <a:rPr lang="pt-PT"/>
              <a:t>Not as efficient as deep learning attacks</a:t>
            </a:r>
            <a:endParaRPr sz="1500"/>
          </a:p>
        </p:txBody>
      </p:sp>
      <p:sp>
        <p:nvSpPr>
          <p:cNvPr id="360" name="Google Shape;360;p42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7</a:t>
            </a:fld>
            <a:endParaRPr/>
          </a:p>
        </p:txBody>
      </p:sp>
      <p:pic>
        <p:nvPicPr>
          <p:cNvPr id="361" name="Google Shape;3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48" y="2285975"/>
            <a:ext cx="3896403" cy="274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Website Fingerprinting Attacks</a:t>
            </a:r>
            <a:endParaRPr/>
          </a:p>
        </p:txBody>
      </p:sp>
      <p:sp>
        <p:nvSpPr>
          <p:cNvPr id="367" name="Google Shape;367;p43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5126100" cy="122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/>
              <a:t>Machine Learning Based Attacks</a:t>
            </a:r>
            <a:endParaRPr b="1"/>
          </a:p>
          <a:p>
            <a:pPr marL="914400" lvl="1" indent="-28797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3333"/>
              <a:buChar char="▪"/>
            </a:pPr>
            <a:r>
              <a:rPr lang="pt-PT"/>
              <a:t>Manual feature extraction</a:t>
            </a:r>
            <a:endParaRPr/>
          </a:p>
          <a:p>
            <a:pPr marL="914400" lvl="1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/>
              <a:t>k-FP attack</a:t>
            </a:r>
            <a:endParaRPr/>
          </a:p>
          <a:p>
            <a:pPr marL="1371600" lvl="2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71"/>
              <a:buChar char="▪"/>
            </a:pPr>
            <a:r>
              <a:rPr lang="pt-PT"/>
              <a:t>150 features, 90% accuracy</a:t>
            </a:r>
            <a:endParaRPr/>
          </a:p>
          <a:p>
            <a:pPr marL="914400" lvl="1" indent="-287972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73333"/>
              <a:buChar char="▪"/>
            </a:pPr>
            <a:r>
              <a:rPr lang="pt-PT"/>
              <a:t>Not as efficient as deep learning attacks</a:t>
            </a:r>
            <a:endParaRPr sz="1500"/>
          </a:p>
        </p:txBody>
      </p:sp>
      <p:sp>
        <p:nvSpPr>
          <p:cNvPr id="368" name="Google Shape;368;p43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8</a:t>
            </a:fld>
            <a:endParaRPr/>
          </a:p>
        </p:txBody>
      </p:sp>
      <p:pic>
        <p:nvPicPr>
          <p:cNvPr id="369" name="Google Shape;36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48" y="2285975"/>
            <a:ext cx="3896403" cy="2744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3"/>
          <p:cNvSpPr txBox="1">
            <a:spLocks noGrp="1"/>
          </p:cNvSpPr>
          <p:nvPr>
            <p:ph type="body" idx="1"/>
          </p:nvPr>
        </p:nvSpPr>
        <p:spPr>
          <a:xfrm>
            <a:off x="4489950" y="1059875"/>
            <a:ext cx="4428900" cy="114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/>
              <a:t>Deep Learning Based Attacks</a:t>
            </a:r>
            <a:endParaRPr b="1"/>
          </a:p>
          <a:p>
            <a:pPr marL="914400" lvl="1" indent="-28797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3333"/>
              <a:buChar char="▪"/>
            </a:pPr>
            <a:r>
              <a:rPr lang="pt-PT"/>
              <a:t>Automatic feature extraction</a:t>
            </a:r>
            <a:endParaRPr/>
          </a:p>
          <a:p>
            <a:pPr marL="914400" lvl="1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/>
              <a:t>Tik-Tok attack</a:t>
            </a:r>
            <a:endParaRPr/>
          </a:p>
          <a:p>
            <a:pPr marL="1371600" lvl="2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71"/>
              <a:buChar char="▪"/>
            </a:pPr>
            <a:r>
              <a:rPr lang="pt-PT"/>
              <a:t>Directional-timing vector, 98% accuracy</a:t>
            </a:r>
            <a:endParaRPr/>
          </a:p>
          <a:p>
            <a:pPr marL="914400" lvl="1" indent="-2879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333"/>
              <a:buChar char="▪"/>
            </a:pPr>
            <a:r>
              <a:rPr lang="pt-PT"/>
              <a:t>Black box model, difficult interpretability</a:t>
            </a:r>
            <a:endParaRPr sz="1500"/>
          </a:p>
        </p:txBody>
      </p:sp>
      <p:pic>
        <p:nvPicPr>
          <p:cNvPr id="371" name="Google Shape;37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400" y="2865725"/>
            <a:ext cx="4568075" cy="14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 txBox="1">
            <a:spLocks noGrp="1"/>
          </p:cNvSpPr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Website Fingerprinting Defences</a:t>
            </a:r>
            <a:endParaRPr/>
          </a:p>
        </p:txBody>
      </p:sp>
      <p:sp>
        <p:nvSpPr>
          <p:cNvPr id="377" name="Google Shape;377;p44"/>
          <p:cNvSpPr txBox="1">
            <a:spLocks noGrp="1"/>
          </p:cNvSpPr>
          <p:nvPr>
            <p:ph type="body" idx="1"/>
          </p:nvPr>
        </p:nvSpPr>
        <p:spPr>
          <a:xfrm>
            <a:off x="194900" y="1059875"/>
            <a:ext cx="5450700" cy="34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/>
              <a:t>Work on obfuscating the real characteristics of a trace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Constant-rate padding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Super sequencing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Adaptive and randomized padding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Application-layer defences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Traffic splitting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Traffic merging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pt-PT"/>
              <a:t>Adversarial traces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500"/>
          </a:p>
        </p:txBody>
      </p:sp>
      <p:sp>
        <p:nvSpPr>
          <p:cNvPr id="378" name="Google Shape;378;p44"/>
          <p:cNvSpPr txBox="1">
            <a:spLocks noGrp="1"/>
          </p:cNvSpPr>
          <p:nvPr>
            <p:ph type="sldNum" idx="12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PT"/>
              <a:t>PAGE  </a:t>
            </a:r>
            <a:fld id="{00000000-1234-1234-1234-123412341234}" type="slidenum">
              <a:rPr lang="pt-PT"/>
              <a:t>9</a:t>
            </a:fld>
            <a:endParaRPr/>
          </a:p>
        </p:txBody>
      </p:sp>
      <p:pic>
        <p:nvPicPr>
          <p:cNvPr id="379" name="Google Shape;3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574" y="1103851"/>
            <a:ext cx="2505325" cy="33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ofWaterloo_WhiteBkgrd">
  <a:themeElements>
    <a:clrScheme name="Waterloo2016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780</Words>
  <Application>Microsoft Macintosh PowerPoint</Application>
  <PresentationFormat>On-screen Show (16:9)</PresentationFormat>
  <Paragraphs>145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Verdana</vt:lpstr>
      <vt:lpstr>Georgia</vt:lpstr>
      <vt:lpstr>Arial</vt:lpstr>
      <vt:lpstr>Noto Sans Symbols</vt:lpstr>
      <vt:lpstr>Barlow Condensed</vt:lpstr>
      <vt:lpstr>Simple Light</vt:lpstr>
      <vt:lpstr>UofWaterloo_WhiteBkgrd</vt:lpstr>
      <vt:lpstr>Website Fingerprinting Attacks in Non-Traditional Network Environments</vt:lpstr>
      <vt:lpstr>Can someone find what website are we visiting ?</vt:lpstr>
      <vt:lpstr>Can someone find what website are we visiting ?</vt:lpstr>
      <vt:lpstr>How does a Website Fingerprinting attack work?</vt:lpstr>
      <vt:lpstr>How does a Website Fingerprinting attack work?</vt:lpstr>
      <vt:lpstr>How does a Website Fingerprinting attack work?</vt:lpstr>
      <vt:lpstr>Website Fingerprinting Attacks</vt:lpstr>
      <vt:lpstr>Website Fingerprinting Attacks</vt:lpstr>
      <vt:lpstr>Website Fingerprinting Defences</vt:lpstr>
      <vt:lpstr>Is website fingerprinting realistically possible ?</vt:lpstr>
      <vt:lpstr>Non-Traditional Network Environments</vt:lpstr>
      <vt:lpstr>Non-Traditional Network Environments</vt:lpstr>
      <vt:lpstr>Website Fingerprinting in Non-Traditional Network Environments</vt:lpstr>
      <vt:lpstr>Research Questions</vt:lpstr>
      <vt:lpstr>Research Questions</vt:lpstr>
      <vt:lpstr>Research Questions</vt:lpstr>
      <vt:lpstr>Progress</vt:lpstr>
      <vt:lpstr>Progress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Fingerprinting Attacks in Non-Traditional Network Environments</dc:title>
  <cp:lastModifiedBy>Prabhjot Singh</cp:lastModifiedBy>
  <cp:revision>6</cp:revision>
  <dcterms:modified xsi:type="dcterms:W3CDTF">2023-01-16T19:35:33Z</dcterms:modified>
</cp:coreProperties>
</file>