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303" r:id="rId4"/>
    <p:sldId id="305" r:id="rId5"/>
    <p:sldId id="304" r:id="rId6"/>
    <p:sldId id="266" r:id="rId7"/>
    <p:sldId id="268" r:id="rId8"/>
    <p:sldId id="269" r:id="rId9"/>
    <p:sldId id="306" r:id="rId10"/>
    <p:sldId id="271" r:id="rId11"/>
    <p:sldId id="291" r:id="rId12"/>
    <p:sldId id="272" r:id="rId13"/>
    <p:sldId id="293" r:id="rId14"/>
    <p:sldId id="273" r:id="rId15"/>
    <p:sldId id="307" r:id="rId16"/>
    <p:sldId id="274" r:id="rId17"/>
    <p:sldId id="276" r:id="rId18"/>
    <p:sldId id="277" r:id="rId19"/>
    <p:sldId id="278" r:id="rId20"/>
    <p:sldId id="279" r:id="rId21"/>
    <p:sldId id="282" r:id="rId22"/>
    <p:sldId id="283" r:id="rId23"/>
    <p:sldId id="281" r:id="rId24"/>
    <p:sldId id="280" r:id="rId25"/>
    <p:sldId id="284" r:id="rId26"/>
    <p:sldId id="285" r:id="rId27"/>
    <p:sldId id="286" r:id="rId28"/>
    <p:sldId id="287" r:id="rId29"/>
    <p:sldId id="288" r:id="rId30"/>
    <p:sldId id="289" r:id="rId31"/>
    <p:sldId id="302" r:id="rId32"/>
    <p:sldId id="301" r:id="rId33"/>
    <p:sldId id="300" r:id="rId34"/>
    <p:sldId id="297" r:id="rId35"/>
    <p:sldId id="298" r:id="rId36"/>
    <p:sldId id="299" r:id="rId37"/>
    <p:sldId id="296" r:id="rId38"/>
    <p:sldId id="295" r:id="rId39"/>
    <p:sldId id="290" r:id="rId40"/>
    <p:sldId id="294" r:id="rId41"/>
    <p:sldId id="262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A022"/>
    <a:srgbClr val="18B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76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1860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6464A6-C558-4A4B-A59B-7D047DE0A823}" type="datetimeFigureOut">
              <a:rPr lang="en-US" smtClean="0"/>
              <a:t>12/1/12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E41FD-F83D-4A61-8BD3-053B3EDF8E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91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55FD0-2A45-A340-BA62-85A1DF03A94B}" type="datetimeFigureOut">
              <a:rPr lang="en-US" smtClean="0"/>
              <a:t>12/1/12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C0FD3-A71A-574D-90ED-9B8493F1E4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30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Estimation integrates the contribution from all light vertices to each eye vertex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34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35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36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37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38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Fairly intuitive:</a:t>
            </a:r>
            <a:r>
              <a:rPr lang="en-US" baseline="0" dirty="0" smtClean="0"/>
              <a:t> DE considers an infinity of paths equivalent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Fairly intuitive:</a:t>
            </a:r>
            <a:r>
              <a:rPr lang="en-US" baseline="0" dirty="0" smtClean="0"/>
              <a:t> DE considers an infinity of paths equivalent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9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10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kumimoji="1" lang="ja-JP" altLang="en-US">
              <a:latin typeface="Calibri" charset="0"/>
              <a:ea typeface="ＭＳ Ｐゴシック" charset="0"/>
            </a:endParaRPr>
          </a:p>
        </p:txBody>
      </p:sp>
      <p:sp>
        <p:nvSpPr>
          <p:cNvPr id="27652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65138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651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B26B3C-B8BA-9542-B923-9F79BEC50CFB}" type="slidenum">
              <a:rPr lang="ja-JP" altLang="en-US"/>
              <a:pPr eaLnBrk="1" hangingPunct="1"/>
              <a:t>11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Fairly intuitive:</a:t>
            </a:r>
            <a:r>
              <a:rPr lang="en-US" baseline="0" dirty="0" smtClean="0"/>
              <a:t> DE considers an infinity of paths equivalent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Fairly intuitive:</a:t>
            </a:r>
            <a:r>
              <a:rPr lang="en-US" baseline="0" dirty="0" smtClean="0"/>
              <a:t> DE considers an infinity of paths equivalent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Fairly intuitive:</a:t>
            </a:r>
            <a:r>
              <a:rPr lang="en-US" baseline="0" dirty="0" smtClean="0"/>
              <a:t> DE considers an infinity of paths equivalent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Fairly intuitive:</a:t>
            </a:r>
            <a:r>
              <a:rPr lang="en-US" baseline="0" dirty="0" smtClean="0"/>
              <a:t> DE considers an infinity of paths equivalent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4C0FD3-A71A-574D-90ED-9B8493F1E4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67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53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1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89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55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575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730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82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568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237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0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CB085-9118-4804-BBB9-7E73C2D27606}" type="datetimeFigureOut">
              <a:rPr lang="en-US" smtClean="0"/>
              <a:t>12/1/12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7FF7-7A46-4757-A898-9AF144B72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88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elissachan\Desktop\Slide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20"/>
            <a:ext cx="9144000" cy="6856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514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848" y="841248"/>
            <a:ext cx="6864097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4753199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Photon Density Estimation</a:t>
            </a:r>
            <a:endParaRPr kumimoji="1" lang="ja-JP" alt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57400"/>
            <a:ext cx="3451225" cy="2589058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773891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85800" y="1295400"/>
            <a:ext cx="8001000" cy="388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hord 19"/>
          <p:cNvSpPr/>
          <p:nvPr/>
        </p:nvSpPr>
        <p:spPr>
          <a:xfrm>
            <a:off x="3048000" y="3810000"/>
            <a:ext cx="3581400" cy="2362200"/>
          </a:xfrm>
          <a:prstGeom prst="chord">
            <a:avLst>
              <a:gd name="adj1" fmla="val 10482455"/>
              <a:gd name="adj2" fmla="val 390531"/>
            </a:avLst>
          </a:prstGeom>
          <a:solidFill>
            <a:schemeClr val="accent1">
              <a:alpha val="38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8153400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Density Estimation or Path Sampling?</a:t>
            </a:r>
            <a:endParaRPr kumimoji="1" lang="ja-JP" altLang="en-US" sz="28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23975" y="2962275"/>
            <a:ext cx="2638425" cy="1000125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638800" y="1962150"/>
            <a:ext cx="2257426" cy="200025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miley Face 8"/>
          <p:cNvSpPr/>
          <p:nvPr/>
        </p:nvSpPr>
        <p:spPr>
          <a:xfrm>
            <a:off x="966788" y="2903537"/>
            <a:ext cx="285750" cy="285750"/>
          </a:xfrm>
          <a:prstGeom prst="smileyFac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" name="Sun 9"/>
          <p:cNvSpPr/>
          <p:nvPr/>
        </p:nvSpPr>
        <p:spPr>
          <a:xfrm>
            <a:off x="7772400" y="1390650"/>
            <a:ext cx="785813" cy="685800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Oval 10"/>
          <p:cNvSpPr/>
          <p:nvPr/>
        </p:nvSpPr>
        <p:spPr>
          <a:xfrm>
            <a:off x="4648200" y="4953000"/>
            <a:ext cx="685800" cy="428625"/>
          </a:xfrm>
          <a:prstGeom prst="ellipse">
            <a:avLst/>
          </a:prstGeom>
          <a:solidFill>
            <a:srgbClr val="C00000">
              <a:alpha val="4900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TextBox 68"/>
          <p:cNvSpPr txBox="1">
            <a:spLocks noChangeArrowheads="1"/>
          </p:cNvSpPr>
          <p:nvPr/>
        </p:nvSpPr>
        <p:spPr bwMode="auto">
          <a:xfrm>
            <a:off x="3810000" y="5421312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>
                <a:latin typeface="Calibri" pitchFamily="34" charset="0"/>
              </a:rPr>
              <a:t>PM: </a:t>
            </a:r>
            <a:r>
              <a:rPr lang="de-DE" dirty="0" err="1">
                <a:latin typeface="Calibri" pitchFamily="34" charset="0"/>
              </a:rPr>
              <a:t>implicit</a:t>
            </a:r>
            <a:r>
              <a:rPr lang="de-DE" dirty="0">
                <a:latin typeface="Calibri" pitchFamily="34" charset="0"/>
              </a:rPr>
              <a:t> </a:t>
            </a:r>
            <a:r>
              <a:rPr lang="de-DE" dirty="0" err="1">
                <a:latin typeface="Calibri" pitchFamily="34" charset="0"/>
              </a:rPr>
              <a:t>connection</a:t>
            </a:r>
            <a:endParaRPr lang="de-DE" dirty="0">
              <a:latin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2800" y="3124200"/>
            <a:ext cx="1524000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962400" y="3962400"/>
            <a:ext cx="1066800" cy="1219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5181600" y="3962400"/>
            <a:ext cx="457200" cy="12192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7772400" y="1981200"/>
            <a:ext cx="304800" cy="11430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6" idx="0"/>
          </p:cNvCxnSpPr>
          <p:nvPr/>
        </p:nvCxnSpPr>
        <p:spPr>
          <a:xfrm flipV="1">
            <a:off x="1371600" y="1295400"/>
            <a:ext cx="3314700" cy="1676400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6" idx="0"/>
          </p:cNvCxnSpPr>
          <p:nvPr/>
        </p:nvCxnSpPr>
        <p:spPr>
          <a:xfrm flipH="1" flipV="1">
            <a:off x="4686300" y="1295400"/>
            <a:ext cx="3086101" cy="1828801"/>
          </a:xfrm>
          <a:prstGeom prst="straightConnector1">
            <a:avLst/>
          </a:prstGeom>
          <a:ln w="25400">
            <a:solidFill>
              <a:srgbClr val="C00000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68"/>
          <p:cNvSpPr txBox="1">
            <a:spLocks noChangeArrowheads="1"/>
          </p:cNvSpPr>
          <p:nvPr/>
        </p:nvSpPr>
        <p:spPr bwMode="auto">
          <a:xfrm>
            <a:off x="4905375" y="914400"/>
            <a:ext cx="24240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 smtClean="0">
                <a:latin typeface="Calibri" pitchFamily="34" charset="0"/>
              </a:rPr>
              <a:t>BPT: explicit </a:t>
            </a:r>
            <a:r>
              <a:rPr lang="de-DE" dirty="0" err="1">
                <a:latin typeface="Calibri" pitchFamily="34" charset="0"/>
              </a:rPr>
              <a:t>connection</a:t>
            </a:r>
            <a:endParaRPr lang="de-DE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582553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Can we get the best of both?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Multiple Importance Sampling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seems ideal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00" y="2362200"/>
            <a:ext cx="6172200" cy="33528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62000"/>
                </a:schemeClr>
              </a:gs>
              <a:gs pos="80000">
                <a:schemeClr val="accent1">
                  <a:shade val="93000"/>
                  <a:satMod val="130000"/>
                  <a:alpha val="38000"/>
                </a:schemeClr>
              </a:gs>
              <a:gs pos="100000">
                <a:schemeClr val="accent1">
                  <a:shade val="94000"/>
                  <a:satMod val="135000"/>
                  <a:alpha val="27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1509059" y="3088086"/>
            <a:ext cx="6185647" cy="2664267"/>
          </a:xfrm>
          <a:custGeom>
            <a:avLst/>
            <a:gdLst>
              <a:gd name="connsiteX0" fmla="*/ 0 w 6185647"/>
              <a:gd name="connsiteY0" fmla="*/ 2619443 h 2664267"/>
              <a:gd name="connsiteX1" fmla="*/ 478117 w 6185647"/>
              <a:gd name="connsiteY1" fmla="*/ 2410267 h 2664267"/>
              <a:gd name="connsiteX2" fmla="*/ 717176 w 6185647"/>
              <a:gd name="connsiteY2" fmla="*/ 2335561 h 2664267"/>
              <a:gd name="connsiteX3" fmla="*/ 1509059 w 6185647"/>
              <a:gd name="connsiteY3" fmla="*/ 527679 h 2664267"/>
              <a:gd name="connsiteX4" fmla="*/ 2495176 w 6185647"/>
              <a:gd name="connsiteY4" fmla="*/ 1976973 h 2664267"/>
              <a:gd name="connsiteX5" fmla="*/ 4228353 w 6185647"/>
              <a:gd name="connsiteY5" fmla="*/ 4738 h 2664267"/>
              <a:gd name="connsiteX6" fmla="*/ 6185647 w 6185647"/>
              <a:gd name="connsiteY6" fmla="*/ 2664267 h 2664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85647" h="2664267">
                <a:moveTo>
                  <a:pt x="0" y="2619443"/>
                </a:moveTo>
                <a:cubicBezTo>
                  <a:pt x="179294" y="2538512"/>
                  <a:pt x="358588" y="2457581"/>
                  <a:pt x="478117" y="2410267"/>
                </a:cubicBezTo>
                <a:cubicBezTo>
                  <a:pt x="597646" y="2362953"/>
                  <a:pt x="545352" y="2649326"/>
                  <a:pt x="717176" y="2335561"/>
                </a:cubicBezTo>
                <a:cubicBezTo>
                  <a:pt x="889000" y="2021796"/>
                  <a:pt x="1212726" y="587444"/>
                  <a:pt x="1509059" y="527679"/>
                </a:cubicBezTo>
                <a:cubicBezTo>
                  <a:pt x="1805392" y="467914"/>
                  <a:pt x="2041960" y="2064130"/>
                  <a:pt x="2495176" y="1976973"/>
                </a:cubicBezTo>
                <a:cubicBezTo>
                  <a:pt x="2948392" y="1889816"/>
                  <a:pt x="3613275" y="-109811"/>
                  <a:pt x="4228353" y="4738"/>
                </a:cubicBezTo>
                <a:cubicBezTo>
                  <a:pt x="4843431" y="119287"/>
                  <a:pt x="6185647" y="2664267"/>
                  <a:pt x="6185647" y="2664267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1509059" y="3531676"/>
            <a:ext cx="2540000" cy="2205736"/>
          </a:xfrm>
          <a:custGeom>
            <a:avLst/>
            <a:gdLst>
              <a:gd name="connsiteX0" fmla="*/ 0 w 2540000"/>
              <a:gd name="connsiteY0" fmla="*/ 2190795 h 2205736"/>
              <a:gd name="connsiteX1" fmla="*/ 836706 w 2540000"/>
              <a:gd name="connsiteY1" fmla="*/ 1443736 h 2205736"/>
              <a:gd name="connsiteX2" fmla="*/ 1449294 w 2540000"/>
              <a:gd name="connsiteY2" fmla="*/ 9383 h 2205736"/>
              <a:gd name="connsiteX3" fmla="*/ 2540000 w 2540000"/>
              <a:gd name="connsiteY3" fmla="*/ 2205736 h 220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0000" h="2205736">
                <a:moveTo>
                  <a:pt x="0" y="2190795"/>
                </a:moveTo>
                <a:cubicBezTo>
                  <a:pt x="297578" y="1999050"/>
                  <a:pt x="595157" y="1807305"/>
                  <a:pt x="836706" y="1443736"/>
                </a:cubicBezTo>
                <a:cubicBezTo>
                  <a:pt x="1078255" y="1080167"/>
                  <a:pt x="1165412" y="-117617"/>
                  <a:pt x="1449294" y="9383"/>
                </a:cubicBezTo>
                <a:cubicBezTo>
                  <a:pt x="1733176" y="136383"/>
                  <a:pt x="2540000" y="2205736"/>
                  <a:pt x="2540000" y="2205736"/>
                </a:cubicBezTo>
              </a:path>
            </a:pathLst>
          </a:custGeom>
          <a:solidFill>
            <a:srgbClr val="18B027">
              <a:alpha val="35000"/>
            </a:srgbClr>
          </a:solidFill>
          <a:ln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00824" y="3077868"/>
            <a:ext cx="4093882" cy="2659544"/>
          </a:xfrm>
          <a:custGeom>
            <a:avLst/>
            <a:gdLst>
              <a:gd name="connsiteX0" fmla="*/ 0 w 4093882"/>
              <a:gd name="connsiteY0" fmla="*/ 2629661 h 2659544"/>
              <a:gd name="connsiteX1" fmla="*/ 2061882 w 4093882"/>
              <a:gd name="connsiteY1" fmla="*/ 14 h 2659544"/>
              <a:gd name="connsiteX2" fmla="*/ 4093882 w 4093882"/>
              <a:gd name="connsiteY2" fmla="*/ 2659544 h 2659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93882" h="2659544">
                <a:moveTo>
                  <a:pt x="0" y="2629661"/>
                </a:moveTo>
                <a:cubicBezTo>
                  <a:pt x="689784" y="1312347"/>
                  <a:pt x="1379568" y="-4966"/>
                  <a:pt x="2061882" y="14"/>
                </a:cubicBezTo>
                <a:cubicBezTo>
                  <a:pt x="2744196" y="4994"/>
                  <a:pt x="4093882" y="2659544"/>
                  <a:pt x="4093882" y="2659544"/>
                </a:cubicBezTo>
              </a:path>
            </a:pathLst>
          </a:custGeom>
          <a:solidFill>
            <a:srgbClr val="FF0000">
              <a:alpha val="20000"/>
            </a:srgbClr>
          </a:solidFill>
          <a:ln>
            <a:solidFill>
              <a:srgbClr val="00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639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Can we get the best of both?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895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Multiple Importance Sampling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seems ideal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447455"/>
              </p:ext>
            </p:extLst>
          </p:nvPr>
        </p:nvGraphicFramePr>
        <p:xfrm>
          <a:off x="1987550" y="2743200"/>
          <a:ext cx="4851400" cy="146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Equation" r:id="rId3" imgW="1638300" imgH="495300" progId="Equation.3">
                  <p:embed/>
                </p:oleObj>
              </mc:Choice>
              <mc:Fallback>
                <p:oleObj name="Equation" r:id="rId3" imgW="16383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7550" y="2743200"/>
                        <a:ext cx="4851400" cy="1466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43000" y="4419600"/>
            <a:ext cx="428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r>
              <a:rPr lang="en-US" sz="2800" baseline="-25000" dirty="0" err="1" smtClean="0"/>
              <a:t>i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167543" y="4963180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x</a:t>
            </a:r>
            <a:r>
              <a:rPr lang="en-US" sz="2800" b="1" baseline="-25000" dirty="0" err="1" smtClean="0"/>
              <a:t>i,k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828800" y="5026967"/>
            <a:ext cx="383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   </a:t>
            </a:r>
            <a:r>
              <a:rPr lang="en-US" sz="2000" b="1" dirty="0" err="1" smtClean="0"/>
              <a:t>k</a:t>
            </a:r>
            <a:r>
              <a:rPr lang="en-US" sz="2000" b="1" baseline="30000" dirty="0" err="1" smtClean="0"/>
              <a:t>th</a:t>
            </a:r>
            <a:r>
              <a:rPr lang="en-US" sz="2000" baseline="30000" dirty="0" smtClean="0"/>
              <a:t> </a:t>
            </a:r>
            <a:r>
              <a:rPr lang="en-US" sz="2000" dirty="0"/>
              <a:t>sample from the </a:t>
            </a:r>
            <a:r>
              <a:rPr lang="en-US" sz="2000" b="1" dirty="0" err="1"/>
              <a:t>i</a:t>
            </a:r>
            <a:r>
              <a:rPr lang="en-US" sz="2000" b="1" baseline="30000" dirty="0" err="1"/>
              <a:t>th</a:t>
            </a:r>
            <a:r>
              <a:rPr lang="en-US" sz="2000" dirty="0"/>
              <a:t> technique</a:t>
            </a:r>
            <a:r>
              <a:rPr lang="en-US" sz="2400" b="1" dirty="0"/>
              <a:t> 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828800" y="4495800"/>
            <a:ext cx="37541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  # samples from the </a:t>
            </a:r>
            <a:r>
              <a:rPr lang="en-US" sz="2000" b="1" dirty="0" err="1" smtClean="0"/>
              <a:t>i</a:t>
            </a:r>
            <a:r>
              <a:rPr lang="en-US" sz="2000" b="1" baseline="30000" dirty="0" err="1" smtClean="0"/>
              <a:t>th</a:t>
            </a:r>
            <a:r>
              <a:rPr lang="en-US" sz="2000" b="1" dirty="0" smtClean="0"/>
              <a:t> </a:t>
            </a:r>
            <a:r>
              <a:rPr lang="en-US" sz="2000" dirty="0" smtClean="0"/>
              <a:t>technique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143000" y="5492115"/>
            <a:ext cx="432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</a:t>
            </a:r>
            <a:r>
              <a:rPr lang="en-US" sz="2800" b="1" baseline="-25000" dirty="0" smtClean="0"/>
              <a:t>i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828800" y="5619690"/>
            <a:ext cx="3485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 </a:t>
            </a:r>
            <a:r>
              <a:rPr lang="en-US" sz="2000" dirty="0" smtClean="0"/>
              <a:t>  </a:t>
            </a:r>
            <a:r>
              <a:rPr lang="en-US" sz="2000" b="1" dirty="0" err="1" smtClean="0"/>
              <a:t>i</a:t>
            </a:r>
            <a:r>
              <a:rPr lang="en-US" sz="2000" b="1" baseline="30000" dirty="0" err="1" smtClean="0"/>
              <a:t>th</a:t>
            </a:r>
            <a:r>
              <a:rPr lang="en-US" sz="2000" baseline="30000" dirty="0" smtClean="0"/>
              <a:t> </a:t>
            </a:r>
            <a:r>
              <a:rPr lang="en-US" sz="2000" dirty="0" smtClean="0"/>
              <a:t>probability density function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4114800" y="3200400"/>
            <a:ext cx="381000" cy="533400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solidFill>
              <a:srgbClr val="FF0000">
                <a:alpha val="3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124200" y="3581400"/>
            <a:ext cx="457200" cy="533400"/>
          </a:xfrm>
          <a:prstGeom prst="rect">
            <a:avLst/>
          </a:prstGeom>
          <a:solidFill>
            <a:srgbClr val="FF0000">
              <a:alpha val="32000"/>
            </a:srgbClr>
          </a:solidFill>
          <a:ln>
            <a:solidFill>
              <a:srgbClr val="FF0000">
                <a:alpha val="35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85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Can we get the best of both?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Multiple Importance Sampling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seems ideal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But there’s a big challenge: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is designed to combine integration methods working in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  a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same sampling space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!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66800" y="3581400"/>
            <a:ext cx="2895600" cy="381000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5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Can we get the best of both?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5146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Multiple Importance Sampling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seems ideal</a:t>
            </a:r>
          </a:p>
          <a:p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But there’s a big challenge: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MIS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is designed to combine integration methods working in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  a 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same sampling space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!</a:t>
            </a: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4265473"/>
            <a:ext cx="7789312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But if we look at paths of length </a:t>
            </a:r>
            <a:r>
              <a:rPr lang="en-US" sz="2000" b="1" dirty="0">
                <a:solidFill>
                  <a:srgbClr val="C0504D"/>
                </a:solidFill>
                <a:latin typeface="Helvetica" pitchFamily="34" charset="0"/>
              </a:rPr>
              <a:t>N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:</a:t>
            </a:r>
          </a:p>
          <a:p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	</a:t>
            </a: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local path sampling space has dimensionality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</a:t>
            </a:r>
            <a:r>
              <a:rPr lang="en-US" sz="2000" b="1" dirty="0" smtClean="0">
                <a:latin typeface="Helvetica" pitchFamily="34" charset="0"/>
              </a:rPr>
              <a:t>N+1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)</a:t>
            </a:r>
            <a:endParaRPr lang="en-US" sz="2000" dirty="0">
              <a:solidFill>
                <a:srgbClr val="C0504D"/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the </a:t>
            </a: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density estimation space has dimensionality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N</a:t>
            </a:r>
            <a:r>
              <a:rPr lang="en-US" sz="2000" b="1" dirty="0">
                <a:solidFill>
                  <a:srgbClr val="000000"/>
                </a:solidFill>
                <a:latin typeface="Helvetica" pitchFamily="34" charset="0"/>
              </a:rPr>
              <a:t>+</a:t>
            </a:r>
            <a:r>
              <a:rPr lang="en-US" sz="2000" b="1" dirty="0" smtClean="0">
                <a:solidFill>
                  <a:srgbClr val="000000"/>
                </a:solidFill>
                <a:latin typeface="Helvetica" pitchFamily="34" charset="0"/>
              </a:rPr>
              <a:t>2</a:t>
            </a:r>
            <a:r>
              <a:rPr lang="en-US" sz="2000" dirty="0" smtClean="0">
                <a:latin typeface="Helvetica" pitchFamily="34" charset="0"/>
              </a:rPr>
              <a:t>)</a:t>
            </a:r>
            <a:endParaRPr lang="en-US" sz="2000" dirty="0">
              <a:latin typeface="Helvetica" pitchFamily="34" charset="0"/>
            </a:endParaRPr>
          </a:p>
          <a:p>
            <a:endParaRPr lang="en-US" sz="2000" dirty="0"/>
          </a:p>
        </p:txBody>
      </p:sp>
      <p:sp>
        <p:nvSpPr>
          <p:cNvPr id="5" name="Rounded Rectangle 4"/>
          <p:cNvSpPr/>
          <p:nvPr/>
        </p:nvSpPr>
        <p:spPr>
          <a:xfrm>
            <a:off x="1066800" y="3581400"/>
            <a:ext cx="2895600" cy="381000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6811682" y="4906682"/>
            <a:ext cx="914400" cy="381000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497482" y="5516282"/>
            <a:ext cx="914400" cy="381000"/>
          </a:xfrm>
          <a:prstGeom prst="roundRect">
            <a:avLst/>
          </a:prstGeom>
          <a:solidFill>
            <a:srgbClr val="FF0000">
              <a:alpha val="13000"/>
            </a:srgbClr>
          </a:solidFill>
          <a:ln>
            <a:solidFill>
              <a:srgbClr val="FF0000">
                <a:alpha val="40000"/>
              </a:srgb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39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Can we get the best of both?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5" name="グループ化 32"/>
          <p:cNvGrpSpPr>
            <a:grpSpLocks/>
          </p:cNvGrpSpPr>
          <p:nvPr/>
        </p:nvGrpSpPr>
        <p:grpSpPr bwMode="auto">
          <a:xfrm>
            <a:off x="1752600" y="1863725"/>
            <a:ext cx="649288" cy="431800"/>
            <a:chOff x="899592" y="2852936"/>
            <a:chExt cx="648072" cy="432048"/>
          </a:xfrm>
        </p:grpSpPr>
        <p:cxnSp>
          <p:nvCxnSpPr>
            <p:cNvPr id="6" name="直線コネクタ 6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8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円/楕円 12"/>
            <p:cNvSpPr/>
            <p:nvPr/>
          </p:nvSpPr>
          <p:spPr>
            <a:xfrm>
              <a:off x="1332168" y="2924414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9" name="グループ化 31"/>
          <p:cNvGrpSpPr>
            <a:grpSpLocks/>
          </p:cNvGrpSpPr>
          <p:nvPr/>
        </p:nvGrpSpPr>
        <p:grpSpPr bwMode="auto">
          <a:xfrm>
            <a:off x="7019925" y="1682750"/>
            <a:ext cx="720725" cy="720725"/>
            <a:chOff x="6300192" y="2420888"/>
            <a:chExt cx="720080" cy="720080"/>
          </a:xfrm>
        </p:grpSpPr>
        <p:sp>
          <p:nvSpPr>
            <p:cNvPr id="10" name="円/楕円 13"/>
            <p:cNvSpPr/>
            <p:nvPr/>
          </p:nvSpPr>
          <p:spPr>
            <a:xfrm>
              <a:off x="6598375" y="2719071"/>
              <a:ext cx="144334" cy="144333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1" name="直線コネクタ 15"/>
            <p:cNvCxnSpPr/>
            <p:nvPr/>
          </p:nvCxnSpPr>
          <p:spPr>
            <a:xfrm flipH="1">
              <a:off x="6300192" y="2780928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23"/>
            <p:cNvCxnSpPr/>
            <p:nvPr/>
          </p:nvCxnSpPr>
          <p:spPr>
            <a:xfrm flipH="1">
              <a:off x="6804565" y="2780928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24"/>
            <p:cNvCxnSpPr/>
            <p:nvPr/>
          </p:nvCxnSpPr>
          <p:spPr>
            <a:xfrm rot="5400000" flipH="1">
              <a:off x="6552379" y="3033115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26"/>
            <p:cNvCxnSpPr/>
            <p:nvPr/>
          </p:nvCxnSpPr>
          <p:spPr>
            <a:xfrm rot="5400000" flipH="1">
              <a:off x="6552379" y="2528741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18" name="直線コネクタ 25"/>
              <p:cNvCxnSpPr/>
              <p:nvPr/>
            </p:nvCxnSpPr>
            <p:spPr>
              <a:xfrm rot="2700000" flipH="1">
                <a:off x="6382668" y="2604990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コネクタ 27"/>
              <p:cNvCxnSpPr/>
              <p:nvPr/>
            </p:nvCxnSpPr>
            <p:spPr>
              <a:xfrm rot="2700000" flipH="1">
                <a:off x="6763327" y="2982476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6" name="直線コネクタ 29"/>
            <p:cNvCxnSpPr/>
            <p:nvPr/>
          </p:nvCxnSpPr>
          <p:spPr>
            <a:xfrm rot="2700000" flipH="1">
              <a:off x="6382668" y="260487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30"/>
            <p:cNvCxnSpPr/>
            <p:nvPr/>
          </p:nvCxnSpPr>
          <p:spPr>
            <a:xfrm rot="2700000" flipH="1">
              <a:off x="6763327" y="298236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" name="直線コネクタ 34"/>
          <p:cNvCxnSpPr/>
          <p:nvPr/>
        </p:nvCxnSpPr>
        <p:spPr>
          <a:xfrm>
            <a:off x="2544763" y="2079625"/>
            <a:ext cx="2171700" cy="14255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60"/>
          <p:cNvCxnSpPr/>
          <p:nvPr/>
        </p:nvCxnSpPr>
        <p:spPr>
          <a:xfrm flipH="1">
            <a:off x="4716463" y="2079625"/>
            <a:ext cx="2170112" cy="1425575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80"/>
          <p:cNvGrpSpPr>
            <a:grpSpLocks/>
          </p:cNvGrpSpPr>
          <p:nvPr/>
        </p:nvGrpSpPr>
        <p:grpSpPr bwMode="auto">
          <a:xfrm>
            <a:off x="1752600" y="3838575"/>
            <a:ext cx="649288" cy="431800"/>
            <a:chOff x="899592" y="2852936"/>
            <a:chExt cx="648072" cy="432048"/>
          </a:xfrm>
        </p:grpSpPr>
        <p:cxnSp>
          <p:nvCxnSpPr>
            <p:cNvPr id="23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6" name="グループ化 84"/>
          <p:cNvGrpSpPr>
            <a:grpSpLocks/>
          </p:cNvGrpSpPr>
          <p:nvPr/>
        </p:nvGrpSpPr>
        <p:grpSpPr bwMode="auto">
          <a:xfrm>
            <a:off x="7019925" y="3657600"/>
            <a:ext cx="720725" cy="719138"/>
            <a:chOff x="6300192" y="2420888"/>
            <a:chExt cx="720080" cy="720080"/>
          </a:xfrm>
        </p:grpSpPr>
        <p:sp>
          <p:nvSpPr>
            <p:cNvPr id="27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8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5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3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直線コネクタ 97"/>
          <p:cNvCxnSpPr/>
          <p:nvPr/>
        </p:nvCxnSpPr>
        <p:spPr>
          <a:xfrm>
            <a:off x="2544763" y="4054475"/>
            <a:ext cx="2179637" cy="15081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98"/>
          <p:cNvCxnSpPr/>
          <p:nvPr/>
        </p:nvCxnSpPr>
        <p:spPr>
          <a:xfrm flipH="1">
            <a:off x="5181600" y="4054475"/>
            <a:ext cx="1714501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/楕円 99"/>
          <p:cNvSpPr/>
          <p:nvPr/>
        </p:nvSpPr>
        <p:spPr>
          <a:xfrm>
            <a:off x="4181475" y="5291137"/>
            <a:ext cx="1152525" cy="576263"/>
          </a:xfrm>
          <a:prstGeom prst="ellipse">
            <a:avLst/>
          </a:prstGeom>
          <a:solidFill>
            <a:srgbClr val="FF0000">
              <a:alpha val="26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772400" y="2590800"/>
            <a:ext cx="138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3</a:t>
            </a:r>
            <a:r>
              <a:rPr lang="en-US" sz="2400" dirty="0" smtClean="0"/>
              <a:t> vertices</a:t>
            </a:r>
            <a:endParaRPr lang="en-US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7739144" y="4648200"/>
            <a:ext cx="138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  <a:r>
              <a:rPr lang="en-US" sz="2400" dirty="0" smtClean="0"/>
              <a:t> vertices</a:t>
            </a:r>
            <a:endParaRPr lang="en-US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990600" y="1828800"/>
            <a:ext cx="611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71389" y="3810000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DE</a:t>
            </a: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70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Different Sampling Spaces, Different Rules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One might think it’s all fine, you can still use the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standard weights based on the samples’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PDF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 in the respective spaces…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…but this leads to a solution that is </a:t>
            </a:r>
            <a:r>
              <a:rPr lang="en-US" sz="2400" b="1" dirty="0" smtClean="0">
                <a:solidFill>
                  <a:srgbClr val="FF0000"/>
                </a:solidFill>
                <a:latin typeface="Helvetica" pitchFamily="34" charset="0"/>
              </a:rPr>
              <a:t>not</a:t>
            </a:r>
            <a:r>
              <a:rPr lang="en-US" sz="2400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2400" b="1" dirty="0" smtClean="0">
                <a:latin typeface="Helvetica" pitchFamily="34" charset="0"/>
              </a:rPr>
              <a:t>scale invariant!</a:t>
            </a:r>
            <a:endParaRPr lang="en-US" sz="2400" b="1" dirty="0">
              <a:latin typeface="Helvetica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060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Different Sampling Spaces, Different Rules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One might think it’s all fine, you can still use the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standard weights based on the samples’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PDF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 in the respective spaces…</a:t>
            </a:r>
          </a:p>
          <a:p>
            <a:pPr marL="0" indent="0">
              <a:buNone/>
            </a:pP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…but this leads to a solution that is </a:t>
            </a:r>
            <a:r>
              <a:rPr lang="en-US" sz="2400" b="1" dirty="0" smtClean="0">
                <a:solidFill>
                  <a:srgbClr val="FF0000"/>
                </a:solidFill>
                <a:latin typeface="Helvetica" pitchFamily="34" charset="0"/>
              </a:rPr>
              <a:t>not</a:t>
            </a:r>
            <a:r>
              <a:rPr lang="en-US" sz="2400" dirty="0" smtClean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2400" b="1" dirty="0" smtClean="0">
                <a:latin typeface="Helvetica" pitchFamily="34" charset="0"/>
              </a:rPr>
              <a:t>scale invariant!</a:t>
            </a:r>
          </a:p>
          <a:p>
            <a:endParaRPr lang="en-US" sz="2400" b="1" dirty="0">
              <a:latin typeface="Helvetica" pitchFamily="34" charset="0"/>
            </a:endParaRPr>
          </a:p>
          <a:p>
            <a:r>
              <a:rPr lang="en-US" sz="2400" dirty="0" smtClean="0">
                <a:latin typeface="Helvetica" pitchFamily="34" charset="0"/>
              </a:rPr>
              <a:t>the problem is that the PDF of an </a:t>
            </a:r>
            <a:r>
              <a:rPr lang="en-US" sz="2400" b="1" dirty="0" smtClean="0">
                <a:solidFill>
                  <a:srgbClr val="000000"/>
                </a:solidFill>
                <a:latin typeface="Helvetica" pitchFamily="34" charset="0"/>
              </a:rPr>
              <a:t>MC</a:t>
            </a:r>
            <a:r>
              <a:rPr lang="en-US" sz="2400" dirty="0" smtClean="0">
                <a:latin typeface="Helvetica" pitchFamily="34" charset="0"/>
              </a:rPr>
              <a:t> path</a:t>
            </a:r>
          </a:p>
          <a:p>
            <a:pPr marL="0" indent="0">
              <a:buNone/>
            </a:pPr>
            <a:r>
              <a:rPr lang="en-US" sz="2400" dirty="0">
                <a:latin typeface="Helvetica" pitchFamily="34" charset="0"/>
              </a:rPr>
              <a:t> </a:t>
            </a:r>
            <a:r>
              <a:rPr lang="en-US" sz="2400" dirty="0" smtClean="0">
                <a:latin typeface="Helvetica" pitchFamily="34" charset="0"/>
              </a:rPr>
              <a:t>   is proportional to </a:t>
            </a:r>
            <a:r>
              <a:rPr lang="en-US" sz="2400" dirty="0" err="1" smtClean="0">
                <a:latin typeface="Helvetica" pitchFamily="34" charset="0"/>
              </a:rPr>
              <a:t>d</a:t>
            </a:r>
            <a:r>
              <a:rPr lang="en-US" sz="2400" b="1" dirty="0" err="1" smtClean="0">
                <a:solidFill>
                  <a:srgbClr val="000000"/>
                </a:solidFill>
                <a:latin typeface="Helvetica" pitchFamily="34" charset="0"/>
              </a:rPr>
              <a:t>A</a:t>
            </a:r>
            <a:r>
              <a:rPr lang="en-US" sz="2400" dirty="0">
                <a:solidFill>
                  <a:srgbClr val="FF0000"/>
                </a:solidFill>
                <a:latin typeface="Helvetica" pitchFamily="34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Helvetica" pitchFamily="34" charset="0"/>
              </a:rPr>
              <a:t>      </a:t>
            </a:r>
            <a:r>
              <a:rPr lang="en-US" sz="2400" dirty="0" smtClean="0">
                <a:latin typeface="Helvetica" pitchFamily="34" charset="0"/>
              </a:rPr>
              <a:t>  but the PDF of a</a:t>
            </a:r>
          </a:p>
          <a:p>
            <a:pPr marL="0" indent="0">
              <a:buNone/>
            </a:pPr>
            <a:r>
              <a:rPr lang="en-US" sz="2400" dirty="0">
                <a:latin typeface="Helvetica" pitchFamily="34" charset="0"/>
              </a:rPr>
              <a:t> </a:t>
            </a:r>
            <a:r>
              <a:rPr lang="en-US" sz="2400" dirty="0" smtClean="0">
                <a:latin typeface="Helvetica" pitchFamily="34" charset="0"/>
              </a:rPr>
              <a:t>   corresponding </a:t>
            </a:r>
            <a:r>
              <a:rPr lang="en-US" sz="2400" b="1" dirty="0" smtClean="0">
                <a:latin typeface="Helvetica" pitchFamily="34" charset="0"/>
              </a:rPr>
              <a:t>DE</a:t>
            </a:r>
            <a:r>
              <a:rPr lang="en-US" sz="2400" dirty="0" smtClean="0">
                <a:latin typeface="Helvetica" pitchFamily="34" charset="0"/>
              </a:rPr>
              <a:t> path is proportional to </a:t>
            </a:r>
            <a:r>
              <a:rPr lang="en-US" sz="2400" dirty="0" err="1">
                <a:latin typeface="Helvetica" pitchFamily="34" charset="0"/>
              </a:rPr>
              <a:t>d</a:t>
            </a:r>
            <a:r>
              <a:rPr lang="en-US" sz="2400" b="1" dirty="0" err="1">
                <a:latin typeface="Helvetica" pitchFamily="34" charset="0"/>
              </a:rPr>
              <a:t>A</a:t>
            </a:r>
            <a:r>
              <a:rPr lang="en-US" sz="2400" dirty="0">
                <a:latin typeface="Helvetica" pitchFamily="34" charset="0"/>
              </a:rPr>
              <a:t> 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5200" y="4572000"/>
            <a:ext cx="107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34" charset="0"/>
              </a:rPr>
              <a:t>(N+1)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05600" y="5029200"/>
            <a:ext cx="1073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elvetica" pitchFamily="34" charset="0"/>
              </a:rPr>
              <a:t>(N</a:t>
            </a:r>
            <a:r>
              <a:rPr lang="en-US" dirty="0" smtClean="0">
                <a:solidFill>
                  <a:srgbClr val="FF0000"/>
                </a:solidFill>
                <a:latin typeface="Helvetica" pitchFamily="34" charset="0"/>
              </a:rPr>
              <a:t>+2)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7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Different Sampling Spaces, Different Rules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7" name="グループ化 32"/>
          <p:cNvGrpSpPr>
            <a:grpSpLocks/>
          </p:cNvGrpSpPr>
          <p:nvPr/>
        </p:nvGrpSpPr>
        <p:grpSpPr bwMode="auto">
          <a:xfrm>
            <a:off x="1752600" y="1863725"/>
            <a:ext cx="649288" cy="431800"/>
            <a:chOff x="899592" y="2852936"/>
            <a:chExt cx="648072" cy="432048"/>
          </a:xfrm>
        </p:grpSpPr>
        <p:cxnSp>
          <p:nvCxnSpPr>
            <p:cNvPr id="8" name="直線コネクタ 6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円/楕円 12"/>
            <p:cNvSpPr/>
            <p:nvPr/>
          </p:nvSpPr>
          <p:spPr>
            <a:xfrm>
              <a:off x="1332168" y="2924414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" name="グループ化 31"/>
          <p:cNvGrpSpPr>
            <a:grpSpLocks/>
          </p:cNvGrpSpPr>
          <p:nvPr/>
        </p:nvGrpSpPr>
        <p:grpSpPr bwMode="auto">
          <a:xfrm>
            <a:off x="7019925" y="1682750"/>
            <a:ext cx="720725" cy="720725"/>
            <a:chOff x="6300192" y="2420888"/>
            <a:chExt cx="720080" cy="720080"/>
          </a:xfrm>
        </p:grpSpPr>
        <p:sp>
          <p:nvSpPr>
            <p:cNvPr id="12" name="円/楕円 13"/>
            <p:cNvSpPr/>
            <p:nvPr/>
          </p:nvSpPr>
          <p:spPr>
            <a:xfrm>
              <a:off x="6598375" y="2719071"/>
              <a:ext cx="144334" cy="144333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3" name="直線コネクタ 15"/>
            <p:cNvCxnSpPr/>
            <p:nvPr/>
          </p:nvCxnSpPr>
          <p:spPr>
            <a:xfrm flipH="1">
              <a:off x="6300192" y="2780928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23"/>
            <p:cNvCxnSpPr/>
            <p:nvPr/>
          </p:nvCxnSpPr>
          <p:spPr>
            <a:xfrm flipH="1">
              <a:off x="6804565" y="2780928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24"/>
            <p:cNvCxnSpPr/>
            <p:nvPr/>
          </p:nvCxnSpPr>
          <p:spPr>
            <a:xfrm rot="5400000" flipH="1">
              <a:off x="6552379" y="3033115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26"/>
            <p:cNvCxnSpPr/>
            <p:nvPr/>
          </p:nvCxnSpPr>
          <p:spPr>
            <a:xfrm rot="5400000" flipH="1">
              <a:off x="6552379" y="2528741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20" name="直線コネクタ 25"/>
              <p:cNvCxnSpPr/>
              <p:nvPr/>
            </p:nvCxnSpPr>
            <p:spPr>
              <a:xfrm rot="2700000" flipH="1">
                <a:off x="6382668" y="2604990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7"/>
              <p:cNvCxnSpPr/>
              <p:nvPr/>
            </p:nvCxnSpPr>
            <p:spPr>
              <a:xfrm rot="2700000" flipH="1">
                <a:off x="6763327" y="2982476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直線コネクタ 29"/>
            <p:cNvCxnSpPr/>
            <p:nvPr/>
          </p:nvCxnSpPr>
          <p:spPr>
            <a:xfrm rot="2700000" flipH="1">
              <a:off x="6382668" y="260487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30"/>
            <p:cNvCxnSpPr/>
            <p:nvPr/>
          </p:nvCxnSpPr>
          <p:spPr>
            <a:xfrm rot="2700000" flipH="1">
              <a:off x="6763327" y="298236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コネクタ 34"/>
          <p:cNvCxnSpPr/>
          <p:nvPr/>
        </p:nvCxnSpPr>
        <p:spPr>
          <a:xfrm>
            <a:off x="2544763" y="2079625"/>
            <a:ext cx="2171700" cy="14255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60"/>
          <p:cNvCxnSpPr/>
          <p:nvPr/>
        </p:nvCxnSpPr>
        <p:spPr>
          <a:xfrm flipH="1">
            <a:off x="4716463" y="2079625"/>
            <a:ext cx="2170112" cy="1425575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38385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36576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44763" y="4054475"/>
            <a:ext cx="1882775" cy="14255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5003800" y="4054475"/>
            <a:ext cx="1882775" cy="14255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1828800"/>
            <a:ext cx="611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1389" y="3810000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DE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46" name="直線コネクタ 98"/>
          <p:cNvCxnSpPr/>
          <p:nvPr/>
        </p:nvCxnSpPr>
        <p:spPr>
          <a:xfrm flipH="1">
            <a:off x="4648200" y="4038600"/>
            <a:ext cx="2238376" cy="1295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98"/>
          <p:cNvCxnSpPr/>
          <p:nvPr/>
        </p:nvCxnSpPr>
        <p:spPr>
          <a:xfrm flipH="1">
            <a:off x="4648200" y="4038600"/>
            <a:ext cx="2238376" cy="1524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98"/>
          <p:cNvCxnSpPr/>
          <p:nvPr/>
        </p:nvCxnSpPr>
        <p:spPr>
          <a:xfrm flipH="1">
            <a:off x="4343400" y="4038600"/>
            <a:ext cx="2514600" cy="12192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/>
          <p:cNvSpPr/>
          <p:nvPr/>
        </p:nvSpPr>
        <p:spPr>
          <a:xfrm>
            <a:off x="5257800" y="5486401"/>
            <a:ext cx="1066800" cy="381000"/>
          </a:xfrm>
          <a:custGeom>
            <a:avLst/>
            <a:gdLst>
              <a:gd name="connsiteX0" fmla="*/ 2269954 w 2269954"/>
              <a:gd name="connsiteY0" fmla="*/ 351259 h 594301"/>
              <a:gd name="connsiteX1" fmla="*/ 1175512 w 2269954"/>
              <a:gd name="connsiteY1" fmla="*/ 580929 h 594301"/>
              <a:gd name="connsiteX2" fmla="*/ 0 w 2269954"/>
              <a:gd name="connsiteY2" fmla="*/ 0 h 594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69954" h="594301">
                <a:moveTo>
                  <a:pt x="2269954" y="351259"/>
                </a:moveTo>
                <a:cubicBezTo>
                  <a:pt x="1911896" y="495365"/>
                  <a:pt x="1553838" y="639472"/>
                  <a:pt x="1175512" y="580929"/>
                </a:cubicBezTo>
                <a:cubicBezTo>
                  <a:pt x="797186" y="522386"/>
                  <a:pt x="0" y="0"/>
                  <a:pt x="0" y="0"/>
                </a:cubicBezTo>
              </a:path>
            </a:pathLst>
          </a:custGeom>
          <a:ln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076905" y="5144869"/>
            <a:ext cx="352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For each classical path, there’s</a:t>
            </a:r>
          </a:p>
          <a:p>
            <a:r>
              <a:rPr lang="en-US" dirty="0"/>
              <a:t>a</a:t>
            </a:r>
            <a:r>
              <a:rPr lang="en-US" dirty="0" smtClean="0"/>
              <a:t>n infinity of </a:t>
            </a:r>
            <a:r>
              <a:rPr lang="en-US" b="1" dirty="0" smtClean="0"/>
              <a:t>DE</a:t>
            </a:r>
            <a:r>
              <a:rPr lang="en-US" dirty="0" smtClean="0"/>
              <a:t> paths!</a:t>
            </a:r>
            <a:endParaRPr lang="en-US" dirty="0"/>
          </a:p>
        </p:txBody>
      </p:sp>
      <p:sp>
        <p:nvSpPr>
          <p:cNvPr id="47" name="円/楕円 99"/>
          <p:cNvSpPr/>
          <p:nvPr/>
        </p:nvSpPr>
        <p:spPr>
          <a:xfrm>
            <a:off x="3886200" y="5181600"/>
            <a:ext cx="1152525" cy="576263"/>
          </a:xfrm>
          <a:prstGeom prst="ellipse">
            <a:avLst/>
          </a:prstGeom>
          <a:solidFill>
            <a:srgbClr val="FF0000">
              <a:alpha val="26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162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melissachan\Desktop\Slide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2212083"/>
            <a:ext cx="7086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dirty="0" smtClean="0">
                <a:latin typeface="Helvetica" pitchFamily="34" charset="0"/>
                <a:cs typeface="Arial" pitchFamily="34" charset="0"/>
              </a:rPr>
              <a:t>A Path Space Extension for Robust Light Transport Simulation</a:t>
            </a:r>
            <a:endParaRPr lang="en-US" sz="3400" b="1" dirty="0">
              <a:latin typeface="Helvetica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4267200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T.Hachisuka</a:t>
            </a:r>
            <a:r>
              <a:rPr lang="en-US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1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, J.Pantaleoni</a:t>
            </a:r>
            <a:r>
              <a:rPr lang="en-US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2</a:t>
            </a:r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, H.W. Jensen</a:t>
            </a:r>
            <a:r>
              <a:rPr lang="en-US" sz="2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elvetica" pitchFamily="34" charset="0"/>
                <a:cs typeface="Arial" pitchFamily="34" charset="0"/>
              </a:rPr>
              <a:t>3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  <a:latin typeface="Helvetica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12459" y="5193268"/>
            <a:ext cx="212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1. Aarhus University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512459" y="5498068"/>
            <a:ext cx="199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 NVIDIA Research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05200" y="5802868"/>
            <a:ext cx="16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 UC San Diego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975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Our solution: we craft a New Path Space!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7" name="グループ化 32"/>
          <p:cNvGrpSpPr>
            <a:grpSpLocks/>
          </p:cNvGrpSpPr>
          <p:nvPr/>
        </p:nvGrpSpPr>
        <p:grpSpPr bwMode="auto">
          <a:xfrm>
            <a:off x="1752600" y="1863725"/>
            <a:ext cx="649288" cy="431800"/>
            <a:chOff x="899592" y="2852936"/>
            <a:chExt cx="648072" cy="432048"/>
          </a:xfrm>
        </p:grpSpPr>
        <p:cxnSp>
          <p:nvCxnSpPr>
            <p:cNvPr id="8" name="直線コネクタ 6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線コネクタ 8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円/楕円 12"/>
            <p:cNvSpPr/>
            <p:nvPr/>
          </p:nvSpPr>
          <p:spPr>
            <a:xfrm>
              <a:off x="1332168" y="2924414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" name="グループ化 31"/>
          <p:cNvGrpSpPr>
            <a:grpSpLocks/>
          </p:cNvGrpSpPr>
          <p:nvPr/>
        </p:nvGrpSpPr>
        <p:grpSpPr bwMode="auto">
          <a:xfrm>
            <a:off x="7019925" y="1682750"/>
            <a:ext cx="720725" cy="720725"/>
            <a:chOff x="6300192" y="2420888"/>
            <a:chExt cx="720080" cy="720080"/>
          </a:xfrm>
        </p:grpSpPr>
        <p:sp>
          <p:nvSpPr>
            <p:cNvPr id="12" name="円/楕円 13"/>
            <p:cNvSpPr/>
            <p:nvPr/>
          </p:nvSpPr>
          <p:spPr>
            <a:xfrm>
              <a:off x="6598375" y="2719071"/>
              <a:ext cx="144334" cy="144333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13" name="直線コネクタ 15"/>
            <p:cNvCxnSpPr/>
            <p:nvPr/>
          </p:nvCxnSpPr>
          <p:spPr>
            <a:xfrm flipH="1">
              <a:off x="6300192" y="2780928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23"/>
            <p:cNvCxnSpPr/>
            <p:nvPr/>
          </p:nvCxnSpPr>
          <p:spPr>
            <a:xfrm flipH="1">
              <a:off x="6804565" y="2780928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24"/>
            <p:cNvCxnSpPr/>
            <p:nvPr/>
          </p:nvCxnSpPr>
          <p:spPr>
            <a:xfrm rot="5400000" flipH="1">
              <a:off x="6552379" y="3033115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26"/>
            <p:cNvCxnSpPr/>
            <p:nvPr/>
          </p:nvCxnSpPr>
          <p:spPr>
            <a:xfrm rot="5400000" flipH="1">
              <a:off x="6552379" y="2528741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20" name="直線コネクタ 25"/>
              <p:cNvCxnSpPr/>
              <p:nvPr/>
            </p:nvCxnSpPr>
            <p:spPr>
              <a:xfrm rot="2700000" flipH="1">
                <a:off x="6382668" y="2604990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線コネクタ 27"/>
              <p:cNvCxnSpPr/>
              <p:nvPr/>
            </p:nvCxnSpPr>
            <p:spPr>
              <a:xfrm rot="2700000" flipH="1">
                <a:off x="6763327" y="2982476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直線コネクタ 29"/>
            <p:cNvCxnSpPr/>
            <p:nvPr/>
          </p:nvCxnSpPr>
          <p:spPr>
            <a:xfrm rot="2700000" flipH="1">
              <a:off x="6382668" y="260487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30"/>
            <p:cNvCxnSpPr/>
            <p:nvPr/>
          </p:nvCxnSpPr>
          <p:spPr>
            <a:xfrm rot="2700000" flipH="1">
              <a:off x="6763327" y="298236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直線コネクタ 34"/>
          <p:cNvCxnSpPr/>
          <p:nvPr/>
        </p:nvCxnSpPr>
        <p:spPr>
          <a:xfrm>
            <a:off x="2544763" y="2079625"/>
            <a:ext cx="1874837" cy="14255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60"/>
          <p:cNvCxnSpPr/>
          <p:nvPr/>
        </p:nvCxnSpPr>
        <p:spPr>
          <a:xfrm flipH="1">
            <a:off x="4876800" y="2133600"/>
            <a:ext cx="1865312" cy="1524000"/>
          </a:xfrm>
          <a:prstGeom prst="line">
            <a:avLst/>
          </a:prstGeom>
          <a:ln w="38100">
            <a:solidFill>
              <a:schemeClr val="tx1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38385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36576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44763" y="4054475"/>
            <a:ext cx="1882775" cy="142557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4876800" y="4054475"/>
            <a:ext cx="2009776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990600" y="1828800"/>
            <a:ext cx="611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071389" y="3810000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DE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9800" y="2971800"/>
            <a:ext cx="3524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extend MC paths with</a:t>
            </a:r>
          </a:p>
          <a:p>
            <a:r>
              <a:rPr lang="en-US" b="1" dirty="0"/>
              <a:t>v</a:t>
            </a:r>
            <a:r>
              <a:rPr lang="en-US" b="1" dirty="0" smtClean="0"/>
              <a:t>ertex perturbations</a:t>
            </a:r>
            <a:endParaRPr lang="en-US" b="1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419600" y="3505200"/>
            <a:ext cx="457200" cy="152400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Freeform 57"/>
          <p:cNvSpPr/>
          <p:nvPr/>
        </p:nvSpPr>
        <p:spPr>
          <a:xfrm>
            <a:off x="5104781" y="3657600"/>
            <a:ext cx="1067419" cy="297454"/>
          </a:xfrm>
          <a:custGeom>
            <a:avLst/>
            <a:gdLst>
              <a:gd name="connsiteX0" fmla="*/ 1067419 w 1067419"/>
              <a:gd name="connsiteY0" fmla="*/ 0 h 297454"/>
              <a:gd name="connsiteX1" fmla="*/ 553977 w 1067419"/>
              <a:gd name="connsiteY1" fmla="*/ 297219 h 297454"/>
              <a:gd name="connsiteX2" fmla="*/ 0 w 1067419"/>
              <a:gd name="connsiteY2" fmla="*/ 54040 h 297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67419" h="297454">
                <a:moveTo>
                  <a:pt x="1067419" y="0"/>
                </a:moveTo>
                <a:cubicBezTo>
                  <a:pt x="899649" y="144106"/>
                  <a:pt x="731880" y="288212"/>
                  <a:pt x="553977" y="297219"/>
                </a:cubicBezTo>
                <a:cubicBezTo>
                  <a:pt x="376074" y="306226"/>
                  <a:pt x="0" y="54040"/>
                  <a:pt x="0" y="54040"/>
                </a:cubicBezTo>
              </a:path>
            </a:pathLst>
          </a:custGeom>
          <a:ln w="31750">
            <a:solidFill>
              <a:schemeClr val="accent2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円/楕円 99"/>
          <p:cNvSpPr/>
          <p:nvPr/>
        </p:nvSpPr>
        <p:spPr>
          <a:xfrm>
            <a:off x="3876675" y="3276600"/>
            <a:ext cx="1152525" cy="576263"/>
          </a:xfrm>
          <a:prstGeom prst="ellipse">
            <a:avLst/>
          </a:prstGeom>
          <a:solidFill>
            <a:schemeClr val="accent1">
              <a:alpha val="26000"/>
            </a:schemeClr>
          </a:solidFill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7" name="円/楕円 99"/>
          <p:cNvSpPr/>
          <p:nvPr/>
        </p:nvSpPr>
        <p:spPr>
          <a:xfrm>
            <a:off x="3886200" y="5181600"/>
            <a:ext cx="1152525" cy="576263"/>
          </a:xfrm>
          <a:prstGeom prst="ellipse">
            <a:avLst/>
          </a:prstGeom>
          <a:solidFill>
            <a:srgbClr val="FF0000">
              <a:alpha val="26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05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Our solution: we craft a New Path Space!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6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This gives us a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common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space where to apply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Multiple Importance Sampling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And classical weights have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scale invariance!</a:t>
            </a:r>
          </a:p>
        </p:txBody>
      </p:sp>
    </p:spTree>
    <p:extLst>
      <p:ext uri="{BB962C8B-B14F-4D97-AF65-F5344CB8AC3E}">
        <p14:creationId xmlns:p14="http://schemas.microsoft.com/office/powerpoint/2010/main" val="77435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Our solution: we craft a New Path Space!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6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This gives us a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common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space where to apply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Multiple Importance Sampling</a:t>
            </a: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And classical weights have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scale invariance!</a:t>
            </a:r>
          </a:p>
          <a:p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But we also need an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efficient sampling strategy</a:t>
            </a:r>
          </a:p>
        </p:txBody>
      </p:sp>
    </p:spTree>
    <p:extLst>
      <p:ext uri="{BB962C8B-B14F-4D97-AF65-F5344CB8AC3E}">
        <p14:creationId xmlns:p14="http://schemas.microsoft.com/office/powerpoint/2010/main" val="4051342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Efficient Sampling: Connecting Path Families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22383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20574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14600" y="2438400"/>
            <a:ext cx="2209800" cy="1447800"/>
          </a:xfrm>
          <a:prstGeom prst="line">
            <a:avLst/>
          </a:prstGeom>
          <a:ln w="38100">
            <a:solidFill>
              <a:srgbClr val="15A02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4876800" y="2454275"/>
            <a:ext cx="2009776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71389" y="2209800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DE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46" name="直線コネクタ 98"/>
          <p:cNvCxnSpPr/>
          <p:nvPr/>
        </p:nvCxnSpPr>
        <p:spPr>
          <a:xfrm flipH="1">
            <a:off x="6248400" y="2606675"/>
            <a:ext cx="790576" cy="19653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98"/>
          <p:cNvCxnSpPr/>
          <p:nvPr/>
        </p:nvCxnSpPr>
        <p:spPr>
          <a:xfrm flipH="1">
            <a:off x="4953000" y="4572000"/>
            <a:ext cx="1295400" cy="381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98"/>
          <p:cNvCxnSpPr/>
          <p:nvPr/>
        </p:nvCxnSpPr>
        <p:spPr>
          <a:xfrm flipH="1">
            <a:off x="6781800" y="2759075"/>
            <a:ext cx="409576" cy="24987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98"/>
          <p:cNvCxnSpPr/>
          <p:nvPr/>
        </p:nvCxnSpPr>
        <p:spPr>
          <a:xfrm flipH="1">
            <a:off x="4876800" y="5257800"/>
            <a:ext cx="1905000" cy="762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98"/>
          <p:cNvCxnSpPr/>
          <p:nvPr/>
        </p:nvCxnSpPr>
        <p:spPr>
          <a:xfrm flipH="1" flipV="1">
            <a:off x="5029200" y="2133600"/>
            <a:ext cx="1981200" cy="152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8"/>
          <p:cNvCxnSpPr/>
          <p:nvPr/>
        </p:nvCxnSpPr>
        <p:spPr>
          <a:xfrm flipH="1">
            <a:off x="3886200" y="2133600"/>
            <a:ext cx="1143000" cy="533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2000" y="3962400"/>
            <a:ext cx="337451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DE</a:t>
            </a:r>
            <a:r>
              <a:rPr lang="en-US" sz="2000" dirty="0" smtClean="0"/>
              <a:t> </a:t>
            </a:r>
            <a:r>
              <a:rPr lang="en-US" sz="2000" dirty="0"/>
              <a:t>integrates </a:t>
            </a:r>
            <a:r>
              <a:rPr lang="en-US" sz="2000" dirty="0" smtClean="0"/>
              <a:t>the </a:t>
            </a:r>
            <a:r>
              <a:rPr lang="en-US" sz="2000" b="1" dirty="0" smtClean="0"/>
              <a:t>contribution</a:t>
            </a:r>
          </a:p>
          <a:p>
            <a:r>
              <a:rPr lang="en-US" sz="2000" dirty="0" smtClean="0"/>
              <a:t>from </a:t>
            </a:r>
            <a:r>
              <a:rPr lang="en-US" sz="2000" b="1" dirty="0">
                <a:solidFill>
                  <a:schemeClr val="accent2"/>
                </a:solidFill>
              </a:rPr>
              <a:t>all</a:t>
            </a:r>
            <a:r>
              <a:rPr lang="en-US" sz="2000" dirty="0"/>
              <a:t> light </a:t>
            </a:r>
            <a:r>
              <a:rPr lang="en-US" sz="2000" dirty="0" smtClean="0"/>
              <a:t>vertices</a:t>
            </a:r>
          </a:p>
          <a:p>
            <a:r>
              <a:rPr lang="en-US" sz="2000" dirty="0" smtClean="0"/>
              <a:t>to </a:t>
            </a:r>
            <a:r>
              <a:rPr lang="en-US" sz="2000" b="1" dirty="0">
                <a:solidFill>
                  <a:srgbClr val="C0504D"/>
                </a:solidFill>
              </a:rPr>
              <a:t>each</a:t>
            </a:r>
            <a:r>
              <a:rPr lang="en-US" sz="2000" dirty="0"/>
              <a:t> eye vertex</a:t>
            </a:r>
          </a:p>
          <a:p>
            <a:endParaRPr lang="en-US" sz="2000" dirty="0" smtClean="0"/>
          </a:p>
          <a:p>
            <a:r>
              <a:rPr lang="en-US" sz="2000" dirty="0" smtClean="0"/>
              <a:t>where some vertices just give</a:t>
            </a:r>
          </a:p>
          <a:p>
            <a:r>
              <a:rPr lang="en-US" sz="2000" b="1" dirty="0"/>
              <a:t>z</a:t>
            </a:r>
            <a:r>
              <a:rPr lang="en-US" sz="2000" b="1" dirty="0" smtClean="0"/>
              <a:t>ero</a:t>
            </a:r>
            <a:r>
              <a:rPr lang="en-US" sz="2000" dirty="0" smtClean="0"/>
              <a:t> contribution</a:t>
            </a:r>
            <a:endParaRPr lang="en-US" sz="2000" dirty="0"/>
          </a:p>
        </p:txBody>
      </p:sp>
      <p:sp>
        <p:nvSpPr>
          <p:cNvPr id="41" name="円/楕円 99"/>
          <p:cNvSpPr/>
          <p:nvPr/>
        </p:nvSpPr>
        <p:spPr>
          <a:xfrm>
            <a:off x="3581399" y="25146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2" name="円/楕円 99"/>
          <p:cNvSpPr/>
          <p:nvPr/>
        </p:nvSpPr>
        <p:spPr>
          <a:xfrm>
            <a:off x="4724399" y="19812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3" name="円/楕円 99"/>
          <p:cNvSpPr/>
          <p:nvPr/>
        </p:nvSpPr>
        <p:spPr>
          <a:xfrm>
            <a:off x="4572000" y="37338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" name="円/楕円 99"/>
          <p:cNvSpPr/>
          <p:nvPr/>
        </p:nvSpPr>
        <p:spPr>
          <a:xfrm>
            <a:off x="4648200" y="48006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8" name="円/楕円 99"/>
          <p:cNvSpPr/>
          <p:nvPr/>
        </p:nvSpPr>
        <p:spPr>
          <a:xfrm>
            <a:off x="5943599" y="44196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1" name="円/楕円 99"/>
          <p:cNvSpPr/>
          <p:nvPr/>
        </p:nvSpPr>
        <p:spPr>
          <a:xfrm>
            <a:off x="6476999" y="51054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円/楕円 99"/>
          <p:cNvSpPr/>
          <p:nvPr/>
        </p:nvSpPr>
        <p:spPr>
          <a:xfrm>
            <a:off x="4572000" y="58674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780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Efficient Sampling: Connecting Path Families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22383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20574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14600" y="2438400"/>
            <a:ext cx="2209800" cy="1447800"/>
          </a:xfrm>
          <a:prstGeom prst="line">
            <a:avLst/>
          </a:prstGeom>
          <a:ln w="38100">
            <a:solidFill>
              <a:srgbClr val="15A02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4876800" y="2454275"/>
            <a:ext cx="2009776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71389" y="2209800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DE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46" name="直線コネクタ 98"/>
          <p:cNvCxnSpPr/>
          <p:nvPr/>
        </p:nvCxnSpPr>
        <p:spPr>
          <a:xfrm flipH="1">
            <a:off x="6248400" y="2606675"/>
            <a:ext cx="790576" cy="19653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98"/>
          <p:cNvCxnSpPr/>
          <p:nvPr/>
        </p:nvCxnSpPr>
        <p:spPr>
          <a:xfrm flipH="1">
            <a:off x="4953000" y="4572000"/>
            <a:ext cx="1295400" cy="381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98"/>
          <p:cNvCxnSpPr/>
          <p:nvPr/>
        </p:nvCxnSpPr>
        <p:spPr>
          <a:xfrm flipH="1">
            <a:off x="6781800" y="2759075"/>
            <a:ext cx="409576" cy="24987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98"/>
          <p:cNvCxnSpPr/>
          <p:nvPr/>
        </p:nvCxnSpPr>
        <p:spPr>
          <a:xfrm flipH="1">
            <a:off x="4876800" y="5257800"/>
            <a:ext cx="1905000" cy="762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98"/>
          <p:cNvCxnSpPr/>
          <p:nvPr/>
        </p:nvCxnSpPr>
        <p:spPr>
          <a:xfrm flipH="1" flipV="1">
            <a:off x="5029200" y="2133600"/>
            <a:ext cx="1981200" cy="152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8"/>
          <p:cNvCxnSpPr/>
          <p:nvPr/>
        </p:nvCxnSpPr>
        <p:spPr>
          <a:xfrm flipH="1">
            <a:off x="3886200" y="2133600"/>
            <a:ext cx="1143000" cy="533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円/楕円 99"/>
          <p:cNvSpPr/>
          <p:nvPr/>
        </p:nvSpPr>
        <p:spPr>
          <a:xfrm>
            <a:off x="3581399" y="25146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" name="円/楕円 99"/>
          <p:cNvSpPr/>
          <p:nvPr/>
        </p:nvSpPr>
        <p:spPr>
          <a:xfrm>
            <a:off x="4724399" y="19812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6" name="円/楕円 99"/>
          <p:cNvSpPr/>
          <p:nvPr/>
        </p:nvSpPr>
        <p:spPr>
          <a:xfrm>
            <a:off x="4572000" y="37338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" name="円/楕円 99"/>
          <p:cNvSpPr/>
          <p:nvPr/>
        </p:nvSpPr>
        <p:spPr>
          <a:xfrm>
            <a:off x="4648200" y="48006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円/楕円 99"/>
          <p:cNvSpPr/>
          <p:nvPr/>
        </p:nvSpPr>
        <p:spPr>
          <a:xfrm>
            <a:off x="5943599" y="44196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9" name="円/楕円 99"/>
          <p:cNvSpPr/>
          <p:nvPr/>
        </p:nvSpPr>
        <p:spPr>
          <a:xfrm>
            <a:off x="6476999" y="51054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0" name="円/楕円 99"/>
          <p:cNvSpPr/>
          <p:nvPr/>
        </p:nvSpPr>
        <p:spPr>
          <a:xfrm>
            <a:off x="4572000" y="5867400"/>
            <a:ext cx="609601" cy="304800"/>
          </a:xfrm>
          <a:prstGeom prst="ellipse">
            <a:avLst/>
          </a:prstGeom>
          <a:solidFill>
            <a:srgbClr val="FF0000">
              <a:alpha val="32000"/>
            </a:srgbClr>
          </a:solidFill>
          <a:ln w="38100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62000" y="3962400"/>
            <a:ext cx="36988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Can we </a:t>
            </a:r>
            <a:r>
              <a:rPr lang="en-US" sz="2000" b="1" dirty="0" smtClean="0">
                <a:solidFill>
                  <a:srgbClr val="C0504D"/>
                </a:solidFill>
              </a:rPr>
              <a:t>reuse</a:t>
            </a:r>
            <a:r>
              <a:rPr lang="en-US" sz="2000" b="1" dirty="0" smtClean="0"/>
              <a:t> </a:t>
            </a:r>
            <a:r>
              <a:rPr lang="en-US" sz="2000" dirty="0" smtClean="0"/>
              <a:t>these </a:t>
            </a:r>
            <a:r>
              <a:rPr lang="en-US" sz="2000" b="1" dirty="0" smtClean="0"/>
              <a:t>path families</a:t>
            </a:r>
          </a:p>
          <a:p>
            <a:r>
              <a:rPr lang="en-US" sz="2000" dirty="0"/>
              <a:t>f</a:t>
            </a:r>
            <a:r>
              <a:rPr lang="en-US" sz="2000" dirty="0" smtClean="0"/>
              <a:t>or</a:t>
            </a:r>
            <a:r>
              <a:rPr lang="en-US" sz="2000" b="1" dirty="0" smtClean="0"/>
              <a:t> MC integration?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501654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Efficient Sampling: Connecting Path Families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22383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20574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14600" y="2438400"/>
            <a:ext cx="1828800" cy="1981200"/>
          </a:xfrm>
          <a:prstGeom prst="line">
            <a:avLst/>
          </a:prstGeom>
          <a:ln w="38100">
            <a:solidFill>
              <a:srgbClr val="15A02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4876800" y="2454275"/>
            <a:ext cx="2009776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71389" y="2209800"/>
            <a:ext cx="61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46" name="直線コネクタ 98"/>
          <p:cNvCxnSpPr/>
          <p:nvPr/>
        </p:nvCxnSpPr>
        <p:spPr>
          <a:xfrm flipH="1">
            <a:off x="6248400" y="2606675"/>
            <a:ext cx="790576" cy="19653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98"/>
          <p:cNvCxnSpPr/>
          <p:nvPr/>
        </p:nvCxnSpPr>
        <p:spPr>
          <a:xfrm flipH="1">
            <a:off x="4953000" y="4572000"/>
            <a:ext cx="1295400" cy="381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98"/>
          <p:cNvCxnSpPr/>
          <p:nvPr/>
        </p:nvCxnSpPr>
        <p:spPr>
          <a:xfrm flipH="1">
            <a:off x="6781800" y="2759075"/>
            <a:ext cx="409576" cy="24987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98"/>
          <p:cNvCxnSpPr/>
          <p:nvPr/>
        </p:nvCxnSpPr>
        <p:spPr>
          <a:xfrm flipH="1">
            <a:off x="4876800" y="5257800"/>
            <a:ext cx="1905000" cy="762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98"/>
          <p:cNvCxnSpPr/>
          <p:nvPr/>
        </p:nvCxnSpPr>
        <p:spPr>
          <a:xfrm flipH="1" flipV="1">
            <a:off x="5029200" y="2133600"/>
            <a:ext cx="1981200" cy="152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8"/>
          <p:cNvCxnSpPr/>
          <p:nvPr/>
        </p:nvCxnSpPr>
        <p:spPr>
          <a:xfrm flipH="1">
            <a:off x="3886200" y="2133600"/>
            <a:ext cx="1143000" cy="533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2000" y="3962400"/>
            <a:ext cx="2819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Of course!</a:t>
            </a:r>
          </a:p>
          <a:p>
            <a:r>
              <a:rPr lang="en-US" sz="2000" dirty="0" smtClean="0"/>
              <a:t>For example, we could </a:t>
            </a:r>
            <a:r>
              <a:rPr lang="en-US" sz="2000" b="1" dirty="0" smtClean="0"/>
              <a:t>pick </a:t>
            </a:r>
            <a:r>
              <a:rPr lang="en-US" sz="2000" b="1" dirty="0" smtClean="0">
                <a:solidFill>
                  <a:srgbClr val="C0504D"/>
                </a:solidFill>
              </a:rPr>
              <a:t>1</a:t>
            </a:r>
            <a:r>
              <a:rPr lang="en-US" sz="2000" dirty="0" smtClean="0"/>
              <a:t> light path, and connect the perturbed eye path to </a:t>
            </a:r>
            <a:r>
              <a:rPr lang="en-US" sz="2000" b="1" dirty="0" smtClean="0"/>
              <a:t>all</a:t>
            </a:r>
            <a:r>
              <a:rPr lang="en-US" sz="2000" dirty="0" smtClean="0"/>
              <a:t> its vertices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43400" y="4419600"/>
            <a:ext cx="304800" cy="0"/>
          </a:xfrm>
          <a:prstGeom prst="straightConnector1">
            <a:avLst/>
          </a:prstGeom>
          <a:ln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4419600"/>
            <a:ext cx="381000" cy="5334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72000" y="4419600"/>
            <a:ext cx="1600200" cy="1524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2000" y="2590800"/>
            <a:ext cx="2438400" cy="1828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円/楕円 99"/>
          <p:cNvSpPr/>
          <p:nvPr/>
        </p:nvSpPr>
        <p:spPr>
          <a:xfrm>
            <a:off x="4114799" y="4267200"/>
            <a:ext cx="609601" cy="304800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3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Efficient Sampling: Connecting Path Families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22383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20574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14600" y="2438400"/>
            <a:ext cx="1828800" cy="1981200"/>
          </a:xfrm>
          <a:prstGeom prst="line">
            <a:avLst/>
          </a:prstGeom>
          <a:ln w="38100">
            <a:solidFill>
              <a:srgbClr val="15A02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4876800" y="2454275"/>
            <a:ext cx="2009776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71389" y="2209800"/>
            <a:ext cx="61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46" name="直線コネクタ 98"/>
          <p:cNvCxnSpPr/>
          <p:nvPr/>
        </p:nvCxnSpPr>
        <p:spPr>
          <a:xfrm flipH="1">
            <a:off x="6248400" y="2606675"/>
            <a:ext cx="790576" cy="19653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98"/>
          <p:cNvCxnSpPr/>
          <p:nvPr/>
        </p:nvCxnSpPr>
        <p:spPr>
          <a:xfrm flipH="1">
            <a:off x="4953000" y="4572000"/>
            <a:ext cx="1295400" cy="381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98"/>
          <p:cNvCxnSpPr/>
          <p:nvPr/>
        </p:nvCxnSpPr>
        <p:spPr>
          <a:xfrm flipH="1">
            <a:off x="6781800" y="2759075"/>
            <a:ext cx="409576" cy="24987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98"/>
          <p:cNvCxnSpPr/>
          <p:nvPr/>
        </p:nvCxnSpPr>
        <p:spPr>
          <a:xfrm flipH="1">
            <a:off x="4876800" y="5257800"/>
            <a:ext cx="1905000" cy="762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98"/>
          <p:cNvCxnSpPr/>
          <p:nvPr/>
        </p:nvCxnSpPr>
        <p:spPr>
          <a:xfrm flipH="1" flipV="1">
            <a:off x="5029200" y="2133600"/>
            <a:ext cx="1981200" cy="152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8"/>
          <p:cNvCxnSpPr/>
          <p:nvPr/>
        </p:nvCxnSpPr>
        <p:spPr>
          <a:xfrm flipH="1">
            <a:off x="3886200" y="2133600"/>
            <a:ext cx="1143000" cy="533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2000" y="396240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Of course!</a:t>
            </a:r>
          </a:p>
          <a:p>
            <a:r>
              <a:rPr lang="en-US" sz="2000" dirty="0" smtClean="0"/>
              <a:t>Or even go wild and pick </a:t>
            </a:r>
            <a:r>
              <a:rPr lang="en-US" sz="2000" b="1" dirty="0" smtClean="0"/>
              <a:t>a few</a:t>
            </a:r>
            <a:r>
              <a:rPr lang="en-US" sz="2000" dirty="0" smtClean="0"/>
              <a:t> different light vertices to connect to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43400" y="4419600"/>
            <a:ext cx="304800" cy="0"/>
          </a:xfrm>
          <a:prstGeom prst="straightConnector1">
            <a:avLst/>
          </a:prstGeom>
          <a:ln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4419600"/>
            <a:ext cx="304800" cy="16002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572000" y="2133600"/>
            <a:ext cx="457200" cy="22860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2000" y="2590800"/>
            <a:ext cx="2438400" cy="1828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円/楕円 99"/>
          <p:cNvSpPr/>
          <p:nvPr/>
        </p:nvSpPr>
        <p:spPr>
          <a:xfrm>
            <a:off x="4114799" y="4267200"/>
            <a:ext cx="609601" cy="304800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999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Efficient Sampling: Connecting Path Families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22383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20574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14600" y="2438400"/>
            <a:ext cx="1828800" cy="1981200"/>
          </a:xfrm>
          <a:prstGeom prst="line">
            <a:avLst/>
          </a:prstGeom>
          <a:ln w="38100">
            <a:solidFill>
              <a:srgbClr val="15A02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4876800" y="2454275"/>
            <a:ext cx="2009776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71389" y="2209800"/>
            <a:ext cx="61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46" name="直線コネクタ 98"/>
          <p:cNvCxnSpPr/>
          <p:nvPr/>
        </p:nvCxnSpPr>
        <p:spPr>
          <a:xfrm flipH="1">
            <a:off x="6248400" y="2606675"/>
            <a:ext cx="790576" cy="19653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98"/>
          <p:cNvCxnSpPr/>
          <p:nvPr/>
        </p:nvCxnSpPr>
        <p:spPr>
          <a:xfrm flipH="1">
            <a:off x="4953000" y="4572000"/>
            <a:ext cx="1295400" cy="381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98"/>
          <p:cNvCxnSpPr/>
          <p:nvPr/>
        </p:nvCxnSpPr>
        <p:spPr>
          <a:xfrm flipH="1">
            <a:off x="6781800" y="2759075"/>
            <a:ext cx="409576" cy="24987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98"/>
          <p:cNvCxnSpPr/>
          <p:nvPr/>
        </p:nvCxnSpPr>
        <p:spPr>
          <a:xfrm flipH="1">
            <a:off x="4876800" y="5257800"/>
            <a:ext cx="1905000" cy="762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98"/>
          <p:cNvCxnSpPr/>
          <p:nvPr/>
        </p:nvCxnSpPr>
        <p:spPr>
          <a:xfrm flipH="1" flipV="1">
            <a:off x="5029200" y="2133600"/>
            <a:ext cx="1981200" cy="152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8"/>
          <p:cNvCxnSpPr/>
          <p:nvPr/>
        </p:nvCxnSpPr>
        <p:spPr>
          <a:xfrm flipH="1">
            <a:off x="3886200" y="2133600"/>
            <a:ext cx="1143000" cy="533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2000" y="3962400"/>
            <a:ext cx="2819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Of course!</a:t>
            </a:r>
          </a:p>
          <a:p>
            <a:r>
              <a:rPr lang="en-US" sz="2000" dirty="0" smtClean="0"/>
              <a:t>But we need to </a:t>
            </a:r>
            <a:r>
              <a:rPr lang="en-US" sz="2000" b="1" dirty="0" smtClean="0"/>
              <a:t>take </a:t>
            </a:r>
            <a:r>
              <a:rPr lang="en-US" sz="2000" b="1" dirty="0"/>
              <a:t>into </a:t>
            </a:r>
            <a:r>
              <a:rPr lang="en-US" sz="2000" b="1" dirty="0" smtClean="0"/>
              <a:t>account</a:t>
            </a:r>
            <a:r>
              <a:rPr lang="en-US" sz="2000" dirty="0" smtClean="0"/>
              <a:t> the number of samples we consider in</a:t>
            </a:r>
          </a:p>
          <a:p>
            <a:r>
              <a:rPr lang="en-US" sz="2000" dirty="0"/>
              <a:t>t</a:t>
            </a:r>
            <a:r>
              <a:rPr lang="en-US" sz="2000" dirty="0" smtClean="0"/>
              <a:t>he</a:t>
            </a:r>
            <a:r>
              <a:rPr lang="en-US" sz="2000" b="1" dirty="0" smtClean="0"/>
              <a:t> MIS weights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43400" y="4419600"/>
            <a:ext cx="304800" cy="0"/>
          </a:xfrm>
          <a:prstGeom prst="straightConnector1">
            <a:avLst/>
          </a:prstGeom>
          <a:ln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4419600"/>
            <a:ext cx="304800" cy="16002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4572000" y="2133600"/>
            <a:ext cx="457200" cy="22860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4572000" y="2590800"/>
            <a:ext cx="2438400" cy="1828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円/楕円 99"/>
          <p:cNvSpPr/>
          <p:nvPr/>
        </p:nvSpPr>
        <p:spPr>
          <a:xfrm>
            <a:off x="4114799" y="4267200"/>
            <a:ext cx="609601" cy="304800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4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Efficient Sampling: Connecting Path Families</a:t>
            </a:r>
            <a:endParaRPr lang="en-US" sz="2800" b="1" dirty="0">
              <a:latin typeface="Helvetica" pitchFamily="34" charset="0"/>
            </a:endParaRPr>
          </a:p>
        </p:txBody>
      </p:sp>
      <p:grpSp>
        <p:nvGrpSpPr>
          <p:cNvPr id="24" name="グループ化 80"/>
          <p:cNvGrpSpPr>
            <a:grpSpLocks/>
          </p:cNvGrpSpPr>
          <p:nvPr/>
        </p:nvGrpSpPr>
        <p:grpSpPr bwMode="auto">
          <a:xfrm>
            <a:off x="1752600" y="2238375"/>
            <a:ext cx="649288" cy="431800"/>
            <a:chOff x="899592" y="2852936"/>
            <a:chExt cx="648072" cy="432048"/>
          </a:xfrm>
        </p:grpSpPr>
        <p:cxnSp>
          <p:nvCxnSpPr>
            <p:cNvPr id="25" name="直線コネクタ 81"/>
            <p:cNvCxnSpPr/>
            <p:nvPr/>
          </p:nvCxnSpPr>
          <p:spPr>
            <a:xfrm flipV="1">
              <a:off x="899592" y="2852936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82"/>
            <p:cNvCxnSpPr/>
            <p:nvPr/>
          </p:nvCxnSpPr>
          <p:spPr>
            <a:xfrm>
              <a:off x="899592" y="3068960"/>
              <a:ext cx="648072" cy="21602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円/楕円 83"/>
            <p:cNvSpPr/>
            <p:nvPr/>
          </p:nvSpPr>
          <p:spPr>
            <a:xfrm>
              <a:off x="1332168" y="2924415"/>
              <a:ext cx="174298" cy="28909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28" name="グループ化 84"/>
          <p:cNvGrpSpPr>
            <a:grpSpLocks/>
          </p:cNvGrpSpPr>
          <p:nvPr/>
        </p:nvGrpSpPr>
        <p:grpSpPr bwMode="auto">
          <a:xfrm>
            <a:off x="7019925" y="2057400"/>
            <a:ext cx="720725" cy="719138"/>
            <a:chOff x="6300192" y="2420888"/>
            <a:chExt cx="720080" cy="720080"/>
          </a:xfrm>
        </p:grpSpPr>
        <p:sp>
          <p:nvSpPr>
            <p:cNvPr id="29" name="円/楕円 85"/>
            <p:cNvSpPr/>
            <p:nvPr/>
          </p:nvSpPr>
          <p:spPr>
            <a:xfrm>
              <a:off x="6598375" y="2719729"/>
              <a:ext cx="144334" cy="143062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kumimoji="1" lang="ja-JP" alt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30" name="直線コネクタ 86"/>
            <p:cNvCxnSpPr/>
            <p:nvPr/>
          </p:nvCxnSpPr>
          <p:spPr>
            <a:xfrm flipH="1">
              <a:off x="6300192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87"/>
            <p:cNvCxnSpPr/>
            <p:nvPr/>
          </p:nvCxnSpPr>
          <p:spPr>
            <a:xfrm flipH="1">
              <a:off x="6804565" y="2781723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88"/>
            <p:cNvCxnSpPr/>
            <p:nvPr/>
          </p:nvCxnSpPr>
          <p:spPr>
            <a:xfrm rot="5400000" flipH="1">
              <a:off x="6552141" y="3032877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89"/>
            <p:cNvCxnSpPr/>
            <p:nvPr/>
          </p:nvCxnSpPr>
          <p:spPr>
            <a:xfrm rot="5400000" flipH="1">
              <a:off x="6552141" y="2528979"/>
              <a:ext cx="21618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4" name="グループ化 28"/>
            <p:cNvGrpSpPr>
              <a:grpSpLocks/>
            </p:cNvGrpSpPr>
            <p:nvPr/>
          </p:nvGrpSpPr>
          <p:grpSpPr bwMode="auto">
            <a:xfrm flipV="1">
              <a:off x="6490828" y="2497265"/>
              <a:ext cx="381059" cy="592820"/>
              <a:chOff x="6490828" y="2497265"/>
              <a:chExt cx="381059" cy="592820"/>
            </a:xfrm>
          </p:grpSpPr>
          <p:cxnSp>
            <p:nvCxnSpPr>
              <p:cNvPr id="37" name="直線コネクタ 93"/>
              <p:cNvCxnSpPr/>
              <p:nvPr/>
            </p:nvCxnSpPr>
            <p:spPr>
              <a:xfrm rot="2700000" flipH="1">
                <a:off x="6382668" y="2605339"/>
                <a:ext cx="215707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94"/>
              <p:cNvCxnSpPr/>
              <p:nvPr/>
            </p:nvCxnSpPr>
            <p:spPr>
              <a:xfrm rot="2700000" flipH="1">
                <a:off x="6763327" y="2982071"/>
                <a:ext cx="214121" cy="0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" name="直線コネクタ 91"/>
            <p:cNvCxnSpPr/>
            <p:nvPr/>
          </p:nvCxnSpPr>
          <p:spPr>
            <a:xfrm rot="2700000" flipH="1">
              <a:off x="6382668" y="2605279"/>
              <a:ext cx="215707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コネクタ 92"/>
            <p:cNvCxnSpPr/>
            <p:nvPr/>
          </p:nvCxnSpPr>
          <p:spPr>
            <a:xfrm rot="2700000" flipH="1">
              <a:off x="6763327" y="2982010"/>
              <a:ext cx="217293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直線コネクタ 97"/>
          <p:cNvCxnSpPr/>
          <p:nvPr/>
        </p:nvCxnSpPr>
        <p:spPr>
          <a:xfrm>
            <a:off x="2514600" y="2438400"/>
            <a:ext cx="1828800" cy="1981200"/>
          </a:xfrm>
          <a:prstGeom prst="line">
            <a:avLst/>
          </a:prstGeom>
          <a:ln w="38100">
            <a:solidFill>
              <a:srgbClr val="15A022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線コネクタ 98"/>
          <p:cNvCxnSpPr/>
          <p:nvPr/>
        </p:nvCxnSpPr>
        <p:spPr>
          <a:xfrm flipH="1">
            <a:off x="4876800" y="2454275"/>
            <a:ext cx="2009776" cy="14319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71389" y="2209800"/>
            <a:ext cx="616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MC</a:t>
            </a:r>
            <a:endParaRPr lang="en-US" sz="2400" b="1" dirty="0">
              <a:solidFill>
                <a:srgbClr val="000000"/>
              </a:solidFill>
            </a:endParaRPr>
          </a:p>
        </p:txBody>
      </p:sp>
      <p:cxnSp>
        <p:nvCxnSpPr>
          <p:cNvPr id="46" name="直線コネクタ 98"/>
          <p:cNvCxnSpPr/>
          <p:nvPr/>
        </p:nvCxnSpPr>
        <p:spPr>
          <a:xfrm flipH="1">
            <a:off x="6248400" y="2606675"/>
            <a:ext cx="790576" cy="19653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98"/>
          <p:cNvCxnSpPr/>
          <p:nvPr/>
        </p:nvCxnSpPr>
        <p:spPr>
          <a:xfrm flipH="1">
            <a:off x="4953000" y="4572000"/>
            <a:ext cx="1295400" cy="381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98"/>
          <p:cNvCxnSpPr/>
          <p:nvPr/>
        </p:nvCxnSpPr>
        <p:spPr>
          <a:xfrm flipH="1">
            <a:off x="6781800" y="2759075"/>
            <a:ext cx="409576" cy="2498725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98"/>
          <p:cNvCxnSpPr/>
          <p:nvPr/>
        </p:nvCxnSpPr>
        <p:spPr>
          <a:xfrm flipH="1">
            <a:off x="4876800" y="5257800"/>
            <a:ext cx="1905000" cy="7620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98"/>
          <p:cNvCxnSpPr/>
          <p:nvPr/>
        </p:nvCxnSpPr>
        <p:spPr>
          <a:xfrm flipH="1" flipV="1">
            <a:off x="5029200" y="2133600"/>
            <a:ext cx="1981200" cy="152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98"/>
          <p:cNvCxnSpPr/>
          <p:nvPr/>
        </p:nvCxnSpPr>
        <p:spPr>
          <a:xfrm flipH="1">
            <a:off x="3886200" y="2133600"/>
            <a:ext cx="1143000" cy="533400"/>
          </a:xfrm>
          <a:prstGeom prst="line">
            <a:avLst/>
          </a:prstGeom>
          <a:ln w="38100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2000" y="3962400"/>
            <a:ext cx="2819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For example</a:t>
            </a:r>
            <a:r>
              <a:rPr lang="en-US" sz="2000" dirty="0" smtClean="0"/>
              <a:t>, if we do</a:t>
            </a:r>
            <a:r>
              <a:rPr lang="en-US" sz="2000" b="1" dirty="0" smtClean="0"/>
              <a:t> only </a:t>
            </a:r>
            <a:r>
              <a:rPr lang="en-US" sz="2000" b="1" dirty="0" smtClean="0">
                <a:solidFill>
                  <a:srgbClr val="C0504D"/>
                </a:solidFill>
              </a:rPr>
              <a:t>1</a:t>
            </a:r>
            <a:r>
              <a:rPr lang="en-US" sz="2000" b="1" dirty="0" smtClean="0"/>
              <a:t> connection</a:t>
            </a:r>
            <a:r>
              <a:rPr lang="en-US" sz="2000" dirty="0" smtClean="0"/>
              <a:t>, we will have to consider that</a:t>
            </a:r>
          </a:p>
          <a:p>
            <a:r>
              <a:rPr lang="en-US" sz="2000" dirty="0" smtClean="0"/>
              <a:t>the </a:t>
            </a:r>
            <a:r>
              <a:rPr lang="en-US" sz="2000" b="1" dirty="0" smtClean="0"/>
              <a:t>ratio</a:t>
            </a:r>
            <a:r>
              <a:rPr lang="en-US" sz="2000" dirty="0" smtClean="0"/>
              <a:t> of </a:t>
            </a:r>
            <a:r>
              <a:rPr lang="en-US" sz="2000" b="1" dirty="0" smtClean="0"/>
              <a:t>DE</a:t>
            </a:r>
            <a:r>
              <a:rPr lang="en-US" sz="2000" dirty="0" smtClean="0"/>
              <a:t> samples to </a:t>
            </a:r>
            <a:r>
              <a:rPr lang="en-US" sz="2000" b="1" dirty="0" smtClean="0"/>
              <a:t>MC</a:t>
            </a:r>
            <a:r>
              <a:rPr lang="en-US" sz="2000" dirty="0" smtClean="0"/>
              <a:t> samples is </a:t>
            </a:r>
            <a:r>
              <a:rPr lang="en-US" sz="2000" b="1" dirty="0" smtClean="0">
                <a:solidFill>
                  <a:srgbClr val="C0504D"/>
                </a:solidFill>
              </a:rPr>
              <a:t>N:1</a:t>
            </a:r>
          </a:p>
          <a:p>
            <a:endParaRPr lang="en-US" sz="2000" b="1" dirty="0"/>
          </a:p>
          <a:p>
            <a:r>
              <a:rPr lang="en-US" sz="2000" b="1" dirty="0" smtClean="0"/>
              <a:t>N = # light paths</a:t>
            </a:r>
            <a:endParaRPr lang="en-US" sz="2000" b="1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343400" y="4419600"/>
            <a:ext cx="304800" cy="0"/>
          </a:xfrm>
          <a:prstGeom prst="straightConnector1">
            <a:avLst/>
          </a:prstGeom>
          <a:ln>
            <a:solidFill>
              <a:srgbClr val="C0504D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572000" y="4419600"/>
            <a:ext cx="381000" cy="5334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2000" y="2590800"/>
            <a:ext cx="2438400" cy="18288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572000" y="4419600"/>
            <a:ext cx="1600200" cy="15240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円/楕円 99"/>
          <p:cNvSpPr/>
          <p:nvPr/>
        </p:nvSpPr>
        <p:spPr>
          <a:xfrm>
            <a:off x="4114799" y="4267200"/>
            <a:ext cx="609601" cy="304800"/>
          </a:xfrm>
          <a:prstGeom prst="ellipse">
            <a:avLst/>
          </a:prstGeom>
          <a:solidFill>
            <a:schemeClr val="accent1">
              <a:alpha val="32000"/>
            </a:schemeClr>
          </a:solidFill>
          <a:ln w="38100">
            <a:solidFill>
              <a:schemeClr val="tx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1" lang="ja-JP" alt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697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3995079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Unified Path Sampling</a:t>
            </a:r>
            <a:endParaRPr kumimoji="1" lang="ja-JP" altLang="en-US" sz="2800" b="1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829" y="838200"/>
            <a:ext cx="685394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2268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Previous Frameworks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Local Monte Carlo Path Sampling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Path Tracing)</a:t>
            </a:r>
            <a:endParaRPr lang="en-US" sz="2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Density Estimation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Mapping)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4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俊次\デスクトップ\ups\untitled folder 2\BP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4219575" cy="523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/>
              <a:t>Monte Carlo Integration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084781303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3995079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Unified Path Sampling</a:t>
            </a:r>
            <a:endParaRPr kumimoji="1" lang="ja-JP" altLang="en-US" sz="2800" b="1" dirty="0"/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829" y="838200"/>
            <a:ext cx="685394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483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838200"/>
            <a:ext cx="6858000" cy="514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4753199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Photon Density Estimation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0866452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148174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Results</a:t>
            </a:r>
            <a:endParaRPr kumimoji="1" lang="ja-JP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990600"/>
            <a:ext cx="6477681" cy="485012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58000" y="4533832"/>
            <a:ext cx="1980118" cy="148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5898351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148174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Results</a:t>
            </a:r>
            <a:endParaRPr kumimoji="1" lang="ja-JP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762000"/>
            <a:ext cx="689956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96460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148174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Results</a:t>
            </a:r>
            <a:endParaRPr kumimoji="1" lang="ja-JP" alt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416" y="762001"/>
            <a:ext cx="6843996" cy="5105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213" y="5867400"/>
            <a:ext cx="126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BPT</a:t>
            </a:r>
            <a:r>
              <a:rPr lang="en-US" dirty="0" smtClean="0"/>
              <a:t> (0.050)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71413" y="5867400"/>
            <a:ext cx="1350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PPM</a:t>
            </a:r>
            <a:r>
              <a:rPr lang="en-US" dirty="0" smtClean="0"/>
              <a:t> (0.059)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8200" y="5867400"/>
            <a:ext cx="145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SPPM</a:t>
            </a:r>
            <a:r>
              <a:rPr lang="en-US" dirty="0" smtClean="0"/>
              <a:t> (0.033)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88946" y="5867400"/>
            <a:ext cx="1285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UPS</a:t>
            </a:r>
            <a:r>
              <a:rPr lang="en-US" dirty="0" smtClean="0"/>
              <a:t> (0.022)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312248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148174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Results</a:t>
            </a:r>
            <a:endParaRPr kumimoji="1" lang="ja-JP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11" y="1066800"/>
            <a:ext cx="3886200" cy="39094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5411" y="1066800"/>
            <a:ext cx="3862789" cy="3886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0800000">
            <a:off x="8353553" y="1600200"/>
            <a:ext cx="551203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 smtClean="0"/>
              <a:t>BPT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 rot="10800000">
            <a:off x="8313091" y="2831068"/>
            <a:ext cx="632129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 smtClean="0"/>
              <a:t>PPM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 rot="10800000">
            <a:off x="8345494" y="4126467"/>
            <a:ext cx="567320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b="1" dirty="0" smtClean="0"/>
              <a:t>UPS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876800" y="5029200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min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172200" y="5029200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</a:t>
            </a:r>
            <a:r>
              <a:rPr lang="en-US" dirty="0"/>
              <a:t>min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67600" y="5029200"/>
            <a:ext cx="71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</a:t>
            </a:r>
            <a:r>
              <a:rPr lang="en-US" dirty="0"/>
              <a:t>min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84983" y="5029200"/>
            <a:ext cx="113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32495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2312627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MIS Weights</a:t>
            </a:r>
            <a:endParaRPr kumimoji="1" lang="ja-JP" alt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19200"/>
            <a:ext cx="8059994" cy="41643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7800" y="5410200"/>
            <a:ext cx="2123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MC Path Integration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181600" y="5410200"/>
            <a:ext cx="2736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Photon Density Estimation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46748658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1481746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Results</a:t>
            </a:r>
            <a:endParaRPr kumimoji="1" lang="ja-JP" altLang="en-US" sz="2800" b="1" dirty="0"/>
          </a:p>
        </p:txBody>
      </p:sp>
      <p:pic>
        <p:nvPicPr>
          <p:cNvPr id="4" name="Picture 3" descr="torus_BP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torus_PPM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752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torus_UP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75260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6"/>
          <p:cNvSpPr txBox="1">
            <a:spLocks noChangeArrowheads="1"/>
          </p:cNvSpPr>
          <p:nvPr/>
        </p:nvSpPr>
        <p:spPr bwMode="auto">
          <a:xfrm>
            <a:off x="1409700" y="4735512"/>
            <a:ext cx="55120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latin typeface="Calibri" pitchFamily="34" charset="0"/>
              </a:rPr>
              <a:t>BPT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4370388" y="4724400"/>
            <a:ext cx="6321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latin typeface="Calibri" pitchFamily="34" charset="0"/>
              </a:rPr>
              <a:t>PPM</a:t>
            </a:r>
          </a:p>
        </p:txBody>
      </p:sp>
      <p:sp>
        <p:nvSpPr>
          <p:cNvPr id="10" name="TextBox 18"/>
          <p:cNvSpPr txBox="1">
            <a:spLocks noChangeArrowheads="1"/>
          </p:cNvSpPr>
          <p:nvPr/>
        </p:nvSpPr>
        <p:spPr bwMode="auto">
          <a:xfrm>
            <a:off x="7291388" y="4724400"/>
            <a:ext cx="5673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>
                <a:latin typeface="Calibri" pitchFamily="34" charset="0"/>
              </a:rPr>
              <a:t>UPS</a:t>
            </a:r>
          </a:p>
        </p:txBody>
      </p:sp>
    </p:spTree>
    <p:extLst>
      <p:ext uri="{BB962C8B-B14F-4D97-AF65-F5344CB8AC3E}">
        <p14:creationId xmlns:p14="http://schemas.microsoft.com/office/powerpoint/2010/main" val="2833328660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smtClean="0">
                <a:latin typeface="Helvetica" pitchFamily="34" charset="0"/>
              </a:rPr>
              <a:t>Conclusions: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6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Extended Path Space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for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Robust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Light Transport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novel basis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for more efficient sampling of complex phenomena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 be combined with advanced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MCMC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techniques,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  e.g. Manifold Exploration [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Jakob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and </a:t>
            </a:r>
            <a:r>
              <a:rPr lang="en-US" sz="2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Marschner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2012]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Unified Path Sampling</a:t>
            </a:r>
          </a:p>
          <a:p>
            <a:pPr lvl="1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n efficient algorithm allowing to combine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PPM</a:t>
            </a:r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 and 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BPT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4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An analysis of </a:t>
            </a:r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Optimal MIS Weights</a:t>
            </a:r>
          </a:p>
          <a:p>
            <a:pPr lvl="1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d</a:t>
            </a:r>
            <a:r>
              <a:rPr lang="en-US" sz="2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etails in the paper</a:t>
            </a:r>
          </a:p>
        </p:txBody>
      </p:sp>
    </p:spTree>
    <p:extLst>
      <p:ext uri="{BB962C8B-B14F-4D97-AF65-F5344CB8AC3E}">
        <p14:creationId xmlns:p14="http://schemas.microsoft.com/office/powerpoint/2010/main" val="1349025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Previous Frameworks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Local Monte Carlo Path Sampling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Path Tracing)</a:t>
            </a:r>
            <a:endParaRPr lang="en-US" sz="2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Density Estimation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Mapping)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rgbClr val="FF0000"/>
                </a:solidFill>
                <a:latin typeface="Helvetica" pitchFamily="34" charset="0"/>
              </a:rPr>
              <a:t>unbiased</a:t>
            </a:r>
            <a:r>
              <a:rPr lang="en-US" sz="2000" dirty="0">
                <a:solidFill>
                  <a:srgbClr val="C0504D"/>
                </a:solidFill>
                <a:latin typeface="Helvetica" pitchFamily="34" charset="0"/>
              </a:rPr>
              <a:t>: average error across an infinite number of runs = 0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434637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solidFill>
                  <a:srgbClr val="FF0000"/>
                </a:solidFill>
                <a:latin typeface="Helvetica" pitchFamily="34" charset="0"/>
              </a:rPr>
              <a:t>consistent</a:t>
            </a:r>
            <a:r>
              <a:rPr lang="en-US" sz="2000" dirty="0" smtClean="0">
                <a:solidFill>
                  <a:srgbClr val="C0504D"/>
                </a:solidFill>
                <a:latin typeface="Helvetica" pitchFamily="34" charset="0"/>
              </a:rPr>
              <a:t>: the limit error for an infinite run = 0</a:t>
            </a:r>
            <a:endParaRPr lang="en-US" sz="2000" dirty="0">
              <a:solidFill>
                <a:srgbClr val="C0504D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461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err="1" smtClean="0">
                <a:latin typeface="Helvetica" pitchFamily="34" charset="0"/>
              </a:rPr>
              <a:t>Aknowledgements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6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err="1" smtClean="0"/>
              <a:t>Youichi</a:t>
            </a:r>
            <a:r>
              <a:rPr lang="en-US" sz="2000" dirty="0" smtClean="0"/>
              <a:t> </a:t>
            </a:r>
            <a:r>
              <a:rPr lang="en-US" sz="2000" dirty="0"/>
              <a:t>Kimura (Studio Azurite) </a:t>
            </a:r>
            <a:r>
              <a:rPr lang="en-US" sz="2000" dirty="0" smtClean="0"/>
              <a:t>            (bathroom scene)</a:t>
            </a:r>
          </a:p>
          <a:p>
            <a:endParaRPr lang="en-US" sz="2000" dirty="0"/>
          </a:p>
          <a:p>
            <a:r>
              <a:rPr lang="en-US" sz="2000" dirty="0"/>
              <a:t>Dan </a:t>
            </a:r>
            <a:r>
              <a:rPr lang="en-US" sz="2000" dirty="0" err="1"/>
              <a:t>Konieczka</a:t>
            </a:r>
            <a:r>
              <a:rPr lang="en-US" sz="2000" dirty="0"/>
              <a:t> and Juan Carlos Silva </a:t>
            </a:r>
            <a:r>
              <a:rPr lang="en-US" sz="2000" dirty="0" smtClean="0"/>
              <a:t>   (treasure scene)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err="1"/>
              <a:t>Jaakko</a:t>
            </a:r>
            <a:r>
              <a:rPr lang="en-US" sz="2000" dirty="0"/>
              <a:t> </a:t>
            </a:r>
            <a:r>
              <a:rPr lang="en-US" sz="2000" dirty="0" err="1"/>
              <a:t>Lehtinen</a:t>
            </a:r>
            <a:r>
              <a:rPr lang="en-US" sz="2000" dirty="0"/>
              <a:t> </a:t>
            </a:r>
            <a:r>
              <a:rPr lang="en-US" sz="2000" dirty="0" smtClean="0"/>
              <a:t>	      (comments on first draft)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/>
              <a:t>Leonhard </a:t>
            </a:r>
            <a:r>
              <a:rPr lang="en-US" sz="2000" dirty="0" err="1" smtClean="0"/>
              <a:t>Gruenschloß</a:t>
            </a:r>
            <a:r>
              <a:rPr lang="en-US" sz="2000" dirty="0" smtClean="0"/>
              <a:t>       (inspiring technical feedback)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b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2066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elissachan\Desktop\Slide 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"/>
            <a:ext cx="91465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516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Previous Frameworks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Local Monte Carlo Path Sampling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Path Tracing)</a:t>
            </a:r>
            <a:endParaRPr lang="en-US" sz="2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Density Estimation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Mapping)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unbiased: average error across an infinite number of runs = 0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24384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Helvetica" pitchFamily="34" charset="0"/>
              </a:rPr>
              <a:t>cannot capture singular paths that do not contain </a:t>
            </a:r>
            <a:r>
              <a:rPr lang="en-US" sz="2000" dirty="0">
                <a:solidFill>
                  <a:srgbClr val="FF0000"/>
                </a:solidFill>
                <a:latin typeface="Helvetica" pitchFamily="34" charset="0"/>
              </a:rPr>
              <a:t>2 non-specular</a:t>
            </a:r>
            <a:r>
              <a:rPr lang="en-US" sz="2000" dirty="0">
                <a:solidFill>
                  <a:schemeClr val="accent2"/>
                </a:solidFill>
                <a:latin typeface="Helvetica" pitchFamily="34" charset="0"/>
              </a:rPr>
              <a:t> scattering events in a row</a:t>
            </a:r>
            <a:endParaRPr lang="en-US" sz="2400" dirty="0">
              <a:solidFill>
                <a:schemeClr val="accent2"/>
              </a:solidFill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34637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consistent: the limit error for an infinite run = 0</a:t>
            </a:r>
            <a:endParaRPr lang="en-US" sz="2000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72737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rgbClr val="C0504D"/>
                </a:solidFill>
                <a:latin typeface="Helvetica" pitchFamily="34" charset="0"/>
              </a:rPr>
              <a:t>can capture any transport path (introducing an </a:t>
            </a:r>
            <a:r>
              <a:rPr lang="en-US" sz="2000" dirty="0">
                <a:solidFill>
                  <a:srgbClr val="FF0000"/>
                </a:solidFill>
                <a:latin typeface="Helvetica" pitchFamily="34" charset="0"/>
              </a:rPr>
              <a:t>approximation</a:t>
            </a:r>
            <a:r>
              <a:rPr lang="en-US" sz="2000" dirty="0">
                <a:solidFill>
                  <a:srgbClr val="C0504D"/>
                </a:solidFill>
                <a:latin typeface="Helvetic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296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 smtClean="0">
                <a:latin typeface="Helvetica" pitchFamily="34" charset="0"/>
              </a:rPr>
              <a:t>Previous Frameworks</a:t>
            </a:r>
            <a:endParaRPr lang="en-US" sz="2800" b="1" dirty="0">
              <a:latin typeface="Helvetica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Local Monte Carlo Path Sampling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Path Tracing)</a:t>
            </a:r>
            <a:endParaRPr lang="en-US" sz="2400" i="1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  <a:p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Density Estimation </a:t>
            </a:r>
            <a:r>
              <a:rPr lang="en-US" sz="20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(e.g. </a:t>
            </a:r>
            <a:r>
              <a:rPr lang="en-US" sz="20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34" charset="0"/>
              </a:rPr>
              <a:t>Photon Mapping)</a:t>
            </a:r>
            <a:endParaRPr lang="en-US" sz="2000" dirty="0" smtClean="0">
              <a:solidFill>
                <a:schemeClr val="tx1">
                  <a:lumMod val="85000"/>
                  <a:lumOff val="15000"/>
                </a:schemeClr>
              </a:solidFill>
              <a:latin typeface="Helvetic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205740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unbiased: average error across an infinite number of runs = 0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243840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cannot capture singular paths that do not contain 2 non-specular scattering events in a row</a:t>
            </a:r>
            <a:endParaRPr lang="en-US" sz="2400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3102114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solidFill>
                  <a:srgbClr val="C0504D"/>
                </a:solidFill>
                <a:latin typeface="Helvetica" pitchFamily="34" charset="0"/>
              </a:rPr>
              <a:t>is </a:t>
            </a:r>
            <a:r>
              <a:rPr lang="en-US" sz="2000" dirty="0">
                <a:solidFill>
                  <a:srgbClr val="C0504D"/>
                </a:solidFill>
                <a:latin typeface="Helvetica" pitchFamily="34" charset="0"/>
              </a:rPr>
              <a:t>inefficient at sampling </a:t>
            </a:r>
            <a:r>
              <a:rPr lang="en-US" sz="2000" dirty="0">
                <a:solidFill>
                  <a:srgbClr val="FF0000"/>
                </a:solidFill>
                <a:latin typeface="Helvetica" pitchFamily="34" charset="0"/>
              </a:rPr>
              <a:t>nearly singular</a:t>
            </a:r>
            <a:r>
              <a:rPr lang="en-US" sz="2000" dirty="0">
                <a:solidFill>
                  <a:srgbClr val="C0504D"/>
                </a:solidFill>
                <a:latin typeface="Helvetica" pitchFamily="34" charset="0"/>
              </a:rPr>
              <a:t> transport phenomena</a:t>
            </a:r>
            <a:endParaRPr lang="en-US" sz="2400" dirty="0">
              <a:solidFill>
                <a:srgbClr val="C0504D"/>
              </a:solidFill>
              <a:latin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34637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Helvetica" pitchFamily="34" charset="0"/>
              </a:rPr>
              <a:t>consistent: the limit error for an infinite run = 0</a:t>
            </a:r>
            <a:endParaRPr lang="en-US" sz="2000" dirty="0">
              <a:solidFill>
                <a:srgbClr val="000000"/>
              </a:solidFill>
              <a:latin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0" y="4727376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rgbClr val="000000"/>
                </a:solidFill>
                <a:latin typeface="Helvetica" pitchFamily="34" charset="0"/>
              </a:rPr>
              <a:t>can capture any transport path (introducing an approximation)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3400" y="5162490"/>
            <a:ext cx="8229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Helvetica" pitchFamily="34" charset="0"/>
              </a:rPr>
              <a:t>can be inefficient at sampling glossy reflections</a:t>
            </a:r>
          </a:p>
        </p:txBody>
      </p:sp>
    </p:spTree>
    <p:extLst>
      <p:ext uri="{BB962C8B-B14F-4D97-AF65-F5344CB8AC3E}">
        <p14:creationId xmlns:p14="http://schemas.microsoft.com/office/powerpoint/2010/main" val="1155012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俊次\デスクトップ\ups\untitled folder 2\BP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4219575" cy="523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/>
              <a:t>Monte Carlo Integration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46688766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俊次\デスクトップ\ups\untitled folder 2\BP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4219575" cy="52387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/>
              <a:t>Monte Carlo Integration</a:t>
            </a:r>
            <a:endParaRPr kumimoji="1" lang="ja-JP" alt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3148822" cy="2362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212873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>
            <a:spLocks noChangeArrowheads="1"/>
          </p:cNvSpPr>
          <p:nvPr/>
        </p:nvSpPr>
        <p:spPr bwMode="auto">
          <a:xfrm>
            <a:off x="228600" y="152400"/>
            <a:ext cx="4753199" cy="523220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kumimoji="1" lang="en-US" altLang="ja-JP" sz="2800" b="1" dirty="0" smtClean="0"/>
              <a:t>Photon Density Estimation</a:t>
            </a:r>
            <a:endParaRPr kumimoji="1" lang="ja-JP" altLang="en-US" sz="28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848" y="841248"/>
            <a:ext cx="6864097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57164"/>
      </p:ext>
    </p:extLst>
  </p:cSld>
  <p:clrMapOvr>
    <a:masterClrMapping/>
  </p:clrMapOvr>
  <p:transition xmlns:p14="http://schemas.microsoft.com/office/powerpoint/2010/main" advTm="6000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1928</TotalTime>
  <Words>1156</Words>
  <Application>Microsoft Macintosh PowerPoint</Application>
  <PresentationFormat>On-screen Show (4:3)</PresentationFormat>
  <Paragraphs>250</Paragraphs>
  <Slides>41</Slides>
  <Notes>27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Office Theme</vt:lpstr>
      <vt:lpstr>Equation</vt:lpstr>
      <vt:lpstr>PowerPoint Presentation</vt:lpstr>
      <vt:lpstr>PowerPoint Presentation</vt:lpstr>
      <vt:lpstr>Previous Frameworks</vt:lpstr>
      <vt:lpstr>Previous Frameworks</vt:lpstr>
      <vt:lpstr>Previous Frameworks</vt:lpstr>
      <vt:lpstr>Previous Frameworks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 we get the best of both?</vt:lpstr>
      <vt:lpstr>Can we get the best of both?</vt:lpstr>
      <vt:lpstr>Can we get the best of both?</vt:lpstr>
      <vt:lpstr>Can we get the best of both?</vt:lpstr>
      <vt:lpstr>Can we get the best of both?</vt:lpstr>
      <vt:lpstr>Different Sampling Spaces, Different Rules</vt:lpstr>
      <vt:lpstr>Different Sampling Spaces, Different Rules</vt:lpstr>
      <vt:lpstr>Different Sampling Spaces, Different Rules</vt:lpstr>
      <vt:lpstr>Our solution: we craft a New Path Space!</vt:lpstr>
      <vt:lpstr>Our solution: we craft a New Path Space!</vt:lpstr>
      <vt:lpstr>Our solution: we craft a New Path Space!</vt:lpstr>
      <vt:lpstr>Efficient Sampling: Connecting Path Families</vt:lpstr>
      <vt:lpstr>Efficient Sampling: Connecting Path Families</vt:lpstr>
      <vt:lpstr>Efficient Sampling: Connecting Path Families</vt:lpstr>
      <vt:lpstr>Efficient Sampling: Connecting Path Families</vt:lpstr>
      <vt:lpstr>Efficient Sampling: Connecting Path Families</vt:lpstr>
      <vt:lpstr>Efficient Sampling: Connecting Path Families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Conclusions:</vt:lpstr>
      <vt:lpstr>Aknowledgements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Chan</dc:creator>
  <cp:lastModifiedBy>clittle little</cp:lastModifiedBy>
  <cp:revision>122</cp:revision>
  <dcterms:created xsi:type="dcterms:W3CDTF">2012-08-27T07:20:20Z</dcterms:created>
  <dcterms:modified xsi:type="dcterms:W3CDTF">2012-11-30T23:55:35Z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-304239676</vt:i4>
  </property>
  <property fmtid="{D5CDD505-2E9C-101B-9397-08002B2CF9AE}" pid="3" name="_NewReviewCycle">
    <vt:lpwstr/>
  </property>
  <property fmtid="{D5CDD505-2E9C-101B-9397-08002B2CF9AE}" pid="4" name="_EmailSubject">
    <vt:lpwstr>Siggraph Asia 2012 slide template</vt:lpwstr>
  </property>
  <property fmtid="{D5CDD505-2E9C-101B-9397-08002B2CF9AE}" pid="5" name="_AuthorEmail">
    <vt:lpwstr>jpantaleoni@nvidia.com</vt:lpwstr>
  </property>
  <property fmtid="{D5CDD505-2E9C-101B-9397-08002B2CF9AE}" pid="6" name="_AuthorEmailDisplayName">
    <vt:lpwstr>Jacopo Pantaleoni</vt:lpwstr>
  </property>
</Properties>
</file>