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3740" r:id="rId2"/>
    <p:sldMasterId id="2147483757" r:id="rId3"/>
  </p:sldMasterIdLst>
  <p:notesMasterIdLst>
    <p:notesMasterId r:id="rId40"/>
  </p:notesMasterIdLst>
  <p:handoutMasterIdLst>
    <p:handoutMasterId r:id="rId41"/>
  </p:handoutMasterIdLst>
  <p:sldIdLst>
    <p:sldId id="478" r:id="rId4"/>
    <p:sldId id="712" r:id="rId5"/>
    <p:sldId id="793" r:id="rId6"/>
    <p:sldId id="804" r:id="rId7"/>
    <p:sldId id="733" r:id="rId8"/>
    <p:sldId id="794" r:id="rId9"/>
    <p:sldId id="740" r:id="rId10"/>
    <p:sldId id="806" r:id="rId11"/>
    <p:sldId id="749" r:id="rId12"/>
    <p:sldId id="814" r:id="rId13"/>
    <p:sldId id="810" r:id="rId14"/>
    <p:sldId id="723" r:id="rId15"/>
    <p:sldId id="714" r:id="rId16"/>
    <p:sldId id="827" r:id="rId17"/>
    <p:sldId id="800" r:id="rId18"/>
    <p:sldId id="764" r:id="rId19"/>
    <p:sldId id="802" r:id="rId20"/>
    <p:sldId id="801" r:id="rId21"/>
    <p:sldId id="818" r:id="rId22"/>
    <p:sldId id="803" r:id="rId23"/>
    <p:sldId id="820" r:id="rId24"/>
    <p:sldId id="771" r:id="rId25"/>
    <p:sldId id="773" r:id="rId26"/>
    <p:sldId id="821" r:id="rId27"/>
    <p:sldId id="776" r:id="rId28"/>
    <p:sldId id="822" r:id="rId29"/>
    <p:sldId id="777" r:id="rId30"/>
    <p:sldId id="831" r:id="rId31"/>
    <p:sldId id="823" r:id="rId32"/>
    <p:sldId id="781" r:id="rId33"/>
    <p:sldId id="780" r:id="rId34"/>
    <p:sldId id="812" r:id="rId35"/>
    <p:sldId id="779" r:id="rId36"/>
    <p:sldId id="826" r:id="rId37"/>
    <p:sldId id="690" r:id="rId38"/>
    <p:sldId id="816" r:id="rId39"/>
  </p:sldIdLst>
  <p:sldSz cx="9144000" cy="6858000" type="screen4x3"/>
  <p:notesSz cx="6858000" cy="9144000"/>
  <p:defaultTextStyle>
    <a:defPPr>
      <a:defRPr lang="bg-BG"/>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Presentation" id="{E579E962-6DAF-408F-8DE7-EA039EE3FBA2}">
          <p14:sldIdLst>
            <p14:sldId id="478"/>
            <p14:sldId id="712"/>
            <p14:sldId id="793"/>
            <p14:sldId id="804"/>
            <p14:sldId id="733"/>
            <p14:sldId id="794"/>
            <p14:sldId id="740"/>
            <p14:sldId id="806"/>
            <p14:sldId id="749"/>
            <p14:sldId id="814"/>
            <p14:sldId id="810"/>
            <p14:sldId id="723"/>
            <p14:sldId id="714"/>
            <p14:sldId id="827"/>
            <p14:sldId id="800"/>
            <p14:sldId id="764"/>
            <p14:sldId id="802"/>
            <p14:sldId id="801"/>
            <p14:sldId id="818"/>
            <p14:sldId id="803"/>
            <p14:sldId id="820"/>
            <p14:sldId id="771"/>
            <p14:sldId id="773"/>
            <p14:sldId id="821"/>
            <p14:sldId id="776"/>
            <p14:sldId id="822"/>
            <p14:sldId id="777"/>
            <p14:sldId id="831"/>
            <p14:sldId id="823"/>
            <p14:sldId id="781"/>
            <p14:sldId id="780"/>
            <p14:sldId id="812"/>
            <p14:sldId id="779"/>
            <p14:sldId id="826"/>
            <p14:sldId id="690"/>
            <p14:sldId id="81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A0000"/>
    <a:srgbClr val="CC0049"/>
    <a:srgbClr val="FA4C5D"/>
    <a:srgbClr val="FF7979"/>
    <a:srgbClr val="FF1DAE"/>
    <a:srgbClr val="3C4C63"/>
    <a:srgbClr val="212D47"/>
    <a:srgbClr val="474421"/>
    <a:srgbClr val="222B46"/>
    <a:srgbClr val="1B2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7" autoAdjust="0"/>
    <p:restoredTop sz="77512" autoAdjust="0"/>
  </p:normalViewPr>
  <p:slideViewPr>
    <p:cSldViewPr>
      <p:cViewPr>
        <p:scale>
          <a:sx n="90" d="100"/>
          <a:sy n="90" d="100"/>
        </p:scale>
        <p:origin x="-2280" y="-318"/>
      </p:cViewPr>
      <p:guideLst>
        <p:guide orient="horz" pos="220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p:cViewPr varScale="1">
        <p:scale>
          <a:sx n="99" d="100"/>
          <a:sy n="99" d="100"/>
        </p:scale>
        <p:origin x="-349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E12A86-BAF6-495E-B410-A855BF0F24B6}" type="datetimeFigureOut">
              <a:rPr lang="en-US" smtClean="0"/>
              <a:t>27.11.2013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43B9C1-B433-4F83-B2E9-071614922DF5}" type="slidenum">
              <a:rPr lang="en-US" smtClean="0"/>
              <a:t>‹#›</a:t>
            </a:fld>
            <a:endParaRPr lang="en-US"/>
          </a:p>
        </p:txBody>
      </p:sp>
    </p:spTree>
    <p:extLst>
      <p:ext uri="{BB962C8B-B14F-4D97-AF65-F5344CB8AC3E}">
        <p14:creationId xmlns:p14="http://schemas.microsoft.com/office/powerpoint/2010/main" val="4104431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bg-BG"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CB382B6-8BD2-467F-AA53-B4D405CC8896}" type="datetimeFigureOut">
              <a:rPr lang="bg-BG"/>
              <a:pPr>
                <a:defRPr/>
              </a:pPr>
              <a:t>27.11.2013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bg-BG"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bg-BG"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FADDBDE-B1B7-4D15-9AE0-51FFA4A85B27}" type="slidenum">
              <a:rPr lang="bg-BG"/>
              <a:pPr>
                <a:defRPr/>
              </a:pPr>
              <a:t>‹#›</a:t>
            </a:fld>
            <a:endParaRPr lang="bg-BG"/>
          </a:p>
        </p:txBody>
      </p:sp>
    </p:spTree>
    <p:extLst>
      <p:ext uri="{BB962C8B-B14F-4D97-AF65-F5344CB8AC3E}">
        <p14:creationId xmlns:p14="http://schemas.microsoft.com/office/powerpoint/2010/main" val="1907062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a:t>
            </a:fld>
            <a:endParaRPr lang="bg-BG"/>
          </a:p>
        </p:txBody>
      </p:sp>
    </p:spTree>
    <p:extLst>
      <p:ext uri="{BB962C8B-B14F-4D97-AF65-F5344CB8AC3E}">
        <p14:creationId xmlns:p14="http://schemas.microsoft.com/office/powerpoint/2010/main" val="2427585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brings us</a:t>
            </a:r>
            <a:r>
              <a:rPr lang="en-US" baseline="0" dirty="0" smtClean="0"/>
              <a:t> to our problem statement.</a:t>
            </a:r>
          </a:p>
          <a:p>
            <a:endParaRPr lang="en-US" baseline="0" dirty="0" smtClean="0"/>
          </a:p>
          <a:p>
            <a:r>
              <a:rPr lang="en-US" dirty="0" smtClean="0"/>
              <a:t>[CLICK] </a:t>
            </a:r>
            <a:r>
              <a:rPr lang="en-US" baseline="0" dirty="0" smtClean="0"/>
              <a:t>We are given one vertex on a camera subpath and another one on a light path. </a:t>
            </a:r>
          </a:p>
          <a:p>
            <a:endParaRPr lang="en-US" baseline="0" dirty="0" smtClean="0"/>
          </a:p>
          <a:p>
            <a:r>
              <a:rPr lang="en-US" dirty="0" smtClean="0"/>
              <a:t>[CLICK] </a:t>
            </a:r>
            <a:r>
              <a:rPr lang="en-US" baseline="0" dirty="0" smtClean="0"/>
              <a:t>Our goal is to construct a subpath of length 3 connecting these two vertices by sampling two new vertices from a prescribed joint distribution.</a:t>
            </a:r>
          </a:p>
          <a:p>
            <a:endParaRPr lang="en-US" baseline="0" dirty="0" smtClean="0"/>
          </a:p>
          <a:p>
            <a:r>
              <a:rPr lang="en-US" dirty="0" smtClean="0"/>
              <a:t>[CLICK] </a:t>
            </a:r>
            <a:r>
              <a:rPr lang="en-US" baseline="0" dirty="0" smtClean="0"/>
              <a:t>We choose this distribution to be proportional to the product of the geometry and scattering terms of this connection subpath (the terms shown in blue), as these terms contribute most to the variation in the path contribution.</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Having prescribed the joint distribution, we then need to derive the corresponding vertex sampling routines. </a:t>
            </a:r>
            <a:r>
              <a:rPr lang="en-US" dirty="0" smtClean="0"/>
              <a:t>[CLICK] </a:t>
            </a:r>
            <a:r>
              <a:rPr lang="en-US" baseline="0" dirty="0" smtClean="0"/>
              <a:t>To make this problem tractable, we also assume that we are given a direction from the camera vertex.</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10</a:t>
            </a:fld>
            <a:endParaRPr lang="bg-BG"/>
          </a:p>
        </p:txBody>
      </p:sp>
    </p:spTree>
    <p:extLst>
      <p:ext uri="{BB962C8B-B14F-4D97-AF65-F5344CB8AC3E}">
        <p14:creationId xmlns:p14="http://schemas.microsoft.com/office/powerpoint/2010/main" val="272732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prior</a:t>
            </a:r>
            <a:r>
              <a:rPr lang="en-US" baseline="0" dirty="0" smtClean="0"/>
              <a:t> work that has also considered using more knowledge about subpaths for connections in isolated cases.</a:t>
            </a:r>
          </a:p>
          <a:p>
            <a:endParaRPr lang="en-US" baseline="0" dirty="0" smtClean="0"/>
          </a:p>
          <a:p>
            <a:pPr marL="0" indent="0">
              <a:buFont typeface="Arial" panose="020B0604020202020204" pitchFamily="34" charset="0"/>
              <a:buNone/>
            </a:pPr>
            <a:r>
              <a:rPr lang="en-US" baseline="0" dirty="0" smtClean="0"/>
              <a:t>In the context of rendering, Kulla &amp; Fajardo used equiangular sampling to compute single scattering along a given camera ray by importance sampling the geometry term along the connection edge.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VRL method computes double scattering from a given virtual ray light and a given camera ray by importance sampling the propagation distances along these rays from a joint distribution that is proportional to the phase functions and the geometry term.</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will later interpret these two methods as general-purpose connection techniques and show how to incorporate them in a bidirectional framework. Furthermore, we build upon this work and extend it to importance sample even more contribution terms.</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11</a:t>
            </a:fld>
            <a:endParaRPr lang="bg-BG"/>
          </a:p>
        </p:txBody>
      </p:sp>
    </p:spTree>
    <p:extLst>
      <p:ext uri="{BB962C8B-B14F-4D97-AF65-F5344CB8AC3E}">
        <p14:creationId xmlns:p14="http://schemas.microsoft.com/office/powerpoint/2010/main" val="387960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get back to our problem, we need to</a:t>
            </a:r>
            <a:r>
              <a:rPr lang="en-US" baseline="0" dirty="0" smtClean="0"/>
              <a:t> know how to sample from a given joint PDF</a:t>
            </a:r>
            <a:r>
              <a:rPr lang="en-US" baseline="0" dirty="0" smtClean="0"/>
              <a:t>. </a:t>
            </a:r>
            <a:r>
              <a:rPr lang="en-US" dirty="0" smtClean="0"/>
              <a:t>Joint </a:t>
            </a:r>
            <a:r>
              <a:rPr lang="en-US" dirty="0" smtClean="0"/>
              <a:t>importance sampling has been already used for a number of problems in graphics</a:t>
            </a:r>
            <a:r>
              <a:rPr lang="en-US" dirty="0" smtClean="0"/>
              <a:t>. </a:t>
            </a:r>
            <a:r>
              <a:rPr lang="en-US" baseline="0" dirty="0" smtClean="0"/>
              <a:t>A </a:t>
            </a:r>
            <a:r>
              <a:rPr lang="en-US" baseline="0" dirty="0" smtClean="0"/>
              <a:t>prominent example </a:t>
            </a:r>
            <a:r>
              <a:rPr lang="en-US" dirty="0" smtClean="0"/>
              <a:t>is environment map</a:t>
            </a:r>
            <a:r>
              <a:rPr lang="en-US" baseline="0" dirty="0" smtClean="0"/>
              <a:t> lighting</a:t>
            </a:r>
            <a:r>
              <a:rPr lang="en-US" dirty="0" smtClean="0"/>
              <a:t>, </a:t>
            </a:r>
            <a:r>
              <a:rPr lang="en-US" dirty="0" smtClean="0"/>
              <a:t>[CLICK] </a:t>
            </a:r>
            <a:r>
              <a:rPr lang="en-US" dirty="0" smtClean="0"/>
              <a:t>where</a:t>
            </a:r>
            <a:r>
              <a:rPr lang="en-US" baseline="0" dirty="0" smtClean="0"/>
              <a:t> y</a:t>
            </a:r>
            <a:r>
              <a:rPr lang="en-US" dirty="0" smtClean="0"/>
              <a:t>ou need to first sample the</a:t>
            </a:r>
            <a:r>
              <a:rPr lang="en-US" baseline="0" dirty="0" smtClean="0"/>
              <a:t> Y coordinate from a </a:t>
            </a:r>
            <a:r>
              <a:rPr lang="en-US" u="sng" baseline="0" dirty="0" smtClean="0"/>
              <a:t>marginal</a:t>
            </a:r>
            <a:r>
              <a:rPr lang="en-US" baseline="0" dirty="0" smtClean="0"/>
              <a:t> distribution that is proportional to the total energy in the scan-lines, and then </a:t>
            </a:r>
            <a:r>
              <a:rPr lang="en-US" dirty="0" smtClean="0"/>
              <a:t>[CLICK] </a:t>
            </a:r>
            <a:r>
              <a:rPr lang="en-US" baseline="0" dirty="0" smtClean="0"/>
              <a:t>you sample the X coordinate from a </a:t>
            </a:r>
            <a:r>
              <a:rPr lang="en-US" u="sng" baseline="0" dirty="0" smtClean="0"/>
              <a:t>conditional</a:t>
            </a:r>
            <a:r>
              <a:rPr lang="en-US" baseline="0" dirty="0" smtClean="0"/>
              <a:t> distribution proportional to the energy in the chosen scan-line.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such simple low-dimensional problems, joint sampling via marginalization is the standard way to go.</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t>
            </a:r>
            <a:r>
              <a:rPr lang="en-US" baseline="0" dirty="0" smtClean="0"/>
              <a:t>For higher-dimensional problems, however, analytical marginalization is rarely possible, and numerical marginalization, as done for environment maps, is generally infeasible due to the explosion in computational complexity with dimensionality.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t>
            </a:r>
            <a:r>
              <a:rPr lang="en-US" baseline="0" dirty="0" smtClean="0"/>
              <a:t>We show that joint sampling is still feasible for constructing paths in participating media, and in fact we employ </a:t>
            </a:r>
            <a:r>
              <a:rPr lang="en-US" u="none" baseline="0" dirty="0" smtClean="0"/>
              <a:t>both</a:t>
            </a:r>
            <a:r>
              <a:rPr lang="en-US" baseline="0" dirty="0" smtClean="0"/>
              <a:t> analytical and numerical marginalization.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12</a:t>
            </a:fld>
            <a:endParaRPr lang="bg-BG"/>
          </a:p>
        </p:txBody>
      </p:sp>
    </p:spTree>
    <p:extLst>
      <p:ext uri="{BB962C8B-B14F-4D97-AF65-F5344CB8AC3E}">
        <p14:creationId xmlns:p14="http://schemas.microsoft.com/office/powerpoint/2010/main" val="175454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our problem statement, we consider two possible ways to sample our connection subpath</a:t>
            </a:r>
            <a:r>
              <a:rPr lang="en-US" baseline="0" dirty="0" smtClean="0"/>
              <a:t>, corresponding to two different factorization of the joint distribution into a series of sampling decisions.</a:t>
            </a:r>
          </a:p>
          <a:p>
            <a:endParaRPr lang="en-US" baseline="0" dirty="0" smtClean="0"/>
          </a:p>
          <a:p>
            <a:r>
              <a:rPr lang="en-US" dirty="0" smtClean="0"/>
              <a:t>[CLICK] </a:t>
            </a:r>
            <a:r>
              <a:rPr lang="en-US" baseline="0" dirty="0" smtClean="0"/>
              <a:t>We can either sample a distance along the camera ray, then a direction, and then another distance.</a:t>
            </a:r>
          </a:p>
          <a:p>
            <a:endParaRPr lang="en-US" dirty="0" smtClean="0"/>
          </a:p>
          <a:p>
            <a:r>
              <a:rPr lang="en-US" dirty="0" smtClean="0"/>
              <a:t>[CLICK] </a:t>
            </a:r>
            <a:r>
              <a:rPr lang="en-US" dirty="0" smtClean="0"/>
              <a:t>Or we wan first</a:t>
            </a:r>
            <a:r>
              <a:rPr lang="en-US" baseline="0" dirty="0" smtClean="0"/>
              <a:t> sample a direction from the light vertex, then a distance along the resulting ray, and the final distance along the camera ray.</a:t>
            </a:r>
          </a:p>
          <a:p>
            <a:endParaRPr lang="en-US" dirty="0" smtClean="0"/>
          </a:p>
          <a:p>
            <a:r>
              <a:rPr lang="en-US" dirty="0" smtClean="0"/>
              <a:t>In the paper we provide full details how we use successive</a:t>
            </a:r>
            <a:r>
              <a:rPr lang="en-US" baseline="0" dirty="0" smtClean="0"/>
              <a:t> marginalization to derive the sampling decisions for both factorizations. The full derivation process is somewhat involved, but the results are simple, and I will try to give you a high-level explanation here.</a:t>
            </a:r>
          </a:p>
          <a:p>
            <a:endParaRPr lang="en-US" baseline="0" dirty="0" smtClean="0"/>
          </a:p>
          <a:p>
            <a:r>
              <a:rPr lang="en-US" dirty="0" smtClean="0"/>
              <a:t>[CLICK] </a:t>
            </a:r>
            <a:r>
              <a:rPr lang="en-US" baseline="0" dirty="0" smtClean="0"/>
              <a:t>I will start with the special case of isotropic scattering, where the phase functions are constant, for which we were able to find analytic sampling routines for the unidirectional factorization.</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13</a:t>
            </a:fld>
            <a:endParaRPr lang="bg-BG"/>
          </a:p>
        </p:txBody>
      </p:sp>
    </p:spTree>
    <p:extLst>
      <p:ext uri="{BB962C8B-B14F-4D97-AF65-F5344CB8AC3E}">
        <p14:creationId xmlns:p14="http://schemas.microsoft.com/office/powerpoint/2010/main" val="3879603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In this case, the</a:t>
            </a:r>
            <a:r>
              <a:rPr lang="en-US" baseline="0" dirty="0" smtClean="0"/>
              <a:t> joint PDF is proportional to the geometry terms.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[CLICK] </a:t>
            </a:r>
            <a:r>
              <a:rPr lang="en-US" baseline="0" dirty="0" smtClean="0"/>
              <a:t>In the paper we show that the first propagation distance needs to be sampled proportionally to the inverse distance between the resulting vertex and the light vertex.</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[CLICK] </a:t>
            </a:r>
            <a:r>
              <a:rPr lang="en-US" baseline="0" dirty="0" smtClean="0"/>
              <a:t>It is then particularly crucial to properly importance sample the subsequent direction, as the path contribution has a singularity at theta=0, and our corresponding importance sampling routine correctly cancels this singularity.</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[CLICK] </a:t>
            </a:r>
            <a:r>
              <a:rPr lang="en-US" baseline="0" dirty="0" smtClean="0"/>
              <a:t>The final distance needs to be sampled from a PDF proportional to the inverse squared distance between the resulting vertex and the light vertex, which is the equiangular PDF.</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14</a:t>
            </a:fld>
            <a:endParaRPr lang="bg-BG"/>
          </a:p>
        </p:txBody>
      </p:sp>
    </p:spTree>
    <p:extLst>
      <p:ext uri="{BB962C8B-B14F-4D97-AF65-F5344CB8AC3E}">
        <p14:creationId xmlns:p14="http://schemas.microsoft.com/office/powerpoint/2010/main" val="387960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the general case, </a:t>
            </a:r>
            <a:r>
              <a:rPr lang="en-US" dirty="0" smtClean="0"/>
              <a:t>where </a:t>
            </a:r>
            <a:r>
              <a:rPr lang="en-US" baseline="0" dirty="0" smtClean="0"/>
              <a:t>the phase functions are </a:t>
            </a:r>
            <a:r>
              <a:rPr lang="en-US" baseline="0" dirty="0" smtClean="0"/>
              <a:t>anisotropic </a:t>
            </a:r>
            <a:r>
              <a:rPr lang="en-US" dirty="0" smtClean="0"/>
              <a:t>[CLICK] </a:t>
            </a:r>
            <a:r>
              <a:rPr lang="en-US" baseline="0" dirty="0" smtClean="0"/>
              <a:t>we were unable to find analytic expressions for either sampling factorization, and had to resort to numerical marginalization via PDF tabulation.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t>
            </a:r>
            <a:r>
              <a:rPr lang="en-US" baseline="0" dirty="0" smtClean="0"/>
              <a:t>For VRLs Novak et al. considered a very similar configuration to our bidirectional factorization. However, they</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[CLICK] </a:t>
            </a:r>
            <a:r>
              <a:rPr lang="en-US" baseline="0" dirty="0" smtClean="0"/>
              <a:t>Did not include the VRL direction in their joint distribution</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[CLICK] </a:t>
            </a:r>
            <a:r>
              <a:rPr lang="en-US" baseline="0" dirty="0" smtClean="0"/>
              <a:t>They also assumed isotropic scattering and infinite camera ray when sampling the propagation distance along the VRL</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[CLICK] </a:t>
            </a:r>
            <a:r>
              <a:rPr lang="en-US" baseline="0" dirty="0" smtClean="0"/>
              <a:t>And they tabulated only the camera ray distance PDF and on-the-fly</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[CLICK] </a:t>
            </a:r>
            <a:r>
              <a:rPr lang="en-US" baseline="0" dirty="0" smtClean="0"/>
              <a:t>In contrast, our tabulations:</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smtClean="0"/>
              <a:t>Work for both joint factorizations, which include an extra direction sampling; </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smtClean="0"/>
              <a:t>Make no simplifying approximations; </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smtClean="0"/>
              <a:t>And are pre-computed once before rendering, where we exploit unique symmetries in geometric configurations to significantly reduce the table dimensionality and thus keeping the full joint tabulation compact and practical</a:t>
            </a:r>
            <a:r>
              <a:rPr lang="en-US" baseline="0" dirty="0" smtClean="0"/>
              <a:t>. To give you an idea, our j</a:t>
            </a:r>
            <a:r>
              <a:rPr lang="en-US" sz="1600" baseline="0" dirty="0" smtClean="0"/>
              <a:t>oint PDF </a:t>
            </a:r>
            <a:r>
              <a:rPr lang="en-US" sz="1600" baseline="0" dirty="0" smtClean="0"/>
              <a:t>is </a:t>
            </a:r>
            <a:r>
              <a:rPr lang="en-US" sz="1600" baseline="0" dirty="0" smtClean="0"/>
              <a:t>generally a </a:t>
            </a:r>
            <a:r>
              <a:rPr lang="en-US" sz="1600" baseline="0" dirty="0" smtClean="0"/>
              <a:t>function of 4 </a:t>
            </a:r>
            <a:r>
              <a:rPr lang="en-US" sz="1600" baseline="0" dirty="0" smtClean="0"/>
              <a:t>vertices, i.e. </a:t>
            </a:r>
            <a:r>
              <a:rPr lang="en-US" sz="1600" baseline="0" dirty="0" smtClean="0"/>
              <a:t>12 dimensions</a:t>
            </a:r>
            <a:r>
              <a:rPr lang="en-US" sz="1600" baseline="0" dirty="0" smtClean="0"/>
              <a:t>. Our tabulation requires </a:t>
            </a:r>
            <a:r>
              <a:rPr lang="en-US" sz="1600" baseline="0" dirty="0" smtClean="0"/>
              <a:t>3 tables with 3 dimensions </a:t>
            </a:r>
            <a:r>
              <a:rPr lang="en-US" sz="1600" baseline="0" dirty="0" smtClean="0"/>
              <a:t>each, which altogether take 35MB of storage and less than 1 second to compute.</a:t>
            </a:r>
            <a:endParaRPr lang="en-US" sz="1600" baseline="0"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15</a:t>
            </a:fld>
            <a:endParaRPr lang="bg-BG"/>
          </a:p>
        </p:txBody>
      </p:sp>
    </p:spTree>
    <p:extLst>
      <p:ext uri="{BB962C8B-B14F-4D97-AF65-F5344CB8AC3E}">
        <p14:creationId xmlns:p14="http://schemas.microsoft.com/office/powerpoint/2010/main" val="3879603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We are now done describing the sampling techniques, and let’s make a quick recap</a:t>
            </a:r>
            <a:r>
              <a:rPr lang="en-US" dirty="0" smtClean="0"/>
              <a:t>: [CLICK] </a:t>
            </a:r>
            <a:r>
              <a:rPr lang="en-US" dirty="0" smtClean="0"/>
              <a:t>We</a:t>
            </a:r>
            <a:r>
              <a:rPr lang="en-US" baseline="0" dirty="0" smtClean="0"/>
              <a:t> have new techniques for connecting a segment to a vertex with a length-3 connection subpath, which can be sampled in two different ways.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[CLICK] </a:t>
            </a:r>
            <a:r>
              <a:rPr lang="en-US" baseline="0" dirty="0" smtClean="0"/>
              <a:t>We also interpret the VRL method as a general technique for connecting two segments and </a:t>
            </a:r>
            <a:r>
              <a:rPr lang="en-US" dirty="0" smtClean="0"/>
              <a:t>[CLICK] </a:t>
            </a:r>
            <a:r>
              <a:rPr lang="en-US" baseline="0" dirty="0" smtClean="0"/>
              <a:t>improve it for both isotropic and anisotropic scattering via better PDF tabulation</a:t>
            </a:r>
            <a:r>
              <a:rPr lang="en-US" baseline="0" dirty="0" smtClean="0"/>
              <a:t>. </a:t>
            </a:r>
            <a:r>
              <a:rPr lang="en-US" dirty="0" smtClean="0"/>
              <a:t>[CLICK] </a:t>
            </a:r>
            <a:r>
              <a:rPr lang="en-US" baseline="0" dirty="0" smtClean="0"/>
              <a:t>We can also make use of equiangular sampling as a general length-2 vertex-segment connection technique, </a:t>
            </a:r>
            <a:r>
              <a:rPr lang="en-US" dirty="0" smtClean="0"/>
              <a:t>[CLICK] </a:t>
            </a:r>
            <a:r>
              <a:rPr lang="en-US" baseline="0" dirty="0" smtClean="0"/>
              <a:t>along with our tabulation for anisotropic scattering.</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dirty="0" smtClean="0"/>
              <a:t>[CLICK] </a:t>
            </a:r>
            <a:r>
              <a:rPr lang="en-US" baseline="0" dirty="0" smtClean="0"/>
              <a:t>These </a:t>
            </a:r>
            <a:r>
              <a:rPr lang="en-US" baseline="0" dirty="0" smtClean="0"/>
              <a:t>techniques </a:t>
            </a:r>
            <a:r>
              <a:rPr lang="en-US" baseline="0" dirty="0" smtClean="0"/>
              <a:t>can be categorized by </a:t>
            </a:r>
            <a:r>
              <a:rPr lang="en-US" baseline="0" dirty="0" smtClean="0"/>
              <a:t>the number of random decisions they jointly importance sample in making the connection. Our techniques sample 2 distances and 1 direction, VRLs sample 2 distances, and equiangular sampling – 1 distance.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[CLICK] </a:t>
            </a:r>
            <a:r>
              <a:rPr lang="en-US" baseline="0" dirty="0" smtClean="0"/>
              <a:t>However, existing path-based methods only perform connections via deterministic vertex-vertex shadow connections</a:t>
            </a:r>
            <a:r>
              <a:rPr lang="en-US" baseline="0" dirty="0" smtClean="0"/>
              <a:t>. </a:t>
            </a:r>
            <a:r>
              <a:rPr lang="en-US" dirty="0" smtClean="0"/>
              <a:t>[CLICK] </a:t>
            </a:r>
            <a:r>
              <a:rPr lang="en-US" baseline="0" dirty="0" smtClean="0"/>
              <a:t>We challenge this traditional approach, which is in fact a legacy from surface rendering, and actually </a:t>
            </a:r>
            <a:r>
              <a:rPr lang="en-US" u="sng" baseline="0" dirty="0" smtClean="0"/>
              <a:t>take advantage</a:t>
            </a:r>
            <a:r>
              <a:rPr lang="en-US" baseline="0" dirty="0" smtClean="0"/>
              <a:t> of the extra dimension in media to perform smarter connections by considering the </a:t>
            </a:r>
            <a:r>
              <a:rPr lang="en-US" u="sng" baseline="0" dirty="0" smtClean="0"/>
              <a:t>path segments</a:t>
            </a:r>
            <a:r>
              <a:rPr lang="en-US" baseline="0" dirty="0" smtClean="0"/>
              <a:t>. We incorporate the above techniques into path tracing, bidirectional path tracing and virtual ray lights.</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16</a:t>
            </a:fld>
            <a:endParaRPr lang="bg-BG"/>
          </a:p>
        </p:txBody>
      </p:sp>
    </p:spTree>
    <p:extLst>
      <p:ext uri="{BB962C8B-B14F-4D97-AF65-F5344CB8AC3E}">
        <p14:creationId xmlns:p14="http://schemas.microsoft.com/office/powerpoint/2010/main" val="2917424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with unidirectional path tracing</a:t>
            </a:r>
            <a:r>
              <a:rPr lang="en-US" dirty="0" smtClean="0"/>
              <a:t>. [CLICK] </a:t>
            </a:r>
            <a:r>
              <a:rPr lang="en-US" dirty="0" smtClean="0"/>
              <a:t>The traditional method constructs a camera subpath via phase function and transmittance</a:t>
            </a:r>
            <a:r>
              <a:rPr lang="en-US" baseline="0" dirty="0" smtClean="0"/>
              <a:t> importance sampling, </a:t>
            </a:r>
            <a:r>
              <a:rPr lang="en-US" dirty="0" smtClean="0"/>
              <a:t>[CLICK] </a:t>
            </a:r>
            <a:r>
              <a:rPr lang="en-US" baseline="0" dirty="0" smtClean="0"/>
              <a:t>and connects its vertices by placing deterministic shadow connection edges to the lights.</a:t>
            </a:r>
            <a:endParaRPr lang="en-US"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17</a:t>
            </a:fld>
            <a:endParaRPr lang="bg-BG"/>
          </a:p>
        </p:txBody>
      </p:sp>
    </p:spTree>
    <p:extLst>
      <p:ext uri="{BB962C8B-B14F-4D97-AF65-F5344CB8AC3E}">
        <p14:creationId xmlns:p14="http://schemas.microsoft.com/office/powerpoint/2010/main" val="1479499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30 minutes, we obtain a very noisy result from this algorithm, which, as I discussed</a:t>
            </a:r>
            <a:r>
              <a:rPr lang="en-US" baseline="0" dirty="0" smtClean="0"/>
              <a:t> earlier has infinite variance due to a singularity in the geometry term, which leads to a lower convergence rate than expected.</a:t>
            </a:r>
            <a:endParaRPr lang="en-US"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18</a:t>
            </a:fld>
            <a:endParaRPr lang="bg-BG"/>
          </a:p>
        </p:txBody>
      </p:sp>
    </p:spTree>
    <p:extLst>
      <p:ext uri="{BB962C8B-B14F-4D97-AF65-F5344CB8AC3E}">
        <p14:creationId xmlns:p14="http://schemas.microsoft.com/office/powerpoint/2010/main" val="3091429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is that </a:t>
            </a:r>
            <a:r>
              <a:rPr lang="en-US" baseline="0" dirty="0" smtClean="0"/>
              <a:t>the camera path is constructed with complete ignorance of where the light is, and there is no intelligence in performing the deterministic connections.</a:t>
            </a:r>
          </a:p>
          <a:p>
            <a:endParaRPr lang="en-US" baseline="0" dirty="0" smtClean="0"/>
          </a:p>
          <a:p>
            <a:r>
              <a:rPr lang="en-US" dirty="0" smtClean="0"/>
              <a:t>[CLICK] </a:t>
            </a:r>
            <a:r>
              <a:rPr lang="en-US" baseline="0" dirty="0" smtClean="0"/>
              <a:t>We can address this issue by considering the </a:t>
            </a:r>
            <a:r>
              <a:rPr lang="en-US" u="sng" baseline="0" dirty="0" smtClean="0"/>
              <a:t>segments</a:t>
            </a:r>
            <a:r>
              <a:rPr lang="en-US" u="none" baseline="0" dirty="0" smtClean="0"/>
              <a:t> of the path </a:t>
            </a:r>
            <a:r>
              <a:rPr lang="en-US" dirty="0" smtClean="0"/>
              <a:t>[CLICK] </a:t>
            </a:r>
            <a:r>
              <a:rPr lang="en-US" u="none" baseline="0" dirty="0" smtClean="0"/>
              <a:t>and using the 1-random-decision connection technique to construct connections by importance sampling the geometry term of the connection edge.</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19</a:t>
            </a:fld>
            <a:endParaRPr lang="bg-BG"/>
          </a:p>
        </p:txBody>
      </p:sp>
    </p:spTree>
    <p:extLst>
      <p:ext uri="{BB962C8B-B14F-4D97-AF65-F5344CB8AC3E}">
        <p14:creationId xmlns:p14="http://schemas.microsoft.com/office/powerpoint/2010/main" val="14794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work we consider the problem of rendering participating media. </a:t>
            </a:r>
            <a:r>
              <a:rPr lang="en-US" sz="1200" b="0" i="0" u="none" strike="noStrike" kern="1200" baseline="0" dirty="0" smtClean="0">
                <a:solidFill>
                  <a:schemeClr val="tx1"/>
                </a:solidFill>
                <a:latin typeface="+mn-lt"/>
                <a:ea typeface="+mn-ea"/>
                <a:cs typeface="+mn-cs"/>
              </a:rPr>
              <a:t>Media such as clouds, smoke, skin, fog and liquids are ubiquitous in the world and are responsible for many important visual phenomena which are of interest to computer graphics and related fields.</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a:t>
            </a:fld>
            <a:endParaRPr lang="bg-BG"/>
          </a:p>
        </p:txBody>
      </p:sp>
    </p:spTree>
    <p:extLst>
      <p:ext uri="{BB962C8B-B14F-4D97-AF65-F5344CB8AC3E}">
        <p14:creationId xmlns:p14="http://schemas.microsoft.com/office/powerpoint/2010/main" val="259097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this algorithm,</a:t>
            </a:r>
            <a:r>
              <a:rPr lang="en-US" baseline="0" dirty="0" smtClean="0"/>
              <a:t> we obtain significant noise reduction in the same time</a:t>
            </a:r>
            <a:r>
              <a:rPr lang="en-US" baseline="0" dirty="0" smtClean="0"/>
              <a:t>. Furthermore</a:t>
            </a:r>
            <a:r>
              <a:rPr lang="en-US" baseline="0" dirty="0" smtClean="0"/>
              <a:t>, researchers in neutron transport have already used this method for the </a:t>
            </a:r>
            <a:r>
              <a:rPr lang="en-US" baseline="0" dirty="0" err="1" smtClean="0"/>
              <a:t>adjoint</a:t>
            </a:r>
            <a:r>
              <a:rPr lang="en-US" baseline="0" dirty="0" smtClean="0"/>
              <a:t> problem, which in our setting corresponds to light tracing, and have shown that it recovers the more favorable inverse-square-root convergence rate.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20</a:t>
            </a:fld>
            <a:endParaRPr lang="bg-BG"/>
          </a:p>
        </p:txBody>
      </p:sp>
    </p:spTree>
    <p:extLst>
      <p:ext uri="{BB962C8B-B14F-4D97-AF65-F5344CB8AC3E}">
        <p14:creationId xmlns:p14="http://schemas.microsoft.com/office/powerpoint/2010/main" val="3091429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with</a:t>
            </a:r>
            <a:r>
              <a:rPr lang="en-US" baseline="0" dirty="0" smtClean="0"/>
              <a:t> our unidirectional 3-random-decision technique we can do even </a:t>
            </a:r>
            <a:r>
              <a:rPr lang="en-US" baseline="0" dirty="0" smtClean="0"/>
              <a:t>better: </a:t>
            </a:r>
            <a:r>
              <a:rPr lang="en-US" dirty="0" smtClean="0"/>
              <a:t>[CLICK] </a:t>
            </a:r>
            <a:r>
              <a:rPr lang="en-US" baseline="0" dirty="0" smtClean="0"/>
              <a:t>Instead of sampling a single connection segment, we can use this techniques to construct length-3 connections to the light sources. Making these longer connections allows us to importance sample more terms of the path contribution</a:t>
            </a:r>
            <a:r>
              <a:rPr lang="en-US" baseline="0" dirty="0" smtClean="0"/>
              <a:t>. </a:t>
            </a:r>
            <a:r>
              <a:rPr lang="en-US" dirty="0" smtClean="0"/>
              <a:t>[CLICK] </a:t>
            </a:r>
            <a:r>
              <a:rPr lang="en-US" dirty="0" smtClean="0"/>
              <a:t>We still need to connect the first camera segment</a:t>
            </a:r>
            <a:r>
              <a:rPr lang="en-US" baseline="0" dirty="0" smtClean="0"/>
              <a:t> via a 1-random-decision connection to account for single scattering.</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21</a:t>
            </a:fld>
            <a:endParaRPr lang="bg-BG"/>
          </a:p>
        </p:txBody>
      </p:sp>
    </p:spTree>
    <p:extLst>
      <p:ext uri="{BB962C8B-B14F-4D97-AF65-F5344CB8AC3E}">
        <p14:creationId xmlns:p14="http://schemas.microsoft.com/office/powerpoint/2010/main" val="1479499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this improvement,</a:t>
            </a:r>
            <a:r>
              <a:rPr lang="en-US" baseline="0" dirty="0" smtClean="0"/>
              <a:t> we still get the same convergence rate as with the previous one, but reduce variance by yet another order of magnitude</a:t>
            </a:r>
            <a:r>
              <a:rPr lang="en-US" baseline="0" dirty="0" smtClean="0"/>
              <a:t>. Note </a:t>
            </a:r>
            <a:r>
              <a:rPr lang="en-US" baseline="0" dirty="0" smtClean="0"/>
              <a:t>that the connection techniques used to render the left image are completely analytic and take only a few lines of code to implement. You can find the formulas in the paper.</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22</a:t>
            </a:fld>
            <a:endParaRPr lang="bg-BG"/>
          </a:p>
        </p:txBody>
      </p:sp>
    </p:spTree>
    <p:extLst>
      <p:ext uri="{BB962C8B-B14F-4D97-AF65-F5344CB8AC3E}">
        <p14:creationId xmlns:p14="http://schemas.microsoft.com/office/powerpoint/2010/main" val="3091429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anisotropic media, we use our tabulated versions of these techniques</a:t>
            </a:r>
            <a:r>
              <a:rPr lang="en-US" dirty="0" smtClean="0"/>
              <a:t>. Here,</a:t>
            </a:r>
            <a:r>
              <a:rPr lang="en-US" baseline="0" dirty="0" smtClean="0"/>
              <a:t> the improvement on the left is </a:t>
            </a:r>
            <a:r>
              <a:rPr lang="en-US" dirty="0" smtClean="0"/>
              <a:t>even </a:t>
            </a:r>
            <a:r>
              <a:rPr lang="en-US" dirty="0" smtClean="0"/>
              <a:t>more visually </a:t>
            </a:r>
            <a:r>
              <a:rPr lang="en-US" dirty="0" smtClean="0"/>
              <a:t>striking</a:t>
            </a:r>
            <a:r>
              <a:rPr lang="en-US" baseline="0" dirty="0" smtClean="0"/>
              <a:t>, </a:t>
            </a:r>
            <a:r>
              <a:rPr lang="en-US" baseline="0" dirty="0" smtClean="0"/>
              <a:t>which is due to the fact that we importance sample more phase functions when </a:t>
            </a:r>
            <a:r>
              <a:rPr lang="en-US" baseline="0" dirty="0" smtClean="0"/>
              <a:t>performing the </a:t>
            </a:r>
            <a:r>
              <a:rPr lang="en-US" baseline="0" dirty="0" smtClean="0"/>
              <a:t>connections.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23</a:t>
            </a:fld>
            <a:endParaRPr lang="bg-BG"/>
          </a:p>
        </p:txBody>
      </p:sp>
    </p:spTree>
    <p:extLst>
      <p:ext uri="{BB962C8B-B14F-4D97-AF65-F5344CB8AC3E}">
        <p14:creationId xmlns:p14="http://schemas.microsoft.com/office/powerpoint/2010/main" val="327872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even though our techniques can do joint importance sampling for paths</a:t>
            </a:r>
            <a:r>
              <a:rPr lang="en-US" baseline="0" dirty="0" smtClean="0"/>
              <a:t> of up to length 3, using them as general-purpose connection techniques delivers significant variance reduction for higher-order scattering as well.</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24</a:t>
            </a:fld>
            <a:endParaRPr lang="bg-BG"/>
          </a:p>
        </p:txBody>
      </p:sp>
    </p:spTree>
    <p:extLst>
      <p:ext uri="{BB962C8B-B14F-4D97-AF65-F5344CB8AC3E}">
        <p14:creationId xmlns:p14="http://schemas.microsoft.com/office/powerpoint/2010/main" val="327872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smtClean="0"/>
              <a:t>scene has a</a:t>
            </a:r>
            <a:r>
              <a:rPr lang="en-US" baseline="0" dirty="0" smtClean="0"/>
              <a:t> heterogeneous anisotropic medium and an anisotropic light. Our improved path tracing again achieves orders of magnitude variance reduction</a:t>
            </a:r>
            <a:r>
              <a:rPr lang="en-US" baseline="0" dirty="0" smtClean="0"/>
              <a:t>. </a:t>
            </a:r>
            <a:r>
              <a:rPr lang="en-US" dirty="0" smtClean="0"/>
              <a:t>Note </a:t>
            </a:r>
            <a:r>
              <a:rPr lang="en-US" dirty="0" smtClean="0"/>
              <a:t>that it is not a bug that the right image looks a lot darker</a:t>
            </a:r>
            <a:r>
              <a:rPr lang="en-US" baseline="0" dirty="0" smtClean="0"/>
              <a:t> –</a:t>
            </a:r>
            <a:r>
              <a:rPr lang="en-US" dirty="0" smtClean="0"/>
              <a:t> simply all energy is concentrated into a few</a:t>
            </a:r>
            <a:r>
              <a:rPr lang="en-US" baseline="0" dirty="0" smtClean="0"/>
              <a:t> </a:t>
            </a:r>
            <a:r>
              <a:rPr lang="en-US" dirty="0" smtClean="0"/>
              <a:t>very noisy bright</a:t>
            </a:r>
            <a:r>
              <a:rPr lang="en-US" baseline="0" dirty="0" smtClean="0"/>
              <a:t> pixels.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25</a:t>
            </a:fld>
            <a:endParaRPr lang="bg-BG"/>
          </a:p>
        </p:txBody>
      </p:sp>
    </p:spTree>
    <p:extLst>
      <p:ext uri="{BB962C8B-B14F-4D97-AF65-F5344CB8AC3E}">
        <p14:creationId xmlns:p14="http://schemas.microsoft.com/office/powerpoint/2010/main" val="4135942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 us </a:t>
            </a:r>
            <a:r>
              <a:rPr lang="en-US" baseline="0" dirty="0" smtClean="0"/>
              <a:t>now take a look at bidirectional path tracing, </a:t>
            </a:r>
            <a:r>
              <a:rPr lang="en-US" dirty="0" smtClean="0"/>
              <a:t>[CLICK] </a:t>
            </a:r>
            <a:r>
              <a:rPr lang="en-US" baseline="0" dirty="0" smtClean="0"/>
              <a:t>which first constructs independent subpaths from both the light and the camera and </a:t>
            </a:r>
            <a:r>
              <a:rPr lang="en-US" dirty="0" smtClean="0"/>
              <a:t>[CLICK] </a:t>
            </a:r>
            <a:r>
              <a:rPr lang="en-US" baseline="0" dirty="0" smtClean="0"/>
              <a:t>then connects their vertices deterministically</a:t>
            </a:r>
            <a:r>
              <a:rPr lang="en-US" baseline="0" dirty="0" smtClean="0"/>
              <a:t>. This </a:t>
            </a:r>
            <a:r>
              <a:rPr lang="en-US" baseline="0" dirty="0" smtClean="0"/>
              <a:t>more sophisticated algorithm is generally much more robust than unidirectional path tracing, but because it samples </a:t>
            </a:r>
            <a:r>
              <a:rPr lang="en-US" baseline="0" dirty="0" smtClean="0"/>
              <a:t>the two subpaths </a:t>
            </a:r>
            <a:r>
              <a:rPr lang="en-US" baseline="0" dirty="0" smtClean="0"/>
              <a:t>completely independently, there is still no explicit control over the final joint path PDF.</a:t>
            </a:r>
            <a:endParaRPr lang="en-US"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26</a:t>
            </a:fld>
            <a:endParaRPr lang="bg-BG"/>
          </a:p>
        </p:txBody>
      </p:sp>
    </p:spTree>
    <p:extLst>
      <p:ext uri="{BB962C8B-B14F-4D97-AF65-F5344CB8AC3E}">
        <p14:creationId xmlns:p14="http://schemas.microsoft.com/office/powerpoint/2010/main" val="1479499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deficiency is particularly noticeable </a:t>
            </a:r>
            <a:r>
              <a:rPr lang="en-US" baseline="0" dirty="0" smtClean="0"/>
              <a:t>with </a:t>
            </a:r>
            <a:r>
              <a:rPr lang="en-US" baseline="0" dirty="0" smtClean="0"/>
              <a:t>anisotropic media, since the phase functions involved in these blind connections are not importance sampled.</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27</a:t>
            </a:fld>
            <a:endParaRPr lang="bg-BG"/>
          </a:p>
        </p:txBody>
      </p:sp>
    </p:spTree>
    <p:extLst>
      <p:ext uri="{BB962C8B-B14F-4D97-AF65-F5344CB8AC3E}">
        <p14:creationId xmlns:p14="http://schemas.microsoft.com/office/powerpoint/2010/main" val="1701368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Instead of performing deterministic vertex-vertex connections, </a:t>
            </a:r>
            <a:r>
              <a:rPr lang="en-US" dirty="0" smtClean="0"/>
              <a:t>[CLICK] </a:t>
            </a:r>
            <a:r>
              <a:rPr lang="en-US" baseline="0" dirty="0" smtClean="0"/>
              <a:t>we can consider each </a:t>
            </a:r>
            <a:r>
              <a:rPr lang="en-US" u="sng" baseline="0" dirty="0" smtClean="0"/>
              <a:t>segment-segment</a:t>
            </a:r>
            <a:r>
              <a:rPr lang="en-US" baseline="0" dirty="0" smtClean="0"/>
              <a:t> pair, </a:t>
            </a:r>
            <a:r>
              <a:rPr lang="en-US" dirty="0" smtClean="0"/>
              <a:t>[CLICK] </a:t>
            </a:r>
            <a:r>
              <a:rPr lang="en-US" baseline="0" dirty="0" smtClean="0"/>
              <a:t>and use the 2-random-decision technique construct a better connection by importance sampling the product of phase functions and geometry terms. The resulting algorithm can be considered an extension of the VRL method to a full bidirectional framework.</a:t>
            </a:r>
          </a:p>
          <a:p>
            <a:endParaRPr lang="en-US" baseline="0" dirty="0" smtClean="0"/>
          </a:p>
          <a:p>
            <a:r>
              <a:rPr lang="en-US" baseline="0" dirty="0" smtClean="0"/>
              <a:t>For connecting segments to the lights and the camera, we still use 1-random-decision connections, as we did for unidirectional path tracing.</a:t>
            </a:r>
            <a:endParaRPr lang="en-US"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28</a:t>
            </a:fld>
            <a:endParaRPr lang="bg-BG"/>
          </a:p>
        </p:txBody>
      </p:sp>
    </p:spTree>
    <p:extLst>
      <p:ext uri="{BB962C8B-B14F-4D97-AF65-F5344CB8AC3E}">
        <p14:creationId xmlns:p14="http://schemas.microsoft.com/office/powerpoint/2010/main" val="1479499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thanks to the joint importance sampling,</a:t>
            </a:r>
            <a:r>
              <a:rPr lang="en-US" baseline="0" dirty="0" smtClean="0"/>
              <a:t> t</a:t>
            </a:r>
            <a:r>
              <a:rPr lang="en-US" dirty="0" smtClean="0"/>
              <a:t>he result is again significant variance </a:t>
            </a:r>
            <a:r>
              <a:rPr lang="en-US" dirty="0" smtClean="0"/>
              <a:t>reduction…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29</a:t>
            </a:fld>
            <a:endParaRPr lang="bg-BG"/>
          </a:p>
        </p:txBody>
      </p:sp>
    </p:spTree>
    <p:extLst>
      <p:ext uri="{BB962C8B-B14F-4D97-AF65-F5344CB8AC3E}">
        <p14:creationId xmlns:p14="http://schemas.microsoft.com/office/powerpoint/2010/main" val="384443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Light transport in participating media has a long history in computer graphics </a:t>
            </a:r>
            <a:r>
              <a:rPr lang="en-US" dirty="0" smtClean="0"/>
              <a:t>research.</a:t>
            </a:r>
            <a:r>
              <a:rPr lang="en-US" baseline="0" dirty="0" smtClean="0"/>
              <a:t> </a:t>
            </a:r>
            <a:r>
              <a:rPr lang="en-US" dirty="0" smtClean="0"/>
              <a:t>For </a:t>
            </a:r>
            <a:r>
              <a:rPr lang="en-US" dirty="0" smtClean="0"/>
              <a:t>homogeneous media, a number</a:t>
            </a:r>
            <a:r>
              <a:rPr lang="en-US" baseline="0" dirty="0" smtClean="0"/>
              <a:t> of good approximations have been developed for single scattering effects, </a:t>
            </a:r>
            <a:r>
              <a:rPr lang="en-US" baseline="0" dirty="0" smtClean="0"/>
              <a:t>[CLICK] </a:t>
            </a:r>
            <a:r>
              <a:rPr lang="en-US" baseline="0" dirty="0" smtClean="0"/>
              <a:t>as well as for infinite isotropic scattering in dense media with high albedo.</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[CLICK] </a:t>
            </a:r>
            <a:r>
              <a:rPr lang="en-US" baseline="0" dirty="0" smtClean="0"/>
              <a:t>However, in the general case of media that are heterogeneous or have medium albedo or anisotropic scattering, we still have to resort to Monte Carlo integration methods. These methods are very general but take a long time to converge, even for low-order anisotropic scattering in homogeneous media.</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In this work, we focus on such general Monte Carlo techniques and aim to significantly improve their efficiency.</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a:t>
            </a:fld>
            <a:endParaRPr lang="bg-BG"/>
          </a:p>
        </p:txBody>
      </p:sp>
    </p:spTree>
    <p:extLst>
      <p:ext uri="{BB962C8B-B14F-4D97-AF65-F5344CB8AC3E}">
        <p14:creationId xmlns:p14="http://schemas.microsoft.com/office/powerpoint/2010/main" val="2590970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also translates into higher </a:t>
            </a:r>
            <a:r>
              <a:rPr lang="en-US" dirty="0" smtClean="0"/>
              <a:t>bounces, </a:t>
            </a:r>
            <a:r>
              <a:rPr lang="en-US" dirty="0" smtClean="0"/>
              <a:t>albeit to a slightly lesser degree.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30</a:t>
            </a:fld>
            <a:endParaRPr lang="bg-BG"/>
          </a:p>
        </p:txBody>
      </p:sp>
    </p:spTree>
    <p:extLst>
      <p:ext uri="{BB962C8B-B14F-4D97-AF65-F5344CB8AC3E}">
        <p14:creationId xmlns:p14="http://schemas.microsoft.com/office/powerpoint/2010/main" val="668157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finally demonstrate our improvements in the VRL</a:t>
            </a:r>
            <a:r>
              <a:rPr lang="en-US" baseline="0" dirty="0" smtClean="0"/>
              <a:t> framework. Here we intentionally shoot a small number of virtual ray lights to showcase our improved segment-segment tabulation, which brings significant noise reduction.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31</a:t>
            </a:fld>
            <a:endParaRPr lang="bg-BG"/>
          </a:p>
        </p:txBody>
      </p:sp>
    </p:spTree>
    <p:extLst>
      <p:ext uri="{BB962C8B-B14F-4D97-AF65-F5344CB8AC3E}">
        <p14:creationId xmlns:p14="http://schemas.microsoft.com/office/powerpoint/2010/main" val="811913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modifying the algorithm to sample a</a:t>
            </a:r>
            <a:r>
              <a:rPr lang="en-US" baseline="0" dirty="0" smtClean="0"/>
              <a:t> </a:t>
            </a:r>
            <a:r>
              <a:rPr lang="en-US" dirty="0" smtClean="0"/>
              <a:t>unique random VRL for each camera ray, we see</a:t>
            </a:r>
            <a:r>
              <a:rPr lang="en-US" baseline="0" dirty="0" smtClean="0"/>
              <a:t> that our improvement in the connections is diminished by the fact that the VRL direction is sampled completely independently of the camera ray.</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32</a:t>
            </a:fld>
            <a:endParaRPr lang="bg-BG"/>
          </a:p>
        </p:txBody>
      </p:sp>
    </p:spTree>
    <p:extLst>
      <p:ext uri="{BB962C8B-B14F-4D97-AF65-F5344CB8AC3E}">
        <p14:creationId xmlns:p14="http://schemas.microsoft.com/office/powerpoint/2010/main" val="811913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bidirectional 3-random-decision technique allows us to include the direction sampling decision in the joint importance sampling, dramatically improving the output.</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33</a:t>
            </a:fld>
            <a:endParaRPr lang="bg-BG"/>
          </a:p>
        </p:txBody>
      </p:sp>
    </p:spTree>
    <p:extLst>
      <p:ext uri="{BB962C8B-B14F-4D97-AF65-F5344CB8AC3E}">
        <p14:creationId xmlns:p14="http://schemas.microsoft.com/office/powerpoint/2010/main" val="3043767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t>
            </a:r>
            <a:r>
              <a:rPr lang="en-US" dirty="0" smtClean="0"/>
              <a:t>though</a:t>
            </a:r>
            <a:r>
              <a:rPr lang="en-US" baseline="0" dirty="0" smtClean="0"/>
              <a:t> our </a:t>
            </a:r>
            <a:r>
              <a:rPr lang="en-US" baseline="0" dirty="0" smtClean="0"/>
              <a:t>method can </a:t>
            </a:r>
            <a:r>
              <a:rPr lang="en-US" baseline="0" dirty="0" smtClean="0"/>
              <a:t>significantly </a:t>
            </a:r>
            <a:r>
              <a:rPr lang="en-US" baseline="0" dirty="0" smtClean="0"/>
              <a:t>outperform </a:t>
            </a:r>
            <a:r>
              <a:rPr lang="en-US" baseline="0" dirty="0" smtClean="0"/>
              <a:t>previous approaches, there is still a lot of room for improvement.</a:t>
            </a:r>
          </a:p>
          <a:p>
            <a:endParaRPr lang="en-US" baseline="0" dirty="0" smtClean="0"/>
          </a:p>
          <a:p>
            <a:r>
              <a:rPr lang="en-US" dirty="0" smtClean="0"/>
              <a:t>[CLICK] </a:t>
            </a:r>
            <a:r>
              <a:rPr lang="en-US" baseline="0" dirty="0" smtClean="0"/>
              <a:t>For instance, since we only importance sample connections of up to length 3, our method is not as efficient for higher-order scattering as it is for single and double scattering.</a:t>
            </a:r>
          </a:p>
          <a:p>
            <a:endParaRPr lang="en-US" baseline="0" dirty="0" smtClean="0"/>
          </a:p>
          <a:p>
            <a:r>
              <a:rPr lang="en-US" dirty="0" smtClean="0"/>
              <a:t>[CLICK] </a:t>
            </a:r>
            <a:r>
              <a:rPr lang="en-US" baseline="0" dirty="0" smtClean="0"/>
              <a:t>In addition, our distributions do not take into account surface scattering properly, making our method suboptimal even for double scattering paths that include a surface interaction.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34</a:t>
            </a:fld>
            <a:endParaRPr lang="bg-BG"/>
          </a:p>
        </p:txBody>
      </p:sp>
    </p:spTree>
    <p:extLst>
      <p:ext uri="{BB962C8B-B14F-4D97-AF65-F5344CB8AC3E}">
        <p14:creationId xmlns:p14="http://schemas.microsoft.com/office/powerpoint/2010/main" val="1601350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we showed </a:t>
            </a:r>
            <a:r>
              <a:rPr lang="en-US" dirty="0" smtClean="0"/>
              <a:t>that traditional Monte</a:t>
            </a:r>
            <a:r>
              <a:rPr lang="en-US" baseline="0" dirty="0" smtClean="0"/>
              <a:t> Carlo</a:t>
            </a:r>
            <a:r>
              <a:rPr lang="en-US" dirty="0" smtClean="0"/>
              <a:t> path sampling in participating media is </a:t>
            </a:r>
            <a:r>
              <a:rPr lang="en-US" dirty="0" smtClean="0"/>
              <a:t>an unnecessary </a:t>
            </a:r>
            <a:r>
              <a:rPr lang="en-US" dirty="0" smtClean="0"/>
              <a:t>legacy from surface </a:t>
            </a:r>
            <a:r>
              <a:rPr lang="en-US" dirty="0" smtClean="0"/>
              <a:t>rendering</a:t>
            </a:r>
            <a:r>
              <a:rPr lang="en-US" baseline="0" dirty="0" smtClean="0"/>
              <a:t> and can be very inefficient.</a:t>
            </a:r>
            <a:endParaRPr lang="en-US" dirty="0" smtClean="0"/>
          </a:p>
          <a:p>
            <a:endParaRPr lang="en-US" dirty="0" smtClean="0"/>
          </a:p>
          <a:p>
            <a:r>
              <a:rPr lang="en-US" dirty="0" smtClean="0"/>
              <a:t>[CLICK] </a:t>
            </a:r>
            <a:r>
              <a:rPr lang="en-US" dirty="0" smtClean="0"/>
              <a:t>We instead attack the problem for media directly, taking advantage of the extra dimensionality</a:t>
            </a:r>
            <a:r>
              <a:rPr lang="en-US" baseline="0" dirty="0" smtClean="0"/>
              <a:t> and devising joint importance sampling of sequences of path vertices. We believe this paves the way to think about light transport differently, by considering whole segments instead of individual points.</a:t>
            </a:r>
            <a:endParaRPr lang="en-US" dirty="0" smtClean="0"/>
          </a:p>
          <a:p>
            <a:endParaRPr lang="en-US" dirty="0" smtClean="0"/>
          </a:p>
          <a:p>
            <a:r>
              <a:rPr lang="en-US" dirty="0" smtClean="0"/>
              <a:t>We expect huge gain from devising even more path efficient sampling techniques,</a:t>
            </a:r>
            <a:r>
              <a:rPr lang="en-US" baseline="0" dirty="0" smtClean="0"/>
              <a:t> and ask ourselves: Can we </a:t>
            </a:r>
            <a:r>
              <a:rPr lang="en-US" baseline="0" dirty="0" smtClean="0"/>
              <a:t>do </a:t>
            </a:r>
            <a:r>
              <a:rPr lang="en-US" dirty="0" smtClean="0"/>
              <a:t>[CLICK] </a:t>
            </a:r>
            <a:r>
              <a:rPr lang="en-US" baseline="0" dirty="0" smtClean="0"/>
              <a:t>17 bounces?</a:t>
            </a:r>
            <a:endParaRPr lang="en-US"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35</a:t>
            </a:fld>
            <a:endParaRPr lang="bg-BG"/>
          </a:p>
        </p:txBody>
      </p:sp>
    </p:spTree>
    <p:extLst>
      <p:ext uri="{BB962C8B-B14F-4D97-AF65-F5344CB8AC3E}">
        <p14:creationId xmlns:p14="http://schemas.microsoft.com/office/powerpoint/2010/main" val="3763498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36</a:t>
            </a:fld>
            <a:endParaRPr lang="bg-BG"/>
          </a:p>
        </p:txBody>
      </p:sp>
    </p:spTree>
    <p:extLst>
      <p:ext uri="{BB962C8B-B14F-4D97-AF65-F5344CB8AC3E}">
        <p14:creationId xmlns:p14="http://schemas.microsoft.com/office/powerpoint/2010/main" val="86823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e</a:t>
            </a:r>
            <a:r>
              <a:rPr lang="en-US" dirty="0" smtClean="0"/>
              <a:t>ntire computation in Monte Carlo rendering boils</a:t>
            </a:r>
            <a:r>
              <a:rPr lang="en-US" baseline="0" dirty="0" smtClean="0"/>
              <a:t> down to sampling random </a:t>
            </a:r>
            <a:r>
              <a:rPr lang="en-US" dirty="0" smtClean="0"/>
              <a:t>light transport </a:t>
            </a:r>
            <a:r>
              <a:rPr lang="en-US" baseline="0" dirty="0" smtClean="0"/>
              <a:t>paths </a:t>
            </a:r>
            <a:r>
              <a:rPr lang="en-US" dirty="0" smtClean="0"/>
              <a:t>that bring some energy from the light</a:t>
            </a:r>
            <a:r>
              <a:rPr lang="en-US" baseline="0" dirty="0" smtClean="0"/>
              <a:t> sources</a:t>
            </a:r>
            <a:r>
              <a:rPr lang="en-US" dirty="0" smtClean="0"/>
              <a:t> to the camera</a:t>
            </a:r>
            <a:r>
              <a:rPr lang="en-US" baseline="0" dirty="0" smtClean="0"/>
              <a:t>. A large number of such paths are generated and their contribution is averaged to produce an image.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Different methods sample paths in different ways, and their efficiency is measured by the amount of noise in the image.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4</a:t>
            </a:fld>
            <a:endParaRPr lang="bg-BG"/>
          </a:p>
        </p:txBody>
      </p:sp>
    </p:spTree>
    <p:extLst>
      <p:ext uri="{BB962C8B-B14F-4D97-AF65-F5344CB8AC3E}">
        <p14:creationId xmlns:p14="http://schemas.microsoft.com/office/powerpoint/2010/main" val="147949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the most widely used method, </a:t>
            </a:r>
            <a:r>
              <a:rPr lang="en-US" baseline="0" dirty="0" smtClean="0"/>
              <a:t>path tracing with shadow connections to light sources, can be very inefficient in the presence of participating media, producing extremely noisy images. </a:t>
            </a:r>
          </a:p>
          <a:p>
            <a:r>
              <a:rPr lang="en-US" baseline="0" dirty="0" smtClean="0"/>
              <a:t>In fact, r</a:t>
            </a:r>
            <a:r>
              <a:rPr lang="en-US" dirty="0" smtClean="0"/>
              <a:t>esearch</a:t>
            </a:r>
            <a:r>
              <a:rPr lang="en-US" baseline="0" dirty="0" smtClean="0"/>
              <a:t> </a:t>
            </a:r>
            <a:r>
              <a:rPr lang="en-US" dirty="0" smtClean="0"/>
              <a:t>in neutron transport has shown a long time ago that this approach leads to infinite variance and a lower-than-standard</a:t>
            </a:r>
            <a:r>
              <a:rPr lang="en-US" baseline="0" dirty="0" smtClean="0"/>
              <a:t> </a:t>
            </a:r>
            <a:r>
              <a:rPr lang="en-US" dirty="0" smtClean="0"/>
              <a:t>convergence rate with the number of path</a:t>
            </a:r>
            <a:r>
              <a:rPr lang="en-US" baseline="0" dirty="0" smtClean="0"/>
              <a:t>s.</a:t>
            </a:r>
          </a:p>
          <a:p>
            <a:endParaRPr lang="en-US" dirty="0" smtClean="0"/>
          </a:p>
          <a:p>
            <a:r>
              <a:rPr lang="en-US" dirty="0" smtClean="0"/>
              <a:t>[CLICK] </a:t>
            </a:r>
            <a:r>
              <a:rPr lang="en-US" dirty="0" smtClean="0"/>
              <a:t>The</a:t>
            </a:r>
            <a:r>
              <a:rPr lang="en-US" baseline="0" dirty="0" smtClean="0"/>
              <a:t> method I will present today recovers the more favorable convergence rate and brings substantial variance reduction, a factor of over 1000 times for this particular scene.</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a:t>
            </a:fld>
            <a:endParaRPr lang="bg-BG"/>
          </a:p>
        </p:txBody>
      </p:sp>
    </p:spTree>
    <p:extLst>
      <p:ext uri="{BB962C8B-B14F-4D97-AF65-F5344CB8AC3E}">
        <p14:creationId xmlns:p14="http://schemas.microsoft.com/office/powerpoint/2010/main" val="311012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a:t>
            </a:r>
            <a:r>
              <a:rPr lang="en-US" baseline="0" dirty="0" smtClean="0"/>
              <a:t> </a:t>
            </a:r>
            <a:r>
              <a:rPr lang="en-US" dirty="0" smtClean="0"/>
              <a:t>In the rest of this talk, I will first discuss why existing Monte Carlo techniques can be so inefficient</a:t>
            </a: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t>
            </a:r>
            <a:r>
              <a:rPr lang="en-US" dirty="0" smtClean="0"/>
              <a:t>I will then present a set of new techniques for more efficient path sampling in participating </a:t>
            </a:r>
            <a:r>
              <a:rPr lang="en-US" dirty="0" smtClean="0"/>
              <a:t>media…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t>
            </a:r>
            <a:r>
              <a:rPr lang="en-US" dirty="0" smtClean="0"/>
              <a:t>and will then demonstrate how these techniques can be integrated into various rendering</a:t>
            </a:r>
            <a:r>
              <a:rPr lang="en-US" baseline="0" dirty="0" smtClean="0"/>
              <a:t> </a:t>
            </a:r>
            <a:r>
              <a:rPr lang="en-US" dirty="0" smtClean="0"/>
              <a:t>methods.</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a:t>
            </a:fld>
            <a:endParaRPr lang="bg-BG"/>
          </a:p>
        </p:txBody>
      </p:sp>
    </p:spTree>
    <p:extLst>
      <p:ext uri="{BB962C8B-B14F-4D97-AF65-F5344CB8AC3E}">
        <p14:creationId xmlns:p14="http://schemas.microsoft.com/office/powerpoint/2010/main" val="278565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first</a:t>
            </a:r>
            <a:r>
              <a:rPr lang="en-US" baseline="0" dirty="0" smtClean="0"/>
              <a:t>, l</a:t>
            </a:r>
            <a:r>
              <a:rPr lang="en-US" dirty="0" smtClean="0"/>
              <a:t>et me give you</a:t>
            </a:r>
            <a:r>
              <a:rPr lang="en-US" baseline="0" dirty="0" smtClean="0"/>
              <a:t> a brief introduction into Monte Carlo light transport integration.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Having sampled a random path, we can obtain a pixel estimate by computing </a:t>
            </a:r>
            <a:r>
              <a:rPr lang="en-US" dirty="0" smtClean="0"/>
              <a:t>[CLICK] </a:t>
            </a:r>
            <a:r>
              <a:rPr lang="en-US" dirty="0" smtClean="0"/>
              <a:t>the contribution of the path and </a:t>
            </a:r>
            <a:r>
              <a:rPr lang="en-US" dirty="0" smtClean="0"/>
              <a:t>[CLICK] </a:t>
            </a:r>
            <a:r>
              <a:rPr lang="en-US" dirty="0" smtClean="0"/>
              <a:t>dividing it by its</a:t>
            </a:r>
            <a:r>
              <a:rPr lang="en-US" baseline="0" dirty="0" smtClean="0"/>
              <a:t> sampling </a:t>
            </a:r>
            <a:r>
              <a:rPr lang="en-US" dirty="0" smtClean="0"/>
              <a:t>PDF.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 </a:t>
            </a:r>
            <a:r>
              <a:rPr lang="en-US" dirty="0" smtClean="0"/>
              <a:t>In the path contribution, </a:t>
            </a:r>
            <a:r>
              <a:rPr lang="en-US" dirty="0" smtClean="0"/>
              <a:t>[CLICK] </a:t>
            </a:r>
            <a:r>
              <a:rPr lang="en-US" dirty="0" smtClean="0"/>
              <a:t>the scattering term accounts for the light emission, camera sensitivity and phase function profiles. </a:t>
            </a:r>
            <a:r>
              <a:rPr lang="en-US" dirty="0" smtClean="0"/>
              <a:t>[CLICK] </a:t>
            </a:r>
            <a:r>
              <a:rPr lang="en-US" dirty="0" smtClean="0"/>
              <a:t>Highly anisotropic phase functions have very sharp peaks.</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a:t>
            </a:r>
            <a:r>
              <a:rPr lang="en-US" baseline="0" dirty="0" smtClean="0"/>
              <a:t>The geometry term accounts for the distances between the path vertices. This term and can vary hugely, </a:t>
            </a:r>
            <a:r>
              <a:rPr lang="en-US" baseline="0" dirty="0" smtClean="0"/>
              <a:t>[CLICK] </a:t>
            </a:r>
            <a:r>
              <a:rPr lang="en-US" baseline="0" dirty="0" smtClean="0"/>
              <a:t>and in fact diverges when two vertices are arbitrarily close to each other.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a:t>
            </a:r>
            <a:r>
              <a:rPr lang="en-US" baseline="0" dirty="0" smtClean="0"/>
              <a:t>The transmittance and </a:t>
            </a:r>
            <a:r>
              <a:rPr lang="en-US" baseline="0" dirty="0" smtClean="0"/>
              <a:t>[CLICK] </a:t>
            </a:r>
            <a:r>
              <a:rPr lang="en-US" baseline="0" dirty="0" smtClean="0"/>
              <a:t>visibility terms account for the light attenuation along each path segment. </a:t>
            </a:r>
            <a:r>
              <a:rPr lang="en-US" baseline="0" dirty="0" smtClean="0"/>
              <a:t>[CLICK] </a:t>
            </a:r>
            <a:r>
              <a:rPr lang="en-US" baseline="0" dirty="0" smtClean="0"/>
              <a:t>These terms have low variation, because their values are constrained to the interval [0; 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a:t>
            </a:r>
            <a:r>
              <a:rPr lang="en-US" baseline="0" dirty="0" smtClean="0"/>
              <a:t>And now let’s take a closer look at the path PDF. </a:t>
            </a:r>
            <a:r>
              <a:rPr lang="en-US" dirty="0" smtClean="0"/>
              <a:t>The accuracy of the estimate depends on this PDF, which is </a:t>
            </a:r>
            <a:r>
              <a:rPr lang="en-US" baseline="0" dirty="0" smtClean="0"/>
              <a:t>the joint distribution of all vertices, and </a:t>
            </a:r>
            <a:r>
              <a:rPr lang="en-US" dirty="0" smtClean="0"/>
              <a:t>is a direct consequence of how</a:t>
            </a:r>
            <a:r>
              <a:rPr lang="en-US" baseline="0" dirty="0" smtClean="0"/>
              <a:t> we choose to sample the path. The theory of importance sampling tell us that the PDF should be ideally exactly </a:t>
            </a:r>
            <a:r>
              <a:rPr lang="en-US" dirty="0" smtClean="0"/>
              <a:t>proportional to the path contribution.</a:t>
            </a:r>
            <a:r>
              <a:rPr lang="en-US" baseline="0" dirty="0" smtClean="0"/>
              <a:t> In practice it is often sufficient for it to be proportional to the terms with most variation.</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a:t>
            </a:fld>
            <a:endParaRPr lang="bg-BG"/>
          </a:p>
        </p:txBody>
      </p:sp>
    </p:spTree>
    <p:extLst>
      <p:ext uri="{BB962C8B-B14F-4D97-AF65-F5344CB8AC3E}">
        <p14:creationId xmlns:p14="http://schemas.microsoft.com/office/powerpoint/2010/main" val="954066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Unfortunately, sampling</a:t>
            </a:r>
            <a:r>
              <a:rPr lang="en-US" baseline="0" dirty="0" smtClean="0"/>
              <a:t> from such a high dimensional joint distribution is hard, and therefore i</a:t>
            </a:r>
            <a:r>
              <a:rPr lang="en-US" dirty="0" smtClean="0"/>
              <a:t>n reality</a:t>
            </a:r>
            <a:r>
              <a:rPr lang="en-US" baseline="0" dirty="0" smtClean="0"/>
              <a:t> paths are constructed incrementally by </a:t>
            </a:r>
            <a:r>
              <a:rPr lang="en-US" dirty="0" smtClean="0"/>
              <a:t>importance sampling</a:t>
            </a:r>
            <a:r>
              <a:rPr lang="en-US" baseline="0" dirty="0" smtClean="0"/>
              <a:t> some of the contribution terms and only locally at each vertex.</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example, traditional path tracing starts from the camera, </a:t>
            </a:r>
            <a:r>
              <a:rPr lang="en-US" baseline="0" dirty="0" smtClean="0"/>
              <a:t>[CLICK] </a:t>
            </a:r>
            <a:r>
              <a:rPr lang="en-US" baseline="0" dirty="0" smtClean="0"/>
              <a:t>by sampling segment directions proportionally to the phase function, and propagation distances along these segments proportionally to transmittance. </a:t>
            </a:r>
            <a:r>
              <a:rPr lang="en-US" baseline="0" dirty="0" smtClean="0"/>
              <a:t>[CLICK] </a:t>
            </a:r>
            <a:r>
              <a:rPr lang="en-US" baseline="0" dirty="0" smtClean="0"/>
              <a:t>It then creates a shadow connection to a random vertex on a light source.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a:t>
            </a:r>
            <a:r>
              <a:rPr lang="en-US" baseline="0" dirty="0" smtClean="0"/>
              <a:t>The resulting joint path PDF is then a consequence of these local decisions. We can only hope that it is somewhat proportional to the path contribution, but we have no explicit control over this. And bidirectional path tracing, which samples paths from both ends also suffers from the same problem. When constructing two paths independently, they can go in totally opposite directions.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a:t>
            </a:fld>
            <a:endParaRPr lang="bg-BG"/>
          </a:p>
        </p:txBody>
      </p:sp>
    </p:spTree>
    <p:extLst>
      <p:ext uri="{BB962C8B-B14F-4D97-AF65-F5344CB8AC3E}">
        <p14:creationId xmlns:p14="http://schemas.microsoft.com/office/powerpoint/2010/main" val="954066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answers the question why existing</a:t>
            </a:r>
            <a:r>
              <a:rPr lang="en-US" baseline="0" dirty="0" smtClean="0"/>
              <a:t> methods can produce so noisy images. It is because they </a:t>
            </a:r>
            <a:r>
              <a:rPr lang="en-US" baseline="0" dirty="0" smtClean="0"/>
              <a:t>[CLICK] </a:t>
            </a:r>
            <a:r>
              <a:rPr lang="en-US" baseline="0" dirty="0" smtClean="0"/>
              <a:t>prescribe the local sampling decisions, </a:t>
            </a:r>
            <a:r>
              <a:rPr lang="en-US" baseline="0" dirty="0" smtClean="0"/>
              <a:t>[CLICK] </a:t>
            </a:r>
            <a:r>
              <a:rPr lang="en-US" baseline="0" dirty="0" smtClean="0"/>
              <a:t>and the final joint distribution is only a consequence of these decisions.</a:t>
            </a:r>
            <a:endParaRPr lang="en-US" dirty="0" smtClean="0"/>
          </a:p>
          <a:p>
            <a:endParaRPr lang="en-US" dirty="0" smtClean="0"/>
          </a:p>
          <a:p>
            <a:r>
              <a:rPr lang="en-US" dirty="0" smtClean="0"/>
              <a:t>[CLICK] </a:t>
            </a:r>
            <a:r>
              <a:rPr lang="en-US" dirty="0" smtClean="0"/>
              <a:t>And actually, what we want to do, and what is the approach we take in </a:t>
            </a:r>
            <a:r>
              <a:rPr lang="en-US" dirty="0" smtClean="0"/>
              <a:t>this work, </a:t>
            </a:r>
            <a:r>
              <a:rPr lang="en-US" dirty="0" smtClean="0"/>
              <a:t>is</a:t>
            </a:r>
            <a:r>
              <a:rPr lang="en-US" baseline="0" dirty="0" smtClean="0"/>
              <a:t> the opposite of this. </a:t>
            </a:r>
            <a:r>
              <a:rPr lang="en-US" dirty="0" smtClean="0"/>
              <a:t>[CLICK] </a:t>
            </a:r>
            <a:r>
              <a:rPr lang="en-US" baseline="0" dirty="0" smtClean="0"/>
              <a:t>We first prescribe a joint distribution for the entire path, </a:t>
            </a:r>
            <a:r>
              <a:rPr lang="en-US" dirty="0" smtClean="0"/>
              <a:t>[CLICK] </a:t>
            </a:r>
            <a:r>
              <a:rPr lang="en-US" dirty="0" smtClean="0"/>
              <a:t>and then </a:t>
            </a:r>
            <a:r>
              <a:rPr lang="en-US" baseline="0" dirty="0" smtClean="0"/>
              <a:t>derive the vertex sampling decisions from that joint</a:t>
            </a:r>
            <a:r>
              <a:rPr lang="en-US" baseline="0" dirty="0" smtClean="0"/>
              <a:t>. Only </a:t>
            </a:r>
            <a:r>
              <a:rPr lang="en-US" baseline="0" dirty="0" smtClean="0"/>
              <a:t>this way can we make sure that the PDF of a path is indeed proportional to its contribution.</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a:t>
            </a:fld>
            <a:endParaRPr lang="bg-BG"/>
          </a:p>
        </p:txBody>
      </p:sp>
    </p:spTree>
    <p:extLst>
      <p:ext uri="{BB962C8B-B14F-4D97-AF65-F5344CB8AC3E}">
        <p14:creationId xmlns:p14="http://schemas.microsoft.com/office/powerpoint/2010/main" val="3729131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2132856"/>
            <a:ext cx="9144000" cy="2273634"/>
          </a:xfrm>
          <a:prstGeom prst="rect">
            <a:avLst/>
          </a:prstGeom>
        </p:spPr>
        <p:txBody>
          <a:bodyPr vert="horz" wrap="square" lIns="180000" tIns="0" rIns="90000" bIns="0" rtlCol="0" anchor="ctr" anchorCtr="0">
            <a:noAutofit/>
            <a:scene3d>
              <a:camera prst="orthographicFront"/>
              <a:lightRig rig="threePt" dir="t">
                <a:rot lat="0" lon="0" rev="2700000"/>
              </a:lightRig>
            </a:scene3d>
            <a:sp3d contourW="19050" prstMaterial="dkEdge">
              <a:bevelT w="25400" h="12700"/>
              <a:contourClr>
                <a:schemeClr val="bg1">
                  <a:lumMod val="85000"/>
                  <a:lumOff val="15000"/>
                </a:schemeClr>
              </a:contourClr>
            </a:sp3d>
          </a:bodyPr>
          <a:lstStyle>
            <a:lvl1pPr algn="ctr">
              <a:defRPr lang="bg-BG" sz="4000" i="0" u="none" strike="noStrike" cap="none" spc="0" normalizeH="0" baseline="0" dirty="0">
                <a:effectLst>
                  <a:outerShdw blurRad="50800" dist="38100" dir="2700000" algn="tl" rotWithShape="0">
                    <a:srgbClr val="000000">
                      <a:alpha val="30000"/>
                    </a:srgbClr>
                  </a:outerShdw>
                </a:effectLst>
                <a:uLnTx/>
                <a:uFillTx/>
              </a:defRPr>
            </a:lvl1pPr>
          </a:lstStyle>
          <a:p>
            <a:pPr marR="0" lvl="0" indent="0" algn="ctr" defTabSz="914400" fontAlgn="auto">
              <a:lnSpc>
                <a:spcPct val="100000"/>
              </a:lnSpc>
              <a:spcAft>
                <a:spcPts val="0"/>
              </a:spcAft>
              <a:buClrTx/>
              <a:buSzTx/>
              <a:tabLst/>
            </a:pPr>
            <a:r>
              <a:rPr lang="en-US" dirty="0" smtClean="0"/>
              <a:t>Click to edit Master title style</a:t>
            </a:r>
            <a:endParaRPr lang="bg-BG" dirty="0"/>
          </a:p>
        </p:txBody>
      </p:sp>
      <p:sp>
        <p:nvSpPr>
          <p:cNvPr id="5" name="Text Placeholder 9"/>
          <p:cNvSpPr>
            <a:spLocks noGrp="1"/>
          </p:cNvSpPr>
          <p:nvPr>
            <p:ph type="body" sz="quarter" idx="11" hasCustomPrompt="1"/>
          </p:nvPr>
        </p:nvSpPr>
        <p:spPr>
          <a:xfrm>
            <a:off x="0" y="4593668"/>
            <a:ext cx="9144000" cy="1571636"/>
          </a:xfrm>
          <a:prstGeom prst="rect">
            <a:avLst/>
          </a:prstGeom>
        </p:spPr>
        <p:txBody>
          <a:bodyPr lIns="144000" tIns="0" bIns="0" anchor="ctr" anchorCtr="0">
            <a:noAutofit/>
            <a:scene3d>
              <a:camera prst="orthographicFront"/>
              <a:lightRig rig="threePt" dir="t"/>
            </a:scene3d>
            <a:sp3d extrusionH="57150" contourW="12700">
              <a:bevelT w="12700" h="12700"/>
              <a:contourClr>
                <a:srgbClr val="434343"/>
              </a:contourClr>
            </a:sp3d>
          </a:bodyPr>
          <a:lstStyle>
            <a:lvl1pPr algn="ctr">
              <a:buFontTx/>
              <a:buNone/>
              <a:defRPr kumimoji="0" lang="en-US" sz="2400" b="1" kern="1200" dirty="0" smtClean="0">
                <a:solidFill>
                  <a:schemeClr val="tx1"/>
                </a:solidFill>
                <a:effectLst>
                  <a:outerShdw blurRad="50800" dist="38100" dir="2700000" algn="tl" rotWithShape="0">
                    <a:prstClr val="black">
                      <a:alpha val="17000"/>
                    </a:prstClr>
                  </a:outerShdw>
                </a:effectLst>
                <a:latin typeface="Calibri" pitchFamily="34" charset="0"/>
                <a:ea typeface="+mn-ea"/>
                <a:cs typeface="+mn-cs"/>
              </a:defRPr>
            </a:lvl1pPr>
          </a:lstStyle>
          <a:p>
            <a:pPr lvl="0"/>
            <a:r>
              <a:rPr lang="en-US" dirty="0" smtClean="0"/>
              <a:t>Click to edit subtitle</a:t>
            </a:r>
            <a:endParaRPr lang="bg-BG" dirty="0"/>
          </a:p>
        </p:txBody>
      </p:sp>
    </p:spTree>
    <p:extLst>
      <p:ext uri="{BB962C8B-B14F-4D97-AF65-F5344CB8AC3E}">
        <p14:creationId xmlns:p14="http://schemas.microsoft.com/office/powerpoint/2010/main" val="3884091886"/>
      </p:ext>
    </p:extLst>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thruBlk="1"/>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solidFill>
                  <a:schemeClr val="tx1"/>
                </a:solidFill>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solidFill>
                  <a:schemeClr val="tx1"/>
                </a:solidFill>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solidFill>
                  <a:schemeClr val="tx1"/>
                </a:solidFill>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solidFill>
                  <a:schemeClr val="tx1"/>
                </a:solidFill>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solidFill>
                  <a:schemeClr val="tx1"/>
                </a:solidFill>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4626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r="-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724377"/>
      </p:ext>
    </p:extLst>
  </p:cSld>
  <p:clrMap bg1="dk1" tx1="lt1" bg2="dk2" tx2="lt2" accent1="accent1" accent2="accent2" accent3="accent3" accent4="accent4" accent5="accent5" accent6="accent6" hlink="hlink" folHlink="folHlink"/>
  <p:sldLayoutIdLst>
    <p:sldLayoutId id="2147483738" r:id="rId1"/>
  </p:sldLayoutIdLst>
  <p:timing>
    <p:tnLst>
      <p:par>
        <p:cTn id="1" dur="indefinite" restart="never" nodeType="tmRoot"/>
      </p:par>
    </p:tnLst>
  </p:timing>
  <p:hf hdr="0" ftr="0" dt="0"/>
  <p:txStyles>
    <p:titleStyle>
      <a:lvl1pPr marL="0" algn="l" rtl="0" eaLnBrk="1" latinLnBrk="0" hangingPunct="1">
        <a:spcBef>
          <a:spcPct val="0"/>
        </a:spcBef>
        <a:buFont typeface="Arial" pitchFamily="34" charset="0"/>
        <a:buNone/>
        <a:defRPr kumimoji="0" sz="3600" b="1" kern="1200">
          <a:ln w="6350">
            <a:noFill/>
          </a:ln>
          <a:solidFill>
            <a:srgbClr val="FFC000"/>
          </a:soli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itle Placeholder 19"/>
          <p:cNvSpPr>
            <a:spLocks noGrp="1"/>
          </p:cNvSpPr>
          <p:nvPr>
            <p:ph type="title"/>
          </p:nvPr>
        </p:nvSpPr>
        <p:spPr>
          <a:xfrm>
            <a:off x="0" y="0"/>
            <a:ext cx="9144000" cy="561976"/>
          </a:xfrm>
          <a:prstGeom prst="rect">
            <a:avLst/>
          </a:prstGeom>
          <a:gradFill flip="none" rotWithShape="1">
            <a:gsLst>
              <a:gs pos="0">
                <a:schemeClr val="tx1">
                  <a:alpha val="7000"/>
                </a:schemeClr>
              </a:gs>
              <a:gs pos="72000">
                <a:schemeClr val="tx1">
                  <a:alpha val="0"/>
                </a:schemeClr>
              </a:gs>
            </a:gsLst>
            <a:lin ang="18600000" scaled="0"/>
            <a:tileRect/>
          </a:gradFill>
          <a:ln>
            <a:noFill/>
          </a:ln>
          <a:scene3d>
            <a:camera prst="orthographicFront"/>
            <a:lightRig rig="soft" dir="t"/>
          </a:scene3d>
          <a:sp3d prstMaterial="matte"/>
        </p:spPr>
        <p:txBody>
          <a:bodyPr vert="horz" wrap="square" lIns="180000" tIns="0" rIns="90000" bIns="0" rtlCol="0" anchor="t" anchorCtr="0">
            <a:noAutofit/>
            <a:sp3d contourW="19050" prstMaterial="dkEdge">
              <a:bevelT w="25400" h="12700"/>
              <a:contourClr>
                <a:schemeClr val="bg1">
                  <a:lumMod val="85000"/>
                  <a:lumOff val="15000"/>
                </a:schemeClr>
              </a:contourClr>
            </a:sp3d>
          </a:bodyPr>
          <a:lstStyle/>
          <a:p>
            <a:r>
              <a:rPr lang="en-US" dirty="0" smtClean="0"/>
              <a:t>Click to edit title</a:t>
            </a:r>
            <a:endParaRPr lang="bg-BG" dirty="0"/>
          </a:p>
        </p:txBody>
      </p:sp>
      <p:pic>
        <p:nvPicPr>
          <p:cNvPr id="12290" name="Picture 2" descr="D:\Temp\Adobe Research\Images\Logo Adobe.png"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8544" y="1618596"/>
            <a:ext cx="424707" cy="534631"/>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Temp\Adobe Research\Images\Logo Adobe 2.png"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474" y="63011"/>
            <a:ext cx="1321421" cy="4897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hidden="1"/>
          <p:cNvSpPr txBox="1"/>
          <p:nvPr/>
        </p:nvSpPr>
        <p:spPr>
          <a:xfrm>
            <a:off x="9282282" y="221034"/>
            <a:ext cx="1221938" cy="461665"/>
          </a:xfrm>
          <a:prstGeom prst="rect">
            <a:avLst/>
          </a:prstGeom>
          <a:noFill/>
        </p:spPr>
        <p:txBody>
          <a:bodyPr wrap="none" rtlCol="0">
            <a:spAutoFit/>
          </a:bodyPr>
          <a:lstStyle/>
          <a:p>
            <a:r>
              <a:rPr lang="en-US" sz="2400" b="0" dirty="0" smtClean="0">
                <a:latin typeface="+mn-lt"/>
              </a:rPr>
              <a:t>Iliyan @</a:t>
            </a:r>
            <a:endParaRPr lang="en-US" sz="2400" b="0" dirty="0">
              <a:latin typeface="+mn-lt"/>
            </a:endParaRPr>
          </a:p>
        </p:txBody>
      </p:sp>
      <p:pic>
        <p:nvPicPr>
          <p:cNvPr id="7" name="Picture 3" descr="D:\logo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2400" y="73680"/>
            <a:ext cx="1552936" cy="401175"/>
          </a:xfrm>
          <a:prstGeom prst="rect">
            <a:avLst/>
          </a:prstGeom>
          <a:noFill/>
          <a:effectLst>
            <a:outerShdw blurRad="101600" sx="102000" sy="102000" algn="ctr" rotWithShape="0">
              <a:prstClr val="black">
                <a:alpha val="57000"/>
              </a:prstClr>
            </a:outerShdw>
          </a:effectLst>
        </p:spPr>
      </p:pic>
      <p:cxnSp>
        <p:nvCxnSpPr>
          <p:cNvPr id="10" name="Straight Connector 9"/>
          <p:cNvCxnSpPr/>
          <p:nvPr/>
        </p:nvCxnSpPr>
        <p:spPr>
          <a:xfrm>
            <a:off x="0" y="566962"/>
            <a:ext cx="9144000" cy="0"/>
          </a:xfrm>
          <a:prstGeom prst="line">
            <a:avLst/>
          </a:prstGeom>
          <a:ln w="9525">
            <a:gradFill>
              <a:gsLst>
                <a:gs pos="0">
                  <a:schemeClr val="tx1">
                    <a:alpha val="16000"/>
                  </a:schemeClr>
                </a:gs>
                <a:gs pos="74000">
                  <a:schemeClr val="tx1">
                    <a:alpha val="0"/>
                  </a:schemeClr>
                </a:gs>
              </a:gsLst>
              <a:lin ang="120000" scaled="0"/>
            </a:gradFill>
            <a:tailEnd type="non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92504" y="6590277"/>
            <a:ext cx="425116" cy="338554"/>
          </a:xfrm>
          <a:prstGeom prst="rect">
            <a:avLst/>
          </a:prstGeom>
          <a:noFill/>
        </p:spPr>
        <p:txBody>
          <a:bodyPr wrap="none" rtlCol="0">
            <a:spAutoFit/>
          </a:bodyPr>
          <a:lstStyle/>
          <a:p>
            <a:pPr algn="r"/>
            <a:fld id="{9AA81E65-822D-4F9E-A872-B88DA425FA04}" type="slidenum">
              <a:rPr lang="en-US" sz="1600" b="0" smtClean="0">
                <a:solidFill>
                  <a:schemeClr val="tx1">
                    <a:alpha val="34000"/>
                  </a:schemeClr>
                </a:solidFill>
                <a:effectLst>
                  <a:outerShdw blurRad="50800" dist="38100" dir="2700000" algn="tl" rotWithShape="0">
                    <a:prstClr val="black"/>
                  </a:outerShdw>
                </a:effectLst>
                <a:latin typeface="+mj-lt"/>
              </a:rPr>
              <a:pPr algn="r"/>
              <a:t>‹#›</a:t>
            </a:fld>
            <a:endParaRPr lang="en-US" sz="1600" b="0" dirty="0">
              <a:solidFill>
                <a:schemeClr val="tx1">
                  <a:alpha val="34000"/>
                </a:schemeClr>
              </a:solidFill>
              <a:effectLst>
                <a:outerShdw blurRad="50800" dist="38100" dir="2700000" algn="tl" rotWithShape="0">
                  <a:prstClr val="black"/>
                </a:outerShdw>
              </a:effectLst>
              <a:latin typeface="+mj-lt"/>
            </a:endParaRPr>
          </a:p>
        </p:txBody>
      </p:sp>
    </p:spTree>
    <p:extLst>
      <p:ext uri="{BB962C8B-B14F-4D97-AF65-F5344CB8AC3E}">
        <p14:creationId xmlns:p14="http://schemas.microsoft.com/office/powerpoint/2010/main" val="1244428510"/>
      </p:ext>
    </p:extLst>
  </p:cSld>
  <p:clrMap bg1="dk1" tx1="lt1" bg2="dk2" tx2="lt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marL="0" algn="l" rtl="0" eaLnBrk="1" latinLnBrk="0" hangingPunct="1">
        <a:spcBef>
          <a:spcPct val="0"/>
        </a:spcBef>
        <a:buFont typeface="Arial" pitchFamily="34" charset="0"/>
        <a:buNone/>
        <a:defRPr kumimoji="0" sz="3600" b="1" kern="1200">
          <a:ln w="6350">
            <a:noFill/>
          </a:ln>
          <a:solidFill>
            <a:srgbClr val="FFC000"/>
          </a:solidFill>
          <a:effectLst>
            <a:outerShdw blurRad="50800" dist="38100" dir="2700000" algn="tl" rotWithShape="0">
              <a:srgbClr val="000000">
                <a:alpha val="30000"/>
              </a:srgbClr>
            </a:outerShdw>
          </a:effectLst>
          <a:latin typeface="Calibri" pitchFamily="34" charset="0"/>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870841"/>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35.png"/><Relationship Id="rId21" Type="http://schemas.openxmlformats.org/officeDocument/2006/relationships/image" Target="../media/image350.png"/><Relationship Id="rId7" Type="http://schemas.openxmlformats.org/officeDocument/2006/relationships/image" Target="../media/image41.png"/><Relationship Id="rId12" Type="http://schemas.openxmlformats.org/officeDocument/2006/relationships/image" Target="../media/image100.png"/><Relationship Id="rId25" Type="http://schemas.openxmlformats.org/officeDocument/2006/relationships/image" Target="../media/image39.png"/><Relationship Id="rId2" Type="http://schemas.openxmlformats.org/officeDocument/2006/relationships/notesSlide" Target="../notesSlides/notesSlide10.xml"/><Relationship Id="rId20"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99.png"/><Relationship Id="rId24" Type="http://schemas.openxmlformats.org/officeDocument/2006/relationships/image" Target="../media/image38.png"/><Relationship Id="rId5" Type="http://schemas.openxmlformats.org/officeDocument/2006/relationships/image" Target="../media/image330.png"/><Relationship Id="rId23" Type="http://schemas.openxmlformats.org/officeDocument/2006/relationships/image" Target="../media/image37.png"/><Relationship Id="rId10" Type="http://schemas.openxmlformats.org/officeDocument/2006/relationships/image" Target="../media/image98.png"/><Relationship Id="rId4" Type="http://schemas.openxmlformats.org/officeDocument/2006/relationships/image" Target="../media/image320.png"/><Relationship Id="rId9" Type="http://schemas.openxmlformats.org/officeDocument/2006/relationships/image" Target="../media/image97.png"/><Relationship Id="rId14" Type="http://schemas.openxmlformats.org/officeDocument/2006/relationships/image" Target="../media/image340.png"/><Relationship Id="rId22"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460.png"/><Relationship Id="rId5" Type="http://schemas.openxmlformats.org/officeDocument/2006/relationships/image" Target="../media/image109.png"/><Relationship Id="rId15" Type="http://schemas.openxmlformats.org/officeDocument/2006/relationships/image" Target="../media/image147.png"/><Relationship Id="rId10" Type="http://schemas.openxmlformats.org/officeDocument/2006/relationships/image" Target="../media/image430.png"/><Relationship Id="rId4" Type="http://schemas.microsoft.com/office/2007/relationships/hdphoto" Target="../media/hdphoto1.wdp"/><Relationship Id="rId9" Type="http://schemas.openxmlformats.org/officeDocument/2006/relationships/image" Target="../media/image450.pn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18" Type="http://schemas.openxmlformats.org/officeDocument/2006/relationships/image" Target="../media/image135.png"/><Relationship Id="rId3" Type="http://schemas.openxmlformats.org/officeDocument/2006/relationships/image" Target="../media/image440.png"/><Relationship Id="rId17" Type="http://schemas.openxmlformats.org/officeDocument/2006/relationships/image" Target="../media/image134.png"/><Relationship Id="rId2" Type="http://schemas.openxmlformats.org/officeDocument/2006/relationships/notesSlide" Target="../notesSlides/notesSlide13.xml"/><Relationship Id="rId16" Type="http://schemas.openxmlformats.org/officeDocument/2006/relationships/image" Target="../media/image940.png"/><Relationship Id="rId1" Type="http://schemas.openxmlformats.org/officeDocument/2006/relationships/slideLayout" Target="../slideLayouts/slideLayout2.xml"/><Relationship Id="rId5" Type="http://schemas.openxmlformats.org/officeDocument/2006/relationships/image" Target="../media/image51.png"/><Relationship Id="rId19" Type="http://schemas.openxmlformats.org/officeDocument/2006/relationships/image" Target="../media/image52.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6" Type="http://schemas.openxmlformats.org/officeDocument/2006/relationships/image" Target="../media/image167.png"/><Relationship Id="rId3" Type="http://schemas.openxmlformats.org/officeDocument/2006/relationships/image" Target="../media/image47.emf"/><Relationship Id="rId7" Type="http://schemas.openxmlformats.org/officeDocument/2006/relationships/image" Target="../media/image54.png"/><Relationship Id="rId2" Type="http://schemas.openxmlformats.org/officeDocument/2006/relationships/notesSlide" Target="../notesSlides/notesSlide14.xml"/><Relationship Id="rId16" Type="http://schemas.openxmlformats.org/officeDocument/2006/relationships/image" Target="../media/image9400.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53.png"/><Relationship Id="rId28" Type="http://schemas.openxmlformats.org/officeDocument/2006/relationships/image" Target="../media/image56.png"/><Relationship Id="rId31" Type="http://schemas.openxmlformats.org/officeDocument/2006/relationships/image" Target="../media/image570.png"/><Relationship Id="rId4" Type="http://schemas.openxmlformats.org/officeDocument/2006/relationships/image" Target="../media/image48.emf"/><Relationship Id="rId27" Type="http://schemas.openxmlformats.org/officeDocument/2006/relationships/image" Target="../media/image55.png"/></Relationships>
</file>

<file path=ppt/slides/_rels/slide15.xml.rels><?xml version="1.0" encoding="UTF-8" standalone="yes"?>
<Relationships xmlns="http://schemas.openxmlformats.org/package/2006/relationships"><Relationship Id="rId18" Type="http://schemas.openxmlformats.org/officeDocument/2006/relationships/image" Target="../media/image1351.png"/><Relationship Id="rId7" Type="http://schemas.openxmlformats.org/officeDocument/2006/relationships/image" Target="../media/image9202.png"/><Relationship Id="rId17" Type="http://schemas.openxmlformats.org/officeDocument/2006/relationships/image" Target="../media/image1342.png"/><Relationship Id="rId2" Type="http://schemas.openxmlformats.org/officeDocument/2006/relationships/notesSlide" Target="../notesSlides/notesSlide15.xml"/><Relationship Id="rId16" Type="http://schemas.openxmlformats.org/officeDocument/2006/relationships/image" Target="../media/image9402.png"/><Relationship Id="rId1" Type="http://schemas.openxmlformats.org/officeDocument/2006/relationships/slideLayout" Target="../slideLayouts/slideLayout2.xml"/><Relationship Id="rId6" Type="http://schemas.openxmlformats.org/officeDocument/2006/relationships/image" Target="../media/image1252.png"/><Relationship Id="rId14" Type="http://schemas.openxmlformats.org/officeDocument/2006/relationships/image" Target="../media/image13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5.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8.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5.png"/><Relationship Id="rId7" Type="http://schemas.openxmlformats.org/officeDocument/2006/relationships/image" Target="../media/image9.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13.emf"/><Relationship Id="rId5" Type="http://schemas.openxmlformats.org/officeDocument/2006/relationships/image" Target="../media/image87.png"/><Relationship Id="rId10" Type="http://schemas.openxmlformats.org/officeDocument/2006/relationships/image" Target="../media/image12.emf"/><Relationship Id="rId4" Type="http://schemas.openxmlformats.org/officeDocument/2006/relationships/image" Target="../media/image86.png"/><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0.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51" Type="http://schemas.openxmlformats.org/officeDocument/2006/relationships/image" Target="../media/image213.png"/><Relationship Id="rId72" Type="http://schemas.openxmlformats.org/officeDocument/2006/relationships/image" Target="../media/image234.png"/><Relationship Id="rId50" Type="http://schemas.openxmlformats.org/officeDocument/2006/relationships/image" Target="../media/image212.png"/><Relationship Id="rId55" Type="http://schemas.openxmlformats.org/officeDocument/2006/relationships/image" Target="../media/image217.png"/><Relationship Id="rId63" Type="http://schemas.openxmlformats.org/officeDocument/2006/relationships/image" Target="../media/image225.png"/><Relationship Id="rId68" Type="http://schemas.openxmlformats.org/officeDocument/2006/relationships/image" Target="../media/image230.png"/><Relationship Id="rId59" Type="http://schemas.openxmlformats.org/officeDocument/2006/relationships/image" Target="../media/image221.png"/><Relationship Id="rId67" Type="http://schemas.openxmlformats.org/officeDocument/2006/relationships/image" Target="../media/image229.png"/><Relationship Id="rId71" Type="http://schemas.openxmlformats.org/officeDocument/2006/relationships/image" Target="../media/image233.png"/><Relationship Id="rId2" Type="http://schemas.openxmlformats.org/officeDocument/2006/relationships/notesSlide" Target="../notesSlides/notesSlide7.xml"/><Relationship Id="rId54" Type="http://schemas.openxmlformats.org/officeDocument/2006/relationships/image" Target="../media/image28.png"/><Relationship Id="rId62" Type="http://schemas.openxmlformats.org/officeDocument/2006/relationships/image" Target="../media/image224.png"/><Relationship Id="rId70" Type="http://schemas.openxmlformats.org/officeDocument/2006/relationships/image" Target="../media/image232.png"/><Relationship Id="rId1" Type="http://schemas.openxmlformats.org/officeDocument/2006/relationships/slideLayout" Target="../slideLayouts/slideLayout2.xml"/><Relationship Id="rId53" Type="http://schemas.openxmlformats.org/officeDocument/2006/relationships/image" Target="../media/image215.png"/><Relationship Id="rId58" Type="http://schemas.openxmlformats.org/officeDocument/2006/relationships/image" Target="../media/image220.png"/><Relationship Id="rId66" Type="http://schemas.openxmlformats.org/officeDocument/2006/relationships/image" Target="../media/image228.png"/><Relationship Id="rId57" Type="http://schemas.openxmlformats.org/officeDocument/2006/relationships/image" Target="../media/image219.png"/><Relationship Id="rId61" Type="http://schemas.openxmlformats.org/officeDocument/2006/relationships/image" Target="../media/image223.png"/><Relationship Id="rId52" Type="http://schemas.openxmlformats.org/officeDocument/2006/relationships/image" Target="../media/image214.png"/><Relationship Id="rId60" Type="http://schemas.openxmlformats.org/officeDocument/2006/relationships/image" Target="../media/image222.png"/><Relationship Id="rId65" Type="http://schemas.openxmlformats.org/officeDocument/2006/relationships/image" Target="../media/image227.png"/><Relationship Id="rId73" Type="http://schemas.openxmlformats.org/officeDocument/2006/relationships/image" Target="../media/image235.png"/><Relationship Id="rId56" Type="http://schemas.openxmlformats.org/officeDocument/2006/relationships/image" Target="../media/image218.png"/><Relationship Id="rId64" Type="http://schemas.openxmlformats.org/officeDocument/2006/relationships/image" Target="../media/image226.png"/><Relationship Id="rId69" Type="http://schemas.openxmlformats.org/officeDocument/2006/relationships/image" Target="../media/image231.png"/></Relationships>
</file>

<file path=ppt/slides/_rels/slide8.xml.rels><?xml version="1.0" encoding="UTF-8" standalone="yes"?>
<Relationships xmlns="http://schemas.openxmlformats.org/package/2006/relationships"><Relationship Id="rId18" Type="http://schemas.openxmlformats.org/officeDocument/2006/relationships/image" Target="../media/image245.png"/><Relationship Id="rId8" Type="http://schemas.openxmlformats.org/officeDocument/2006/relationships/image" Target="../media/image235.png"/><Relationship Id="rId3" Type="http://schemas.openxmlformats.org/officeDocument/2006/relationships/image" Target="../media/image230.png"/><Relationship Id="rId21" Type="http://schemas.openxmlformats.org/officeDocument/2006/relationships/image" Target="../media/image29.png"/><Relationship Id="rId17" Type="http://schemas.openxmlformats.org/officeDocument/2006/relationships/image" Target="../media/image244.png"/><Relationship Id="rId7" Type="http://schemas.openxmlformats.org/officeDocument/2006/relationships/image" Target="../media/image234.png"/><Relationship Id="rId2" Type="http://schemas.openxmlformats.org/officeDocument/2006/relationships/notesSlide" Target="../notesSlides/notesSlide8.xml"/><Relationship Id="rId20" Type="http://schemas.openxmlformats.org/officeDocument/2006/relationships/image" Target="../media/image247.png"/><Relationship Id="rId16" Type="http://schemas.openxmlformats.org/officeDocument/2006/relationships/image" Target="../media/image243.png"/><Relationship Id="rId29" Type="http://schemas.openxmlformats.org/officeDocument/2006/relationships/image" Target="../media/image30.png"/><Relationship Id="rId1" Type="http://schemas.openxmlformats.org/officeDocument/2006/relationships/slideLayout" Target="../slideLayouts/slideLayout2.xml"/><Relationship Id="rId15" Type="http://schemas.openxmlformats.org/officeDocument/2006/relationships/image" Target="../media/image242.png"/><Relationship Id="rId28" Type="http://schemas.openxmlformats.org/officeDocument/2006/relationships/image" Target="../media/image290.png"/><Relationship Id="rId19" Type="http://schemas.openxmlformats.org/officeDocument/2006/relationships/image" Target="../media/image246.png"/><Relationship Id="rId14" Type="http://schemas.openxmlformats.org/officeDocument/2006/relationships/image" Target="../media/image241.png"/><Relationship Id="rId27" Type="http://schemas.openxmlformats.org/officeDocument/2006/relationships/image" Target="../media/image280.png"/><Relationship Id="rId30" Type="http://schemas.openxmlformats.org/officeDocument/2006/relationships/image" Target="../media/image31.png"/></Relationships>
</file>

<file path=ppt/slides/_rels/slide9.xml.rels><?xml version="1.0" encoding="UTF-8" standalone="yes"?>
<Relationships xmlns="http://schemas.openxmlformats.org/package/2006/relationships"><Relationship Id="rId13" Type="http://schemas.openxmlformats.org/officeDocument/2006/relationships/image" Target="../media/image34.png"/><Relationship Id="rId3" Type="http://schemas.openxmlformats.org/officeDocument/2006/relationships/image" Target="../media/image32.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11" Type="http://schemas.openxmlformats.org/officeDocument/2006/relationships/image" Target="../media/image2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6153150"/>
            <a:ext cx="9144000" cy="704850"/>
          </a:xfrm>
          <a:prstGeom prst="rect">
            <a:avLst/>
          </a:prstGeom>
          <a:gradFill flip="none" rotWithShape="1">
            <a:gsLst>
              <a:gs pos="0">
                <a:schemeClr val="tx1">
                  <a:alpha val="10000"/>
                </a:schemeClr>
              </a:gs>
              <a:gs pos="100000">
                <a:schemeClr val="tx1">
                  <a:alpha val="500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endParaRPr lang="en-US" sz="1800" b="1" dirty="0">
              <a:solidFill>
                <a:srgbClr val="EB2415"/>
              </a:solidFill>
            </a:endParaRPr>
          </a:p>
        </p:txBody>
      </p:sp>
      <p:sp>
        <p:nvSpPr>
          <p:cNvPr id="6" name="Title 5"/>
          <p:cNvSpPr>
            <a:spLocks noGrp="1"/>
          </p:cNvSpPr>
          <p:nvPr>
            <p:ph type="title"/>
          </p:nvPr>
        </p:nvSpPr>
        <p:spPr>
          <a:xfrm>
            <a:off x="0" y="2348880"/>
            <a:ext cx="9144000" cy="1283407"/>
          </a:xfrm>
        </p:spPr>
        <p:txBody>
          <a:bodyPr/>
          <a:lstStyle/>
          <a:p>
            <a:r>
              <a:rPr lang="en-US" dirty="0" smtClean="0"/>
              <a:t>Joint Importance Sampling of</a:t>
            </a:r>
            <a:br>
              <a:rPr lang="en-US" dirty="0" smtClean="0"/>
            </a:br>
            <a:r>
              <a:rPr lang="en-US" dirty="0" smtClean="0"/>
              <a:t>Low-order Volumetric Scattering</a:t>
            </a:r>
            <a:endParaRPr lang="en-US" dirty="0"/>
          </a:p>
        </p:txBody>
      </p:sp>
      <p:sp>
        <p:nvSpPr>
          <p:cNvPr id="7" name="Text Placeholder 6"/>
          <p:cNvSpPr>
            <a:spLocks noGrp="1"/>
          </p:cNvSpPr>
          <p:nvPr>
            <p:ph type="body" sz="quarter" idx="11"/>
          </p:nvPr>
        </p:nvSpPr>
        <p:spPr>
          <a:xfrm>
            <a:off x="0" y="4479023"/>
            <a:ext cx="9144000" cy="966201"/>
          </a:xfrm>
        </p:spPr>
        <p:txBody>
          <a:bodyPr>
            <a:scene3d>
              <a:camera prst="orthographicFront"/>
              <a:lightRig rig="threePt" dir="t"/>
            </a:scene3d>
            <a:sp3d extrusionH="57150" contourW="6350">
              <a:bevelT w="6350" h="6350"/>
              <a:contourClr>
                <a:srgbClr val="434343"/>
              </a:contourClr>
            </a:sp3d>
          </a:bodyPr>
          <a:lstStyle/>
          <a:p>
            <a:r>
              <a:rPr lang="en-US" dirty="0" smtClean="0">
                <a:effectLst>
                  <a:outerShdw blurRad="63500" algn="ctr" rotWithShape="0">
                    <a:prstClr val="black">
                      <a:alpha val="40000"/>
                    </a:prstClr>
                  </a:outerShdw>
                </a:effectLst>
              </a:rPr>
              <a:t>Iliyan Georgiev       Jaroslav Křivánek       Toshiya Hachisuka</a:t>
            </a:r>
          </a:p>
          <a:p>
            <a:endParaRPr lang="en-US" sz="200" dirty="0" smtClean="0">
              <a:effectLst>
                <a:outerShdw blurRad="63500" algn="ctr" rotWithShape="0">
                  <a:prstClr val="black">
                    <a:alpha val="40000"/>
                  </a:prstClr>
                </a:outerShdw>
              </a:effectLst>
            </a:endParaRPr>
          </a:p>
          <a:p>
            <a:r>
              <a:rPr lang="en-US" dirty="0" smtClean="0">
                <a:effectLst>
                  <a:outerShdw blurRad="63500" algn="ctr" rotWithShape="0">
                    <a:prstClr val="black">
                      <a:alpha val="40000"/>
                    </a:prstClr>
                  </a:outerShdw>
                </a:effectLst>
              </a:rPr>
              <a:t>Derek Nowrouzezahrai       Wojciech Jarosz</a:t>
            </a:r>
            <a:endParaRPr lang="en-US" dirty="0">
              <a:effectLst>
                <a:outerShdw blurRad="63500" algn="ctr" rotWithShape="0">
                  <a:prstClr val="black">
                    <a:alpha val="40000"/>
                  </a:prstClr>
                </a:outerShdw>
              </a:effectLst>
            </a:endParaRPr>
          </a:p>
        </p:txBody>
      </p:sp>
      <p:pic>
        <p:nvPicPr>
          <p:cNvPr id="12" name="Picture 2" descr="D:\logo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6" t="37091" r="10225" b="25817"/>
          <a:stretch/>
        </p:blipFill>
        <p:spPr bwMode="auto">
          <a:xfrm>
            <a:off x="2436505" y="332656"/>
            <a:ext cx="4270990" cy="837942"/>
          </a:xfrm>
          <a:prstGeom prst="rect">
            <a:avLst/>
          </a:prstGeom>
          <a:noFill/>
          <a:effectLst>
            <a:outerShdw blurRad="101600" sx="102000" sy="102000" algn="ctr" rotWithShape="0">
              <a:prstClr val="black">
                <a:alpha val="57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95425" y="6171466"/>
            <a:ext cx="6153150" cy="694868"/>
            <a:chOff x="107504" y="5898443"/>
            <a:chExt cx="8888516" cy="1003768"/>
          </a:xfrm>
        </p:grpSpPr>
        <p:pic>
          <p:nvPicPr>
            <p:cNvPr id="5" name="Picture 4" descr="D:\Presentations\UdS logo.emf"/>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2365090" y="6067273"/>
              <a:ext cx="1665054" cy="666108"/>
            </a:xfrm>
            <a:prstGeom prst="rect">
              <a:avLst/>
            </a:prstGeom>
            <a:noFill/>
            <a:ln>
              <a:noFill/>
            </a:ln>
            <a:effectLst>
              <a:outerShdw blurRad="50800" dist="38100" dir="2700000" algn="tl" rotWithShape="0">
                <a:prstClr val="black">
                  <a:alpha val="40000"/>
                </a:prstClr>
              </a:outerShdw>
            </a:effectLst>
            <a:extLst/>
          </p:spPr>
        </p:pic>
        <p:pic>
          <p:nvPicPr>
            <p:cNvPr id="8" name="Picture 3" descr="D:\Temp\Adobe Research\Images\Logo Disney Researc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5898443"/>
              <a:ext cx="1980035" cy="1003768"/>
            </a:xfrm>
            <a:prstGeom prst="rect">
              <a:avLst/>
            </a:prstGeom>
            <a:noFill/>
            <a:ln>
              <a:noFill/>
            </a:ln>
            <a:effectLst>
              <a:outerShdw blurRad="50800" dist="38100" dir="2700000" algn="tl" rotWithShape="0">
                <a:prstClr val="black">
                  <a:alpha val="40000"/>
                </a:prstClr>
              </a:outerShdw>
            </a:effectLst>
            <a:extLst/>
          </p:spPr>
        </p:pic>
        <p:pic>
          <p:nvPicPr>
            <p:cNvPr id="1027" name="Picture 3" descr="D:\AarhusUniversitet.emf"/>
            <p:cNvPicPr>
              <a:picLocks noChangeAspect="1" noChangeArrowheads="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5414577" y="6215472"/>
              <a:ext cx="1763551" cy="3697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D:\Universite_de_Montreal_logo2.emf"/>
            <p:cNvPicPr>
              <a:picLocks noChangeAspect="1" noChangeArrowheads="1"/>
            </p:cNvPicPr>
            <p:nvPr/>
          </p:nvPicPr>
          <p:blipFill>
            <a:blip r:embed="rId7" cstate="print">
              <a:lum bright="100000"/>
              <a:extLst>
                <a:ext uri="{28A0092B-C50C-407E-A947-70E740481C1C}">
                  <a14:useLocalDpi xmlns:a14="http://schemas.microsoft.com/office/drawing/2010/main" val="0"/>
                </a:ext>
              </a:extLst>
            </a:blip>
            <a:srcRect/>
            <a:stretch>
              <a:fillRect/>
            </a:stretch>
          </p:blipFill>
          <p:spPr bwMode="auto">
            <a:xfrm>
              <a:off x="7455678" y="6104552"/>
              <a:ext cx="1540342" cy="59155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D:\Carolinum_Logo.emf"/>
            <p:cNvPicPr>
              <a:picLocks noChangeAspect="1" noChangeArrowheads="1"/>
            </p:cNvPicPr>
            <p:nvPr/>
          </p:nvPicPr>
          <p:blipFill>
            <a:blip r:embed="rId8" cstate="print">
              <a:lum bright="100000"/>
              <a:extLst>
                <a:ext uri="{28A0092B-C50C-407E-A947-70E740481C1C}">
                  <a14:useLocalDpi xmlns:a14="http://schemas.microsoft.com/office/drawing/2010/main" val="0"/>
                </a:ext>
              </a:extLst>
            </a:blip>
            <a:srcRect/>
            <a:stretch>
              <a:fillRect/>
            </a:stretch>
          </p:blipFill>
          <p:spPr bwMode="auto">
            <a:xfrm>
              <a:off x="4307695" y="5984177"/>
              <a:ext cx="829332" cy="8323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7592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94978" y="5108105"/>
                <a:ext cx="6820403" cy="1643658"/>
              </a:xfrm>
              <a:effectLst/>
            </p:spPr>
            <p:txBody>
              <a:bodyPr>
                <a:noAutofit/>
                <a:scene3d>
                  <a:camera prst="orthographicFront"/>
                  <a:lightRig rig="threePt" dir="t"/>
                </a:scene3d>
                <a:sp3d prstMaterial="matte">
                  <a:bevelT w="12700" h="6350"/>
                  <a:extrusionClr>
                    <a:schemeClr val="tx1"/>
                  </a:extrusionClr>
                  <a:contourClr>
                    <a:schemeClr val="tx1"/>
                  </a:contourClr>
                </a:sp3d>
              </a:bodyPr>
              <a:lstStyle/>
              <a:p>
                <a:pPr marL="0" indent="0">
                  <a:buNone/>
                </a:pPr>
                <a:r>
                  <a:rPr lang="en-US" sz="2800" b="1" dirty="0" smtClean="0">
                    <a:solidFill>
                      <a:srgbClr val="FF7979"/>
                    </a:solidFill>
                  </a:rPr>
                  <a:t>Input:</a:t>
                </a:r>
                <a:r>
                  <a:rPr lang="en-US" sz="2800" dirty="0" smtClean="0">
                    <a:solidFill>
                      <a:schemeClr val="accent1"/>
                    </a:solidFill>
                  </a:rPr>
                  <a:t>     </a:t>
                </a:r>
                <a:r>
                  <a:rPr lang="en-US" sz="2800" dirty="0" smtClean="0"/>
                  <a:t>2 vertices</a:t>
                </a:r>
              </a:p>
              <a:p>
                <a:pPr marL="0" indent="0">
                  <a:buNone/>
                </a:pPr>
                <a:r>
                  <a:rPr lang="en-US" sz="2800" b="1" dirty="0" smtClean="0">
                    <a:solidFill>
                      <a:schemeClr val="accent2">
                        <a:lumMod val="75000"/>
                      </a:schemeClr>
                    </a:solidFill>
                  </a:rPr>
                  <a:t>Output:</a:t>
                </a:r>
                <a:r>
                  <a:rPr lang="en-US" sz="2800" dirty="0" smtClean="0"/>
                  <a:t>  Length-3 connection subpath</a:t>
                </a:r>
                <a:endParaRPr lang="en-US" sz="2400" b="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a:rPr>
                        <m:t>𝑝</m:t>
                      </m:r>
                      <m:d>
                        <m:dPr>
                          <m:ctrlPr>
                            <a:rPr lang="en-US" sz="2400" b="0" i="1" smtClean="0">
                              <a:latin typeface="Cambria Math"/>
                            </a:rPr>
                          </m:ctrlPr>
                        </m:dPr>
                        <m:e>
                          <m:r>
                            <a:rPr lang="en-US" sz="2400" b="1">
                              <a:effectLst>
                                <a:outerShdw blurRad="38100" dist="12700" dir="2700000" algn="tl">
                                  <a:srgbClr val="000000"/>
                                </a:outerShdw>
                              </a:effectLst>
                              <a:latin typeface="Cambria Math"/>
                            </a:rPr>
                            <m:t>𝐛</m:t>
                          </m:r>
                          <m:r>
                            <m:rPr>
                              <m:nor/>
                            </m:rPr>
                            <a:rPr lang="en-US" sz="2400">
                              <a:effectLst>
                                <a:outerShdw blurRad="38100" dist="12700" dir="2700000" algn="tl">
                                  <a:srgbClr val="000000"/>
                                </a:outerShdw>
                              </a:effectLst>
                              <a:latin typeface="Cambria Math"/>
                            </a:rPr>
                            <m:t>,</m:t>
                          </m:r>
                          <m:r>
                            <a:rPr lang="en-US" sz="2400" b="1">
                              <a:effectLst>
                                <a:outerShdw blurRad="38100" dist="12700" dir="2700000" algn="tl">
                                  <a:srgbClr val="000000"/>
                                </a:outerShdw>
                              </a:effectLst>
                              <a:latin typeface="Cambria Math"/>
                            </a:rPr>
                            <m:t>𝐜</m:t>
                          </m:r>
                        </m:e>
                      </m:d>
                      <m:r>
                        <a:rPr lang="en-US" sz="2400" b="1" i="1" smtClean="0">
                          <a:effectLst>
                            <a:outerShdw blurRad="38100" dist="12700" dir="2700000" algn="tl">
                              <a:srgbClr val="000000"/>
                            </a:outerShdw>
                          </a:effectLst>
                          <a:latin typeface="Cambria Math"/>
                        </a:rPr>
                        <m:t>∝</m:t>
                      </m:r>
                      <m:r>
                        <a:rPr lang="en-US" sz="2400" i="1">
                          <a:effectLst>
                            <a:outerShdw blurRad="38100" dist="25400" dir="2700000" algn="tl">
                              <a:srgbClr val="000000"/>
                            </a:outerShdw>
                          </a:effectLst>
                          <a:latin typeface="Cambria Math"/>
                        </a:rPr>
                        <m:t>𝜌</m:t>
                      </m:r>
                      <m:r>
                        <a:rPr lang="en-US" sz="2400" b="1" i="1">
                          <a:effectLst>
                            <a:outerShdw blurRad="38100" dist="25400" dir="2700000" algn="tl">
                              <a:srgbClr val="000000"/>
                            </a:outerShdw>
                          </a:effectLst>
                          <a:latin typeface="Cambria Math"/>
                        </a:rPr>
                        <m:t>(</m:t>
                      </m:r>
                      <m:r>
                        <a:rPr lang="en-US" sz="2400" b="1">
                          <a:effectLst>
                            <a:outerShdw blurRad="38100" dist="25400" dir="2700000" algn="tl">
                              <a:srgbClr val="000000"/>
                            </a:outerShdw>
                          </a:effectLst>
                          <a:latin typeface="Cambria Math"/>
                        </a:rPr>
                        <m:t>𝐚</m:t>
                      </m:r>
                      <m:r>
                        <m:rPr>
                          <m:nor/>
                        </m:rPr>
                        <a:rPr lang="en-US" sz="2400">
                          <a:effectLst>
                            <a:outerShdw blurRad="38100" dist="25400" dir="2700000" algn="tl">
                              <a:srgbClr val="000000"/>
                            </a:outerShdw>
                          </a:effectLst>
                          <a:latin typeface="Cambria Math"/>
                        </a:rPr>
                        <m:t>,</m:t>
                      </m:r>
                      <m:r>
                        <a:rPr lang="en-US" sz="2400" b="1">
                          <a:effectLst>
                            <a:outerShdw blurRad="38100" dist="25400" dir="2700000" algn="tl">
                              <a:srgbClr val="000000"/>
                            </a:outerShdw>
                          </a:effectLst>
                          <a:latin typeface="Cambria Math"/>
                        </a:rPr>
                        <m:t>𝐛</m:t>
                      </m:r>
                      <m:r>
                        <m:rPr>
                          <m:nor/>
                        </m:rPr>
                        <a:rPr lang="en-US" sz="2400">
                          <a:effectLst>
                            <a:outerShdw blurRad="38100" dist="25400" dir="2700000" algn="tl">
                              <a:srgbClr val="000000"/>
                            </a:outerShdw>
                          </a:effectLst>
                          <a:latin typeface="Cambria Math"/>
                        </a:rPr>
                        <m:t>,</m:t>
                      </m:r>
                      <m:r>
                        <a:rPr lang="en-US" sz="2400" b="1">
                          <a:effectLst>
                            <a:outerShdw blurRad="38100" dist="25400" dir="2700000" algn="tl">
                              <a:srgbClr val="000000"/>
                            </a:outerShdw>
                          </a:effectLst>
                          <a:latin typeface="Cambria Math"/>
                        </a:rPr>
                        <m:t>𝐜</m:t>
                      </m:r>
                      <m:r>
                        <m:rPr>
                          <m:nor/>
                        </m:rPr>
                        <a:rPr lang="en-US" sz="2400">
                          <a:effectLst>
                            <a:outerShdw blurRad="38100" dist="25400" dir="2700000" algn="tl">
                              <a:srgbClr val="000000"/>
                            </a:outerShdw>
                          </a:effectLst>
                          <a:latin typeface="Cambria Math"/>
                        </a:rPr>
                        <m:t>,</m:t>
                      </m:r>
                      <m:r>
                        <a:rPr lang="en-US" sz="2400" b="1">
                          <a:effectLst>
                            <a:outerShdw blurRad="38100" dist="25400" dir="2700000" algn="tl">
                              <a:srgbClr val="000000"/>
                            </a:outerShdw>
                          </a:effectLst>
                          <a:latin typeface="Cambria Math"/>
                        </a:rPr>
                        <m:t>𝐝</m:t>
                      </m:r>
                      <m:r>
                        <a:rPr lang="en-US" sz="2400" b="1" i="1">
                          <a:effectLst>
                            <a:outerShdw blurRad="38100" dist="25400" dir="2700000" algn="tl">
                              <a:srgbClr val="000000"/>
                            </a:outerShdw>
                          </a:effectLst>
                          <a:latin typeface="Cambria Math"/>
                        </a:rPr>
                        <m:t>)</m:t>
                      </m:r>
                      <m:r>
                        <m:rPr>
                          <m:nor/>
                        </m:rPr>
                        <a:rPr lang="en-US" sz="2400" dirty="0">
                          <a:effectLst>
                            <a:outerShdw blurRad="38100" dist="25400" dir="2700000" algn="tl">
                              <a:srgbClr val="000000"/>
                            </a:outerShdw>
                          </a:effectLst>
                        </a:rPr>
                        <m:t> </m:t>
                      </m:r>
                      <m:r>
                        <a:rPr lang="en-US" sz="2400" i="1">
                          <a:effectLst>
                            <a:outerShdw blurRad="38100" dist="25400" dir="2700000" algn="tl">
                              <a:srgbClr val="000000"/>
                            </a:outerShdw>
                          </a:effectLst>
                          <a:latin typeface="Cambria Math"/>
                        </a:rPr>
                        <m:t>𝐺</m:t>
                      </m:r>
                      <m:r>
                        <a:rPr lang="en-US" sz="2400" b="1" i="1">
                          <a:effectLst>
                            <a:outerShdw blurRad="38100" dist="25400" dir="2700000" algn="tl">
                              <a:srgbClr val="000000"/>
                            </a:outerShdw>
                          </a:effectLst>
                          <a:latin typeface="Cambria Math"/>
                        </a:rPr>
                        <m:t>(</m:t>
                      </m:r>
                      <m:r>
                        <a:rPr lang="en-US" sz="2400" b="1">
                          <a:effectLst>
                            <a:outerShdw blurRad="38100" dist="25400" dir="2700000" algn="tl">
                              <a:srgbClr val="000000"/>
                            </a:outerShdw>
                          </a:effectLst>
                          <a:latin typeface="Cambria Math"/>
                        </a:rPr>
                        <m:t>𝐚</m:t>
                      </m:r>
                      <m:r>
                        <m:rPr>
                          <m:nor/>
                        </m:rPr>
                        <a:rPr lang="en-US" sz="2400">
                          <a:effectLst>
                            <a:outerShdw blurRad="38100" dist="25400" dir="2700000" algn="tl">
                              <a:srgbClr val="000000"/>
                            </a:outerShdw>
                          </a:effectLst>
                          <a:latin typeface="Cambria Math"/>
                        </a:rPr>
                        <m:t>,</m:t>
                      </m:r>
                      <m:r>
                        <a:rPr lang="en-US" sz="2400" b="1">
                          <a:effectLst>
                            <a:outerShdw blurRad="38100" dist="25400" dir="2700000" algn="tl">
                              <a:srgbClr val="000000"/>
                            </a:outerShdw>
                          </a:effectLst>
                          <a:latin typeface="Cambria Math"/>
                        </a:rPr>
                        <m:t>𝐛</m:t>
                      </m:r>
                      <m:r>
                        <m:rPr>
                          <m:nor/>
                        </m:rPr>
                        <a:rPr lang="en-US" sz="2400">
                          <a:effectLst>
                            <a:outerShdw blurRad="38100" dist="25400" dir="2700000" algn="tl">
                              <a:srgbClr val="000000"/>
                            </a:outerShdw>
                          </a:effectLst>
                          <a:latin typeface="Cambria Math"/>
                        </a:rPr>
                        <m:t>,</m:t>
                      </m:r>
                      <m:r>
                        <a:rPr lang="en-US" sz="2400" b="1">
                          <a:effectLst>
                            <a:outerShdw blurRad="38100" dist="25400" dir="2700000" algn="tl">
                              <a:srgbClr val="000000"/>
                            </a:outerShdw>
                          </a:effectLst>
                          <a:latin typeface="Cambria Math"/>
                        </a:rPr>
                        <m:t>𝐜</m:t>
                      </m:r>
                      <m:r>
                        <m:rPr>
                          <m:nor/>
                        </m:rPr>
                        <a:rPr lang="en-US" sz="2400">
                          <a:effectLst>
                            <a:outerShdw blurRad="38100" dist="25400" dir="2700000" algn="tl">
                              <a:srgbClr val="000000"/>
                            </a:outerShdw>
                          </a:effectLst>
                          <a:latin typeface="Cambria Math"/>
                        </a:rPr>
                        <m:t>,</m:t>
                      </m:r>
                      <m:r>
                        <a:rPr lang="en-US" sz="2400" b="1">
                          <a:effectLst>
                            <a:outerShdw blurRad="38100" dist="25400" dir="2700000" algn="tl">
                              <a:srgbClr val="000000"/>
                            </a:outerShdw>
                          </a:effectLst>
                          <a:latin typeface="Cambria Math"/>
                        </a:rPr>
                        <m:t>𝐝</m:t>
                      </m:r>
                      <m:r>
                        <a:rPr lang="en-US" sz="2400" b="1" i="1">
                          <a:effectLst>
                            <a:outerShdw blurRad="38100" dist="25400" dir="2700000" algn="tl">
                              <a:srgbClr val="000000"/>
                            </a:outerShdw>
                          </a:effectLst>
                          <a:latin typeface="Cambria Math"/>
                        </a:rPr>
                        <m:t>)</m:t>
                      </m:r>
                    </m:oMath>
                  </m:oMathPara>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94978" y="5108105"/>
                <a:ext cx="6820403" cy="1643658"/>
              </a:xfrm>
              <a:blipFill rotWithShape="1">
                <a:blip r:embed="rId3"/>
                <a:stretch>
                  <a:fillRect l="-1430"/>
                </a:stretch>
              </a:blipFill>
              <a:effectLst/>
            </p:spPr>
            <p:txBody>
              <a:bodyPr/>
              <a:lstStyle/>
              <a:p>
                <a:r>
                  <a:rPr lang="en-US">
                    <a:noFill/>
                  </a:rPr>
                  <a:t> </a:t>
                </a:r>
              </a:p>
            </p:txBody>
          </p:sp>
        </mc:Fallback>
      </mc:AlternateContent>
      <p:cxnSp>
        <p:nvCxnSpPr>
          <p:cNvPr id="38" name="Straight Arrow Connector 37"/>
          <p:cNvCxnSpPr/>
          <p:nvPr/>
        </p:nvCxnSpPr>
        <p:spPr>
          <a:xfrm flipH="1">
            <a:off x="3208068" y="3977660"/>
            <a:ext cx="4274772" cy="366934"/>
          </a:xfrm>
          <a:prstGeom prst="straightConnector1">
            <a:avLst/>
          </a:prstGeom>
          <a:noFill/>
          <a:ln w="25400" cap="flat" cmpd="sng" algn="ctr">
            <a:solidFill>
              <a:srgbClr val="FF7979"/>
            </a:solidFill>
            <a:prstDash val="solid"/>
            <a:headEnd type="triangle" w="lg" len="lg"/>
            <a:tailEnd type="none" w="lg" len="lg"/>
          </a:ln>
          <a:effectLst/>
        </p:spPr>
      </p:cxnSp>
      <p:sp>
        <p:nvSpPr>
          <p:cNvPr id="5" name="Title 4"/>
          <p:cNvSpPr>
            <a:spLocks noGrp="1"/>
          </p:cNvSpPr>
          <p:nvPr>
            <p:ph type="title"/>
          </p:nvPr>
        </p:nvSpPr>
        <p:spPr/>
        <p:txBody>
          <a:bodyPr/>
          <a:lstStyle/>
          <a:p>
            <a:r>
              <a:rPr lang="en-US" dirty="0" smtClean="0"/>
              <a:t>Problem statement</a:t>
            </a:r>
            <a:endParaRPr lang="en-GB" dirty="0"/>
          </a:p>
        </p:txBody>
      </p:sp>
      <p:grpSp>
        <p:nvGrpSpPr>
          <p:cNvPr id="15" name="Group 14"/>
          <p:cNvGrpSpPr/>
          <p:nvPr/>
        </p:nvGrpSpPr>
        <p:grpSpPr>
          <a:xfrm>
            <a:off x="2991203" y="1675505"/>
            <a:ext cx="3138645" cy="2565084"/>
            <a:chOff x="2991203" y="1727952"/>
            <a:chExt cx="3138645" cy="2565084"/>
          </a:xfrm>
        </p:grpSpPr>
        <p:sp>
          <p:nvSpPr>
            <p:cNvPr id="85" name="Oval 84"/>
            <p:cNvSpPr/>
            <p:nvPr/>
          </p:nvSpPr>
          <p:spPr>
            <a:xfrm rot="21278459">
              <a:off x="5540372" y="4061265"/>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53" name="Oval 52"/>
            <p:cNvSpPr/>
            <p:nvPr/>
          </p:nvSpPr>
          <p:spPr>
            <a:xfrm rot="1396040">
              <a:off x="2991203" y="1727952"/>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76" name="Oval 75"/>
            <p:cNvSpPr/>
            <p:nvPr/>
          </p:nvSpPr>
          <p:spPr>
            <a:xfrm rot="305051">
              <a:off x="5543549" y="1869722"/>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4" name="Group 13"/>
          <p:cNvGrpSpPr/>
          <p:nvPr/>
        </p:nvGrpSpPr>
        <p:grpSpPr>
          <a:xfrm>
            <a:off x="3204113" y="1491960"/>
            <a:ext cx="2789767" cy="3009972"/>
            <a:chOff x="3204113" y="1544407"/>
            <a:chExt cx="2789767" cy="3009972"/>
          </a:xfrm>
        </p:grpSpPr>
        <p:cxnSp>
          <p:nvCxnSpPr>
            <p:cNvPr id="51" name="Straight Arrow Connector 50"/>
            <p:cNvCxnSpPr>
              <a:stCxn id="106" idx="2"/>
              <a:endCxn id="103" idx="6"/>
            </p:cNvCxnSpPr>
            <p:nvPr/>
          </p:nvCxnSpPr>
          <p:spPr>
            <a:xfrm flipH="1">
              <a:off x="3204113" y="4190397"/>
              <a:ext cx="2407408" cy="206645"/>
            </a:xfrm>
            <a:prstGeom prst="straightConnector1">
              <a:avLst/>
            </a:prstGeom>
            <a:noFill/>
            <a:ln w="50800" cap="flat" cmpd="sng" algn="ctr">
              <a:solidFill>
                <a:schemeClr val="accent2">
                  <a:lumMod val="75000"/>
                </a:schemeClr>
              </a:solidFill>
              <a:prstDash val="solid"/>
              <a:headEnd type="none" w="med" len="lg"/>
              <a:tailEnd type="none" w="med" len="lg"/>
            </a:ln>
            <a:effectLst>
              <a:outerShdw blurRad="50800" algn="ctr" rotWithShape="0">
                <a:prstClr val="black">
                  <a:alpha val="50000"/>
                </a:prstClr>
              </a:outerShdw>
            </a:effectLst>
          </p:spPr>
        </p:cxnSp>
        <p:cxnSp>
          <p:nvCxnSpPr>
            <p:cNvPr id="81" name="Straight Arrow Connector 80"/>
            <p:cNvCxnSpPr/>
            <p:nvPr/>
          </p:nvCxnSpPr>
          <p:spPr>
            <a:xfrm>
              <a:off x="5676624" y="2037063"/>
              <a:ext cx="0" cy="2088232"/>
            </a:xfrm>
            <a:prstGeom prst="straightConnector1">
              <a:avLst/>
            </a:prstGeom>
            <a:ln w="50800">
              <a:solidFill>
                <a:schemeClr val="accent2">
                  <a:lumMod val="75000"/>
                </a:schemeClr>
              </a:solidFill>
              <a:prstDash val="solid"/>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5611521" y="4125295"/>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Rectangle 106"/>
                <p:cNvSpPr/>
                <p:nvPr/>
              </p:nvSpPr>
              <p:spPr>
                <a:xfrm>
                  <a:off x="5588096" y="4154269"/>
                  <a:ext cx="365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c</m:t>
                        </m:r>
                      </m:oMath>
                    </m:oMathPara>
                  </a14:m>
                  <a:endParaRPr lang="en-GB" sz="2000" dirty="0"/>
                </a:p>
              </p:txBody>
            </p:sp>
          </mc:Choice>
          <mc:Fallback xmlns="">
            <p:sp>
              <p:nvSpPr>
                <p:cNvPr id="107" name="Rectangle 106"/>
                <p:cNvSpPr>
                  <a:spLocks noRot="1" noChangeAspect="1" noMove="1" noResize="1" noEditPoints="1" noAdjustHandles="1" noChangeArrowheads="1" noChangeShapeType="1" noTextEdit="1"/>
                </p:cNvSpPr>
                <p:nvPr/>
              </p:nvSpPr>
              <p:spPr>
                <a:xfrm>
                  <a:off x="5588096" y="4154269"/>
                  <a:ext cx="365806" cy="400110"/>
                </a:xfrm>
                <a:prstGeom prst="rect">
                  <a:avLst/>
                </a:prstGeom>
                <a:blipFill rotWithShape="1">
                  <a:blip r:embed="rId4"/>
                  <a:stretch>
                    <a:fillRect/>
                  </a:stretch>
                </a:blipFill>
              </p:spPr>
              <p:txBody>
                <a:bodyPr/>
                <a:lstStyle/>
                <a:p>
                  <a:r>
                    <a:rPr lang="en-US">
                      <a:noFill/>
                    </a:rPr>
                    <a:t> </a:t>
                  </a:r>
                </a:p>
              </p:txBody>
            </p:sp>
          </mc:Fallback>
        </mc:AlternateContent>
        <p:cxnSp>
          <p:nvCxnSpPr>
            <p:cNvPr id="86" name="Straight Arrow Connector 85"/>
            <p:cNvCxnSpPr>
              <a:stCxn id="112" idx="6"/>
              <a:endCxn id="109" idx="2"/>
            </p:cNvCxnSpPr>
            <p:nvPr/>
          </p:nvCxnSpPr>
          <p:spPr>
            <a:xfrm>
              <a:off x="3204113" y="1778607"/>
              <a:ext cx="2407408" cy="193354"/>
            </a:xfrm>
            <a:prstGeom prst="straightConnector1">
              <a:avLst/>
            </a:prstGeom>
            <a:ln w="50800">
              <a:solidFill>
                <a:schemeClr val="accent2">
                  <a:lumMod val="75000"/>
                </a:schemeClr>
              </a:solidFill>
              <a:prstDash val="solid"/>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5611521" y="1906859"/>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0" name="Rectangle 109"/>
                <p:cNvSpPr/>
                <p:nvPr/>
              </p:nvSpPr>
              <p:spPr>
                <a:xfrm>
                  <a:off x="5599220" y="1544407"/>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b</m:t>
                        </m:r>
                      </m:oMath>
                    </m:oMathPara>
                  </a14:m>
                  <a:endParaRPr lang="en-GB" sz="2000" dirty="0"/>
                </a:p>
              </p:txBody>
            </p:sp>
          </mc:Choice>
          <mc:Fallback xmlns="">
            <p:sp>
              <p:nvSpPr>
                <p:cNvPr id="110" name="Rectangle 109"/>
                <p:cNvSpPr>
                  <a:spLocks noRot="1" noChangeAspect="1" noMove="1" noResize="1" noEditPoints="1" noAdjustHandles="1" noChangeArrowheads="1" noChangeShapeType="1" noTextEdit="1"/>
                </p:cNvSpPr>
                <p:nvPr/>
              </p:nvSpPr>
              <p:spPr>
                <a:xfrm>
                  <a:off x="5599220" y="1544407"/>
                  <a:ext cx="394660" cy="400110"/>
                </a:xfrm>
                <a:prstGeom prst="rect">
                  <a:avLst/>
                </a:prstGeom>
                <a:blipFill rotWithShape="1">
                  <a:blip r:embed="rId5"/>
                  <a:stretch>
                    <a:fillRect b="-1515"/>
                  </a:stretch>
                </a:blipFill>
              </p:spPr>
              <p:txBody>
                <a:bodyPr/>
                <a:lstStyle/>
                <a:p>
                  <a:r>
                    <a:rPr lang="en-US">
                      <a:noFill/>
                    </a:rPr>
                    <a:t> </a:t>
                  </a:r>
                </a:p>
              </p:txBody>
            </p:sp>
          </mc:Fallback>
        </mc:AlternateContent>
      </p:grpSp>
      <p:grpSp>
        <p:nvGrpSpPr>
          <p:cNvPr id="2" name="Group 1"/>
          <p:cNvGrpSpPr/>
          <p:nvPr/>
        </p:nvGrpSpPr>
        <p:grpSpPr>
          <a:xfrm>
            <a:off x="3096017" y="1352507"/>
            <a:ext cx="416921" cy="3392198"/>
            <a:chOff x="3096017" y="1404954"/>
            <a:chExt cx="416921" cy="3392198"/>
          </a:xfrm>
        </p:grpSpPr>
        <mc:AlternateContent xmlns:mc="http://schemas.openxmlformats.org/markup-compatibility/2006" xmlns:a14="http://schemas.microsoft.com/office/drawing/2010/main">
          <mc:Choice Requires="a14">
            <p:sp>
              <p:nvSpPr>
                <p:cNvPr id="104" name="Rectangle 103"/>
                <p:cNvSpPr/>
                <p:nvPr/>
              </p:nvSpPr>
              <p:spPr>
                <a:xfrm>
                  <a:off x="3096017" y="4397042"/>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a:effectLst>
                              <a:outerShdw blurRad="38100" dist="25400" dir="2700000" algn="tl">
                                <a:srgbClr val="000000"/>
                              </a:outerShdw>
                            </a:effectLst>
                            <a:latin typeface="Cambria Math"/>
                          </a:rPr>
                          <m:t>d</m:t>
                        </m:r>
                      </m:oMath>
                    </m:oMathPara>
                  </a14:m>
                  <a:endParaRPr lang="en-GB" sz="2000" dirty="0"/>
                </a:p>
              </p:txBody>
            </p:sp>
          </mc:Choice>
          <mc:Fallback xmlns="">
            <p:sp>
              <p:nvSpPr>
                <p:cNvPr id="104" name="Rectangle 103"/>
                <p:cNvSpPr>
                  <a:spLocks noRot="1" noChangeAspect="1" noMove="1" noResize="1" noEditPoints="1" noAdjustHandles="1" noChangeArrowheads="1" noChangeShapeType="1" noTextEdit="1"/>
                </p:cNvSpPr>
                <p:nvPr/>
              </p:nvSpPr>
              <p:spPr>
                <a:xfrm>
                  <a:off x="3096017" y="4397042"/>
                  <a:ext cx="394660" cy="400110"/>
                </a:xfrm>
                <a:prstGeom prst="rect">
                  <a:avLst/>
                </a:prstGeom>
                <a:blipFill rotWithShape="1">
                  <a:blip r:embed="rId6"/>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p:cNvSpPr/>
                <p:nvPr/>
              </p:nvSpPr>
              <p:spPr>
                <a:xfrm>
                  <a:off x="3134308" y="1404954"/>
                  <a:ext cx="37863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a</m:t>
                        </m:r>
                      </m:oMath>
                    </m:oMathPara>
                  </a14:m>
                  <a:endParaRPr lang="en-GB" sz="2000" dirty="0"/>
                </a:p>
              </p:txBody>
            </p:sp>
          </mc:Choice>
          <mc:Fallback xmlns="">
            <p:sp>
              <p:nvSpPr>
                <p:cNvPr id="113" name="Rectangle 112"/>
                <p:cNvSpPr>
                  <a:spLocks noRot="1" noChangeAspect="1" noMove="1" noResize="1" noEditPoints="1" noAdjustHandles="1" noChangeArrowheads="1" noChangeShapeType="1" noTextEdit="1"/>
                </p:cNvSpPr>
                <p:nvPr/>
              </p:nvSpPr>
              <p:spPr>
                <a:xfrm>
                  <a:off x="3134308" y="1404954"/>
                  <a:ext cx="378630" cy="400110"/>
                </a:xfrm>
                <a:prstGeom prst="rect">
                  <a:avLst/>
                </a:prstGeom>
                <a:blipFill rotWithShape="1">
                  <a:blip r:embed="rId7"/>
                  <a:stretch>
                    <a:fillRect/>
                  </a:stretch>
                </a:blipFill>
              </p:spPr>
              <p:txBody>
                <a:bodyPr/>
                <a:lstStyle/>
                <a:p>
                  <a:r>
                    <a:rPr lang="en-US">
                      <a:noFill/>
                    </a:rPr>
                    <a:t> </a:t>
                  </a:r>
                </a:p>
              </p:txBody>
            </p:sp>
          </mc:Fallback>
        </mc:AlternateContent>
      </p:grpSp>
      <p:sp>
        <p:nvSpPr>
          <p:cNvPr id="43" name="Sun 42" hidden="1"/>
          <p:cNvSpPr/>
          <p:nvPr/>
        </p:nvSpPr>
        <p:spPr>
          <a:xfrm rot="20953909">
            <a:off x="2566748" y="1442249"/>
            <a:ext cx="642942" cy="642942"/>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4" name="Group 43" hidden="1"/>
          <p:cNvGrpSpPr/>
          <p:nvPr/>
        </p:nvGrpSpPr>
        <p:grpSpPr>
          <a:xfrm>
            <a:off x="2536201" y="4581732"/>
            <a:ext cx="410725" cy="298378"/>
            <a:chOff x="1521037" y="4823918"/>
            <a:chExt cx="410725" cy="298378"/>
          </a:xfrm>
          <a:effectLst>
            <a:outerShdw blurRad="63500" algn="ctr" rotWithShape="0">
              <a:prstClr val="black">
                <a:alpha val="69000"/>
              </a:prstClr>
            </a:outerShdw>
          </a:effectLst>
        </p:grpSpPr>
        <p:sp>
          <p:nvSpPr>
            <p:cNvPr id="45" name="Isosceles Triangle 44"/>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6" name="Rectangle 45"/>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41" name="Terms" hidden="1"/>
          <p:cNvGrpSpPr/>
          <p:nvPr/>
        </p:nvGrpSpPr>
        <p:grpSpPr>
          <a:xfrm>
            <a:off x="2815013" y="2223532"/>
            <a:ext cx="2951407" cy="2403917"/>
            <a:chOff x="2643465" y="2420712"/>
            <a:chExt cx="2951407" cy="2403917"/>
          </a:xfrm>
        </p:grpSpPr>
        <mc:AlternateContent xmlns:mc="http://schemas.openxmlformats.org/markup-compatibility/2006" xmlns:a14="http://schemas.microsoft.com/office/drawing/2010/main">
          <mc:Choice Requires="a14">
            <p:sp>
              <p:nvSpPr>
                <p:cNvPr id="42" name="rho1"/>
                <p:cNvSpPr/>
                <p:nvPr/>
              </p:nvSpPr>
              <p:spPr>
                <a:xfrm>
                  <a:off x="2643465" y="2420712"/>
                  <a:ext cx="683649"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effectLst>
                              <a:outerShdw blurRad="38100" dist="25400" dir="2700000" algn="tl">
                                <a:srgbClr val="000000"/>
                              </a:outerShdw>
                            </a:effectLst>
                            <a:latin typeface="Cambria Math"/>
                          </a:rPr>
                          <m:t>𝜌</m:t>
                        </m:r>
                        <m:d>
                          <m:dPr>
                            <m:ctrlPr>
                              <a:rPr lang="en-US" b="1" i="1" smtClean="0">
                                <a:solidFill>
                                  <a:schemeClr val="accent2">
                                    <a:lumMod val="75000"/>
                                  </a:schemeClr>
                                </a:solidFill>
                                <a:effectLst>
                                  <a:outerShdw blurRad="38100" dist="25400" dir="2700000" algn="tl">
                                    <a:srgbClr val="000000"/>
                                  </a:outerShdw>
                                </a:effectLst>
                                <a:latin typeface="Cambria Math"/>
                              </a:rPr>
                            </m:ctrlPr>
                          </m:dPr>
                          <m:e>
                            <m:r>
                              <m:rPr>
                                <m:nor/>
                              </m:rPr>
                              <a:rPr lang="en-US" b="1" i="0" smtClean="0">
                                <a:solidFill>
                                  <a:schemeClr val="accent2">
                                    <a:lumMod val="75000"/>
                                  </a:schemeClr>
                                </a:solidFill>
                                <a:effectLst>
                                  <a:outerShdw blurRad="38100" dist="25400" dir="2700000" algn="tl">
                                    <a:srgbClr val="000000"/>
                                  </a:outerShdw>
                                </a:effectLst>
                                <a:latin typeface="Cambria Math"/>
                              </a:rPr>
                              <m:t>a</m:t>
                            </m:r>
                          </m:e>
                        </m:d>
                      </m:oMath>
                    </m:oMathPara>
                  </a14:m>
                  <a:endParaRPr lang="en-US" dirty="0">
                    <a:solidFill>
                      <a:schemeClr val="accent2">
                        <a:lumMod val="75000"/>
                      </a:schemeClr>
                    </a:solidFill>
                  </a:endParaRPr>
                </a:p>
              </p:txBody>
            </p:sp>
          </mc:Choice>
          <mc:Fallback xmlns="">
            <p:sp>
              <p:nvSpPr>
                <p:cNvPr id="42" name="rho1"/>
                <p:cNvSpPr>
                  <a:spLocks noRot="1" noChangeAspect="1" noMove="1" noResize="1" noEditPoints="1" noAdjustHandles="1" noChangeArrowheads="1" noChangeShapeType="1" noTextEdit="1"/>
                </p:cNvSpPr>
                <p:nvPr/>
              </p:nvSpPr>
              <p:spPr>
                <a:xfrm>
                  <a:off x="2643465" y="2420712"/>
                  <a:ext cx="683649" cy="369332"/>
                </a:xfrm>
                <a:prstGeom prst="rect">
                  <a:avLst/>
                </a:prstGeom>
                <a:blipFill rotWithShape="1">
                  <a:blip r:embed="rId8"/>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ho2"/>
                <p:cNvSpPr/>
                <p:nvPr/>
              </p:nvSpPr>
              <p:spPr>
                <a:xfrm>
                  <a:off x="4884447" y="2550294"/>
                  <a:ext cx="6964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effectLst>
                              <a:outerShdw blurRad="38100" dist="25400" dir="2700000" algn="tl">
                                <a:srgbClr val="000000"/>
                              </a:outerShdw>
                            </a:effectLst>
                            <a:latin typeface="Cambria Math"/>
                          </a:rPr>
                          <m:t>𝜌</m:t>
                        </m:r>
                        <m:d>
                          <m:dPr>
                            <m:ctrlPr>
                              <a:rPr lang="en-US" b="1" i="1" smtClean="0">
                                <a:solidFill>
                                  <a:schemeClr val="accent2">
                                    <a:lumMod val="75000"/>
                                  </a:schemeClr>
                                </a:solidFill>
                                <a:effectLst>
                                  <a:outerShdw blurRad="38100" dist="25400" dir="2700000" algn="tl">
                                    <a:srgbClr val="000000"/>
                                  </a:outerShdw>
                                </a:effectLst>
                                <a:latin typeface="Cambria Math"/>
                              </a:rPr>
                            </m:ctrlPr>
                          </m:dPr>
                          <m:e>
                            <m:r>
                              <m:rPr>
                                <m:nor/>
                              </m:rPr>
                              <a:rPr lang="en-US" b="1" i="0" smtClean="0">
                                <a:solidFill>
                                  <a:schemeClr val="accent2">
                                    <a:lumMod val="75000"/>
                                  </a:schemeClr>
                                </a:solidFill>
                                <a:effectLst>
                                  <a:outerShdw blurRad="38100" dist="25400" dir="2700000" algn="tl">
                                    <a:srgbClr val="000000"/>
                                  </a:outerShdw>
                                </a:effectLst>
                                <a:latin typeface="Cambria Math"/>
                              </a:rPr>
                              <m:t>b</m:t>
                            </m:r>
                          </m:e>
                        </m:d>
                      </m:oMath>
                    </m:oMathPara>
                  </a14:m>
                  <a:endParaRPr lang="en-US" dirty="0">
                    <a:solidFill>
                      <a:schemeClr val="accent2">
                        <a:lumMod val="75000"/>
                      </a:schemeClr>
                    </a:solidFill>
                  </a:endParaRPr>
                </a:p>
              </p:txBody>
            </p:sp>
          </mc:Choice>
          <mc:Fallback xmlns="">
            <p:sp>
              <p:nvSpPr>
                <p:cNvPr id="47" name="rho2"/>
                <p:cNvSpPr>
                  <a:spLocks noRot="1" noChangeAspect="1" noMove="1" noResize="1" noEditPoints="1" noAdjustHandles="1" noChangeArrowheads="1" noChangeShapeType="1" noTextEdit="1"/>
                </p:cNvSpPr>
                <p:nvPr/>
              </p:nvSpPr>
              <p:spPr>
                <a:xfrm>
                  <a:off x="4884447" y="2550294"/>
                  <a:ext cx="696473" cy="369332"/>
                </a:xfrm>
                <a:prstGeom prst="rect">
                  <a:avLst/>
                </a:prstGeom>
                <a:blipFill rotWithShape="1">
                  <a:blip r:embed="rId9"/>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ho3"/>
                <p:cNvSpPr/>
                <p:nvPr/>
              </p:nvSpPr>
              <p:spPr>
                <a:xfrm>
                  <a:off x="4891704" y="4368097"/>
                  <a:ext cx="69647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effectLst>
                              <a:outerShdw blurRad="38100" dist="25400" dir="2700000" algn="tl">
                                <a:srgbClr val="000000"/>
                              </a:outerShdw>
                            </a:effectLst>
                            <a:latin typeface="Cambria Math"/>
                          </a:rPr>
                          <m:t>𝜌</m:t>
                        </m:r>
                        <m:d>
                          <m:dPr>
                            <m:ctrlPr>
                              <a:rPr lang="en-US" b="1" i="1" smtClean="0">
                                <a:solidFill>
                                  <a:schemeClr val="accent2">
                                    <a:lumMod val="75000"/>
                                  </a:schemeClr>
                                </a:solidFill>
                                <a:effectLst>
                                  <a:outerShdw blurRad="38100" dist="25400" dir="2700000" algn="tl">
                                    <a:srgbClr val="000000"/>
                                  </a:outerShdw>
                                </a:effectLst>
                                <a:latin typeface="Cambria Math"/>
                              </a:rPr>
                            </m:ctrlPr>
                          </m:dPr>
                          <m:e>
                            <m:r>
                              <m:rPr>
                                <m:nor/>
                              </m:rPr>
                              <a:rPr lang="en-US" b="1" i="0" smtClean="0">
                                <a:solidFill>
                                  <a:schemeClr val="accent2">
                                    <a:lumMod val="75000"/>
                                  </a:schemeClr>
                                </a:solidFill>
                                <a:effectLst>
                                  <a:outerShdw blurRad="38100" dist="25400" dir="2700000" algn="tl">
                                    <a:srgbClr val="000000"/>
                                  </a:outerShdw>
                                </a:effectLst>
                                <a:latin typeface="Cambria Math"/>
                              </a:rPr>
                              <m:t>c</m:t>
                            </m:r>
                          </m:e>
                        </m:d>
                      </m:oMath>
                    </m:oMathPara>
                  </a14:m>
                  <a:endParaRPr lang="en-US" dirty="0">
                    <a:solidFill>
                      <a:schemeClr val="accent2">
                        <a:lumMod val="75000"/>
                      </a:schemeClr>
                    </a:solidFill>
                  </a:endParaRPr>
                </a:p>
              </p:txBody>
            </p:sp>
          </mc:Choice>
          <mc:Fallback xmlns="">
            <p:sp>
              <p:nvSpPr>
                <p:cNvPr id="48" name="rho3"/>
                <p:cNvSpPr>
                  <a:spLocks noRot="1" noChangeAspect="1" noMove="1" noResize="1" noEditPoints="1" noAdjustHandles="1" noChangeArrowheads="1" noChangeShapeType="1" noTextEdit="1"/>
                </p:cNvSpPr>
                <p:nvPr/>
              </p:nvSpPr>
              <p:spPr>
                <a:xfrm>
                  <a:off x="4891704" y="4368097"/>
                  <a:ext cx="696473" cy="369332"/>
                </a:xfrm>
                <a:prstGeom prst="rect">
                  <a:avLst/>
                </a:prstGeom>
                <a:blipFill rotWithShape="1">
                  <a:blip r:embed="rId1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G1"/>
                <p:cNvSpPr/>
                <p:nvPr/>
              </p:nvSpPr>
              <p:spPr>
                <a:xfrm>
                  <a:off x="3711627" y="2469565"/>
                  <a:ext cx="879279" cy="369332"/>
                </a:xfrm>
                <a:prstGeom prst="rect">
                  <a:avLst/>
                </a:prstGeom>
              </p:spPr>
              <p:txBody>
                <a:bodyPr wrap="none">
                  <a:spAutoFit/>
                </a:bodyPr>
                <a:lstStyle/>
                <a:p>
                  <a:pPr algn="ctr"/>
                  <a14:m>
                    <m:oMath xmlns:m="http://schemas.openxmlformats.org/officeDocument/2006/math">
                      <m:r>
                        <a:rPr lang="en-US" i="1" smtClean="0">
                          <a:solidFill>
                            <a:schemeClr val="accent2">
                              <a:lumMod val="75000"/>
                            </a:schemeClr>
                          </a:solidFill>
                          <a:effectLst>
                            <a:outerShdw blurRad="38100" dist="25400" dir="2700000" algn="tl">
                              <a:srgbClr val="000000"/>
                            </a:outerShdw>
                          </a:effectLst>
                          <a:latin typeface="Cambria Math"/>
                        </a:rPr>
                        <m:t>𝐺</m:t>
                      </m:r>
                      <m:r>
                        <a:rPr lang="en-US" b="1" i="1">
                          <a:solidFill>
                            <a:schemeClr val="accent2">
                              <a:lumMod val="75000"/>
                            </a:schemeClr>
                          </a:solidFill>
                          <a:effectLst>
                            <a:outerShdw blurRad="38100" dist="25400" dir="2700000" algn="tl">
                              <a:srgbClr val="000000"/>
                            </a:outerShdw>
                          </a:effectLst>
                          <a:latin typeface="Cambria Math"/>
                        </a:rPr>
                        <m:t>(</m:t>
                      </m:r>
                      <m:r>
                        <m:rPr>
                          <m:nor/>
                        </m:rPr>
                        <a:rPr lang="en-US" b="1" i="0" smtClean="0">
                          <a:solidFill>
                            <a:schemeClr val="accent2">
                              <a:lumMod val="75000"/>
                            </a:schemeClr>
                          </a:solidFill>
                          <a:effectLst>
                            <a:outerShdw blurRad="38100" dist="25400" dir="2700000" algn="tl">
                              <a:srgbClr val="000000"/>
                            </a:outerShdw>
                          </a:effectLst>
                          <a:latin typeface="Cambria Math"/>
                        </a:rPr>
                        <m:t>a</m:t>
                      </m:r>
                      <m:r>
                        <m:rPr>
                          <m:nor/>
                        </m:rPr>
                        <a:rPr lang="en-US" i="0" smtClean="0">
                          <a:solidFill>
                            <a:schemeClr val="accent2">
                              <a:lumMod val="75000"/>
                            </a:schemeClr>
                          </a:solidFill>
                          <a:effectLst>
                            <a:outerShdw blurRad="38100" dist="25400" dir="2700000" algn="tl">
                              <a:srgbClr val="000000"/>
                            </a:outerShdw>
                          </a:effectLst>
                          <a:latin typeface="Cambria Math"/>
                        </a:rPr>
                        <m:t>,</m:t>
                      </m:r>
                      <m:r>
                        <m:rPr>
                          <m:nor/>
                        </m:rPr>
                        <a:rPr lang="en-US" b="1" i="0" smtClean="0">
                          <a:solidFill>
                            <a:schemeClr val="accent2">
                              <a:lumMod val="75000"/>
                            </a:schemeClr>
                          </a:solidFill>
                          <a:effectLst>
                            <a:outerShdw blurRad="38100" dist="25400" dir="2700000" algn="tl">
                              <a:srgbClr val="000000"/>
                            </a:outerShdw>
                          </a:effectLst>
                          <a:latin typeface="Cambria Math"/>
                        </a:rPr>
                        <m:t>b</m:t>
                      </m:r>
                      <m:r>
                        <a:rPr lang="en-US" b="1" i="1">
                          <a:solidFill>
                            <a:schemeClr val="accent2">
                              <a:lumMod val="75000"/>
                            </a:schemeClr>
                          </a:solidFill>
                          <a:effectLst>
                            <a:outerShdw blurRad="38100" dist="25400" dir="2700000" algn="tl">
                              <a:srgbClr val="000000"/>
                            </a:outerShdw>
                          </a:effectLst>
                          <a:latin typeface="Cambria Math"/>
                        </a:rPr>
                        <m:t>)</m:t>
                      </m:r>
                    </m:oMath>
                  </a14:m>
                  <a:r>
                    <a:rPr lang="en-US" dirty="0">
                      <a:solidFill>
                        <a:schemeClr val="accent2">
                          <a:lumMod val="75000"/>
                        </a:schemeClr>
                      </a:solidFill>
                      <a:effectLst>
                        <a:outerShdw blurRad="38100" dist="25400" dir="2700000" algn="tl">
                          <a:srgbClr val="000000"/>
                        </a:outerShdw>
                      </a:effectLst>
                    </a:rPr>
                    <a:t> </a:t>
                  </a:r>
                  <a:endParaRPr lang="en-US" dirty="0">
                    <a:solidFill>
                      <a:schemeClr val="accent2">
                        <a:lumMod val="75000"/>
                      </a:schemeClr>
                    </a:solidFill>
                  </a:endParaRPr>
                </a:p>
              </p:txBody>
            </p:sp>
          </mc:Choice>
          <mc:Fallback xmlns="">
            <p:sp>
              <p:nvSpPr>
                <p:cNvPr id="49" name="G1"/>
                <p:cNvSpPr>
                  <a:spLocks noRot="1" noChangeAspect="1" noMove="1" noResize="1" noEditPoints="1" noAdjustHandles="1" noChangeArrowheads="1" noChangeShapeType="1" noTextEdit="1"/>
                </p:cNvSpPr>
                <p:nvPr/>
              </p:nvSpPr>
              <p:spPr>
                <a:xfrm>
                  <a:off x="3711627" y="2469565"/>
                  <a:ext cx="879279" cy="369332"/>
                </a:xfrm>
                <a:prstGeom prst="rect">
                  <a:avLst/>
                </a:prstGeom>
                <a:blipFill rotWithShape="1">
                  <a:blip r:embed="rId11"/>
                  <a:stretch>
                    <a:fillRect b="-2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G2"/>
                <p:cNvSpPr/>
                <p:nvPr/>
              </p:nvSpPr>
              <p:spPr>
                <a:xfrm>
                  <a:off x="4675518" y="3443312"/>
                  <a:ext cx="919354" cy="369332"/>
                </a:xfrm>
                <a:prstGeom prst="rect">
                  <a:avLst/>
                </a:prstGeom>
              </p:spPr>
              <p:txBody>
                <a:bodyPr wrap="none">
                  <a:spAutoFit/>
                </a:bodyPr>
                <a:lstStyle/>
                <a:p>
                  <a:pPr algn="ctr"/>
                  <a14:m>
                    <m:oMath xmlns:m="http://schemas.openxmlformats.org/officeDocument/2006/math">
                      <m:r>
                        <a:rPr lang="en-US" i="1" smtClean="0">
                          <a:solidFill>
                            <a:schemeClr val="accent2">
                              <a:lumMod val="75000"/>
                            </a:schemeClr>
                          </a:solidFill>
                          <a:effectLst>
                            <a:outerShdw blurRad="38100" dist="25400" dir="2700000" algn="tl">
                              <a:srgbClr val="000000"/>
                            </a:outerShdw>
                          </a:effectLst>
                          <a:latin typeface="Cambria Math"/>
                        </a:rPr>
                        <m:t>𝐺</m:t>
                      </m:r>
                      <m:r>
                        <a:rPr lang="en-US" b="1" i="1">
                          <a:solidFill>
                            <a:schemeClr val="accent2">
                              <a:lumMod val="75000"/>
                            </a:schemeClr>
                          </a:solidFill>
                          <a:effectLst>
                            <a:outerShdw blurRad="38100" dist="25400" dir="2700000" algn="tl">
                              <a:srgbClr val="000000"/>
                            </a:outerShdw>
                          </a:effectLst>
                          <a:latin typeface="Cambria Math"/>
                        </a:rPr>
                        <m:t>(</m:t>
                      </m:r>
                      <m:r>
                        <m:rPr>
                          <m:nor/>
                        </m:rPr>
                        <a:rPr lang="en-US" b="1" i="0" smtClean="0">
                          <a:solidFill>
                            <a:schemeClr val="accent2">
                              <a:lumMod val="75000"/>
                            </a:schemeClr>
                          </a:solidFill>
                          <a:effectLst>
                            <a:outerShdw blurRad="38100" dist="25400" dir="2700000" algn="tl">
                              <a:srgbClr val="000000"/>
                            </a:outerShdw>
                          </a:effectLst>
                          <a:latin typeface="Cambria Math"/>
                        </a:rPr>
                        <m:t>b</m:t>
                      </m:r>
                      <m:r>
                        <a:rPr lang="en-US" b="1" i="0" smtClean="0">
                          <a:solidFill>
                            <a:schemeClr val="accent2">
                              <a:lumMod val="75000"/>
                            </a:schemeClr>
                          </a:solidFill>
                          <a:effectLst>
                            <a:outerShdw blurRad="38100" dist="25400" dir="2700000" algn="tl">
                              <a:srgbClr val="000000"/>
                            </a:outerShdw>
                          </a:effectLst>
                          <a:latin typeface="Cambria Math"/>
                        </a:rPr>
                        <m:t>,</m:t>
                      </m:r>
                      <m:r>
                        <a:rPr lang="en-US" b="0" i="0" smtClean="0">
                          <a:solidFill>
                            <a:schemeClr val="accent2">
                              <a:lumMod val="75000"/>
                            </a:schemeClr>
                          </a:solidFill>
                          <a:effectLst>
                            <a:outerShdw blurRad="38100" dist="25400" dir="2700000" algn="tl">
                              <a:srgbClr val="000000"/>
                            </a:outerShdw>
                          </a:effectLst>
                          <a:latin typeface="Cambria Math"/>
                        </a:rPr>
                        <m:t> </m:t>
                      </m:r>
                      <m:r>
                        <a:rPr lang="en-US" b="1" i="0" smtClean="0">
                          <a:solidFill>
                            <a:schemeClr val="accent2">
                              <a:lumMod val="75000"/>
                            </a:schemeClr>
                          </a:solidFill>
                          <a:effectLst>
                            <a:outerShdw blurRad="38100" dist="25400" dir="2700000" algn="tl">
                              <a:srgbClr val="000000"/>
                            </a:outerShdw>
                          </a:effectLst>
                          <a:latin typeface="Cambria Math"/>
                        </a:rPr>
                        <m:t>𝐜</m:t>
                      </m:r>
                      <m:r>
                        <a:rPr lang="en-US" b="1" i="1">
                          <a:solidFill>
                            <a:schemeClr val="accent2">
                              <a:lumMod val="75000"/>
                            </a:schemeClr>
                          </a:solidFill>
                          <a:effectLst>
                            <a:outerShdw blurRad="38100" dist="25400" dir="2700000" algn="tl">
                              <a:srgbClr val="000000"/>
                            </a:outerShdw>
                          </a:effectLst>
                          <a:latin typeface="Cambria Math"/>
                        </a:rPr>
                        <m:t>)</m:t>
                      </m:r>
                    </m:oMath>
                  </a14:m>
                  <a:r>
                    <a:rPr lang="en-US" dirty="0">
                      <a:solidFill>
                        <a:schemeClr val="accent2">
                          <a:lumMod val="75000"/>
                        </a:schemeClr>
                      </a:solidFill>
                      <a:effectLst>
                        <a:outerShdw blurRad="38100" dist="25400" dir="2700000" algn="tl">
                          <a:srgbClr val="000000"/>
                        </a:outerShdw>
                      </a:effectLst>
                    </a:rPr>
                    <a:t> </a:t>
                  </a:r>
                  <a:endParaRPr lang="en-US" dirty="0">
                    <a:solidFill>
                      <a:schemeClr val="accent2">
                        <a:lumMod val="75000"/>
                      </a:schemeClr>
                    </a:solidFill>
                  </a:endParaRPr>
                </a:p>
              </p:txBody>
            </p:sp>
          </mc:Choice>
          <mc:Fallback xmlns="">
            <p:sp>
              <p:nvSpPr>
                <p:cNvPr id="50" name="G2"/>
                <p:cNvSpPr>
                  <a:spLocks noRot="1" noChangeAspect="1" noMove="1" noResize="1" noEditPoints="1" noAdjustHandles="1" noChangeArrowheads="1" noChangeShapeType="1" noTextEdit="1"/>
                </p:cNvSpPr>
                <p:nvPr/>
              </p:nvSpPr>
              <p:spPr>
                <a:xfrm>
                  <a:off x="4675518" y="3443312"/>
                  <a:ext cx="919354" cy="369332"/>
                </a:xfrm>
                <a:prstGeom prst="rect">
                  <a:avLst/>
                </a:prstGeom>
                <a:blipFill rotWithShape="1">
                  <a:blip r:embed="rId12"/>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G3"/>
                <p:cNvSpPr/>
                <p:nvPr/>
              </p:nvSpPr>
              <p:spPr>
                <a:xfrm>
                  <a:off x="3711627" y="4455297"/>
                  <a:ext cx="879279" cy="369332"/>
                </a:xfrm>
                <a:prstGeom prst="rect">
                  <a:avLst/>
                </a:prstGeom>
              </p:spPr>
              <p:txBody>
                <a:bodyPr wrap="none">
                  <a:spAutoFit/>
                </a:bodyPr>
                <a:lstStyle/>
                <a:p>
                  <a:pPr algn="ctr"/>
                  <a14:m>
                    <m:oMath xmlns:m="http://schemas.openxmlformats.org/officeDocument/2006/math">
                      <m:r>
                        <a:rPr lang="en-US" i="1" smtClean="0">
                          <a:solidFill>
                            <a:schemeClr val="accent2">
                              <a:lumMod val="75000"/>
                            </a:schemeClr>
                          </a:solidFill>
                          <a:effectLst>
                            <a:outerShdw blurRad="38100" dist="25400" dir="2700000" algn="tl">
                              <a:srgbClr val="000000"/>
                            </a:outerShdw>
                          </a:effectLst>
                          <a:latin typeface="Cambria Math"/>
                        </a:rPr>
                        <m:t>𝐺</m:t>
                      </m:r>
                      <m:r>
                        <a:rPr lang="en-US" b="1" i="1">
                          <a:solidFill>
                            <a:schemeClr val="accent2">
                              <a:lumMod val="75000"/>
                            </a:schemeClr>
                          </a:solidFill>
                          <a:effectLst>
                            <a:outerShdw blurRad="38100" dist="25400" dir="2700000" algn="tl">
                              <a:srgbClr val="000000"/>
                            </a:outerShdw>
                          </a:effectLst>
                          <a:latin typeface="Cambria Math"/>
                        </a:rPr>
                        <m:t>(</m:t>
                      </m:r>
                      <m:r>
                        <m:rPr>
                          <m:nor/>
                        </m:rPr>
                        <a:rPr lang="en-US" b="1" i="0" smtClean="0">
                          <a:solidFill>
                            <a:schemeClr val="accent2">
                              <a:lumMod val="75000"/>
                            </a:schemeClr>
                          </a:solidFill>
                          <a:effectLst>
                            <a:outerShdw blurRad="38100" dist="25400" dir="2700000" algn="tl">
                              <a:srgbClr val="000000"/>
                            </a:outerShdw>
                          </a:effectLst>
                          <a:latin typeface="Cambria Math"/>
                        </a:rPr>
                        <m:t>c</m:t>
                      </m:r>
                      <m:r>
                        <m:rPr>
                          <m:nor/>
                        </m:rPr>
                        <a:rPr lang="en-US" i="0" smtClean="0">
                          <a:solidFill>
                            <a:schemeClr val="accent2">
                              <a:lumMod val="75000"/>
                            </a:schemeClr>
                          </a:solidFill>
                          <a:effectLst>
                            <a:outerShdw blurRad="38100" dist="25400" dir="2700000" algn="tl">
                              <a:srgbClr val="000000"/>
                            </a:outerShdw>
                          </a:effectLst>
                          <a:latin typeface="Cambria Math"/>
                        </a:rPr>
                        <m:t>,</m:t>
                      </m:r>
                      <m:r>
                        <m:rPr>
                          <m:nor/>
                        </m:rPr>
                        <a:rPr lang="en-US" b="1" i="0" smtClean="0">
                          <a:solidFill>
                            <a:schemeClr val="accent2">
                              <a:lumMod val="75000"/>
                            </a:schemeClr>
                          </a:solidFill>
                          <a:effectLst>
                            <a:outerShdw blurRad="38100" dist="25400" dir="2700000" algn="tl">
                              <a:srgbClr val="000000"/>
                            </a:outerShdw>
                          </a:effectLst>
                          <a:latin typeface="Cambria Math"/>
                        </a:rPr>
                        <m:t>d</m:t>
                      </m:r>
                      <m:r>
                        <a:rPr lang="en-US" b="1" i="1">
                          <a:solidFill>
                            <a:schemeClr val="accent2">
                              <a:lumMod val="75000"/>
                            </a:schemeClr>
                          </a:solidFill>
                          <a:effectLst>
                            <a:outerShdw blurRad="38100" dist="25400" dir="2700000" algn="tl">
                              <a:srgbClr val="000000"/>
                            </a:outerShdw>
                          </a:effectLst>
                          <a:latin typeface="Cambria Math"/>
                        </a:rPr>
                        <m:t>)</m:t>
                      </m:r>
                    </m:oMath>
                  </a14:m>
                  <a:r>
                    <a:rPr lang="en-US" dirty="0">
                      <a:solidFill>
                        <a:schemeClr val="accent2">
                          <a:lumMod val="75000"/>
                        </a:schemeClr>
                      </a:solidFill>
                      <a:effectLst>
                        <a:outerShdw blurRad="38100" dist="25400" dir="2700000" algn="tl">
                          <a:srgbClr val="000000"/>
                        </a:outerShdw>
                      </a:effectLst>
                    </a:rPr>
                    <a:t> </a:t>
                  </a:r>
                  <a:endParaRPr lang="en-US" dirty="0">
                    <a:solidFill>
                      <a:schemeClr val="accent2">
                        <a:lumMod val="75000"/>
                      </a:schemeClr>
                    </a:solidFill>
                  </a:endParaRPr>
                </a:p>
              </p:txBody>
            </p:sp>
          </mc:Choice>
          <mc:Fallback xmlns="">
            <p:sp>
              <p:nvSpPr>
                <p:cNvPr id="52" name="G3"/>
                <p:cNvSpPr>
                  <a:spLocks noRot="1" noChangeAspect="1" noMove="1" noResize="1" noEditPoints="1" noAdjustHandles="1" noChangeArrowheads="1" noChangeShapeType="1" noTextEdit="1"/>
                </p:cNvSpPr>
                <p:nvPr/>
              </p:nvSpPr>
              <p:spPr>
                <a:xfrm>
                  <a:off x="3711627" y="4455297"/>
                  <a:ext cx="879279" cy="369332"/>
                </a:xfrm>
                <a:prstGeom prst="rect">
                  <a:avLst/>
                </a:prstGeom>
                <a:blipFill rotWithShape="1">
                  <a:blip r:embed="rId13"/>
                  <a:stretch>
                    <a:fillRect b="-20000"/>
                  </a:stretch>
                </a:blipFill>
              </p:spPr>
              <p:txBody>
                <a:bodyPr/>
                <a:lstStyle/>
                <a:p>
                  <a:r>
                    <a:rPr lang="en-US">
                      <a:noFill/>
                    </a:rPr>
                    <a:t> </a:t>
                  </a:r>
                </a:p>
              </p:txBody>
            </p:sp>
          </mc:Fallback>
        </mc:AlternateContent>
      </p:grpSp>
      <p:grpSp>
        <p:nvGrpSpPr>
          <p:cNvPr id="37" name="Terms highlighted"/>
          <p:cNvGrpSpPr/>
          <p:nvPr/>
        </p:nvGrpSpPr>
        <p:grpSpPr>
          <a:xfrm>
            <a:off x="2993277" y="1736632"/>
            <a:ext cx="2745400" cy="2544524"/>
            <a:chOff x="3002330" y="2221543"/>
            <a:chExt cx="2745400" cy="2544524"/>
          </a:xfrm>
        </p:grpSpPr>
        <mc:AlternateContent xmlns:mc="http://schemas.openxmlformats.org/markup-compatibility/2006" xmlns:a14="http://schemas.microsoft.com/office/drawing/2010/main">
          <mc:Choice Requires="a14">
            <p:sp>
              <p:nvSpPr>
                <p:cNvPr id="39" name="rho1"/>
                <p:cNvSpPr/>
                <p:nvPr/>
              </p:nvSpPr>
              <p:spPr>
                <a:xfrm>
                  <a:off x="3002330" y="2221543"/>
                  <a:ext cx="413895"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𝝆</m:t>
                        </m:r>
                      </m:oMath>
                    </m:oMathPara>
                  </a14:m>
                  <a:endParaRPr lang="en-US" sz="2000" b="1"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39" name="rho1"/>
                <p:cNvSpPr>
                  <a:spLocks noRot="1" noChangeAspect="1" noMove="1" noResize="1" noEditPoints="1" noAdjustHandles="1" noChangeArrowheads="1" noChangeShapeType="1" noTextEdit="1"/>
                </p:cNvSpPr>
                <p:nvPr/>
              </p:nvSpPr>
              <p:spPr>
                <a:xfrm>
                  <a:off x="3002330" y="2221543"/>
                  <a:ext cx="413895" cy="400110"/>
                </a:xfrm>
                <a:prstGeom prst="rect">
                  <a:avLst/>
                </a:prstGeom>
                <a:blipFill rotWithShape="1">
                  <a:blip r:embed="rId14"/>
                  <a:stretch>
                    <a:fillRect l="-1471"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ho2"/>
                <p:cNvSpPr/>
                <p:nvPr/>
              </p:nvSpPr>
              <p:spPr>
                <a:xfrm>
                  <a:off x="5314785" y="2336973"/>
                  <a:ext cx="413895"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𝝆</m:t>
                        </m:r>
                      </m:oMath>
                    </m:oMathPara>
                  </a14:m>
                  <a:endParaRPr lang="en-US" sz="2000" b="1"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54" name="rho2"/>
                <p:cNvSpPr>
                  <a:spLocks noRot="1" noChangeAspect="1" noMove="1" noResize="1" noEditPoints="1" noAdjustHandles="1" noChangeArrowheads="1" noChangeShapeType="1" noTextEdit="1"/>
                </p:cNvSpPr>
                <p:nvPr/>
              </p:nvSpPr>
              <p:spPr>
                <a:xfrm>
                  <a:off x="5291542" y="2336973"/>
                  <a:ext cx="460382" cy="461665"/>
                </a:xfrm>
                <a:prstGeom prst="rect">
                  <a:avLst/>
                </a:prstGeom>
                <a:blipFill rotWithShape="1">
                  <a:blip r:embed="rId20"/>
                  <a:stretch>
                    <a:fillRect l="-6667"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ho3"/>
                <p:cNvSpPr/>
                <p:nvPr/>
              </p:nvSpPr>
              <p:spPr>
                <a:xfrm>
                  <a:off x="5333835" y="4185620"/>
                  <a:ext cx="413895"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𝝆</m:t>
                        </m:r>
                      </m:oMath>
                    </m:oMathPara>
                  </a14:m>
                  <a:endParaRPr lang="en-US" sz="2000" b="1"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55" name="rho3"/>
                <p:cNvSpPr>
                  <a:spLocks noRot="1" noChangeAspect="1" noMove="1" noResize="1" noEditPoints="1" noAdjustHandles="1" noChangeArrowheads="1" noChangeShapeType="1" noTextEdit="1"/>
                </p:cNvSpPr>
                <p:nvPr/>
              </p:nvSpPr>
              <p:spPr>
                <a:xfrm>
                  <a:off x="5333835" y="4185620"/>
                  <a:ext cx="413895" cy="400110"/>
                </a:xfrm>
                <a:prstGeom prst="rect">
                  <a:avLst/>
                </a:prstGeom>
                <a:blipFill rotWithShape="1">
                  <a:blip r:embed="rId21"/>
                  <a:stretch>
                    <a:fillRect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G1"/>
                <p:cNvSpPr/>
                <p:nvPr/>
              </p:nvSpPr>
              <p:spPr>
                <a:xfrm>
                  <a:off x="4026973" y="2299048"/>
                  <a:ext cx="74744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𝑮</m:t>
                        </m:r>
                        <m:r>
                          <a:rPr lang="en-US" sz="2000" b="0" i="1" smtClean="0">
                            <a:solidFill>
                              <a:schemeClr val="tx1">
                                <a:lumMod val="50000"/>
                              </a:schemeClr>
                            </a:solidFill>
                            <a:effectLst>
                              <a:outerShdw blurRad="38100" dist="38100" dir="2700000" algn="tl" rotWithShape="0">
                                <a:prstClr val="black">
                                  <a:alpha val="64000"/>
                                </a:prstClr>
                              </a:outerShdw>
                            </a:effectLst>
                            <a:latin typeface="Cambria Math"/>
                          </a:rPr>
                          <m:t>𝑇𝑉</m:t>
                        </m:r>
                      </m:oMath>
                    </m:oMathPara>
                  </a14:m>
                  <a:endParaRPr lang="en-US" sz="2000"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56" name="G1"/>
                <p:cNvSpPr>
                  <a:spLocks noRot="1" noChangeAspect="1" noMove="1" noResize="1" noEditPoints="1" noAdjustHandles="1" noChangeArrowheads="1" noChangeShapeType="1" noTextEdit="1"/>
                </p:cNvSpPr>
                <p:nvPr/>
              </p:nvSpPr>
              <p:spPr>
                <a:xfrm>
                  <a:off x="4026973" y="2299048"/>
                  <a:ext cx="747448" cy="400110"/>
                </a:xfrm>
                <a:prstGeom prst="rect">
                  <a:avLst/>
                </a:prstGeom>
                <a:blipFill rotWithShape="1">
                  <a:blip r:embed="rId22"/>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G2"/>
                <p:cNvSpPr/>
                <p:nvPr/>
              </p:nvSpPr>
              <p:spPr>
                <a:xfrm>
                  <a:off x="4985733" y="3248678"/>
                  <a:ext cx="74744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𝑮</m:t>
                        </m:r>
                        <m:r>
                          <a:rPr lang="en-US" sz="2000" i="1" smtClean="0">
                            <a:solidFill>
                              <a:schemeClr val="tx1">
                                <a:lumMod val="50000"/>
                              </a:schemeClr>
                            </a:solidFill>
                            <a:effectLst>
                              <a:outerShdw blurRad="38100" dist="38100" dir="2700000" algn="tl" rotWithShape="0">
                                <a:prstClr val="black">
                                  <a:alpha val="64000"/>
                                </a:prstClr>
                              </a:outerShdw>
                            </a:effectLst>
                            <a:latin typeface="Cambria Math"/>
                          </a:rPr>
                          <m:t>𝑇𝑉</m:t>
                        </m:r>
                      </m:oMath>
                    </m:oMathPara>
                  </a14:m>
                  <a:endParaRPr lang="en-US" sz="2000"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57" name="G2"/>
                <p:cNvSpPr>
                  <a:spLocks noRot="1" noChangeAspect="1" noMove="1" noResize="1" noEditPoints="1" noAdjustHandles="1" noChangeArrowheads="1" noChangeShapeType="1" noTextEdit="1"/>
                </p:cNvSpPr>
                <p:nvPr/>
              </p:nvSpPr>
              <p:spPr>
                <a:xfrm>
                  <a:off x="4985733" y="3248678"/>
                  <a:ext cx="747448" cy="400110"/>
                </a:xfrm>
                <a:prstGeom prst="rect">
                  <a:avLst/>
                </a:prstGeom>
                <a:blipFill rotWithShape="1">
                  <a:blip r:embed="rId23"/>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G3"/>
                <p:cNvSpPr/>
                <p:nvPr/>
              </p:nvSpPr>
              <p:spPr>
                <a:xfrm>
                  <a:off x="4026971" y="4316568"/>
                  <a:ext cx="74744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𝑮</m:t>
                        </m:r>
                        <m:r>
                          <a:rPr lang="en-US" sz="2000" i="1" smtClean="0">
                            <a:solidFill>
                              <a:schemeClr val="tx1">
                                <a:lumMod val="50000"/>
                              </a:schemeClr>
                            </a:solidFill>
                            <a:effectLst>
                              <a:outerShdw blurRad="38100" dist="38100" dir="2700000" algn="tl" rotWithShape="0">
                                <a:prstClr val="black">
                                  <a:alpha val="64000"/>
                                </a:prstClr>
                              </a:outerShdw>
                            </a:effectLst>
                            <a:latin typeface="Cambria Math"/>
                          </a:rPr>
                          <m:t>𝑇𝑉</m:t>
                        </m:r>
                      </m:oMath>
                    </m:oMathPara>
                  </a14:m>
                  <a:endParaRPr lang="en-US" sz="2000"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58" name="G3"/>
                <p:cNvSpPr>
                  <a:spLocks noRot="1" noChangeAspect="1" noMove="1" noResize="1" noEditPoints="1" noAdjustHandles="1" noChangeArrowheads="1" noChangeShapeType="1" noTextEdit="1"/>
                </p:cNvSpPr>
                <p:nvPr/>
              </p:nvSpPr>
              <p:spPr>
                <a:xfrm>
                  <a:off x="4026971" y="4316568"/>
                  <a:ext cx="747448" cy="400110"/>
                </a:xfrm>
                <a:prstGeom prst="rect">
                  <a:avLst/>
                </a:prstGeom>
                <a:blipFill rotWithShape="1">
                  <a:blip r:embed="rId24"/>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ho1"/>
                <p:cNvSpPr/>
                <p:nvPr/>
              </p:nvSpPr>
              <p:spPr>
                <a:xfrm>
                  <a:off x="3115493" y="4365957"/>
                  <a:ext cx="402610"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lumMod val="50000"/>
                              </a:schemeClr>
                            </a:solidFill>
                            <a:effectLst>
                              <a:outerShdw blurRad="38100" dist="38100" dir="2700000" algn="tl" rotWithShape="0">
                                <a:prstClr val="black">
                                  <a:alpha val="64000"/>
                                </a:prstClr>
                              </a:outerShdw>
                            </a:effectLst>
                            <a:latin typeface="Cambria Math"/>
                          </a:rPr>
                          <m:t>𝜌</m:t>
                        </m:r>
                      </m:oMath>
                    </m:oMathPara>
                  </a14:m>
                  <a:endParaRPr lang="en-US" sz="2000" dirty="0">
                    <a:solidFill>
                      <a:schemeClr val="tx1">
                        <a:lumMod val="50000"/>
                      </a:schemeClr>
                    </a:solidFill>
                    <a:effectLst>
                      <a:outerShdw blurRad="38100" dist="38100" dir="2700000" algn="tl" rotWithShape="0">
                        <a:prstClr val="black">
                          <a:alpha val="64000"/>
                        </a:prstClr>
                      </a:outerShdw>
                    </a:effectLst>
                  </a:endParaRPr>
                </a:p>
              </p:txBody>
            </p:sp>
          </mc:Choice>
          <mc:Fallback xmlns="">
            <p:sp>
              <p:nvSpPr>
                <p:cNvPr id="87" name="rho1"/>
                <p:cNvSpPr>
                  <a:spLocks noRot="1" noChangeAspect="1" noMove="1" noResize="1" noEditPoints="1" noAdjustHandles="1" noChangeArrowheads="1" noChangeShapeType="1" noTextEdit="1"/>
                </p:cNvSpPr>
                <p:nvPr/>
              </p:nvSpPr>
              <p:spPr>
                <a:xfrm>
                  <a:off x="3115493" y="4365957"/>
                  <a:ext cx="402610" cy="400110"/>
                </a:xfrm>
                <a:prstGeom prst="rect">
                  <a:avLst/>
                </a:prstGeom>
                <a:blipFill rotWithShape="1">
                  <a:blip r:embed="rId25"/>
                  <a:stretch>
                    <a:fillRect b="-16667"/>
                  </a:stretch>
                </a:blipFill>
              </p:spPr>
              <p:txBody>
                <a:bodyPr/>
                <a:lstStyle/>
                <a:p>
                  <a:r>
                    <a:rPr lang="en-US">
                      <a:noFill/>
                    </a:rPr>
                    <a:t> </a:t>
                  </a:r>
                </a:p>
              </p:txBody>
            </p:sp>
          </mc:Fallback>
        </mc:AlternateContent>
      </p:grpSp>
      <p:sp>
        <p:nvSpPr>
          <p:cNvPr id="59" name="Sun 58"/>
          <p:cNvSpPr/>
          <p:nvPr/>
        </p:nvSpPr>
        <p:spPr>
          <a:xfrm rot="21375941">
            <a:off x="1988904" y="113424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60" name="Group 59"/>
          <p:cNvGrpSpPr/>
          <p:nvPr/>
        </p:nvGrpSpPr>
        <p:grpSpPr>
          <a:xfrm rot="20122673">
            <a:off x="2098485" y="4115096"/>
            <a:ext cx="410270" cy="298378"/>
            <a:chOff x="3192789" y="1005143"/>
            <a:chExt cx="785815" cy="571503"/>
          </a:xfrm>
        </p:grpSpPr>
        <p:sp>
          <p:nvSpPr>
            <p:cNvPr id="61" name="Isosceles Triangle 6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2" name="Rectangle 6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11" name="Group 10"/>
          <p:cNvGrpSpPr/>
          <p:nvPr/>
        </p:nvGrpSpPr>
        <p:grpSpPr>
          <a:xfrm>
            <a:off x="2552700" y="1519178"/>
            <a:ext cx="651413" cy="2909335"/>
            <a:chOff x="2552700" y="1571625"/>
            <a:chExt cx="651413" cy="2909335"/>
          </a:xfrm>
        </p:grpSpPr>
        <p:grpSp>
          <p:nvGrpSpPr>
            <p:cNvPr id="71" name="Group 70"/>
            <p:cNvGrpSpPr/>
            <p:nvPr/>
          </p:nvGrpSpPr>
          <p:grpSpPr>
            <a:xfrm rot="20715460">
              <a:off x="2565780" y="4257122"/>
              <a:ext cx="527557" cy="223838"/>
              <a:chOff x="2552700" y="1571625"/>
              <a:chExt cx="527557" cy="223838"/>
            </a:xfrm>
          </p:grpSpPr>
          <p:cxnSp>
            <p:nvCxnSpPr>
              <p:cNvPr id="72" name="Straight Connector 71"/>
              <p:cNvCxnSpPr/>
              <p:nvPr/>
            </p:nvCxnSpPr>
            <p:spPr>
              <a:xfrm>
                <a:off x="2946400" y="1571625"/>
                <a:ext cx="133857" cy="186330"/>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712244" y="1597819"/>
                <a:ext cx="219075" cy="197644"/>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552700" y="1578769"/>
                <a:ext cx="158750" cy="199231"/>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552700" y="1571625"/>
              <a:ext cx="540275" cy="223838"/>
              <a:chOff x="2552700" y="1571625"/>
              <a:chExt cx="540275" cy="223838"/>
            </a:xfrm>
          </p:grpSpPr>
          <p:cxnSp>
            <p:nvCxnSpPr>
              <p:cNvPr id="9" name="Straight Connector 8"/>
              <p:cNvCxnSpPr>
                <a:endCxn id="112" idx="1"/>
              </p:cNvCxnSpPr>
              <p:nvPr/>
            </p:nvCxnSpPr>
            <p:spPr>
              <a:xfrm>
                <a:off x="2946400" y="1571625"/>
                <a:ext cx="146575" cy="160948"/>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712244" y="1597819"/>
                <a:ext cx="219075" cy="197644"/>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552700" y="1578769"/>
                <a:ext cx="158750" cy="199231"/>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grpSp>
        <p:sp>
          <p:nvSpPr>
            <p:cNvPr id="112" name="Oval 111"/>
            <p:cNvSpPr/>
            <p:nvPr/>
          </p:nvSpPr>
          <p:spPr>
            <a:xfrm>
              <a:off x="3073907" y="1713505"/>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3" name="Oval 102"/>
            <p:cNvSpPr/>
            <p:nvPr/>
          </p:nvSpPr>
          <p:spPr>
            <a:xfrm>
              <a:off x="3073907" y="4331940"/>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88" name="Content Placeholder 2"/>
          <p:cNvSpPr txBox="1">
            <a:spLocks/>
          </p:cNvSpPr>
          <p:nvPr/>
        </p:nvSpPr>
        <p:spPr>
          <a:xfrm>
            <a:off x="4392404" y="5107579"/>
            <a:ext cx="2151354" cy="722475"/>
          </a:xfrm>
          <a:prstGeom prst="rect">
            <a:avLst/>
          </a:prstGeom>
          <a:effectLst/>
        </p:spPr>
        <p:txBody>
          <a:bodyPr lIns="144000" tIns="144000">
            <a:noAutofit/>
            <a:scene3d>
              <a:camera prst="orthographicFront"/>
              <a:lightRig rig="threePt" dir="t"/>
            </a:scene3d>
            <a:sp3d prstMaterial="matte">
              <a:bevelT w="1270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fontAlgn="auto">
              <a:spcAft>
                <a:spcPts val="0"/>
              </a:spcAft>
              <a:buFont typeface="Wingdings 2" pitchFamily="18" charset="2"/>
              <a:buNone/>
            </a:pPr>
            <a:r>
              <a:rPr lang="en-US" sz="2800" dirty="0" smtClean="0"/>
              <a:t>, 1 direction</a:t>
            </a:r>
            <a:endParaRPr lang="en-US" sz="2800" dirty="0"/>
          </a:p>
        </p:txBody>
      </p:sp>
    </p:spTree>
    <p:extLst>
      <p:ext uri="{BB962C8B-B14F-4D97-AF65-F5344CB8AC3E}">
        <p14:creationId xmlns:p14="http://schemas.microsoft.com/office/powerpoint/2010/main" val="38569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3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8">
                                            <p:txEl>
                                              <p:pRg st="0" end="0"/>
                                            </p:txEl>
                                          </p:spTgt>
                                        </p:tgtEl>
                                        <p:attrNameLst>
                                          <p:attrName>style.visibility</p:attrName>
                                        </p:attrNameLst>
                                      </p:cBhvr>
                                      <p:to>
                                        <p:strVal val="visible"/>
                                      </p:to>
                                    </p:set>
                                    <p:animEffect transition="in" filter="fade">
                                      <p:cBhvr>
                                        <p:cTn id="51" dur="500"/>
                                        <p:tgtEl>
                                          <p:spTgt spid="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8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4996439" y="2038587"/>
            <a:ext cx="547418" cy="226218"/>
            <a:chOff x="2545557" y="1569245"/>
            <a:chExt cx="547418" cy="226218"/>
          </a:xfrm>
          <a:effectLst>
            <a:outerShdw blurRad="63500" algn="ctr" rotWithShape="0">
              <a:prstClr val="black">
                <a:alpha val="40000"/>
              </a:prstClr>
            </a:outerShdw>
          </a:effectLst>
        </p:grpSpPr>
        <p:cxnSp>
          <p:nvCxnSpPr>
            <p:cNvPr id="60" name="Straight Connector 59"/>
            <p:cNvCxnSpPr/>
            <p:nvPr/>
          </p:nvCxnSpPr>
          <p:spPr>
            <a:xfrm>
              <a:off x="2946400" y="1571625"/>
              <a:ext cx="146575" cy="160948"/>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712244" y="1597819"/>
              <a:ext cx="219075" cy="197644"/>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545557" y="1569245"/>
              <a:ext cx="158750" cy="199231"/>
            </a:xfrm>
            <a:prstGeom prst="line">
              <a:avLst/>
            </a:prstGeom>
            <a:ln w="25400">
              <a:solidFill>
                <a:srgbClr val="FF7979"/>
              </a:solidFill>
              <a:prstDash val="sysDot"/>
              <a:tailEnd type="none" w="lg" len="lg"/>
            </a:ln>
          </p:spPr>
          <p:style>
            <a:lnRef idx="1">
              <a:schemeClr val="accent1"/>
            </a:lnRef>
            <a:fillRef idx="0">
              <a:schemeClr val="accent1"/>
            </a:fillRef>
            <a:effectRef idx="0">
              <a:schemeClr val="accent1"/>
            </a:effectRef>
            <a:fontRef idx="minor">
              <a:schemeClr val="tx1"/>
            </a:fontRef>
          </p:style>
        </p:cxnSp>
      </p:grpSp>
      <p:sp>
        <p:nvSpPr>
          <p:cNvPr id="5" name="Title 4"/>
          <p:cNvSpPr>
            <a:spLocks noGrp="1"/>
          </p:cNvSpPr>
          <p:nvPr>
            <p:ph type="title"/>
          </p:nvPr>
        </p:nvSpPr>
        <p:spPr/>
        <p:txBody>
          <a:bodyPr/>
          <a:lstStyle/>
          <a:p>
            <a:r>
              <a:rPr lang="en-US" dirty="0" smtClean="0"/>
              <a:t>Related work</a:t>
            </a:r>
            <a:endParaRPr lang="en-GB" dirty="0"/>
          </a:p>
        </p:txBody>
      </p:sp>
      <p:sp>
        <p:nvSpPr>
          <p:cNvPr id="59" name="Trapezoid 58"/>
          <p:cNvSpPr/>
          <p:nvPr/>
        </p:nvSpPr>
        <p:spPr>
          <a:xfrm rot="5400000">
            <a:off x="6103103" y="1715498"/>
            <a:ext cx="2327248" cy="3373546"/>
          </a:xfrm>
          <a:prstGeom prst="trapezoid">
            <a:avLst>
              <a:gd name="adj" fmla="val 12227"/>
            </a:avLst>
          </a:prstGeom>
          <a:solidFill>
            <a:schemeClr val="accent2">
              <a:lumMod val="75000"/>
              <a:alpha val="10000"/>
            </a:schemeClr>
          </a:solidFill>
          <a:ln w="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82" name="Straight Arrow Connector 81"/>
          <p:cNvCxnSpPr/>
          <p:nvPr/>
        </p:nvCxnSpPr>
        <p:spPr>
          <a:xfrm flipH="1">
            <a:off x="5631375" y="4277959"/>
            <a:ext cx="3319853" cy="284967"/>
          </a:xfrm>
          <a:prstGeom prst="straightConnector1">
            <a:avLst/>
          </a:prstGeom>
          <a:ln w="25400">
            <a:solidFill>
              <a:srgbClr val="FF7979"/>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5573602" y="2229672"/>
            <a:ext cx="3386248" cy="297628"/>
          </a:xfrm>
          <a:prstGeom prst="straightConnector1">
            <a:avLst/>
          </a:prstGeom>
          <a:ln w="25400">
            <a:solidFill>
              <a:srgbClr val="FF7979"/>
            </a:solidFill>
            <a:prstDash val="solid"/>
            <a:headEnd type="triangle" w="lg" len="lg"/>
            <a:tailEnd type="non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a:off x="7825614" y="2483030"/>
            <a:ext cx="10" cy="1860958"/>
          </a:xfrm>
          <a:prstGeom prst="straightConnector1">
            <a:avLst/>
          </a:prstGeom>
          <a:ln w="34925">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5628666" y="2239188"/>
            <a:ext cx="2139182" cy="186067"/>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5631375" y="4379538"/>
            <a:ext cx="2136463" cy="183388"/>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4" name="Sun"/>
          <p:cNvSpPr/>
          <p:nvPr/>
        </p:nvSpPr>
        <p:spPr>
          <a:xfrm rot="21375941">
            <a:off x="4439763" y="1636637"/>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9" name="Group 48"/>
          <p:cNvGrpSpPr/>
          <p:nvPr/>
        </p:nvGrpSpPr>
        <p:grpSpPr>
          <a:xfrm>
            <a:off x="4986616" y="4396787"/>
            <a:ext cx="410725" cy="298378"/>
            <a:chOff x="1521037" y="4823918"/>
            <a:chExt cx="410725" cy="298378"/>
          </a:xfrm>
          <a:effectLst>
            <a:outerShdw blurRad="63500" algn="ctr" rotWithShape="0">
              <a:prstClr val="black">
                <a:alpha val="69000"/>
              </a:prstClr>
            </a:outerShdw>
          </a:effectLst>
        </p:grpSpPr>
        <p:sp>
          <p:nvSpPr>
            <p:cNvPr id="51" name="Isosceles Triangle 50"/>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50" name="Isosceles Triangle 49"/>
          <p:cNvSpPr/>
          <p:nvPr/>
        </p:nvSpPr>
        <p:spPr>
          <a:xfrm rot="21302426">
            <a:off x="860644" y="2067530"/>
            <a:ext cx="3389964" cy="2363229"/>
          </a:xfrm>
          <a:prstGeom prst="triangle">
            <a:avLst>
              <a:gd name="adj" fmla="val 5544"/>
            </a:avLst>
          </a:prstGeom>
          <a:solidFill>
            <a:schemeClr val="accent2">
              <a:lumMod val="75000"/>
              <a:alpha val="10000"/>
            </a:schemeClr>
          </a:solidFill>
          <a:ln w="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27" name="Straight Arrow Connector 26"/>
          <p:cNvCxnSpPr/>
          <p:nvPr/>
        </p:nvCxnSpPr>
        <p:spPr>
          <a:xfrm flipH="1">
            <a:off x="1019961" y="4277959"/>
            <a:ext cx="3319853" cy="284967"/>
          </a:xfrm>
          <a:prstGeom prst="straightConnector1">
            <a:avLst/>
          </a:prstGeom>
          <a:ln w="25400">
            <a:solidFill>
              <a:srgbClr val="FF7979"/>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00330" y="2280041"/>
            <a:ext cx="1494010" cy="2117751"/>
          </a:xfrm>
          <a:prstGeom prst="straightConnector1">
            <a:avLst/>
          </a:prstGeom>
          <a:ln w="34925">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019966" y="4438645"/>
            <a:ext cx="1457452" cy="124281"/>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36" name="Sun"/>
          <p:cNvSpPr/>
          <p:nvPr/>
        </p:nvSpPr>
        <p:spPr>
          <a:xfrm rot="21375941">
            <a:off x="241099" y="1793270"/>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53" name="Group 52"/>
          <p:cNvGrpSpPr/>
          <p:nvPr/>
        </p:nvGrpSpPr>
        <p:grpSpPr>
          <a:xfrm>
            <a:off x="384136" y="4396787"/>
            <a:ext cx="410725" cy="298378"/>
            <a:chOff x="1521037" y="4823918"/>
            <a:chExt cx="410725" cy="298378"/>
          </a:xfrm>
          <a:effectLst>
            <a:outerShdw blurRad="63500" algn="ctr" rotWithShape="0">
              <a:prstClr val="black">
                <a:alpha val="69000"/>
              </a:prstClr>
            </a:outerShdw>
          </a:effectLst>
        </p:grpSpPr>
        <p:sp>
          <p:nvSpPr>
            <p:cNvPr id="54" name="Isosceles Triangle 53"/>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6" name="Rectangle 55"/>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57" name="TextBox 56"/>
          <p:cNvSpPr txBox="1"/>
          <p:nvPr/>
        </p:nvSpPr>
        <p:spPr>
          <a:xfrm>
            <a:off x="137177" y="5343569"/>
            <a:ext cx="4358744" cy="863593"/>
          </a:xfrm>
          <a:prstGeom prst="rect">
            <a:avLst/>
          </a:prstGeom>
          <a:gradFill flip="none" rotWithShape="1">
            <a:gsLst>
              <a:gs pos="0">
                <a:schemeClr val="tx1">
                  <a:alpha val="10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t">
            <a:noAutofit/>
          </a:bodyPr>
          <a:lstStyle>
            <a:defPPr>
              <a:defRPr lang="bg-BG"/>
            </a:defPPr>
            <a:lvl1pPr algn="ctr">
              <a:lnSpc>
                <a:spcPts val="1500"/>
              </a:lnSpc>
              <a:defRPr sz="1200" b="1">
                <a:effectLst>
                  <a:outerShdw blurRad="50800" dist="38100" dir="2700000" algn="tl" rotWithShape="0">
                    <a:prstClr val="black"/>
                  </a:outerShdw>
                </a:effectLst>
                <a:latin typeface="+mn-lt"/>
              </a:defRPr>
            </a:lvl1pPr>
          </a:lstStyle>
          <a:p>
            <a:pPr>
              <a:lnSpc>
                <a:spcPct val="100000"/>
              </a:lnSpc>
            </a:pPr>
            <a:r>
              <a:rPr lang="en-US" sz="1800" dirty="0" smtClean="0"/>
              <a:t>Equiangular sampling</a:t>
            </a:r>
            <a:endParaRPr lang="en-US" sz="1800" dirty="0"/>
          </a:p>
          <a:p>
            <a:pPr>
              <a:lnSpc>
                <a:spcPct val="100000"/>
              </a:lnSpc>
            </a:pPr>
            <a:r>
              <a:rPr lang="en-US" sz="1600" b="0" i="1" dirty="0" smtClean="0">
                <a:solidFill>
                  <a:schemeClr val="tx1">
                    <a:lumMod val="75000"/>
                  </a:schemeClr>
                </a:solidFill>
              </a:rPr>
              <a:t>[</a:t>
            </a:r>
            <a:r>
              <a:rPr lang="en-US" sz="1600" b="0" i="1" dirty="0" err="1" smtClean="0">
                <a:solidFill>
                  <a:schemeClr val="tx1">
                    <a:lumMod val="75000"/>
                  </a:schemeClr>
                </a:solidFill>
              </a:rPr>
              <a:t>Kalli</a:t>
            </a:r>
            <a:r>
              <a:rPr lang="en-US" sz="1600" b="0" i="1" dirty="0" smtClean="0">
                <a:solidFill>
                  <a:schemeClr val="tx1">
                    <a:lumMod val="75000"/>
                  </a:schemeClr>
                </a:solidFill>
              </a:rPr>
              <a:t> </a:t>
            </a:r>
            <a:r>
              <a:rPr lang="en-US" sz="1600" b="0" i="1" dirty="0">
                <a:solidFill>
                  <a:schemeClr val="tx1">
                    <a:lumMod val="75000"/>
                  </a:schemeClr>
                </a:solidFill>
              </a:rPr>
              <a:t>and </a:t>
            </a:r>
            <a:r>
              <a:rPr lang="en-US" sz="1600" b="0" i="1" dirty="0" err="1">
                <a:solidFill>
                  <a:schemeClr val="tx1">
                    <a:lumMod val="75000"/>
                  </a:schemeClr>
                </a:solidFill>
              </a:rPr>
              <a:t>Cashwell</a:t>
            </a:r>
            <a:r>
              <a:rPr lang="en-US" sz="1600" b="0" i="1" dirty="0">
                <a:solidFill>
                  <a:schemeClr val="tx1">
                    <a:lumMod val="75000"/>
                  </a:schemeClr>
                </a:solidFill>
              </a:rPr>
              <a:t> 1977; </a:t>
            </a:r>
            <a:r>
              <a:rPr lang="en-US" sz="1600" b="0" i="1" dirty="0" err="1">
                <a:solidFill>
                  <a:schemeClr val="tx1">
                    <a:lumMod val="75000"/>
                  </a:schemeClr>
                </a:solidFill>
              </a:rPr>
              <a:t>Rief</a:t>
            </a:r>
            <a:r>
              <a:rPr lang="en-US" sz="1600" b="0" i="1" dirty="0">
                <a:solidFill>
                  <a:schemeClr val="tx1">
                    <a:lumMod val="75000"/>
                  </a:schemeClr>
                </a:solidFill>
              </a:rPr>
              <a:t> et al. </a:t>
            </a:r>
            <a:r>
              <a:rPr lang="en-US" sz="1600" b="0" i="1" dirty="0" smtClean="0">
                <a:solidFill>
                  <a:schemeClr val="tx1">
                    <a:lumMod val="75000"/>
                  </a:schemeClr>
                </a:solidFill>
              </a:rPr>
              <a:t>1984;</a:t>
            </a:r>
          </a:p>
          <a:p>
            <a:pPr>
              <a:lnSpc>
                <a:spcPct val="100000"/>
              </a:lnSpc>
            </a:pPr>
            <a:r>
              <a:rPr lang="en-US" sz="1600" b="0" i="1" dirty="0" smtClean="0">
                <a:solidFill>
                  <a:schemeClr val="tx1">
                    <a:lumMod val="75000"/>
                  </a:schemeClr>
                </a:solidFill>
              </a:rPr>
              <a:t>Kulla &amp; Fajardo 2012]</a:t>
            </a:r>
            <a:endParaRPr lang="en-US" sz="1600" b="0" i="1" dirty="0">
              <a:solidFill>
                <a:schemeClr val="tx1">
                  <a:lumMod val="75000"/>
                </a:schemeClr>
              </a:solidFill>
            </a:endParaRPr>
          </a:p>
        </p:txBody>
      </p:sp>
      <p:sp>
        <p:nvSpPr>
          <p:cNvPr id="58" name="TextBox 57"/>
          <p:cNvSpPr txBox="1"/>
          <p:nvPr/>
        </p:nvSpPr>
        <p:spPr>
          <a:xfrm>
            <a:off x="4648079" y="5343570"/>
            <a:ext cx="4358744" cy="606259"/>
          </a:xfrm>
          <a:prstGeom prst="rect">
            <a:avLst/>
          </a:prstGeom>
          <a:gradFill flip="none" rotWithShape="1">
            <a:gsLst>
              <a:gs pos="0">
                <a:schemeClr val="tx1">
                  <a:alpha val="10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t">
            <a:noAutofit/>
          </a:bodyPr>
          <a:lstStyle>
            <a:defPPr>
              <a:defRPr lang="bg-BG"/>
            </a:defPPr>
            <a:lvl1pPr algn="ctr">
              <a:lnSpc>
                <a:spcPts val="1500"/>
              </a:lnSpc>
              <a:defRPr sz="1200" b="1">
                <a:effectLst>
                  <a:outerShdw blurRad="50800" dist="38100" dir="2700000" algn="tl" rotWithShape="0">
                    <a:prstClr val="black"/>
                  </a:outerShdw>
                </a:effectLst>
                <a:latin typeface="+mn-lt"/>
              </a:defRPr>
            </a:lvl1pPr>
          </a:lstStyle>
          <a:p>
            <a:pPr>
              <a:lnSpc>
                <a:spcPct val="100000"/>
              </a:lnSpc>
            </a:pPr>
            <a:r>
              <a:rPr lang="en-US" sz="1800" dirty="0" smtClean="0"/>
              <a:t>Virtual ray lights</a:t>
            </a:r>
            <a:endParaRPr lang="en-US" sz="1800" dirty="0"/>
          </a:p>
          <a:p>
            <a:pPr>
              <a:lnSpc>
                <a:spcPct val="100000"/>
              </a:lnSpc>
            </a:pPr>
            <a:r>
              <a:rPr lang="en-US" sz="1600" b="0" i="1" dirty="0">
                <a:solidFill>
                  <a:schemeClr val="tx1">
                    <a:lumMod val="75000"/>
                  </a:schemeClr>
                </a:solidFill>
              </a:rPr>
              <a:t>[Novák </a:t>
            </a:r>
            <a:r>
              <a:rPr lang="en-US" sz="1600" b="0" i="1" dirty="0" smtClean="0">
                <a:solidFill>
                  <a:schemeClr val="tx1">
                    <a:lumMod val="75000"/>
                  </a:schemeClr>
                </a:solidFill>
              </a:rPr>
              <a:t>et al. 2012]</a:t>
            </a:r>
            <a:endParaRPr lang="en-US" sz="1600" b="0" i="1" dirty="0">
              <a:solidFill>
                <a:schemeClr val="tx1">
                  <a:lumMod val="75000"/>
                </a:schemeClr>
              </a:solidFill>
            </a:endParaRPr>
          </a:p>
        </p:txBody>
      </p:sp>
      <p:sp>
        <p:nvSpPr>
          <p:cNvPr id="35" name="Oval 34"/>
          <p:cNvSpPr/>
          <p:nvPr/>
        </p:nvSpPr>
        <p:spPr>
          <a:xfrm>
            <a:off x="907208" y="2171522"/>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8" name="Oval 37"/>
          <p:cNvSpPr/>
          <p:nvPr/>
        </p:nvSpPr>
        <p:spPr>
          <a:xfrm>
            <a:off x="907208" y="4504660"/>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9" name="Oval 38"/>
          <p:cNvSpPr/>
          <p:nvPr/>
        </p:nvSpPr>
        <p:spPr>
          <a:xfrm>
            <a:off x="2462223" y="4376194"/>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0" name="Oval 39"/>
          <p:cNvSpPr/>
          <p:nvPr/>
        </p:nvSpPr>
        <p:spPr>
          <a:xfrm>
            <a:off x="5523891" y="4499397"/>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1" name="Oval 40"/>
          <p:cNvSpPr/>
          <p:nvPr/>
        </p:nvSpPr>
        <p:spPr>
          <a:xfrm>
            <a:off x="7760511" y="4310383"/>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41"/>
          <p:cNvSpPr/>
          <p:nvPr/>
        </p:nvSpPr>
        <p:spPr>
          <a:xfrm>
            <a:off x="5518457" y="2173638"/>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3" name="Oval 42"/>
          <p:cNvSpPr/>
          <p:nvPr/>
        </p:nvSpPr>
        <p:spPr>
          <a:xfrm>
            <a:off x="7760511" y="2362521"/>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1"/>
          <p:cNvGrpSpPr/>
          <p:nvPr/>
        </p:nvGrpSpPr>
        <p:grpSpPr>
          <a:xfrm>
            <a:off x="7450188" y="2399372"/>
            <a:ext cx="440776" cy="1930496"/>
            <a:chOff x="7223520" y="2463907"/>
            <a:chExt cx="440776" cy="1930496"/>
          </a:xfrm>
        </p:grpSpPr>
        <mc:AlternateContent xmlns:mc="http://schemas.openxmlformats.org/markup-compatibility/2006" xmlns:a14="http://schemas.microsoft.com/office/drawing/2010/main">
          <mc:Choice Requires="a14">
            <p:sp>
              <p:nvSpPr>
                <p:cNvPr id="34" name="rho2"/>
                <p:cNvSpPr/>
                <p:nvPr/>
              </p:nvSpPr>
              <p:spPr>
                <a:xfrm>
                  <a:off x="7231351" y="2463907"/>
                  <a:ext cx="413895"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𝝆</m:t>
                        </m:r>
                      </m:oMath>
                    </m:oMathPara>
                  </a14:m>
                  <a:endParaRPr lang="en-US" sz="2000" b="1"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34" name="rho2"/>
                <p:cNvSpPr>
                  <a:spLocks noRot="1" noChangeAspect="1" noMove="1" noResize="1" noEditPoints="1" noAdjustHandles="1" noChangeArrowheads="1" noChangeShapeType="1" noTextEdit="1"/>
                </p:cNvSpPr>
                <p:nvPr/>
              </p:nvSpPr>
              <p:spPr>
                <a:xfrm>
                  <a:off x="7231351" y="2463907"/>
                  <a:ext cx="413895" cy="400110"/>
                </a:xfrm>
                <a:prstGeom prst="rect">
                  <a:avLst/>
                </a:prstGeom>
                <a:blipFill rotWithShape="1">
                  <a:blip r:embed="rId3"/>
                  <a:stretch>
                    <a:fillRect l="-1471"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ho3"/>
                <p:cNvSpPr/>
                <p:nvPr/>
              </p:nvSpPr>
              <p:spPr>
                <a:xfrm>
                  <a:off x="7250401" y="3994293"/>
                  <a:ext cx="413895"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𝝆</m:t>
                        </m:r>
                      </m:oMath>
                    </m:oMathPara>
                  </a14:m>
                  <a:endParaRPr lang="en-US" sz="2000" b="1"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37" name="rho3"/>
                <p:cNvSpPr>
                  <a:spLocks noRot="1" noChangeAspect="1" noMove="1" noResize="1" noEditPoints="1" noAdjustHandles="1" noChangeArrowheads="1" noChangeShapeType="1" noTextEdit="1"/>
                </p:cNvSpPr>
                <p:nvPr/>
              </p:nvSpPr>
              <p:spPr>
                <a:xfrm>
                  <a:off x="7250401" y="3994293"/>
                  <a:ext cx="413895" cy="400110"/>
                </a:xfrm>
                <a:prstGeom prst="rect">
                  <a:avLst/>
                </a:prstGeom>
                <a:blipFill rotWithShape="1">
                  <a:blip r:embed="rId4"/>
                  <a:stretch>
                    <a:fillRect l="-1493"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G2"/>
                <p:cNvSpPr/>
                <p:nvPr/>
              </p:nvSpPr>
              <p:spPr>
                <a:xfrm>
                  <a:off x="7223520" y="3227019"/>
                  <a:ext cx="426720"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𝑮</m:t>
                        </m:r>
                      </m:oMath>
                    </m:oMathPara>
                  </a14:m>
                  <a:endParaRPr lang="en-US" sz="2000"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45" name="G2"/>
                <p:cNvSpPr>
                  <a:spLocks noRot="1" noChangeAspect="1" noMove="1" noResize="1" noEditPoints="1" noAdjustHandles="1" noChangeArrowheads="1" noChangeShapeType="1" noTextEdit="1"/>
                </p:cNvSpPr>
                <p:nvPr/>
              </p:nvSpPr>
              <p:spPr>
                <a:xfrm>
                  <a:off x="7223520" y="3227019"/>
                  <a:ext cx="426720" cy="400110"/>
                </a:xfrm>
                <a:prstGeom prst="rect">
                  <a:avLst/>
                </a:prstGeom>
                <a:blipFill rotWithShape="1">
                  <a:blip r:embed="rId5"/>
                  <a:stretch>
                    <a:fillRect b="-30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G2"/>
              <p:cNvSpPr/>
              <p:nvPr/>
            </p:nvSpPr>
            <p:spPr>
              <a:xfrm>
                <a:off x="1390758" y="3303202"/>
                <a:ext cx="426720"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accent2">
                              <a:lumMod val="75000"/>
                            </a:schemeClr>
                          </a:solidFill>
                          <a:effectLst>
                            <a:outerShdw blurRad="38100" dist="38100" dir="2700000" algn="tl" rotWithShape="0">
                              <a:prstClr val="black">
                                <a:alpha val="64000"/>
                              </a:prstClr>
                            </a:outerShdw>
                          </a:effectLst>
                          <a:latin typeface="Cambria Math"/>
                        </a:rPr>
                        <m:t>𝑮</m:t>
                      </m:r>
                    </m:oMath>
                  </m:oMathPara>
                </a14:m>
                <a:endParaRPr lang="en-US" sz="2000" dirty="0">
                  <a:solidFill>
                    <a:schemeClr val="accent2">
                      <a:lumMod val="75000"/>
                    </a:schemeClr>
                  </a:solidFill>
                  <a:effectLst>
                    <a:outerShdw blurRad="38100" dist="38100" dir="2700000" algn="tl" rotWithShape="0">
                      <a:prstClr val="black">
                        <a:alpha val="64000"/>
                      </a:prstClr>
                    </a:outerShdw>
                  </a:effectLst>
                </a:endParaRPr>
              </a:p>
            </p:txBody>
          </p:sp>
        </mc:Choice>
        <mc:Fallback xmlns="">
          <p:sp>
            <p:nvSpPr>
              <p:cNvPr id="46" name="G2"/>
              <p:cNvSpPr>
                <a:spLocks noRot="1" noChangeAspect="1" noMove="1" noResize="1" noEditPoints="1" noAdjustHandles="1" noChangeArrowheads="1" noChangeShapeType="1" noTextEdit="1"/>
              </p:cNvSpPr>
              <p:nvPr/>
            </p:nvSpPr>
            <p:spPr>
              <a:xfrm>
                <a:off x="1390758" y="3303202"/>
                <a:ext cx="426720" cy="400110"/>
              </a:xfrm>
              <a:prstGeom prst="rect">
                <a:avLst/>
              </a:prstGeom>
              <a:blipFill rotWithShape="1">
                <a:blip r:embed="rId6"/>
                <a:stretch>
                  <a:fillRect b="-4615"/>
                </a:stretch>
              </a:blipFill>
            </p:spPr>
            <p:txBody>
              <a:bodyPr/>
              <a:lstStyle/>
              <a:p>
                <a:r>
                  <a:rPr lang="en-US">
                    <a:noFill/>
                  </a:rPr>
                  <a:t> </a:t>
                </a:r>
              </a:p>
            </p:txBody>
          </p:sp>
        </mc:Fallback>
      </mc:AlternateContent>
    </p:spTree>
    <p:extLst>
      <p:ext uri="{BB962C8B-B14F-4D97-AF65-F5344CB8AC3E}">
        <p14:creationId xmlns:p14="http://schemas.microsoft.com/office/powerpoint/2010/main" val="1585326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infinitesample.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31000"/>
                    </a14:imgEffect>
                  </a14:imgLayer>
                </a14:imgProps>
              </a:ext>
              <a:ext uri="{28A0092B-C50C-407E-A947-70E740481C1C}">
                <a14:useLocalDpi xmlns:a14="http://schemas.microsoft.com/office/drawing/2010/main" val="0"/>
              </a:ext>
            </a:extLst>
          </a:blip>
          <a:srcRect b="11049"/>
          <a:stretch/>
        </p:blipFill>
        <p:spPr bwMode="auto">
          <a:xfrm>
            <a:off x="1150075" y="1530721"/>
            <a:ext cx="6843851" cy="3433422"/>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Joint importance sampling</a:t>
            </a:r>
            <a:endParaRPr lang="en-US" dirty="0"/>
          </a:p>
        </p:txBody>
      </p:sp>
      <p:grpSp>
        <p:nvGrpSpPr>
          <p:cNvPr id="14" name="x-asix" hidden="1"/>
          <p:cNvGrpSpPr/>
          <p:nvPr/>
        </p:nvGrpSpPr>
        <p:grpSpPr>
          <a:xfrm>
            <a:off x="1022645" y="972636"/>
            <a:ext cx="741043" cy="400110"/>
            <a:chOff x="1022645" y="836712"/>
            <a:chExt cx="741043" cy="400110"/>
          </a:xfrm>
        </p:grpSpPr>
        <p:cxnSp>
          <p:nvCxnSpPr>
            <p:cNvPr id="8" name="Straight Arrow Connector 7"/>
            <p:cNvCxnSpPr/>
            <p:nvPr/>
          </p:nvCxnSpPr>
          <p:spPr>
            <a:xfrm>
              <a:off x="1150075" y="1204372"/>
              <a:ext cx="613613" cy="0"/>
            </a:xfrm>
            <a:prstGeom prst="straightConnector1">
              <a:avLst/>
            </a:prstGeom>
            <a:ln w="12700">
              <a:solidFill>
                <a:schemeClr val="tx1">
                  <a:alpha val="67000"/>
                </a:schemeClr>
              </a:solidFill>
              <a:tailEnd type="arrow" w="sm"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1022645" y="836712"/>
                  <a:ext cx="39921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effectLst>
                              <a:outerShdw blurRad="38100" dist="25400" dir="2700000" algn="tl">
                                <a:srgbClr val="000000"/>
                              </a:outerShdw>
                            </a:effectLst>
                            <a:latin typeface="Cambria Math"/>
                          </a:rPr>
                          <m:t>𝑥</m:t>
                        </m:r>
                      </m:oMath>
                    </m:oMathPara>
                  </a14:m>
                  <a:endParaRPr lang="en-GB" sz="2000" dirty="0"/>
                </a:p>
              </p:txBody>
            </p:sp>
          </mc:Choice>
          <mc:Fallback xmlns="">
            <p:sp>
              <p:nvSpPr>
                <p:cNvPr id="16" name="Rectangle 15"/>
                <p:cNvSpPr>
                  <a:spLocks noRot="1" noChangeAspect="1" noMove="1" noResize="1" noEditPoints="1" noAdjustHandles="1" noChangeArrowheads="1" noChangeShapeType="1" noTextEdit="1"/>
                </p:cNvSpPr>
                <p:nvPr/>
              </p:nvSpPr>
              <p:spPr>
                <a:xfrm>
                  <a:off x="1022645" y="836712"/>
                  <a:ext cx="399212" cy="400110"/>
                </a:xfrm>
                <a:prstGeom prst="rect">
                  <a:avLst/>
                </a:prstGeom>
                <a:blipFill rotWithShape="1">
                  <a:blip r:embed="rId5"/>
                  <a:stretch>
                    <a:fillRect/>
                  </a:stretch>
                </a:blipFill>
              </p:spPr>
              <p:txBody>
                <a:bodyPr/>
                <a:lstStyle/>
                <a:p>
                  <a:r>
                    <a:rPr lang="en-US">
                      <a:noFill/>
                    </a:rPr>
                    <a:t> </a:t>
                  </a:r>
                </a:p>
              </p:txBody>
            </p:sp>
          </mc:Fallback>
        </mc:AlternateContent>
      </p:grpSp>
      <p:grpSp>
        <p:nvGrpSpPr>
          <p:cNvPr id="22" name="y-axis" hidden="1"/>
          <p:cNvGrpSpPr/>
          <p:nvPr/>
        </p:nvGrpSpPr>
        <p:grpSpPr>
          <a:xfrm>
            <a:off x="611560" y="1345182"/>
            <a:ext cx="403828" cy="792290"/>
            <a:chOff x="630438" y="1262598"/>
            <a:chExt cx="403828" cy="792290"/>
          </a:xfrm>
        </p:grpSpPr>
        <p:cxnSp>
          <p:nvCxnSpPr>
            <p:cNvPr id="17" name="Straight Arrow Connector 16"/>
            <p:cNvCxnSpPr/>
            <p:nvPr/>
          </p:nvCxnSpPr>
          <p:spPr>
            <a:xfrm rot="5400000">
              <a:off x="684183" y="1748082"/>
              <a:ext cx="613613" cy="0"/>
            </a:xfrm>
            <a:prstGeom prst="straightConnector1">
              <a:avLst/>
            </a:prstGeom>
            <a:ln w="12700">
              <a:solidFill>
                <a:schemeClr val="tx1">
                  <a:alpha val="67000"/>
                </a:schemeClr>
              </a:solidFill>
              <a:tailEnd type="arrow" w="sm"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630438" y="1262598"/>
                  <a:ext cx="40382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effectLst>
                              <a:outerShdw blurRad="38100" dist="25400" dir="2700000" algn="tl">
                                <a:srgbClr val="000000"/>
                              </a:outerShdw>
                            </a:effectLst>
                            <a:latin typeface="Cambria Math"/>
                          </a:rPr>
                          <m:t>𝑦</m:t>
                        </m:r>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630438" y="1262598"/>
                  <a:ext cx="403828" cy="400110"/>
                </a:xfrm>
                <a:prstGeom prst="rect">
                  <a:avLst/>
                </a:prstGeom>
                <a:blipFill rotWithShape="1">
                  <a:blip r:embed="rId6"/>
                  <a:stretch>
                    <a:fillRect b="-1692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Rectangle 32"/>
              <p:cNvSpPr/>
              <p:nvPr/>
            </p:nvSpPr>
            <p:spPr>
              <a:xfrm>
                <a:off x="1037759" y="879633"/>
                <a:ext cx="3728649" cy="461665"/>
              </a:xfrm>
              <a:prstGeom prst="rect">
                <a:avLst/>
              </a:prstGeom>
            </p:spPr>
            <p:txBody>
              <a:bodyPr wrap="none">
                <a:spAutoFit/>
              </a:bodyPr>
              <a:lstStyle/>
              <a:p>
                <a:r>
                  <a:rPr lang="en-US" sz="2400" b="0" dirty="0" smtClean="0">
                    <a:effectLst>
                      <a:outerShdw blurRad="38100" dist="25400" dir="2700000" algn="tl">
                        <a:srgbClr val="000000"/>
                      </a:outerShdw>
                    </a:effectLst>
                    <a:latin typeface="+mj-lt"/>
                  </a:rPr>
                  <a:t>Sample from a given</a:t>
                </a:r>
                <a:r>
                  <a:rPr lang="en-US" sz="1200" b="0" dirty="0" smtClean="0">
                    <a:effectLst>
                      <a:outerShdw blurRad="38100" dist="25400" dir="2700000" algn="tl">
                        <a:srgbClr val="000000"/>
                      </a:outerShdw>
                    </a:effectLst>
                    <a:latin typeface="+mj-lt"/>
                  </a:rPr>
                  <a:t> </a:t>
                </a:r>
                <a:r>
                  <a:rPr lang="en-US" sz="2400" b="0" dirty="0" smtClean="0">
                    <a:effectLst>
                      <a:outerShdw blurRad="38100" dist="25400" dir="2700000" algn="tl">
                        <a:srgbClr val="000000"/>
                      </a:outerShdw>
                    </a:effectLst>
                    <a:latin typeface="+mj-lt"/>
                  </a:rPr>
                  <a:t> </a:t>
                </a:r>
                <a14:m>
                  <m:oMath xmlns:m="http://schemas.openxmlformats.org/officeDocument/2006/math">
                    <m:r>
                      <a:rPr lang="en-US" sz="2400" b="0" i="1" smtClean="0">
                        <a:effectLst>
                          <a:outerShdw blurRad="38100" dist="25400" dir="2700000" algn="tl">
                            <a:srgbClr val="000000"/>
                          </a:outerShdw>
                        </a:effectLst>
                        <a:latin typeface="Cambria Math"/>
                      </a:rPr>
                      <m:t>𝑝</m:t>
                    </m:r>
                    <m:d>
                      <m:dPr>
                        <m:ctrlPr>
                          <a:rPr lang="en-US" sz="2400" b="0" i="1" smtClean="0">
                            <a:effectLst>
                              <a:outerShdw blurRad="38100" dist="25400" dir="2700000" algn="tl">
                                <a:srgbClr val="000000"/>
                              </a:outerShdw>
                            </a:effectLst>
                            <a:latin typeface="Cambria Math"/>
                          </a:rPr>
                        </m:ctrlPr>
                      </m:dPr>
                      <m:e>
                        <m:r>
                          <a:rPr lang="en-US" sz="2400" b="0" i="1" smtClean="0">
                            <a:effectLst>
                              <a:outerShdw blurRad="38100" dist="25400" dir="2700000" algn="tl">
                                <a:srgbClr val="000000"/>
                              </a:outerShdw>
                            </a:effectLst>
                            <a:latin typeface="Cambria Math"/>
                          </a:rPr>
                          <m:t>𝑥</m:t>
                        </m:r>
                        <m:r>
                          <a:rPr lang="en-US" sz="2400" b="0" i="1" smtClean="0">
                            <a:effectLst>
                              <a:outerShdw blurRad="38100" dist="25400" dir="2700000" algn="tl">
                                <a:srgbClr val="000000"/>
                              </a:outerShdw>
                            </a:effectLst>
                            <a:latin typeface="Cambria Math"/>
                          </a:rPr>
                          <m:t>,</m:t>
                        </m:r>
                        <m:r>
                          <a:rPr lang="en-US" sz="2400" b="0" i="1" smtClean="0">
                            <a:effectLst>
                              <a:outerShdw blurRad="38100" dist="25400" dir="2700000" algn="tl">
                                <a:srgbClr val="000000"/>
                              </a:outerShdw>
                            </a:effectLst>
                            <a:latin typeface="Cambria Math"/>
                          </a:rPr>
                          <m:t>𝑦</m:t>
                        </m:r>
                      </m:e>
                    </m:d>
                  </m:oMath>
                </a14:m>
                <a:endParaRPr lang="en-GB" sz="2400" dirty="0"/>
              </a:p>
            </p:txBody>
          </p:sp>
        </mc:Choice>
        <mc:Fallback xmlns="">
          <p:sp>
            <p:nvSpPr>
              <p:cNvPr id="33" name="Rectangle 32"/>
              <p:cNvSpPr>
                <a:spLocks noRot="1" noChangeAspect="1" noMove="1" noResize="1" noEditPoints="1" noAdjustHandles="1" noChangeArrowheads="1" noChangeShapeType="1" noTextEdit="1"/>
              </p:cNvSpPr>
              <p:nvPr/>
            </p:nvSpPr>
            <p:spPr>
              <a:xfrm>
                <a:off x="1037759" y="879633"/>
                <a:ext cx="3728649" cy="461665"/>
              </a:xfrm>
              <a:prstGeom prst="rect">
                <a:avLst/>
              </a:prstGeom>
              <a:blipFill rotWithShape="1">
                <a:blip r:embed="rId15"/>
                <a:stretch>
                  <a:fillRect l="-2778" t="-11842" b="-35526"/>
                </a:stretch>
              </a:blipFill>
            </p:spPr>
            <p:txBody>
              <a:bodyPr/>
              <a:lstStyle/>
              <a:p>
                <a:r>
                  <a:rPr lang="en-US">
                    <a:noFill/>
                  </a:rPr>
                  <a:t> </a:t>
                </a:r>
              </a:p>
            </p:txBody>
          </p:sp>
        </mc:Fallback>
      </mc:AlternateContent>
      <p:grpSp>
        <p:nvGrpSpPr>
          <p:cNvPr id="4" name="Group 3"/>
          <p:cNvGrpSpPr/>
          <p:nvPr/>
        </p:nvGrpSpPr>
        <p:grpSpPr>
          <a:xfrm>
            <a:off x="152617" y="879633"/>
            <a:ext cx="5595005" cy="4484410"/>
            <a:chOff x="152617" y="912291"/>
            <a:chExt cx="5595005" cy="4484410"/>
          </a:xfrm>
        </p:grpSpPr>
        <p:grpSp>
          <p:nvGrpSpPr>
            <p:cNvPr id="51" name="Group 50"/>
            <p:cNvGrpSpPr/>
            <p:nvPr/>
          </p:nvGrpSpPr>
          <p:grpSpPr>
            <a:xfrm>
              <a:off x="152617" y="2930709"/>
              <a:ext cx="483562" cy="338554"/>
              <a:chOff x="728018" y="2926397"/>
              <a:chExt cx="483562" cy="338554"/>
            </a:xfrm>
            <a:effectLst>
              <a:outerShdw blurRad="63500" sx="102000" sy="102000" algn="ctr" rotWithShape="0">
                <a:prstClr val="black">
                  <a:alpha val="40000"/>
                </a:prstClr>
              </a:outerShdw>
            </a:effectLst>
          </p:grpSpPr>
          <p:cxnSp>
            <p:nvCxnSpPr>
              <p:cNvPr id="39" name="Straight Arrow Connector 38"/>
              <p:cNvCxnSpPr/>
              <p:nvPr/>
            </p:nvCxnSpPr>
            <p:spPr>
              <a:xfrm>
                <a:off x="1030139" y="3132746"/>
                <a:ext cx="181441" cy="0"/>
              </a:xfrm>
              <a:prstGeom prst="straightConnector1">
                <a:avLst/>
              </a:prstGeom>
              <a:ln w="25400">
                <a:solidFill>
                  <a:schemeClr val="tx1"/>
                </a:solidFill>
                <a:tailEnd type="arrow"/>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p:cNvSpPr/>
                  <p:nvPr/>
                </p:nvSpPr>
                <p:spPr>
                  <a:xfrm>
                    <a:off x="728018" y="2926397"/>
                    <a:ext cx="361316" cy="338554"/>
                  </a:xfrm>
                  <a:prstGeom prst="rect">
                    <a:avLst/>
                  </a:prstGeom>
                  <a:effectLst>
                    <a:outerShdw blurRad="63500" sx="102000" sy="102000" algn="ctr"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effectLst>
                                <a:outerShdw blurRad="38100" dist="25400" dir="2700000" algn="tl">
                                  <a:srgbClr val="000000"/>
                                </a:outerShdw>
                              </a:effectLst>
                              <a:latin typeface="Cambria Math"/>
                            </a:rPr>
                            <m:t>𝑦</m:t>
                          </m:r>
                        </m:oMath>
                      </m:oMathPara>
                    </a14:m>
                    <a:endParaRPr lang="en-GB" sz="1600" dirty="0"/>
                  </a:p>
                </p:txBody>
              </p:sp>
            </mc:Choice>
            <mc:Fallback xmlns="">
              <p:sp>
                <p:nvSpPr>
                  <p:cNvPr id="40" name="Rectangle 39"/>
                  <p:cNvSpPr>
                    <a:spLocks noRot="1" noChangeAspect="1" noMove="1" noResize="1" noEditPoints="1" noAdjustHandles="1" noChangeArrowheads="1" noChangeShapeType="1" noTextEdit="1"/>
                  </p:cNvSpPr>
                  <p:nvPr/>
                </p:nvSpPr>
                <p:spPr>
                  <a:xfrm>
                    <a:off x="728018" y="2926397"/>
                    <a:ext cx="361316" cy="338554"/>
                  </a:xfrm>
                  <a:prstGeom prst="rect">
                    <a:avLst/>
                  </a:prstGeom>
                  <a:blipFill rotWithShape="1">
                    <a:blip r:embed="rId9"/>
                    <a:stretch>
                      <a:fillRect/>
                    </a:stretch>
                  </a:blipFill>
                  <a:effectLst>
                    <a:outerShdw blurRad="63500" sx="102000" sy="102000" algn="ctr"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7" name="Rectangle 56"/>
                <p:cNvSpPr/>
                <p:nvPr/>
              </p:nvSpPr>
              <p:spPr>
                <a:xfrm>
                  <a:off x="365954" y="5027369"/>
                  <a:ext cx="873926" cy="369332"/>
                </a:xfrm>
                <a:prstGeom prst="rect">
                  <a:avLst/>
                </a:prstGeom>
                <a:effectLst>
                  <a:outerShdw blurRad="63500" sx="102000" sy="102000" algn="ctr" rotWithShape="0">
                    <a:prstClr val="black"/>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2">
                                <a:lumMod val="75000"/>
                              </a:schemeClr>
                            </a:solidFill>
                            <a:effectLst>
                              <a:outerShdw blurRad="38100" dist="25400" dir="2700000" algn="tl">
                                <a:srgbClr val="000000"/>
                              </a:outerShdw>
                            </a:effectLst>
                            <a:latin typeface="Cambria Math"/>
                          </a:rPr>
                          <m:t>𝑝</m:t>
                        </m:r>
                        <m:r>
                          <a:rPr lang="en-US" i="1" smtClean="0">
                            <a:solidFill>
                              <a:schemeClr val="accent2">
                                <a:lumMod val="75000"/>
                              </a:schemeClr>
                            </a:solidFill>
                            <a:effectLst>
                              <a:outerShdw blurRad="38100" dist="25400" dir="2700000" algn="tl">
                                <a:srgbClr val="000000"/>
                              </a:outerShdw>
                            </a:effectLst>
                            <a:latin typeface="Cambria Math"/>
                          </a:rPr>
                          <m:t>(</m:t>
                        </m:r>
                        <m:r>
                          <a:rPr lang="en-US" b="0" i="1" smtClean="0">
                            <a:solidFill>
                              <a:schemeClr val="accent2">
                                <a:lumMod val="75000"/>
                              </a:schemeClr>
                            </a:solidFill>
                            <a:effectLst>
                              <a:outerShdw blurRad="38100" dist="25400" dir="2700000" algn="tl">
                                <a:srgbClr val="000000"/>
                              </a:outerShdw>
                            </a:effectLst>
                            <a:latin typeface="Cambria Math"/>
                          </a:rPr>
                          <m:t>𝑦</m:t>
                        </m:r>
                        <m:r>
                          <a:rPr lang="en-US" i="1">
                            <a:solidFill>
                              <a:schemeClr val="accent2">
                                <a:lumMod val="75000"/>
                              </a:schemeClr>
                            </a:solidFill>
                            <a:effectLst>
                              <a:outerShdw blurRad="38100" dist="25400" dir="2700000" algn="tl">
                                <a:srgbClr val="000000"/>
                              </a:outerShdw>
                            </a:effectLst>
                            <a:latin typeface="Cambria Math"/>
                          </a:rPr>
                          <m:t>)</m:t>
                        </m:r>
                      </m:oMath>
                    </m:oMathPara>
                  </a14:m>
                  <a:endParaRPr lang="en-GB" dirty="0"/>
                </a:p>
              </p:txBody>
            </p:sp>
          </mc:Choice>
          <mc:Fallback xmlns="">
            <p:sp>
              <p:nvSpPr>
                <p:cNvPr id="57" name="Rectangle 56"/>
                <p:cNvSpPr>
                  <a:spLocks noRot="1" noChangeAspect="1" noMove="1" noResize="1" noEditPoints="1" noAdjustHandles="1" noChangeArrowheads="1" noChangeShapeType="1" noTextEdit="1"/>
                </p:cNvSpPr>
                <p:nvPr/>
              </p:nvSpPr>
              <p:spPr>
                <a:xfrm>
                  <a:off x="365954" y="5027369"/>
                  <a:ext cx="873926" cy="369332"/>
                </a:xfrm>
                <a:prstGeom prst="rect">
                  <a:avLst/>
                </a:prstGeom>
                <a:blipFill rotWithShape="1">
                  <a:blip r:embed="rId10"/>
                  <a:stretch>
                    <a:fillRect b="-1190"/>
                  </a:stretch>
                </a:blipFill>
                <a:effectLst>
                  <a:outerShdw blurRad="63500" sx="102000" sy="102000" algn="ctr" rotWithShape="0">
                    <a:prstClr val="black"/>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559733" y="912291"/>
                  <a:ext cx="11878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effectLst>
                              <a:outerShdw blurRad="38100" dist="25400" dir="2700000" algn="tl">
                                <a:srgbClr val="000000"/>
                              </a:outerShdw>
                            </a:effectLst>
                            <a:latin typeface="Cambria Math"/>
                          </a:rPr>
                          <m:t>=</m:t>
                        </m:r>
                        <m:r>
                          <a:rPr lang="en-US" sz="2400" i="1" smtClean="0">
                            <a:solidFill>
                              <a:schemeClr val="accent2">
                                <a:lumMod val="75000"/>
                              </a:schemeClr>
                            </a:solidFill>
                            <a:effectLst>
                              <a:outerShdw blurRad="38100" dist="25400" dir="2700000" algn="tl">
                                <a:srgbClr val="000000"/>
                              </a:outerShdw>
                            </a:effectLst>
                            <a:latin typeface="Cambria Math"/>
                            <a:ea typeface="Cambria Math"/>
                          </a:rPr>
                          <m:t>𝑝</m:t>
                        </m:r>
                        <m:d>
                          <m:dPr>
                            <m:ctrlPr>
                              <a:rPr lang="en-US" sz="2400" b="0" i="1" smtClean="0">
                                <a:solidFill>
                                  <a:schemeClr val="accent2">
                                    <a:lumMod val="75000"/>
                                  </a:schemeClr>
                                </a:solidFill>
                                <a:effectLst>
                                  <a:outerShdw blurRad="38100" dist="25400" dir="2700000" algn="tl">
                                    <a:srgbClr val="000000"/>
                                  </a:outerShdw>
                                </a:effectLst>
                                <a:latin typeface="Cambria Math"/>
                                <a:ea typeface="Cambria Math"/>
                              </a:rPr>
                            </m:ctrlPr>
                          </m:dPr>
                          <m:e>
                            <m:r>
                              <a:rPr lang="en-US" sz="2400" b="0" i="1" smtClean="0">
                                <a:solidFill>
                                  <a:schemeClr val="accent2">
                                    <a:lumMod val="75000"/>
                                  </a:schemeClr>
                                </a:solidFill>
                                <a:effectLst>
                                  <a:outerShdw blurRad="38100" dist="25400" dir="2700000" algn="tl">
                                    <a:srgbClr val="000000"/>
                                  </a:outerShdw>
                                </a:effectLst>
                                <a:latin typeface="Cambria Math"/>
                                <a:ea typeface="Cambria Math"/>
                              </a:rPr>
                              <m:t>𝑦</m:t>
                            </m:r>
                          </m:e>
                        </m:d>
                      </m:oMath>
                    </m:oMathPara>
                  </a14:m>
                  <a:endParaRPr lang="en-GB" sz="2400" dirty="0"/>
                </a:p>
              </p:txBody>
            </p:sp>
          </mc:Choice>
          <mc:Fallback xmlns="">
            <p:sp>
              <p:nvSpPr>
                <p:cNvPr id="34" name="Rectangle 33"/>
                <p:cNvSpPr>
                  <a:spLocks noRot="1" noChangeAspect="1" noMove="1" noResize="1" noEditPoints="1" noAdjustHandles="1" noChangeArrowheads="1" noChangeShapeType="1" noTextEdit="1"/>
                </p:cNvSpPr>
                <p:nvPr/>
              </p:nvSpPr>
              <p:spPr>
                <a:xfrm>
                  <a:off x="4559733" y="912291"/>
                  <a:ext cx="1187889" cy="461665"/>
                </a:xfrm>
                <a:prstGeom prst="rect">
                  <a:avLst/>
                </a:prstGeom>
                <a:blipFill rotWithShape="1">
                  <a:blip r:embed="rId11"/>
                  <a:stretch>
                    <a:fillRect b="-18667"/>
                  </a:stretch>
                </a:blipFill>
              </p:spPr>
              <p:txBody>
                <a:bodyPr/>
                <a:lstStyle/>
                <a:p>
                  <a:r>
                    <a:rPr lang="en-US">
                      <a:noFill/>
                    </a:rPr>
                    <a:t> </a:t>
                  </a:r>
                </a:p>
              </p:txBody>
            </p:sp>
          </mc:Fallback>
        </mc:AlternateContent>
        <p:grpSp>
          <p:nvGrpSpPr>
            <p:cNvPr id="3" name="Group 2"/>
            <p:cNvGrpSpPr/>
            <p:nvPr/>
          </p:nvGrpSpPr>
          <p:grpSpPr>
            <a:xfrm>
              <a:off x="739202" y="1555751"/>
              <a:ext cx="118559" cy="3441050"/>
              <a:chOff x="8557194" y="1555751"/>
              <a:chExt cx="108403" cy="3441050"/>
            </a:xfrm>
          </p:grpSpPr>
          <p:pic>
            <p:nvPicPr>
              <p:cNvPr id="43" name="Picture 3" descr="D:\infinitesample.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31000"/>
                        </a14:imgEffect>
                      </a14:imgLayer>
                    </a14:imgProps>
                  </a:ext>
                  <a:ext uri="{28A0092B-C50C-407E-A947-70E740481C1C}">
                    <a14:useLocalDpi xmlns:a14="http://schemas.microsoft.com/office/drawing/2010/main" val="0"/>
                  </a:ext>
                </a:extLst>
              </a:blip>
              <a:srcRect l="57030" r="41578" b="11049"/>
              <a:stretch/>
            </p:blipFill>
            <p:spPr bwMode="auto">
              <a:xfrm>
                <a:off x="8566151" y="1563379"/>
                <a:ext cx="95250" cy="3433422"/>
              </a:xfrm>
              <a:prstGeom prst="rect">
                <a:avLst/>
              </a:prstGeom>
              <a:noFill/>
              <a:ln w="6350">
                <a:solidFill>
                  <a:schemeClr val="bg1">
                    <a:alpha val="34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8557194" y="1555751"/>
                <a:ext cx="108403" cy="3436418"/>
              </a:xfrm>
              <a:prstGeom prst="rect">
                <a:avLst/>
              </a:prstGeom>
              <a:solidFill>
                <a:schemeClr val="accent2">
                  <a:lumMod val="75000"/>
                  <a:alpha val="0"/>
                </a:schemeClr>
              </a:solidFill>
              <a:ln w="19050">
                <a:solidFill>
                  <a:schemeClr val="accent2">
                    <a:lumMod val="75000"/>
                  </a:schemeClr>
                </a:solidFill>
              </a:ln>
              <a:effectLst>
                <a:outerShdw blurRad="63500" algn="ctr" rotWithShape="0">
                  <a:prstClr val="black"/>
                </a:outerShdw>
              </a:effectLst>
            </p:spPr>
            <p:txBody>
              <a:bodyPr wrap="square" rtlCol="0" anchor="ctr">
                <a:noAutofit/>
              </a:bodyPr>
              <a:lstStyle>
                <a:defPPr>
                  <a:defRPr lang="bg-BG"/>
                </a:defPPr>
                <a:lvl1pPr algn="ctr">
                  <a:lnSpc>
                    <a:spcPts val="1500"/>
                  </a:lnSpc>
                  <a:defRPr sz="1200">
                    <a:effectLst>
                      <a:outerShdw blurRad="50800" dist="38100" dir="2700000" algn="tl" rotWithShape="0">
                        <a:prstClr val="black"/>
                      </a:outerShdw>
                    </a:effectLst>
                    <a:latin typeface="+mn-lt"/>
                  </a:defRPr>
                </a:lvl1pPr>
              </a:lstStyle>
              <a:p>
                <a:pPr>
                  <a:lnSpc>
                    <a:spcPct val="100000"/>
                  </a:lnSpc>
                </a:pPr>
                <a:endParaRPr lang="en-US" sz="1600" dirty="0"/>
              </a:p>
            </p:txBody>
          </p:sp>
        </p:grpSp>
        <p:sp>
          <p:nvSpPr>
            <p:cNvPr id="10" name="TextBox 9"/>
            <p:cNvSpPr txBox="1"/>
            <p:nvPr/>
          </p:nvSpPr>
          <p:spPr>
            <a:xfrm>
              <a:off x="747748" y="3078797"/>
              <a:ext cx="105424" cy="110672"/>
            </a:xfrm>
            <a:prstGeom prst="rect">
              <a:avLst/>
            </a:prstGeom>
            <a:solidFill>
              <a:schemeClr val="accent2">
                <a:lumMod val="75000"/>
              </a:schemeClr>
            </a:solidFill>
            <a:ln>
              <a:solidFill>
                <a:schemeClr val="accent2">
                  <a:lumMod val="75000"/>
                  <a:alpha val="80000"/>
                </a:schemeClr>
              </a:solidFill>
            </a:ln>
            <a:effectLst/>
          </p:spPr>
          <p:txBody>
            <a:bodyPr wrap="square" rtlCol="0" anchor="ctr">
              <a:noAutofit/>
            </a:bodyPr>
            <a:lstStyle>
              <a:defPPr>
                <a:defRPr lang="bg-BG"/>
              </a:defPPr>
              <a:lvl1pPr algn="ctr">
                <a:lnSpc>
                  <a:spcPts val="1500"/>
                </a:lnSpc>
                <a:defRPr sz="1200">
                  <a:effectLst>
                    <a:outerShdw blurRad="50800" dist="38100" dir="2700000" algn="tl" rotWithShape="0">
                      <a:prstClr val="black"/>
                    </a:outerShdw>
                  </a:effectLst>
                  <a:latin typeface="+mn-lt"/>
                </a:defRPr>
              </a:lvl1pPr>
            </a:lstStyle>
            <a:p>
              <a:pPr>
                <a:lnSpc>
                  <a:spcPct val="100000"/>
                </a:lnSpc>
              </a:pPr>
              <a:endParaRPr lang="en-US" sz="1600" dirty="0"/>
            </a:p>
          </p:txBody>
        </p:sp>
      </p:grpSp>
      <p:grpSp>
        <p:nvGrpSpPr>
          <p:cNvPr id="6" name="Group 5"/>
          <p:cNvGrpSpPr/>
          <p:nvPr/>
        </p:nvGrpSpPr>
        <p:grpSpPr>
          <a:xfrm>
            <a:off x="1146774" y="879633"/>
            <a:ext cx="7814532" cy="4446403"/>
            <a:chOff x="1146774" y="912291"/>
            <a:chExt cx="7814532" cy="4446403"/>
          </a:xfrm>
        </p:grpSpPr>
        <p:sp>
          <p:nvSpPr>
            <p:cNvPr id="12" name="TextBox 11"/>
            <p:cNvSpPr txBox="1"/>
            <p:nvPr/>
          </p:nvSpPr>
          <p:spPr>
            <a:xfrm>
              <a:off x="1146774" y="3073180"/>
              <a:ext cx="6840936" cy="116406"/>
            </a:xfrm>
            <a:prstGeom prst="rect">
              <a:avLst/>
            </a:prstGeom>
            <a:noFill/>
            <a:ln w="19050">
              <a:solidFill>
                <a:schemeClr val="accent2">
                  <a:lumMod val="75000"/>
                </a:schemeClr>
              </a:solidFill>
            </a:ln>
            <a:effectLst>
              <a:outerShdw blurRad="63500" algn="ctr" rotWithShape="0">
                <a:prstClr val="black">
                  <a:alpha val="68000"/>
                </a:prstClr>
              </a:outerShdw>
            </a:effectLst>
          </p:spPr>
          <p:txBody>
            <a:bodyPr wrap="square" rtlCol="0" anchor="ctr">
              <a:noAutofit/>
            </a:bodyPr>
            <a:lstStyle>
              <a:defPPr>
                <a:defRPr lang="bg-BG"/>
              </a:defPPr>
              <a:lvl1pPr algn="ctr">
                <a:lnSpc>
                  <a:spcPts val="1500"/>
                </a:lnSpc>
                <a:defRPr sz="1200">
                  <a:effectLst>
                    <a:outerShdw blurRad="50800" dist="38100" dir="2700000" algn="tl" rotWithShape="0">
                      <a:prstClr val="black"/>
                    </a:outerShdw>
                  </a:effectLst>
                  <a:latin typeface="+mn-lt"/>
                </a:defRPr>
              </a:lvl1pPr>
            </a:lstStyle>
            <a:p>
              <a:pPr>
                <a:lnSpc>
                  <a:spcPct val="100000"/>
                </a:lnSpc>
              </a:pPr>
              <a:endParaRPr lang="en-US" sz="1600" dirty="0"/>
            </a:p>
          </p:txBody>
        </p:sp>
        <mc:AlternateContent xmlns:mc="http://schemas.openxmlformats.org/markup-compatibility/2006" xmlns:a14="http://schemas.microsoft.com/office/drawing/2010/main">
          <mc:Choice Requires="a14">
            <p:sp>
              <p:nvSpPr>
                <p:cNvPr id="35" name="Rectangle 34"/>
                <p:cNvSpPr/>
                <p:nvPr/>
              </p:nvSpPr>
              <p:spPr>
                <a:xfrm>
                  <a:off x="5533505" y="912291"/>
                  <a:ext cx="1148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2">
                                <a:lumMod val="75000"/>
                              </a:schemeClr>
                            </a:solidFill>
                            <a:effectLst>
                              <a:outerShdw blurRad="38100" dist="25400" dir="2700000" algn="tl">
                                <a:srgbClr val="000000"/>
                              </a:outerShdw>
                            </a:effectLst>
                            <a:latin typeface="Cambria Math"/>
                            <a:ea typeface="Cambria Math"/>
                          </a:rPr>
                          <m:t>𝑝</m:t>
                        </m:r>
                        <m:r>
                          <a:rPr lang="en-US" sz="2400" b="0" i="1" smtClean="0">
                            <a:solidFill>
                              <a:schemeClr val="accent2">
                                <a:lumMod val="75000"/>
                              </a:schemeClr>
                            </a:solidFill>
                            <a:effectLst>
                              <a:outerShdw blurRad="38100" dist="25400" dir="2700000" algn="tl">
                                <a:srgbClr val="000000"/>
                              </a:outerShdw>
                            </a:effectLst>
                            <a:latin typeface="Cambria Math"/>
                            <a:ea typeface="Cambria Math"/>
                          </a:rPr>
                          <m:t>(</m:t>
                        </m:r>
                        <m:r>
                          <a:rPr lang="en-US" sz="2400" b="0" i="1" smtClean="0">
                            <a:solidFill>
                              <a:schemeClr val="accent2">
                                <a:lumMod val="75000"/>
                              </a:schemeClr>
                            </a:solidFill>
                            <a:effectLst>
                              <a:outerShdw blurRad="38100" dist="25400" dir="2700000" algn="tl">
                                <a:srgbClr val="000000"/>
                              </a:outerShdw>
                            </a:effectLst>
                            <a:latin typeface="Cambria Math"/>
                            <a:ea typeface="Cambria Math"/>
                          </a:rPr>
                          <m:t>𝑥</m:t>
                        </m:r>
                        <m:r>
                          <a:rPr lang="en-US" sz="2400" b="0" i="1" smtClean="0">
                            <a:solidFill>
                              <a:schemeClr val="accent2">
                                <a:lumMod val="75000"/>
                              </a:schemeClr>
                            </a:solidFill>
                            <a:effectLst>
                              <a:outerShdw blurRad="38100" dist="25400" dir="2700000" algn="tl">
                                <a:srgbClr val="000000"/>
                              </a:outerShdw>
                            </a:effectLst>
                            <a:latin typeface="Cambria Math"/>
                            <a:ea typeface="Cambria Math"/>
                          </a:rPr>
                          <m:t>|</m:t>
                        </m:r>
                        <m:r>
                          <a:rPr lang="en-US" sz="2400" b="0" i="1" smtClean="0">
                            <a:solidFill>
                              <a:schemeClr val="accent2">
                                <a:lumMod val="75000"/>
                              </a:schemeClr>
                            </a:solidFill>
                            <a:effectLst>
                              <a:outerShdw blurRad="38100" dist="25400" dir="2700000" algn="tl">
                                <a:srgbClr val="000000"/>
                              </a:outerShdw>
                            </a:effectLst>
                            <a:latin typeface="Cambria Math"/>
                            <a:ea typeface="Cambria Math"/>
                          </a:rPr>
                          <m:t>𝑦</m:t>
                        </m:r>
                        <m:r>
                          <a:rPr lang="en-US" sz="2400" b="0" i="1" smtClean="0">
                            <a:solidFill>
                              <a:schemeClr val="accent2">
                                <a:lumMod val="75000"/>
                              </a:schemeClr>
                            </a:solidFill>
                            <a:effectLst>
                              <a:outerShdw blurRad="38100" dist="25400" dir="2700000" algn="tl">
                                <a:srgbClr val="000000"/>
                              </a:outerShdw>
                            </a:effectLst>
                            <a:latin typeface="Cambria Math"/>
                            <a:ea typeface="Cambria Math"/>
                          </a:rPr>
                          <m:t>)</m:t>
                        </m:r>
                      </m:oMath>
                    </m:oMathPara>
                  </a14:m>
                  <a:endParaRPr lang="en-GB" sz="2400" dirty="0"/>
                </a:p>
              </p:txBody>
            </p:sp>
          </mc:Choice>
          <mc:Fallback xmlns="">
            <p:sp>
              <p:nvSpPr>
                <p:cNvPr id="35" name="Rectangle 34"/>
                <p:cNvSpPr>
                  <a:spLocks noRot="1" noChangeAspect="1" noMove="1" noResize="1" noEditPoints="1" noAdjustHandles="1" noChangeArrowheads="1" noChangeShapeType="1" noTextEdit="1"/>
                </p:cNvSpPr>
                <p:nvPr/>
              </p:nvSpPr>
              <p:spPr>
                <a:xfrm>
                  <a:off x="5533505" y="912291"/>
                  <a:ext cx="1148776" cy="461665"/>
                </a:xfrm>
                <a:prstGeom prst="rect">
                  <a:avLst/>
                </a:prstGeom>
                <a:blipFill rotWithShape="1">
                  <a:blip r:embed="rId12"/>
                  <a:stretch>
                    <a:fillRect r="-3191" b="-26667"/>
                  </a:stretch>
                </a:blipFill>
              </p:spPr>
              <p:txBody>
                <a:bodyPr/>
                <a:lstStyle/>
                <a:p>
                  <a:r>
                    <a:rPr lang="en-US">
                      <a:noFill/>
                    </a:rPr>
                    <a:t> </a:t>
                  </a:r>
                </a:p>
              </p:txBody>
            </p:sp>
          </mc:Fallback>
        </mc:AlternateContent>
        <p:grpSp>
          <p:nvGrpSpPr>
            <p:cNvPr id="36" name="Group 35"/>
            <p:cNvGrpSpPr/>
            <p:nvPr/>
          </p:nvGrpSpPr>
          <p:grpSpPr>
            <a:xfrm>
              <a:off x="3108883" y="3258820"/>
              <a:ext cx="357597" cy="2099874"/>
              <a:chOff x="3207339" y="3746665"/>
              <a:chExt cx="357597" cy="2099874"/>
            </a:xfrm>
            <a:effectLst>
              <a:outerShdw blurRad="63500" sx="102000" sy="102000" algn="ctr" rotWithShape="0">
                <a:prstClr val="black">
                  <a:alpha val="40000"/>
                </a:prstClr>
              </a:outerShdw>
            </a:effectLst>
          </p:grpSpPr>
          <p:cxnSp>
            <p:nvCxnSpPr>
              <p:cNvPr id="38" name="Straight Arrow Connector 37"/>
              <p:cNvCxnSpPr/>
              <p:nvPr/>
            </p:nvCxnSpPr>
            <p:spPr>
              <a:xfrm flipV="1">
                <a:off x="3386289" y="3746665"/>
                <a:ext cx="0" cy="1826270"/>
              </a:xfrm>
              <a:prstGeom prst="straightConnector1">
                <a:avLst/>
              </a:prstGeom>
              <a:ln w="25400">
                <a:solidFill>
                  <a:schemeClr val="tx1"/>
                </a:solidFill>
                <a:tailEnd type="arrow"/>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3207339" y="5507985"/>
                    <a:ext cx="357597" cy="338554"/>
                  </a:xfrm>
                  <a:prstGeom prst="rect">
                    <a:avLst/>
                  </a:prstGeom>
                  <a:effectLst>
                    <a:outerShdw blurRad="63500" sx="102000" sy="102000" algn="ctr" rotWithShape="0">
                      <a:prstClr val="black"/>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effectLst>
                                <a:outerShdw blurRad="38100" dist="25400" dir="2700000" algn="tl">
                                  <a:srgbClr val="000000"/>
                                </a:outerShdw>
                              </a:effectLst>
                              <a:latin typeface="Cambria Math"/>
                            </a:rPr>
                            <m:t>𝑥</m:t>
                          </m:r>
                        </m:oMath>
                      </m:oMathPara>
                    </a14:m>
                    <a:endParaRPr lang="en-GB" sz="1600" dirty="0"/>
                  </a:p>
                </p:txBody>
              </p:sp>
            </mc:Choice>
            <mc:Fallback xmlns="">
              <p:sp>
                <p:nvSpPr>
                  <p:cNvPr id="41" name="Rectangle 40"/>
                  <p:cNvSpPr>
                    <a:spLocks noRot="1" noChangeAspect="1" noMove="1" noResize="1" noEditPoints="1" noAdjustHandles="1" noChangeArrowheads="1" noChangeShapeType="1" noTextEdit="1"/>
                  </p:cNvSpPr>
                  <p:nvPr/>
                </p:nvSpPr>
                <p:spPr>
                  <a:xfrm>
                    <a:off x="3207339" y="5507985"/>
                    <a:ext cx="357597" cy="338554"/>
                  </a:xfrm>
                  <a:prstGeom prst="rect">
                    <a:avLst/>
                  </a:prstGeom>
                  <a:blipFill rotWithShape="1">
                    <a:blip r:embed="rId13"/>
                    <a:stretch>
                      <a:fillRect/>
                    </a:stretch>
                  </a:blipFill>
                  <a:effectLst>
                    <a:outerShdw blurRad="63500" sx="102000" sy="102000" algn="ctr" rotWithShape="0">
                      <a:prstClr val="black"/>
                    </a:outerShdw>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Rectangle 41"/>
                <p:cNvSpPr/>
                <p:nvPr/>
              </p:nvSpPr>
              <p:spPr>
                <a:xfrm>
                  <a:off x="7974306" y="2892321"/>
                  <a:ext cx="98700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2">
                                <a:lumMod val="75000"/>
                              </a:schemeClr>
                            </a:solidFill>
                            <a:effectLst>
                              <a:outerShdw blurRad="38100" dist="25400" dir="2700000" algn="tl">
                                <a:srgbClr val="000000"/>
                              </a:outerShdw>
                            </a:effectLst>
                            <a:latin typeface="Cambria Math"/>
                            <a:ea typeface="Cambria Math"/>
                          </a:rPr>
                          <m:t>𝑝</m:t>
                        </m:r>
                        <m:r>
                          <a:rPr lang="en-US" sz="2000" b="0" i="1" smtClean="0">
                            <a:solidFill>
                              <a:schemeClr val="accent2">
                                <a:lumMod val="75000"/>
                              </a:schemeClr>
                            </a:solidFill>
                            <a:effectLst>
                              <a:outerShdw blurRad="38100" dist="25400" dir="2700000" algn="tl">
                                <a:srgbClr val="000000"/>
                              </a:outerShdw>
                            </a:effectLst>
                            <a:latin typeface="Cambria Math"/>
                            <a:ea typeface="Cambria Math"/>
                          </a:rPr>
                          <m:t>(</m:t>
                        </m:r>
                        <m:r>
                          <a:rPr lang="en-US" sz="2000" b="0" i="1" smtClean="0">
                            <a:solidFill>
                              <a:schemeClr val="accent2">
                                <a:lumMod val="75000"/>
                              </a:schemeClr>
                            </a:solidFill>
                            <a:effectLst>
                              <a:outerShdw blurRad="38100" dist="25400" dir="2700000" algn="tl">
                                <a:srgbClr val="000000"/>
                              </a:outerShdw>
                            </a:effectLst>
                            <a:latin typeface="Cambria Math"/>
                            <a:ea typeface="Cambria Math"/>
                          </a:rPr>
                          <m:t>𝑥</m:t>
                        </m:r>
                        <m:r>
                          <a:rPr lang="en-US" sz="2000" b="0" i="1" smtClean="0">
                            <a:solidFill>
                              <a:schemeClr val="accent2">
                                <a:lumMod val="75000"/>
                              </a:schemeClr>
                            </a:solidFill>
                            <a:effectLst>
                              <a:outerShdw blurRad="38100" dist="25400" dir="2700000" algn="tl">
                                <a:srgbClr val="000000"/>
                              </a:outerShdw>
                            </a:effectLst>
                            <a:latin typeface="Cambria Math"/>
                            <a:ea typeface="Cambria Math"/>
                          </a:rPr>
                          <m:t>|</m:t>
                        </m:r>
                        <m:r>
                          <a:rPr lang="en-US" sz="2000" b="0" i="1" smtClean="0">
                            <a:solidFill>
                              <a:schemeClr val="accent2">
                                <a:lumMod val="75000"/>
                              </a:schemeClr>
                            </a:solidFill>
                            <a:effectLst>
                              <a:outerShdw blurRad="38100" dist="25400" dir="2700000" algn="tl">
                                <a:srgbClr val="000000"/>
                              </a:outerShdw>
                            </a:effectLst>
                            <a:latin typeface="Cambria Math"/>
                            <a:ea typeface="Cambria Math"/>
                          </a:rPr>
                          <m:t>𝑦</m:t>
                        </m:r>
                        <m:r>
                          <a:rPr lang="en-US" sz="2000" b="0" i="1" smtClean="0">
                            <a:solidFill>
                              <a:schemeClr val="accent2">
                                <a:lumMod val="75000"/>
                              </a:schemeClr>
                            </a:solidFill>
                            <a:effectLst>
                              <a:outerShdw blurRad="38100" dist="25400" dir="2700000" algn="tl">
                                <a:srgbClr val="000000"/>
                              </a:outerShdw>
                            </a:effectLst>
                            <a:latin typeface="Cambria Math"/>
                            <a:ea typeface="Cambria Math"/>
                          </a:rPr>
                          <m:t>)</m:t>
                        </m:r>
                      </m:oMath>
                    </m:oMathPara>
                  </a14:m>
                  <a:endParaRPr lang="en-GB" sz="2000" dirty="0"/>
                </a:p>
              </p:txBody>
            </p:sp>
          </mc:Choice>
          <mc:Fallback xmlns="">
            <p:sp>
              <p:nvSpPr>
                <p:cNvPr id="42" name="Rectangle 41"/>
                <p:cNvSpPr>
                  <a:spLocks noRot="1" noChangeAspect="1" noMove="1" noResize="1" noEditPoints="1" noAdjustHandles="1" noChangeArrowheads="1" noChangeShapeType="1" noTextEdit="1"/>
                </p:cNvSpPr>
                <p:nvPr/>
              </p:nvSpPr>
              <p:spPr>
                <a:xfrm>
                  <a:off x="7974306" y="2892321"/>
                  <a:ext cx="987000" cy="400110"/>
                </a:xfrm>
                <a:prstGeom prst="rect">
                  <a:avLst/>
                </a:prstGeom>
                <a:blipFill rotWithShape="1">
                  <a:blip r:embed="rId14"/>
                  <a:stretch>
                    <a:fillRect r="-1852" b="-24242"/>
                  </a:stretch>
                </a:blipFill>
              </p:spPr>
              <p:txBody>
                <a:bodyPr/>
                <a:lstStyle/>
                <a:p>
                  <a:r>
                    <a:rPr lang="en-US">
                      <a:noFill/>
                    </a:rPr>
                    <a:t> </a:t>
                  </a:r>
                </a:p>
              </p:txBody>
            </p:sp>
          </mc:Fallback>
        </mc:AlternateContent>
        <p:sp>
          <p:nvSpPr>
            <p:cNvPr id="48" name="TextBox 47"/>
            <p:cNvSpPr txBox="1"/>
            <p:nvPr/>
          </p:nvSpPr>
          <p:spPr>
            <a:xfrm>
              <a:off x="3235810" y="3078797"/>
              <a:ext cx="105424" cy="110672"/>
            </a:xfrm>
            <a:prstGeom prst="rect">
              <a:avLst/>
            </a:prstGeom>
            <a:solidFill>
              <a:schemeClr val="accent2">
                <a:lumMod val="75000"/>
              </a:schemeClr>
            </a:solidFill>
            <a:ln>
              <a:solidFill>
                <a:schemeClr val="accent2">
                  <a:lumMod val="75000"/>
                  <a:alpha val="80000"/>
                </a:schemeClr>
              </a:solidFill>
            </a:ln>
            <a:effectLst/>
          </p:spPr>
          <p:txBody>
            <a:bodyPr wrap="square" rtlCol="0" anchor="ctr">
              <a:noAutofit/>
            </a:bodyPr>
            <a:lstStyle>
              <a:defPPr>
                <a:defRPr lang="bg-BG"/>
              </a:defPPr>
              <a:lvl1pPr algn="ctr">
                <a:lnSpc>
                  <a:spcPts val="1500"/>
                </a:lnSpc>
                <a:defRPr sz="1200">
                  <a:effectLst>
                    <a:outerShdw blurRad="50800" dist="38100" dir="2700000" algn="tl" rotWithShape="0">
                      <a:prstClr val="black"/>
                    </a:outerShdw>
                  </a:effectLst>
                  <a:latin typeface="+mn-lt"/>
                </a:defRPr>
              </a:lvl1pPr>
            </a:lstStyle>
            <a:p>
              <a:pPr>
                <a:lnSpc>
                  <a:spcPct val="100000"/>
                </a:lnSpc>
              </a:pPr>
              <a:endParaRPr lang="en-US" sz="1600" dirty="0"/>
            </a:p>
          </p:txBody>
        </p:sp>
        <p:sp>
          <p:nvSpPr>
            <p:cNvPr id="49" name="TextBox 48"/>
            <p:cNvSpPr txBox="1"/>
            <p:nvPr/>
          </p:nvSpPr>
          <p:spPr>
            <a:xfrm>
              <a:off x="6133976" y="4959836"/>
              <a:ext cx="1951052" cy="223557"/>
            </a:xfrm>
            <a:prstGeom prst="rect">
              <a:avLst/>
            </a:prstGeom>
            <a:noFill/>
          </p:spPr>
          <p:txBody>
            <a:bodyPr wrap="square" rtlCol="0" anchor="ctr">
              <a:noAutofit/>
            </a:bodyPr>
            <a:lstStyle/>
            <a:p>
              <a:pPr algn="r"/>
              <a:r>
                <a:rPr lang="en-US" sz="1050" i="1" dirty="0" smtClean="0">
                  <a:solidFill>
                    <a:schemeClr val="tx1">
                      <a:alpha val="34000"/>
                    </a:schemeClr>
                  </a:solidFill>
                  <a:effectLst>
                    <a:outerShdw blurRad="76200" dist="50800" dir="2700000" algn="tl" rotWithShape="0">
                      <a:prstClr val="black"/>
                    </a:outerShdw>
                  </a:effectLst>
                  <a:latin typeface="+mn-lt"/>
                </a:rPr>
                <a:t>image courtesy of Matt Pharr</a:t>
              </a:r>
              <a:endParaRPr lang="en-US" sz="1050" i="1" dirty="0">
                <a:solidFill>
                  <a:schemeClr val="tx1">
                    <a:alpha val="34000"/>
                  </a:schemeClr>
                </a:solidFill>
                <a:effectLst>
                  <a:outerShdw blurRad="76200" dist="50800" dir="2700000" algn="tl" rotWithShape="0">
                    <a:prstClr val="black"/>
                  </a:outerShdw>
                </a:effectLst>
                <a:latin typeface="+mn-lt"/>
              </a:endParaRPr>
            </a:p>
          </p:txBody>
        </p:sp>
      </p:grpSp>
      <p:sp>
        <p:nvSpPr>
          <p:cNvPr id="31" name="Content Placeholder 2"/>
          <p:cNvSpPr>
            <a:spLocks noGrp="1"/>
          </p:cNvSpPr>
          <p:nvPr>
            <p:ph idx="1"/>
          </p:nvPr>
        </p:nvSpPr>
        <p:spPr>
          <a:xfrm>
            <a:off x="597550" y="5463081"/>
            <a:ext cx="8449832" cy="1303688"/>
          </a:xfrm>
          <a:effectLst/>
        </p:spPr>
        <p:txBody>
          <a:bodyPr>
            <a:normAutofit/>
            <a:scene3d>
              <a:camera prst="orthographicFront"/>
              <a:lightRig rig="threePt" dir="t"/>
            </a:scene3d>
            <a:sp3d prstMaterial="matte">
              <a:bevelT w="12700" h="6350"/>
              <a:extrusionClr>
                <a:schemeClr val="tx1"/>
              </a:extrusionClr>
              <a:contourClr>
                <a:schemeClr val="tx1"/>
              </a:contourClr>
            </a:sp3d>
          </a:bodyPr>
          <a:lstStyle/>
          <a:p>
            <a:pPr marL="252413" lvl="1" indent="-252413"/>
            <a:r>
              <a:rPr lang="en-US" sz="2800" dirty="0" smtClean="0"/>
              <a:t>Generally difficult for high dimensions</a:t>
            </a:r>
          </a:p>
          <a:p>
            <a:pPr marL="252413" lvl="1" indent="-252413"/>
            <a:r>
              <a:rPr lang="en-US" sz="2800" dirty="0" smtClean="0"/>
              <a:t>Feasible for sampling path vertices in media</a:t>
            </a:r>
          </a:p>
        </p:txBody>
      </p:sp>
    </p:spTree>
    <p:extLst>
      <p:ext uri="{BB962C8B-B14F-4D97-AF65-F5344CB8AC3E}">
        <p14:creationId xmlns:p14="http://schemas.microsoft.com/office/powerpoint/2010/main" val="1211983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xEl>
                                              <p:pRg st="0" end="0"/>
                                            </p:txEl>
                                          </p:spTgt>
                                        </p:tgtEl>
                                        <p:attrNameLst>
                                          <p:attrName>style.visibility</p:attrName>
                                        </p:attrNameLst>
                                      </p:cBhvr>
                                      <p:to>
                                        <p:strVal val="visible"/>
                                      </p:to>
                                    </p:set>
                                    <p:animEffect transition="in" filter="fade">
                                      <p:cBhvr>
                                        <p:cTn id="17" dur="500"/>
                                        <p:tgtEl>
                                          <p:spTgt spid="3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xEl>
                                              <p:pRg st="1" end="1"/>
                                            </p:txEl>
                                          </p:spTgt>
                                        </p:tgtEl>
                                        <p:attrNameLst>
                                          <p:attrName>style.visibility</p:attrName>
                                        </p:attrNameLst>
                                      </p:cBhvr>
                                      <p:to>
                                        <p:strVal val="visible"/>
                                      </p:to>
                                    </p:set>
                                    <p:animEffect transition="in" filter="fade">
                                      <p:cBhvr>
                                        <p:cTn id="22"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4791073" y="1775865"/>
            <a:ext cx="507393" cy="3008140"/>
            <a:chOff x="219073" y="1775865"/>
            <a:chExt cx="507393" cy="3008140"/>
          </a:xfrm>
        </p:grpSpPr>
        <p:sp>
          <p:nvSpPr>
            <p:cNvPr id="64" name="Sun"/>
            <p:cNvSpPr/>
            <p:nvPr/>
          </p:nvSpPr>
          <p:spPr>
            <a:xfrm rot="19846822">
              <a:off x="219073" y="1775865"/>
              <a:ext cx="500380" cy="500380"/>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65" name="Group 64"/>
            <p:cNvGrpSpPr/>
            <p:nvPr/>
          </p:nvGrpSpPr>
          <p:grpSpPr>
            <a:xfrm>
              <a:off x="406812" y="4551787"/>
              <a:ext cx="319654" cy="232218"/>
              <a:chOff x="1521037" y="4823918"/>
              <a:chExt cx="410725" cy="298378"/>
            </a:xfrm>
            <a:effectLst>
              <a:outerShdw blurRad="63500" algn="ctr" rotWithShape="0">
                <a:prstClr val="black">
                  <a:alpha val="69000"/>
                </a:prstClr>
              </a:outerShdw>
            </a:effectLst>
          </p:grpSpPr>
          <p:sp>
            <p:nvSpPr>
              <p:cNvPr id="68" name="Isosceles Triangle 67"/>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79" name="Rectangle 78"/>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nvGrpSpPr>
          <p:cNvPr id="6" name="Group 5"/>
          <p:cNvGrpSpPr/>
          <p:nvPr/>
        </p:nvGrpSpPr>
        <p:grpSpPr>
          <a:xfrm>
            <a:off x="368208" y="1840253"/>
            <a:ext cx="500380" cy="2943752"/>
            <a:chOff x="368208" y="1840253"/>
            <a:chExt cx="500380" cy="2943752"/>
          </a:xfrm>
        </p:grpSpPr>
        <p:sp>
          <p:nvSpPr>
            <p:cNvPr id="57" name="Sun"/>
            <p:cNvSpPr/>
            <p:nvPr/>
          </p:nvSpPr>
          <p:spPr>
            <a:xfrm rot="19846822">
              <a:off x="368208" y="1840253"/>
              <a:ext cx="500380" cy="500380"/>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58" name="Group 57"/>
            <p:cNvGrpSpPr/>
            <p:nvPr/>
          </p:nvGrpSpPr>
          <p:grpSpPr>
            <a:xfrm>
              <a:off x="406812" y="4551787"/>
              <a:ext cx="319654" cy="232218"/>
              <a:chOff x="1521037" y="4823918"/>
              <a:chExt cx="410725" cy="298378"/>
            </a:xfrm>
            <a:effectLst>
              <a:outerShdw blurRad="63500" algn="ctr" rotWithShape="0">
                <a:prstClr val="black">
                  <a:alpha val="69000"/>
                </a:prstClr>
              </a:outerShdw>
            </a:effectLst>
          </p:grpSpPr>
          <p:sp>
            <p:nvSpPr>
              <p:cNvPr id="59" name="Isosceles Triangle 58"/>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2" name="Rectangle 61"/>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sp>
        <p:nvSpPr>
          <p:cNvPr id="80" name="TextBox 79"/>
          <p:cNvSpPr txBox="1"/>
          <p:nvPr/>
        </p:nvSpPr>
        <p:spPr>
          <a:xfrm>
            <a:off x="244494" y="1714501"/>
            <a:ext cx="3906166" cy="4018756"/>
          </a:xfrm>
          <a:prstGeom prst="rect">
            <a:avLst/>
          </a:prstGeom>
          <a:solidFill>
            <a:schemeClr val="accent1">
              <a:alpha val="9000"/>
            </a:schemeClr>
          </a:solidFill>
          <a:ln w="12700">
            <a:solidFill>
              <a:schemeClr val="accent1">
                <a:alpha val="50000"/>
              </a:schemeClr>
            </a:solidFill>
          </a:ln>
        </p:spPr>
        <p:txBody>
          <a:bodyPr wrap="none" rtlCol="0" anchor="ctr" anchorCtr="0">
            <a:normAutofit/>
          </a:bodyPr>
          <a:lstStyle/>
          <a:p>
            <a:endParaRPr lang="en-US" sz="2400" b="0" dirty="0" smtClean="0">
              <a:solidFill>
                <a:schemeClr val="tx1"/>
              </a:solidFill>
              <a:latin typeface="Times New Roman" pitchFamily="18" charset="0"/>
              <a:cs typeface="Times New Roman" pitchFamily="18" charset="0"/>
            </a:endParaRPr>
          </a:p>
        </p:txBody>
      </p:sp>
      <p:sp>
        <p:nvSpPr>
          <p:cNvPr id="4" name="Arc 3"/>
          <p:cNvSpPr/>
          <p:nvPr/>
        </p:nvSpPr>
        <p:spPr>
          <a:xfrm>
            <a:off x="2919264" y="4193920"/>
            <a:ext cx="648072" cy="648072"/>
          </a:xfrm>
          <a:prstGeom prst="arc">
            <a:avLst>
              <a:gd name="adj1" fmla="val 16419035"/>
              <a:gd name="adj2" fmla="val 21153932"/>
            </a:avLst>
          </a:prstGeom>
          <a:ln w="19050">
            <a:solidFill>
              <a:schemeClr val="accent2">
                <a:lumMod val="75000"/>
              </a:schemeClr>
            </a:solidFill>
            <a:headEnd type="arrow" w="lg" len="sm"/>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a:off x="792677" y="2173629"/>
            <a:ext cx="2651164" cy="2544825"/>
            <a:chOff x="792677" y="2173629"/>
            <a:chExt cx="2651164" cy="2544825"/>
          </a:xfrm>
        </p:grpSpPr>
        <p:sp>
          <p:nvSpPr>
            <p:cNvPr id="50" name="Oval 49"/>
            <p:cNvSpPr/>
            <p:nvPr/>
          </p:nvSpPr>
          <p:spPr>
            <a:xfrm>
              <a:off x="792677" y="2173629"/>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51" name="Oval 50"/>
            <p:cNvSpPr/>
            <p:nvPr/>
          </p:nvSpPr>
          <p:spPr>
            <a:xfrm>
              <a:off x="3044734" y="2350594"/>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52" name="Oval 51"/>
            <p:cNvSpPr/>
            <p:nvPr/>
          </p:nvSpPr>
          <p:spPr>
            <a:xfrm>
              <a:off x="3044734" y="4319347"/>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1" name="Group 10"/>
          <p:cNvGrpSpPr/>
          <p:nvPr/>
        </p:nvGrpSpPr>
        <p:grpSpPr>
          <a:xfrm>
            <a:off x="1057334" y="2373183"/>
            <a:ext cx="2252057" cy="2322874"/>
            <a:chOff x="2469958" y="1268760"/>
            <a:chExt cx="2252057" cy="2322874"/>
          </a:xfrm>
        </p:grpSpPr>
        <p:cxnSp>
          <p:nvCxnSpPr>
            <p:cNvPr id="3" name="Straight Connector 2"/>
            <p:cNvCxnSpPr/>
            <p:nvPr/>
          </p:nvCxnSpPr>
          <p:spPr>
            <a:xfrm>
              <a:off x="2469958" y="1268760"/>
              <a:ext cx="2121851" cy="176965"/>
            </a:xfrm>
            <a:prstGeom prst="line">
              <a:avLst/>
            </a:prstGeom>
            <a:ln w="12700">
              <a:solidFill>
                <a:schemeClr val="accent2">
                  <a:lumMod val="75000"/>
                  <a:alpha val="2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655810" y="1509733"/>
              <a:ext cx="7" cy="1840738"/>
            </a:xfrm>
            <a:prstGeom prst="line">
              <a:avLst/>
            </a:prstGeom>
            <a:ln w="12700">
              <a:solidFill>
                <a:schemeClr val="accent2">
                  <a:lumMod val="75000"/>
                  <a:alpha val="2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469958" y="3414479"/>
              <a:ext cx="2121844" cy="177155"/>
            </a:xfrm>
            <a:prstGeom prst="line">
              <a:avLst/>
            </a:prstGeom>
            <a:ln w="12700">
              <a:solidFill>
                <a:schemeClr val="accent2">
                  <a:lumMod val="75000"/>
                  <a:alpha val="2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4591809" y="1379529"/>
              <a:ext cx="130206" cy="130204"/>
            </a:xfrm>
            <a:prstGeom prst="ellipse">
              <a:avLst/>
            </a:prstGeom>
            <a:solidFill>
              <a:schemeClr val="bg2">
                <a:lumMod val="75000"/>
              </a:schemeClr>
            </a:solidFill>
            <a:ln w="38100">
              <a:solidFill>
                <a:srgbClr val="3C4C63"/>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70"/>
            <p:cNvSpPr/>
            <p:nvPr/>
          </p:nvSpPr>
          <p:spPr>
            <a:xfrm>
              <a:off x="4591809" y="3350471"/>
              <a:ext cx="130206" cy="130204"/>
            </a:xfrm>
            <a:prstGeom prst="ellipse">
              <a:avLst/>
            </a:prstGeom>
            <a:solidFill>
              <a:schemeClr val="bg2">
                <a:lumMod val="75000"/>
              </a:schemeClr>
            </a:solidFill>
            <a:ln w="38100">
              <a:solidFill>
                <a:srgbClr val="3C4C63"/>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72" name="Group 71"/>
          <p:cNvGrpSpPr/>
          <p:nvPr/>
        </p:nvGrpSpPr>
        <p:grpSpPr>
          <a:xfrm>
            <a:off x="5637993" y="2373183"/>
            <a:ext cx="2252057" cy="2322874"/>
            <a:chOff x="2469958" y="1268760"/>
            <a:chExt cx="2252057" cy="2322874"/>
          </a:xfrm>
        </p:grpSpPr>
        <p:cxnSp>
          <p:nvCxnSpPr>
            <p:cNvPr id="73" name="Straight Connector 72"/>
            <p:cNvCxnSpPr/>
            <p:nvPr/>
          </p:nvCxnSpPr>
          <p:spPr>
            <a:xfrm>
              <a:off x="2469958" y="1268760"/>
              <a:ext cx="2121851" cy="176965"/>
            </a:xfrm>
            <a:prstGeom prst="line">
              <a:avLst/>
            </a:prstGeom>
            <a:ln w="12700">
              <a:solidFill>
                <a:schemeClr val="accent2">
                  <a:lumMod val="75000"/>
                  <a:alpha val="2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655810" y="1509733"/>
              <a:ext cx="7" cy="1840738"/>
            </a:xfrm>
            <a:prstGeom prst="line">
              <a:avLst/>
            </a:prstGeom>
            <a:ln w="12700">
              <a:solidFill>
                <a:schemeClr val="accent2">
                  <a:lumMod val="75000"/>
                  <a:alpha val="2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2469958" y="3414479"/>
              <a:ext cx="2121844" cy="177155"/>
            </a:xfrm>
            <a:prstGeom prst="line">
              <a:avLst/>
            </a:prstGeom>
            <a:ln w="12700">
              <a:solidFill>
                <a:schemeClr val="accent2">
                  <a:lumMod val="75000"/>
                  <a:alpha val="2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4591809" y="1379529"/>
              <a:ext cx="130206" cy="130204"/>
            </a:xfrm>
            <a:prstGeom prst="ellipse">
              <a:avLst/>
            </a:prstGeom>
            <a:solidFill>
              <a:schemeClr val="bg2">
                <a:lumMod val="75000"/>
              </a:schemeClr>
            </a:solidFill>
            <a:ln w="38100">
              <a:solidFill>
                <a:srgbClr val="3C4C63"/>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8" name="Oval 77"/>
            <p:cNvSpPr/>
            <p:nvPr/>
          </p:nvSpPr>
          <p:spPr>
            <a:xfrm>
              <a:off x="4591809" y="3350471"/>
              <a:ext cx="130206" cy="130204"/>
            </a:xfrm>
            <a:prstGeom prst="ellipse">
              <a:avLst/>
            </a:prstGeom>
            <a:solidFill>
              <a:schemeClr val="bg2">
                <a:lumMod val="75000"/>
              </a:schemeClr>
            </a:solidFill>
            <a:ln w="38100">
              <a:solidFill>
                <a:srgbClr val="3C4C63"/>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114" name="Straight Arrow Connector 113"/>
          <p:cNvCxnSpPr/>
          <p:nvPr/>
        </p:nvCxnSpPr>
        <p:spPr>
          <a:xfrm flipH="1">
            <a:off x="1049061" y="4411089"/>
            <a:ext cx="3319853" cy="284967"/>
          </a:xfrm>
          <a:prstGeom prst="straightConnector1">
            <a:avLst/>
          </a:prstGeom>
          <a:ln w="12700">
            <a:solidFill>
              <a:srgbClr val="FF7979"/>
            </a:solidFill>
            <a:headEnd type="triangle" w="lg"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5575300" y="2371725"/>
            <a:ext cx="3270250" cy="260351"/>
          </a:xfrm>
          <a:prstGeom prst="straightConnector1">
            <a:avLst/>
          </a:prstGeom>
          <a:ln w="25400">
            <a:solidFill>
              <a:schemeClr val="accent2">
                <a:lumMod val="75000"/>
              </a:schemeClr>
            </a:solidFill>
            <a:prstDash val="solid"/>
            <a:headEnd type="triangle" w="lg"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242890" y="1595422"/>
            <a:ext cx="0" cy="2884743"/>
          </a:xfrm>
          <a:prstGeom prst="straightConnector1">
            <a:avLst/>
          </a:prstGeom>
          <a:ln w="25400">
            <a:solidFill>
              <a:schemeClr val="accent2">
                <a:lumMod val="75000"/>
              </a:schemeClr>
            </a:solidFill>
            <a:prstDash val="solid"/>
            <a:headEnd type="triangle" w="lg"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5631375" y="4411089"/>
            <a:ext cx="3319853" cy="284967"/>
          </a:xfrm>
          <a:prstGeom prst="straightConnector1">
            <a:avLst/>
          </a:prstGeom>
          <a:ln w="12700">
            <a:solidFill>
              <a:srgbClr val="FF7979"/>
            </a:solidFill>
            <a:headEnd type="triangle" w="lg" len="lg"/>
            <a:tailEnd type="none" w="lg"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5553075" y="2371725"/>
            <a:ext cx="3292475" cy="260351"/>
          </a:xfrm>
          <a:prstGeom prst="straightConnector1">
            <a:avLst/>
          </a:prstGeom>
          <a:ln w="12700">
            <a:solidFill>
              <a:schemeClr val="tx1"/>
            </a:solidFill>
            <a:prstDash val="solid"/>
            <a:headEnd type="triangle" w="lg"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240125" y="1595422"/>
            <a:ext cx="0" cy="2884743"/>
          </a:xfrm>
          <a:prstGeom prst="straightConnector1">
            <a:avLst/>
          </a:prstGeom>
          <a:ln w="12700">
            <a:solidFill>
              <a:schemeClr val="tx1"/>
            </a:solidFill>
            <a:prstDash val="solid"/>
            <a:headEnd type="triangle" w="lg"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smtClean="0"/>
              <a:t>Joint path sampling</a:t>
            </a:r>
            <a:endParaRPr lang="en-GB" dirty="0"/>
          </a:p>
        </p:txBody>
      </p:sp>
      <p:cxnSp>
        <p:nvCxnSpPr>
          <p:cNvPr id="84" name="Straight Arrow Connector 83"/>
          <p:cNvCxnSpPr>
            <a:endCxn id="109" idx="2"/>
          </p:cNvCxnSpPr>
          <p:nvPr/>
        </p:nvCxnSpPr>
        <p:spPr>
          <a:xfrm>
            <a:off x="1042711" y="2372316"/>
            <a:ext cx="2136471" cy="177831"/>
          </a:xfrm>
          <a:prstGeom prst="straightConnector1">
            <a:avLst/>
          </a:prstGeom>
          <a:ln w="34925">
            <a:solidFill>
              <a:schemeClr val="accent2">
                <a:lumMod val="75000"/>
              </a:schemeClr>
            </a:solidFill>
            <a:prstDash val="dash"/>
            <a:headEnd type="none" w="med"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Rectangle 112"/>
              <p:cNvSpPr/>
              <p:nvPr/>
            </p:nvSpPr>
            <p:spPr>
              <a:xfrm>
                <a:off x="985584" y="1971473"/>
                <a:ext cx="336018" cy="3550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a</m:t>
                      </m:r>
                    </m:oMath>
                  </m:oMathPara>
                </a14:m>
                <a:endParaRPr lang="en-GB" sz="2000" dirty="0"/>
              </a:p>
            </p:txBody>
          </p:sp>
        </mc:Choice>
        <mc:Fallback xmlns="">
          <p:sp>
            <p:nvSpPr>
              <p:cNvPr id="113" name="Rectangle 112"/>
              <p:cNvSpPr>
                <a:spLocks noRot="1" noChangeAspect="1" noMove="1" noResize="1" noEditPoints="1" noAdjustHandles="1" noChangeArrowheads="1" noChangeShapeType="1" noTextEdit="1"/>
              </p:cNvSpPr>
              <p:nvPr/>
            </p:nvSpPr>
            <p:spPr>
              <a:xfrm>
                <a:off x="985584" y="1971473"/>
                <a:ext cx="336018" cy="355080"/>
              </a:xfrm>
              <a:prstGeom prst="rect">
                <a:avLst/>
              </a:prstGeom>
              <a:blipFill rotWithShape="1">
                <a:blip r:embed="rId3"/>
                <a:stretch>
                  <a:fillRect b="-6780"/>
                </a:stretch>
              </a:blipFill>
            </p:spPr>
            <p:txBody>
              <a:bodyPr/>
              <a:lstStyle/>
              <a:p>
                <a:r>
                  <a:rPr lang="en-US">
                    <a:noFill/>
                  </a:rPr>
                  <a:t> </a:t>
                </a:r>
              </a:p>
            </p:txBody>
          </p:sp>
        </mc:Fallback>
      </mc:AlternateContent>
      <p:cxnSp>
        <p:nvCxnSpPr>
          <p:cNvPr id="89" name="Straight Arrow Connector 88"/>
          <p:cNvCxnSpPr/>
          <p:nvPr/>
        </p:nvCxnSpPr>
        <p:spPr>
          <a:xfrm>
            <a:off x="7825614" y="2601683"/>
            <a:ext cx="0" cy="1853210"/>
          </a:xfrm>
          <a:prstGeom prst="straightConnector1">
            <a:avLst/>
          </a:prstGeom>
          <a:ln w="34925">
            <a:solidFill>
              <a:schemeClr val="accent2">
                <a:lumMod val="75000"/>
              </a:schemeClr>
            </a:solidFill>
            <a:prstDash val="dash"/>
            <a:headEnd type="none" w="med"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endCxn id="96" idx="2"/>
          </p:cNvCxnSpPr>
          <p:nvPr/>
        </p:nvCxnSpPr>
        <p:spPr>
          <a:xfrm>
            <a:off x="5626612" y="2378666"/>
            <a:ext cx="2136471" cy="170081"/>
          </a:xfrm>
          <a:prstGeom prst="straightConnector1">
            <a:avLst/>
          </a:prstGeom>
          <a:ln w="50800">
            <a:solidFill>
              <a:schemeClr val="accent2">
                <a:lumMod val="75000"/>
              </a:schemeClr>
            </a:solidFill>
            <a:prstDash val="solid"/>
            <a:headEnd type="none" w="med"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21" idx="6"/>
            <a:endCxn id="92" idx="2"/>
          </p:cNvCxnSpPr>
          <p:nvPr/>
        </p:nvCxnSpPr>
        <p:spPr>
          <a:xfrm flipV="1">
            <a:off x="5643839" y="4518901"/>
            <a:ext cx="2119237" cy="183388"/>
          </a:xfrm>
          <a:prstGeom prst="straightConnector1">
            <a:avLst/>
          </a:prstGeom>
          <a:ln w="50800">
            <a:solidFill>
              <a:schemeClr val="accent2">
                <a:lumMod val="75000"/>
              </a:schemeClr>
            </a:solidFill>
            <a:prstDash val="solid"/>
            <a:headEnd type="none" w="med"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endCxn id="106" idx="2"/>
          </p:cNvCxnSpPr>
          <p:nvPr/>
        </p:nvCxnSpPr>
        <p:spPr>
          <a:xfrm flipV="1">
            <a:off x="1042711" y="4518901"/>
            <a:ext cx="2136463" cy="177156"/>
          </a:xfrm>
          <a:prstGeom prst="straightConnector1">
            <a:avLst/>
          </a:prstGeom>
          <a:ln w="50800">
            <a:solidFill>
              <a:schemeClr val="accent2">
                <a:lumMod val="75000"/>
              </a:schemeClr>
            </a:solidFill>
            <a:prstDash val="solid"/>
            <a:headEnd type="none" w="med"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3243300" y="2601683"/>
            <a:ext cx="0" cy="1853210"/>
          </a:xfrm>
          <a:prstGeom prst="straightConnector1">
            <a:avLst/>
          </a:prstGeom>
          <a:ln w="50800">
            <a:solidFill>
              <a:schemeClr val="accent2">
                <a:lumMod val="75000"/>
              </a:schemeClr>
            </a:solidFill>
            <a:prstDash val="solid"/>
            <a:headEnd type="none" w="med" len="lg"/>
            <a:tailEnd type="none" w="med" len="lg"/>
          </a:ln>
          <a:effectLst>
            <a:outerShdw blurRad="508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07423" y="5333146"/>
            <a:ext cx="4671352" cy="400110"/>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dirty="0">
                <a:solidFill>
                  <a:schemeClr val="tx1"/>
                </a:solidFill>
              </a:rPr>
              <a:t>Unidirectional </a:t>
            </a:r>
            <a:r>
              <a:rPr lang="en-US" dirty="0" smtClean="0">
                <a:solidFill>
                  <a:schemeClr val="tx1"/>
                </a:solidFill>
              </a:rPr>
              <a:t>factorization</a:t>
            </a:r>
            <a:endParaRPr lang="en-US" dirty="0">
              <a:solidFill>
                <a:schemeClr val="tx1"/>
              </a:solidFill>
            </a:endParaRPr>
          </a:p>
        </p:txBody>
      </p:sp>
      <p:sp>
        <p:nvSpPr>
          <p:cNvPr id="121" name="Oval 120"/>
          <p:cNvSpPr/>
          <p:nvPr/>
        </p:nvSpPr>
        <p:spPr>
          <a:xfrm>
            <a:off x="5515823" y="4638281"/>
            <a:ext cx="128016" cy="128016"/>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2" name="Rectangle 121"/>
              <p:cNvSpPr/>
              <p:nvPr/>
            </p:nvSpPr>
            <p:spPr>
              <a:xfrm>
                <a:off x="5535445" y="4696056"/>
                <a:ext cx="350242" cy="355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a:effectLst>
                            <a:outerShdw blurRad="38100" dist="25400" dir="2700000" algn="tl">
                              <a:srgbClr val="000000"/>
                            </a:outerShdw>
                          </a:effectLst>
                          <a:latin typeface="Cambria Math"/>
                        </a:rPr>
                        <m:t>d</m:t>
                      </m:r>
                    </m:oMath>
                  </m:oMathPara>
                </a14:m>
                <a:endParaRPr lang="en-GB" sz="2000" dirty="0"/>
              </a:p>
            </p:txBody>
          </p:sp>
        </mc:Choice>
        <mc:Fallback xmlns="">
          <p:sp>
            <p:nvSpPr>
              <p:cNvPr id="122" name="Rectangle 121"/>
              <p:cNvSpPr>
                <a:spLocks noRot="1" noChangeAspect="1" noMove="1" noResize="1" noEditPoints="1" noAdjustHandles="1" noChangeArrowheads="1" noChangeShapeType="1" noTextEdit="1"/>
              </p:cNvSpPr>
              <p:nvPr/>
            </p:nvSpPr>
            <p:spPr>
              <a:xfrm>
                <a:off x="5535445" y="4696056"/>
                <a:ext cx="350242" cy="355079"/>
              </a:xfrm>
              <a:prstGeom prst="rect">
                <a:avLst/>
              </a:prstGeom>
              <a:blipFill rotWithShape="1">
                <a:blip r:embed="rId4"/>
                <a:stretch>
                  <a:fillRect r="-7018" b="-13559"/>
                </a:stretch>
              </a:blipFill>
            </p:spPr>
            <p:txBody>
              <a:bodyPr/>
              <a:lstStyle/>
              <a:p>
                <a:r>
                  <a:rPr lang="en-US">
                    <a:noFill/>
                  </a:rPr>
                  <a:t> </a:t>
                </a:r>
              </a:p>
            </p:txBody>
          </p:sp>
        </mc:Fallback>
      </mc:AlternateContent>
      <p:sp>
        <p:nvSpPr>
          <p:cNvPr id="140" name="Oval 139"/>
          <p:cNvSpPr/>
          <p:nvPr/>
        </p:nvSpPr>
        <p:spPr>
          <a:xfrm>
            <a:off x="5513122" y="2305019"/>
            <a:ext cx="128016" cy="128016"/>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2" name="Rectangle 141"/>
              <p:cNvSpPr/>
              <p:nvPr/>
            </p:nvSpPr>
            <p:spPr>
              <a:xfrm>
                <a:off x="5565184" y="1971473"/>
                <a:ext cx="336018" cy="3550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a</m:t>
                      </m:r>
                    </m:oMath>
                  </m:oMathPara>
                </a14:m>
                <a:endParaRPr lang="en-GB" sz="2000" dirty="0"/>
              </a:p>
            </p:txBody>
          </p:sp>
        </mc:Choice>
        <mc:Fallback xmlns="">
          <p:sp>
            <p:nvSpPr>
              <p:cNvPr id="142" name="Rectangle 141"/>
              <p:cNvSpPr>
                <a:spLocks noRot="1" noChangeAspect="1" noMove="1" noResize="1" noEditPoints="1" noAdjustHandles="1" noChangeArrowheads="1" noChangeShapeType="1" noTextEdit="1"/>
              </p:cNvSpPr>
              <p:nvPr/>
            </p:nvSpPr>
            <p:spPr>
              <a:xfrm>
                <a:off x="5565184" y="1971473"/>
                <a:ext cx="336018" cy="355080"/>
              </a:xfrm>
              <a:prstGeom prst="rect">
                <a:avLst/>
              </a:prstGeom>
              <a:blipFill rotWithShape="1">
                <a:blip r:embed="rId5"/>
                <a:stretch>
                  <a:fillRect b="-6780"/>
                </a:stretch>
              </a:blipFill>
            </p:spPr>
            <p:txBody>
              <a:bodyPr/>
              <a:lstStyle/>
              <a:p>
                <a:r>
                  <a:rPr lang="en-US">
                    <a:noFill/>
                  </a:rPr>
                  <a:t> </a:t>
                </a:r>
              </a:p>
            </p:txBody>
          </p:sp>
        </mc:Fallback>
      </mc:AlternateContent>
      <p:sp>
        <p:nvSpPr>
          <p:cNvPr id="67" name="TextBox 66"/>
          <p:cNvSpPr txBox="1"/>
          <p:nvPr/>
        </p:nvSpPr>
        <p:spPr>
          <a:xfrm>
            <a:off x="4468851" y="5333146"/>
            <a:ext cx="4717216" cy="400110"/>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dirty="0">
                <a:solidFill>
                  <a:schemeClr val="tx1"/>
                </a:solidFill>
              </a:rPr>
              <a:t>Bidirectional </a:t>
            </a:r>
            <a:r>
              <a:rPr lang="en-US" dirty="0" smtClean="0">
                <a:solidFill>
                  <a:schemeClr val="tx1"/>
                </a:solidFill>
              </a:rPr>
              <a:t>factorization</a:t>
            </a:r>
            <a:endParaRPr lang="en-US" dirty="0">
              <a:solidFill>
                <a:schemeClr val="tx1"/>
              </a:solidFill>
            </a:endParaRPr>
          </a:p>
        </p:txBody>
      </p:sp>
      <p:grpSp>
        <p:nvGrpSpPr>
          <p:cNvPr id="105" name="Group 104"/>
          <p:cNvGrpSpPr/>
          <p:nvPr/>
        </p:nvGrpSpPr>
        <p:grpSpPr>
          <a:xfrm>
            <a:off x="3179178" y="4454893"/>
            <a:ext cx="369369" cy="362476"/>
            <a:chOff x="5554383" y="5061399"/>
            <a:chExt cx="416212" cy="408445"/>
          </a:xfrm>
        </p:grpSpPr>
        <p:sp>
          <p:nvSpPr>
            <p:cNvPr id="106" name="Oval 105"/>
            <p:cNvSpPr/>
            <p:nvPr/>
          </p:nvSpPr>
          <p:spPr>
            <a:xfrm>
              <a:off x="5554383" y="5061399"/>
              <a:ext cx="144251" cy="144251"/>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Rectangle 106"/>
                <p:cNvSpPr/>
                <p:nvPr/>
              </p:nvSpPr>
              <p:spPr>
                <a:xfrm>
                  <a:off x="5604789" y="5069734"/>
                  <a:ext cx="365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c</m:t>
                        </m:r>
                      </m:oMath>
                    </m:oMathPara>
                  </a14:m>
                  <a:endParaRPr lang="en-GB" sz="2000" dirty="0"/>
                </a:p>
              </p:txBody>
            </p:sp>
          </mc:Choice>
          <mc:Fallback xmlns="">
            <p:sp>
              <p:nvSpPr>
                <p:cNvPr id="41" name="Rectangle 40"/>
                <p:cNvSpPr>
                  <a:spLocks noRot="1" noChangeAspect="1" noMove="1" noResize="1" noEditPoints="1" noAdjustHandles="1" noChangeArrowheads="1" noChangeShapeType="1" noTextEdit="1"/>
                </p:cNvSpPr>
                <p:nvPr/>
              </p:nvSpPr>
              <p:spPr>
                <a:xfrm>
                  <a:off x="5604789" y="5069734"/>
                  <a:ext cx="365806" cy="400110"/>
                </a:xfrm>
                <a:prstGeom prst="rect">
                  <a:avLst/>
                </a:prstGeom>
                <a:blipFill rotWithShape="1">
                  <a:blip r:embed="rId16"/>
                  <a:stretch>
                    <a:fillRect/>
                  </a:stretch>
                </a:blipFill>
              </p:spPr>
              <p:txBody>
                <a:bodyPr/>
                <a:lstStyle/>
                <a:p>
                  <a:r>
                    <a:rPr lang="en-US">
                      <a:noFill/>
                    </a:rPr>
                    <a:t> </a:t>
                  </a:r>
                </a:p>
              </p:txBody>
            </p:sp>
          </mc:Fallback>
        </mc:AlternateContent>
      </p:grpSp>
      <p:grpSp>
        <p:nvGrpSpPr>
          <p:cNvPr id="91" name="Group 90"/>
          <p:cNvGrpSpPr/>
          <p:nvPr/>
        </p:nvGrpSpPr>
        <p:grpSpPr>
          <a:xfrm>
            <a:off x="7763076" y="4454893"/>
            <a:ext cx="367782" cy="362476"/>
            <a:chOff x="5556171" y="5061399"/>
            <a:chExt cx="414424" cy="408445"/>
          </a:xfrm>
        </p:grpSpPr>
        <p:sp>
          <p:nvSpPr>
            <p:cNvPr id="92" name="Oval 91"/>
            <p:cNvSpPr/>
            <p:nvPr/>
          </p:nvSpPr>
          <p:spPr>
            <a:xfrm>
              <a:off x="5556171" y="5061399"/>
              <a:ext cx="144251" cy="144251"/>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3" name="Rectangle 92"/>
                <p:cNvSpPr/>
                <p:nvPr/>
              </p:nvSpPr>
              <p:spPr>
                <a:xfrm>
                  <a:off x="5604789" y="5069734"/>
                  <a:ext cx="365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c</m:t>
                        </m:r>
                      </m:oMath>
                    </m:oMathPara>
                  </a14:m>
                  <a:endParaRPr lang="en-GB" sz="2000" dirty="0"/>
                </a:p>
              </p:txBody>
            </p:sp>
          </mc:Choice>
          <mc:Fallback xmlns="">
            <p:sp>
              <p:nvSpPr>
                <p:cNvPr id="41" name="Rectangle 40"/>
                <p:cNvSpPr>
                  <a:spLocks noRot="1" noChangeAspect="1" noMove="1" noResize="1" noEditPoints="1" noAdjustHandles="1" noChangeArrowheads="1" noChangeShapeType="1" noTextEdit="1"/>
                </p:cNvSpPr>
                <p:nvPr/>
              </p:nvSpPr>
              <p:spPr>
                <a:xfrm>
                  <a:off x="5604789" y="5069734"/>
                  <a:ext cx="365806" cy="400110"/>
                </a:xfrm>
                <a:prstGeom prst="rect">
                  <a:avLst/>
                </a:prstGeom>
                <a:blipFill rotWithShape="1">
                  <a:blip r:embed="rId16"/>
                  <a:stretch>
                    <a:fillRect/>
                  </a:stretch>
                </a:blipFill>
              </p:spPr>
              <p:txBody>
                <a:bodyPr/>
                <a:lstStyle/>
                <a:p>
                  <a:r>
                    <a:rPr lang="en-US">
                      <a:noFill/>
                    </a:rPr>
                    <a:t> </a:t>
                  </a:r>
                </a:p>
              </p:txBody>
            </p:sp>
          </mc:Fallback>
        </mc:AlternateContent>
      </p:grpSp>
      <p:grpSp>
        <p:nvGrpSpPr>
          <p:cNvPr id="108" name="Group 107"/>
          <p:cNvGrpSpPr/>
          <p:nvPr/>
        </p:nvGrpSpPr>
        <p:grpSpPr>
          <a:xfrm>
            <a:off x="3179185" y="2169479"/>
            <a:ext cx="420771" cy="444676"/>
            <a:chOff x="5554383" y="2486145"/>
            <a:chExt cx="474132" cy="501069"/>
          </a:xfrm>
        </p:grpSpPr>
        <p:sp>
          <p:nvSpPr>
            <p:cNvPr id="109" name="Oval 108"/>
            <p:cNvSpPr/>
            <p:nvPr/>
          </p:nvSpPr>
          <p:spPr>
            <a:xfrm>
              <a:off x="5554383" y="2842963"/>
              <a:ext cx="144251" cy="144251"/>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0" name="Rectangle 109"/>
                <p:cNvSpPr/>
                <p:nvPr/>
              </p:nvSpPr>
              <p:spPr>
                <a:xfrm>
                  <a:off x="5633855" y="2486145"/>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b</m:t>
                        </m:r>
                      </m:oMath>
                    </m:oMathPara>
                  </a14:m>
                  <a:endParaRPr lang="en-GB" sz="2000" dirty="0"/>
                </a:p>
              </p:txBody>
            </p:sp>
          </mc:Choice>
          <mc:Fallback xmlns="">
            <p:sp>
              <p:nvSpPr>
                <p:cNvPr id="110" name="Rectangle 109"/>
                <p:cNvSpPr>
                  <a:spLocks noRot="1" noChangeAspect="1" noMove="1" noResize="1" noEditPoints="1" noAdjustHandles="1" noChangeArrowheads="1" noChangeShapeType="1" noTextEdit="1"/>
                </p:cNvSpPr>
                <p:nvPr/>
              </p:nvSpPr>
              <p:spPr>
                <a:xfrm>
                  <a:off x="5633855" y="2486145"/>
                  <a:ext cx="394660" cy="400110"/>
                </a:xfrm>
                <a:prstGeom prst="rect">
                  <a:avLst/>
                </a:prstGeom>
                <a:blipFill rotWithShape="1">
                  <a:blip r:embed="rId17"/>
                  <a:stretch>
                    <a:fillRect r="-5263" b="-15254"/>
                  </a:stretch>
                </a:blipFill>
              </p:spPr>
              <p:txBody>
                <a:bodyPr/>
                <a:lstStyle/>
                <a:p>
                  <a:r>
                    <a:rPr lang="en-US">
                      <a:noFill/>
                    </a:rPr>
                    <a:t> </a:t>
                  </a:r>
                </a:p>
              </p:txBody>
            </p:sp>
          </mc:Fallback>
        </mc:AlternateContent>
      </p:grpSp>
      <p:grpSp>
        <p:nvGrpSpPr>
          <p:cNvPr id="95" name="Group 94"/>
          <p:cNvGrpSpPr/>
          <p:nvPr/>
        </p:nvGrpSpPr>
        <p:grpSpPr>
          <a:xfrm>
            <a:off x="7763094" y="2176731"/>
            <a:ext cx="419184" cy="436020"/>
            <a:chOff x="5556172" y="2494322"/>
            <a:chExt cx="472343" cy="491316"/>
          </a:xfrm>
        </p:grpSpPr>
        <p:sp>
          <p:nvSpPr>
            <p:cNvPr id="96" name="Oval 95"/>
            <p:cNvSpPr/>
            <p:nvPr/>
          </p:nvSpPr>
          <p:spPr>
            <a:xfrm>
              <a:off x="5556172" y="2841387"/>
              <a:ext cx="144251" cy="144251"/>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7" name="Rectangle 96"/>
                <p:cNvSpPr/>
                <p:nvPr/>
              </p:nvSpPr>
              <p:spPr>
                <a:xfrm>
                  <a:off x="5633855" y="2494322"/>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b</m:t>
                        </m:r>
                      </m:oMath>
                    </m:oMathPara>
                  </a14:m>
                  <a:endParaRPr lang="en-GB" sz="2000" dirty="0"/>
                </a:p>
              </p:txBody>
            </p:sp>
          </mc:Choice>
          <mc:Fallback xmlns="">
            <p:sp>
              <p:nvSpPr>
                <p:cNvPr id="97" name="Rectangle 96"/>
                <p:cNvSpPr>
                  <a:spLocks noRot="1" noChangeAspect="1" noMove="1" noResize="1" noEditPoints="1" noAdjustHandles="1" noChangeArrowheads="1" noChangeShapeType="1" noTextEdit="1"/>
                </p:cNvSpPr>
                <p:nvPr/>
              </p:nvSpPr>
              <p:spPr>
                <a:xfrm>
                  <a:off x="5633855" y="2494322"/>
                  <a:ext cx="394660" cy="400110"/>
                </a:xfrm>
                <a:prstGeom prst="rect">
                  <a:avLst/>
                </a:prstGeom>
                <a:blipFill rotWithShape="1">
                  <a:blip r:embed="rId18"/>
                  <a:stretch>
                    <a:fillRect r="-5172" b="-1551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4" name="Rectangle 103"/>
              <p:cNvSpPr/>
              <p:nvPr/>
            </p:nvSpPr>
            <p:spPr>
              <a:xfrm>
                <a:off x="953131" y="4696056"/>
                <a:ext cx="350242" cy="355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a:effectLst>
                            <a:outerShdw blurRad="38100" dist="25400" dir="2700000" algn="tl">
                              <a:srgbClr val="000000"/>
                            </a:outerShdw>
                          </a:effectLst>
                          <a:latin typeface="Cambria Math"/>
                        </a:rPr>
                        <m:t>d</m:t>
                      </m:r>
                    </m:oMath>
                  </m:oMathPara>
                </a14:m>
                <a:endParaRPr lang="en-GB" sz="2000" dirty="0"/>
              </a:p>
            </p:txBody>
          </p:sp>
        </mc:Choice>
        <mc:Fallback xmlns="">
          <p:sp>
            <p:nvSpPr>
              <p:cNvPr id="104" name="Rectangle 103"/>
              <p:cNvSpPr>
                <a:spLocks noRot="1" noChangeAspect="1" noMove="1" noResize="1" noEditPoints="1" noAdjustHandles="1" noChangeArrowheads="1" noChangeShapeType="1" noTextEdit="1"/>
              </p:cNvSpPr>
              <p:nvPr/>
            </p:nvSpPr>
            <p:spPr>
              <a:xfrm>
                <a:off x="953131" y="4696056"/>
                <a:ext cx="350242" cy="355079"/>
              </a:xfrm>
              <a:prstGeom prst="rect">
                <a:avLst/>
              </a:prstGeom>
              <a:blipFill rotWithShape="1">
                <a:blip r:embed="rId19"/>
                <a:stretch>
                  <a:fillRect r="-5172" b="-13559"/>
                </a:stretch>
              </a:blipFill>
            </p:spPr>
            <p:txBody>
              <a:bodyPr/>
              <a:lstStyle/>
              <a:p>
                <a:r>
                  <a:rPr lang="en-US">
                    <a:noFill/>
                  </a:rPr>
                  <a:t> </a:t>
                </a:r>
              </a:p>
            </p:txBody>
          </p:sp>
        </mc:Fallback>
      </mc:AlternateContent>
      <p:sp>
        <p:nvSpPr>
          <p:cNvPr id="46" name="Oval 45"/>
          <p:cNvSpPr/>
          <p:nvPr/>
        </p:nvSpPr>
        <p:spPr>
          <a:xfrm>
            <a:off x="927128" y="2308080"/>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7" name="Oval 46"/>
          <p:cNvSpPr/>
          <p:nvPr/>
        </p:nvSpPr>
        <p:spPr>
          <a:xfrm>
            <a:off x="927128" y="4630954"/>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Arc 55"/>
          <p:cNvSpPr/>
          <p:nvPr/>
        </p:nvSpPr>
        <p:spPr>
          <a:xfrm>
            <a:off x="5217762" y="2006958"/>
            <a:ext cx="724138" cy="724138"/>
          </a:xfrm>
          <a:prstGeom prst="arc">
            <a:avLst>
              <a:gd name="adj1" fmla="val 460739"/>
              <a:gd name="adj2" fmla="val 21494623"/>
            </a:avLst>
          </a:prstGeom>
          <a:ln w="19050">
            <a:solidFill>
              <a:schemeClr val="accent2">
                <a:lumMod val="75000"/>
              </a:schemeClr>
            </a:solidFill>
            <a:headEnd type="arrow" w="lg" len="sm"/>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76797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left)">
                                      <p:cBhvr>
                                        <p:cTn id="7" dur="500"/>
                                        <p:tgtEl>
                                          <p:spTgt spid="119"/>
                                        </p:tgtEl>
                                      </p:cBhvr>
                                    </p:animEffect>
                                  </p:childTnLst>
                                </p:cTn>
                              </p:par>
                            </p:childTnLst>
                          </p:cTn>
                        </p:par>
                        <p:par>
                          <p:cTn id="8" fill="hold">
                            <p:stCondLst>
                              <p:cond delay="500"/>
                            </p:stCondLst>
                            <p:childTnLst>
                              <p:par>
                                <p:cTn id="9" presetID="10" presetClass="entr" presetSubtype="0" fill="hold" nodeType="afterEffect">
                                  <p:stCondLst>
                                    <p:cond delay="100"/>
                                  </p:stCondLst>
                                  <p:childTnLst>
                                    <p:set>
                                      <p:cBhvr>
                                        <p:cTn id="10" dur="1" fill="hold">
                                          <p:stCondLst>
                                            <p:cond delay="0"/>
                                          </p:stCondLst>
                                        </p:cTn>
                                        <p:tgtEl>
                                          <p:spTgt spid="105"/>
                                        </p:tgtEl>
                                        <p:attrNameLst>
                                          <p:attrName>style.visibility</p:attrName>
                                        </p:attrNameLst>
                                      </p:cBhvr>
                                      <p:to>
                                        <p:strVal val="visible"/>
                                      </p:to>
                                    </p:set>
                                    <p:animEffect transition="in" filter="fade">
                                      <p:cBhvr>
                                        <p:cTn id="11" dur="500"/>
                                        <p:tgtEl>
                                          <p:spTgt spid="105"/>
                                        </p:tgtEl>
                                      </p:cBhvr>
                                    </p:animEffect>
                                  </p:childTnLst>
                                </p:cTn>
                              </p:par>
                            </p:childTnLst>
                          </p:cTn>
                        </p:par>
                        <p:par>
                          <p:cTn id="12" fill="hold">
                            <p:stCondLst>
                              <p:cond delay="11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6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par>
                          <p:cTn id="20" fill="hold">
                            <p:stCondLst>
                              <p:cond delay="2100"/>
                            </p:stCondLst>
                            <p:childTnLst>
                              <p:par>
                                <p:cTn id="21" presetID="1" presetClass="entr" presetSubtype="0" fill="hold" nodeType="afterEffect">
                                  <p:stCondLst>
                                    <p:cond delay="100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xit" presetSubtype="0" fill="hold" nodeType="withEffect">
                                  <p:stCondLst>
                                    <p:cond delay="1000"/>
                                  </p:stCondLst>
                                  <p:childTnLst>
                                    <p:set>
                                      <p:cBhvr>
                                        <p:cTn id="24" dur="1" fill="hold">
                                          <p:stCondLst>
                                            <p:cond delay="0"/>
                                          </p:stCondLst>
                                        </p:cTn>
                                        <p:tgtEl>
                                          <p:spTgt spid="114"/>
                                        </p:tgtEl>
                                        <p:attrNameLst>
                                          <p:attrName>style.visibility</p:attrName>
                                        </p:attrNameLst>
                                      </p:cBhvr>
                                      <p:to>
                                        <p:strVal val="hidden"/>
                                      </p:to>
                                    </p:set>
                                  </p:childTnLst>
                                </p:cTn>
                              </p:par>
                              <p:par>
                                <p:cTn id="25" presetID="1" presetClass="exit" presetSubtype="0" fill="hold" nodeType="withEffect">
                                  <p:stCondLst>
                                    <p:cond delay="1000"/>
                                  </p:stCondLst>
                                  <p:childTnLst>
                                    <p:set>
                                      <p:cBhvr>
                                        <p:cTn id="26" dur="1" fill="hold">
                                          <p:stCondLst>
                                            <p:cond delay="0"/>
                                          </p:stCondLst>
                                        </p:cTn>
                                        <p:tgtEl>
                                          <p:spTgt spid="54"/>
                                        </p:tgtEl>
                                        <p:attrNameLst>
                                          <p:attrName>style.visibility</p:attrName>
                                        </p:attrNameLst>
                                      </p:cBhvr>
                                      <p:to>
                                        <p:strVal val="hidden"/>
                                      </p:to>
                                    </p:set>
                                  </p:childTnLst>
                                </p:cTn>
                              </p:par>
                              <p:par>
                                <p:cTn id="27" presetID="1" presetClass="exit" presetSubtype="0" fill="hold" grpId="1" nodeType="withEffect">
                                  <p:stCondLst>
                                    <p:cond delay="1000"/>
                                  </p:stCondLst>
                                  <p:childTnLst>
                                    <p:set>
                                      <p:cBhvr>
                                        <p:cTn id="28" dur="1" fill="hold">
                                          <p:stCondLst>
                                            <p:cond delay="0"/>
                                          </p:stCondLst>
                                        </p:cTn>
                                        <p:tgtEl>
                                          <p:spTgt spid="4"/>
                                        </p:tgtEl>
                                        <p:attrNameLst>
                                          <p:attrName>style.visibility</p:attrName>
                                        </p:attrNameLst>
                                      </p:cBhvr>
                                      <p:to>
                                        <p:strVal val="hidden"/>
                                      </p:to>
                                    </p:set>
                                  </p:childTnLst>
                                </p:cTn>
                              </p:par>
                              <p:par>
                                <p:cTn id="29" presetID="22" presetClass="entr" presetSubtype="4" fill="hold" nodeType="withEffect">
                                  <p:stCondLst>
                                    <p:cond delay="1000"/>
                                  </p:stCondLst>
                                  <p:childTnLst>
                                    <p:set>
                                      <p:cBhvr>
                                        <p:cTn id="30" dur="1" fill="hold">
                                          <p:stCondLst>
                                            <p:cond delay="0"/>
                                          </p:stCondLst>
                                        </p:cTn>
                                        <p:tgtEl>
                                          <p:spTgt spid="81"/>
                                        </p:tgtEl>
                                        <p:attrNameLst>
                                          <p:attrName>style.visibility</p:attrName>
                                        </p:attrNameLst>
                                      </p:cBhvr>
                                      <p:to>
                                        <p:strVal val="visible"/>
                                      </p:to>
                                    </p:set>
                                    <p:animEffect transition="in" filter="wipe(down)">
                                      <p:cBhvr>
                                        <p:cTn id="31" dur="500"/>
                                        <p:tgtEl>
                                          <p:spTgt spid="81"/>
                                        </p:tgtEl>
                                      </p:cBhvr>
                                    </p:animEffect>
                                  </p:childTnLst>
                                </p:cTn>
                              </p:par>
                            </p:childTnLst>
                          </p:cTn>
                        </p:par>
                        <p:par>
                          <p:cTn id="32" fill="hold">
                            <p:stCondLst>
                              <p:cond delay="3600"/>
                            </p:stCondLst>
                            <p:childTnLst>
                              <p:par>
                                <p:cTn id="33" presetID="10" presetClass="entr" presetSubtype="0" fill="hold" nodeType="afterEffect">
                                  <p:stCondLst>
                                    <p:cond delay="100"/>
                                  </p:stCondLst>
                                  <p:childTnLst>
                                    <p:set>
                                      <p:cBhvr>
                                        <p:cTn id="34" dur="1" fill="hold">
                                          <p:stCondLst>
                                            <p:cond delay="0"/>
                                          </p:stCondLst>
                                        </p:cTn>
                                        <p:tgtEl>
                                          <p:spTgt spid="108"/>
                                        </p:tgtEl>
                                        <p:attrNameLst>
                                          <p:attrName>style.visibility</p:attrName>
                                        </p:attrNameLst>
                                      </p:cBhvr>
                                      <p:to>
                                        <p:strVal val="visible"/>
                                      </p:to>
                                    </p:set>
                                    <p:animEffect transition="in" filter="fade">
                                      <p:cBhvr>
                                        <p:cTn id="35" dur="500"/>
                                        <p:tgtEl>
                                          <p:spTgt spid="108"/>
                                        </p:tgtEl>
                                      </p:cBhvr>
                                    </p:animEffect>
                                  </p:childTnLst>
                                </p:cTn>
                              </p:par>
                              <p:par>
                                <p:cTn id="36" presetID="10" presetClass="exit" presetSubtype="0" fill="hold" nodeType="withEffect">
                                  <p:stCondLst>
                                    <p:cond delay="100"/>
                                  </p:stCondLst>
                                  <p:childTnLst>
                                    <p:animEffect transition="out" filter="fade">
                                      <p:cBhvr>
                                        <p:cTn id="37" dur="500"/>
                                        <p:tgtEl>
                                          <p:spTgt spid="69"/>
                                        </p:tgtEl>
                                      </p:cBhvr>
                                    </p:animEffect>
                                    <p:set>
                                      <p:cBhvr>
                                        <p:cTn id="38" dur="1" fill="hold">
                                          <p:stCondLst>
                                            <p:cond delay="499"/>
                                          </p:stCondLst>
                                        </p:cTn>
                                        <p:tgtEl>
                                          <p:spTgt spid="69"/>
                                        </p:tgtEl>
                                        <p:attrNameLst>
                                          <p:attrName>style.visibility</p:attrName>
                                        </p:attrNameLst>
                                      </p:cBhvr>
                                      <p:to>
                                        <p:strVal val="hidden"/>
                                      </p:to>
                                    </p:set>
                                  </p:childTnLst>
                                </p:cTn>
                              </p:par>
                              <p:par>
                                <p:cTn id="39" presetID="16" presetClass="entr" presetSubtype="21" fill="hold" nodeType="withEffect">
                                  <p:stCondLst>
                                    <p:cond delay="100"/>
                                  </p:stCondLst>
                                  <p:childTnLst>
                                    <p:set>
                                      <p:cBhvr>
                                        <p:cTn id="40" dur="1" fill="hold">
                                          <p:stCondLst>
                                            <p:cond delay="0"/>
                                          </p:stCondLst>
                                        </p:cTn>
                                        <p:tgtEl>
                                          <p:spTgt spid="84"/>
                                        </p:tgtEl>
                                        <p:attrNameLst>
                                          <p:attrName>style.visibility</p:attrName>
                                        </p:attrNameLst>
                                      </p:cBhvr>
                                      <p:to>
                                        <p:strVal val="visible"/>
                                      </p:to>
                                    </p:set>
                                    <p:animEffect transition="in" filter="barn(inVertical)">
                                      <p:cBhvr>
                                        <p:cTn id="41" dur="350"/>
                                        <p:tgtEl>
                                          <p:spTgt spid="84"/>
                                        </p:tgtEl>
                                      </p:cBhvr>
                                    </p:animEffect>
                                  </p:childTnLst>
                                </p:cTn>
                              </p:par>
                              <p:par>
                                <p:cTn id="42" presetID="10" presetClass="exit" presetSubtype="0" fill="hold" nodeType="withEffect">
                                  <p:stCondLst>
                                    <p:cond delay="35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p:cTn id="49" dur="500" fill="hold"/>
                                        <p:tgtEl>
                                          <p:spTgt spid="56"/>
                                        </p:tgtEl>
                                        <p:attrNameLst>
                                          <p:attrName>ppt_w</p:attrName>
                                        </p:attrNameLst>
                                      </p:cBhvr>
                                      <p:tavLst>
                                        <p:tav tm="0">
                                          <p:val>
                                            <p:fltVal val="0"/>
                                          </p:val>
                                        </p:tav>
                                        <p:tav tm="100000">
                                          <p:val>
                                            <p:strVal val="#ppt_w"/>
                                          </p:val>
                                        </p:tav>
                                      </p:tavLst>
                                    </p:anim>
                                    <p:anim calcmode="lin" valueType="num">
                                      <p:cBhvr>
                                        <p:cTn id="50" dur="500" fill="hold"/>
                                        <p:tgtEl>
                                          <p:spTgt spid="56"/>
                                        </p:tgtEl>
                                        <p:attrNameLst>
                                          <p:attrName>ppt_h</p:attrName>
                                        </p:attrNameLst>
                                      </p:cBhvr>
                                      <p:tavLst>
                                        <p:tav tm="0">
                                          <p:val>
                                            <p:fltVal val="0"/>
                                          </p:val>
                                        </p:tav>
                                        <p:tav tm="100000">
                                          <p:val>
                                            <p:strVal val="#ppt_h"/>
                                          </p:val>
                                        </p:tav>
                                      </p:tavLst>
                                    </p:anim>
                                    <p:anim calcmode="lin" valueType="num">
                                      <p:cBhvr>
                                        <p:cTn id="51" dur="500" fill="hold"/>
                                        <p:tgtEl>
                                          <p:spTgt spid="56"/>
                                        </p:tgtEl>
                                        <p:attrNameLst>
                                          <p:attrName>style.rotation</p:attrName>
                                        </p:attrNameLst>
                                      </p:cBhvr>
                                      <p:tavLst>
                                        <p:tav tm="0">
                                          <p:val>
                                            <p:fltVal val="90"/>
                                          </p:val>
                                        </p:tav>
                                        <p:tav tm="100000">
                                          <p:val>
                                            <p:fltVal val="0"/>
                                          </p:val>
                                        </p:tav>
                                      </p:tavLst>
                                    </p:anim>
                                    <p:animEffect transition="in" filter="fade">
                                      <p:cBhvr>
                                        <p:cTn id="52" dur="500"/>
                                        <p:tgtEl>
                                          <p:spTgt spid="56"/>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par>
                          <p:cTn id="57" fill="hold">
                            <p:stCondLst>
                              <p:cond delay="1000"/>
                            </p:stCondLst>
                            <p:childTnLst>
                              <p:par>
                                <p:cTn id="58" presetID="1" presetClass="entr" presetSubtype="0" fill="hold" nodeType="afterEffect">
                                  <p:stCondLst>
                                    <p:cond delay="1000"/>
                                  </p:stCondLst>
                                  <p:childTnLst>
                                    <p:set>
                                      <p:cBhvr>
                                        <p:cTn id="59" dur="1" fill="hold">
                                          <p:stCondLst>
                                            <p:cond delay="0"/>
                                          </p:stCondLst>
                                        </p:cTn>
                                        <p:tgtEl>
                                          <p:spTgt spid="77"/>
                                        </p:tgtEl>
                                        <p:attrNameLst>
                                          <p:attrName>style.visibility</p:attrName>
                                        </p:attrNameLst>
                                      </p:cBhvr>
                                      <p:to>
                                        <p:strVal val="visible"/>
                                      </p:to>
                                    </p:set>
                                  </p:childTnLst>
                                </p:cTn>
                              </p:par>
                              <p:par>
                                <p:cTn id="60" presetID="1" presetClass="exit" presetSubtype="0" fill="hold" grpId="1" nodeType="withEffect">
                                  <p:stCondLst>
                                    <p:cond delay="1000"/>
                                  </p:stCondLst>
                                  <p:childTnLst>
                                    <p:set>
                                      <p:cBhvr>
                                        <p:cTn id="61" dur="1" fill="hold">
                                          <p:stCondLst>
                                            <p:cond delay="0"/>
                                          </p:stCondLst>
                                        </p:cTn>
                                        <p:tgtEl>
                                          <p:spTgt spid="56"/>
                                        </p:tgtEl>
                                        <p:attrNameLst>
                                          <p:attrName>style.visibility</p:attrName>
                                        </p:attrNameLst>
                                      </p:cBhvr>
                                      <p:to>
                                        <p:strVal val="hidden"/>
                                      </p:to>
                                    </p:set>
                                  </p:childTnLst>
                                </p:cTn>
                              </p:par>
                              <p:par>
                                <p:cTn id="62" presetID="1" presetClass="exit" presetSubtype="0" fill="hold" nodeType="withEffect">
                                  <p:stCondLst>
                                    <p:cond delay="1000"/>
                                  </p:stCondLst>
                                  <p:childTnLst>
                                    <p:set>
                                      <p:cBhvr>
                                        <p:cTn id="63" dur="1" fill="hold">
                                          <p:stCondLst>
                                            <p:cond delay="0"/>
                                          </p:stCondLst>
                                        </p:cTn>
                                        <p:tgtEl>
                                          <p:spTgt spid="55"/>
                                        </p:tgtEl>
                                        <p:attrNameLst>
                                          <p:attrName>style.visibility</p:attrName>
                                        </p:attrNameLst>
                                      </p:cBhvr>
                                      <p:to>
                                        <p:strVal val="hidden"/>
                                      </p:to>
                                    </p:set>
                                  </p:childTnLst>
                                </p:cTn>
                              </p:par>
                              <p:par>
                                <p:cTn id="64" presetID="22" presetClass="entr" presetSubtype="8" fill="hold" nodeType="withEffect">
                                  <p:stCondLst>
                                    <p:cond delay="1000"/>
                                  </p:stCondLst>
                                  <p:childTnLst>
                                    <p:set>
                                      <p:cBhvr>
                                        <p:cTn id="65" dur="1" fill="hold">
                                          <p:stCondLst>
                                            <p:cond delay="0"/>
                                          </p:stCondLst>
                                        </p:cTn>
                                        <p:tgtEl>
                                          <p:spTgt spid="90"/>
                                        </p:tgtEl>
                                        <p:attrNameLst>
                                          <p:attrName>style.visibility</p:attrName>
                                        </p:attrNameLst>
                                      </p:cBhvr>
                                      <p:to>
                                        <p:strVal val="visible"/>
                                      </p:to>
                                    </p:set>
                                    <p:animEffect transition="in" filter="wipe(left)">
                                      <p:cBhvr>
                                        <p:cTn id="66" dur="500"/>
                                        <p:tgtEl>
                                          <p:spTgt spid="90"/>
                                        </p:tgtEl>
                                      </p:cBhvr>
                                    </p:animEffect>
                                  </p:childTnLst>
                                </p:cTn>
                              </p:par>
                            </p:childTnLst>
                          </p:cTn>
                        </p:par>
                        <p:par>
                          <p:cTn id="67" fill="hold">
                            <p:stCondLst>
                              <p:cond delay="2500"/>
                            </p:stCondLst>
                            <p:childTnLst>
                              <p:par>
                                <p:cTn id="68" presetID="10" presetClass="entr" presetSubtype="0" fill="hold" nodeType="afterEffect">
                                  <p:stCondLst>
                                    <p:cond delay="100"/>
                                  </p:stCondLst>
                                  <p:childTnLst>
                                    <p:set>
                                      <p:cBhvr>
                                        <p:cTn id="69" dur="1" fill="hold">
                                          <p:stCondLst>
                                            <p:cond delay="0"/>
                                          </p:stCondLst>
                                        </p:cTn>
                                        <p:tgtEl>
                                          <p:spTgt spid="95"/>
                                        </p:tgtEl>
                                        <p:attrNameLst>
                                          <p:attrName>style.visibility</p:attrName>
                                        </p:attrNameLst>
                                      </p:cBhvr>
                                      <p:to>
                                        <p:strVal val="visible"/>
                                      </p:to>
                                    </p:set>
                                    <p:animEffect transition="in" filter="fade">
                                      <p:cBhvr>
                                        <p:cTn id="70" dur="500"/>
                                        <p:tgtEl>
                                          <p:spTgt spid="95"/>
                                        </p:tgtEl>
                                      </p:cBhvr>
                                    </p:animEffect>
                                  </p:childTnLst>
                                </p:cTn>
                              </p:par>
                              <p:par>
                                <p:cTn id="71" presetID="10" presetClass="exit" presetSubtype="0" fill="hold" nodeType="withEffect">
                                  <p:stCondLst>
                                    <p:cond delay="100"/>
                                  </p:stCondLst>
                                  <p:childTnLst>
                                    <p:animEffect transition="out" filter="fade">
                                      <p:cBhvr>
                                        <p:cTn id="72" dur="500"/>
                                        <p:tgtEl>
                                          <p:spTgt spid="77"/>
                                        </p:tgtEl>
                                      </p:cBhvr>
                                    </p:animEffect>
                                    <p:set>
                                      <p:cBhvr>
                                        <p:cTn id="73" dur="1" fill="hold">
                                          <p:stCondLst>
                                            <p:cond delay="499"/>
                                          </p:stCondLst>
                                        </p:cTn>
                                        <p:tgtEl>
                                          <p:spTgt spid="77"/>
                                        </p:tgtEl>
                                        <p:attrNameLst>
                                          <p:attrName>style.visibility</p:attrName>
                                        </p:attrNameLst>
                                      </p:cBhvr>
                                      <p:to>
                                        <p:strVal val="hidden"/>
                                      </p:to>
                                    </p:set>
                                  </p:childTnLst>
                                </p:cTn>
                              </p:par>
                            </p:childTnLst>
                          </p:cTn>
                        </p:par>
                        <p:par>
                          <p:cTn id="74" fill="hold">
                            <p:stCondLst>
                              <p:cond delay="3100"/>
                            </p:stCondLst>
                            <p:childTnLst>
                              <p:par>
                                <p:cTn id="75" presetID="22" presetClass="entr" presetSubtype="8" fill="hold" nodeType="afterEffect">
                                  <p:stCondLst>
                                    <p:cond delay="1000"/>
                                  </p:stCondLst>
                                  <p:childTnLst>
                                    <p:set>
                                      <p:cBhvr>
                                        <p:cTn id="76" dur="1" fill="hold">
                                          <p:stCondLst>
                                            <p:cond delay="0"/>
                                          </p:stCondLst>
                                        </p:cTn>
                                        <p:tgtEl>
                                          <p:spTgt spid="98"/>
                                        </p:tgtEl>
                                        <p:attrNameLst>
                                          <p:attrName>style.visibility</p:attrName>
                                        </p:attrNameLst>
                                      </p:cBhvr>
                                      <p:to>
                                        <p:strVal val="visible"/>
                                      </p:to>
                                    </p:set>
                                    <p:animEffect transition="in" filter="wipe(left)">
                                      <p:cBhvr>
                                        <p:cTn id="77" dur="500"/>
                                        <p:tgtEl>
                                          <p:spTgt spid="98"/>
                                        </p:tgtEl>
                                      </p:cBhvr>
                                    </p:animEffect>
                                  </p:childTnLst>
                                </p:cTn>
                              </p:par>
                            </p:childTnLst>
                          </p:cTn>
                        </p:par>
                        <p:par>
                          <p:cTn id="78" fill="hold">
                            <p:stCondLst>
                              <p:cond delay="4600"/>
                            </p:stCondLst>
                            <p:childTnLst>
                              <p:par>
                                <p:cTn id="79" presetID="10" presetClass="entr" presetSubtype="0" fill="hold" nodeType="afterEffect">
                                  <p:stCondLst>
                                    <p:cond delay="100"/>
                                  </p:stCondLst>
                                  <p:childTnLst>
                                    <p:set>
                                      <p:cBhvr>
                                        <p:cTn id="80" dur="1" fill="hold">
                                          <p:stCondLst>
                                            <p:cond delay="0"/>
                                          </p:stCondLst>
                                        </p:cTn>
                                        <p:tgtEl>
                                          <p:spTgt spid="91"/>
                                        </p:tgtEl>
                                        <p:attrNameLst>
                                          <p:attrName>style.visibility</p:attrName>
                                        </p:attrNameLst>
                                      </p:cBhvr>
                                      <p:to>
                                        <p:strVal val="visible"/>
                                      </p:to>
                                    </p:set>
                                    <p:animEffect transition="in" filter="fade">
                                      <p:cBhvr>
                                        <p:cTn id="81" dur="500"/>
                                        <p:tgtEl>
                                          <p:spTgt spid="91"/>
                                        </p:tgtEl>
                                      </p:cBhvr>
                                    </p:animEffect>
                                  </p:childTnLst>
                                </p:cTn>
                              </p:par>
                              <p:par>
                                <p:cTn id="82" presetID="16" presetClass="entr" presetSubtype="26" fill="hold" nodeType="withEffect">
                                  <p:stCondLst>
                                    <p:cond delay="250"/>
                                  </p:stCondLst>
                                  <p:childTnLst>
                                    <p:set>
                                      <p:cBhvr>
                                        <p:cTn id="83" dur="1" fill="hold">
                                          <p:stCondLst>
                                            <p:cond delay="0"/>
                                          </p:stCondLst>
                                        </p:cTn>
                                        <p:tgtEl>
                                          <p:spTgt spid="89"/>
                                        </p:tgtEl>
                                        <p:attrNameLst>
                                          <p:attrName>style.visibility</p:attrName>
                                        </p:attrNameLst>
                                      </p:cBhvr>
                                      <p:to>
                                        <p:strVal val="visible"/>
                                      </p:to>
                                    </p:set>
                                    <p:animEffect transition="in" filter="barn(inHorizontal)">
                                      <p:cBhvr>
                                        <p:cTn id="84" dur="350"/>
                                        <p:tgtEl>
                                          <p:spTgt spid="89"/>
                                        </p:tgtEl>
                                      </p:cBhvr>
                                    </p:animEffect>
                                  </p:childTnLst>
                                </p:cTn>
                              </p:par>
                              <p:par>
                                <p:cTn id="85" presetID="10" presetClass="exit" presetSubtype="0" fill="hold" nodeType="withEffect">
                                  <p:stCondLst>
                                    <p:cond delay="250"/>
                                  </p:stCondLst>
                                  <p:childTnLst>
                                    <p:animEffect transition="out" filter="fade">
                                      <p:cBhvr>
                                        <p:cTn id="86" dur="350"/>
                                        <p:tgtEl>
                                          <p:spTgt spid="72"/>
                                        </p:tgtEl>
                                      </p:cBhvr>
                                    </p:animEffect>
                                    <p:set>
                                      <p:cBhvr>
                                        <p:cTn id="87" dur="1" fill="hold">
                                          <p:stCondLst>
                                            <p:cond delay="349"/>
                                          </p:stCondLst>
                                        </p:cTn>
                                        <p:tgtEl>
                                          <p:spTgt spid="72"/>
                                        </p:tgtEl>
                                        <p:attrNameLst>
                                          <p:attrName>style.visibility</p:attrName>
                                        </p:attrNameLst>
                                      </p:cBhvr>
                                      <p:to>
                                        <p:strVal val="hidden"/>
                                      </p:to>
                                    </p:set>
                                  </p:childTnLst>
                                </p:cTn>
                              </p:par>
                              <p:par>
                                <p:cTn id="88" presetID="1" presetClass="exit" presetSubtype="0" fill="hold" nodeType="withEffect">
                                  <p:stCondLst>
                                    <p:cond delay="250"/>
                                  </p:stCondLst>
                                  <p:childTnLst>
                                    <p:set>
                                      <p:cBhvr>
                                        <p:cTn id="89" dur="1" fill="hold">
                                          <p:stCondLst>
                                            <p:cond delay="0"/>
                                          </p:stCondLst>
                                        </p:cTn>
                                        <p:tgtEl>
                                          <p:spTgt spid="8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fade">
                                      <p:cBhvr>
                                        <p:cTn id="94" dur="500"/>
                                        <p:tgtEl>
                                          <p:spTgt spid="80"/>
                                        </p:tgtEl>
                                      </p:cBhvr>
                                    </p:animEffect>
                                  </p:childTnLst>
                                </p:cTn>
                              </p:par>
                              <p:par>
                                <p:cTn id="95" presetID="10" presetClass="entr" presetSubtype="0"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4" grpId="0" animBg="1"/>
      <p:bldP spid="4" grpId="1" animBg="1"/>
      <p:bldP spid="56" grpId="0" animBg="1"/>
      <p:bldP spid="5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464336" y="4948027"/>
            <a:ext cx="319655" cy="232218"/>
            <a:chOff x="1521036" y="4823918"/>
            <a:chExt cx="410726" cy="298378"/>
          </a:xfrm>
          <a:effectLst>
            <a:outerShdw blurRad="63500" algn="ctr" rotWithShape="0">
              <a:prstClr val="black">
                <a:alpha val="69000"/>
              </a:prstClr>
            </a:outerShdw>
          </a:effectLst>
        </p:grpSpPr>
        <p:sp>
          <p:nvSpPr>
            <p:cNvPr id="40" name="Isosceles Triangle 39"/>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42"/>
            <p:cNvSpPr/>
            <p:nvPr/>
          </p:nvSpPr>
          <p:spPr>
            <a:xfrm rot="174633">
              <a:off x="1521036" y="4881470"/>
              <a:ext cx="194782" cy="173319"/>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36" name="Rectangle 35"/>
          <p:cNvSpPr/>
          <p:nvPr/>
        </p:nvSpPr>
        <p:spPr>
          <a:xfrm rot="18795046">
            <a:off x="3508980" y="1580200"/>
            <a:ext cx="1514475" cy="4035669"/>
          </a:xfrm>
          <a:prstGeom prst="rect">
            <a:avLst/>
          </a:prstGeom>
          <a:blipFill dpi="0" rotWithShape="1">
            <a:blip r:embed="rId3">
              <a:alphaModFix amt="40000"/>
            </a:blip>
            <a:srcRect/>
            <a:stretch>
              <a:fillRect l="-351375" t="-268490" r="-334658" b="11"/>
            </a:stretch>
          </a:blipFill>
          <a:ln w="9525">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nvGrpSpPr>
          <p:cNvPr id="25" name="Group 24"/>
          <p:cNvGrpSpPr/>
          <p:nvPr/>
        </p:nvGrpSpPr>
        <p:grpSpPr>
          <a:xfrm>
            <a:off x="3349102" y="1048871"/>
            <a:ext cx="1944468" cy="4647081"/>
            <a:chOff x="4218612" y="1048871"/>
            <a:chExt cx="1084499" cy="4647081"/>
          </a:xfrm>
        </p:grpSpPr>
        <p:sp>
          <p:nvSpPr>
            <p:cNvPr id="62" name="Rectangle 61"/>
            <p:cNvSpPr/>
            <p:nvPr/>
          </p:nvSpPr>
          <p:spPr>
            <a:xfrm rot="16200000">
              <a:off x="2435552" y="2831934"/>
              <a:ext cx="4647078" cy="1080957"/>
            </a:xfrm>
            <a:prstGeom prst="rect">
              <a:avLst/>
            </a:prstGeom>
            <a:blipFill dpi="0" rotWithShape="1">
              <a:blip r:embed="rId4">
                <a:alphaModFix amt="20000"/>
              </a:blip>
              <a:srcRect/>
              <a:stretch>
                <a:fillRect l="-1988" t="-112366" r="-28531" b="-9265"/>
              </a:stretch>
            </a:blipFill>
            <a:ln w="9525">
              <a:noFill/>
            </a:ln>
            <a:effectLst>
              <a:outerShdw blurRad="25400" algn="ctr" rotWithShape="0">
                <a:schemeClr val="accent2">
                  <a:lumMod val="75000"/>
                  <a:alpha val="40000"/>
                </a:scheme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74" name="Straight Connector 73"/>
            <p:cNvCxnSpPr/>
            <p:nvPr/>
          </p:nvCxnSpPr>
          <p:spPr>
            <a:xfrm flipV="1">
              <a:off x="5303111" y="1048871"/>
              <a:ext cx="0" cy="4647079"/>
            </a:xfrm>
            <a:prstGeom prst="line">
              <a:avLst/>
            </a:prstGeom>
            <a:ln w="12700">
              <a:solidFill>
                <a:schemeClr val="tx1"/>
              </a:solidFill>
              <a:prstDash val="sysDot"/>
              <a:tailEnd type="none" w="lg" len="lg"/>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753532" y="3692968"/>
            <a:ext cx="5996518" cy="1577532"/>
            <a:chOff x="753532" y="3692968"/>
            <a:chExt cx="5996518" cy="1577532"/>
          </a:xfrm>
        </p:grpSpPr>
        <p:grpSp>
          <p:nvGrpSpPr>
            <p:cNvPr id="18" name="Group 17"/>
            <p:cNvGrpSpPr/>
            <p:nvPr/>
          </p:nvGrpSpPr>
          <p:grpSpPr>
            <a:xfrm>
              <a:off x="753532" y="3981851"/>
              <a:ext cx="5996518" cy="1288649"/>
              <a:chOff x="753532" y="3981851"/>
              <a:chExt cx="5996518" cy="1288649"/>
            </a:xfrm>
          </p:grpSpPr>
          <p:sp>
            <p:nvSpPr>
              <p:cNvPr id="11" name="Rectangle 10"/>
              <p:cNvSpPr/>
              <p:nvPr/>
            </p:nvSpPr>
            <p:spPr>
              <a:xfrm rot="21303544">
                <a:off x="753532" y="3981851"/>
                <a:ext cx="5960844" cy="1038128"/>
              </a:xfrm>
              <a:prstGeom prst="rect">
                <a:avLst/>
              </a:prstGeom>
              <a:blipFill dpi="0" rotWithShape="1">
                <a:blip r:embed="rId4">
                  <a:alphaModFix amt="15000"/>
                </a:blip>
                <a:srcRect/>
                <a:stretch>
                  <a:fillRect l="-17429" r="-1" b="-147482"/>
                </a:stretch>
              </a:blipFill>
              <a:ln w="9525">
                <a:noFill/>
              </a:ln>
              <a:effectLst>
                <a:outerShdw blurRad="25400" algn="ctr" rotWithShape="0">
                  <a:schemeClr val="accent2">
                    <a:lumMod val="75000"/>
                    <a:alpha val="40000"/>
                  </a:scheme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64" name="Straight Connector 63"/>
              <p:cNvCxnSpPr/>
              <p:nvPr/>
            </p:nvCxnSpPr>
            <p:spPr>
              <a:xfrm flipV="1">
                <a:off x="821903" y="4774292"/>
                <a:ext cx="5928147" cy="496208"/>
              </a:xfrm>
              <a:prstGeom prst="line">
                <a:avLst/>
              </a:prstGeom>
              <a:ln w="12700">
                <a:solidFill>
                  <a:schemeClr val="tx1"/>
                </a:solidFill>
                <a:prstDash val="sysDot"/>
                <a:tailEnd type="none" w="lg" len="lg"/>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4" name="Rectangle 43"/>
                <p:cNvSpPr/>
                <p:nvPr/>
              </p:nvSpPr>
              <p:spPr>
                <a:xfrm>
                  <a:off x="3304761" y="3692968"/>
                  <a:ext cx="883319" cy="4639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smtClean="0">
                            <a:effectLst>
                              <a:outerShdw blurRad="38100" dist="25400" dir="2700000" algn="ctr" rotWithShape="0">
                                <a:schemeClr val="bg1">
                                  <a:alpha val="40000"/>
                                </a:schemeClr>
                              </a:outerShdw>
                            </a:effectLst>
                            <a:latin typeface="Cambria Math"/>
                          </a:rPr>
                          <m:t>∝</m:t>
                        </m:r>
                        <m:f>
                          <m:fPr>
                            <m:ctrlPr>
                              <a:rPr lang="en-US" sz="1200" b="1" i="1">
                                <a:effectLst>
                                  <a:outerShdw blurRad="38100" dist="25400" dir="2700000" algn="ctr" rotWithShape="0">
                                    <a:schemeClr val="bg1">
                                      <a:alpha val="40000"/>
                                    </a:schemeClr>
                                  </a:outerShdw>
                                </a:effectLst>
                                <a:latin typeface="Cambria Math"/>
                              </a:rPr>
                            </m:ctrlPr>
                          </m:fPr>
                          <m:num>
                            <m:r>
                              <a:rPr lang="en-US" sz="1200" i="1">
                                <a:effectLst>
                                  <a:outerShdw blurRad="38100" dist="25400" dir="2700000" algn="ctr" rotWithShape="0">
                                    <a:schemeClr val="bg1">
                                      <a:alpha val="40000"/>
                                    </a:schemeClr>
                                  </a:outerShdw>
                                </a:effectLst>
                                <a:latin typeface="Cambria Math"/>
                              </a:rPr>
                              <m:t>1</m:t>
                            </m:r>
                          </m:num>
                          <m:den>
                            <m:d>
                              <m:dPr>
                                <m:begChr m:val="‖"/>
                                <m:endChr m:val="‖"/>
                                <m:ctrlPr>
                                  <a:rPr lang="en-US" sz="1200" i="1">
                                    <a:effectLst>
                                      <a:outerShdw blurRad="38100" dist="25400" dir="2700000" algn="ctr" rotWithShape="0">
                                        <a:schemeClr val="bg1">
                                          <a:alpha val="40000"/>
                                        </a:schemeClr>
                                      </a:outerShdw>
                                    </a:effectLst>
                                    <a:latin typeface="Cambria Math"/>
                                  </a:rPr>
                                </m:ctrlPr>
                              </m:dPr>
                              <m:e>
                                <m:r>
                                  <a:rPr lang="en-US" sz="1200" b="1">
                                    <a:effectLst>
                                      <a:outerShdw blurRad="38100" dist="25400" dir="2700000" algn="tl">
                                        <a:srgbClr val="000000"/>
                                      </a:outerShdw>
                                    </a:effectLst>
                                    <a:latin typeface="Cambria Math"/>
                                  </a:rPr>
                                  <m:t>𝐚</m:t>
                                </m:r>
                                <m:r>
                                  <a:rPr lang="en-US" sz="1200" i="1">
                                    <a:effectLst>
                                      <a:outerShdw blurRad="38100" dist="25400" dir="2700000" algn="ctr" rotWithShape="0">
                                        <a:schemeClr val="bg1">
                                          <a:alpha val="40000"/>
                                        </a:schemeClr>
                                      </a:outerShdw>
                                    </a:effectLst>
                                    <a:latin typeface="Cambria Math"/>
                                  </a:rPr>
                                  <m:t>−</m:t>
                                </m:r>
                                <m:r>
                                  <a:rPr lang="en-US" sz="1200" b="1">
                                    <a:effectLst>
                                      <a:outerShdw blurRad="38100" dist="25400" dir="2700000" algn="tl">
                                        <a:srgbClr val="000000"/>
                                      </a:outerShdw>
                                    </a:effectLst>
                                    <a:latin typeface="Cambria Math"/>
                                  </a:rPr>
                                  <m:t>𝐜</m:t>
                                </m:r>
                              </m:e>
                            </m:d>
                          </m:den>
                        </m:f>
                      </m:oMath>
                    </m:oMathPara>
                  </a14:m>
                  <a:endParaRPr lang="en-US" sz="1200" dirty="0"/>
                </a:p>
              </p:txBody>
            </p:sp>
          </mc:Choice>
          <mc:Fallback xmlns="">
            <p:sp>
              <p:nvSpPr>
                <p:cNvPr id="44" name="Rectangle 43"/>
                <p:cNvSpPr>
                  <a:spLocks noRot="1" noChangeAspect="1" noMove="1" noResize="1" noEditPoints="1" noAdjustHandles="1" noChangeArrowheads="1" noChangeShapeType="1" noTextEdit="1"/>
                </p:cNvSpPr>
                <p:nvPr/>
              </p:nvSpPr>
              <p:spPr>
                <a:xfrm>
                  <a:off x="3304761" y="3692968"/>
                  <a:ext cx="883319" cy="463973"/>
                </a:xfrm>
                <a:prstGeom prst="rect">
                  <a:avLst/>
                </a:prstGeom>
                <a:blipFill rotWithShape="1">
                  <a:blip r:embed="rId5"/>
                  <a:stretch>
                    <a:fillRect/>
                  </a:stretch>
                </a:blipFill>
              </p:spPr>
              <p:txBody>
                <a:bodyPr/>
                <a:lstStyle/>
                <a:p>
                  <a:r>
                    <a:rPr lang="en-US">
                      <a:noFill/>
                    </a:rPr>
                    <a:t> </a:t>
                  </a:r>
                </a:p>
              </p:txBody>
            </p:sp>
          </mc:Fallback>
        </mc:AlternateContent>
      </p:grpSp>
      <p:cxnSp>
        <p:nvCxnSpPr>
          <p:cNvPr id="114" name="Straight Arrow Connector 113"/>
          <p:cNvCxnSpPr/>
          <p:nvPr/>
        </p:nvCxnSpPr>
        <p:spPr>
          <a:xfrm flipH="1">
            <a:off x="3110570" y="4792820"/>
            <a:ext cx="3319853" cy="284967"/>
          </a:xfrm>
          <a:prstGeom prst="straightConnector1">
            <a:avLst/>
          </a:prstGeom>
          <a:ln w="25400">
            <a:solidFill>
              <a:srgbClr val="FF7979"/>
            </a:solidFill>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304817" y="1977153"/>
            <a:ext cx="0" cy="2884743"/>
          </a:xfrm>
          <a:prstGeom prst="straightConnector1">
            <a:avLst/>
          </a:prstGeom>
          <a:ln w="12700">
            <a:solidFill>
              <a:schemeClr val="tx1"/>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106" idx="1"/>
          </p:cNvCxnSpPr>
          <p:nvPr/>
        </p:nvCxnSpPr>
        <p:spPr>
          <a:xfrm>
            <a:off x="3087311" y="2794902"/>
            <a:ext cx="2172120" cy="2060470"/>
          </a:xfrm>
          <a:prstGeom prst="line">
            <a:avLst/>
          </a:prstGeom>
          <a:ln w="12700">
            <a:solidFill>
              <a:schemeClr val="tx1"/>
            </a:solidFill>
            <a:prstDash val="sysDot"/>
            <a:tailEnd type="none" w="lg" len="lg"/>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304809" y="1977153"/>
            <a:ext cx="0" cy="2884743"/>
          </a:xfrm>
          <a:prstGeom prst="straightConnector1">
            <a:avLst/>
          </a:prstGeom>
          <a:ln w="25400">
            <a:solidFill>
              <a:schemeClr val="accent2">
                <a:lumMod val="7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smtClean="0"/>
              <a:t>Unidirectional: Isotropic </a:t>
            </a:r>
            <a:r>
              <a:rPr lang="en-US" dirty="0"/>
              <a:t>scattering</a:t>
            </a:r>
            <a:endParaRPr lang="en-GB" dirty="0"/>
          </a:p>
        </p:txBody>
      </p:sp>
      <p:cxnSp>
        <p:nvCxnSpPr>
          <p:cNvPr id="119" name="Straight Arrow Connector 118"/>
          <p:cNvCxnSpPr>
            <a:endCxn id="106" idx="2"/>
          </p:cNvCxnSpPr>
          <p:nvPr/>
        </p:nvCxnSpPr>
        <p:spPr>
          <a:xfrm flipV="1">
            <a:off x="3104220" y="4900632"/>
            <a:ext cx="2136463" cy="177156"/>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304809" y="2983414"/>
            <a:ext cx="0" cy="1853210"/>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102645" y="2754049"/>
            <a:ext cx="2136458" cy="177829"/>
          </a:xfrm>
          <a:prstGeom prst="straightConnector1">
            <a:avLst/>
          </a:prstGeom>
          <a:ln w="34925">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239103" y="2551210"/>
            <a:ext cx="422359" cy="444676"/>
            <a:chOff x="5239103" y="2551210"/>
            <a:chExt cx="422359" cy="444676"/>
          </a:xfrm>
        </p:grpSpPr>
        <p:sp>
          <p:nvSpPr>
            <p:cNvPr id="109" name="Oval 108"/>
            <p:cNvSpPr/>
            <p:nvPr/>
          </p:nvSpPr>
          <p:spPr>
            <a:xfrm>
              <a:off x="5239103" y="2867870"/>
              <a:ext cx="128016" cy="128016"/>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0" name="Rectangle 109"/>
                <p:cNvSpPr/>
                <p:nvPr/>
              </p:nvSpPr>
              <p:spPr>
                <a:xfrm>
                  <a:off x="5311219" y="2551210"/>
                  <a:ext cx="350243" cy="3550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b</m:t>
                        </m:r>
                      </m:oMath>
                    </m:oMathPara>
                  </a14:m>
                  <a:endParaRPr lang="en-GB" sz="2000" dirty="0"/>
                </a:p>
              </p:txBody>
            </p:sp>
          </mc:Choice>
          <mc:Fallback xmlns="">
            <p:sp>
              <p:nvSpPr>
                <p:cNvPr id="110" name="Rectangle 109"/>
                <p:cNvSpPr>
                  <a:spLocks noRot="1" noChangeAspect="1" noMove="1" noResize="1" noEditPoints="1" noAdjustHandles="1" noChangeArrowheads="1" noChangeShapeType="1" noTextEdit="1"/>
                </p:cNvSpPr>
                <p:nvPr/>
              </p:nvSpPr>
              <p:spPr>
                <a:xfrm>
                  <a:off x="5311219" y="2551210"/>
                  <a:ext cx="350243" cy="355080"/>
                </a:xfrm>
                <a:prstGeom prst="rect">
                  <a:avLst/>
                </a:prstGeom>
                <a:blipFill rotWithShape="1">
                  <a:blip r:embed="rId6"/>
                  <a:stretch>
                    <a:fillRect r="-5172" b="-1551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4" name="Rectangle 103"/>
              <p:cNvSpPr/>
              <p:nvPr/>
            </p:nvSpPr>
            <p:spPr>
              <a:xfrm>
                <a:off x="3014640" y="5077787"/>
                <a:ext cx="350242" cy="355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a:effectLst>
                            <a:outerShdw blurRad="38100" dist="25400" dir="2700000" algn="tl">
                              <a:srgbClr val="000000"/>
                            </a:outerShdw>
                          </a:effectLst>
                          <a:latin typeface="Cambria Math"/>
                        </a:rPr>
                        <m:t>d</m:t>
                      </m:r>
                    </m:oMath>
                  </m:oMathPara>
                </a14:m>
                <a:endParaRPr lang="en-GB" sz="2000" dirty="0"/>
              </a:p>
            </p:txBody>
          </p:sp>
        </mc:Choice>
        <mc:Fallback xmlns="">
          <p:sp>
            <p:nvSpPr>
              <p:cNvPr id="104" name="Rectangle 103"/>
              <p:cNvSpPr>
                <a:spLocks noRot="1" noChangeAspect="1" noMove="1" noResize="1" noEditPoints="1" noAdjustHandles="1" noChangeArrowheads="1" noChangeShapeType="1" noTextEdit="1"/>
              </p:cNvSpPr>
              <p:nvPr/>
            </p:nvSpPr>
            <p:spPr>
              <a:xfrm>
                <a:off x="3014640" y="5077787"/>
                <a:ext cx="350242" cy="355079"/>
              </a:xfrm>
              <a:prstGeom prst="rect">
                <a:avLst/>
              </a:prstGeom>
              <a:blipFill rotWithShape="1">
                <a:blip r:embed="rId7"/>
                <a:stretch>
                  <a:fillRect r="-5263" b="-15517"/>
                </a:stretch>
              </a:blipFill>
            </p:spPr>
            <p:txBody>
              <a:bodyPr/>
              <a:lstStyle/>
              <a:p>
                <a:r>
                  <a:rPr lang="en-US">
                    <a:noFill/>
                  </a:rPr>
                  <a:t> </a:t>
                </a:r>
              </a:p>
            </p:txBody>
          </p:sp>
        </mc:Fallback>
      </mc:AlternateContent>
      <p:grpSp>
        <p:nvGrpSpPr>
          <p:cNvPr id="8" name="Group 7"/>
          <p:cNvGrpSpPr/>
          <p:nvPr/>
        </p:nvGrpSpPr>
        <p:grpSpPr>
          <a:xfrm>
            <a:off x="4575439" y="3776533"/>
            <a:ext cx="1458740" cy="1847235"/>
            <a:chOff x="4784269" y="4759283"/>
            <a:chExt cx="1458740" cy="1847235"/>
          </a:xfrm>
        </p:grpSpPr>
        <p:sp>
          <p:nvSpPr>
            <p:cNvPr id="65" name="Arc 64"/>
            <p:cNvSpPr/>
            <p:nvPr/>
          </p:nvSpPr>
          <p:spPr>
            <a:xfrm>
              <a:off x="4784269" y="5147780"/>
              <a:ext cx="1458740" cy="1458738"/>
            </a:xfrm>
            <a:prstGeom prst="arc">
              <a:avLst>
                <a:gd name="adj1" fmla="val 13446182"/>
                <a:gd name="adj2" fmla="val 16230773"/>
              </a:avLst>
            </a:prstGeom>
            <a:ln w="25400" cmpd="dbl">
              <a:solidFill>
                <a:schemeClr val="accent2">
                  <a:lumMod val="75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8" name="Rectangle 67"/>
                <p:cNvSpPr/>
                <p:nvPr/>
              </p:nvSpPr>
              <p:spPr>
                <a:xfrm>
                  <a:off x="4949319" y="4759283"/>
                  <a:ext cx="41549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2">
                                <a:lumMod val="75000"/>
                              </a:schemeClr>
                            </a:solidFill>
                            <a:effectLst>
                              <a:outerShdw blurRad="38100" dist="25400" dir="2700000" algn="tl">
                                <a:srgbClr val="000000"/>
                              </a:outerShdw>
                            </a:effectLst>
                            <a:latin typeface="Cambria Math"/>
                          </a:rPr>
                          <m:t>𝜃</m:t>
                        </m:r>
                      </m:oMath>
                    </m:oMathPara>
                  </a14:m>
                  <a:endParaRPr lang="en-GB" sz="2000" dirty="0">
                    <a:solidFill>
                      <a:schemeClr val="accent2">
                        <a:lumMod val="75000"/>
                      </a:schemeClr>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4949319" y="4759283"/>
                  <a:ext cx="415498" cy="400110"/>
                </a:xfrm>
                <a:prstGeom prst="rect">
                  <a:avLst/>
                </a:prstGeom>
                <a:blipFill rotWithShape="1">
                  <a:blip r:embed="rId26"/>
                  <a:stretch>
                    <a:fillRect b="-3077"/>
                  </a:stretch>
                </a:blipFill>
              </p:spPr>
              <p:txBody>
                <a:bodyPr/>
                <a:lstStyle/>
                <a:p>
                  <a:r>
                    <a:rPr lang="en-US">
                      <a:noFill/>
                    </a:rPr>
                    <a:t> </a:t>
                  </a:r>
                </a:p>
              </p:txBody>
            </p:sp>
          </mc:Fallback>
        </mc:AlternateContent>
      </p:grpSp>
      <p:grpSp>
        <p:nvGrpSpPr>
          <p:cNvPr id="105" name="Group 104"/>
          <p:cNvGrpSpPr/>
          <p:nvPr/>
        </p:nvGrpSpPr>
        <p:grpSpPr>
          <a:xfrm>
            <a:off x="5240683" y="4836624"/>
            <a:ext cx="363019" cy="362476"/>
            <a:chOff x="5561538" y="5061399"/>
            <a:chExt cx="409057" cy="408445"/>
          </a:xfrm>
        </p:grpSpPr>
        <p:sp>
          <p:nvSpPr>
            <p:cNvPr id="106" name="Oval 105"/>
            <p:cNvSpPr/>
            <p:nvPr/>
          </p:nvSpPr>
          <p:spPr>
            <a:xfrm>
              <a:off x="5561538" y="5061399"/>
              <a:ext cx="144251" cy="144251"/>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Rectangle 106"/>
                <p:cNvSpPr/>
                <p:nvPr/>
              </p:nvSpPr>
              <p:spPr>
                <a:xfrm>
                  <a:off x="5604789" y="5069734"/>
                  <a:ext cx="365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c</m:t>
                        </m:r>
                      </m:oMath>
                    </m:oMathPara>
                  </a14:m>
                  <a:endParaRPr lang="en-GB" sz="2000" dirty="0"/>
                </a:p>
              </p:txBody>
            </p:sp>
          </mc:Choice>
          <mc:Fallback xmlns="">
            <p:sp>
              <p:nvSpPr>
                <p:cNvPr id="41" name="Rectangle 40"/>
                <p:cNvSpPr>
                  <a:spLocks noRot="1" noChangeAspect="1" noMove="1" noResize="1" noEditPoints="1" noAdjustHandles="1" noChangeArrowheads="1" noChangeShapeType="1" noTextEdit="1"/>
                </p:cNvSpPr>
                <p:nvPr/>
              </p:nvSpPr>
              <p:spPr>
                <a:xfrm>
                  <a:off x="5604789" y="5069734"/>
                  <a:ext cx="365806" cy="400110"/>
                </a:xfrm>
                <a:prstGeom prst="rect">
                  <a:avLst/>
                </a:prstGeom>
                <a:blipFill rotWithShape="1">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3" name="Rectangle 112"/>
              <p:cNvSpPr/>
              <p:nvPr/>
            </p:nvSpPr>
            <p:spPr>
              <a:xfrm>
                <a:off x="3047093" y="2353204"/>
                <a:ext cx="336018" cy="3550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a</m:t>
                      </m:r>
                    </m:oMath>
                  </m:oMathPara>
                </a14:m>
                <a:endParaRPr lang="en-GB" sz="2000" dirty="0"/>
              </a:p>
            </p:txBody>
          </p:sp>
        </mc:Choice>
        <mc:Fallback xmlns="">
          <p:sp>
            <p:nvSpPr>
              <p:cNvPr id="113" name="Rectangle 112"/>
              <p:cNvSpPr>
                <a:spLocks noRot="1" noChangeAspect="1" noMove="1" noResize="1" noEditPoints="1" noAdjustHandles="1" noChangeArrowheads="1" noChangeShapeType="1" noTextEdit="1"/>
              </p:cNvSpPr>
              <p:nvPr/>
            </p:nvSpPr>
            <p:spPr>
              <a:xfrm>
                <a:off x="3047093" y="2353204"/>
                <a:ext cx="336018" cy="355080"/>
              </a:xfrm>
              <a:prstGeom prst="rect">
                <a:avLst/>
              </a:prstGeom>
              <a:blipFill rotWithShape="1">
                <a:blip r:embed="rId27"/>
                <a:stretch>
                  <a:fillRect b="-8621"/>
                </a:stretch>
              </a:blipFill>
            </p:spPr>
            <p:txBody>
              <a:bodyPr/>
              <a:lstStyle/>
              <a:p>
                <a:r>
                  <a:rPr lang="en-US">
                    <a:noFill/>
                  </a:rPr>
                  <a:t> </a:t>
                </a:r>
              </a:p>
            </p:txBody>
          </p:sp>
        </mc:Fallback>
      </mc:AlternateContent>
      <p:sp>
        <p:nvSpPr>
          <p:cNvPr id="41" name="Oval 40"/>
          <p:cNvSpPr/>
          <p:nvPr/>
        </p:nvSpPr>
        <p:spPr>
          <a:xfrm>
            <a:off x="2987824" y="2690533"/>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41"/>
          <p:cNvSpPr/>
          <p:nvPr/>
        </p:nvSpPr>
        <p:spPr>
          <a:xfrm>
            <a:off x="2987824" y="5013204"/>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5" name="Rectangle 44"/>
              <p:cNvSpPr/>
              <p:nvPr/>
            </p:nvSpPr>
            <p:spPr>
              <a:xfrm>
                <a:off x="4346058" y="2355055"/>
                <a:ext cx="965072" cy="4639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smtClean="0">
                          <a:effectLst>
                            <a:outerShdw blurRad="38100" dist="25400" dir="2700000" algn="ctr" rotWithShape="0">
                              <a:schemeClr val="bg1">
                                <a:alpha val="40000"/>
                              </a:schemeClr>
                            </a:outerShdw>
                          </a:effectLst>
                          <a:latin typeface="Cambria Math"/>
                        </a:rPr>
                        <m:t>∝</m:t>
                      </m:r>
                      <m:f>
                        <m:fPr>
                          <m:ctrlPr>
                            <a:rPr lang="en-US" sz="1200" b="1" i="1">
                              <a:effectLst>
                                <a:outerShdw blurRad="38100" dist="25400" dir="2700000" algn="ctr" rotWithShape="0">
                                  <a:schemeClr val="bg1">
                                    <a:alpha val="40000"/>
                                  </a:schemeClr>
                                </a:outerShdw>
                              </a:effectLst>
                              <a:latin typeface="Cambria Math"/>
                            </a:rPr>
                          </m:ctrlPr>
                        </m:fPr>
                        <m:num>
                          <m:r>
                            <a:rPr lang="en-US" sz="1200" i="1">
                              <a:effectLst>
                                <a:outerShdw blurRad="38100" dist="25400" dir="2700000" algn="ctr" rotWithShape="0">
                                  <a:schemeClr val="bg1">
                                    <a:alpha val="40000"/>
                                  </a:schemeClr>
                                </a:outerShdw>
                              </a:effectLst>
                              <a:latin typeface="Cambria Math"/>
                            </a:rPr>
                            <m:t>1</m:t>
                          </m:r>
                        </m:num>
                        <m:den>
                          <m:sSup>
                            <m:sSupPr>
                              <m:ctrlPr>
                                <a:rPr lang="en-US" sz="1200" b="1" i="1" smtClean="0">
                                  <a:effectLst>
                                    <a:outerShdw blurRad="38100" dist="25400" dir="2700000" algn="tl">
                                      <a:srgbClr val="000000"/>
                                    </a:outerShdw>
                                  </a:effectLst>
                                  <a:latin typeface="Cambria Math"/>
                                </a:rPr>
                              </m:ctrlPr>
                            </m:sSupPr>
                            <m:e>
                              <m:d>
                                <m:dPr>
                                  <m:begChr m:val="‖"/>
                                  <m:endChr m:val="‖"/>
                                  <m:ctrlPr>
                                    <a:rPr lang="en-US" sz="1200" i="1">
                                      <a:effectLst>
                                        <a:outerShdw blurRad="38100" dist="25400" dir="2700000" algn="ctr" rotWithShape="0">
                                          <a:schemeClr val="bg1">
                                            <a:alpha val="40000"/>
                                          </a:schemeClr>
                                        </a:outerShdw>
                                      </a:effectLst>
                                      <a:latin typeface="Cambria Math"/>
                                    </a:rPr>
                                  </m:ctrlPr>
                                </m:dPr>
                                <m:e>
                                  <m:r>
                                    <a:rPr lang="en-US" sz="1200" b="1" i="0" smtClean="0">
                                      <a:effectLst>
                                        <a:outerShdw blurRad="38100" dist="25400" dir="2700000" algn="tl">
                                          <a:srgbClr val="000000"/>
                                        </a:outerShdw>
                                      </a:effectLst>
                                      <a:latin typeface="Cambria Math"/>
                                    </a:rPr>
                                    <m:t>𝐛</m:t>
                                  </m:r>
                                  <m:r>
                                    <a:rPr lang="en-US" sz="1200" i="1">
                                      <a:effectLst>
                                        <a:outerShdw blurRad="38100" dist="25400" dir="2700000" algn="ctr" rotWithShape="0">
                                          <a:schemeClr val="bg1">
                                            <a:alpha val="40000"/>
                                          </a:schemeClr>
                                        </a:outerShdw>
                                      </a:effectLst>
                                      <a:latin typeface="Cambria Math"/>
                                    </a:rPr>
                                    <m:t>−</m:t>
                                  </m:r>
                                  <m:r>
                                    <a:rPr lang="en-US" sz="1200" b="1">
                                      <a:effectLst>
                                        <a:outerShdw blurRad="38100" dist="25400" dir="2700000" algn="tl">
                                          <a:srgbClr val="000000"/>
                                        </a:outerShdw>
                                      </a:effectLst>
                                      <a:latin typeface="Cambria Math"/>
                                    </a:rPr>
                                    <m:t>𝐜</m:t>
                                  </m:r>
                                </m:e>
                              </m:d>
                            </m:e>
                            <m:sup>
                              <m:r>
                                <a:rPr lang="en-US" sz="1200" b="1" i="1" smtClean="0">
                                  <a:effectLst>
                                    <a:outerShdw blurRad="38100" dist="25400" dir="2700000" algn="tl">
                                      <a:srgbClr val="000000"/>
                                    </a:outerShdw>
                                  </a:effectLst>
                                  <a:latin typeface="Cambria Math"/>
                                </a:rPr>
                                <m:t>𝟐</m:t>
                              </m:r>
                            </m:sup>
                          </m:sSup>
                        </m:den>
                      </m:f>
                    </m:oMath>
                  </m:oMathPara>
                </a14:m>
                <a:endParaRPr lang="en-US" sz="1200" dirty="0"/>
              </a:p>
            </p:txBody>
          </p:sp>
        </mc:Choice>
        <mc:Fallback xmlns="">
          <p:sp>
            <p:nvSpPr>
              <p:cNvPr id="45" name="Rectangle 44"/>
              <p:cNvSpPr>
                <a:spLocks noRot="1" noChangeAspect="1" noMove="1" noResize="1" noEditPoints="1" noAdjustHandles="1" noChangeArrowheads="1" noChangeShapeType="1" noTextEdit="1"/>
              </p:cNvSpPr>
              <p:nvPr/>
            </p:nvSpPr>
            <p:spPr>
              <a:xfrm>
                <a:off x="4346058" y="2355055"/>
                <a:ext cx="965072" cy="463973"/>
              </a:xfrm>
              <a:prstGeom prst="rect">
                <a:avLst/>
              </a:prstGeom>
              <a:blipFill rotWithShape="1">
                <a:blip r:embed="rId28"/>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4067944" y="3246884"/>
                <a:ext cx="840295" cy="461665"/>
              </a:xfrm>
              <a:prstGeom prst="rect">
                <a:avLst/>
              </a:prstGeom>
            </p:spPr>
            <p:txBody>
              <a:bodyPr wrap="none">
                <a:spAutoFit/>
              </a:bodyPr>
              <a:lstStyle/>
              <a:p>
                <a:pPr algn="ctr"/>
                <a:r>
                  <a:rPr lang="en-US" sz="1200" dirty="0" smtClean="0">
                    <a:effectLst>
                      <a:outerShdw blurRad="38100" dist="25400" dir="2700000" algn="ctr" rotWithShape="0">
                        <a:schemeClr val="bg1">
                          <a:alpha val="40000"/>
                        </a:schemeClr>
                      </a:outerShdw>
                    </a:effectLst>
                    <a:latin typeface="+mn-lt"/>
                  </a:rPr>
                  <a:t>singularity</a:t>
                </a:r>
              </a:p>
              <a:p>
                <a:pPr algn="ctr"/>
                <a:r>
                  <a:rPr lang="en-US" sz="1200" dirty="0" smtClean="0">
                    <a:effectLst>
                      <a:outerShdw blurRad="38100" dist="25400" dir="2700000" algn="ctr" rotWithShape="0">
                        <a:schemeClr val="bg1">
                          <a:alpha val="40000"/>
                        </a:schemeClr>
                      </a:outerShdw>
                    </a:effectLst>
                    <a:latin typeface="+mn-lt"/>
                  </a:rPr>
                  <a:t>at</a:t>
                </a:r>
                <a:r>
                  <a:rPr lang="en-US" sz="1200" dirty="0" smtClean="0">
                    <a:effectLst>
                      <a:outerShdw blurRad="38100" dist="25400" dir="2700000" algn="ctr" rotWithShape="0">
                        <a:schemeClr val="bg1">
                          <a:alpha val="40000"/>
                        </a:schemeClr>
                      </a:outerShdw>
                    </a:effectLst>
                  </a:rPr>
                  <a:t> </a:t>
                </a:r>
                <a14:m>
                  <m:oMath xmlns:m="http://schemas.openxmlformats.org/officeDocument/2006/math">
                    <m:r>
                      <a:rPr lang="en-US" sz="1200" b="0" i="1" smtClean="0">
                        <a:effectLst>
                          <a:outerShdw blurRad="38100" dist="25400" dir="2700000" algn="ctr" rotWithShape="0">
                            <a:schemeClr val="bg1">
                              <a:alpha val="40000"/>
                            </a:schemeClr>
                          </a:outerShdw>
                        </a:effectLst>
                        <a:latin typeface="Cambria Math"/>
                      </a:rPr>
                      <m:t>𝜃</m:t>
                    </m:r>
                    <m:r>
                      <a:rPr lang="en-US" sz="1200" b="0" i="1" smtClean="0">
                        <a:effectLst>
                          <a:outerShdw blurRad="38100" dist="25400" dir="2700000" algn="ctr" rotWithShape="0">
                            <a:schemeClr val="bg1">
                              <a:alpha val="40000"/>
                            </a:schemeClr>
                          </a:outerShdw>
                        </a:effectLst>
                        <a:latin typeface="Cambria Math"/>
                      </a:rPr>
                      <m:t>=0</m:t>
                    </m:r>
                  </m:oMath>
                </a14:m>
                <a:endParaRPr lang="en-US" sz="1200" dirty="0"/>
              </a:p>
            </p:txBody>
          </p:sp>
        </mc:Choice>
        <mc:Fallback xmlns="">
          <p:sp>
            <p:nvSpPr>
              <p:cNvPr id="49" name="Rectangle 48"/>
              <p:cNvSpPr>
                <a:spLocks noRot="1" noChangeAspect="1" noMove="1" noResize="1" noEditPoints="1" noAdjustHandles="1" noChangeArrowheads="1" noChangeShapeType="1" noTextEdit="1"/>
              </p:cNvSpPr>
              <p:nvPr/>
            </p:nvSpPr>
            <p:spPr>
              <a:xfrm>
                <a:off x="4067944" y="3246884"/>
                <a:ext cx="840295" cy="461665"/>
              </a:xfrm>
              <a:prstGeom prst="rect">
                <a:avLst/>
              </a:prstGeom>
              <a:blipFill rotWithShape="1">
                <a:blip r:embed="rId29"/>
                <a:stretch>
                  <a:fillRect t="-1333" r="-2174"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0" y="5939573"/>
                <a:ext cx="9144000" cy="421683"/>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pPr marL="0" indent="0">
                  <a:buNone/>
                </a:pPr>
                <a14:m>
                  <m:oMathPara xmlns:m="http://schemas.openxmlformats.org/officeDocument/2006/math">
                    <m:oMathParaPr>
                      <m:jc m:val="centerGroup"/>
                    </m:oMathParaPr>
                    <m:oMath xmlns:m="http://schemas.openxmlformats.org/officeDocument/2006/math">
                      <m:r>
                        <a:rPr lang="en-US" sz="2000" i="1" smtClean="0">
                          <a:latin typeface="Cambria Math"/>
                        </a:rPr>
                        <m:t>𝑝</m:t>
                      </m:r>
                      <m:d>
                        <m:dPr>
                          <m:ctrlPr>
                            <a:rPr lang="en-US" sz="2000" i="1">
                              <a:latin typeface="Cambria Math"/>
                            </a:rPr>
                          </m:ctrlPr>
                        </m:dPr>
                        <m:e>
                          <m:r>
                            <a:rPr lang="en-US" sz="2000" b="1">
                              <a:effectLst>
                                <a:outerShdw blurRad="38100" dist="25400" dir="2700000" algn="tl">
                                  <a:srgbClr val="000000"/>
                                </a:outerShdw>
                              </a:effectLst>
                              <a:latin typeface="Cambria Math"/>
                            </a:rPr>
                            <m:t>𝐛</m:t>
                          </m:r>
                          <m:r>
                            <m:rPr>
                              <m:nor/>
                            </m:rPr>
                            <a:rPr lang="en-US" sz="2000">
                              <a:effectLst>
                                <a:outerShdw blurRad="38100" dist="25400" dir="2700000" algn="tl">
                                  <a:srgbClr val="000000"/>
                                </a:outerShdw>
                              </a:effectLst>
                              <a:latin typeface="Cambria Math"/>
                            </a:rPr>
                            <m:t>,</m:t>
                          </m:r>
                          <m:r>
                            <a:rPr lang="en-US" sz="2000" b="1">
                              <a:effectLst>
                                <a:outerShdw blurRad="38100" dist="25400" dir="2700000" algn="tl">
                                  <a:srgbClr val="000000"/>
                                </a:outerShdw>
                              </a:effectLst>
                              <a:latin typeface="Cambria Math"/>
                            </a:rPr>
                            <m:t>𝐜</m:t>
                          </m:r>
                        </m:e>
                      </m:d>
                      <m:r>
                        <a:rPr lang="en-US" sz="2000" b="1" i="1">
                          <a:effectLst>
                            <a:outerShdw blurRad="38100" dist="12700" dir="2700000" algn="tl">
                              <a:srgbClr val="000000"/>
                            </a:outerShdw>
                          </a:effectLst>
                          <a:latin typeface="Cambria Math"/>
                        </a:rPr>
                        <m:t>∝</m:t>
                      </m:r>
                      <m:r>
                        <a:rPr lang="en-US" sz="2000" i="1">
                          <a:effectLst>
                            <a:outerShdw blurRad="38100" dist="25400" dir="2700000" algn="tl">
                              <a:srgbClr val="000000"/>
                            </a:outerShdw>
                          </a:effectLst>
                          <a:latin typeface="Cambria Math"/>
                        </a:rPr>
                        <m:t>𝐺</m:t>
                      </m:r>
                      <m:d>
                        <m:dPr>
                          <m:ctrlPr>
                            <a:rPr lang="en-US" sz="2000" b="1" i="1">
                              <a:effectLst>
                                <a:outerShdw blurRad="38100" dist="25400" dir="2700000" algn="tl">
                                  <a:srgbClr val="000000"/>
                                </a:outerShdw>
                              </a:effectLst>
                              <a:latin typeface="Cambria Math"/>
                            </a:rPr>
                          </m:ctrlPr>
                        </m:dPr>
                        <m:e>
                          <m:r>
                            <a:rPr lang="en-US" sz="2000" b="1">
                              <a:effectLst>
                                <a:outerShdw blurRad="38100" dist="25400" dir="2700000" algn="tl">
                                  <a:srgbClr val="000000"/>
                                </a:outerShdw>
                              </a:effectLst>
                              <a:latin typeface="Cambria Math"/>
                            </a:rPr>
                            <m:t>𝐚</m:t>
                          </m:r>
                          <m:r>
                            <m:rPr>
                              <m:nor/>
                            </m:rPr>
                            <a:rPr lang="en-US" sz="2000">
                              <a:effectLst>
                                <a:outerShdw blurRad="38100" dist="25400" dir="2700000" algn="tl">
                                  <a:srgbClr val="000000"/>
                                </a:outerShdw>
                              </a:effectLst>
                              <a:latin typeface="Cambria Math"/>
                            </a:rPr>
                            <m:t>,</m:t>
                          </m:r>
                          <m:r>
                            <a:rPr lang="en-US" sz="2000" b="1">
                              <a:effectLst>
                                <a:outerShdw blurRad="38100" dist="25400" dir="2700000" algn="tl">
                                  <a:srgbClr val="000000"/>
                                </a:outerShdw>
                              </a:effectLst>
                              <a:latin typeface="Cambria Math"/>
                            </a:rPr>
                            <m:t>𝐛</m:t>
                          </m:r>
                          <m:r>
                            <m:rPr>
                              <m:nor/>
                            </m:rPr>
                            <a:rPr lang="en-US" sz="2000">
                              <a:effectLst>
                                <a:outerShdw blurRad="38100" dist="25400" dir="2700000" algn="tl">
                                  <a:srgbClr val="000000"/>
                                </a:outerShdw>
                              </a:effectLst>
                              <a:latin typeface="Cambria Math"/>
                            </a:rPr>
                            <m:t>,</m:t>
                          </m:r>
                          <m:r>
                            <a:rPr lang="en-US" sz="2000" b="1">
                              <a:effectLst>
                                <a:outerShdw blurRad="38100" dist="25400" dir="2700000" algn="tl">
                                  <a:srgbClr val="000000"/>
                                </a:outerShdw>
                              </a:effectLst>
                              <a:latin typeface="Cambria Math"/>
                            </a:rPr>
                            <m:t>𝐜</m:t>
                          </m:r>
                          <m:r>
                            <m:rPr>
                              <m:nor/>
                            </m:rPr>
                            <a:rPr lang="en-US" sz="2000">
                              <a:effectLst>
                                <a:outerShdw blurRad="38100" dist="25400" dir="2700000" algn="tl">
                                  <a:srgbClr val="000000"/>
                                </a:outerShdw>
                              </a:effectLst>
                              <a:latin typeface="Cambria Math"/>
                            </a:rPr>
                            <m:t>,</m:t>
                          </m:r>
                          <m:r>
                            <a:rPr lang="en-US" sz="2000" b="1">
                              <a:effectLst>
                                <a:outerShdw blurRad="38100" dist="25400" dir="2700000" algn="tl">
                                  <a:srgbClr val="000000"/>
                                </a:outerShdw>
                              </a:effectLst>
                              <a:latin typeface="Cambria Math"/>
                            </a:rPr>
                            <m:t>𝐝</m:t>
                          </m:r>
                        </m:e>
                      </m:d>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0" y="5939573"/>
                <a:ext cx="9144000" cy="421683"/>
              </a:xfrm>
              <a:prstGeom prst="rect">
                <a:avLst/>
              </a:prstGeom>
              <a:blipFill rotWithShape="1">
                <a:blip r:embed="rId31"/>
                <a:stretch>
                  <a:fillRect/>
                </a:stretch>
              </a:blipFill>
              <a:effectLst>
                <a:outerShdw blurRad="63500" sx="102000" sy="102000" algn="ctr" rotWithShape="0">
                  <a:prstClr val="black"/>
                </a:outerShdw>
              </a:effectLst>
            </p:spPr>
            <p:txBody>
              <a:bodyPr/>
              <a:lstStyle/>
              <a:p>
                <a:r>
                  <a:rPr lang="en-US">
                    <a:noFill/>
                  </a:rPr>
                  <a:t> </a:t>
                </a:r>
              </a:p>
            </p:txBody>
          </p:sp>
        </mc:Fallback>
      </mc:AlternateContent>
      <p:sp>
        <p:nvSpPr>
          <p:cNvPr id="38" name="Sun"/>
          <p:cNvSpPr/>
          <p:nvPr/>
        </p:nvSpPr>
        <p:spPr>
          <a:xfrm rot="19846822">
            <a:off x="2482213" y="2255925"/>
            <a:ext cx="500380" cy="500380"/>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spTree>
    <p:extLst>
      <p:ext uri="{BB962C8B-B14F-4D97-AF65-F5344CB8AC3E}">
        <p14:creationId xmlns:p14="http://schemas.microsoft.com/office/powerpoint/2010/main" val="1449416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left)">
                                      <p:cBhvr>
                                        <p:cTn id="7" dur="500"/>
                                        <p:tgtEl>
                                          <p:spTgt spid="1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fade">
                                      <p:cBhvr>
                                        <p:cTn id="11" dur="500"/>
                                        <p:tgtEl>
                                          <p:spTgt spid="105"/>
                                        </p:tgtEl>
                                      </p:cBhvr>
                                    </p:animEffect>
                                  </p:childTnLst>
                                </p:cTn>
                              </p:par>
                              <p:par>
                                <p:cTn id="12" presetID="10" presetClass="entr" presetSubtype="0"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61"/>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49"/>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6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36"/>
                                        </p:tgtEl>
                                        <p:attrNameLst>
                                          <p:attrName>style.visibility</p:attrName>
                                        </p:attrNameLst>
                                      </p:cBhvr>
                                      <p:to>
                                        <p:strVal val="hidden"/>
                                      </p:to>
                                    </p:set>
                                  </p:childTnLst>
                                </p:cTn>
                              </p:par>
                              <p:par>
                                <p:cTn id="48" presetID="22" presetClass="entr" presetSubtype="4" fill="hold"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wipe(down)">
                                      <p:cBhvr>
                                        <p:cTn id="50" dur="500"/>
                                        <p:tgtEl>
                                          <p:spTgt spid="81"/>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grpId="0" nodeType="withEffect">
                                  <p:stCondLst>
                                    <p:cond delay="60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350"/>
                                        <p:tgtEl>
                                          <p:spTgt spid="45"/>
                                        </p:tgtEl>
                                      </p:cBhvr>
                                    </p:animEffect>
                                  </p:childTnLst>
                                </p:cTn>
                              </p:par>
                              <p:par>
                                <p:cTn id="58" presetID="16" presetClass="entr" presetSubtype="21" fill="hold" nodeType="withEffect">
                                  <p:stCondLst>
                                    <p:cond delay="600"/>
                                  </p:stCondLst>
                                  <p:childTnLst>
                                    <p:set>
                                      <p:cBhvr>
                                        <p:cTn id="59" dur="1" fill="hold">
                                          <p:stCondLst>
                                            <p:cond delay="0"/>
                                          </p:stCondLst>
                                        </p:cTn>
                                        <p:tgtEl>
                                          <p:spTgt spid="84"/>
                                        </p:tgtEl>
                                        <p:attrNameLst>
                                          <p:attrName>style.visibility</p:attrName>
                                        </p:attrNameLst>
                                      </p:cBhvr>
                                      <p:to>
                                        <p:strVal val="visible"/>
                                      </p:to>
                                    </p:set>
                                    <p:animEffect transition="in" filter="barn(inVertical)">
                                      <p:cBhvr>
                                        <p:cTn id="60" dur="350"/>
                                        <p:tgtEl>
                                          <p:spTgt spid="84"/>
                                        </p:tgtEl>
                                      </p:cBhvr>
                                    </p:animEffect>
                                  </p:childTnLst>
                                </p:cTn>
                              </p:par>
                              <p:par>
                                <p:cTn id="61" presetID="10" presetClass="exit" presetSubtype="0" fill="hold" nodeType="withEffect">
                                  <p:stCondLst>
                                    <p:cond delay="600"/>
                                  </p:stCondLst>
                                  <p:childTnLst>
                                    <p:animEffect transition="out" filter="fade">
                                      <p:cBhvr>
                                        <p:cTn id="62" dur="350"/>
                                        <p:tgtEl>
                                          <p:spTgt spid="63"/>
                                        </p:tgtEl>
                                      </p:cBhvr>
                                    </p:animEffect>
                                    <p:set>
                                      <p:cBhvr>
                                        <p:cTn id="63" dur="1" fill="hold">
                                          <p:stCondLst>
                                            <p:cond delay="349"/>
                                          </p:stCondLst>
                                        </p:cTn>
                                        <p:tgtEl>
                                          <p:spTgt spid="63"/>
                                        </p:tgtEl>
                                        <p:attrNameLst>
                                          <p:attrName>style.visibility</p:attrName>
                                        </p:attrNameLst>
                                      </p:cBhvr>
                                      <p:to>
                                        <p:strVal val="hidden"/>
                                      </p:to>
                                    </p:set>
                                  </p:childTnLst>
                                </p:cTn>
                              </p:par>
                              <p:par>
                                <p:cTn id="64" presetID="10" presetClass="entr" presetSubtype="0" fill="hold" nodeType="withEffect">
                                  <p:stCondLst>
                                    <p:cond delay="60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45" grpId="0"/>
      <p:bldP spid="49" grpId="0"/>
      <p:bldP spid="4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Straight Arrow Connector 155"/>
          <p:cNvCxnSpPr/>
          <p:nvPr/>
        </p:nvCxnSpPr>
        <p:spPr>
          <a:xfrm flipH="1">
            <a:off x="5892800" y="2686050"/>
            <a:ext cx="3233276" cy="383370"/>
          </a:xfrm>
          <a:prstGeom prst="straightConnector1">
            <a:avLst/>
          </a:prstGeom>
          <a:ln w="19050">
            <a:solidFill>
              <a:srgbClr val="FF7979"/>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147" idx="6"/>
          </p:cNvCxnSpPr>
          <p:nvPr/>
        </p:nvCxnSpPr>
        <p:spPr>
          <a:xfrm flipH="1" flipV="1">
            <a:off x="6777471" y="1223011"/>
            <a:ext cx="2268273" cy="238651"/>
          </a:xfrm>
          <a:prstGeom prst="straightConnector1">
            <a:avLst/>
          </a:prstGeom>
          <a:ln w="19050">
            <a:solidFill>
              <a:srgbClr val="FF7979"/>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347864" y="1024329"/>
            <a:ext cx="2037660" cy="1956040"/>
            <a:chOff x="5618389" y="1205304"/>
            <a:chExt cx="2037660" cy="1956040"/>
          </a:xfrm>
        </p:grpSpPr>
        <p:sp>
          <p:nvSpPr>
            <p:cNvPr id="70" name="Oval 69"/>
            <p:cNvSpPr/>
            <p:nvPr/>
          </p:nvSpPr>
          <p:spPr>
            <a:xfrm>
              <a:off x="7256942" y="1368408"/>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71" name="Oval 70"/>
            <p:cNvSpPr/>
            <p:nvPr/>
          </p:nvSpPr>
          <p:spPr>
            <a:xfrm>
              <a:off x="7256942" y="2762237"/>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72" name="Oval 71"/>
            <p:cNvSpPr/>
            <p:nvPr/>
          </p:nvSpPr>
          <p:spPr>
            <a:xfrm>
              <a:off x="5618389" y="1205304"/>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4" name="Group 3"/>
          <p:cNvGrpSpPr/>
          <p:nvPr/>
        </p:nvGrpSpPr>
        <p:grpSpPr>
          <a:xfrm>
            <a:off x="130062" y="1024329"/>
            <a:ext cx="2037660" cy="1956040"/>
            <a:chOff x="1137817" y="1205304"/>
            <a:chExt cx="2037660" cy="1956040"/>
          </a:xfrm>
        </p:grpSpPr>
        <p:sp>
          <p:nvSpPr>
            <p:cNvPr id="65" name="Oval 64"/>
            <p:cNvSpPr/>
            <p:nvPr/>
          </p:nvSpPr>
          <p:spPr>
            <a:xfrm>
              <a:off x="2776370" y="1376028"/>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68" name="Oval 67"/>
            <p:cNvSpPr/>
            <p:nvPr/>
          </p:nvSpPr>
          <p:spPr>
            <a:xfrm>
              <a:off x="2776370" y="2762237"/>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1137817" y="1205304"/>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3" name="Group 2"/>
          <p:cNvGrpSpPr/>
          <p:nvPr/>
        </p:nvGrpSpPr>
        <p:grpSpPr>
          <a:xfrm>
            <a:off x="3395153" y="1214064"/>
            <a:ext cx="2255343" cy="1667995"/>
            <a:chOff x="5665678" y="1395039"/>
            <a:chExt cx="2255343" cy="1667995"/>
          </a:xfrm>
        </p:grpSpPr>
        <p:sp>
          <p:nvSpPr>
            <p:cNvPr id="62" name="Oval 61"/>
            <p:cNvSpPr/>
            <p:nvPr/>
          </p:nvSpPr>
          <p:spPr>
            <a:xfrm rot="322487">
              <a:off x="7334246" y="1469240"/>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61" name="Oval 60"/>
            <p:cNvSpPr/>
            <p:nvPr/>
          </p:nvSpPr>
          <p:spPr>
            <a:xfrm rot="2208672">
              <a:off x="5665678" y="1395039"/>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57" name="Oval 56"/>
            <p:cNvSpPr/>
            <p:nvPr/>
          </p:nvSpPr>
          <p:spPr>
            <a:xfrm rot="21299329">
              <a:off x="7334722" y="2831263"/>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2" name="Group 1"/>
          <p:cNvGrpSpPr/>
          <p:nvPr/>
        </p:nvGrpSpPr>
        <p:grpSpPr>
          <a:xfrm>
            <a:off x="174981" y="934737"/>
            <a:ext cx="2254550" cy="1947322"/>
            <a:chOff x="1182736" y="1115712"/>
            <a:chExt cx="2254550" cy="1947322"/>
          </a:xfrm>
        </p:grpSpPr>
        <p:sp>
          <p:nvSpPr>
            <p:cNvPr id="60" name="Oval 59"/>
            <p:cNvSpPr/>
            <p:nvPr/>
          </p:nvSpPr>
          <p:spPr>
            <a:xfrm rot="2208672">
              <a:off x="1182736" y="1395039"/>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59" name="Oval 58"/>
            <p:cNvSpPr/>
            <p:nvPr/>
          </p:nvSpPr>
          <p:spPr>
            <a:xfrm rot="16200000">
              <a:off x="2681919" y="1292976"/>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56" name="Oval 55"/>
            <p:cNvSpPr/>
            <p:nvPr/>
          </p:nvSpPr>
          <p:spPr>
            <a:xfrm rot="21299329">
              <a:off x="2850987" y="2831263"/>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sp>
        <p:nvSpPr>
          <p:cNvPr id="5" name="Title 4"/>
          <p:cNvSpPr>
            <a:spLocks noGrp="1"/>
          </p:cNvSpPr>
          <p:nvPr>
            <p:ph type="title"/>
          </p:nvPr>
        </p:nvSpPr>
        <p:spPr/>
        <p:txBody>
          <a:bodyPr/>
          <a:lstStyle/>
          <a:p>
            <a:r>
              <a:rPr lang="en-US" dirty="0" smtClean="0"/>
              <a:t>Anisotropic tabulation</a:t>
            </a:r>
            <a:endParaRPr lang="en-GB" dirty="0"/>
          </a:p>
        </p:txBody>
      </p:sp>
      <p:sp>
        <p:nvSpPr>
          <p:cNvPr id="66" name="TextBox 65"/>
          <p:cNvSpPr txBox="1"/>
          <p:nvPr/>
        </p:nvSpPr>
        <p:spPr>
          <a:xfrm>
            <a:off x="-108520" y="3473574"/>
            <a:ext cx="2923346" cy="330669"/>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b="1" dirty="0">
                <a:solidFill>
                  <a:schemeClr val="tx1"/>
                </a:solidFill>
              </a:rPr>
              <a:t>Unidirectional </a:t>
            </a:r>
            <a:r>
              <a:rPr lang="en-US" sz="1600" b="1" dirty="0" smtClean="0">
                <a:solidFill>
                  <a:schemeClr val="tx1"/>
                </a:solidFill>
              </a:rPr>
              <a:t>factorization</a:t>
            </a:r>
            <a:endParaRPr lang="en-US" sz="1600" b="1" dirty="0">
              <a:solidFill>
                <a:schemeClr val="tx1"/>
              </a:solidFill>
            </a:endParaRPr>
          </a:p>
        </p:txBody>
      </p:sp>
      <p:sp>
        <p:nvSpPr>
          <p:cNvPr id="67" name="TextBox 66"/>
          <p:cNvSpPr txBox="1"/>
          <p:nvPr/>
        </p:nvSpPr>
        <p:spPr>
          <a:xfrm>
            <a:off x="3111197" y="3473574"/>
            <a:ext cx="2926080" cy="330669"/>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b="1" dirty="0">
                <a:solidFill>
                  <a:schemeClr val="tx1"/>
                </a:solidFill>
              </a:rPr>
              <a:t>Bidirectional </a:t>
            </a:r>
            <a:r>
              <a:rPr lang="en-US" sz="1600" b="1" dirty="0" smtClean="0">
                <a:solidFill>
                  <a:schemeClr val="tx1"/>
                </a:solidFill>
              </a:rPr>
              <a:t>factorization</a:t>
            </a:r>
            <a:endParaRPr lang="en-US" sz="1600" b="1" dirty="0">
              <a:solidFill>
                <a:schemeClr val="tx1"/>
              </a:solidFill>
            </a:endParaRPr>
          </a:p>
        </p:txBody>
      </p:sp>
      <p:cxnSp>
        <p:nvCxnSpPr>
          <p:cNvPr id="82" name="Straight Arrow Connector 81"/>
          <p:cNvCxnSpPr>
            <a:endCxn id="121" idx="6"/>
          </p:cNvCxnSpPr>
          <p:nvPr/>
        </p:nvCxnSpPr>
        <p:spPr>
          <a:xfrm flipH="1">
            <a:off x="3608894" y="2695575"/>
            <a:ext cx="2257181" cy="268629"/>
          </a:xfrm>
          <a:prstGeom prst="straightConnector1">
            <a:avLst/>
          </a:prstGeom>
          <a:ln w="19050">
            <a:solidFill>
              <a:srgbClr val="FF7979"/>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6" idx="4"/>
            <a:endCxn id="92" idx="0"/>
          </p:cNvCxnSpPr>
          <p:nvPr/>
        </p:nvCxnSpPr>
        <p:spPr>
          <a:xfrm flipH="1">
            <a:off x="5188978" y="1444632"/>
            <a:ext cx="8" cy="1278409"/>
          </a:xfrm>
          <a:prstGeom prst="straightConnector1">
            <a:avLst/>
          </a:prstGeom>
          <a:ln w="34925">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40" idx="6"/>
            <a:endCxn id="96" idx="2"/>
          </p:cNvCxnSpPr>
          <p:nvPr/>
        </p:nvCxnSpPr>
        <p:spPr>
          <a:xfrm>
            <a:off x="3606193" y="1223011"/>
            <a:ext cx="1525017" cy="163846"/>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21" idx="6"/>
            <a:endCxn id="92" idx="2"/>
          </p:cNvCxnSpPr>
          <p:nvPr/>
        </p:nvCxnSpPr>
        <p:spPr>
          <a:xfrm flipV="1">
            <a:off x="3608894" y="2780816"/>
            <a:ext cx="1522308" cy="183388"/>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3493342" y="2906429"/>
            <a:ext cx="369864" cy="412854"/>
            <a:chOff x="3023924" y="5268044"/>
            <a:chExt cx="416770" cy="465212"/>
          </a:xfrm>
        </p:grpSpPr>
        <p:sp>
          <p:nvSpPr>
            <p:cNvPr id="121" name="Oval 120"/>
            <p:cNvSpPr/>
            <p:nvPr/>
          </p:nvSpPr>
          <p:spPr>
            <a:xfrm>
              <a:off x="3023924" y="5268044"/>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2" name="Rectangle 121"/>
                <p:cNvSpPr/>
                <p:nvPr/>
              </p:nvSpPr>
              <p:spPr>
                <a:xfrm>
                  <a:off x="3046034" y="5333146"/>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a:effectLst>
                              <a:outerShdw blurRad="38100" dist="25400" dir="2700000" algn="tl">
                                <a:srgbClr val="000000"/>
                              </a:outerShdw>
                            </a:effectLst>
                            <a:latin typeface="Cambria Math"/>
                          </a:rPr>
                          <m:t>d</m:t>
                        </m:r>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3046034" y="5333146"/>
                  <a:ext cx="394660" cy="400110"/>
                </a:xfrm>
                <a:prstGeom prst="rect">
                  <a:avLst/>
                </a:prstGeom>
                <a:blipFill rotWithShape="1">
                  <a:blip r:embed="rId7"/>
                  <a:stretch>
                    <a:fillRect b="-3077"/>
                  </a:stretch>
                </a:blipFill>
              </p:spPr>
              <p:txBody>
                <a:bodyPr/>
                <a:lstStyle/>
                <a:p>
                  <a:r>
                    <a:rPr lang="en-US">
                      <a:noFill/>
                    </a:rPr>
                    <a:t> </a:t>
                  </a:r>
                </a:p>
              </p:txBody>
            </p:sp>
          </mc:Fallback>
        </mc:AlternateContent>
      </p:grpSp>
      <p:grpSp>
        <p:nvGrpSpPr>
          <p:cNvPr id="136" name="Group 135"/>
          <p:cNvGrpSpPr/>
          <p:nvPr/>
        </p:nvGrpSpPr>
        <p:grpSpPr>
          <a:xfrm>
            <a:off x="3490641" y="822166"/>
            <a:ext cx="388080" cy="458620"/>
            <a:chOff x="3023924" y="2263031"/>
            <a:chExt cx="437294" cy="516782"/>
          </a:xfrm>
        </p:grpSpPr>
        <p:sp>
          <p:nvSpPr>
            <p:cNvPr id="140" name="Oval 139"/>
            <p:cNvSpPr/>
            <p:nvPr/>
          </p:nvSpPr>
          <p:spPr>
            <a:xfrm>
              <a:off x="3023924" y="2649609"/>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2" name="Rectangle 141"/>
                <p:cNvSpPr/>
                <p:nvPr/>
              </p:nvSpPr>
              <p:spPr>
                <a:xfrm>
                  <a:off x="3082588" y="2263031"/>
                  <a:ext cx="378630" cy="4001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a</m:t>
                        </m:r>
                      </m:oMath>
                    </m:oMathPara>
                  </a14:m>
                  <a:endParaRPr lang="en-GB" sz="2000" dirty="0"/>
                </a:p>
              </p:txBody>
            </p:sp>
          </mc:Choice>
          <mc:Fallback xmlns="">
            <p:sp>
              <p:nvSpPr>
                <p:cNvPr id="142" name="Rectangle 141"/>
                <p:cNvSpPr>
                  <a:spLocks noRot="1" noChangeAspect="1" noMove="1" noResize="1" noEditPoints="1" noAdjustHandles="1" noChangeArrowheads="1" noChangeShapeType="1" noTextEdit="1"/>
                </p:cNvSpPr>
                <p:nvPr/>
              </p:nvSpPr>
              <p:spPr>
                <a:xfrm>
                  <a:off x="3082588" y="2263031"/>
                  <a:ext cx="378630" cy="400111"/>
                </a:xfrm>
                <a:prstGeom prst="rect">
                  <a:avLst/>
                </a:prstGeom>
                <a:blipFill rotWithShape="1">
                  <a:blip r:embed="rId14"/>
                  <a:stretch>
                    <a:fillRect b="-8621"/>
                  </a:stretch>
                </a:blipFill>
              </p:spPr>
              <p:txBody>
                <a:bodyPr/>
                <a:lstStyle/>
                <a:p>
                  <a:r>
                    <a:rPr lang="en-US">
                      <a:noFill/>
                    </a:rPr>
                    <a:t> </a:t>
                  </a:r>
                </a:p>
              </p:txBody>
            </p:sp>
          </mc:Fallback>
        </mc:AlternateContent>
      </p:grpSp>
      <p:grpSp>
        <p:nvGrpSpPr>
          <p:cNvPr id="91" name="Group 90"/>
          <p:cNvGrpSpPr/>
          <p:nvPr/>
        </p:nvGrpSpPr>
        <p:grpSpPr>
          <a:xfrm>
            <a:off x="5131202" y="2723041"/>
            <a:ext cx="363019" cy="362476"/>
            <a:chOff x="5561538" y="5061399"/>
            <a:chExt cx="409057" cy="408445"/>
          </a:xfrm>
        </p:grpSpPr>
        <p:sp>
          <p:nvSpPr>
            <p:cNvPr id="92" name="Oval 91"/>
            <p:cNvSpPr/>
            <p:nvPr/>
          </p:nvSpPr>
          <p:spPr>
            <a:xfrm>
              <a:off x="5561538" y="5061399"/>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3" name="Rectangle 92"/>
                <p:cNvSpPr/>
                <p:nvPr/>
              </p:nvSpPr>
              <p:spPr>
                <a:xfrm>
                  <a:off x="5604789" y="5069734"/>
                  <a:ext cx="365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c</m:t>
                        </m:r>
                      </m:oMath>
                    </m:oMathPara>
                  </a14:m>
                  <a:endParaRPr lang="en-GB" sz="2000" dirty="0"/>
                </a:p>
              </p:txBody>
            </p:sp>
          </mc:Choice>
          <mc:Fallback xmlns="">
            <p:sp>
              <p:nvSpPr>
                <p:cNvPr id="41" name="Rectangle 40"/>
                <p:cNvSpPr>
                  <a:spLocks noRot="1" noChangeAspect="1" noMove="1" noResize="1" noEditPoints="1" noAdjustHandles="1" noChangeArrowheads="1" noChangeShapeType="1" noTextEdit="1"/>
                </p:cNvSpPr>
                <p:nvPr/>
              </p:nvSpPr>
              <p:spPr>
                <a:xfrm>
                  <a:off x="5604789" y="5069734"/>
                  <a:ext cx="365806" cy="400110"/>
                </a:xfrm>
                <a:prstGeom prst="rect">
                  <a:avLst/>
                </a:prstGeom>
                <a:blipFill rotWithShape="1">
                  <a:blip r:embed="rId16"/>
                  <a:stretch>
                    <a:fillRect/>
                  </a:stretch>
                </a:blipFill>
              </p:spPr>
              <p:txBody>
                <a:bodyPr/>
                <a:lstStyle/>
                <a:p>
                  <a:r>
                    <a:rPr lang="en-US">
                      <a:noFill/>
                    </a:rPr>
                    <a:t> </a:t>
                  </a:r>
                </a:p>
              </p:txBody>
            </p:sp>
          </mc:Fallback>
        </mc:AlternateContent>
      </p:grpSp>
      <p:grpSp>
        <p:nvGrpSpPr>
          <p:cNvPr id="95" name="Group 94"/>
          <p:cNvGrpSpPr/>
          <p:nvPr/>
        </p:nvGrpSpPr>
        <p:grpSpPr>
          <a:xfrm>
            <a:off x="5131210" y="1027428"/>
            <a:ext cx="414421" cy="417204"/>
            <a:chOff x="5561538" y="2494322"/>
            <a:chExt cx="466977" cy="470113"/>
          </a:xfrm>
        </p:grpSpPr>
        <p:sp>
          <p:nvSpPr>
            <p:cNvPr id="96" name="Oval 95"/>
            <p:cNvSpPr/>
            <p:nvPr/>
          </p:nvSpPr>
          <p:spPr>
            <a:xfrm>
              <a:off x="5561538" y="2834231"/>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7" name="Rectangle 96"/>
                <p:cNvSpPr/>
                <p:nvPr/>
              </p:nvSpPr>
              <p:spPr>
                <a:xfrm>
                  <a:off x="5633855" y="2494322"/>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b</m:t>
                        </m:r>
                      </m:oMath>
                    </m:oMathPara>
                  </a14:m>
                  <a:endParaRPr lang="en-GB" sz="2000" dirty="0"/>
                </a:p>
              </p:txBody>
            </p:sp>
          </mc:Choice>
          <mc:Fallback xmlns="">
            <p:sp>
              <p:nvSpPr>
                <p:cNvPr id="97" name="Rectangle 96"/>
                <p:cNvSpPr>
                  <a:spLocks noRot="1" noChangeAspect="1" noMove="1" noResize="1" noEditPoints="1" noAdjustHandles="1" noChangeArrowheads="1" noChangeShapeType="1" noTextEdit="1"/>
                </p:cNvSpPr>
                <p:nvPr/>
              </p:nvSpPr>
              <p:spPr>
                <a:xfrm>
                  <a:off x="5633855" y="2494322"/>
                  <a:ext cx="394660" cy="400110"/>
                </a:xfrm>
                <a:prstGeom prst="rect">
                  <a:avLst/>
                </a:prstGeom>
                <a:blipFill rotWithShape="1">
                  <a:blip r:embed="rId18"/>
                  <a:stretch>
                    <a:fillRect r="-5172" b="-15517"/>
                  </a:stretch>
                </a:blipFill>
              </p:spPr>
              <p:txBody>
                <a:bodyPr/>
                <a:lstStyle/>
                <a:p>
                  <a:r>
                    <a:rPr lang="en-US">
                      <a:noFill/>
                    </a:rPr>
                    <a:t> </a:t>
                  </a:r>
                </a:p>
              </p:txBody>
            </p:sp>
          </mc:Fallback>
        </mc:AlternateContent>
      </p:grpSp>
      <p:grpSp>
        <p:nvGrpSpPr>
          <p:cNvPr id="15" name="Group 14"/>
          <p:cNvGrpSpPr/>
          <p:nvPr/>
        </p:nvGrpSpPr>
        <p:grpSpPr>
          <a:xfrm>
            <a:off x="272533" y="822166"/>
            <a:ext cx="2405204" cy="2497117"/>
            <a:chOff x="1547664" y="2420888"/>
            <a:chExt cx="2405204" cy="2497117"/>
          </a:xfrm>
        </p:grpSpPr>
        <p:cxnSp>
          <p:nvCxnSpPr>
            <p:cNvPr id="114" name="Straight Arrow Connector 113"/>
            <p:cNvCxnSpPr>
              <a:endCxn id="103" idx="6"/>
            </p:cNvCxnSpPr>
            <p:nvPr/>
          </p:nvCxnSpPr>
          <p:spPr>
            <a:xfrm flipH="1">
              <a:off x="1663216" y="4284772"/>
              <a:ext cx="2289652" cy="278154"/>
            </a:xfrm>
            <a:prstGeom prst="straightConnector1">
              <a:avLst/>
            </a:prstGeom>
            <a:ln w="19050">
              <a:solidFill>
                <a:srgbClr val="FF7979"/>
              </a:solidFill>
              <a:headEnd type="triangle" w="lg" len="lg"/>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12" idx="6"/>
              <a:endCxn id="109" idx="2"/>
            </p:cNvCxnSpPr>
            <p:nvPr/>
          </p:nvCxnSpPr>
          <p:spPr>
            <a:xfrm>
              <a:off x="1663229" y="2821733"/>
              <a:ext cx="1522303" cy="171596"/>
            </a:xfrm>
            <a:prstGeom prst="straightConnector1">
              <a:avLst/>
            </a:prstGeom>
            <a:ln w="34925">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1547677" y="2420888"/>
              <a:ext cx="388080" cy="458620"/>
              <a:chOff x="3023924" y="2263031"/>
              <a:chExt cx="437294" cy="516782"/>
            </a:xfrm>
          </p:grpSpPr>
          <p:sp>
            <p:nvSpPr>
              <p:cNvPr id="112" name="Oval 111"/>
              <p:cNvSpPr/>
              <p:nvPr/>
            </p:nvSpPr>
            <p:spPr>
              <a:xfrm>
                <a:off x="3023924" y="2649609"/>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3" name="Rectangle 112"/>
                  <p:cNvSpPr/>
                  <p:nvPr/>
                </p:nvSpPr>
                <p:spPr>
                  <a:xfrm>
                    <a:off x="3082588" y="2263031"/>
                    <a:ext cx="378630" cy="4001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a</m:t>
                          </m:r>
                        </m:oMath>
                      </m:oMathPara>
                    </a14:m>
                    <a:endParaRPr lang="en-GB" sz="2000" dirty="0"/>
                  </a:p>
                </p:txBody>
              </p:sp>
            </mc:Choice>
            <mc:Fallback xmlns="">
              <p:sp>
                <p:nvSpPr>
                  <p:cNvPr id="113" name="Rectangle 112"/>
                  <p:cNvSpPr>
                    <a:spLocks noRot="1" noChangeAspect="1" noMove="1" noResize="1" noEditPoints="1" noAdjustHandles="1" noChangeArrowheads="1" noChangeShapeType="1" noTextEdit="1"/>
                  </p:cNvSpPr>
                  <p:nvPr/>
                </p:nvSpPr>
                <p:spPr>
                  <a:xfrm>
                    <a:off x="3082588" y="2263031"/>
                    <a:ext cx="378630" cy="400111"/>
                  </a:xfrm>
                  <a:prstGeom prst="rect">
                    <a:avLst/>
                  </a:prstGeom>
                  <a:blipFill rotWithShape="1">
                    <a:blip r:embed="rId6"/>
                    <a:stretch>
                      <a:fillRect b="-8621"/>
                    </a:stretch>
                  </a:blipFill>
                </p:spPr>
                <p:txBody>
                  <a:bodyPr/>
                  <a:lstStyle/>
                  <a:p>
                    <a:r>
                      <a:rPr lang="en-US">
                        <a:noFill/>
                      </a:rPr>
                      <a:t> </a:t>
                    </a:r>
                  </a:p>
                </p:txBody>
              </p:sp>
            </mc:Fallback>
          </mc:AlternateContent>
        </p:grpSp>
        <p:cxnSp>
          <p:nvCxnSpPr>
            <p:cNvPr id="119" name="Straight Arrow Connector 118"/>
            <p:cNvCxnSpPr>
              <a:stCxn id="103" idx="6"/>
              <a:endCxn id="106" idx="2"/>
            </p:cNvCxnSpPr>
            <p:nvPr/>
          </p:nvCxnSpPr>
          <p:spPr>
            <a:xfrm flipV="1">
              <a:off x="1663216" y="4379538"/>
              <a:ext cx="1522308" cy="183388"/>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09" idx="4"/>
              <a:endCxn id="106" idx="0"/>
            </p:cNvCxnSpPr>
            <p:nvPr/>
          </p:nvCxnSpPr>
          <p:spPr>
            <a:xfrm flipH="1">
              <a:off x="3243300" y="3051104"/>
              <a:ext cx="8" cy="1270659"/>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3185524" y="4321763"/>
              <a:ext cx="363019" cy="362476"/>
              <a:chOff x="5561538" y="5061399"/>
              <a:chExt cx="409057" cy="408445"/>
            </a:xfrm>
          </p:grpSpPr>
          <p:sp>
            <p:nvSpPr>
              <p:cNvPr id="106" name="Oval 105"/>
              <p:cNvSpPr/>
              <p:nvPr/>
            </p:nvSpPr>
            <p:spPr>
              <a:xfrm>
                <a:off x="5561538" y="5061399"/>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Rectangle 106"/>
                  <p:cNvSpPr/>
                  <p:nvPr/>
                </p:nvSpPr>
                <p:spPr>
                  <a:xfrm>
                    <a:off x="5604789" y="5069734"/>
                    <a:ext cx="365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c</m:t>
                          </m:r>
                        </m:oMath>
                      </m:oMathPara>
                    </a14:m>
                    <a:endParaRPr lang="en-GB" sz="2000" dirty="0"/>
                  </a:p>
                </p:txBody>
              </p:sp>
            </mc:Choice>
            <mc:Fallback xmlns="">
              <p:sp>
                <p:nvSpPr>
                  <p:cNvPr id="41" name="Rectangle 40"/>
                  <p:cNvSpPr>
                    <a:spLocks noRot="1" noChangeAspect="1" noMove="1" noResize="1" noEditPoints="1" noAdjustHandles="1" noChangeArrowheads="1" noChangeShapeType="1" noTextEdit="1"/>
                  </p:cNvSpPr>
                  <p:nvPr/>
                </p:nvSpPr>
                <p:spPr>
                  <a:xfrm>
                    <a:off x="5604789" y="5069734"/>
                    <a:ext cx="365806" cy="400110"/>
                  </a:xfrm>
                  <a:prstGeom prst="rect">
                    <a:avLst/>
                  </a:prstGeom>
                  <a:blipFill rotWithShape="1">
                    <a:blip r:embed="rId16"/>
                    <a:stretch>
                      <a:fillRect/>
                    </a:stretch>
                  </a:blipFill>
                </p:spPr>
                <p:txBody>
                  <a:bodyPr/>
                  <a:lstStyle/>
                  <a:p>
                    <a:r>
                      <a:rPr lang="en-US">
                        <a:noFill/>
                      </a:rPr>
                      <a:t> </a:t>
                    </a:r>
                  </a:p>
                </p:txBody>
              </p:sp>
            </mc:Fallback>
          </mc:AlternateContent>
        </p:grpSp>
        <p:grpSp>
          <p:nvGrpSpPr>
            <p:cNvPr id="108" name="Group 107"/>
            <p:cNvGrpSpPr/>
            <p:nvPr/>
          </p:nvGrpSpPr>
          <p:grpSpPr>
            <a:xfrm>
              <a:off x="3185532" y="2618894"/>
              <a:ext cx="414421" cy="432210"/>
              <a:chOff x="5561538" y="2486145"/>
              <a:chExt cx="466977" cy="487022"/>
            </a:xfrm>
          </p:grpSpPr>
          <p:sp>
            <p:nvSpPr>
              <p:cNvPr id="109" name="Oval 108"/>
              <p:cNvSpPr/>
              <p:nvPr/>
            </p:nvSpPr>
            <p:spPr>
              <a:xfrm>
                <a:off x="5561538" y="2842963"/>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0" name="Rectangle 109"/>
                  <p:cNvSpPr/>
                  <p:nvPr/>
                </p:nvSpPr>
                <p:spPr>
                  <a:xfrm>
                    <a:off x="5633855" y="2486145"/>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b</m:t>
                          </m:r>
                        </m:oMath>
                      </m:oMathPara>
                    </a14:m>
                    <a:endParaRPr lang="en-GB" sz="2000" dirty="0"/>
                  </a:p>
                </p:txBody>
              </p:sp>
            </mc:Choice>
            <mc:Fallback xmlns="">
              <p:sp>
                <p:nvSpPr>
                  <p:cNvPr id="110" name="Rectangle 109"/>
                  <p:cNvSpPr>
                    <a:spLocks noRot="1" noChangeAspect="1" noMove="1" noResize="1" noEditPoints="1" noAdjustHandles="1" noChangeArrowheads="1" noChangeShapeType="1" noTextEdit="1"/>
                  </p:cNvSpPr>
                  <p:nvPr/>
                </p:nvSpPr>
                <p:spPr>
                  <a:xfrm>
                    <a:off x="5633855" y="2486145"/>
                    <a:ext cx="394660" cy="400110"/>
                  </a:xfrm>
                  <a:prstGeom prst="rect">
                    <a:avLst/>
                  </a:prstGeom>
                  <a:blipFill rotWithShape="1">
                    <a:blip r:embed="rId17"/>
                    <a:stretch>
                      <a:fillRect r="-5263" b="-15254"/>
                    </a:stretch>
                  </a:blipFill>
                </p:spPr>
                <p:txBody>
                  <a:bodyPr/>
                  <a:lstStyle/>
                  <a:p>
                    <a:r>
                      <a:rPr lang="en-US">
                        <a:noFill/>
                      </a:rPr>
                      <a:t> </a:t>
                    </a:r>
                  </a:p>
                </p:txBody>
              </p:sp>
            </mc:Fallback>
          </mc:AlternateContent>
        </p:grpSp>
        <p:grpSp>
          <p:nvGrpSpPr>
            <p:cNvPr id="101" name="Group 100"/>
            <p:cNvGrpSpPr/>
            <p:nvPr/>
          </p:nvGrpSpPr>
          <p:grpSpPr>
            <a:xfrm>
              <a:off x="1547664" y="4505151"/>
              <a:ext cx="369864" cy="412854"/>
              <a:chOff x="3023924" y="5268044"/>
              <a:chExt cx="416770" cy="465212"/>
            </a:xfrm>
          </p:grpSpPr>
          <p:sp>
            <p:nvSpPr>
              <p:cNvPr id="103" name="Oval 102"/>
              <p:cNvSpPr/>
              <p:nvPr/>
            </p:nvSpPr>
            <p:spPr>
              <a:xfrm>
                <a:off x="3023924" y="5268044"/>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4" name="Rectangle 103"/>
                  <p:cNvSpPr/>
                  <p:nvPr/>
                </p:nvSpPr>
                <p:spPr>
                  <a:xfrm>
                    <a:off x="3046034" y="5333146"/>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a:effectLst>
                                <a:outerShdw blurRad="38100" dist="25400" dir="2700000" algn="tl">
                                  <a:srgbClr val="000000"/>
                                </a:outerShdw>
                              </a:effectLst>
                              <a:latin typeface="Cambria Math"/>
                            </a:rPr>
                            <m:t>d</m:t>
                          </m:r>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3046034" y="5333146"/>
                    <a:ext cx="394660" cy="400110"/>
                  </a:xfrm>
                  <a:prstGeom prst="rect">
                    <a:avLst/>
                  </a:prstGeom>
                  <a:blipFill rotWithShape="1">
                    <a:blip r:embed="rId7"/>
                    <a:stretch>
                      <a:fillRect b="-3077"/>
                    </a:stretch>
                  </a:blipFill>
                </p:spPr>
                <p:txBody>
                  <a:bodyPr/>
                  <a:lstStyle/>
                  <a:p>
                    <a:r>
                      <a:rPr lang="en-US">
                        <a:noFill/>
                      </a:rPr>
                      <a:t> </a:t>
                    </a:r>
                  </a:p>
                </p:txBody>
              </p:sp>
            </mc:Fallback>
          </mc:AlternateContent>
        </p:grpSp>
      </p:grpSp>
      <p:sp>
        <p:nvSpPr>
          <p:cNvPr id="73" name="Content Placeholder 2"/>
          <p:cNvSpPr>
            <a:spLocks noGrp="1"/>
          </p:cNvSpPr>
          <p:nvPr>
            <p:ph idx="1"/>
          </p:nvPr>
        </p:nvSpPr>
        <p:spPr>
          <a:xfrm>
            <a:off x="69404" y="3971156"/>
            <a:ext cx="8890540" cy="2924944"/>
          </a:xfrm>
          <a:effectLst/>
        </p:spPr>
        <p:txBody>
          <a:bodyPr>
            <a:normAutofit fontScale="92500" lnSpcReduction="10000"/>
            <a:scene3d>
              <a:camera prst="orthographicFront"/>
              <a:lightRig rig="threePt" dir="t"/>
            </a:scene3d>
            <a:sp3d prstMaterial="matte">
              <a:bevelT w="12700" h="6350"/>
              <a:extrusionClr>
                <a:schemeClr val="tx1"/>
              </a:extrusionClr>
              <a:contourClr>
                <a:schemeClr val="tx1"/>
              </a:contourClr>
            </a:sp3d>
          </a:bodyPr>
          <a:lstStyle/>
          <a:p>
            <a:pPr marL="252413" lvl="1" indent="-252413"/>
            <a:r>
              <a:rPr lang="en-US" sz="2400" dirty="0" smtClean="0"/>
              <a:t>Virtual ray lights</a:t>
            </a:r>
            <a:endParaRPr lang="en-US" sz="2400" i="1" dirty="0" smtClean="0"/>
          </a:p>
          <a:p>
            <a:pPr marL="515588" lvl="2" indent="-252413"/>
            <a:r>
              <a:rPr lang="en-US" sz="2200" dirty="0" smtClean="0"/>
              <a:t>No direction importance sampling</a:t>
            </a:r>
          </a:p>
          <a:p>
            <a:pPr marL="515588" lvl="2" indent="-252413"/>
            <a:r>
              <a:rPr lang="en-US" sz="2200" dirty="0" smtClean="0"/>
              <a:t>Approximations</a:t>
            </a:r>
          </a:p>
          <a:p>
            <a:pPr marL="515588" lvl="2" indent="-252413"/>
            <a:r>
              <a:rPr lang="en-US" sz="2200" dirty="0" smtClean="0"/>
              <a:t>On-the-fly tabulation</a:t>
            </a:r>
            <a:endParaRPr lang="en-US" dirty="0"/>
          </a:p>
          <a:p>
            <a:pPr marL="252413" lvl="1" indent="-252413"/>
            <a:r>
              <a:rPr lang="en-US" sz="2400" b="1" dirty="0" smtClean="0"/>
              <a:t>Our tabulations</a:t>
            </a:r>
          </a:p>
          <a:p>
            <a:pPr marL="515588" lvl="2" indent="-252413"/>
            <a:r>
              <a:rPr lang="en-US" sz="2000" dirty="0" smtClean="0"/>
              <a:t>No approximations</a:t>
            </a:r>
          </a:p>
          <a:p>
            <a:pPr marL="515588" lvl="2" indent="-252413"/>
            <a:r>
              <a:rPr lang="en-US" sz="2000" dirty="0" smtClean="0"/>
              <a:t>Both factorizations (+ extra direction sampling)</a:t>
            </a:r>
          </a:p>
          <a:p>
            <a:pPr marL="515588" lvl="2" indent="-252413"/>
            <a:r>
              <a:rPr lang="en-US" sz="2000" dirty="0" smtClean="0"/>
              <a:t>Compact pre-computed tabulation by exploiting symmetries</a:t>
            </a:r>
          </a:p>
        </p:txBody>
      </p:sp>
      <p:cxnSp>
        <p:nvCxnSpPr>
          <p:cNvPr id="157" name="Straight Arrow Connector 156"/>
          <p:cNvCxnSpPr>
            <a:endCxn id="144" idx="6"/>
          </p:cNvCxnSpPr>
          <p:nvPr/>
        </p:nvCxnSpPr>
        <p:spPr>
          <a:xfrm flipH="1">
            <a:off x="6780172" y="2695575"/>
            <a:ext cx="2257181" cy="268629"/>
          </a:xfrm>
          <a:prstGeom prst="straightConnector1">
            <a:avLst/>
          </a:prstGeom>
          <a:ln w="19050">
            <a:solidFill>
              <a:srgbClr val="FF7979"/>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28" name="Oval 127"/>
          <p:cNvSpPr/>
          <p:nvPr/>
        </p:nvSpPr>
        <p:spPr>
          <a:xfrm>
            <a:off x="8157695" y="1187433"/>
            <a:ext cx="399107" cy="399107"/>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139" name="Straight Arrow Connector 138"/>
          <p:cNvCxnSpPr>
            <a:stCxn id="147" idx="6"/>
            <a:endCxn id="153" idx="2"/>
          </p:cNvCxnSpPr>
          <p:nvPr/>
        </p:nvCxnSpPr>
        <p:spPr>
          <a:xfrm>
            <a:off x="6777471" y="1223011"/>
            <a:ext cx="1525017" cy="163846"/>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780172" y="1444632"/>
            <a:ext cx="2041602" cy="1640885"/>
            <a:chOff x="6780172" y="1577982"/>
            <a:chExt cx="2041602" cy="1640885"/>
          </a:xfrm>
        </p:grpSpPr>
        <p:sp>
          <p:nvSpPr>
            <p:cNvPr id="134" name="Oval 133"/>
            <p:cNvSpPr/>
            <p:nvPr/>
          </p:nvSpPr>
          <p:spPr>
            <a:xfrm rot="21299329">
              <a:off x="8235475" y="2783638"/>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138" name="Straight Arrow Connector 137"/>
            <p:cNvCxnSpPr>
              <a:stCxn id="153" idx="4"/>
              <a:endCxn id="150" idx="0"/>
            </p:cNvCxnSpPr>
            <p:nvPr/>
          </p:nvCxnSpPr>
          <p:spPr>
            <a:xfrm flipH="1">
              <a:off x="8360256" y="1577982"/>
              <a:ext cx="8" cy="1278409"/>
            </a:xfrm>
            <a:prstGeom prst="straightConnector1">
              <a:avLst/>
            </a:prstGeom>
            <a:ln w="34925">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44" idx="6"/>
              <a:endCxn id="150" idx="2"/>
            </p:cNvCxnSpPr>
            <p:nvPr/>
          </p:nvCxnSpPr>
          <p:spPr>
            <a:xfrm flipV="1">
              <a:off x="6780172" y="2914166"/>
              <a:ext cx="1522308" cy="183388"/>
            </a:xfrm>
            <a:prstGeom prst="straightConnector1">
              <a:avLst/>
            </a:prstGeom>
            <a:ln w="5080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49" name="Group 148"/>
            <p:cNvGrpSpPr/>
            <p:nvPr/>
          </p:nvGrpSpPr>
          <p:grpSpPr>
            <a:xfrm>
              <a:off x="8302480" y="2856391"/>
              <a:ext cx="363019" cy="362476"/>
              <a:chOff x="5561538" y="5061399"/>
              <a:chExt cx="409057" cy="408445"/>
            </a:xfrm>
          </p:grpSpPr>
          <p:sp>
            <p:nvSpPr>
              <p:cNvPr id="150" name="Oval 149"/>
              <p:cNvSpPr/>
              <p:nvPr/>
            </p:nvSpPr>
            <p:spPr>
              <a:xfrm>
                <a:off x="5561538" y="5061399"/>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1" name="Rectangle 150"/>
                  <p:cNvSpPr/>
                  <p:nvPr/>
                </p:nvSpPr>
                <p:spPr>
                  <a:xfrm>
                    <a:off x="5604789" y="5069734"/>
                    <a:ext cx="3658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c</m:t>
                          </m:r>
                        </m:oMath>
                      </m:oMathPara>
                    </a14:m>
                    <a:endParaRPr lang="en-GB" sz="2000" dirty="0"/>
                  </a:p>
                </p:txBody>
              </p:sp>
            </mc:Choice>
            <mc:Fallback xmlns="">
              <p:sp>
                <p:nvSpPr>
                  <p:cNvPr id="41" name="Rectangle 40"/>
                  <p:cNvSpPr>
                    <a:spLocks noRot="1" noChangeAspect="1" noMove="1" noResize="1" noEditPoints="1" noAdjustHandles="1" noChangeArrowheads="1" noChangeShapeType="1" noTextEdit="1"/>
                  </p:cNvSpPr>
                  <p:nvPr/>
                </p:nvSpPr>
                <p:spPr>
                  <a:xfrm>
                    <a:off x="5604789" y="5069734"/>
                    <a:ext cx="365806" cy="400110"/>
                  </a:xfrm>
                  <a:prstGeom prst="rect">
                    <a:avLst/>
                  </a:prstGeom>
                  <a:blipFill rotWithShape="1">
                    <a:blip r:embed="rId16"/>
                    <a:stretch>
                      <a:fillRect/>
                    </a:stretch>
                  </a:blipFill>
                </p:spPr>
                <p:txBody>
                  <a:bodyPr/>
                  <a:lstStyle/>
                  <a:p>
                    <a:r>
                      <a:rPr lang="en-US">
                        <a:noFill/>
                      </a:rPr>
                      <a:t> </a:t>
                    </a:r>
                  </a:p>
                </p:txBody>
              </p:sp>
            </mc:Fallback>
          </mc:AlternateContent>
        </p:grpSp>
      </p:grpSp>
      <p:grpSp>
        <p:nvGrpSpPr>
          <p:cNvPr id="152" name="Group 151"/>
          <p:cNvGrpSpPr/>
          <p:nvPr/>
        </p:nvGrpSpPr>
        <p:grpSpPr>
          <a:xfrm>
            <a:off x="8302488" y="1027428"/>
            <a:ext cx="414421" cy="417204"/>
            <a:chOff x="5561538" y="2494322"/>
            <a:chExt cx="466977" cy="470113"/>
          </a:xfrm>
        </p:grpSpPr>
        <p:sp>
          <p:nvSpPr>
            <p:cNvPr id="153" name="Oval 152"/>
            <p:cNvSpPr/>
            <p:nvPr/>
          </p:nvSpPr>
          <p:spPr>
            <a:xfrm>
              <a:off x="5561538" y="2834231"/>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4" name="Rectangle 153"/>
                <p:cNvSpPr/>
                <p:nvPr/>
              </p:nvSpPr>
              <p:spPr>
                <a:xfrm>
                  <a:off x="5633855" y="2494322"/>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b</m:t>
                        </m:r>
                      </m:oMath>
                    </m:oMathPara>
                  </a14:m>
                  <a:endParaRPr lang="en-GB" sz="2000" dirty="0"/>
                </a:p>
              </p:txBody>
            </p:sp>
          </mc:Choice>
          <mc:Fallback xmlns="">
            <p:sp>
              <p:nvSpPr>
                <p:cNvPr id="97" name="Rectangle 96"/>
                <p:cNvSpPr>
                  <a:spLocks noRot="1" noChangeAspect="1" noMove="1" noResize="1" noEditPoints="1" noAdjustHandles="1" noChangeArrowheads="1" noChangeShapeType="1" noTextEdit="1"/>
                </p:cNvSpPr>
                <p:nvPr/>
              </p:nvSpPr>
              <p:spPr>
                <a:xfrm>
                  <a:off x="5633855" y="2494322"/>
                  <a:ext cx="394660" cy="400110"/>
                </a:xfrm>
                <a:prstGeom prst="rect">
                  <a:avLst/>
                </a:prstGeom>
                <a:blipFill rotWithShape="1">
                  <a:blip r:embed="rId18"/>
                  <a:stretch>
                    <a:fillRect r="-5172" b="-15517"/>
                  </a:stretch>
                </a:blipFill>
              </p:spPr>
              <p:txBody>
                <a:bodyPr/>
                <a:lstStyle/>
                <a:p>
                  <a:r>
                    <a:rPr lang="en-US">
                      <a:noFill/>
                    </a:rPr>
                    <a:t> </a:t>
                  </a:r>
                </a:p>
              </p:txBody>
            </p:sp>
          </mc:Fallback>
        </mc:AlternateContent>
      </p:grpSp>
      <p:grpSp>
        <p:nvGrpSpPr>
          <p:cNvPr id="26" name="Group 25"/>
          <p:cNvGrpSpPr/>
          <p:nvPr/>
        </p:nvGrpSpPr>
        <p:grpSpPr>
          <a:xfrm>
            <a:off x="6281876" y="822166"/>
            <a:ext cx="2926080" cy="2982077"/>
            <a:chOff x="6281876" y="955516"/>
            <a:chExt cx="2926080" cy="2982077"/>
          </a:xfrm>
        </p:grpSpPr>
        <p:sp>
          <p:nvSpPr>
            <p:cNvPr id="135" name="TextBox 134"/>
            <p:cNvSpPr txBox="1"/>
            <p:nvPr/>
          </p:nvSpPr>
          <p:spPr>
            <a:xfrm>
              <a:off x="6281876" y="3606924"/>
              <a:ext cx="2926080" cy="330669"/>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dirty="0" smtClean="0">
                  <a:solidFill>
                    <a:schemeClr val="tx1"/>
                  </a:solidFill>
                </a:rPr>
                <a:t>VRL </a:t>
              </a:r>
              <a:r>
                <a:rPr lang="en-US" sz="1600" i="1" dirty="0" smtClean="0">
                  <a:solidFill>
                    <a:schemeClr val="tx1"/>
                  </a:solidFill>
                </a:rPr>
                <a:t>[Novák </a:t>
              </a:r>
              <a:r>
                <a:rPr lang="en-US" sz="1600" i="1" dirty="0">
                  <a:solidFill>
                    <a:schemeClr val="tx1"/>
                  </a:solidFill>
                </a:rPr>
                <a:t>et al. </a:t>
              </a:r>
              <a:r>
                <a:rPr lang="en-US" sz="1600" i="1" dirty="0" smtClean="0">
                  <a:solidFill>
                    <a:schemeClr val="tx1"/>
                  </a:solidFill>
                </a:rPr>
                <a:t>2012</a:t>
              </a:r>
              <a:r>
                <a:rPr lang="en-US" sz="1600" i="1" dirty="0">
                  <a:solidFill>
                    <a:schemeClr val="tx1"/>
                  </a:solidFill>
                </a:rPr>
                <a:t>] </a:t>
              </a:r>
            </a:p>
          </p:txBody>
        </p:sp>
        <p:grpSp>
          <p:nvGrpSpPr>
            <p:cNvPr id="146" name="Group 145"/>
            <p:cNvGrpSpPr/>
            <p:nvPr/>
          </p:nvGrpSpPr>
          <p:grpSpPr>
            <a:xfrm>
              <a:off x="6661919" y="955516"/>
              <a:ext cx="388080" cy="458620"/>
              <a:chOff x="3023924" y="2263031"/>
              <a:chExt cx="437294" cy="516782"/>
            </a:xfrm>
          </p:grpSpPr>
          <p:sp>
            <p:nvSpPr>
              <p:cNvPr id="147" name="Oval 146"/>
              <p:cNvSpPr/>
              <p:nvPr/>
            </p:nvSpPr>
            <p:spPr>
              <a:xfrm>
                <a:off x="3023924" y="2649609"/>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8" name="Rectangle 147"/>
                  <p:cNvSpPr/>
                  <p:nvPr/>
                </p:nvSpPr>
                <p:spPr>
                  <a:xfrm>
                    <a:off x="3082588" y="2263031"/>
                    <a:ext cx="378630" cy="4001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i="0" smtClean="0">
                              <a:effectLst>
                                <a:outerShdw blurRad="38100" dist="25400" dir="2700000" algn="tl">
                                  <a:srgbClr val="000000"/>
                                </a:outerShdw>
                              </a:effectLst>
                              <a:latin typeface="Cambria Math"/>
                            </a:rPr>
                            <m:t>a</m:t>
                          </m:r>
                        </m:oMath>
                      </m:oMathPara>
                    </a14:m>
                    <a:endParaRPr lang="en-GB" sz="2000" dirty="0"/>
                  </a:p>
                </p:txBody>
              </p:sp>
            </mc:Choice>
            <mc:Fallback xmlns="">
              <p:sp>
                <p:nvSpPr>
                  <p:cNvPr id="142" name="Rectangle 141"/>
                  <p:cNvSpPr>
                    <a:spLocks noRot="1" noChangeAspect="1" noMove="1" noResize="1" noEditPoints="1" noAdjustHandles="1" noChangeArrowheads="1" noChangeShapeType="1" noTextEdit="1"/>
                  </p:cNvSpPr>
                  <p:nvPr/>
                </p:nvSpPr>
                <p:spPr>
                  <a:xfrm>
                    <a:off x="3082588" y="2263031"/>
                    <a:ext cx="378630" cy="400111"/>
                  </a:xfrm>
                  <a:prstGeom prst="rect">
                    <a:avLst/>
                  </a:prstGeom>
                  <a:blipFill rotWithShape="1">
                    <a:blip r:embed="rId14"/>
                    <a:stretch>
                      <a:fillRect b="-8621"/>
                    </a:stretch>
                  </a:blipFill>
                </p:spPr>
                <p:txBody>
                  <a:bodyPr/>
                  <a:lstStyle/>
                  <a:p>
                    <a:r>
                      <a:rPr lang="en-US">
                        <a:noFill/>
                      </a:rPr>
                      <a:t> </a:t>
                    </a:r>
                  </a:p>
                </p:txBody>
              </p:sp>
            </mc:Fallback>
          </mc:AlternateContent>
        </p:grpSp>
        <p:grpSp>
          <p:nvGrpSpPr>
            <p:cNvPr id="143" name="Group 142"/>
            <p:cNvGrpSpPr/>
            <p:nvPr/>
          </p:nvGrpSpPr>
          <p:grpSpPr>
            <a:xfrm>
              <a:off x="6664620" y="3039779"/>
              <a:ext cx="369864" cy="412854"/>
              <a:chOff x="3023924" y="5268044"/>
              <a:chExt cx="416770" cy="465212"/>
            </a:xfrm>
          </p:grpSpPr>
          <mc:AlternateContent xmlns:mc="http://schemas.openxmlformats.org/markup-compatibility/2006" xmlns:a14="http://schemas.microsoft.com/office/drawing/2010/main">
            <mc:Choice Requires="a14">
              <p:sp>
                <p:nvSpPr>
                  <p:cNvPr id="145" name="Rectangle 144"/>
                  <p:cNvSpPr/>
                  <p:nvPr/>
                </p:nvSpPr>
                <p:spPr>
                  <a:xfrm>
                    <a:off x="3046034" y="5333146"/>
                    <a:ext cx="39466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a:effectLst>
                                <a:outerShdw blurRad="38100" dist="25400" dir="2700000" algn="tl">
                                  <a:srgbClr val="000000"/>
                                </a:outerShdw>
                              </a:effectLst>
                              <a:latin typeface="Cambria Math"/>
                            </a:rPr>
                            <m:t>d</m:t>
                          </m:r>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3046034" y="5333146"/>
                    <a:ext cx="394660" cy="400110"/>
                  </a:xfrm>
                  <a:prstGeom prst="rect">
                    <a:avLst/>
                  </a:prstGeom>
                  <a:blipFill rotWithShape="1">
                    <a:blip r:embed="rId7"/>
                    <a:stretch>
                      <a:fillRect b="-3077"/>
                    </a:stretch>
                  </a:blipFill>
                </p:spPr>
                <p:txBody>
                  <a:bodyPr/>
                  <a:lstStyle/>
                  <a:p>
                    <a:r>
                      <a:rPr lang="en-US">
                        <a:noFill/>
                      </a:rPr>
                      <a:t> </a:t>
                    </a:r>
                  </a:p>
                </p:txBody>
              </p:sp>
            </mc:Fallback>
          </mc:AlternateContent>
          <p:sp>
            <p:nvSpPr>
              <p:cNvPr id="144" name="Oval 143"/>
              <p:cNvSpPr/>
              <p:nvPr/>
            </p:nvSpPr>
            <p:spPr>
              <a:xfrm>
                <a:off x="3023924" y="5268044"/>
                <a:ext cx="130206" cy="130204"/>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sp>
        <p:nvSpPr>
          <p:cNvPr id="80" name="Arc 79"/>
          <p:cNvSpPr/>
          <p:nvPr/>
        </p:nvSpPr>
        <p:spPr>
          <a:xfrm>
            <a:off x="6360327" y="860942"/>
            <a:ext cx="724138" cy="724138"/>
          </a:xfrm>
          <a:prstGeom prst="arc">
            <a:avLst>
              <a:gd name="adj1" fmla="val 460739"/>
              <a:gd name="adj2" fmla="val 21494623"/>
            </a:avLst>
          </a:prstGeom>
          <a:ln w="19050">
            <a:solidFill>
              <a:schemeClr val="accent2">
                <a:lumMod val="75000"/>
              </a:schemeClr>
            </a:solidFill>
            <a:headEnd type="arrow" w="lg" len="sm"/>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Cross 6"/>
          <p:cNvSpPr/>
          <p:nvPr/>
        </p:nvSpPr>
        <p:spPr>
          <a:xfrm rot="2700000">
            <a:off x="6169270" y="674761"/>
            <a:ext cx="1106252" cy="1106252"/>
          </a:xfrm>
          <a:prstGeom prst="plus">
            <a:avLst>
              <a:gd name="adj" fmla="val 47469"/>
            </a:avLst>
          </a:prstGeom>
          <a:solidFill>
            <a:srgbClr val="DA0000">
              <a:alpha val="85000"/>
            </a:srgbClr>
          </a:solidFill>
          <a:ln w="9525">
            <a:no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1769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animEffect transition="in" filter="fade">
                                      <p:cBhvr>
                                        <p:cTn id="21" dur="500"/>
                                        <p:tgtEl>
                                          <p:spTgt spid="157"/>
                                        </p:tgtEl>
                                      </p:cBhvr>
                                    </p:animEffect>
                                  </p:childTnLst>
                                </p:cTn>
                              </p:par>
                              <p:par>
                                <p:cTn id="22" presetID="10" presetClass="entr" presetSubtype="0" fill="hold" nodeType="with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fade">
                                      <p:cBhvr>
                                        <p:cTn id="24" dur="500"/>
                                        <p:tgtEl>
                                          <p:spTgt spid="126"/>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3">
                                            <p:txEl>
                                              <p:pRg st="0" end="0"/>
                                            </p:txEl>
                                          </p:spTgt>
                                        </p:tgtEl>
                                        <p:attrNameLst>
                                          <p:attrName>style.visibility</p:attrName>
                                        </p:attrNameLst>
                                      </p:cBhvr>
                                      <p:to>
                                        <p:strVal val="visible"/>
                                      </p:to>
                                    </p:set>
                                    <p:animEffect transition="in" filter="fade">
                                      <p:cBhvr>
                                        <p:cTn id="30" dur="500"/>
                                        <p:tgtEl>
                                          <p:spTgt spid="7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3">
                                            <p:txEl>
                                              <p:pRg st="1" end="1"/>
                                            </p:txEl>
                                          </p:spTgt>
                                        </p:tgtEl>
                                        <p:attrNameLst>
                                          <p:attrName>style.visibility</p:attrName>
                                        </p:attrNameLst>
                                      </p:cBhvr>
                                      <p:to>
                                        <p:strVal val="visible"/>
                                      </p:to>
                                    </p:set>
                                    <p:animEffect transition="in" filter="fade">
                                      <p:cBhvr>
                                        <p:cTn id="38" dur="500"/>
                                        <p:tgtEl>
                                          <p:spTgt spid="73">
                                            <p:txEl>
                                              <p:pRg st="1" end="1"/>
                                            </p:txEl>
                                          </p:spTgt>
                                        </p:tgtEl>
                                      </p:cBhvr>
                                    </p:animEffect>
                                  </p:childTnLst>
                                </p:cTn>
                              </p:par>
                            </p:childTnLst>
                          </p:cTn>
                        </p:par>
                        <p:par>
                          <p:cTn id="39" fill="hold">
                            <p:stCondLst>
                              <p:cond delay="500"/>
                            </p:stCondLst>
                            <p:childTnLst>
                              <p:par>
                                <p:cTn id="40" presetID="53" presetClass="entr" presetSubtype="16"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200" fill="hold"/>
                                        <p:tgtEl>
                                          <p:spTgt spid="7"/>
                                        </p:tgtEl>
                                        <p:attrNameLst>
                                          <p:attrName>ppt_w</p:attrName>
                                        </p:attrNameLst>
                                      </p:cBhvr>
                                      <p:tavLst>
                                        <p:tav tm="0">
                                          <p:val>
                                            <p:fltVal val="0"/>
                                          </p:val>
                                        </p:tav>
                                        <p:tav tm="100000">
                                          <p:val>
                                            <p:strVal val="#ppt_w"/>
                                          </p:val>
                                        </p:tav>
                                      </p:tavLst>
                                    </p:anim>
                                    <p:anim calcmode="lin" valueType="num">
                                      <p:cBhvr>
                                        <p:cTn id="43" dur="200" fill="hold"/>
                                        <p:tgtEl>
                                          <p:spTgt spid="7"/>
                                        </p:tgtEl>
                                        <p:attrNameLst>
                                          <p:attrName>ppt_h</p:attrName>
                                        </p:attrNameLst>
                                      </p:cBhvr>
                                      <p:tavLst>
                                        <p:tav tm="0">
                                          <p:val>
                                            <p:fltVal val="0"/>
                                          </p:val>
                                        </p:tav>
                                        <p:tav tm="100000">
                                          <p:val>
                                            <p:strVal val="#ppt_h"/>
                                          </p:val>
                                        </p:tav>
                                      </p:tavLst>
                                    </p:anim>
                                    <p:animEffect transition="in" filter="fade">
                                      <p:cBhvr>
                                        <p:cTn id="44" dur="2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6"/>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73">
                                            <p:txEl>
                                              <p:pRg st="2" end="2"/>
                                            </p:txEl>
                                          </p:spTgt>
                                        </p:tgtEl>
                                        <p:attrNameLst>
                                          <p:attrName>style.visibility</p:attrName>
                                        </p:attrNameLst>
                                      </p:cBhvr>
                                      <p:to>
                                        <p:strVal val="visible"/>
                                      </p:to>
                                    </p:set>
                                    <p:animEffect transition="in" filter="fade">
                                      <p:cBhvr>
                                        <p:cTn id="59" dur="500"/>
                                        <p:tgtEl>
                                          <p:spTgt spid="7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73">
                                            <p:txEl>
                                              <p:pRg st="3" end="3"/>
                                            </p:txEl>
                                          </p:spTgt>
                                        </p:tgtEl>
                                        <p:attrNameLst>
                                          <p:attrName>style.visibility</p:attrName>
                                        </p:attrNameLst>
                                      </p:cBhvr>
                                      <p:to>
                                        <p:strVal val="visible"/>
                                      </p:to>
                                    </p:set>
                                    <p:animEffect transition="in" filter="fade">
                                      <p:cBhvr>
                                        <p:cTn id="66" dur="500"/>
                                        <p:tgtEl>
                                          <p:spTgt spid="73">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3">
                                            <p:txEl>
                                              <p:pRg st="4" end="4"/>
                                            </p:txEl>
                                          </p:spTgt>
                                        </p:tgtEl>
                                        <p:attrNameLst>
                                          <p:attrName>style.visibility</p:attrName>
                                        </p:attrNameLst>
                                      </p:cBhvr>
                                      <p:to>
                                        <p:strVal val="visible"/>
                                      </p:to>
                                    </p:set>
                                    <p:animEffect transition="in" filter="fade">
                                      <p:cBhvr>
                                        <p:cTn id="71" dur="500"/>
                                        <p:tgtEl>
                                          <p:spTgt spid="73">
                                            <p:txEl>
                                              <p:pRg st="4" end="4"/>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3">
                                            <p:txEl>
                                              <p:pRg st="5" end="5"/>
                                            </p:txEl>
                                          </p:spTgt>
                                        </p:tgtEl>
                                        <p:attrNameLst>
                                          <p:attrName>style.visibility</p:attrName>
                                        </p:attrNameLst>
                                      </p:cBhvr>
                                      <p:to>
                                        <p:strVal val="visible"/>
                                      </p:to>
                                    </p:set>
                                    <p:animEffect transition="in" filter="fade">
                                      <p:cBhvr>
                                        <p:cTn id="74" dur="500"/>
                                        <p:tgtEl>
                                          <p:spTgt spid="73">
                                            <p:txEl>
                                              <p:pRg st="5" end="5"/>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3">
                                            <p:txEl>
                                              <p:pRg st="6" end="6"/>
                                            </p:txEl>
                                          </p:spTgt>
                                        </p:tgtEl>
                                        <p:attrNameLst>
                                          <p:attrName>style.visibility</p:attrName>
                                        </p:attrNameLst>
                                      </p:cBhvr>
                                      <p:to>
                                        <p:strVal val="visible"/>
                                      </p:to>
                                    </p:set>
                                    <p:animEffect transition="in" filter="fade">
                                      <p:cBhvr>
                                        <p:cTn id="77" dur="500"/>
                                        <p:tgtEl>
                                          <p:spTgt spid="73">
                                            <p:txEl>
                                              <p:pRg st="6" end="6"/>
                                            </p:tx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3">
                                            <p:txEl>
                                              <p:pRg st="7" end="7"/>
                                            </p:txEl>
                                          </p:spTgt>
                                        </p:tgtEl>
                                        <p:attrNameLst>
                                          <p:attrName>style.visibility</p:attrName>
                                        </p:attrNameLst>
                                      </p:cBhvr>
                                      <p:to>
                                        <p:strVal val="visible"/>
                                      </p:to>
                                    </p:set>
                                    <p:animEffect transition="in" filter="fade">
                                      <p:cBhvr>
                                        <p:cTn id="80" dur="500"/>
                                        <p:tgtEl>
                                          <p:spTgt spid="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uiExpand="1" build="p"/>
      <p:bldP spid="128" grpId="0" uiExpand="1" animBg="1"/>
      <p:bldP spid="80" grpId="0" uiExpand="1" animBg="1"/>
      <p:bldP spid="7"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a:xfrm>
            <a:off x="0" y="3632324"/>
            <a:ext cx="9136380" cy="3225676"/>
          </a:xfrm>
        </p:spPr>
        <p:txBody>
          <a:bodyPr>
            <a:noAutofit/>
          </a:bodyPr>
          <a:lstStyle/>
          <a:p>
            <a:r>
              <a:rPr lang="en-US" dirty="0" smtClean="0"/>
              <a:t>Traditional path-based methods</a:t>
            </a:r>
          </a:p>
          <a:p>
            <a:pPr lvl="1"/>
            <a:r>
              <a:rPr lang="en-US" dirty="0" smtClean="0">
                <a:solidFill>
                  <a:schemeClr val="accent1"/>
                </a:solidFill>
              </a:rPr>
              <a:t>0-random-decision</a:t>
            </a:r>
            <a:r>
              <a:rPr lang="en-US" dirty="0" smtClean="0"/>
              <a:t> shadow connections</a:t>
            </a:r>
          </a:p>
          <a:p>
            <a:pPr lvl="1"/>
            <a:r>
              <a:rPr lang="en-US" dirty="0" smtClean="0"/>
              <a:t>Surface rendering legacy</a:t>
            </a:r>
          </a:p>
          <a:p>
            <a:r>
              <a:rPr lang="en-US" dirty="0" smtClean="0"/>
              <a:t>Our approach</a:t>
            </a:r>
          </a:p>
          <a:p>
            <a:pPr lvl="1"/>
            <a:r>
              <a:rPr lang="en-US" dirty="0" smtClean="0"/>
              <a:t>Smarter connections via </a:t>
            </a:r>
            <a:r>
              <a:rPr lang="en-US" dirty="0" smtClean="0">
                <a:solidFill>
                  <a:schemeClr val="accent1"/>
                </a:solidFill>
              </a:rPr>
              <a:t>path segment coupling</a:t>
            </a:r>
          </a:p>
          <a:p>
            <a:pPr lvl="1"/>
            <a:r>
              <a:rPr lang="en-US" dirty="0" smtClean="0"/>
              <a:t>Path tracing, bidirectional path tracing, VRL</a:t>
            </a:r>
          </a:p>
        </p:txBody>
      </p:sp>
      <p:cxnSp>
        <p:nvCxnSpPr>
          <p:cNvPr id="99" name="Straight Arrow Connector 98"/>
          <p:cNvCxnSpPr>
            <a:endCxn id="113" idx="6"/>
          </p:cNvCxnSpPr>
          <p:nvPr/>
        </p:nvCxnSpPr>
        <p:spPr>
          <a:xfrm flipH="1">
            <a:off x="424903" y="2215980"/>
            <a:ext cx="1601417" cy="314995"/>
          </a:xfrm>
          <a:prstGeom prst="straightConnector1">
            <a:avLst/>
          </a:prstGeom>
          <a:ln w="19050">
            <a:solidFill>
              <a:srgbClr val="FF7979"/>
            </a:solidFill>
            <a:headEnd type="triangle" w="lg" len="lg"/>
            <a:tailEnd type="none" w="med" len="lg"/>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23" idx="6"/>
          </p:cNvCxnSpPr>
          <p:nvPr/>
        </p:nvCxnSpPr>
        <p:spPr>
          <a:xfrm flipH="1">
            <a:off x="2451107" y="2215980"/>
            <a:ext cx="1601417" cy="314995"/>
          </a:xfrm>
          <a:prstGeom prst="straightConnector1">
            <a:avLst/>
          </a:prstGeom>
          <a:ln w="19050">
            <a:solidFill>
              <a:srgbClr val="FF7979"/>
            </a:solidFill>
            <a:headEnd type="triangle" w="lg" len="lg"/>
            <a:tailEnd type="none" w="med" len="lg"/>
          </a:ln>
        </p:spPr>
        <p:style>
          <a:lnRef idx="1">
            <a:schemeClr val="accent1"/>
          </a:lnRef>
          <a:fillRef idx="0">
            <a:schemeClr val="accent1"/>
          </a:fillRef>
          <a:effectRef idx="0">
            <a:schemeClr val="accent1"/>
          </a:effectRef>
          <a:fontRef idx="minor">
            <a:schemeClr val="tx1"/>
          </a:fontRef>
        </p:style>
      </p:cxnSp>
      <p:grpSp>
        <p:nvGrpSpPr>
          <p:cNvPr id="285" name="Group 284"/>
          <p:cNvGrpSpPr/>
          <p:nvPr/>
        </p:nvGrpSpPr>
        <p:grpSpPr>
          <a:xfrm>
            <a:off x="424903" y="1123211"/>
            <a:ext cx="3074099" cy="1407764"/>
            <a:chOff x="424903" y="1123211"/>
            <a:chExt cx="3074099" cy="1407764"/>
          </a:xfrm>
        </p:grpSpPr>
        <p:grpSp>
          <p:nvGrpSpPr>
            <p:cNvPr id="279" name="Group 278"/>
            <p:cNvGrpSpPr/>
            <p:nvPr/>
          </p:nvGrpSpPr>
          <p:grpSpPr>
            <a:xfrm>
              <a:off x="424903" y="1123211"/>
              <a:ext cx="1047895" cy="1407764"/>
              <a:chOff x="424903" y="1123211"/>
              <a:chExt cx="1047895" cy="1407764"/>
            </a:xfrm>
          </p:grpSpPr>
          <p:cxnSp>
            <p:nvCxnSpPr>
              <p:cNvPr id="100" name="Straight Arrow Connector 99"/>
              <p:cNvCxnSpPr>
                <a:stCxn id="102" idx="6"/>
                <a:endCxn id="110" idx="2"/>
              </p:cNvCxnSpPr>
              <p:nvPr/>
            </p:nvCxnSpPr>
            <p:spPr>
              <a:xfrm>
                <a:off x="424916" y="1123211"/>
                <a:ext cx="932327" cy="171596"/>
              </a:xfrm>
              <a:prstGeom prst="straightConnector1">
                <a:avLst/>
              </a:prstGeom>
              <a:ln w="44450">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13" idx="6"/>
                <a:endCxn id="107" idx="2"/>
              </p:cNvCxnSpPr>
              <p:nvPr/>
            </p:nvCxnSpPr>
            <p:spPr>
              <a:xfrm flipV="1">
                <a:off x="424903" y="2347587"/>
                <a:ext cx="932332" cy="183388"/>
              </a:xfrm>
              <a:prstGeom prst="straightConnector1">
                <a:avLst/>
              </a:prstGeom>
              <a:ln w="4445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110" idx="4"/>
                <a:endCxn id="107" idx="0"/>
              </p:cNvCxnSpPr>
              <p:nvPr/>
            </p:nvCxnSpPr>
            <p:spPr>
              <a:xfrm flipH="1">
                <a:off x="1415011" y="1352582"/>
                <a:ext cx="8" cy="937230"/>
              </a:xfrm>
              <a:prstGeom prst="straightConnector1">
                <a:avLst/>
              </a:prstGeom>
              <a:ln w="4445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1357246" y="2289811"/>
                <a:ext cx="115552" cy="11555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09"/>
              <p:cNvSpPr/>
              <p:nvPr/>
            </p:nvSpPr>
            <p:spPr>
              <a:xfrm>
                <a:off x="1357245" y="1237028"/>
                <a:ext cx="115552" cy="11555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80" name="Group 279"/>
            <p:cNvGrpSpPr/>
            <p:nvPr/>
          </p:nvGrpSpPr>
          <p:grpSpPr>
            <a:xfrm>
              <a:off x="2451107" y="1123211"/>
              <a:ext cx="1047895" cy="1407764"/>
              <a:chOff x="2451107" y="1123211"/>
              <a:chExt cx="1047895" cy="1407764"/>
            </a:xfrm>
          </p:grpSpPr>
          <p:cxnSp>
            <p:nvCxnSpPr>
              <p:cNvPr id="216" name="Straight Arrow Connector 215"/>
              <p:cNvCxnSpPr>
                <a:stCxn id="229" idx="6"/>
                <a:endCxn id="225" idx="2"/>
              </p:cNvCxnSpPr>
              <p:nvPr/>
            </p:nvCxnSpPr>
            <p:spPr>
              <a:xfrm>
                <a:off x="2451120" y="1123211"/>
                <a:ext cx="932327" cy="171596"/>
              </a:xfrm>
              <a:prstGeom prst="straightConnector1">
                <a:avLst/>
              </a:prstGeom>
              <a:ln w="4445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a:stCxn id="223" idx="6"/>
                <a:endCxn id="227" idx="2"/>
              </p:cNvCxnSpPr>
              <p:nvPr/>
            </p:nvCxnSpPr>
            <p:spPr>
              <a:xfrm flipV="1">
                <a:off x="2451107" y="2347587"/>
                <a:ext cx="932332" cy="183388"/>
              </a:xfrm>
              <a:prstGeom prst="straightConnector1">
                <a:avLst/>
              </a:prstGeom>
              <a:ln w="4445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a:stCxn id="225" idx="4"/>
                <a:endCxn id="227" idx="0"/>
              </p:cNvCxnSpPr>
              <p:nvPr/>
            </p:nvCxnSpPr>
            <p:spPr>
              <a:xfrm flipH="1">
                <a:off x="3441215" y="1352582"/>
                <a:ext cx="8" cy="937230"/>
              </a:xfrm>
              <a:prstGeom prst="straightConnector1">
                <a:avLst/>
              </a:prstGeom>
              <a:ln w="44450">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227" name="Oval 226"/>
              <p:cNvSpPr/>
              <p:nvPr/>
            </p:nvSpPr>
            <p:spPr>
              <a:xfrm>
                <a:off x="3383450" y="2289811"/>
                <a:ext cx="115552" cy="11555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5" name="Oval 224"/>
              <p:cNvSpPr/>
              <p:nvPr/>
            </p:nvSpPr>
            <p:spPr>
              <a:xfrm>
                <a:off x="3383449" y="1237028"/>
                <a:ext cx="115552" cy="11555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sp>
        <p:nvSpPr>
          <p:cNvPr id="223" name="Oval 222"/>
          <p:cNvSpPr/>
          <p:nvPr/>
        </p:nvSpPr>
        <p:spPr>
          <a:xfrm>
            <a:off x="2335560" y="2473200"/>
            <a:ext cx="115552" cy="115550"/>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86" name="Group 285"/>
          <p:cNvGrpSpPr/>
          <p:nvPr/>
        </p:nvGrpSpPr>
        <p:grpSpPr>
          <a:xfrm>
            <a:off x="4921803" y="1123211"/>
            <a:ext cx="1601417" cy="1407764"/>
            <a:chOff x="4921803" y="1123211"/>
            <a:chExt cx="1601417" cy="1407764"/>
          </a:xfrm>
        </p:grpSpPr>
        <p:cxnSp>
          <p:nvCxnSpPr>
            <p:cNvPr id="232" name="Straight Arrow Connector 231"/>
            <p:cNvCxnSpPr>
              <a:endCxn id="247" idx="6"/>
            </p:cNvCxnSpPr>
            <p:nvPr/>
          </p:nvCxnSpPr>
          <p:spPr>
            <a:xfrm flipH="1" flipV="1">
              <a:off x="4921816" y="1123211"/>
              <a:ext cx="1586164" cy="291936"/>
            </a:xfrm>
            <a:prstGeom prst="straightConnector1">
              <a:avLst/>
            </a:prstGeom>
            <a:ln w="19050">
              <a:solidFill>
                <a:srgbClr val="FF7979"/>
              </a:solidFill>
              <a:headEnd type="triangle" w="lg" len="lg"/>
              <a:tailEnd type="none" w="med" len="lg"/>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a:endCxn id="241" idx="6"/>
            </p:cNvCxnSpPr>
            <p:nvPr/>
          </p:nvCxnSpPr>
          <p:spPr>
            <a:xfrm flipH="1">
              <a:off x="4921803" y="2215980"/>
              <a:ext cx="1601417" cy="314995"/>
            </a:xfrm>
            <a:prstGeom prst="straightConnector1">
              <a:avLst/>
            </a:prstGeom>
            <a:ln w="19050">
              <a:solidFill>
                <a:srgbClr val="FF7979"/>
              </a:solidFill>
              <a:headEnd type="triangle" w="lg"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p:nvGrpSpPr>
        <p:grpSpPr>
          <a:xfrm>
            <a:off x="4921803" y="1123211"/>
            <a:ext cx="1047895" cy="1407764"/>
            <a:chOff x="4921803" y="1123211"/>
            <a:chExt cx="1047895" cy="1407764"/>
          </a:xfrm>
        </p:grpSpPr>
        <p:cxnSp>
          <p:nvCxnSpPr>
            <p:cNvPr id="234" name="Straight Arrow Connector 233"/>
            <p:cNvCxnSpPr>
              <a:stCxn id="247" idx="6"/>
              <a:endCxn id="243" idx="2"/>
            </p:cNvCxnSpPr>
            <p:nvPr/>
          </p:nvCxnSpPr>
          <p:spPr>
            <a:xfrm>
              <a:off x="4921816" y="1123211"/>
              <a:ext cx="932327" cy="171596"/>
            </a:xfrm>
            <a:prstGeom prst="straightConnector1">
              <a:avLst/>
            </a:prstGeom>
            <a:ln w="4445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a:stCxn id="241" idx="6"/>
              <a:endCxn id="245" idx="2"/>
            </p:cNvCxnSpPr>
            <p:nvPr/>
          </p:nvCxnSpPr>
          <p:spPr>
            <a:xfrm flipV="1">
              <a:off x="4921803" y="2347587"/>
              <a:ext cx="932332" cy="183388"/>
            </a:xfrm>
            <a:prstGeom prst="straightConnector1">
              <a:avLst/>
            </a:prstGeom>
            <a:ln w="4445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a:stCxn id="243" idx="4"/>
              <a:endCxn id="245" idx="0"/>
            </p:cNvCxnSpPr>
            <p:nvPr/>
          </p:nvCxnSpPr>
          <p:spPr>
            <a:xfrm flipH="1">
              <a:off x="5911911" y="1352582"/>
              <a:ext cx="8" cy="937230"/>
            </a:xfrm>
            <a:prstGeom prst="straightConnector1">
              <a:avLst/>
            </a:prstGeom>
            <a:ln w="44450">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245" name="Oval 244"/>
            <p:cNvSpPr/>
            <p:nvPr/>
          </p:nvSpPr>
          <p:spPr>
            <a:xfrm>
              <a:off x="5854146" y="2289811"/>
              <a:ext cx="115552" cy="11555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3" name="Oval 242"/>
            <p:cNvSpPr/>
            <p:nvPr/>
          </p:nvSpPr>
          <p:spPr>
            <a:xfrm>
              <a:off x="5854145" y="1237028"/>
              <a:ext cx="115552" cy="11555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87" name="Group 286"/>
          <p:cNvGrpSpPr/>
          <p:nvPr/>
        </p:nvGrpSpPr>
        <p:grpSpPr>
          <a:xfrm>
            <a:off x="4806256" y="1065436"/>
            <a:ext cx="115552" cy="1523314"/>
            <a:chOff x="4806256" y="1065436"/>
            <a:chExt cx="115552" cy="1523314"/>
          </a:xfrm>
        </p:grpSpPr>
        <p:sp>
          <p:nvSpPr>
            <p:cNvPr id="247" name="Oval 246"/>
            <p:cNvSpPr/>
            <p:nvPr/>
          </p:nvSpPr>
          <p:spPr>
            <a:xfrm>
              <a:off x="4806256" y="1065436"/>
              <a:ext cx="115552" cy="115550"/>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1" name="Oval 240"/>
            <p:cNvSpPr/>
            <p:nvPr/>
          </p:nvSpPr>
          <p:spPr>
            <a:xfrm>
              <a:off x="4806256" y="2473200"/>
              <a:ext cx="115552" cy="115550"/>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251" name="Straight Arrow Connector 250"/>
          <p:cNvCxnSpPr>
            <a:endCxn id="259" idx="6"/>
          </p:cNvCxnSpPr>
          <p:nvPr/>
        </p:nvCxnSpPr>
        <p:spPr>
          <a:xfrm flipH="1">
            <a:off x="7389658" y="2215980"/>
            <a:ext cx="1601417" cy="314995"/>
          </a:xfrm>
          <a:prstGeom prst="straightConnector1">
            <a:avLst/>
          </a:prstGeom>
          <a:ln w="19050">
            <a:solidFill>
              <a:srgbClr val="FF7979"/>
            </a:solidFill>
            <a:headEnd type="triangle" w="lg" len="lg"/>
            <a:tailEnd type="none" w="med" len="lg"/>
          </a:ln>
        </p:spPr>
        <p:style>
          <a:lnRef idx="1">
            <a:schemeClr val="accent1"/>
          </a:lnRef>
          <a:fillRef idx="0">
            <a:schemeClr val="accent1"/>
          </a:fillRef>
          <a:effectRef idx="0">
            <a:schemeClr val="accent1"/>
          </a:effectRef>
          <a:fontRef idx="minor">
            <a:schemeClr val="tx1"/>
          </a:fontRef>
        </p:style>
      </p:cxnSp>
      <p:grpSp>
        <p:nvGrpSpPr>
          <p:cNvPr id="290" name="Group 289"/>
          <p:cNvGrpSpPr/>
          <p:nvPr/>
        </p:nvGrpSpPr>
        <p:grpSpPr>
          <a:xfrm>
            <a:off x="7372741" y="1164064"/>
            <a:ext cx="1064812" cy="1366911"/>
            <a:chOff x="7372741" y="1164064"/>
            <a:chExt cx="1064812" cy="1366911"/>
          </a:xfrm>
        </p:grpSpPr>
        <p:cxnSp>
          <p:nvCxnSpPr>
            <p:cNvPr id="254" name="Straight Arrow Connector 253"/>
            <p:cNvCxnSpPr>
              <a:stCxn id="259" idx="6"/>
              <a:endCxn id="263" idx="2"/>
            </p:cNvCxnSpPr>
            <p:nvPr/>
          </p:nvCxnSpPr>
          <p:spPr>
            <a:xfrm flipV="1">
              <a:off x="7389658" y="2347587"/>
              <a:ext cx="932332" cy="183388"/>
            </a:xfrm>
            <a:prstGeom prst="straightConnector1">
              <a:avLst/>
            </a:prstGeom>
            <a:ln w="44450">
              <a:solidFill>
                <a:schemeClr val="accent2">
                  <a:lumMod val="75000"/>
                </a:schemeClr>
              </a:solidFill>
              <a:prstDash val="solid"/>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a:stCxn id="265" idx="5"/>
              <a:endCxn id="263" idx="1"/>
            </p:cNvCxnSpPr>
            <p:nvPr/>
          </p:nvCxnSpPr>
          <p:spPr>
            <a:xfrm>
              <a:off x="7372741" y="1164064"/>
              <a:ext cx="966182" cy="1142669"/>
            </a:xfrm>
            <a:prstGeom prst="straightConnector1">
              <a:avLst/>
            </a:prstGeom>
            <a:ln w="44450">
              <a:solidFill>
                <a:schemeClr val="accent2">
                  <a:lumMod val="7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263" name="Oval 262"/>
            <p:cNvSpPr/>
            <p:nvPr/>
          </p:nvSpPr>
          <p:spPr>
            <a:xfrm>
              <a:off x="8322001" y="2289811"/>
              <a:ext cx="115552" cy="11555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89" name="Group 288"/>
          <p:cNvGrpSpPr/>
          <p:nvPr/>
        </p:nvGrpSpPr>
        <p:grpSpPr>
          <a:xfrm>
            <a:off x="7274111" y="1065436"/>
            <a:ext cx="115552" cy="1523314"/>
            <a:chOff x="7274111" y="1065436"/>
            <a:chExt cx="115552" cy="1523314"/>
          </a:xfrm>
        </p:grpSpPr>
        <p:sp>
          <p:nvSpPr>
            <p:cNvPr id="259" name="Oval 258"/>
            <p:cNvSpPr/>
            <p:nvPr/>
          </p:nvSpPr>
          <p:spPr>
            <a:xfrm>
              <a:off x="7274111" y="2473200"/>
              <a:ext cx="115552" cy="115550"/>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65" name="Oval 264"/>
            <p:cNvSpPr/>
            <p:nvPr/>
          </p:nvSpPr>
          <p:spPr>
            <a:xfrm>
              <a:off x="7274111" y="1065436"/>
              <a:ext cx="115552" cy="115550"/>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267" name="TextBox 266"/>
          <p:cNvSpPr txBox="1"/>
          <p:nvPr/>
        </p:nvSpPr>
        <p:spPr>
          <a:xfrm>
            <a:off x="-194939" y="2872111"/>
            <a:ext cx="4775322" cy="328290"/>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dirty="0" smtClean="0">
                <a:solidFill>
                  <a:schemeClr val="tx1"/>
                </a:solidFill>
              </a:rPr>
              <a:t>new</a:t>
            </a:r>
            <a:endParaRPr lang="en-US" sz="1600" dirty="0">
              <a:solidFill>
                <a:schemeClr val="tx1"/>
              </a:solidFill>
            </a:endParaRPr>
          </a:p>
        </p:txBody>
      </p:sp>
      <p:sp>
        <p:nvSpPr>
          <p:cNvPr id="269" name="TextBox 268"/>
          <p:cNvSpPr txBox="1"/>
          <p:nvPr/>
        </p:nvSpPr>
        <p:spPr>
          <a:xfrm>
            <a:off x="4663060" y="2872111"/>
            <a:ext cx="2003356" cy="328290"/>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dirty="0" smtClean="0">
                <a:solidFill>
                  <a:schemeClr val="tx1"/>
                </a:solidFill>
              </a:rPr>
              <a:t>improved tabulation</a:t>
            </a:r>
            <a:endParaRPr lang="en-US" sz="1600" dirty="0">
              <a:solidFill>
                <a:schemeClr val="tx1"/>
              </a:solidFill>
            </a:endParaRPr>
          </a:p>
        </p:txBody>
      </p:sp>
      <p:sp>
        <p:nvSpPr>
          <p:cNvPr id="270" name="TextBox 269"/>
          <p:cNvSpPr txBox="1"/>
          <p:nvPr/>
        </p:nvSpPr>
        <p:spPr>
          <a:xfrm>
            <a:off x="7137067" y="2872111"/>
            <a:ext cx="1991053" cy="328290"/>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dirty="0" smtClean="0">
                <a:solidFill>
                  <a:schemeClr val="tx1"/>
                </a:solidFill>
              </a:rPr>
              <a:t>improved tabulation</a:t>
            </a:r>
            <a:endParaRPr lang="en-US" sz="1600" dirty="0">
              <a:solidFill>
                <a:schemeClr val="tx1"/>
              </a:solidFill>
            </a:endParaRPr>
          </a:p>
        </p:txBody>
      </p:sp>
      <p:sp>
        <p:nvSpPr>
          <p:cNvPr id="102" name="Oval 101"/>
          <p:cNvSpPr/>
          <p:nvPr/>
        </p:nvSpPr>
        <p:spPr>
          <a:xfrm>
            <a:off x="309356" y="1065436"/>
            <a:ext cx="115552" cy="115550"/>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9" name="Oval 228"/>
          <p:cNvSpPr/>
          <p:nvPr/>
        </p:nvSpPr>
        <p:spPr>
          <a:xfrm>
            <a:off x="2335560" y="1065436"/>
            <a:ext cx="115552" cy="115550"/>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3" name="Oval 112"/>
          <p:cNvSpPr/>
          <p:nvPr/>
        </p:nvSpPr>
        <p:spPr>
          <a:xfrm>
            <a:off x="309356" y="2473200"/>
            <a:ext cx="115552" cy="115550"/>
          </a:xfrm>
          <a:prstGeom prst="ellipse">
            <a:avLst/>
          </a:prstGeom>
          <a:solidFill>
            <a:schemeClr val="tx1"/>
          </a:solidFill>
          <a:ln w="38100">
            <a:solidFill>
              <a:srgbClr val="FF7979"/>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7" name="Group 46"/>
          <p:cNvGrpSpPr/>
          <p:nvPr/>
        </p:nvGrpSpPr>
        <p:grpSpPr>
          <a:xfrm>
            <a:off x="-194939" y="3199304"/>
            <a:ext cx="9323059" cy="318145"/>
            <a:chOff x="-194939" y="2872110"/>
            <a:chExt cx="9323059" cy="563116"/>
          </a:xfrm>
        </p:grpSpPr>
        <p:sp>
          <p:nvSpPr>
            <p:cNvPr id="48" name="TextBox 47"/>
            <p:cNvSpPr txBox="1"/>
            <p:nvPr/>
          </p:nvSpPr>
          <p:spPr>
            <a:xfrm>
              <a:off x="-194939" y="2872110"/>
              <a:ext cx="4775322" cy="563116"/>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b="1" dirty="0" smtClean="0">
                  <a:solidFill>
                    <a:schemeClr val="accent1"/>
                  </a:solidFill>
                </a:rPr>
                <a:t>3 random decisions</a:t>
              </a:r>
            </a:p>
          </p:txBody>
        </p:sp>
        <p:sp>
          <p:nvSpPr>
            <p:cNvPr id="49" name="TextBox 48"/>
            <p:cNvSpPr txBox="1"/>
            <p:nvPr/>
          </p:nvSpPr>
          <p:spPr>
            <a:xfrm>
              <a:off x="4663060" y="2872110"/>
              <a:ext cx="2003356" cy="563116"/>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b="1" dirty="0" smtClean="0">
                  <a:solidFill>
                    <a:schemeClr val="accent1"/>
                  </a:solidFill>
                </a:rPr>
                <a:t>2</a:t>
              </a:r>
              <a:r>
                <a:rPr lang="en-US" sz="1600" b="1" dirty="0">
                  <a:solidFill>
                    <a:schemeClr val="accent1"/>
                  </a:solidFill>
                </a:rPr>
                <a:t> </a:t>
              </a:r>
              <a:r>
                <a:rPr lang="en-US" sz="1600" b="1" dirty="0" smtClean="0">
                  <a:solidFill>
                    <a:schemeClr val="accent1"/>
                  </a:solidFill>
                </a:rPr>
                <a:t>random decisions</a:t>
              </a:r>
            </a:p>
          </p:txBody>
        </p:sp>
        <p:sp>
          <p:nvSpPr>
            <p:cNvPr id="50" name="TextBox 49"/>
            <p:cNvSpPr txBox="1"/>
            <p:nvPr/>
          </p:nvSpPr>
          <p:spPr>
            <a:xfrm>
              <a:off x="7137067" y="2872110"/>
              <a:ext cx="1991053" cy="563116"/>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000">
                  <a:solidFill>
                    <a:srgbClr val="FF7979"/>
                  </a:solidFill>
                  <a:effectLst>
                    <a:outerShdw blurRad="50800" dist="38100" dir="2700000" algn="tl" rotWithShape="0">
                      <a:prstClr val="black"/>
                    </a:outerShdw>
                  </a:effectLst>
                  <a:latin typeface="+mn-lt"/>
                </a:defRPr>
              </a:lvl1pPr>
            </a:lstStyle>
            <a:p>
              <a:r>
                <a:rPr lang="en-US" sz="1600" b="1" dirty="0" smtClean="0">
                  <a:solidFill>
                    <a:schemeClr val="accent1"/>
                  </a:solidFill>
                </a:rPr>
                <a:t>1 random decision</a:t>
              </a:r>
            </a:p>
          </p:txBody>
        </p:sp>
      </p:grpSp>
    </p:spTree>
    <p:extLst>
      <p:ext uri="{BB962C8B-B14F-4D97-AF65-F5344CB8AC3E}">
        <p14:creationId xmlns:p14="http://schemas.microsoft.com/office/powerpoint/2010/main" val="222681939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500"/>
                                        <p:tgtEl>
                                          <p:spTgt spid="2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7"/>
                                        </p:tgtEl>
                                        <p:attrNameLst>
                                          <p:attrName>style.visibility</p:attrName>
                                        </p:attrNameLst>
                                      </p:cBhvr>
                                      <p:to>
                                        <p:strVal val="visible"/>
                                      </p:to>
                                    </p:set>
                                    <p:animEffect transition="in" filter="fade">
                                      <p:cBhvr>
                                        <p:cTn id="10" dur="500"/>
                                        <p:tgtEl>
                                          <p:spTgt spid="2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6"/>
                                        </p:tgtEl>
                                        <p:attrNameLst>
                                          <p:attrName>style.visibility</p:attrName>
                                        </p:attrNameLst>
                                      </p:cBhvr>
                                      <p:to>
                                        <p:strVal val="visible"/>
                                      </p:to>
                                    </p:set>
                                    <p:animEffect transition="in" filter="fade">
                                      <p:cBhvr>
                                        <p:cTn id="15" dur="500"/>
                                        <p:tgtEl>
                                          <p:spTgt spid="286"/>
                                        </p:tgtEl>
                                      </p:cBhvr>
                                    </p:animEffect>
                                  </p:childTnLst>
                                </p:cTn>
                              </p:par>
                              <p:par>
                                <p:cTn id="16" presetID="10"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500"/>
                                        <p:tgtEl>
                                          <p:spTgt spid="2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8"/>
                                        </p:tgtEl>
                                        <p:attrNameLst>
                                          <p:attrName>style.visibility</p:attrName>
                                        </p:attrNameLst>
                                      </p:cBhvr>
                                      <p:to>
                                        <p:strVal val="visible"/>
                                      </p:to>
                                    </p:set>
                                    <p:animEffect transition="in" filter="fade">
                                      <p:cBhvr>
                                        <p:cTn id="23" dur="500"/>
                                        <p:tgtEl>
                                          <p:spTgt spid="28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9"/>
                                        </p:tgtEl>
                                        <p:attrNameLst>
                                          <p:attrName>style.visibility</p:attrName>
                                        </p:attrNameLst>
                                      </p:cBhvr>
                                      <p:to>
                                        <p:strVal val="visible"/>
                                      </p:to>
                                    </p:set>
                                    <p:animEffect transition="in" filter="fade">
                                      <p:cBhvr>
                                        <p:cTn id="26" dur="500"/>
                                        <p:tgtEl>
                                          <p:spTgt spid="26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1"/>
                                        </p:tgtEl>
                                        <p:attrNameLst>
                                          <p:attrName>style.visibility</p:attrName>
                                        </p:attrNameLst>
                                      </p:cBhvr>
                                      <p:to>
                                        <p:strVal val="visible"/>
                                      </p:to>
                                    </p:set>
                                    <p:animEffect transition="in" filter="fade">
                                      <p:cBhvr>
                                        <p:cTn id="31" dur="500"/>
                                        <p:tgtEl>
                                          <p:spTgt spid="251"/>
                                        </p:tgtEl>
                                      </p:cBhvr>
                                    </p:animEffect>
                                  </p:childTnLst>
                                </p:cTn>
                              </p:par>
                              <p:par>
                                <p:cTn id="32" presetID="10" presetClass="entr" presetSubtype="0" fill="hold" nodeType="withEffect">
                                  <p:stCondLst>
                                    <p:cond delay="0"/>
                                  </p:stCondLst>
                                  <p:childTnLst>
                                    <p:set>
                                      <p:cBhvr>
                                        <p:cTn id="33" dur="1" fill="hold">
                                          <p:stCondLst>
                                            <p:cond delay="0"/>
                                          </p:stCondLst>
                                        </p:cTn>
                                        <p:tgtEl>
                                          <p:spTgt spid="289"/>
                                        </p:tgtEl>
                                        <p:attrNameLst>
                                          <p:attrName>style.visibility</p:attrName>
                                        </p:attrNameLst>
                                      </p:cBhvr>
                                      <p:to>
                                        <p:strVal val="visible"/>
                                      </p:to>
                                    </p:set>
                                    <p:animEffect transition="in" filter="fade">
                                      <p:cBhvr>
                                        <p:cTn id="34" dur="500"/>
                                        <p:tgtEl>
                                          <p:spTgt spid="28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0"/>
                                        </p:tgtEl>
                                        <p:attrNameLst>
                                          <p:attrName>style.visibility</p:attrName>
                                        </p:attrNameLst>
                                      </p:cBhvr>
                                      <p:to>
                                        <p:strVal val="visible"/>
                                      </p:to>
                                    </p:set>
                                    <p:animEffect transition="in" filter="fade">
                                      <p:cBhvr>
                                        <p:cTn id="39" dur="500"/>
                                        <p:tgtEl>
                                          <p:spTgt spid="29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0"/>
                                        </p:tgtEl>
                                        <p:attrNameLst>
                                          <p:attrName>style.visibility</p:attrName>
                                        </p:attrNameLst>
                                      </p:cBhvr>
                                      <p:to>
                                        <p:strVal val="visible"/>
                                      </p:to>
                                    </p:set>
                                    <p:animEffect transition="in" filter="fade">
                                      <p:cBhvr>
                                        <p:cTn id="42" dur="500"/>
                                        <p:tgtEl>
                                          <p:spTgt spid="27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500"/>
                                        <p:tgtEl>
                                          <p:spTgt spid="3">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Effect transition="in" filter="fade">
                                      <p:cBhvr>
                                        <p:cTn id="55" dur="500"/>
                                        <p:tgtEl>
                                          <p:spTgt spid="3">
                                            <p:txEl>
                                              <p:pRg st="1" end="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fade">
                                      <p:cBhvr>
                                        <p:cTn id="58" dur="500"/>
                                        <p:tgtEl>
                                          <p:spTgt spid="3">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Effect transition="in" filter="fade">
                                      <p:cBhvr>
                                        <p:cTn id="63" dur="500"/>
                                        <p:tgtEl>
                                          <p:spTgt spid="3">
                                            <p:txEl>
                                              <p:pRg st="3" end="3"/>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fade">
                                      <p:cBhvr>
                                        <p:cTn id="66" dur="500"/>
                                        <p:tgtEl>
                                          <p:spTgt spid="3">
                                            <p:txEl>
                                              <p:pRg st="4" end="4"/>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fade">
                                      <p:cBhvr>
                                        <p:cTn id="6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67" grpId="0" animBg="1"/>
      <p:bldP spid="269" grpId="0" animBg="1"/>
      <p:bldP spid="2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p:cNvSpPr/>
          <p:nvPr/>
        </p:nvSpPr>
        <p:spPr>
          <a:xfrm rot="11100000">
            <a:off x="880795" y="1260033"/>
            <a:ext cx="7623796" cy="4988703"/>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43" name="Straight Arrow Connector 42"/>
          <p:cNvCxnSpPr>
            <a:stCxn id="81" idx="2"/>
            <a:endCxn id="76" idx="6"/>
          </p:cNvCxnSpPr>
          <p:nvPr/>
        </p:nvCxnSpPr>
        <p:spPr>
          <a:xfrm flipH="1">
            <a:off x="3055594" y="2637813"/>
            <a:ext cx="4677731" cy="63144"/>
          </a:xfrm>
          <a:prstGeom prst="straightConnector1">
            <a:avLst/>
          </a:prstGeom>
          <a:ln w="25400">
            <a:solidFill>
              <a:schemeClr val="tx1">
                <a:lumMod val="9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81" idx="2"/>
            <a:endCxn id="111" idx="0"/>
          </p:cNvCxnSpPr>
          <p:nvPr/>
        </p:nvCxnSpPr>
        <p:spPr>
          <a:xfrm flipH="1">
            <a:off x="4824590" y="2637813"/>
            <a:ext cx="2908735" cy="2551667"/>
          </a:xfrm>
          <a:prstGeom prst="straightConnector1">
            <a:avLst/>
          </a:prstGeom>
          <a:ln w="25400">
            <a:solidFill>
              <a:schemeClr val="tx1">
                <a:lumMod val="9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81" idx="3"/>
            <a:endCxn id="80" idx="0"/>
          </p:cNvCxnSpPr>
          <p:nvPr/>
        </p:nvCxnSpPr>
        <p:spPr>
          <a:xfrm flipH="1">
            <a:off x="7765256" y="2675253"/>
            <a:ext cx="947" cy="1708219"/>
          </a:xfrm>
          <a:prstGeom prst="straightConnector1">
            <a:avLst/>
          </a:prstGeom>
          <a:ln w="25400">
            <a:solidFill>
              <a:schemeClr val="tx1">
                <a:lumMod val="9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0" idx="2"/>
            <a:endCxn id="111" idx="7"/>
          </p:cNvCxnSpPr>
          <p:nvPr/>
        </p:nvCxnSpPr>
        <p:spPr>
          <a:xfrm flipH="1">
            <a:off x="4859297" y="4453824"/>
            <a:ext cx="2846568" cy="771408"/>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6" idx="2"/>
            <a:endCxn id="154" idx="7"/>
          </p:cNvCxnSpPr>
          <p:nvPr/>
        </p:nvCxnSpPr>
        <p:spPr>
          <a:xfrm flipH="1">
            <a:off x="1243040" y="2724329"/>
            <a:ext cx="1684462" cy="1545055"/>
          </a:xfrm>
          <a:prstGeom prst="straightConnector1">
            <a:avLst/>
          </a:prstGeom>
          <a:noFill/>
          <a:ln w="25400" cap="flat" cmpd="sng" algn="ctr">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cxnSp>
      <p:cxnSp>
        <p:nvCxnSpPr>
          <p:cNvPr id="75" name="Straight Arrow Connector 74"/>
          <p:cNvCxnSpPr>
            <a:stCxn id="111" idx="1"/>
            <a:endCxn id="76" idx="4"/>
          </p:cNvCxnSpPr>
          <p:nvPr/>
        </p:nvCxnSpPr>
        <p:spPr>
          <a:xfrm flipH="1" flipV="1">
            <a:off x="3003234" y="2776688"/>
            <a:ext cx="1771534" cy="2412052"/>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Oval 75"/>
          <p:cNvSpPr/>
          <p:nvPr/>
        </p:nvSpPr>
        <p:spPr>
          <a:xfrm rot="20979571">
            <a:off x="2926445" y="264754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0" name="Oval 79"/>
          <p:cNvSpPr/>
          <p:nvPr/>
        </p:nvSpPr>
        <p:spPr>
          <a:xfrm rot="21310231">
            <a:off x="7705634" y="438324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1" name="Oval 80"/>
          <p:cNvSpPr/>
          <p:nvPr/>
        </p:nvSpPr>
        <p:spPr>
          <a:xfrm rot="20472699">
            <a:off x="7729856" y="2551743"/>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Oval 110"/>
          <p:cNvSpPr/>
          <p:nvPr/>
        </p:nvSpPr>
        <p:spPr>
          <a:xfrm rot="1401014">
            <a:off x="4733684" y="518414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Oval 153"/>
          <p:cNvSpPr/>
          <p:nvPr/>
        </p:nvSpPr>
        <p:spPr>
          <a:xfrm rot="20979571">
            <a:off x="1140913" y="425783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a:t>Unidirectional path tracing</a:t>
            </a:r>
          </a:p>
        </p:txBody>
      </p:sp>
      <p:sp>
        <p:nvSpPr>
          <p:cNvPr id="20" name="Sun 19"/>
          <p:cNvSpPr/>
          <p:nvPr/>
        </p:nvSpPr>
        <p:spPr>
          <a:xfrm rot="1079101">
            <a:off x="7818548" y="1987534"/>
            <a:ext cx="642942" cy="642942"/>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1" name="Group 20"/>
          <p:cNvGrpSpPr/>
          <p:nvPr/>
        </p:nvGrpSpPr>
        <p:grpSpPr>
          <a:xfrm rot="20855140">
            <a:off x="573299" y="4284086"/>
            <a:ext cx="410725" cy="298378"/>
            <a:chOff x="1521037" y="4823918"/>
            <a:chExt cx="410725" cy="298378"/>
          </a:xfrm>
          <a:effectLst>
            <a:outerShdw blurRad="63500" algn="ctr" rotWithShape="0">
              <a:prstClr val="black">
                <a:alpha val="69000"/>
              </a:prstClr>
            </a:outerShdw>
          </a:effectLst>
        </p:grpSpPr>
        <p:sp>
          <p:nvSpPr>
            <p:cNvPr id="22" name="Isosceles Triangle 21"/>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23" name="Rectangle 22"/>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Tree>
    <p:extLst>
      <p:ext uri="{BB962C8B-B14F-4D97-AF65-F5344CB8AC3E}">
        <p14:creationId xmlns:p14="http://schemas.microsoft.com/office/powerpoint/2010/main" val="2193782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wipe(left)">
                                      <p:cBhvr>
                                        <p:cTn id="11" dur="500"/>
                                        <p:tgtEl>
                                          <p:spTgt spid="7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up)">
                                      <p:cBhvr>
                                        <p:cTn id="19" dur="500"/>
                                        <p:tgtEl>
                                          <p:spTgt spid="7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wipe(left)">
                                      <p:cBhvr>
                                        <p:cTn id="27" dur="500"/>
                                        <p:tgtEl>
                                          <p:spTgt spid="1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par>
                                <p:cTn id="41" presetID="16" presetClass="entr" presetSubtype="2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par>
                                <p:cTn id="44" presetID="16" presetClass="entr" presetSubtype="26"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arn(inHorizontal)">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80" grpId="0" animBg="1"/>
      <p:bldP spid="81" grpId="0" animBg="1"/>
      <p:bldP spid="111" grpId="0" animBg="1"/>
      <p:bldP spid="1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Isotropic medium (30 min)</a:t>
            </a:r>
          </a:p>
        </p:txBody>
      </p:sp>
      <p:sp>
        <p:nvSpPr>
          <p:cNvPr id="2" name="Title 1"/>
          <p:cNvSpPr>
            <a:spLocks noGrp="1"/>
          </p:cNvSpPr>
          <p:nvPr>
            <p:ph type="title"/>
          </p:nvPr>
        </p:nvSpPr>
        <p:spPr/>
        <p:txBody>
          <a:bodyPr/>
          <a:lstStyle/>
          <a:p>
            <a:r>
              <a:rPr lang="en-US" dirty="0" err="1" smtClean="0"/>
              <a:t>Unidir</a:t>
            </a:r>
            <a:r>
              <a:rPr lang="en-US" dirty="0" smtClean="0"/>
              <a:t>: Single + double scattering</a:t>
            </a:r>
            <a:endParaRPr lang="en-US" dirty="0"/>
          </a:p>
        </p:txBody>
      </p:sp>
      <p:pic>
        <p:nvPicPr>
          <p:cNvPr id="2053" name="Picture 5" descr="D:\Web\pub\JointPathSampling\comparison\Dragon1-3\Isotropic_TraditionalPT_30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85860"/>
            <a:ext cx="7056784" cy="529258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1043609" y="5812688"/>
                <a:ext cx="7056784"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a:t>
                </a:r>
                <a:r>
                  <a:rPr lang="en-US" sz="1600" b="1" dirty="0" smtClean="0"/>
                  <a:t> </a:t>
                </a:r>
                <a14:m>
                  <m:oMath xmlns:m="http://schemas.openxmlformats.org/officeDocument/2006/math">
                    <m:r>
                      <a:rPr lang="en-US" sz="1600" b="0" i="1" smtClean="0">
                        <a:latin typeface="Cambria Math"/>
                      </a:rPr>
                      <m:t>𝑂</m:t>
                    </m:r>
                    <m:d>
                      <m:dPr>
                        <m:ctrlPr>
                          <a:rPr lang="en-US" sz="1600" b="0" i="1" smtClean="0">
                            <a:latin typeface="Cambria Math"/>
                          </a:rPr>
                        </m:ctrlPr>
                      </m:dPr>
                      <m:e>
                        <m:rad>
                          <m:radPr>
                            <m:ctrlPr>
                              <a:rPr lang="en-US" sz="1600" b="0" i="1" smtClean="0">
                                <a:latin typeface="Cambria Math"/>
                              </a:rPr>
                            </m:ctrlPr>
                          </m:radPr>
                          <m:deg>
                            <m:r>
                              <m:rPr>
                                <m:brk m:alnAt="7"/>
                              </m:rPr>
                              <a:rPr lang="en-US" sz="1600" b="0" i="1" smtClean="0">
                                <a:latin typeface="Cambria Math"/>
                              </a:rPr>
                              <m:t>3</m:t>
                            </m:r>
                          </m:deg>
                          <m:e>
                            <m:r>
                              <a:rPr lang="en-US" sz="1600" b="0" i="1" smtClean="0">
                                <a:latin typeface="Cambria Math"/>
                              </a:rPr>
                              <m:t>𝑁</m:t>
                            </m:r>
                          </m:e>
                        </m:rad>
                      </m:e>
                    </m:d>
                  </m:oMath>
                </a14:m>
                <a:endParaRPr lang="en-US" sz="1600" i="1" dirty="0"/>
              </a:p>
            </p:txBody>
          </p:sp>
        </mc:Choice>
        <mc:Fallback xmlns="">
          <p:sp>
            <p:nvSpPr>
              <p:cNvPr id="5" name="TextBox 4"/>
              <p:cNvSpPr txBox="1">
                <a:spLocks noRot="1" noChangeAspect="1" noMove="1" noResize="1" noEditPoints="1" noAdjustHandles="1" noChangeArrowheads="1" noChangeShapeType="1" noTextEdit="1"/>
              </p:cNvSpPr>
              <p:nvPr/>
            </p:nvSpPr>
            <p:spPr>
              <a:xfrm>
                <a:off x="1043609" y="5812688"/>
                <a:ext cx="7056784" cy="365760"/>
              </a:xfrm>
              <a:prstGeom prst="rect">
                <a:avLst/>
              </a:prstGeom>
              <a:blipFill rotWithShape="1">
                <a:blip r:embed="rId4"/>
                <a:stretch>
                  <a:fillRect b="-5952"/>
                </a:stretch>
              </a:blipFill>
              <a:effectLst>
                <a:outerShdw blurRad="63500" sx="102000" sy="102000" algn="ctr" rotWithShape="0">
                  <a:prstClr val="black"/>
                </a:outerShdw>
              </a:effectLst>
            </p:spPr>
            <p:txBody>
              <a:bodyPr/>
              <a:lstStyle/>
              <a:p>
                <a:r>
                  <a:rPr lang="en-US">
                    <a:noFill/>
                  </a:rPr>
                  <a:t> </a:t>
                </a:r>
              </a:p>
            </p:txBody>
          </p:sp>
        </mc:Fallback>
      </mc:AlternateContent>
    </p:spTree>
    <p:extLst>
      <p:ext uri="{BB962C8B-B14F-4D97-AF65-F5344CB8AC3E}">
        <p14:creationId xmlns:p14="http://schemas.microsoft.com/office/powerpoint/2010/main" val="210328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p:cNvSpPr/>
          <p:nvPr/>
        </p:nvSpPr>
        <p:spPr>
          <a:xfrm rot="11100000">
            <a:off x="880795" y="1260033"/>
            <a:ext cx="7623796" cy="4988703"/>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1243040" y="665018"/>
            <a:ext cx="7792318" cy="5690062"/>
            <a:chOff x="1243040" y="665018"/>
            <a:chExt cx="7792318" cy="5690062"/>
          </a:xfrm>
        </p:grpSpPr>
        <p:cxnSp>
          <p:nvCxnSpPr>
            <p:cNvPr id="113" name="Straight Arrow Connector 112"/>
            <p:cNvCxnSpPr>
              <a:endCxn id="111" idx="7"/>
            </p:cNvCxnSpPr>
            <p:nvPr/>
          </p:nvCxnSpPr>
          <p:spPr>
            <a:xfrm flipH="1">
              <a:off x="4859297" y="4093537"/>
              <a:ext cx="4176061" cy="1131695"/>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endCxn id="154" idx="7"/>
            </p:cNvCxnSpPr>
            <p:nvPr/>
          </p:nvCxnSpPr>
          <p:spPr>
            <a:xfrm flipH="1">
              <a:off x="1243040" y="665018"/>
              <a:ext cx="3929580" cy="3604366"/>
            </a:xfrm>
            <a:prstGeom prst="straightConnector1">
              <a:avLst/>
            </a:prstGeom>
            <a:noFill/>
            <a:ln w="25400" cap="flat" cmpd="sng" algn="ctr">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cxnSp>
        <p:cxnSp>
          <p:nvCxnSpPr>
            <p:cNvPr id="75" name="Straight Arrow Connector 74"/>
            <p:cNvCxnSpPr>
              <a:endCxn id="76" idx="4"/>
            </p:cNvCxnSpPr>
            <p:nvPr/>
          </p:nvCxnSpPr>
          <p:spPr>
            <a:xfrm flipH="1" flipV="1">
              <a:off x="3003234" y="2776688"/>
              <a:ext cx="2628154" cy="3578392"/>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Unidirectional path tracing</a:t>
            </a:r>
          </a:p>
        </p:txBody>
      </p:sp>
      <p:sp>
        <p:nvSpPr>
          <p:cNvPr id="20" name="Sun 19"/>
          <p:cNvSpPr/>
          <p:nvPr/>
        </p:nvSpPr>
        <p:spPr>
          <a:xfrm rot="1079101">
            <a:off x="7818548" y="1987534"/>
            <a:ext cx="642942" cy="642942"/>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1" name="Group 20"/>
          <p:cNvGrpSpPr/>
          <p:nvPr/>
        </p:nvGrpSpPr>
        <p:grpSpPr>
          <a:xfrm rot="20855140">
            <a:off x="573299" y="4284086"/>
            <a:ext cx="410725" cy="298378"/>
            <a:chOff x="1521037" y="4823918"/>
            <a:chExt cx="410725" cy="298378"/>
          </a:xfrm>
          <a:effectLst>
            <a:outerShdw blurRad="63500" algn="ctr" rotWithShape="0">
              <a:prstClr val="black">
                <a:alpha val="69000"/>
              </a:prstClr>
            </a:outerShdw>
          </a:effectLst>
        </p:grpSpPr>
        <p:sp>
          <p:nvSpPr>
            <p:cNvPr id="22" name="Isosceles Triangle 21"/>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23" name="Rectangle 22"/>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16" name="Group 15"/>
          <p:cNvGrpSpPr/>
          <p:nvPr/>
        </p:nvGrpSpPr>
        <p:grpSpPr>
          <a:xfrm>
            <a:off x="1243040" y="2724329"/>
            <a:ext cx="6462825" cy="2500903"/>
            <a:chOff x="1243040" y="2724329"/>
            <a:chExt cx="6462825" cy="2500903"/>
          </a:xfrm>
        </p:grpSpPr>
        <p:cxnSp>
          <p:nvCxnSpPr>
            <p:cNvPr id="27" name="Straight Arrow Connector 26"/>
            <p:cNvCxnSpPr>
              <a:stCxn id="30" idx="2"/>
            </p:cNvCxnSpPr>
            <p:nvPr/>
          </p:nvCxnSpPr>
          <p:spPr>
            <a:xfrm flipH="1">
              <a:off x="4859297" y="4453824"/>
              <a:ext cx="2846568" cy="771408"/>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54" idx="7"/>
            </p:cNvCxnSpPr>
            <p:nvPr/>
          </p:nvCxnSpPr>
          <p:spPr>
            <a:xfrm flipH="1">
              <a:off x="1243040" y="2724329"/>
              <a:ext cx="1684462" cy="1545055"/>
            </a:xfrm>
            <a:prstGeom prst="straightConnector1">
              <a:avLst/>
            </a:prstGeom>
            <a:noFill/>
            <a:ln w="25400" cap="flat" cmpd="sng" algn="ctr">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cxnSp>
        <p:cxnSp>
          <p:nvCxnSpPr>
            <p:cNvPr id="29" name="Straight Arrow Connector 28"/>
            <p:cNvCxnSpPr/>
            <p:nvPr/>
          </p:nvCxnSpPr>
          <p:spPr>
            <a:xfrm flipH="1" flipV="1">
              <a:off x="3003234" y="2776688"/>
              <a:ext cx="1771534" cy="2412052"/>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055594" y="2637813"/>
            <a:ext cx="4780246" cy="2551667"/>
            <a:chOff x="3055594" y="2637813"/>
            <a:chExt cx="4780246" cy="2551667"/>
          </a:xfrm>
        </p:grpSpPr>
        <p:cxnSp>
          <p:nvCxnSpPr>
            <p:cNvPr id="24" name="Straight Arrow Connector 23"/>
            <p:cNvCxnSpPr/>
            <p:nvPr/>
          </p:nvCxnSpPr>
          <p:spPr>
            <a:xfrm flipH="1">
              <a:off x="3055594" y="2637813"/>
              <a:ext cx="4677731" cy="63144"/>
            </a:xfrm>
            <a:prstGeom prst="straightConnector1">
              <a:avLst/>
            </a:prstGeom>
            <a:ln w="25400">
              <a:solidFill>
                <a:schemeClr val="tx1">
                  <a:lumMod val="9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824590" y="2637813"/>
              <a:ext cx="2908735" cy="2551667"/>
            </a:xfrm>
            <a:prstGeom prst="straightConnector1">
              <a:avLst/>
            </a:prstGeom>
            <a:ln w="25400">
              <a:solidFill>
                <a:schemeClr val="tx1">
                  <a:lumMod val="9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30" idx="0"/>
            </p:cNvCxnSpPr>
            <p:nvPr/>
          </p:nvCxnSpPr>
          <p:spPr>
            <a:xfrm flipH="1">
              <a:off x="7765256" y="2675253"/>
              <a:ext cx="947" cy="1708219"/>
            </a:xfrm>
            <a:prstGeom prst="straightConnector1">
              <a:avLst/>
            </a:prstGeom>
            <a:ln w="25400">
              <a:solidFill>
                <a:schemeClr val="tx1">
                  <a:lumMod val="9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Oval 29"/>
            <p:cNvSpPr/>
            <p:nvPr/>
          </p:nvSpPr>
          <p:spPr>
            <a:xfrm rot="21310231">
              <a:off x="7705634" y="438324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63" name="Group 62"/>
          <p:cNvGrpSpPr/>
          <p:nvPr/>
        </p:nvGrpSpPr>
        <p:grpSpPr>
          <a:xfrm>
            <a:off x="1243040" y="1525835"/>
            <a:ext cx="6493511" cy="2743549"/>
            <a:chOff x="1243040" y="1525835"/>
            <a:chExt cx="6493511" cy="2743549"/>
          </a:xfrm>
        </p:grpSpPr>
        <p:cxnSp>
          <p:nvCxnSpPr>
            <p:cNvPr id="47" name="Straight Arrow Connector 46"/>
            <p:cNvCxnSpPr>
              <a:stCxn id="81" idx="1"/>
              <a:endCxn id="35" idx="6"/>
            </p:cNvCxnSpPr>
            <p:nvPr/>
          </p:nvCxnSpPr>
          <p:spPr>
            <a:xfrm flipH="1" flipV="1">
              <a:off x="4223276" y="1590937"/>
              <a:ext cx="3513275" cy="997154"/>
            </a:xfrm>
            <a:prstGeom prst="straightConnector1">
              <a:avLst/>
            </a:prstGeom>
            <a:ln w="28575">
              <a:solidFill>
                <a:schemeClr val="accent2">
                  <a:lumMod val="75000"/>
                </a:schemeClr>
              </a:solidFill>
              <a:prstDash val="dash"/>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5" idx="3"/>
              <a:endCxn id="154" idx="7"/>
            </p:cNvCxnSpPr>
            <p:nvPr/>
          </p:nvCxnSpPr>
          <p:spPr>
            <a:xfrm flipH="1">
              <a:off x="1243040" y="1636971"/>
              <a:ext cx="2869098" cy="2632413"/>
            </a:xfrm>
            <a:prstGeom prst="straightConnector1">
              <a:avLst/>
            </a:prstGeom>
            <a:noFill/>
            <a:ln w="38100" cap="flat" cmpd="sng" algn="ctr">
              <a:solidFill>
                <a:schemeClr val="accent2">
                  <a:lumMod val="75000"/>
                </a:schemeClr>
              </a:solidFill>
              <a:prstDash val="solid"/>
              <a:headEnd type="none" w="med" len="lg"/>
              <a:tailEnd type="none" w="med" len="lg"/>
            </a:ln>
            <a:effectLst/>
          </p:spPr>
        </p:cxnSp>
        <p:sp>
          <p:nvSpPr>
            <p:cNvPr id="35" name="Oval 34"/>
            <p:cNvSpPr/>
            <p:nvPr/>
          </p:nvSpPr>
          <p:spPr>
            <a:xfrm>
              <a:off x="4093070" y="1525835"/>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65" name="Group 64"/>
          <p:cNvGrpSpPr/>
          <p:nvPr/>
        </p:nvGrpSpPr>
        <p:grpSpPr>
          <a:xfrm>
            <a:off x="3003234" y="2637813"/>
            <a:ext cx="4730091" cy="1787383"/>
            <a:chOff x="3003234" y="2637813"/>
            <a:chExt cx="4730091" cy="1787383"/>
          </a:xfrm>
        </p:grpSpPr>
        <p:cxnSp>
          <p:nvCxnSpPr>
            <p:cNvPr id="54" name="Straight Arrow Connector 53"/>
            <p:cNvCxnSpPr>
              <a:stCxn id="59" idx="1"/>
              <a:endCxn id="76" idx="4"/>
            </p:cNvCxnSpPr>
            <p:nvPr/>
          </p:nvCxnSpPr>
          <p:spPr>
            <a:xfrm flipH="1" flipV="1">
              <a:off x="3003234" y="2776688"/>
              <a:ext cx="1128894" cy="1533535"/>
            </a:xfrm>
            <a:prstGeom prst="straightConnector1">
              <a:avLst/>
            </a:prstGeom>
            <a:noFill/>
            <a:ln w="38100" cap="flat" cmpd="sng" algn="ctr">
              <a:solidFill>
                <a:schemeClr val="accent2">
                  <a:lumMod val="75000"/>
                </a:schemeClr>
              </a:solidFill>
              <a:prstDash val="solid"/>
              <a:headEnd type="none" w="med" len="lg"/>
              <a:tailEnd type="none" w="med" len="lg"/>
            </a:ln>
            <a:effectLst/>
          </p:spPr>
        </p:cxnSp>
        <p:cxnSp>
          <p:nvCxnSpPr>
            <p:cNvPr id="64" name="Straight Arrow Connector 63"/>
            <p:cNvCxnSpPr>
              <a:stCxn id="81" idx="2"/>
              <a:endCxn id="59" idx="7"/>
            </p:cNvCxnSpPr>
            <p:nvPr/>
          </p:nvCxnSpPr>
          <p:spPr>
            <a:xfrm flipH="1">
              <a:off x="4223848" y="2637813"/>
              <a:ext cx="3509477" cy="1680434"/>
            </a:xfrm>
            <a:prstGeom prst="straightConnector1">
              <a:avLst/>
            </a:prstGeom>
            <a:ln w="28575">
              <a:solidFill>
                <a:schemeClr val="accent2">
                  <a:lumMod val="75000"/>
                </a:schemeClr>
              </a:solidFill>
              <a:prstDash val="dash"/>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9" name="Oval 58"/>
            <p:cNvSpPr/>
            <p:nvPr/>
          </p:nvSpPr>
          <p:spPr>
            <a:xfrm rot="300000">
              <a:off x="4108873" y="4294992"/>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66" name="Group 65"/>
          <p:cNvGrpSpPr/>
          <p:nvPr/>
        </p:nvGrpSpPr>
        <p:grpSpPr>
          <a:xfrm>
            <a:off x="4859297" y="2678478"/>
            <a:ext cx="3594577" cy="2546754"/>
            <a:chOff x="4859297" y="2678478"/>
            <a:chExt cx="3594577" cy="2546754"/>
          </a:xfrm>
        </p:grpSpPr>
        <p:cxnSp>
          <p:nvCxnSpPr>
            <p:cNvPr id="67" name="Straight Arrow Connector 66"/>
            <p:cNvCxnSpPr>
              <a:stCxn id="69" idx="1"/>
              <a:endCxn id="111" idx="7"/>
            </p:cNvCxnSpPr>
            <p:nvPr/>
          </p:nvCxnSpPr>
          <p:spPr>
            <a:xfrm flipH="1">
              <a:off x="4859297" y="4291906"/>
              <a:ext cx="3470001" cy="933326"/>
            </a:xfrm>
            <a:prstGeom prst="straightConnector1">
              <a:avLst/>
            </a:prstGeom>
            <a:noFill/>
            <a:ln w="38100" cap="flat" cmpd="sng" algn="ctr">
              <a:solidFill>
                <a:schemeClr val="accent2">
                  <a:lumMod val="75000"/>
                </a:schemeClr>
              </a:solidFill>
              <a:prstDash val="solid"/>
              <a:headEnd type="none" w="med" len="lg"/>
              <a:tailEnd type="none" w="med" len="lg"/>
            </a:ln>
            <a:effectLst/>
          </p:spPr>
        </p:cxnSp>
        <p:cxnSp>
          <p:nvCxnSpPr>
            <p:cNvPr id="68" name="Straight Arrow Connector 67"/>
            <p:cNvCxnSpPr>
              <a:stCxn id="81" idx="4"/>
              <a:endCxn id="69" idx="7"/>
            </p:cNvCxnSpPr>
            <p:nvPr/>
          </p:nvCxnSpPr>
          <p:spPr>
            <a:xfrm>
              <a:off x="7815927" y="2678478"/>
              <a:ext cx="546366" cy="1527474"/>
            </a:xfrm>
            <a:prstGeom prst="straightConnector1">
              <a:avLst/>
            </a:prstGeom>
            <a:ln w="28575">
              <a:solidFill>
                <a:schemeClr val="accent2">
                  <a:lumMod val="75000"/>
                </a:schemeClr>
              </a:solidFill>
              <a:prstDash val="dash"/>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69" name="Oval 68"/>
            <p:cNvSpPr/>
            <p:nvPr/>
          </p:nvSpPr>
          <p:spPr>
            <a:xfrm rot="17460000">
              <a:off x="8323669" y="4200324"/>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11" name="Oval 110"/>
          <p:cNvSpPr/>
          <p:nvPr/>
        </p:nvSpPr>
        <p:spPr>
          <a:xfrm rot="1401014">
            <a:off x="4733684" y="518414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1" name="Oval 80"/>
          <p:cNvSpPr/>
          <p:nvPr/>
        </p:nvSpPr>
        <p:spPr>
          <a:xfrm rot="20472699">
            <a:off x="7729856" y="2551743"/>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6" name="Oval 75"/>
          <p:cNvSpPr/>
          <p:nvPr/>
        </p:nvSpPr>
        <p:spPr>
          <a:xfrm rot="20979571">
            <a:off x="2926445" y="264754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Oval 153"/>
          <p:cNvSpPr/>
          <p:nvPr/>
        </p:nvSpPr>
        <p:spPr>
          <a:xfrm rot="20979571">
            <a:off x="1140913" y="425783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8" name="TextBox 77"/>
          <p:cNvSpPr txBox="1"/>
          <p:nvPr/>
        </p:nvSpPr>
        <p:spPr>
          <a:xfrm>
            <a:off x="0" y="6440492"/>
            <a:ext cx="9144000" cy="417508"/>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b="1" dirty="0" smtClean="0"/>
              <a:t>1-random-decision connections</a:t>
            </a:r>
          </a:p>
        </p:txBody>
      </p:sp>
    </p:spTree>
    <p:extLst>
      <p:ext uri="{BB962C8B-B14F-4D97-AF65-F5344CB8AC3E}">
        <p14:creationId xmlns:p14="http://schemas.microsoft.com/office/powerpoint/2010/main" val="4076265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7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xit" presetSubtype="0" fill="hold" nodeType="withEffect">
                                  <p:stCondLst>
                                    <p:cond delay="7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par>
                          <p:cTn id="20" fill="hold">
                            <p:stCondLst>
                              <p:cond delay="500"/>
                            </p:stCondLst>
                            <p:childTnLst>
                              <p:par>
                                <p:cTn id="21" presetID="10" presetClass="entr" presetSubtype="0" fill="hold" nodeType="afterEffect">
                                  <p:stCondLst>
                                    <p:cond delay="70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par>
                          <p:cTn id="24" fill="hold">
                            <p:stCondLst>
                              <p:cond delay="1700"/>
                            </p:stCondLst>
                            <p:childTnLst>
                              <p:par>
                                <p:cTn id="25" presetID="10" presetClass="entr" presetSubtype="0" fill="hold" nodeType="afterEffect">
                                  <p:stCondLst>
                                    <p:cond delay="70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grpSp>
        <p:nvGrpSpPr>
          <p:cNvPr id="7" name="Group 6"/>
          <p:cNvGrpSpPr/>
          <p:nvPr/>
        </p:nvGrpSpPr>
        <p:grpSpPr>
          <a:xfrm>
            <a:off x="189771" y="4319556"/>
            <a:ext cx="4727411" cy="2346921"/>
            <a:chOff x="1475656" y="3853786"/>
            <a:chExt cx="4727411" cy="2346921"/>
          </a:xfrm>
        </p:grpSpPr>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925255"/>
              <a:ext cx="4683353" cy="2275452"/>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chemeClr val="accent1"/>
                  </a:solidFill>
                </a14:hiddenFill>
              </a:ext>
            </a:extLst>
          </p:spPr>
        </p:pic>
        <p:sp>
          <p:nvSpPr>
            <p:cNvPr id="35" name="TextBox 34"/>
            <p:cNvSpPr txBox="1"/>
            <p:nvPr/>
          </p:nvSpPr>
          <p:spPr>
            <a:xfrm>
              <a:off x="4252015" y="3853786"/>
              <a:ext cx="1951052" cy="360040"/>
            </a:xfrm>
            <a:prstGeom prst="rect">
              <a:avLst/>
            </a:prstGeom>
            <a:noFill/>
          </p:spPr>
          <p:txBody>
            <a:bodyPr wrap="square" rtlCol="0" anchor="ctr">
              <a:noAutofit/>
            </a:bodyPr>
            <a:lstStyle/>
            <a:p>
              <a:pPr algn="r"/>
              <a:r>
                <a:rPr lang="en-US" sz="1200" i="1" dirty="0">
                  <a:solidFill>
                    <a:schemeClr val="tx1">
                      <a:alpha val="80000"/>
                    </a:schemeClr>
                  </a:solidFill>
                  <a:effectLst>
                    <a:outerShdw blurRad="76200" dist="50800" dir="2700000" algn="tl" rotWithShape="0">
                      <a:prstClr val="black"/>
                    </a:outerShdw>
                  </a:effectLst>
                  <a:latin typeface="+mn-lt"/>
                </a:rPr>
                <a:t>[</a:t>
              </a:r>
              <a:r>
                <a:rPr lang="en-US" sz="1200" i="1" dirty="0" err="1">
                  <a:solidFill>
                    <a:schemeClr val="tx1">
                      <a:alpha val="80000"/>
                    </a:schemeClr>
                  </a:solidFill>
                  <a:effectLst>
                    <a:outerShdw blurRad="76200" dist="50800" dir="2700000" algn="tl" rotWithShape="0">
                      <a:prstClr val="black"/>
                    </a:outerShdw>
                  </a:effectLst>
                  <a:latin typeface="+mn-lt"/>
                </a:rPr>
                <a:t>Gkioulekas</a:t>
              </a:r>
              <a:r>
                <a:rPr lang="en-US" sz="1200" i="1" dirty="0">
                  <a:solidFill>
                    <a:schemeClr val="tx1">
                      <a:alpha val="80000"/>
                    </a:schemeClr>
                  </a:solidFill>
                  <a:effectLst>
                    <a:outerShdw blurRad="76200" dist="50800" dir="2700000" algn="tl" rotWithShape="0">
                      <a:prstClr val="black"/>
                    </a:outerShdw>
                  </a:effectLst>
                  <a:latin typeface="+mn-lt"/>
                </a:rPr>
                <a:t> </a:t>
              </a:r>
              <a:r>
                <a:rPr lang="en-US" sz="1200" i="1" dirty="0" smtClean="0">
                  <a:solidFill>
                    <a:schemeClr val="tx1">
                      <a:alpha val="80000"/>
                    </a:schemeClr>
                  </a:solidFill>
                  <a:effectLst>
                    <a:outerShdw blurRad="76200" dist="50800" dir="2700000" algn="tl" rotWithShape="0">
                      <a:prstClr val="black"/>
                    </a:outerShdw>
                  </a:effectLst>
                  <a:latin typeface="+mn-lt"/>
                </a:rPr>
                <a:t>et al. 2013]</a:t>
              </a:r>
              <a:endParaRPr lang="en-US" sz="1200" i="1" dirty="0">
                <a:solidFill>
                  <a:schemeClr val="tx1">
                    <a:alpha val="80000"/>
                  </a:schemeClr>
                </a:solidFill>
                <a:effectLst>
                  <a:outerShdw blurRad="76200" dist="50800" dir="2700000" algn="tl" rotWithShape="0">
                    <a:prstClr val="black"/>
                  </a:outerShdw>
                </a:effectLst>
                <a:latin typeface="+mn-lt"/>
              </a:endParaRPr>
            </a:p>
          </p:txBody>
        </p:sp>
      </p:grpSp>
      <p:grpSp>
        <p:nvGrpSpPr>
          <p:cNvPr id="18" name="Group 17"/>
          <p:cNvGrpSpPr/>
          <p:nvPr/>
        </p:nvGrpSpPr>
        <p:grpSpPr>
          <a:xfrm>
            <a:off x="189772" y="805192"/>
            <a:ext cx="4730054" cy="3473046"/>
            <a:chOff x="308038" y="538492"/>
            <a:chExt cx="4730054" cy="3473046"/>
          </a:xfrm>
        </p:grpSpPr>
        <p:pic>
          <p:nvPicPr>
            <p:cNvPr id="1028" name="Picture 4" descr="The other side of the clouds"/>
            <p:cNvPicPr>
              <a:picLocks noChangeAspect="1" noChangeArrowheads="1"/>
            </p:cNvPicPr>
            <p:nvPr/>
          </p:nvPicPr>
          <p:blipFill rotWithShape="1">
            <a:blip r:embed="rId4">
              <a:extLst>
                <a:ext uri="{28A0092B-C50C-407E-A947-70E740481C1C}">
                  <a14:useLocalDpi xmlns:a14="http://schemas.microsoft.com/office/drawing/2010/main" val="0"/>
                </a:ext>
              </a:extLst>
            </a:blip>
            <a:srcRect r="8594"/>
            <a:stretch/>
          </p:blipFill>
          <p:spPr bwMode="auto">
            <a:xfrm>
              <a:off x="308038" y="538492"/>
              <a:ext cx="4683352" cy="3415801"/>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087040" y="3651498"/>
              <a:ext cx="1951052" cy="360040"/>
            </a:xfrm>
            <a:prstGeom prst="rect">
              <a:avLst/>
            </a:prstGeom>
            <a:noFill/>
          </p:spPr>
          <p:txBody>
            <a:bodyPr wrap="square" rtlCol="0" anchor="ctr">
              <a:noAutofit/>
            </a:bodyPr>
            <a:lstStyle/>
            <a:p>
              <a:pPr algn="r"/>
              <a:r>
                <a:rPr lang="en-US" sz="1200" i="1" dirty="0" smtClean="0">
                  <a:solidFill>
                    <a:schemeClr val="tx1">
                      <a:alpha val="80000"/>
                    </a:schemeClr>
                  </a:solidFill>
                  <a:effectLst>
                    <a:outerShdw blurRad="76200" dist="50800" dir="2700000" algn="tl" rotWithShape="0">
                      <a:prstClr val="black"/>
                    </a:outerShdw>
                  </a:effectLst>
                  <a:latin typeface="+mn-lt"/>
                </a:rPr>
                <a:t>[</a:t>
              </a:r>
              <a:r>
                <a:rPr lang="en-US" sz="1200" i="1" dirty="0" err="1" smtClean="0">
                  <a:solidFill>
                    <a:schemeClr val="tx1">
                      <a:alpha val="80000"/>
                    </a:schemeClr>
                  </a:solidFill>
                  <a:effectLst>
                    <a:outerShdw blurRad="76200" dist="50800" dir="2700000" algn="tl" rotWithShape="0">
                      <a:prstClr val="black"/>
                    </a:outerShdw>
                  </a:effectLst>
                  <a:latin typeface="+mn-lt"/>
                </a:rPr>
                <a:t>Kees</a:t>
              </a:r>
              <a:r>
                <a:rPr lang="en-US" sz="1200" i="1" dirty="0" smtClean="0">
                  <a:solidFill>
                    <a:schemeClr val="tx1">
                      <a:alpha val="80000"/>
                    </a:schemeClr>
                  </a:solidFill>
                  <a:effectLst>
                    <a:outerShdw blurRad="76200" dist="50800" dir="2700000" algn="tl" rotWithShape="0">
                      <a:prstClr val="black"/>
                    </a:outerShdw>
                  </a:effectLst>
                  <a:latin typeface="+mn-lt"/>
                </a:rPr>
                <a:t> </a:t>
              </a:r>
              <a:r>
                <a:rPr lang="en-US" sz="1200" i="1" dirty="0" err="1" smtClean="0">
                  <a:solidFill>
                    <a:schemeClr val="tx1">
                      <a:alpha val="80000"/>
                    </a:schemeClr>
                  </a:solidFill>
                  <a:effectLst>
                    <a:outerShdw blurRad="76200" dist="50800" dir="2700000" algn="tl" rotWithShape="0">
                      <a:prstClr val="black"/>
                    </a:outerShdw>
                  </a:effectLst>
                  <a:latin typeface="+mn-lt"/>
                </a:rPr>
                <a:t>Straver</a:t>
              </a:r>
              <a:r>
                <a:rPr lang="en-US" sz="1200" i="1" dirty="0" smtClean="0">
                  <a:solidFill>
                    <a:schemeClr val="tx1">
                      <a:alpha val="80000"/>
                    </a:schemeClr>
                  </a:solidFill>
                  <a:effectLst>
                    <a:outerShdw blurRad="76200" dist="50800" dir="2700000" algn="tl" rotWithShape="0">
                      <a:prstClr val="black"/>
                    </a:outerShdw>
                  </a:effectLst>
                  <a:latin typeface="+mn-lt"/>
                </a:rPr>
                <a:t>, Flickr]</a:t>
              </a:r>
              <a:endParaRPr lang="en-US" sz="1200" i="1" dirty="0">
                <a:solidFill>
                  <a:schemeClr val="tx1">
                    <a:alpha val="80000"/>
                  </a:schemeClr>
                </a:solidFill>
                <a:effectLst>
                  <a:outerShdw blurRad="76200" dist="50800" dir="2700000" algn="tl" rotWithShape="0">
                    <a:prstClr val="black"/>
                  </a:outerShdw>
                </a:effectLst>
                <a:latin typeface="+mn-lt"/>
              </a:endParaRPr>
            </a:p>
          </p:txBody>
        </p:sp>
      </p:grpSp>
      <p:grpSp>
        <p:nvGrpSpPr>
          <p:cNvPr id="17" name="Group 16"/>
          <p:cNvGrpSpPr/>
          <p:nvPr/>
        </p:nvGrpSpPr>
        <p:grpSpPr>
          <a:xfrm>
            <a:off x="4960615" y="805193"/>
            <a:ext cx="3992272" cy="3146913"/>
            <a:chOff x="4760590" y="1046261"/>
            <a:chExt cx="3992272" cy="3146913"/>
          </a:xfrm>
        </p:grpSpPr>
        <p:pic>
          <p:nvPicPr>
            <p:cNvPr id="1026" name="Picture 2" descr="http://www.airpurifierspecialist.com/product_images/uploaded_images/smok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59" t="2019" r="80" b="4853"/>
            <a:stretch/>
          </p:blipFill>
          <p:spPr bwMode="auto">
            <a:xfrm>
              <a:off x="4811686" y="1046261"/>
              <a:ext cx="3941176" cy="3087553"/>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4760590" y="3833134"/>
              <a:ext cx="2343315" cy="360040"/>
            </a:xfrm>
            <a:prstGeom prst="rect">
              <a:avLst/>
            </a:prstGeom>
            <a:noFill/>
          </p:spPr>
          <p:txBody>
            <a:bodyPr wrap="square" rtlCol="0" anchor="ctr">
              <a:noAutofit/>
            </a:bodyPr>
            <a:lstStyle/>
            <a:p>
              <a:r>
                <a:rPr lang="en-US" sz="1200" i="1" dirty="0">
                  <a:solidFill>
                    <a:schemeClr val="tx1">
                      <a:alpha val="80000"/>
                    </a:schemeClr>
                  </a:solidFill>
                  <a:effectLst>
                    <a:outerShdw blurRad="76200" dist="50800" dir="2700000" algn="tl" rotWithShape="0">
                      <a:prstClr val="black"/>
                    </a:outerShdw>
                  </a:effectLst>
                  <a:latin typeface="+mn-lt"/>
                </a:rPr>
                <a:t>[</a:t>
              </a:r>
              <a:r>
                <a:rPr lang="en-US" sz="1200" i="1" dirty="0" err="1">
                  <a:solidFill>
                    <a:schemeClr val="tx1">
                      <a:alpha val="80000"/>
                    </a:schemeClr>
                  </a:solidFill>
                  <a:effectLst>
                    <a:outerShdw blurRad="76200" dist="50800" dir="2700000" algn="tl" rotWithShape="0">
                      <a:prstClr val="black"/>
                    </a:outerShdw>
                  </a:effectLst>
                  <a:latin typeface="+mn-lt"/>
                </a:rPr>
                <a:t>Diaan</a:t>
              </a:r>
              <a:r>
                <a:rPr lang="en-US" sz="1200" i="1" dirty="0">
                  <a:solidFill>
                    <a:schemeClr val="tx1">
                      <a:alpha val="80000"/>
                    </a:schemeClr>
                  </a:solidFill>
                  <a:effectLst>
                    <a:outerShdw blurRad="76200" dist="50800" dir="2700000" algn="tl" rotWithShape="0">
                      <a:prstClr val="black"/>
                    </a:outerShdw>
                  </a:effectLst>
                  <a:latin typeface="+mn-lt"/>
                </a:rPr>
                <a:t> </a:t>
              </a:r>
              <a:r>
                <a:rPr lang="en-US" sz="1200" i="1" dirty="0" err="1">
                  <a:solidFill>
                    <a:schemeClr val="tx1">
                      <a:alpha val="80000"/>
                    </a:schemeClr>
                  </a:solidFill>
                  <a:effectLst>
                    <a:outerShdw blurRad="76200" dist="50800" dir="2700000" algn="tl" rotWithShape="0">
                      <a:prstClr val="black"/>
                    </a:outerShdw>
                  </a:effectLst>
                  <a:latin typeface="+mn-lt"/>
                </a:rPr>
                <a:t>Mynhardt</a:t>
              </a:r>
              <a:r>
                <a:rPr lang="en-US" sz="1200" i="1" dirty="0">
                  <a:solidFill>
                    <a:schemeClr val="tx1">
                      <a:alpha val="80000"/>
                    </a:schemeClr>
                  </a:solidFill>
                  <a:effectLst>
                    <a:outerShdw blurRad="76200" dist="50800" dir="2700000" algn="tl" rotWithShape="0">
                      <a:prstClr val="black"/>
                    </a:outerShdw>
                  </a:effectLst>
                  <a:latin typeface="+mn-lt"/>
                </a:rPr>
                <a:t>, </a:t>
              </a:r>
              <a:r>
                <a:rPr lang="en-US" sz="1200" i="1" dirty="0" err="1" smtClean="0">
                  <a:solidFill>
                    <a:schemeClr val="tx1">
                      <a:alpha val="80000"/>
                    </a:schemeClr>
                  </a:solidFill>
                  <a:effectLst>
                    <a:outerShdw blurRad="76200" dist="50800" dir="2700000" algn="tl" rotWithShape="0">
                      <a:prstClr val="black"/>
                    </a:outerShdw>
                  </a:effectLst>
                  <a:latin typeface="+mn-lt"/>
                </a:rPr>
                <a:t>dreamfoundry</a:t>
              </a:r>
              <a:r>
                <a:rPr lang="en-US" sz="1200" i="1" dirty="0" smtClean="0">
                  <a:solidFill>
                    <a:schemeClr val="tx1">
                      <a:alpha val="80000"/>
                    </a:schemeClr>
                  </a:solidFill>
                  <a:effectLst>
                    <a:outerShdw blurRad="76200" dist="50800" dir="2700000" algn="tl" rotWithShape="0">
                      <a:prstClr val="black"/>
                    </a:outerShdw>
                  </a:effectLst>
                  <a:latin typeface="+mn-lt"/>
                </a:rPr>
                <a:t>]</a:t>
              </a:r>
              <a:endParaRPr lang="en-US" sz="1200" i="1" dirty="0">
                <a:solidFill>
                  <a:schemeClr val="tx1">
                    <a:alpha val="80000"/>
                  </a:schemeClr>
                </a:solidFill>
                <a:effectLst>
                  <a:outerShdw blurRad="76200" dist="50800" dir="2700000" algn="tl" rotWithShape="0">
                    <a:prstClr val="black"/>
                  </a:outerShdw>
                </a:effectLst>
                <a:latin typeface="+mn-lt"/>
              </a:endParaRPr>
            </a:p>
          </p:txBody>
        </p:sp>
      </p:grpSp>
      <p:pic>
        <p:nvPicPr>
          <p:cNvPr id="1035" name="Picture 11" descr="http://www.altinkum-didim.co.uk/images/disc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450" b="6236"/>
          <a:stretch/>
        </p:blipFill>
        <p:spPr bwMode="auto">
          <a:xfrm>
            <a:off x="5011710" y="4053649"/>
            <a:ext cx="3941176" cy="261282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4960033" y="3977071"/>
            <a:ext cx="975526" cy="360040"/>
          </a:xfrm>
          <a:prstGeom prst="rect">
            <a:avLst/>
          </a:prstGeom>
          <a:noFill/>
        </p:spPr>
        <p:txBody>
          <a:bodyPr wrap="square" rtlCol="0" anchor="ctr">
            <a:noAutofit/>
          </a:bodyPr>
          <a:lstStyle/>
          <a:p>
            <a:r>
              <a:rPr lang="en-US" sz="1200" i="1" dirty="0" smtClean="0">
                <a:solidFill>
                  <a:schemeClr val="tx1">
                    <a:alpha val="80000"/>
                  </a:schemeClr>
                </a:solidFill>
                <a:effectLst>
                  <a:outerShdw blurRad="76200" dist="50800" dir="2700000" algn="tl" rotWithShape="0">
                    <a:prstClr val="black"/>
                  </a:outerShdw>
                </a:effectLst>
                <a:latin typeface="+mn-lt"/>
              </a:rPr>
              <a:t>[a fun place]</a:t>
            </a:r>
            <a:endParaRPr lang="en-US" sz="1200" i="1" dirty="0">
              <a:solidFill>
                <a:schemeClr val="tx1">
                  <a:alpha val="80000"/>
                </a:schemeClr>
              </a:solidFill>
              <a:effectLst>
                <a:outerShdw blurRad="76200" dist="50800" dir="2700000" algn="tl" rotWithShape="0">
                  <a:prstClr val="black"/>
                </a:outerShdw>
              </a:effectLst>
              <a:latin typeface="+mn-lt"/>
            </a:endParaRPr>
          </a:p>
        </p:txBody>
      </p:sp>
    </p:spTree>
    <p:extLst>
      <p:ext uri="{BB962C8B-B14F-4D97-AF65-F5344CB8AC3E}">
        <p14:creationId xmlns:p14="http://schemas.microsoft.com/office/powerpoint/2010/main" val="3443433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Isotropic medium (30 min)</a:t>
            </a:r>
          </a:p>
        </p:txBody>
      </p:sp>
      <p:sp>
        <p:nvSpPr>
          <p:cNvPr id="2" name="Title 1"/>
          <p:cNvSpPr>
            <a:spLocks noGrp="1"/>
          </p:cNvSpPr>
          <p:nvPr>
            <p:ph type="title"/>
          </p:nvPr>
        </p:nvSpPr>
        <p:spPr/>
        <p:txBody>
          <a:bodyPr/>
          <a:lstStyle/>
          <a:p>
            <a:r>
              <a:rPr lang="en-US" dirty="0" err="1"/>
              <a:t>Unidir</a:t>
            </a:r>
            <a:r>
              <a:rPr lang="en-US" dirty="0"/>
              <a:t>: </a:t>
            </a:r>
            <a:r>
              <a:rPr lang="en-US" dirty="0" smtClean="0"/>
              <a:t>Single + double </a:t>
            </a:r>
            <a:r>
              <a:rPr lang="en-US" dirty="0"/>
              <a:t>scattering</a:t>
            </a:r>
          </a:p>
        </p:txBody>
      </p:sp>
      <p:pic>
        <p:nvPicPr>
          <p:cNvPr id="2053" name="Picture 5" descr="D:\Web\pub\JointPathSampling\comparison\Dragon1-3\Isotropic_TraditionalPT_30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85860"/>
            <a:ext cx="7056784" cy="529258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2055" name="Picture 7" descr="C:\Projects\DRZ\SIGGRAPH2013Paper\figures\Dragon\2IsotropicPathLengths1-3\4_Transmittance+phase+Kulla[30min][2992spp].png"/>
          <p:cNvPicPr>
            <a:picLocks noChangeAspect="1" noChangeArrowheads="1"/>
          </p:cNvPicPr>
          <p:nvPr/>
        </p:nvPicPr>
        <p:blipFill rotWithShape="1">
          <a:blip r:embed="rId4">
            <a:extLst>
              <a:ext uri="{28A0092B-C50C-407E-A947-70E740481C1C}">
                <a14:useLocalDpi xmlns:a14="http://schemas.microsoft.com/office/drawing/2010/main" val="0"/>
              </a:ext>
            </a:extLst>
          </a:blip>
          <a:srcRect l="-3" r="50015"/>
          <a:stretch/>
        </p:blipFill>
        <p:spPr bwMode="auto">
          <a:xfrm>
            <a:off x="1043608" y="885860"/>
            <a:ext cx="3527363" cy="529258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4570971"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1043609" y="5812688"/>
                <a:ext cx="3527362"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(1-conn.) </a:t>
                </a:r>
                <a14:m>
                  <m:oMath xmlns:m="http://schemas.openxmlformats.org/officeDocument/2006/math">
                    <m:r>
                      <a:rPr lang="en-US" sz="1600" i="1" smtClean="0">
                        <a:solidFill>
                          <a:schemeClr val="accent1"/>
                        </a:solidFill>
                        <a:latin typeface="Cambria Math"/>
                      </a:rPr>
                      <m:t>𝑂</m:t>
                    </m:r>
                    <m:d>
                      <m:dPr>
                        <m:ctrlPr>
                          <a:rPr lang="en-US" sz="1600" i="1">
                            <a:solidFill>
                              <a:schemeClr val="accent1"/>
                            </a:solidFill>
                            <a:latin typeface="Cambria Math"/>
                          </a:rPr>
                        </m:ctrlPr>
                      </m:dPr>
                      <m:e>
                        <m:rad>
                          <m:radPr>
                            <m:degHide m:val="on"/>
                            <m:ctrlPr>
                              <a:rPr lang="en-US" sz="1600" i="1">
                                <a:solidFill>
                                  <a:schemeClr val="accent1"/>
                                </a:solidFill>
                                <a:latin typeface="Cambria Math"/>
                              </a:rPr>
                            </m:ctrlPr>
                          </m:radPr>
                          <m:deg/>
                          <m:e>
                            <m:r>
                              <a:rPr lang="en-US" sz="1600" i="1">
                                <a:solidFill>
                                  <a:schemeClr val="accent1"/>
                                </a:solidFill>
                                <a:latin typeface="Cambria Math"/>
                              </a:rPr>
                              <m:t>𝑁</m:t>
                            </m:r>
                          </m:e>
                        </m:rad>
                      </m:e>
                    </m:d>
                  </m:oMath>
                </a14:m>
                <a:endParaRPr lang="en-US" sz="1600" b="1" dirty="0">
                  <a:solidFill>
                    <a:schemeClr val="accent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43609" y="5812688"/>
                <a:ext cx="3527362" cy="365760"/>
              </a:xfrm>
              <a:prstGeom prst="rect">
                <a:avLst/>
              </a:prstGeom>
              <a:blipFill rotWithShape="1">
                <a:blip r:embed="rId5"/>
                <a:stretch>
                  <a:fillRect b="-5952"/>
                </a:stretch>
              </a:blipFill>
              <a:effectLst>
                <a:outerShdw blurRad="63500" sx="102000" sy="102000" algn="ctr" rotWithShape="0">
                  <a:prstClr val="black"/>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570971" y="5812688"/>
                <a:ext cx="3529421"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 </a:t>
                </a:r>
                <a14:m>
                  <m:oMath xmlns:m="http://schemas.openxmlformats.org/officeDocument/2006/math">
                    <m:r>
                      <a:rPr lang="en-US" sz="1600" i="1">
                        <a:latin typeface="Cambria Math"/>
                      </a:rPr>
                      <m:t>𝑂</m:t>
                    </m:r>
                    <m:d>
                      <m:dPr>
                        <m:ctrlPr>
                          <a:rPr lang="en-US" sz="1600" i="1">
                            <a:latin typeface="Cambria Math"/>
                          </a:rPr>
                        </m:ctrlPr>
                      </m:dPr>
                      <m:e>
                        <m:rad>
                          <m:radPr>
                            <m:ctrlPr>
                              <a:rPr lang="en-US" sz="1600" i="1">
                                <a:latin typeface="Cambria Math"/>
                              </a:rPr>
                            </m:ctrlPr>
                          </m:radPr>
                          <m:deg>
                            <m:r>
                              <m:rPr>
                                <m:brk m:alnAt="7"/>
                              </m:rPr>
                              <a:rPr lang="en-US" sz="1600" i="1">
                                <a:latin typeface="Cambria Math"/>
                              </a:rPr>
                              <m:t>3</m:t>
                            </m:r>
                          </m:deg>
                          <m:e>
                            <m:r>
                              <a:rPr lang="en-US" sz="1600" i="1">
                                <a:latin typeface="Cambria Math"/>
                              </a:rPr>
                              <m:t>𝑁</m:t>
                            </m:r>
                          </m:e>
                        </m:rad>
                      </m:e>
                    </m:d>
                  </m:oMath>
                </a14:m>
                <a:endParaRPr lang="en-US" sz="1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4570971" y="5812688"/>
                <a:ext cx="3529421" cy="365760"/>
              </a:xfrm>
              <a:prstGeom prst="rect">
                <a:avLst/>
              </a:prstGeom>
              <a:blipFill rotWithShape="1">
                <a:blip r:embed="rId6"/>
                <a:stretch>
                  <a:fillRect b="-5952"/>
                </a:stretch>
              </a:blipFill>
              <a:effectLst>
                <a:outerShdw blurRad="63500" sx="102000" sy="102000" algn="ctr" rotWithShape="0">
                  <a:prstClr val="black"/>
                </a:outerShdw>
              </a:effectLst>
            </p:spPr>
            <p:txBody>
              <a:bodyPr/>
              <a:lstStyle/>
              <a:p>
                <a:r>
                  <a:rPr lang="en-US">
                    <a:noFill/>
                  </a:rPr>
                  <a:t> </a:t>
                </a:r>
              </a:p>
            </p:txBody>
          </p:sp>
        </mc:Fallback>
      </mc:AlternateContent>
      <p:sp>
        <p:nvSpPr>
          <p:cNvPr id="9" name="TextBox 8"/>
          <p:cNvSpPr txBox="1"/>
          <p:nvPr/>
        </p:nvSpPr>
        <p:spPr>
          <a:xfrm>
            <a:off x="4570971" y="903645"/>
            <a:ext cx="3529421"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0.23</a:t>
            </a:r>
            <a:endParaRPr lang="en-US" dirty="0">
              <a:solidFill>
                <a:schemeClr val="tx1">
                  <a:alpha val="90000"/>
                </a:schemeClr>
              </a:solidFill>
            </a:endParaRPr>
          </a:p>
        </p:txBody>
      </p:sp>
      <p:sp>
        <p:nvSpPr>
          <p:cNvPr id="10" name="TextBox 9"/>
          <p:cNvSpPr txBox="1"/>
          <p:nvPr/>
        </p:nvSpPr>
        <p:spPr>
          <a:xfrm>
            <a:off x="1043608" y="903645"/>
            <a:ext cx="3527363"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0.05</a:t>
            </a:r>
            <a:endParaRPr lang="en-US" dirty="0">
              <a:solidFill>
                <a:schemeClr val="tx1">
                  <a:alpha val="90000"/>
                </a:schemeClr>
              </a:solidFill>
            </a:endParaRPr>
          </a:p>
        </p:txBody>
      </p:sp>
      <p:sp>
        <p:nvSpPr>
          <p:cNvPr id="11" name="TextBox 10"/>
          <p:cNvSpPr txBox="1"/>
          <p:nvPr/>
        </p:nvSpPr>
        <p:spPr>
          <a:xfrm>
            <a:off x="1069574" y="5116433"/>
            <a:ext cx="1685034" cy="774843"/>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i="1" dirty="0" smtClean="0">
                <a:solidFill>
                  <a:schemeClr val="tx1">
                    <a:alpha val="90000"/>
                  </a:schemeClr>
                </a:solidFill>
              </a:rPr>
              <a:t>[</a:t>
            </a:r>
            <a:r>
              <a:rPr lang="en-US" i="1" dirty="0" err="1" smtClean="0">
                <a:solidFill>
                  <a:schemeClr val="tx1">
                    <a:alpha val="90000"/>
                  </a:schemeClr>
                </a:solidFill>
              </a:rPr>
              <a:t>Dubi</a:t>
            </a:r>
            <a:r>
              <a:rPr lang="en-US" i="1" dirty="0" smtClean="0">
                <a:solidFill>
                  <a:schemeClr val="tx1">
                    <a:alpha val="90000"/>
                  </a:schemeClr>
                </a:solidFill>
              </a:rPr>
              <a:t> et al. 1982]</a:t>
            </a:r>
          </a:p>
          <a:p>
            <a:pPr algn="l"/>
            <a:r>
              <a:rPr lang="en-US" i="1" dirty="0" smtClean="0">
                <a:solidFill>
                  <a:schemeClr val="tx1">
                    <a:alpha val="90000"/>
                  </a:schemeClr>
                </a:solidFill>
              </a:rPr>
              <a:t>[</a:t>
            </a:r>
            <a:r>
              <a:rPr lang="en-US" i="1" dirty="0" err="1" smtClean="0">
                <a:solidFill>
                  <a:schemeClr val="tx1">
                    <a:alpha val="90000"/>
                  </a:schemeClr>
                </a:solidFill>
              </a:rPr>
              <a:t>Reif</a:t>
            </a:r>
            <a:r>
              <a:rPr lang="en-US" i="1" dirty="0" smtClean="0">
                <a:solidFill>
                  <a:schemeClr val="tx1">
                    <a:alpha val="90000"/>
                  </a:schemeClr>
                </a:solidFill>
              </a:rPr>
              <a:t> 1993]</a:t>
            </a:r>
            <a:endParaRPr lang="en-US" i="1" dirty="0">
              <a:solidFill>
                <a:schemeClr val="tx1">
                  <a:alpha val="90000"/>
                </a:schemeClr>
              </a:solidFill>
            </a:endParaRPr>
          </a:p>
        </p:txBody>
      </p:sp>
    </p:spTree>
    <p:extLst>
      <p:ext uri="{BB962C8B-B14F-4D97-AF65-F5344CB8AC3E}">
        <p14:creationId xmlns:p14="http://schemas.microsoft.com/office/powerpoint/2010/main" val="3058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p:cNvSpPr/>
          <p:nvPr/>
        </p:nvSpPr>
        <p:spPr>
          <a:xfrm rot="11100000">
            <a:off x="880795" y="1260033"/>
            <a:ext cx="7623796" cy="4988703"/>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1243040" y="665018"/>
            <a:ext cx="7792318" cy="5690062"/>
            <a:chOff x="1243040" y="665018"/>
            <a:chExt cx="7792318" cy="5690062"/>
          </a:xfrm>
        </p:grpSpPr>
        <p:cxnSp>
          <p:nvCxnSpPr>
            <p:cNvPr id="113" name="Straight Arrow Connector 112"/>
            <p:cNvCxnSpPr>
              <a:endCxn id="111" idx="7"/>
            </p:cNvCxnSpPr>
            <p:nvPr/>
          </p:nvCxnSpPr>
          <p:spPr>
            <a:xfrm flipH="1">
              <a:off x="4859297" y="4093537"/>
              <a:ext cx="4176061" cy="1131695"/>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endCxn id="154" idx="7"/>
            </p:cNvCxnSpPr>
            <p:nvPr/>
          </p:nvCxnSpPr>
          <p:spPr>
            <a:xfrm flipH="1">
              <a:off x="1243040" y="665018"/>
              <a:ext cx="3929580" cy="3604366"/>
            </a:xfrm>
            <a:prstGeom prst="straightConnector1">
              <a:avLst/>
            </a:prstGeom>
            <a:noFill/>
            <a:ln w="25400" cap="flat" cmpd="sng" algn="ctr">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cxnSp>
        <p:cxnSp>
          <p:nvCxnSpPr>
            <p:cNvPr id="75" name="Straight Arrow Connector 74"/>
            <p:cNvCxnSpPr>
              <a:endCxn id="76" idx="4"/>
            </p:cNvCxnSpPr>
            <p:nvPr/>
          </p:nvCxnSpPr>
          <p:spPr>
            <a:xfrm flipH="1" flipV="1">
              <a:off x="3003234" y="2776688"/>
              <a:ext cx="2628154" cy="3578392"/>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Unidirectional path tracing</a:t>
            </a:r>
          </a:p>
        </p:txBody>
      </p:sp>
      <p:sp>
        <p:nvSpPr>
          <p:cNvPr id="20" name="Sun 19"/>
          <p:cNvSpPr/>
          <p:nvPr/>
        </p:nvSpPr>
        <p:spPr>
          <a:xfrm rot="1079101">
            <a:off x="7818548" y="1987534"/>
            <a:ext cx="642942" cy="642942"/>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1" name="Group 20"/>
          <p:cNvGrpSpPr/>
          <p:nvPr/>
        </p:nvGrpSpPr>
        <p:grpSpPr>
          <a:xfrm rot="20855140">
            <a:off x="573299" y="4284086"/>
            <a:ext cx="410725" cy="298378"/>
            <a:chOff x="1521037" y="4823918"/>
            <a:chExt cx="410725" cy="298378"/>
          </a:xfrm>
          <a:effectLst>
            <a:outerShdw blurRad="63500" algn="ctr" rotWithShape="0">
              <a:prstClr val="black">
                <a:alpha val="69000"/>
              </a:prstClr>
            </a:outerShdw>
          </a:effectLst>
        </p:grpSpPr>
        <p:sp>
          <p:nvSpPr>
            <p:cNvPr id="22" name="Isosceles Triangle 21"/>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23" name="Rectangle 22"/>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78" name="TextBox 77"/>
          <p:cNvSpPr txBox="1"/>
          <p:nvPr/>
        </p:nvSpPr>
        <p:spPr>
          <a:xfrm>
            <a:off x="0" y="6440492"/>
            <a:ext cx="9144000" cy="417508"/>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b="1" dirty="0" smtClean="0"/>
              <a:t>1- and 3-random-decision connections</a:t>
            </a:r>
          </a:p>
        </p:txBody>
      </p:sp>
      <p:grpSp>
        <p:nvGrpSpPr>
          <p:cNvPr id="128" name="Group 127"/>
          <p:cNvGrpSpPr/>
          <p:nvPr/>
        </p:nvGrpSpPr>
        <p:grpSpPr>
          <a:xfrm>
            <a:off x="3003234" y="2619671"/>
            <a:ext cx="4792707" cy="1756400"/>
            <a:chOff x="3003234" y="2619671"/>
            <a:chExt cx="4792707" cy="1756400"/>
          </a:xfrm>
        </p:grpSpPr>
        <p:cxnSp>
          <p:nvCxnSpPr>
            <p:cNvPr id="54" name="Straight Arrow Connector 53"/>
            <p:cNvCxnSpPr>
              <a:stCxn id="87" idx="0"/>
              <a:endCxn id="76" idx="4"/>
            </p:cNvCxnSpPr>
            <p:nvPr/>
          </p:nvCxnSpPr>
          <p:spPr>
            <a:xfrm flipH="1" flipV="1">
              <a:off x="3003234" y="2776688"/>
              <a:ext cx="801440" cy="1099332"/>
            </a:xfrm>
            <a:prstGeom prst="straightConnector1">
              <a:avLst/>
            </a:prstGeom>
            <a:noFill/>
            <a:ln w="38100" cap="flat" cmpd="sng" algn="ctr">
              <a:solidFill>
                <a:schemeClr val="accent2">
                  <a:lumMod val="75000"/>
                </a:schemeClr>
              </a:solidFill>
              <a:prstDash val="solid"/>
              <a:headEnd type="none" w="med" len="lg"/>
              <a:tailEnd type="none" w="med" len="lg"/>
            </a:ln>
            <a:effectLst/>
          </p:spPr>
        </p:cxnSp>
        <p:cxnSp>
          <p:nvCxnSpPr>
            <p:cNvPr id="64" name="Straight Arrow Connector 63"/>
            <p:cNvCxnSpPr>
              <a:stCxn id="84" idx="0"/>
              <a:endCxn id="92" idx="0"/>
            </p:cNvCxnSpPr>
            <p:nvPr/>
          </p:nvCxnSpPr>
          <p:spPr>
            <a:xfrm flipH="1">
              <a:off x="5734215" y="2619671"/>
              <a:ext cx="2061726" cy="1694124"/>
            </a:xfrm>
            <a:prstGeom prst="straightConnector1">
              <a:avLst/>
            </a:prstGeom>
            <a:ln w="28575">
              <a:solidFill>
                <a:schemeClr val="accent2">
                  <a:lumMod val="75000"/>
                </a:schemeClr>
              </a:solidFill>
              <a:prstDash val="dash"/>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92" idx="0"/>
              <a:endCxn id="87" idx="0"/>
            </p:cNvCxnSpPr>
            <p:nvPr/>
          </p:nvCxnSpPr>
          <p:spPr>
            <a:xfrm flipH="1" flipV="1">
              <a:off x="3804674" y="3876020"/>
              <a:ext cx="1929541" cy="437775"/>
            </a:xfrm>
            <a:prstGeom prst="straightConnector1">
              <a:avLst/>
            </a:prstGeom>
            <a:noFill/>
            <a:ln w="38100" cap="flat" cmpd="sng" algn="ctr">
              <a:solidFill>
                <a:schemeClr val="accent2">
                  <a:lumMod val="75000"/>
                </a:schemeClr>
              </a:solidFill>
              <a:prstDash val="solid"/>
              <a:headEnd type="none" w="med" len="lg"/>
              <a:tailEnd type="none" w="med" len="lg"/>
            </a:ln>
            <a:effectLst>
              <a:outerShdw blurRad="50800" algn="ctr" rotWithShape="0">
                <a:prstClr val="black">
                  <a:alpha val="50000"/>
                </a:prstClr>
              </a:outerShdw>
            </a:effectLst>
          </p:spPr>
        </p:cxnSp>
        <p:grpSp>
          <p:nvGrpSpPr>
            <p:cNvPr id="90" name="Group 89"/>
            <p:cNvGrpSpPr/>
            <p:nvPr/>
          </p:nvGrpSpPr>
          <p:grpSpPr>
            <a:xfrm>
              <a:off x="5666023" y="4245867"/>
              <a:ext cx="131943" cy="130204"/>
              <a:chOff x="6732240" y="1268760"/>
              <a:chExt cx="131943" cy="130204"/>
            </a:xfrm>
          </p:grpSpPr>
          <p:sp>
            <p:nvSpPr>
              <p:cNvPr id="91" name="Oval 90"/>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85" name="Group 84"/>
            <p:cNvGrpSpPr/>
            <p:nvPr/>
          </p:nvGrpSpPr>
          <p:grpSpPr>
            <a:xfrm>
              <a:off x="3736482" y="3808092"/>
              <a:ext cx="131943" cy="130204"/>
              <a:chOff x="6732240" y="1268760"/>
              <a:chExt cx="131943" cy="130204"/>
            </a:xfrm>
          </p:grpSpPr>
          <p:sp>
            <p:nvSpPr>
              <p:cNvPr id="86" name="Oval 85"/>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7" name="Rectangle 86"/>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126" name="Group 125"/>
          <p:cNvGrpSpPr/>
          <p:nvPr/>
        </p:nvGrpSpPr>
        <p:grpSpPr>
          <a:xfrm>
            <a:off x="4859297" y="2619671"/>
            <a:ext cx="3570613" cy="2605561"/>
            <a:chOff x="4859297" y="2619671"/>
            <a:chExt cx="3570613" cy="2605561"/>
          </a:xfrm>
        </p:grpSpPr>
        <p:cxnSp>
          <p:nvCxnSpPr>
            <p:cNvPr id="98" name="Straight Arrow Connector 97"/>
            <p:cNvCxnSpPr>
              <a:stCxn id="101" idx="0"/>
              <a:endCxn id="106" idx="0"/>
            </p:cNvCxnSpPr>
            <p:nvPr/>
          </p:nvCxnSpPr>
          <p:spPr>
            <a:xfrm>
              <a:off x="7373667" y="3822312"/>
              <a:ext cx="992492" cy="457363"/>
            </a:xfrm>
            <a:prstGeom prst="straightConnector1">
              <a:avLst/>
            </a:prstGeom>
            <a:noFill/>
            <a:ln w="38100" cap="flat" cmpd="sng" algn="ctr">
              <a:solidFill>
                <a:schemeClr val="accent2">
                  <a:lumMod val="75000"/>
                </a:schemeClr>
              </a:solidFill>
              <a:prstDash val="solid"/>
              <a:headEnd type="none" w="med" len="lg"/>
              <a:tailEnd type="none" w="med" len="lg"/>
            </a:ln>
            <a:effectLst>
              <a:outerShdw blurRad="50800" algn="ctr" rotWithShape="0">
                <a:prstClr val="black">
                  <a:alpha val="50000"/>
                </a:prstClr>
              </a:outerShdw>
            </a:effectLst>
          </p:spPr>
        </p:cxnSp>
        <p:cxnSp>
          <p:nvCxnSpPr>
            <p:cNvPr id="67" name="Straight Arrow Connector 66"/>
            <p:cNvCxnSpPr>
              <a:stCxn id="106" idx="0"/>
              <a:endCxn id="111" idx="7"/>
            </p:cNvCxnSpPr>
            <p:nvPr/>
          </p:nvCxnSpPr>
          <p:spPr>
            <a:xfrm flipH="1">
              <a:off x="4859297" y="4279675"/>
              <a:ext cx="3506862" cy="945557"/>
            </a:xfrm>
            <a:prstGeom prst="straightConnector1">
              <a:avLst/>
            </a:prstGeom>
            <a:noFill/>
            <a:ln w="38100" cap="flat" cmpd="sng" algn="ctr">
              <a:solidFill>
                <a:schemeClr val="accent2">
                  <a:lumMod val="75000"/>
                </a:schemeClr>
              </a:solidFill>
              <a:prstDash val="solid"/>
              <a:headEnd type="none" w="med" len="lg"/>
              <a:tailEnd type="none" w="med" len="lg"/>
            </a:ln>
            <a:effectLst/>
          </p:spPr>
        </p:cxnSp>
        <p:cxnSp>
          <p:nvCxnSpPr>
            <p:cNvPr id="68" name="Straight Arrow Connector 67"/>
            <p:cNvCxnSpPr>
              <a:stCxn id="84" idx="0"/>
              <a:endCxn id="101" idx="0"/>
            </p:cNvCxnSpPr>
            <p:nvPr/>
          </p:nvCxnSpPr>
          <p:spPr>
            <a:xfrm flipH="1">
              <a:off x="7373667" y="2619671"/>
              <a:ext cx="422274" cy="1202641"/>
            </a:xfrm>
            <a:prstGeom prst="straightConnector1">
              <a:avLst/>
            </a:prstGeom>
            <a:ln w="28575">
              <a:solidFill>
                <a:schemeClr val="accent2">
                  <a:lumMod val="75000"/>
                </a:schemeClr>
              </a:solidFill>
              <a:prstDash val="dash"/>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7305475" y="3754384"/>
              <a:ext cx="131943" cy="130204"/>
              <a:chOff x="6732240" y="1268760"/>
              <a:chExt cx="131943" cy="130204"/>
            </a:xfrm>
          </p:grpSpPr>
          <p:sp>
            <p:nvSpPr>
              <p:cNvPr id="100" name="Oval 99"/>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04" name="Group 103"/>
            <p:cNvGrpSpPr/>
            <p:nvPr/>
          </p:nvGrpSpPr>
          <p:grpSpPr>
            <a:xfrm>
              <a:off x="8297967" y="4221273"/>
              <a:ext cx="131943" cy="130204"/>
              <a:chOff x="6732240" y="1283049"/>
              <a:chExt cx="131943" cy="130204"/>
            </a:xfrm>
          </p:grpSpPr>
          <p:sp>
            <p:nvSpPr>
              <p:cNvPr id="105" name="Oval 104"/>
              <p:cNvSpPr/>
              <p:nvPr/>
            </p:nvSpPr>
            <p:spPr>
              <a:xfrm>
                <a:off x="6732240" y="1283049"/>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Rectangle 105"/>
              <p:cNvSpPr/>
              <p:nvPr/>
            </p:nvSpPr>
            <p:spPr>
              <a:xfrm flipH="1">
                <a:off x="6736682" y="1341451"/>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127" name="Group 126"/>
          <p:cNvGrpSpPr/>
          <p:nvPr/>
        </p:nvGrpSpPr>
        <p:grpSpPr>
          <a:xfrm>
            <a:off x="3689607" y="1008991"/>
            <a:ext cx="4106334" cy="1610680"/>
            <a:chOff x="3689607" y="1008991"/>
            <a:chExt cx="4106334" cy="1610680"/>
          </a:xfrm>
        </p:grpSpPr>
        <p:cxnSp>
          <p:nvCxnSpPr>
            <p:cNvPr id="114" name="Straight Arrow Connector 113"/>
            <p:cNvCxnSpPr>
              <a:stCxn id="84" idx="0"/>
              <a:endCxn id="112" idx="0"/>
            </p:cNvCxnSpPr>
            <p:nvPr/>
          </p:nvCxnSpPr>
          <p:spPr>
            <a:xfrm flipH="1" flipV="1">
              <a:off x="4724462" y="1076919"/>
              <a:ext cx="3071479" cy="1542752"/>
            </a:xfrm>
            <a:prstGeom prst="straightConnector1">
              <a:avLst/>
            </a:prstGeom>
            <a:ln w="28575">
              <a:solidFill>
                <a:schemeClr val="accent2">
                  <a:lumMod val="75000"/>
                </a:schemeClr>
              </a:solidFill>
              <a:prstDash val="dash"/>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12" idx="0"/>
              <a:endCxn id="12" idx="0"/>
            </p:cNvCxnSpPr>
            <p:nvPr/>
          </p:nvCxnSpPr>
          <p:spPr>
            <a:xfrm flipH="1">
              <a:off x="3689607" y="1076919"/>
              <a:ext cx="1034855" cy="952404"/>
            </a:xfrm>
            <a:prstGeom prst="straightConnector1">
              <a:avLst/>
            </a:prstGeom>
            <a:noFill/>
            <a:ln w="38100" cap="flat" cmpd="sng" algn="ctr">
              <a:solidFill>
                <a:schemeClr val="accent2">
                  <a:lumMod val="75000"/>
                </a:schemeClr>
              </a:solidFill>
              <a:prstDash val="solid"/>
              <a:headEnd type="none" w="med" len="lg"/>
              <a:tailEnd type="none" w="med" len="lg"/>
            </a:ln>
            <a:effectLst/>
          </p:spPr>
        </p:cxnSp>
        <p:grpSp>
          <p:nvGrpSpPr>
            <p:cNvPr id="109" name="Group 108"/>
            <p:cNvGrpSpPr/>
            <p:nvPr/>
          </p:nvGrpSpPr>
          <p:grpSpPr>
            <a:xfrm>
              <a:off x="4656270" y="1008991"/>
              <a:ext cx="131943" cy="130204"/>
              <a:chOff x="6732240" y="1268760"/>
              <a:chExt cx="131943" cy="130204"/>
            </a:xfrm>
          </p:grpSpPr>
          <p:sp>
            <p:nvSpPr>
              <p:cNvPr id="110" name="Oval 109"/>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Rectangle 111"/>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124" name="Group 123"/>
          <p:cNvGrpSpPr/>
          <p:nvPr/>
        </p:nvGrpSpPr>
        <p:grpSpPr>
          <a:xfrm>
            <a:off x="1243040" y="1961395"/>
            <a:ext cx="6552901" cy="2307989"/>
            <a:chOff x="1243040" y="1961395"/>
            <a:chExt cx="6552901" cy="2307989"/>
          </a:xfrm>
        </p:grpSpPr>
        <p:cxnSp>
          <p:nvCxnSpPr>
            <p:cNvPr id="47" name="Straight Arrow Connector 46"/>
            <p:cNvCxnSpPr>
              <a:stCxn id="84" idx="0"/>
              <a:endCxn id="80" idx="0"/>
            </p:cNvCxnSpPr>
            <p:nvPr/>
          </p:nvCxnSpPr>
          <p:spPr>
            <a:xfrm flipH="1">
              <a:off x="5201664" y="2619671"/>
              <a:ext cx="2594277" cy="539413"/>
            </a:xfrm>
            <a:prstGeom prst="straightConnector1">
              <a:avLst/>
            </a:prstGeom>
            <a:ln w="28575">
              <a:solidFill>
                <a:schemeClr val="accent2">
                  <a:lumMod val="75000"/>
                </a:schemeClr>
              </a:solidFill>
              <a:prstDash val="dash"/>
              <a:headEnd type="none" w="med" len="lg"/>
              <a:tailEnd type="none" w="med" len="lg"/>
            </a:ln>
            <a:effectLst>
              <a:outerShdw blurRad="508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2" idx="0"/>
              <a:endCxn id="154" idx="7"/>
            </p:cNvCxnSpPr>
            <p:nvPr/>
          </p:nvCxnSpPr>
          <p:spPr>
            <a:xfrm flipH="1">
              <a:off x="1243040" y="2029323"/>
              <a:ext cx="2446567" cy="2240061"/>
            </a:xfrm>
            <a:prstGeom prst="straightConnector1">
              <a:avLst/>
            </a:prstGeom>
            <a:noFill/>
            <a:ln w="38100" cap="flat" cmpd="sng" algn="ctr">
              <a:solidFill>
                <a:schemeClr val="accent2">
                  <a:lumMod val="75000"/>
                </a:schemeClr>
              </a:solidFill>
              <a:prstDash val="solid"/>
              <a:headEnd type="none" w="med" len="lg"/>
              <a:tailEnd type="none" w="med" len="lg"/>
            </a:ln>
            <a:effectLst/>
          </p:spPr>
        </p:cxnSp>
        <p:cxnSp>
          <p:nvCxnSpPr>
            <p:cNvPr id="38" name="Straight Arrow Connector 37"/>
            <p:cNvCxnSpPr>
              <a:stCxn id="80" idx="0"/>
              <a:endCxn id="12" idx="0"/>
            </p:cNvCxnSpPr>
            <p:nvPr/>
          </p:nvCxnSpPr>
          <p:spPr>
            <a:xfrm flipH="1" flipV="1">
              <a:off x="3689607" y="2029323"/>
              <a:ext cx="1512057" cy="1129761"/>
            </a:xfrm>
            <a:prstGeom prst="straightConnector1">
              <a:avLst/>
            </a:prstGeom>
            <a:noFill/>
            <a:ln w="38100" cap="flat" cmpd="sng" algn="ctr">
              <a:solidFill>
                <a:schemeClr val="accent2">
                  <a:lumMod val="75000"/>
                </a:schemeClr>
              </a:solidFill>
              <a:prstDash val="solid"/>
              <a:headEnd type="none" w="med" len="lg"/>
              <a:tailEnd type="none" w="med" len="lg"/>
            </a:ln>
            <a:effectLst>
              <a:outerShdw blurRad="50800" algn="ctr" rotWithShape="0">
                <a:prstClr val="black">
                  <a:alpha val="50000"/>
                </a:prstClr>
              </a:outerShdw>
            </a:effectLst>
          </p:spPr>
        </p:cxnSp>
        <p:grpSp>
          <p:nvGrpSpPr>
            <p:cNvPr id="77" name="Group 76"/>
            <p:cNvGrpSpPr/>
            <p:nvPr/>
          </p:nvGrpSpPr>
          <p:grpSpPr>
            <a:xfrm>
              <a:off x="5133472" y="3091156"/>
              <a:ext cx="131943" cy="130204"/>
              <a:chOff x="6732240" y="1268760"/>
              <a:chExt cx="131943" cy="130204"/>
            </a:xfrm>
          </p:grpSpPr>
          <p:sp>
            <p:nvSpPr>
              <p:cNvPr id="79" name="Oval 78"/>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0" name="Rectangle 79"/>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39" name="Group 38"/>
            <p:cNvGrpSpPr/>
            <p:nvPr/>
          </p:nvGrpSpPr>
          <p:grpSpPr>
            <a:xfrm>
              <a:off x="3621415" y="1961395"/>
              <a:ext cx="131943" cy="130204"/>
              <a:chOff x="6732240" y="1268760"/>
              <a:chExt cx="131943" cy="130204"/>
            </a:xfrm>
          </p:grpSpPr>
          <p:sp>
            <p:nvSpPr>
              <p:cNvPr id="48" name="Oval 47"/>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 name="Rectangle 11"/>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82" name="Group 81"/>
          <p:cNvGrpSpPr/>
          <p:nvPr/>
        </p:nvGrpSpPr>
        <p:grpSpPr>
          <a:xfrm>
            <a:off x="7727749" y="2551743"/>
            <a:ext cx="131943" cy="130204"/>
            <a:chOff x="6732240" y="1268760"/>
            <a:chExt cx="131943" cy="130204"/>
          </a:xfrm>
        </p:grpSpPr>
        <p:sp>
          <p:nvSpPr>
            <p:cNvPr id="83" name="Oval 82"/>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Rectangle 83"/>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sp>
        <p:nvSpPr>
          <p:cNvPr id="111" name="Oval 110"/>
          <p:cNvSpPr/>
          <p:nvPr/>
        </p:nvSpPr>
        <p:spPr>
          <a:xfrm rot="1401014">
            <a:off x="4733684" y="518414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6" name="Oval 75"/>
          <p:cNvSpPr/>
          <p:nvPr/>
        </p:nvSpPr>
        <p:spPr>
          <a:xfrm rot="20979571">
            <a:off x="2926445" y="264754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Oval 153"/>
          <p:cNvSpPr/>
          <p:nvPr/>
        </p:nvSpPr>
        <p:spPr>
          <a:xfrm rot="20979571">
            <a:off x="1140913" y="425783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8887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28"/>
                                        </p:tgtEl>
                                        <p:attrNameLst>
                                          <p:attrName>style.visibility</p:attrName>
                                        </p:attrNameLst>
                                      </p:cBhvr>
                                      <p:to>
                                        <p:strVal val="visible"/>
                                      </p:to>
                                    </p:set>
                                    <p:animEffect transition="in" filter="fade">
                                      <p:cBhvr>
                                        <p:cTn id="14" dur="500"/>
                                        <p:tgtEl>
                                          <p:spTgt spid="128"/>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500"/>
                                        <p:tgtEl>
                                          <p:spTgt spid="1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animEffect transition="in" filter="fade">
                                      <p:cBhvr>
                                        <p:cTn id="23"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Isotropic medium (30 min)</a:t>
            </a:r>
          </a:p>
        </p:txBody>
      </p:sp>
      <p:sp>
        <p:nvSpPr>
          <p:cNvPr id="2" name="Title 1"/>
          <p:cNvSpPr>
            <a:spLocks noGrp="1"/>
          </p:cNvSpPr>
          <p:nvPr>
            <p:ph type="title"/>
          </p:nvPr>
        </p:nvSpPr>
        <p:spPr/>
        <p:txBody>
          <a:bodyPr/>
          <a:lstStyle/>
          <a:p>
            <a:r>
              <a:rPr lang="en-US" dirty="0" err="1" smtClean="0"/>
              <a:t>Unidir</a:t>
            </a:r>
            <a:r>
              <a:rPr lang="en-US" dirty="0" smtClean="0"/>
              <a:t>: Single + double scattering</a:t>
            </a:r>
            <a:endParaRPr lang="en-US" dirty="0"/>
          </a:p>
        </p:txBody>
      </p:sp>
      <p:grpSp>
        <p:nvGrpSpPr>
          <p:cNvPr id="7" name="Group 6"/>
          <p:cNvGrpSpPr/>
          <p:nvPr/>
        </p:nvGrpSpPr>
        <p:grpSpPr>
          <a:xfrm>
            <a:off x="1043608" y="885860"/>
            <a:ext cx="7056784" cy="5292588"/>
            <a:chOff x="1043608" y="901100"/>
            <a:chExt cx="7056784" cy="5292588"/>
          </a:xfrm>
        </p:grpSpPr>
        <p:pic>
          <p:nvPicPr>
            <p:cNvPr id="2053" name="Picture 5" descr="D:\Web\pub\JointPathSampling\comparison\Dragon1-3\Isotropic_TraditionalPT_30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901100"/>
              <a:ext cx="7056784" cy="529258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2055" name="Picture 7" descr="C:\Projects\DRZ\SIGGRAPH2013Paper\figures\Dragon\2IsotropicPathLengths1-3\4_Transmittance+phase+Kulla[30min][2992spp].png"/>
            <p:cNvPicPr>
              <a:picLocks noChangeAspect="1" noChangeArrowheads="1"/>
            </p:cNvPicPr>
            <p:nvPr/>
          </p:nvPicPr>
          <p:blipFill rotWithShape="1">
            <a:blip r:embed="rId4">
              <a:extLst>
                <a:ext uri="{28A0092B-C50C-407E-A947-70E740481C1C}">
                  <a14:useLocalDpi xmlns:a14="http://schemas.microsoft.com/office/drawing/2010/main" val="0"/>
                </a:ext>
              </a:extLst>
            </a:blip>
            <a:srcRect l="33673" r="33262"/>
            <a:stretch/>
          </p:blipFill>
          <p:spPr bwMode="auto">
            <a:xfrm>
              <a:off x="3419872" y="901100"/>
              <a:ext cx="2333228" cy="52925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Web\pub\JointPathSampling\comparison\Dragon1-3\Isotropic_OurPT_30min.png"/>
            <p:cNvPicPr>
              <a:picLocks noChangeAspect="1" noChangeArrowheads="1"/>
            </p:cNvPicPr>
            <p:nvPr/>
          </p:nvPicPr>
          <p:blipFill rotWithShape="1">
            <a:blip r:embed="rId5">
              <a:extLst>
                <a:ext uri="{28A0092B-C50C-407E-A947-70E740481C1C}">
                  <a14:useLocalDpi xmlns:a14="http://schemas.microsoft.com/office/drawing/2010/main" val="0"/>
                </a:ext>
              </a:extLst>
            </a:blip>
            <a:srcRect l="-1" r="66327"/>
            <a:stretch/>
          </p:blipFill>
          <p:spPr bwMode="auto">
            <a:xfrm>
              <a:off x="1043608" y="901100"/>
              <a:ext cx="2376264" cy="529258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3419872" y="90110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66028" y="90110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TextBox 16"/>
              <p:cNvSpPr txBox="1"/>
              <p:nvPr/>
            </p:nvSpPr>
            <p:spPr>
              <a:xfrm>
                <a:off x="1043608" y="5812688"/>
                <a:ext cx="2376264"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(1- &amp; 3-conn.) </a:t>
                </a:r>
                <a14:m>
                  <m:oMath xmlns:m="http://schemas.openxmlformats.org/officeDocument/2006/math">
                    <m:r>
                      <a:rPr lang="en-US" sz="1600" i="1">
                        <a:solidFill>
                          <a:schemeClr val="accent1"/>
                        </a:solidFill>
                        <a:latin typeface="Cambria Math"/>
                      </a:rPr>
                      <m:t>𝑂</m:t>
                    </m:r>
                    <m:d>
                      <m:dPr>
                        <m:ctrlPr>
                          <a:rPr lang="en-US" sz="1600" i="1">
                            <a:solidFill>
                              <a:schemeClr val="accent1"/>
                            </a:solidFill>
                            <a:latin typeface="Cambria Math"/>
                          </a:rPr>
                        </m:ctrlPr>
                      </m:dPr>
                      <m:e>
                        <m:rad>
                          <m:radPr>
                            <m:degHide m:val="on"/>
                            <m:ctrlPr>
                              <a:rPr lang="en-US" sz="1600" i="1">
                                <a:solidFill>
                                  <a:schemeClr val="accent1"/>
                                </a:solidFill>
                                <a:latin typeface="Cambria Math"/>
                              </a:rPr>
                            </m:ctrlPr>
                          </m:radPr>
                          <m:deg/>
                          <m:e>
                            <m:r>
                              <a:rPr lang="en-US" sz="1600" i="1">
                                <a:solidFill>
                                  <a:schemeClr val="accent1"/>
                                </a:solidFill>
                                <a:latin typeface="Cambria Math"/>
                              </a:rPr>
                              <m:t>𝑁</m:t>
                            </m:r>
                          </m:e>
                        </m:rad>
                      </m:e>
                    </m:d>
                  </m:oMath>
                </a14:m>
                <a:endParaRPr lang="en-US" sz="1600" b="1" dirty="0">
                  <a:solidFill>
                    <a:schemeClr val="accent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43608" y="5812688"/>
                <a:ext cx="2376264" cy="365760"/>
              </a:xfrm>
              <a:prstGeom prst="rect">
                <a:avLst/>
              </a:prstGeom>
              <a:blipFill rotWithShape="1">
                <a:blip r:embed="rId6"/>
                <a:stretch>
                  <a:fillRect b="-5952"/>
                </a:stretch>
              </a:blipFill>
              <a:effectLst>
                <a:outerShdw blurRad="63500" sx="102000" sy="102000" algn="ctr" rotWithShape="0">
                  <a:prstClr val="black"/>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419872" y="5812688"/>
                <a:ext cx="2346156"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(1-conn.) </a:t>
                </a:r>
                <a14:m>
                  <m:oMath xmlns:m="http://schemas.openxmlformats.org/officeDocument/2006/math">
                    <m:r>
                      <a:rPr lang="en-US" sz="1600" i="1">
                        <a:solidFill>
                          <a:schemeClr val="accent1"/>
                        </a:solidFill>
                        <a:latin typeface="Cambria Math"/>
                      </a:rPr>
                      <m:t>𝑂</m:t>
                    </m:r>
                    <m:d>
                      <m:dPr>
                        <m:ctrlPr>
                          <a:rPr lang="en-US" sz="1600" i="1">
                            <a:solidFill>
                              <a:schemeClr val="accent1"/>
                            </a:solidFill>
                            <a:latin typeface="Cambria Math"/>
                          </a:rPr>
                        </m:ctrlPr>
                      </m:dPr>
                      <m:e>
                        <m:rad>
                          <m:radPr>
                            <m:degHide m:val="on"/>
                            <m:ctrlPr>
                              <a:rPr lang="en-US" sz="1600" i="1">
                                <a:solidFill>
                                  <a:schemeClr val="accent1"/>
                                </a:solidFill>
                                <a:latin typeface="Cambria Math"/>
                              </a:rPr>
                            </m:ctrlPr>
                          </m:radPr>
                          <m:deg/>
                          <m:e>
                            <m:r>
                              <a:rPr lang="en-US" sz="1600" i="1">
                                <a:solidFill>
                                  <a:schemeClr val="accent1"/>
                                </a:solidFill>
                                <a:latin typeface="Cambria Math"/>
                              </a:rPr>
                              <m:t>𝑁</m:t>
                            </m:r>
                          </m:e>
                        </m:rad>
                      </m:e>
                    </m:d>
                  </m:oMath>
                </a14:m>
                <a:endParaRPr lang="en-US" sz="1600" b="1" dirty="0">
                  <a:solidFill>
                    <a:schemeClr val="accent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419872" y="5812688"/>
                <a:ext cx="2346156" cy="365760"/>
              </a:xfrm>
              <a:prstGeom prst="rect">
                <a:avLst/>
              </a:prstGeom>
              <a:blipFill rotWithShape="1">
                <a:blip r:embed="rId7"/>
                <a:stretch>
                  <a:fillRect b="-5952"/>
                </a:stretch>
              </a:blipFill>
              <a:effectLst>
                <a:outerShdw blurRad="63500" sx="102000" sy="102000" algn="ctr" rotWithShape="0">
                  <a:prstClr val="black"/>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766028" y="5812688"/>
                <a:ext cx="2334364"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 </a:t>
                </a:r>
                <a14:m>
                  <m:oMath xmlns:m="http://schemas.openxmlformats.org/officeDocument/2006/math">
                    <m:r>
                      <a:rPr lang="en-US" sz="1600" i="1">
                        <a:latin typeface="Cambria Math"/>
                      </a:rPr>
                      <m:t>𝑂</m:t>
                    </m:r>
                    <m:d>
                      <m:dPr>
                        <m:ctrlPr>
                          <a:rPr lang="en-US" sz="1600" i="1">
                            <a:latin typeface="Cambria Math"/>
                          </a:rPr>
                        </m:ctrlPr>
                      </m:dPr>
                      <m:e>
                        <m:rad>
                          <m:radPr>
                            <m:ctrlPr>
                              <a:rPr lang="en-US" sz="1600" i="1">
                                <a:latin typeface="Cambria Math"/>
                              </a:rPr>
                            </m:ctrlPr>
                          </m:radPr>
                          <m:deg>
                            <m:r>
                              <m:rPr>
                                <m:brk m:alnAt="7"/>
                              </m:rPr>
                              <a:rPr lang="en-US" sz="1600" i="1">
                                <a:latin typeface="Cambria Math"/>
                              </a:rPr>
                              <m:t>3</m:t>
                            </m:r>
                          </m:deg>
                          <m:e>
                            <m:r>
                              <a:rPr lang="en-US" sz="1600" i="1">
                                <a:latin typeface="Cambria Math"/>
                              </a:rPr>
                              <m:t>𝑁</m:t>
                            </m:r>
                          </m:e>
                        </m:rad>
                      </m:e>
                    </m:d>
                  </m:oMath>
                </a14:m>
                <a:endParaRPr lang="en-US" sz="1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766028" y="5812688"/>
                <a:ext cx="2334364" cy="365760"/>
              </a:xfrm>
              <a:prstGeom prst="rect">
                <a:avLst/>
              </a:prstGeom>
              <a:blipFill rotWithShape="1">
                <a:blip r:embed="rId8"/>
                <a:stretch>
                  <a:fillRect b="-5952"/>
                </a:stretch>
              </a:blipFill>
              <a:effectLst>
                <a:outerShdw blurRad="63500" sx="102000" sy="102000" algn="ctr" rotWithShape="0">
                  <a:prstClr val="black"/>
                </a:outerShdw>
              </a:effectLst>
            </p:spPr>
            <p:txBody>
              <a:bodyPr/>
              <a:lstStyle/>
              <a:p>
                <a:r>
                  <a:rPr lang="en-US">
                    <a:noFill/>
                  </a:rPr>
                  <a:t> </a:t>
                </a:r>
              </a:p>
            </p:txBody>
          </p:sp>
        </mc:Fallback>
      </mc:AlternateContent>
      <p:sp>
        <p:nvSpPr>
          <p:cNvPr id="14" name="TextBox 13"/>
          <p:cNvSpPr txBox="1"/>
          <p:nvPr/>
        </p:nvSpPr>
        <p:spPr>
          <a:xfrm>
            <a:off x="5766028" y="903645"/>
            <a:ext cx="2334364"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0.23</a:t>
            </a:r>
            <a:endParaRPr lang="en-US" dirty="0">
              <a:solidFill>
                <a:schemeClr val="tx1">
                  <a:alpha val="90000"/>
                </a:schemeClr>
              </a:solidFill>
            </a:endParaRPr>
          </a:p>
        </p:txBody>
      </p:sp>
      <p:sp>
        <p:nvSpPr>
          <p:cNvPr id="16" name="TextBox 15"/>
          <p:cNvSpPr txBox="1"/>
          <p:nvPr/>
        </p:nvSpPr>
        <p:spPr>
          <a:xfrm>
            <a:off x="3419872" y="903645"/>
            <a:ext cx="2346156"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0.05</a:t>
            </a:r>
            <a:endParaRPr lang="en-US" dirty="0">
              <a:solidFill>
                <a:schemeClr val="tx1">
                  <a:alpha val="90000"/>
                </a:schemeClr>
              </a:solidFill>
            </a:endParaRPr>
          </a:p>
        </p:txBody>
      </p:sp>
      <p:sp>
        <p:nvSpPr>
          <p:cNvPr id="21" name="TextBox 20"/>
          <p:cNvSpPr txBox="1"/>
          <p:nvPr/>
        </p:nvSpPr>
        <p:spPr>
          <a:xfrm>
            <a:off x="1043608" y="903645"/>
            <a:ext cx="2376264"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0.01</a:t>
            </a:r>
            <a:endParaRPr lang="en-US" dirty="0">
              <a:solidFill>
                <a:schemeClr val="tx1">
                  <a:alpha val="90000"/>
                </a:schemeClr>
              </a:solidFill>
            </a:endParaRPr>
          </a:p>
        </p:txBody>
      </p:sp>
    </p:spTree>
    <p:extLst>
      <p:ext uri="{BB962C8B-B14F-4D97-AF65-F5344CB8AC3E}">
        <p14:creationId xmlns:p14="http://schemas.microsoft.com/office/powerpoint/2010/main" val="13600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Ani</a:t>
            </a:r>
            <a:r>
              <a:rPr lang="en-US" dirty="0"/>
              <a:t>sotropic </a:t>
            </a:r>
            <a:r>
              <a:rPr lang="en-US" dirty="0" smtClean="0"/>
              <a:t>medium </a:t>
            </a:r>
            <a:r>
              <a:rPr lang="en-US" dirty="0"/>
              <a:t>(30 min)</a:t>
            </a:r>
            <a:endParaRPr lang="en-US" dirty="0" smtClean="0"/>
          </a:p>
        </p:txBody>
      </p:sp>
      <p:pic>
        <p:nvPicPr>
          <p:cNvPr id="14" name="Picture 3" descr="D:\Web\pub\JointPathSampling\comparison\Dragon1-3\Anisotropic_TraditionalPT_30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85860"/>
            <a:ext cx="7056784" cy="529258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21" name="Picture 2" descr="D:\Web\pub\JointPathSampling\comparison\Dragon1-3\Anisotropic_OurPT_30min.png"/>
          <p:cNvPicPr>
            <a:picLocks noChangeAspect="1" noChangeArrowheads="1"/>
          </p:cNvPicPr>
          <p:nvPr/>
        </p:nvPicPr>
        <p:blipFill rotWithShape="1">
          <a:blip r:embed="rId4">
            <a:extLst>
              <a:ext uri="{28A0092B-C50C-407E-A947-70E740481C1C}">
                <a14:useLocalDpi xmlns:a14="http://schemas.microsoft.com/office/drawing/2010/main" val="0"/>
              </a:ext>
            </a:extLst>
          </a:blip>
          <a:srcRect r="66327"/>
          <a:stretch/>
        </p:blipFill>
        <p:spPr bwMode="auto">
          <a:xfrm>
            <a:off x="1043608" y="885860"/>
            <a:ext cx="2376264" cy="5292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Projects\DRZ\SIGGRAPH2013Paper\figures\Dragon\1AnisotropicPathLengths1-3\4_Transmittance+phase+on-the-flytabulatedsinglescattering[30min][2543spp].png"/>
          <p:cNvPicPr>
            <a:picLocks noChangeAspect="1" noChangeArrowheads="1"/>
          </p:cNvPicPr>
          <p:nvPr/>
        </p:nvPicPr>
        <p:blipFill rotWithShape="1">
          <a:blip r:embed="rId5">
            <a:extLst>
              <a:ext uri="{28A0092B-C50C-407E-A947-70E740481C1C}">
                <a14:useLocalDpi xmlns:a14="http://schemas.microsoft.com/office/drawing/2010/main" val="0"/>
              </a:ext>
            </a:extLst>
          </a:blip>
          <a:srcRect l="33673" r="33080"/>
          <a:stretch/>
        </p:blipFill>
        <p:spPr bwMode="auto">
          <a:xfrm>
            <a:off x="3419872" y="885860"/>
            <a:ext cx="2346156" cy="5292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Unidir</a:t>
            </a:r>
            <a:r>
              <a:rPr lang="en-US" dirty="0"/>
              <a:t>: </a:t>
            </a:r>
            <a:r>
              <a:rPr lang="en-US" dirty="0" smtClean="0"/>
              <a:t>Single + double </a:t>
            </a:r>
            <a:r>
              <a:rPr lang="en-US" dirty="0"/>
              <a:t>scattering</a:t>
            </a:r>
          </a:p>
        </p:txBody>
      </p:sp>
      <p:cxnSp>
        <p:nvCxnSpPr>
          <p:cNvPr id="13" name="Straight Connector 12"/>
          <p:cNvCxnSpPr/>
          <p:nvPr/>
        </p:nvCxnSpPr>
        <p:spPr>
          <a:xfrm>
            <a:off x="3419872"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66028"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1043608" y="5812688"/>
                <a:ext cx="2376264"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(1- &amp; 3-conn.) </a:t>
                </a:r>
                <a14:m>
                  <m:oMath xmlns:m="http://schemas.openxmlformats.org/officeDocument/2006/math">
                    <m:r>
                      <a:rPr lang="en-US" sz="1600" i="1">
                        <a:solidFill>
                          <a:schemeClr val="accent1"/>
                        </a:solidFill>
                        <a:latin typeface="Cambria Math"/>
                      </a:rPr>
                      <m:t>𝑂</m:t>
                    </m:r>
                    <m:d>
                      <m:dPr>
                        <m:ctrlPr>
                          <a:rPr lang="en-US" sz="1600" i="1">
                            <a:solidFill>
                              <a:schemeClr val="accent1"/>
                            </a:solidFill>
                            <a:latin typeface="Cambria Math"/>
                          </a:rPr>
                        </m:ctrlPr>
                      </m:dPr>
                      <m:e>
                        <m:rad>
                          <m:radPr>
                            <m:degHide m:val="on"/>
                            <m:ctrlPr>
                              <a:rPr lang="en-US" sz="1600" i="1">
                                <a:solidFill>
                                  <a:schemeClr val="accent1"/>
                                </a:solidFill>
                                <a:latin typeface="Cambria Math"/>
                              </a:rPr>
                            </m:ctrlPr>
                          </m:radPr>
                          <m:deg/>
                          <m:e>
                            <m:r>
                              <a:rPr lang="en-US" sz="1600" i="1">
                                <a:solidFill>
                                  <a:schemeClr val="accent1"/>
                                </a:solidFill>
                                <a:latin typeface="Cambria Math"/>
                              </a:rPr>
                              <m:t>𝑁</m:t>
                            </m:r>
                          </m:e>
                        </m:rad>
                      </m:e>
                    </m:d>
                  </m:oMath>
                </a14:m>
                <a:endParaRPr lang="en-US" sz="1600" b="1" dirty="0">
                  <a:solidFill>
                    <a:schemeClr val="accent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043608" y="5812688"/>
                <a:ext cx="2376264" cy="365760"/>
              </a:xfrm>
              <a:prstGeom prst="rect">
                <a:avLst/>
              </a:prstGeom>
              <a:blipFill rotWithShape="1">
                <a:blip r:embed="rId6"/>
                <a:stretch>
                  <a:fillRect b="-5952"/>
                </a:stretch>
              </a:blipFill>
              <a:effectLst>
                <a:outerShdw blurRad="63500" sx="102000" sy="102000" algn="ctr" rotWithShape="0">
                  <a:prstClr val="black"/>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419872" y="5812688"/>
                <a:ext cx="2346156"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(1-conn.) </a:t>
                </a:r>
                <a14:m>
                  <m:oMath xmlns:m="http://schemas.openxmlformats.org/officeDocument/2006/math">
                    <m:r>
                      <a:rPr lang="en-US" sz="1600" i="1">
                        <a:solidFill>
                          <a:schemeClr val="accent1"/>
                        </a:solidFill>
                        <a:latin typeface="Cambria Math"/>
                      </a:rPr>
                      <m:t>𝑂</m:t>
                    </m:r>
                    <m:d>
                      <m:dPr>
                        <m:ctrlPr>
                          <a:rPr lang="en-US" sz="1600" i="1">
                            <a:solidFill>
                              <a:schemeClr val="accent1"/>
                            </a:solidFill>
                            <a:latin typeface="Cambria Math"/>
                          </a:rPr>
                        </m:ctrlPr>
                      </m:dPr>
                      <m:e>
                        <m:rad>
                          <m:radPr>
                            <m:degHide m:val="on"/>
                            <m:ctrlPr>
                              <a:rPr lang="en-US" sz="1600" i="1">
                                <a:solidFill>
                                  <a:schemeClr val="accent1"/>
                                </a:solidFill>
                                <a:latin typeface="Cambria Math"/>
                              </a:rPr>
                            </m:ctrlPr>
                          </m:radPr>
                          <m:deg/>
                          <m:e>
                            <m:r>
                              <a:rPr lang="en-US" sz="1600" i="1">
                                <a:solidFill>
                                  <a:schemeClr val="accent1"/>
                                </a:solidFill>
                                <a:latin typeface="Cambria Math"/>
                              </a:rPr>
                              <m:t>𝑁</m:t>
                            </m:r>
                          </m:e>
                        </m:rad>
                      </m:e>
                    </m:d>
                  </m:oMath>
                </a14:m>
                <a:endParaRPr lang="en-US" sz="1600" b="1" dirty="0">
                  <a:solidFill>
                    <a:schemeClr val="accent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419872" y="5812688"/>
                <a:ext cx="2346156" cy="365760"/>
              </a:xfrm>
              <a:prstGeom prst="rect">
                <a:avLst/>
              </a:prstGeom>
              <a:blipFill rotWithShape="1">
                <a:blip r:embed="rId7"/>
                <a:stretch>
                  <a:fillRect b="-5952"/>
                </a:stretch>
              </a:blipFill>
              <a:effectLst>
                <a:outerShdw blurRad="63500" sx="102000" sy="102000" algn="ctr" rotWithShape="0">
                  <a:prstClr val="black"/>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766028" y="5812688"/>
                <a:ext cx="2334364"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 </a:t>
                </a:r>
                <a14:m>
                  <m:oMath xmlns:m="http://schemas.openxmlformats.org/officeDocument/2006/math">
                    <m:r>
                      <a:rPr lang="en-US" sz="1600" i="1">
                        <a:latin typeface="Cambria Math"/>
                      </a:rPr>
                      <m:t>𝑂</m:t>
                    </m:r>
                    <m:d>
                      <m:dPr>
                        <m:ctrlPr>
                          <a:rPr lang="en-US" sz="1600" i="1">
                            <a:latin typeface="Cambria Math"/>
                          </a:rPr>
                        </m:ctrlPr>
                      </m:dPr>
                      <m:e>
                        <m:rad>
                          <m:radPr>
                            <m:ctrlPr>
                              <a:rPr lang="en-US" sz="1600" i="1">
                                <a:latin typeface="Cambria Math"/>
                              </a:rPr>
                            </m:ctrlPr>
                          </m:radPr>
                          <m:deg>
                            <m:r>
                              <m:rPr>
                                <m:brk m:alnAt="7"/>
                              </m:rPr>
                              <a:rPr lang="en-US" sz="1600" i="1">
                                <a:latin typeface="Cambria Math"/>
                              </a:rPr>
                              <m:t>3</m:t>
                            </m:r>
                          </m:deg>
                          <m:e>
                            <m:r>
                              <a:rPr lang="en-US" sz="1600" i="1">
                                <a:latin typeface="Cambria Math"/>
                              </a:rPr>
                              <m:t>𝑁</m:t>
                            </m:r>
                          </m:e>
                        </m:rad>
                      </m:e>
                    </m:d>
                  </m:oMath>
                </a14:m>
                <a:endParaRPr lang="en-US" sz="1600" dirty="0"/>
              </a:p>
            </p:txBody>
          </p:sp>
        </mc:Choice>
        <mc:Fallback xmlns="">
          <p:sp>
            <p:nvSpPr>
              <p:cNvPr id="26" name="TextBox 25"/>
              <p:cNvSpPr txBox="1">
                <a:spLocks noRot="1" noChangeAspect="1" noMove="1" noResize="1" noEditPoints="1" noAdjustHandles="1" noChangeArrowheads="1" noChangeShapeType="1" noTextEdit="1"/>
              </p:cNvSpPr>
              <p:nvPr/>
            </p:nvSpPr>
            <p:spPr>
              <a:xfrm>
                <a:off x="5766028" y="5812688"/>
                <a:ext cx="2334364" cy="365760"/>
              </a:xfrm>
              <a:prstGeom prst="rect">
                <a:avLst/>
              </a:prstGeom>
              <a:blipFill rotWithShape="1">
                <a:blip r:embed="rId8"/>
                <a:stretch>
                  <a:fillRect b="-5952"/>
                </a:stretch>
              </a:blipFill>
              <a:effectLst>
                <a:outerShdw blurRad="63500" sx="102000" sy="102000" algn="ctr" rotWithShape="0">
                  <a:prstClr val="black"/>
                </a:outerShdw>
              </a:effectLst>
            </p:spPr>
            <p:txBody>
              <a:bodyPr/>
              <a:lstStyle/>
              <a:p>
                <a:r>
                  <a:rPr lang="en-US">
                    <a:noFill/>
                  </a:rPr>
                  <a:t> </a:t>
                </a:r>
              </a:p>
            </p:txBody>
          </p:sp>
        </mc:Fallback>
      </mc:AlternateContent>
      <p:sp>
        <p:nvSpPr>
          <p:cNvPr id="27" name="TextBox 26"/>
          <p:cNvSpPr txBox="1"/>
          <p:nvPr/>
        </p:nvSpPr>
        <p:spPr>
          <a:xfrm>
            <a:off x="5766028" y="903645"/>
            <a:ext cx="2334364"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1.19</a:t>
            </a:r>
            <a:endParaRPr lang="en-US" dirty="0">
              <a:solidFill>
                <a:schemeClr val="tx1">
                  <a:alpha val="90000"/>
                </a:schemeClr>
              </a:solidFill>
            </a:endParaRPr>
          </a:p>
        </p:txBody>
      </p:sp>
      <p:sp>
        <p:nvSpPr>
          <p:cNvPr id="28" name="TextBox 27"/>
          <p:cNvSpPr txBox="1"/>
          <p:nvPr/>
        </p:nvSpPr>
        <p:spPr>
          <a:xfrm>
            <a:off x="3419872" y="903645"/>
            <a:ext cx="2346156"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0.19</a:t>
            </a:r>
            <a:endParaRPr lang="en-US" dirty="0">
              <a:solidFill>
                <a:schemeClr val="tx1">
                  <a:alpha val="90000"/>
                </a:schemeClr>
              </a:solidFill>
            </a:endParaRPr>
          </a:p>
        </p:txBody>
      </p:sp>
      <p:sp>
        <p:nvSpPr>
          <p:cNvPr id="29" name="TextBox 28"/>
          <p:cNvSpPr txBox="1"/>
          <p:nvPr/>
        </p:nvSpPr>
        <p:spPr>
          <a:xfrm>
            <a:off x="1043608" y="903645"/>
            <a:ext cx="2376264"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0.03</a:t>
            </a:r>
            <a:endParaRPr lang="en-US" dirty="0">
              <a:solidFill>
                <a:schemeClr val="tx1">
                  <a:alpha val="90000"/>
                </a:schemeClr>
              </a:solidFill>
            </a:endParaRPr>
          </a:p>
        </p:txBody>
      </p:sp>
    </p:spTree>
    <p:extLst>
      <p:ext uri="{BB962C8B-B14F-4D97-AF65-F5344CB8AC3E}">
        <p14:creationId xmlns:p14="http://schemas.microsoft.com/office/powerpoint/2010/main" val="2514591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rojects\DRZ\SIGGRAPH2013Paper\figures\Dragon\3AnisotropicPathLengths1-8\3_Transmittance+phase[120min][7420sp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9" y="885860"/>
            <a:ext cx="7056783" cy="5292587"/>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5123" name="Picture 3" descr="C:\Projects\DRZ\SIGGRAPH2013Paper\figures\Dragon\3AnisotropicPathLengths1-8\3_Transmittance+phase+on-the-flytabulatedsinglescattering[120min][4926spp].png"/>
          <p:cNvPicPr>
            <a:picLocks noChangeAspect="1" noChangeArrowheads="1"/>
          </p:cNvPicPr>
          <p:nvPr/>
        </p:nvPicPr>
        <p:blipFill rotWithShape="1">
          <a:blip r:embed="rId4">
            <a:extLst>
              <a:ext uri="{28A0092B-C50C-407E-A947-70E740481C1C}">
                <a14:useLocalDpi xmlns:a14="http://schemas.microsoft.com/office/drawing/2010/main" val="0"/>
              </a:ext>
            </a:extLst>
          </a:blip>
          <a:srcRect l="33674" r="33163"/>
          <a:stretch/>
        </p:blipFill>
        <p:spPr bwMode="auto">
          <a:xfrm>
            <a:off x="3419872" y="885859"/>
            <a:ext cx="2340260" cy="52925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Projects\DRZ\SIGGRAPH2013Paper\figures\Dragon\3AnisotropicPathLengths1-8\6_Pre-tabulatedsingleanddualscattering_our_[120min][5304spp].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27"/>
          <a:stretch/>
        </p:blipFill>
        <p:spPr bwMode="auto">
          <a:xfrm>
            <a:off x="1043609" y="885859"/>
            <a:ext cx="2376263" cy="529258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Ani</a:t>
            </a:r>
            <a:r>
              <a:rPr lang="en-US" dirty="0"/>
              <a:t>sotropic </a:t>
            </a:r>
            <a:r>
              <a:rPr lang="en-US" dirty="0" smtClean="0"/>
              <a:t>medium (120 </a:t>
            </a:r>
            <a:r>
              <a:rPr lang="en-US" dirty="0"/>
              <a:t>min)</a:t>
            </a:r>
            <a:endParaRPr lang="en-US" dirty="0" smtClean="0"/>
          </a:p>
        </p:txBody>
      </p:sp>
      <p:sp>
        <p:nvSpPr>
          <p:cNvPr id="2" name="Title 1"/>
          <p:cNvSpPr>
            <a:spLocks noGrp="1"/>
          </p:cNvSpPr>
          <p:nvPr>
            <p:ph type="title"/>
          </p:nvPr>
        </p:nvSpPr>
        <p:spPr/>
        <p:txBody>
          <a:bodyPr/>
          <a:lstStyle/>
          <a:p>
            <a:r>
              <a:rPr lang="en-US" dirty="0" err="1"/>
              <a:t>Unidir</a:t>
            </a:r>
            <a:r>
              <a:rPr lang="en-US" dirty="0"/>
              <a:t>: </a:t>
            </a:r>
            <a:r>
              <a:rPr lang="en-US" dirty="0" smtClean="0"/>
              <a:t>Single – 7</a:t>
            </a:r>
            <a:r>
              <a:rPr lang="en-US" baseline="30000" dirty="0" smtClean="0"/>
              <a:t>th</a:t>
            </a:r>
            <a:r>
              <a:rPr lang="en-US" dirty="0" smtClean="0"/>
              <a:t>-order </a:t>
            </a:r>
            <a:r>
              <a:rPr lang="en-US" dirty="0"/>
              <a:t>scattering</a:t>
            </a:r>
          </a:p>
        </p:txBody>
      </p:sp>
      <p:cxnSp>
        <p:nvCxnSpPr>
          <p:cNvPr id="13" name="Straight Connector 12"/>
          <p:cNvCxnSpPr/>
          <p:nvPr/>
        </p:nvCxnSpPr>
        <p:spPr>
          <a:xfrm>
            <a:off x="3419872"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66028"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1043608" y="5812688"/>
                <a:ext cx="2376264"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(1- &amp; 3-conn.) </a:t>
                </a:r>
                <a14:m>
                  <m:oMath xmlns:m="http://schemas.openxmlformats.org/officeDocument/2006/math">
                    <m:r>
                      <a:rPr lang="en-US" sz="1600" i="1">
                        <a:solidFill>
                          <a:schemeClr val="accent1"/>
                        </a:solidFill>
                        <a:latin typeface="Cambria Math"/>
                      </a:rPr>
                      <m:t>𝑂</m:t>
                    </m:r>
                    <m:d>
                      <m:dPr>
                        <m:ctrlPr>
                          <a:rPr lang="en-US" sz="1600" i="1">
                            <a:solidFill>
                              <a:schemeClr val="accent1"/>
                            </a:solidFill>
                            <a:latin typeface="Cambria Math"/>
                          </a:rPr>
                        </m:ctrlPr>
                      </m:dPr>
                      <m:e>
                        <m:rad>
                          <m:radPr>
                            <m:degHide m:val="on"/>
                            <m:ctrlPr>
                              <a:rPr lang="en-US" sz="1600" i="1">
                                <a:solidFill>
                                  <a:schemeClr val="accent1"/>
                                </a:solidFill>
                                <a:latin typeface="Cambria Math"/>
                              </a:rPr>
                            </m:ctrlPr>
                          </m:radPr>
                          <m:deg/>
                          <m:e>
                            <m:r>
                              <a:rPr lang="en-US" sz="1600" i="1">
                                <a:solidFill>
                                  <a:schemeClr val="accent1"/>
                                </a:solidFill>
                                <a:latin typeface="Cambria Math"/>
                              </a:rPr>
                              <m:t>𝑁</m:t>
                            </m:r>
                          </m:e>
                        </m:rad>
                      </m:e>
                    </m:d>
                  </m:oMath>
                </a14:m>
                <a:endParaRPr lang="en-US" sz="1600" b="1" dirty="0">
                  <a:solidFill>
                    <a:schemeClr val="accent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43608" y="5812688"/>
                <a:ext cx="2376264" cy="365760"/>
              </a:xfrm>
              <a:prstGeom prst="rect">
                <a:avLst/>
              </a:prstGeom>
              <a:blipFill rotWithShape="1">
                <a:blip r:embed="rId6"/>
                <a:stretch>
                  <a:fillRect b="-5952"/>
                </a:stretch>
              </a:blipFill>
              <a:effectLst>
                <a:outerShdw blurRad="63500" sx="102000" sy="102000" algn="ctr" rotWithShape="0">
                  <a:prstClr val="black"/>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419872" y="5812688"/>
                <a:ext cx="2346156"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(1-conn.) </a:t>
                </a:r>
                <a14:m>
                  <m:oMath xmlns:m="http://schemas.openxmlformats.org/officeDocument/2006/math">
                    <m:r>
                      <a:rPr lang="en-US" sz="1600" i="1">
                        <a:solidFill>
                          <a:schemeClr val="accent1"/>
                        </a:solidFill>
                        <a:latin typeface="Cambria Math"/>
                      </a:rPr>
                      <m:t>𝑂</m:t>
                    </m:r>
                    <m:d>
                      <m:dPr>
                        <m:ctrlPr>
                          <a:rPr lang="en-US" sz="1600" i="1">
                            <a:solidFill>
                              <a:schemeClr val="accent1"/>
                            </a:solidFill>
                            <a:latin typeface="Cambria Math"/>
                          </a:rPr>
                        </m:ctrlPr>
                      </m:dPr>
                      <m:e>
                        <m:rad>
                          <m:radPr>
                            <m:degHide m:val="on"/>
                            <m:ctrlPr>
                              <a:rPr lang="en-US" sz="1600" i="1">
                                <a:solidFill>
                                  <a:schemeClr val="accent1"/>
                                </a:solidFill>
                                <a:latin typeface="Cambria Math"/>
                              </a:rPr>
                            </m:ctrlPr>
                          </m:radPr>
                          <m:deg/>
                          <m:e>
                            <m:r>
                              <a:rPr lang="en-US" sz="1600" i="1">
                                <a:solidFill>
                                  <a:schemeClr val="accent1"/>
                                </a:solidFill>
                                <a:latin typeface="Cambria Math"/>
                              </a:rPr>
                              <m:t>𝑁</m:t>
                            </m:r>
                          </m:e>
                        </m:rad>
                      </m:e>
                    </m:d>
                  </m:oMath>
                </a14:m>
                <a:endParaRPr lang="en-US" sz="1600" b="1" dirty="0">
                  <a:solidFill>
                    <a:schemeClr val="accent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419872" y="5812688"/>
                <a:ext cx="2346156" cy="365760"/>
              </a:xfrm>
              <a:prstGeom prst="rect">
                <a:avLst/>
              </a:prstGeom>
              <a:blipFill rotWithShape="1">
                <a:blip r:embed="rId7"/>
                <a:stretch>
                  <a:fillRect b="-5952"/>
                </a:stretch>
              </a:blipFill>
              <a:effectLst>
                <a:outerShdw blurRad="63500" sx="102000" sy="102000" algn="ctr" rotWithShape="0">
                  <a:prstClr val="black"/>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766028" y="5812688"/>
                <a:ext cx="2334364"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 </a:t>
                </a:r>
                <a14:m>
                  <m:oMath xmlns:m="http://schemas.openxmlformats.org/officeDocument/2006/math">
                    <m:r>
                      <a:rPr lang="en-US" sz="1600" i="1">
                        <a:latin typeface="Cambria Math"/>
                      </a:rPr>
                      <m:t>𝑂</m:t>
                    </m:r>
                    <m:d>
                      <m:dPr>
                        <m:ctrlPr>
                          <a:rPr lang="en-US" sz="1600" i="1">
                            <a:latin typeface="Cambria Math"/>
                          </a:rPr>
                        </m:ctrlPr>
                      </m:dPr>
                      <m:e>
                        <m:rad>
                          <m:radPr>
                            <m:ctrlPr>
                              <a:rPr lang="en-US" sz="1600" i="1">
                                <a:latin typeface="Cambria Math"/>
                              </a:rPr>
                            </m:ctrlPr>
                          </m:radPr>
                          <m:deg>
                            <m:r>
                              <m:rPr>
                                <m:brk m:alnAt="7"/>
                              </m:rPr>
                              <a:rPr lang="en-US" sz="1600" i="1">
                                <a:latin typeface="Cambria Math"/>
                              </a:rPr>
                              <m:t>3</m:t>
                            </m:r>
                          </m:deg>
                          <m:e>
                            <m:r>
                              <a:rPr lang="en-US" sz="1600" i="1">
                                <a:latin typeface="Cambria Math"/>
                              </a:rPr>
                              <m:t>𝑁</m:t>
                            </m:r>
                          </m:e>
                        </m:rad>
                      </m:e>
                    </m:d>
                  </m:oMath>
                </a14:m>
                <a:endParaRPr lang="en-US"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766028" y="5812688"/>
                <a:ext cx="2334364" cy="365760"/>
              </a:xfrm>
              <a:prstGeom prst="rect">
                <a:avLst/>
              </a:prstGeom>
              <a:blipFill rotWithShape="1">
                <a:blip r:embed="rId8"/>
                <a:stretch>
                  <a:fillRect b="-5952"/>
                </a:stretch>
              </a:blipFill>
              <a:effectLst>
                <a:outerShdw blurRad="63500" sx="102000" sy="102000" algn="ctr" rotWithShape="0">
                  <a:prstClr val="black"/>
                </a:outerShdw>
              </a:effectLst>
            </p:spPr>
            <p:txBody>
              <a:bodyPr/>
              <a:lstStyle/>
              <a:p>
                <a:r>
                  <a:rPr lang="en-US">
                    <a:noFill/>
                  </a:rPr>
                  <a:t> </a:t>
                </a:r>
              </a:p>
            </p:txBody>
          </p:sp>
        </mc:Fallback>
      </mc:AlternateContent>
      <p:sp>
        <p:nvSpPr>
          <p:cNvPr id="21" name="TextBox 20"/>
          <p:cNvSpPr txBox="1"/>
          <p:nvPr/>
        </p:nvSpPr>
        <p:spPr>
          <a:xfrm>
            <a:off x="5766028" y="903645"/>
            <a:ext cx="2334364"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2.39</a:t>
            </a:r>
            <a:endParaRPr lang="en-US" dirty="0">
              <a:solidFill>
                <a:schemeClr val="tx1">
                  <a:alpha val="90000"/>
                </a:schemeClr>
              </a:solidFill>
            </a:endParaRPr>
          </a:p>
        </p:txBody>
      </p:sp>
      <p:sp>
        <p:nvSpPr>
          <p:cNvPr id="22" name="TextBox 21"/>
          <p:cNvSpPr txBox="1"/>
          <p:nvPr/>
        </p:nvSpPr>
        <p:spPr>
          <a:xfrm>
            <a:off x="3419872" y="903645"/>
            <a:ext cx="2346156"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0.68</a:t>
            </a:r>
            <a:endParaRPr lang="en-US" dirty="0">
              <a:solidFill>
                <a:schemeClr val="tx1">
                  <a:alpha val="90000"/>
                </a:schemeClr>
              </a:solidFill>
            </a:endParaRPr>
          </a:p>
        </p:txBody>
      </p:sp>
      <p:sp>
        <p:nvSpPr>
          <p:cNvPr id="23" name="TextBox 22"/>
          <p:cNvSpPr txBox="1"/>
          <p:nvPr/>
        </p:nvSpPr>
        <p:spPr>
          <a:xfrm>
            <a:off x="1043608" y="903645"/>
            <a:ext cx="2376264"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0.09</a:t>
            </a:r>
            <a:endParaRPr lang="en-US" dirty="0">
              <a:solidFill>
                <a:schemeClr val="tx1">
                  <a:alpha val="90000"/>
                </a:schemeClr>
              </a:solidFill>
            </a:endParaRPr>
          </a:p>
        </p:txBody>
      </p:sp>
    </p:spTree>
    <p:extLst>
      <p:ext uri="{BB962C8B-B14F-4D97-AF65-F5344CB8AC3E}">
        <p14:creationId xmlns:p14="http://schemas.microsoft.com/office/powerpoint/2010/main" val="2491419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Heterogeneous anisotropic medium &amp; light (120 </a:t>
            </a:r>
            <a:r>
              <a:rPr lang="en-US" dirty="0"/>
              <a:t>min)</a:t>
            </a:r>
            <a:endParaRPr lang="en-US" dirty="0" smtClean="0"/>
          </a:p>
        </p:txBody>
      </p:sp>
      <p:pic>
        <p:nvPicPr>
          <p:cNvPr id="9" name="Picture 2" descr="D:\Web\pub\JointPathSampling\comparison\Lighthouse\Heterogeneous_Our1conn_30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85860"/>
            <a:ext cx="7056786" cy="529258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10" name="Picture 3" descr="D:\Web\pub\JointPathSampling\comparison\Lighthouse\Heterogeneous_Our3conn_30min.png"/>
          <p:cNvPicPr>
            <a:picLocks noChangeAspect="1" noChangeArrowheads="1"/>
          </p:cNvPicPr>
          <p:nvPr/>
        </p:nvPicPr>
        <p:blipFill rotWithShape="1">
          <a:blip r:embed="rId4">
            <a:extLst>
              <a:ext uri="{28A0092B-C50C-407E-A947-70E740481C1C}">
                <a14:useLocalDpi xmlns:a14="http://schemas.microsoft.com/office/drawing/2010/main" val="0"/>
              </a:ext>
            </a:extLst>
          </a:blip>
          <a:srcRect r="36610"/>
          <a:stretch/>
        </p:blipFill>
        <p:spPr bwMode="auto">
          <a:xfrm>
            <a:off x="1043608" y="885860"/>
            <a:ext cx="4473272" cy="5292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Unidir</a:t>
            </a:r>
            <a:r>
              <a:rPr lang="en-US" dirty="0"/>
              <a:t>: </a:t>
            </a:r>
            <a:r>
              <a:rPr lang="en-US" dirty="0" smtClean="0"/>
              <a:t>Single + double </a:t>
            </a:r>
            <a:r>
              <a:rPr lang="en-US" dirty="0"/>
              <a:t>scattering</a:t>
            </a:r>
          </a:p>
        </p:txBody>
      </p:sp>
      <p:cxnSp>
        <p:nvCxnSpPr>
          <p:cNvPr id="13" name="Straight Connector 12"/>
          <p:cNvCxnSpPr/>
          <p:nvPr/>
        </p:nvCxnSpPr>
        <p:spPr>
          <a:xfrm>
            <a:off x="5516880"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43608" y="5812688"/>
            <a:ext cx="4473272"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(1- &amp; 3-conn.)</a:t>
            </a:r>
            <a:endParaRPr lang="en-US" sz="1600" b="1" dirty="0">
              <a:solidFill>
                <a:schemeClr val="accent1"/>
              </a:solidFill>
            </a:endParaRPr>
          </a:p>
        </p:txBody>
      </p:sp>
      <p:sp>
        <p:nvSpPr>
          <p:cNvPr id="12" name="TextBox 11"/>
          <p:cNvSpPr txBox="1"/>
          <p:nvPr/>
        </p:nvSpPr>
        <p:spPr>
          <a:xfrm>
            <a:off x="5516880" y="5812688"/>
            <a:ext cx="2583512"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a:t>
            </a:r>
            <a:endParaRPr lang="en-US" sz="1600" dirty="0"/>
          </a:p>
        </p:txBody>
      </p:sp>
      <p:sp>
        <p:nvSpPr>
          <p:cNvPr id="14" name="TextBox 13"/>
          <p:cNvSpPr txBox="1"/>
          <p:nvPr/>
        </p:nvSpPr>
        <p:spPr>
          <a:xfrm>
            <a:off x="5516880" y="903645"/>
            <a:ext cx="2583512"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0.50</a:t>
            </a:r>
            <a:endParaRPr lang="en-US" dirty="0">
              <a:solidFill>
                <a:schemeClr val="tx1">
                  <a:alpha val="90000"/>
                </a:schemeClr>
              </a:solidFill>
            </a:endParaRPr>
          </a:p>
        </p:txBody>
      </p:sp>
      <p:sp>
        <p:nvSpPr>
          <p:cNvPr id="15" name="TextBox 14"/>
          <p:cNvSpPr txBox="1"/>
          <p:nvPr/>
        </p:nvSpPr>
        <p:spPr>
          <a:xfrm>
            <a:off x="1043608" y="903645"/>
            <a:ext cx="4473272"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0.03</a:t>
            </a:r>
            <a:endParaRPr lang="en-US" dirty="0">
              <a:solidFill>
                <a:schemeClr val="tx1">
                  <a:alpha val="90000"/>
                </a:schemeClr>
              </a:solidFill>
            </a:endParaRPr>
          </a:p>
        </p:txBody>
      </p:sp>
    </p:spTree>
    <p:extLst>
      <p:ext uri="{BB962C8B-B14F-4D97-AF65-F5344CB8AC3E}">
        <p14:creationId xmlns:p14="http://schemas.microsoft.com/office/powerpoint/2010/main" val="2413165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p:cNvSpPr/>
          <p:nvPr/>
        </p:nvSpPr>
        <p:spPr>
          <a:xfrm rot="11100000">
            <a:off x="880795" y="1260033"/>
            <a:ext cx="7623796" cy="4988703"/>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63" name="Straight Arrow Connector 62"/>
          <p:cNvCxnSpPr>
            <a:stCxn id="60" idx="6"/>
            <a:endCxn id="58" idx="0"/>
          </p:cNvCxnSpPr>
          <p:nvPr/>
        </p:nvCxnSpPr>
        <p:spPr>
          <a:xfrm flipV="1">
            <a:off x="3118030" y="1971909"/>
            <a:ext cx="2396679" cy="262995"/>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57" idx="6"/>
            <a:endCxn id="55" idx="0"/>
          </p:cNvCxnSpPr>
          <p:nvPr/>
        </p:nvCxnSpPr>
        <p:spPr>
          <a:xfrm>
            <a:off x="5576723" y="1969083"/>
            <a:ext cx="2235151" cy="681754"/>
          </a:xfrm>
          <a:prstGeom prst="straightConnector1">
            <a:avLst/>
          </a:prstGeom>
          <a:ln w="25400">
            <a:solidFill>
              <a:schemeClr val="tx1">
                <a:lumMod val="95000"/>
              </a:schemeClr>
            </a:solidFill>
            <a:prstDash val="solid"/>
            <a:headEnd type="triangle" w="lg" len="lg"/>
            <a:tailEnd type="none" w="lg"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Bidirectional </a:t>
            </a:r>
            <a:r>
              <a:rPr lang="en-US" dirty="0"/>
              <a:t>path tracing</a:t>
            </a:r>
          </a:p>
        </p:txBody>
      </p:sp>
      <p:sp>
        <p:nvSpPr>
          <p:cNvPr id="20" name="Sun 19"/>
          <p:cNvSpPr/>
          <p:nvPr/>
        </p:nvSpPr>
        <p:spPr>
          <a:xfrm rot="1079101">
            <a:off x="7818548" y="1987534"/>
            <a:ext cx="642942" cy="642942"/>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1" name="Group 20"/>
          <p:cNvGrpSpPr/>
          <p:nvPr/>
        </p:nvGrpSpPr>
        <p:grpSpPr>
          <a:xfrm rot="20855140">
            <a:off x="573299" y="4284086"/>
            <a:ext cx="410725" cy="298378"/>
            <a:chOff x="1521037" y="4823918"/>
            <a:chExt cx="410725" cy="298378"/>
          </a:xfrm>
          <a:effectLst>
            <a:outerShdw blurRad="63500" algn="ctr" rotWithShape="0">
              <a:prstClr val="black">
                <a:alpha val="69000"/>
              </a:prstClr>
            </a:outerShdw>
          </a:effectLst>
        </p:grpSpPr>
        <p:sp>
          <p:nvSpPr>
            <p:cNvPr id="22" name="Isosceles Triangle 21"/>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23" name="Rectangle 22"/>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62" name="Straight Arrow Connector 61"/>
          <p:cNvCxnSpPr>
            <a:stCxn id="51" idx="2"/>
            <a:endCxn id="49" idx="0"/>
          </p:cNvCxnSpPr>
          <p:nvPr/>
        </p:nvCxnSpPr>
        <p:spPr>
          <a:xfrm flipH="1">
            <a:off x="3758738" y="5200426"/>
            <a:ext cx="2829486" cy="456742"/>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48" idx="2"/>
            <a:endCxn id="45" idx="0"/>
          </p:cNvCxnSpPr>
          <p:nvPr/>
        </p:nvCxnSpPr>
        <p:spPr>
          <a:xfrm flipH="1" flipV="1">
            <a:off x="1176892" y="4391222"/>
            <a:ext cx="2513654" cy="1263120"/>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3758738" y="2650837"/>
            <a:ext cx="4053136" cy="3006331"/>
            <a:chOff x="3758738" y="2650837"/>
            <a:chExt cx="4053136" cy="3006331"/>
          </a:xfrm>
        </p:grpSpPr>
        <p:cxnSp>
          <p:nvCxnSpPr>
            <p:cNvPr id="77" name="Straight Arrow Connector 76"/>
            <p:cNvCxnSpPr>
              <a:stCxn id="55" idx="0"/>
              <a:endCxn id="52" idx="0"/>
            </p:cNvCxnSpPr>
            <p:nvPr/>
          </p:nvCxnSpPr>
          <p:spPr>
            <a:xfrm flipH="1">
              <a:off x="6656416" y="2650837"/>
              <a:ext cx="1155458" cy="2552415"/>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55" idx="0"/>
              <a:endCxn id="49" idx="0"/>
            </p:cNvCxnSpPr>
            <p:nvPr/>
          </p:nvCxnSpPr>
          <p:spPr>
            <a:xfrm flipH="1">
              <a:off x="3758738" y="2650837"/>
              <a:ext cx="4053136" cy="3006331"/>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1176892" y="1971909"/>
            <a:ext cx="5479524" cy="3685259"/>
            <a:chOff x="1176892" y="1971909"/>
            <a:chExt cx="5479524" cy="3685259"/>
          </a:xfrm>
        </p:grpSpPr>
        <p:cxnSp>
          <p:nvCxnSpPr>
            <p:cNvPr id="79" name="Straight Arrow Connector 78"/>
            <p:cNvCxnSpPr>
              <a:stCxn id="58" idx="0"/>
              <a:endCxn id="49" idx="0"/>
            </p:cNvCxnSpPr>
            <p:nvPr/>
          </p:nvCxnSpPr>
          <p:spPr>
            <a:xfrm flipH="1">
              <a:off x="3758738" y="1971909"/>
              <a:ext cx="1755971" cy="3685259"/>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58" idx="0"/>
              <a:endCxn id="52" idx="0"/>
            </p:cNvCxnSpPr>
            <p:nvPr/>
          </p:nvCxnSpPr>
          <p:spPr>
            <a:xfrm>
              <a:off x="5514709" y="1971909"/>
              <a:ext cx="1141707" cy="3231343"/>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58" idx="0"/>
              <a:endCxn id="45" idx="0"/>
            </p:cNvCxnSpPr>
            <p:nvPr/>
          </p:nvCxnSpPr>
          <p:spPr>
            <a:xfrm flipH="1">
              <a:off x="1176892" y="1971909"/>
              <a:ext cx="4337817" cy="2419313"/>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1176892" y="2237730"/>
            <a:ext cx="5479524" cy="3419438"/>
            <a:chOff x="1176892" y="2237730"/>
            <a:chExt cx="5479524" cy="3419438"/>
          </a:xfrm>
        </p:grpSpPr>
        <p:cxnSp>
          <p:nvCxnSpPr>
            <p:cNvPr id="92" name="Straight Arrow Connector 91"/>
            <p:cNvCxnSpPr>
              <a:stCxn id="61" idx="0"/>
              <a:endCxn id="45" idx="0"/>
            </p:cNvCxnSpPr>
            <p:nvPr/>
          </p:nvCxnSpPr>
          <p:spPr>
            <a:xfrm flipH="1">
              <a:off x="1176892" y="2237730"/>
              <a:ext cx="1879124" cy="2153492"/>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61" idx="0"/>
              <a:endCxn id="52" idx="0"/>
            </p:cNvCxnSpPr>
            <p:nvPr/>
          </p:nvCxnSpPr>
          <p:spPr>
            <a:xfrm>
              <a:off x="3056016" y="2237730"/>
              <a:ext cx="3600400" cy="2965522"/>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61" idx="0"/>
              <a:endCxn id="49" idx="0"/>
            </p:cNvCxnSpPr>
            <p:nvPr/>
          </p:nvCxnSpPr>
          <p:spPr>
            <a:xfrm>
              <a:off x="3056016" y="2237730"/>
              <a:ext cx="702722" cy="3419438"/>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7743682" y="2582909"/>
            <a:ext cx="131943" cy="130204"/>
            <a:chOff x="6732240" y="1268760"/>
            <a:chExt cx="131943" cy="130204"/>
          </a:xfrm>
        </p:grpSpPr>
        <p:sp>
          <p:nvSpPr>
            <p:cNvPr id="54" name="Oval 53"/>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5" name="Rectangle 54"/>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56" name="Group 55"/>
          <p:cNvGrpSpPr/>
          <p:nvPr/>
        </p:nvGrpSpPr>
        <p:grpSpPr>
          <a:xfrm>
            <a:off x="5446517" y="1903981"/>
            <a:ext cx="131943" cy="130204"/>
            <a:chOff x="6732240" y="1268760"/>
            <a:chExt cx="131943" cy="130204"/>
          </a:xfrm>
        </p:grpSpPr>
        <p:sp>
          <p:nvSpPr>
            <p:cNvPr id="57" name="Oval 56"/>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Rectangle 57"/>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59" name="Group 58"/>
          <p:cNvGrpSpPr/>
          <p:nvPr/>
        </p:nvGrpSpPr>
        <p:grpSpPr>
          <a:xfrm>
            <a:off x="2987824" y="2169802"/>
            <a:ext cx="131943" cy="130204"/>
            <a:chOff x="6732240" y="1268760"/>
            <a:chExt cx="131943" cy="130204"/>
          </a:xfrm>
        </p:grpSpPr>
        <p:sp>
          <p:nvSpPr>
            <p:cNvPr id="60" name="Oval 59"/>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1" name="Rectangle 60"/>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50" name="Group 49"/>
          <p:cNvGrpSpPr/>
          <p:nvPr/>
        </p:nvGrpSpPr>
        <p:grpSpPr>
          <a:xfrm>
            <a:off x="6588224" y="5135324"/>
            <a:ext cx="131943" cy="130204"/>
            <a:chOff x="6732240" y="1268760"/>
            <a:chExt cx="131943" cy="130204"/>
          </a:xfrm>
        </p:grpSpPr>
        <p:sp>
          <p:nvSpPr>
            <p:cNvPr id="51" name="Oval 50"/>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2" name="Rectangle 51"/>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47" name="Group 46"/>
          <p:cNvGrpSpPr/>
          <p:nvPr/>
        </p:nvGrpSpPr>
        <p:grpSpPr>
          <a:xfrm>
            <a:off x="3690546" y="5589240"/>
            <a:ext cx="131943" cy="130204"/>
            <a:chOff x="6732240" y="1268760"/>
            <a:chExt cx="131943" cy="130204"/>
          </a:xfrm>
        </p:grpSpPr>
        <p:sp>
          <p:nvSpPr>
            <p:cNvPr id="48" name="Oval 47"/>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Rectangle 48"/>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38" name="Group 37"/>
          <p:cNvGrpSpPr/>
          <p:nvPr/>
        </p:nvGrpSpPr>
        <p:grpSpPr>
          <a:xfrm>
            <a:off x="1108700" y="4323294"/>
            <a:ext cx="131943" cy="130204"/>
            <a:chOff x="6732240" y="1268760"/>
            <a:chExt cx="131943" cy="130204"/>
          </a:xfrm>
        </p:grpSpPr>
        <p:sp>
          <p:nvSpPr>
            <p:cNvPr id="44" name="Oval 43"/>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5" name="Rectangle 44"/>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0494901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wipe(left)">
                                      <p:cBhvr>
                                        <p:cTn id="14" dur="500"/>
                                        <p:tgtEl>
                                          <p:spTgt spid="69"/>
                                        </p:tgtEl>
                                      </p:cBhvr>
                                    </p:animEffect>
                                  </p:childTnLst>
                                </p:cTn>
                              </p:par>
                              <p:par>
                                <p:cTn id="15" presetID="22" presetClass="entr" presetSubtype="2"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right)">
                                      <p:cBhvr>
                                        <p:cTn id="17" dur="500"/>
                                        <p:tgtEl>
                                          <p:spTgt spid="7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left)">
                                      <p:cBhvr>
                                        <p:cTn id="28" dur="500"/>
                                        <p:tgtEl>
                                          <p:spTgt spid="62"/>
                                        </p:tgtEl>
                                      </p:cBhvr>
                                    </p:animEffect>
                                  </p:childTnLst>
                                </p:cTn>
                              </p:par>
                              <p:par>
                                <p:cTn id="29" presetID="22" presetClass="entr" presetSubtype="2"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right)">
                                      <p:cBhvr>
                                        <p:cTn id="31" dur="500"/>
                                        <p:tgtEl>
                                          <p:spTgt spid="6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barn(inHorizontal)">
                                      <p:cBhvr>
                                        <p:cTn id="43" dur="500"/>
                                        <p:tgtEl>
                                          <p:spTgt spid="97"/>
                                        </p:tgtEl>
                                      </p:cBhvr>
                                    </p:animEffect>
                                  </p:childTnLst>
                                </p:cTn>
                              </p:par>
                            </p:childTnLst>
                          </p:cTn>
                        </p:par>
                        <p:par>
                          <p:cTn id="44" fill="hold">
                            <p:stCondLst>
                              <p:cond delay="500"/>
                            </p:stCondLst>
                            <p:childTnLst>
                              <p:par>
                                <p:cTn id="45" presetID="16" presetClass="entr" presetSubtype="26" fill="hold" nodeType="afterEffect">
                                  <p:stCondLst>
                                    <p:cond delay="700"/>
                                  </p:stCondLst>
                                  <p:childTnLst>
                                    <p:set>
                                      <p:cBhvr>
                                        <p:cTn id="46" dur="1" fill="hold">
                                          <p:stCondLst>
                                            <p:cond delay="0"/>
                                          </p:stCondLst>
                                        </p:cTn>
                                        <p:tgtEl>
                                          <p:spTgt spid="99"/>
                                        </p:tgtEl>
                                        <p:attrNameLst>
                                          <p:attrName>style.visibility</p:attrName>
                                        </p:attrNameLst>
                                      </p:cBhvr>
                                      <p:to>
                                        <p:strVal val="visible"/>
                                      </p:to>
                                    </p:set>
                                    <p:animEffect transition="in" filter="barn(inHorizontal)">
                                      <p:cBhvr>
                                        <p:cTn id="47" dur="500"/>
                                        <p:tgtEl>
                                          <p:spTgt spid="99"/>
                                        </p:tgtEl>
                                      </p:cBhvr>
                                    </p:animEffect>
                                  </p:childTnLst>
                                </p:cTn>
                              </p:par>
                            </p:childTnLst>
                          </p:cTn>
                        </p:par>
                        <p:par>
                          <p:cTn id="48" fill="hold">
                            <p:stCondLst>
                              <p:cond delay="1700"/>
                            </p:stCondLst>
                            <p:childTnLst>
                              <p:par>
                                <p:cTn id="49" presetID="16" presetClass="entr" presetSubtype="26" fill="hold" nodeType="afterEffect">
                                  <p:stCondLst>
                                    <p:cond delay="700"/>
                                  </p:stCondLst>
                                  <p:childTnLst>
                                    <p:set>
                                      <p:cBhvr>
                                        <p:cTn id="50" dur="1" fill="hold">
                                          <p:stCondLst>
                                            <p:cond delay="0"/>
                                          </p:stCondLst>
                                        </p:cTn>
                                        <p:tgtEl>
                                          <p:spTgt spid="100"/>
                                        </p:tgtEl>
                                        <p:attrNameLst>
                                          <p:attrName>style.visibility</p:attrName>
                                        </p:attrNameLst>
                                      </p:cBhvr>
                                      <p:to>
                                        <p:strVal val="visible"/>
                                      </p:to>
                                    </p:set>
                                    <p:animEffect transition="in" filter="barn(inHorizontal)">
                                      <p:cBhvr>
                                        <p:cTn id="5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Anisotropic medium (30 </a:t>
            </a:r>
            <a:r>
              <a:rPr lang="en-US" dirty="0"/>
              <a:t>min)</a:t>
            </a:r>
            <a:endParaRPr lang="en-US" dirty="0" smtClean="0"/>
          </a:p>
        </p:txBody>
      </p:sp>
      <p:pic>
        <p:nvPicPr>
          <p:cNvPr id="4100" name="Picture 4" descr="D:\Web\pub\JointPathSampling\comparison\Stage\Path1-3_TraditionalBPT_30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10" y="885860"/>
            <a:ext cx="7056784" cy="529258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Bidir</a:t>
            </a:r>
            <a:r>
              <a:rPr lang="en-US" dirty="0"/>
              <a:t>: </a:t>
            </a:r>
            <a:r>
              <a:rPr lang="en-US" dirty="0" smtClean="0"/>
              <a:t>Single + double </a:t>
            </a:r>
            <a:r>
              <a:rPr lang="en-US" dirty="0"/>
              <a:t>scattering</a:t>
            </a:r>
          </a:p>
        </p:txBody>
      </p:sp>
    </p:spTree>
    <p:extLst>
      <p:ext uri="{BB962C8B-B14F-4D97-AF65-F5344CB8AC3E}">
        <p14:creationId xmlns:p14="http://schemas.microsoft.com/office/powerpoint/2010/main" val="3401167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p:cNvSpPr/>
          <p:nvPr/>
        </p:nvSpPr>
        <p:spPr>
          <a:xfrm rot="11100000">
            <a:off x="880795" y="1260033"/>
            <a:ext cx="7623796" cy="4988703"/>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75" name="Straight Arrow Connector 74"/>
          <p:cNvCxnSpPr>
            <a:stCxn id="57" idx="6"/>
            <a:endCxn id="55" idx="0"/>
          </p:cNvCxnSpPr>
          <p:nvPr/>
        </p:nvCxnSpPr>
        <p:spPr>
          <a:xfrm>
            <a:off x="5553863" y="1946223"/>
            <a:ext cx="2258011" cy="704614"/>
          </a:xfrm>
          <a:prstGeom prst="straightConnector1">
            <a:avLst/>
          </a:prstGeom>
          <a:ln w="25400">
            <a:solidFill>
              <a:schemeClr val="tx1">
                <a:lumMod val="95000"/>
              </a:schemeClr>
            </a:solidFill>
            <a:prstDash val="solid"/>
            <a:headEnd type="triangle" w="lg" len="lg"/>
            <a:tailEnd type="none" w="lg"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Bidirectional </a:t>
            </a:r>
            <a:r>
              <a:rPr lang="en-US" dirty="0"/>
              <a:t>path tracing</a:t>
            </a:r>
          </a:p>
        </p:txBody>
      </p:sp>
      <p:sp>
        <p:nvSpPr>
          <p:cNvPr id="20" name="Sun 19"/>
          <p:cNvSpPr/>
          <p:nvPr/>
        </p:nvSpPr>
        <p:spPr>
          <a:xfrm rot="1079101">
            <a:off x="7818548" y="1987534"/>
            <a:ext cx="642942" cy="642942"/>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1" name="Group 20"/>
          <p:cNvGrpSpPr/>
          <p:nvPr/>
        </p:nvGrpSpPr>
        <p:grpSpPr>
          <a:xfrm rot="20855140">
            <a:off x="573299" y="4284086"/>
            <a:ext cx="410725" cy="298378"/>
            <a:chOff x="1521037" y="4823918"/>
            <a:chExt cx="410725" cy="298378"/>
          </a:xfrm>
          <a:effectLst>
            <a:outerShdw blurRad="63500" algn="ctr" rotWithShape="0">
              <a:prstClr val="black">
                <a:alpha val="69000"/>
              </a:prstClr>
            </a:outerShdw>
          </a:effectLst>
        </p:grpSpPr>
        <p:sp>
          <p:nvSpPr>
            <p:cNvPr id="22" name="Isosceles Triangle 21"/>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23" name="Rectangle 22"/>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69" name="Straight Arrow Connector 68"/>
          <p:cNvCxnSpPr>
            <a:stCxn id="48" idx="2"/>
            <a:endCxn id="45" idx="0"/>
          </p:cNvCxnSpPr>
          <p:nvPr/>
        </p:nvCxnSpPr>
        <p:spPr>
          <a:xfrm flipH="1" flipV="1">
            <a:off x="1176892" y="4391222"/>
            <a:ext cx="2513654" cy="1263120"/>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7743682" y="2582909"/>
            <a:ext cx="131943" cy="130204"/>
            <a:chOff x="6732240" y="1268760"/>
            <a:chExt cx="131943" cy="130204"/>
          </a:xfrm>
        </p:grpSpPr>
        <p:sp>
          <p:nvSpPr>
            <p:cNvPr id="54" name="Oval 53"/>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5" name="Rectangle 54"/>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8" name="Group 17"/>
          <p:cNvGrpSpPr/>
          <p:nvPr/>
        </p:nvGrpSpPr>
        <p:grpSpPr>
          <a:xfrm>
            <a:off x="2964964" y="1946223"/>
            <a:ext cx="3755203" cy="3710945"/>
            <a:chOff x="2964964" y="1946223"/>
            <a:chExt cx="3755203" cy="3710945"/>
          </a:xfrm>
        </p:grpSpPr>
        <p:cxnSp>
          <p:nvCxnSpPr>
            <p:cNvPr id="63" name="Straight Arrow Connector 62"/>
            <p:cNvCxnSpPr>
              <a:stCxn id="60" idx="6"/>
              <a:endCxn id="57" idx="2"/>
            </p:cNvCxnSpPr>
            <p:nvPr/>
          </p:nvCxnSpPr>
          <p:spPr>
            <a:xfrm flipV="1">
              <a:off x="3095170" y="1946223"/>
              <a:ext cx="2328487" cy="383275"/>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1" idx="2"/>
              <a:endCxn id="49" idx="0"/>
            </p:cNvCxnSpPr>
            <p:nvPr/>
          </p:nvCxnSpPr>
          <p:spPr>
            <a:xfrm flipH="1">
              <a:off x="3758738" y="5200426"/>
              <a:ext cx="2829486" cy="456742"/>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61" idx="0"/>
              <a:endCxn id="52" idx="0"/>
            </p:cNvCxnSpPr>
            <p:nvPr/>
          </p:nvCxnSpPr>
          <p:spPr>
            <a:xfrm>
              <a:off x="3033156" y="2332324"/>
              <a:ext cx="3623260" cy="2870928"/>
            </a:xfrm>
            <a:prstGeom prst="straightConnector1">
              <a:avLst/>
            </a:prstGeom>
            <a:ln w="25400">
              <a:solidFill>
                <a:schemeClr val="tx1">
                  <a:lumMod val="9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964964" y="2264396"/>
              <a:ext cx="131943" cy="130204"/>
              <a:chOff x="6732240" y="1268760"/>
              <a:chExt cx="131943" cy="130204"/>
            </a:xfrm>
          </p:grpSpPr>
          <p:sp>
            <p:nvSpPr>
              <p:cNvPr id="60" name="Oval 59"/>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1" name="Rectangle 60"/>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50" name="Group 49"/>
            <p:cNvGrpSpPr/>
            <p:nvPr/>
          </p:nvGrpSpPr>
          <p:grpSpPr>
            <a:xfrm>
              <a:off x="6588224" y="5135324"/>
              <a:ext cx="131943" cy="130204"/>
              <a:chOff x="6732240" y="1268760"/>
              <a:chExt cx="131943" cy="130204"/>
            </a:xfrm>
          </p:grpSpPr>
          <p:sp>
            <p:nvSpPr>
              <p:cNvPr id="51" name="Oval 50"/>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2" name="Rectangle 51"/>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38" name="Group 37"/>
          <p:cNvGrpSpPr/>
          <p:nvPr/>
        </p:nvGrpSpPr>
        <p:grpSpPr>
          <a:xfrm>
            <a:off x="1108700" y="4323294"/>
            <a:ext cx="131943" cy="130204"/>
            <a:chOff x="6732240" y="1268760"/>
            <a:chExt cx="131943" cy="130204"/>
          </a:xfrm>
        </p:grpSpPr>
        <p:sp>
          <p:nvSpPr>
            <p:cNvPr id="44" name="Oval 43"/>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5" name="Rectangle 44"/>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88" name="Group 87"/>
          <p:cNvGrpSpPr/>
          <p:nvPr/>
        </p:nvGrpSpPr>
        <p:grpSpPr>
          <a:xfrm>
            <a:off x="967740" y="1946223"/>
            <a:ext cx="7292340" cy="3708119"/>
            <a:chOff x="967740" y="1946223"/>
            <a:chExt cx="7292340" cy="3708119"/>
          </a:xfrm>
        </p:grpSpPr>
        <p:sp>
          <p:nvSpPr>
            <p:cNvPr id="13" name="Parallelogram 12"/>
            <p:cNvSpPr/>
            <p:nvPr/>
          </p:nvSpPr>
          <p:spPr>
            <a:xfrm rot="21050055" flipH="1">
              <a:off x="1187782" y="2102102"/>
              <a:ext cx="6823563" cy="3395253"/>
            </a:xfrm>
            <a:prstGeom prst="parallelogram">
              <a:avLst>
                <a:gd name="adj" fmla="val 67315"/>
              </a:avLst>
            </a:prstGeom>
            <a:solidFill>
              <a:schemeClr val="accent2">
                <a:lumMod val="75000"/>
                <a:alpha val="15000"/>
              </a:schemeClr>
            </a:solidFill>
            <a:ln w="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46" name="Straight Arrow Connector 45"/>
            <p:cNvCxnSpPr>
              <a:endCxn id="48" idx="6"/>
            </p:cNvCxnSpPr>
            <p:nvPr/>
          </p:nvCxnSpPr>
          <p:spPr>
            <a:xfrm flipH="1">
              <a:off x="3820752" y="4926211"/>
              <a:ext cx="4439328" cy="728131"/>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57" idx="2"/>
            </p:cNvCxnSpPr>
            <p:nvPr/>
          </p:nvCxnSpPr>
          <p:spPr>
            <a:xfrm flipV="1">
              <a:off x="967740" y="1946223"/>
              <a:ext cx="4455917" cy="733456"/>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3820752" y="1946223"/>
            <a:ext cx="1602905" cy="3708119"/>
            <a:chOff x="3820752" y="1946223"/>
            <a:chExt cx="1602905" cy="3708119"/>
          </a:xfrm>
        </p:grpSpPr>
        <p:sp>
          <p:nvSpPr>
            <p:cNvPr id="85" name="Oval 84"/>
            <p:cNvSpPr/>
            <p:nvPr/>
          </p:nvSpPr>
          <p:spPr>
            <a:xfrm rot="21038841">
              <a:off x="4603415" y="5372407"/>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84" name="Oval 83"/>
            <p:cNvSpPr/>
            <p:nvPr/>
          </p:nvSpPr>
          <p:spPr>
            <a:xfrm rot="21038841">
              <a:off x="4182355" y="1974248"/>
              <a:ext cx="586299" cy="231771"/>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68" name="Straight Arrow Connector 67"/>
            <p:cNvCxnSpPr>
              <a:stCxn id="70" idx="4"/>
              <a:endCxn id="71" idx="0"/>
            </p:cNvCxnSpPr>
            <p:nvPr/>
          </p:nvCxnSpPr>
          <p:spPr>
            <a:xfrm>
              <a:off x="4622496" y="2130236"/>
              <a:ext cx="127335" cy="3316367"/>
            </a:xfrm>
            <a:prstGeom prst="straightConnector1">
              <a:avLst/>
            </a:prstGeom>
            <a:ln w="25400">
              <a:solidFill>
                <a:schemeClr val="accent2">
                  <a:lumMod val="75000"/>
                </a:schemeClr>
              </a:solidFill>
              <a:prstDash val="dash"/>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48" idx="6"/>
              <a:endCxn id="71" idx="2"/>
            </p:cNvCxnSpPr>
            <p:nvPr/>
          </p:nvCxnSpPr>
          <p:spPr>
            <a:xfrm flipV="1">
              <a:off x="3820752" y="5511705"/>
              <a:ext cx="863976" cy="142637"/>
            </a:xfrm>
            <a:prstGeom prst="straightConnector1">
              <a:avLst/>
            </a:prstGeom>
            <a:ln w="38100">
              <a:solidFill>
                <a:schemeClr val="accent2">
                  <a:lumMod val="75000"/>
                </a:schemeClr>
              </a:solidFill>
              <a:prstDash val="solid"/>
              <a:headEnd type="none" w="lg" len="lg"/>
              <a:tailEnd type="none" w="lg"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0" idx="6"/>
              <a:endCxn id="57" idx="2"/>
            </p:cNvCxnSpPr>
            <p:nvPr/>
          </p:nvCxnSpPr>
          <p:spPr>
            <a:xfrm flipV="1">
              <a:off x="4687599" y="1946223"/>
              <a:ext cx="736058" cy="118911"/>
            </a:xfrm>
            <a:prstGeom prst="straightConnector1">
              <a:avLst/>
            </a:prstGeom>
            <a:ln w="38100">
              <a:solidFill>
                <a:schemeClr val="accent2">
                  <a:lumMod val="75000"/>
                </a:schemeClr>
              </a:solidFill>
              <a:prstDash val="solid"/>
              <a:headEnd type="none" w="lg" len="lg"/>
              <a:tailEnd type="none" w="lg"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4557393" y="2000032"/>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70"/>
            <p:cNvSpPr/>
            <p:nvPr/>
          </p:nvSpPr>
          <p:spPr>
            <a:xfrm>
              <a:off x="4684728" y="5446603"/>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56" name="Group 55"/>
          <p:cNvGrpSpPr/>
          <p:nvPr/>
        </p:nvGrpSpPr>
        <p:grpSpPr>
          <a:xfrm>
            <a:off x="5423657" y="1881121"/>
            <a:ext cx="131943" cy="130204"/>
            <a:chOff x="6732240" y="1268760"/>
            <a:chExt cx="131943" cy="130204"/>
          </a:xfrm>
        </p:grpSpPr>
        <p:sp>
          <p:nvSpPr>
            <p:cNvPr id="57" name="Oval 56"/>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Rectangle 57"/>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47" name="Group 46"/>
          <p:cNvGrpSpPr/>
          <p:nvPr/>
        </p:nvGrpSpPr>
        <p:grpSpPr>
          <a:xfrm>
            <a:off x="3690546" y="5589240"/>
            <a:ext cx="131943" cy="130204"/>
            <a:chOff x="6732240" y="1268760"/>
            <a:chExt cx="131943" cy="130204"/>
          </a:xfrm>
        </p:grpSpPr>
        <p:sp>
          <p:nvSpPr>
            <p:cNvPr id="48" name="Oval 47"/>
            <p:cNvSpPr/>
            <p:nvPr/>
          </p:nvSpPr>
          <p:spPr>
            <a:xfrm>
              <a:off x="6732240" y="126876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Rectangle 48"/>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sp>
        <p:nvSpPr>
          <p:cNvPr id="101" name="TextBox 100"/>
          <p:cNvSpPr txBox="1"/>
          <p:nvPr/>
        </p:nvSpPr>
        <p:spPr>
          <a:xfrm>
            <a:off x="0" y="6440492"/>
            <a:ext cx="9144000" cy="417508"/>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b="1" dirty="0" smtClean="0"/>
              <a:t>1- and 2-random-decision connections</a:t>
            </a:r>
          </a:p>
        </p:txBody>
      </p:sp>
    </p:spTree>
    <p:extLst>
      <p:ext uri="{BB962C8B-B14F-4D97-AF65-F5344CB8AC3E}">
        <p14:creationId xmlns:p14="http://schemas.microsoft.com/office/powerpoint/2010/main" val="1811159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Anisotropic medium (30 </a:t>
            </a:r>
            <a:r>
              <a:rPr lang="en-US" dirty="0"/>
              <a:t>min)</a:t>
            </a:r>
            <a:endParaRPr lang="en-US" dirty="0" smtClean="0"/>
          </a:p>
        </p:txBody>
      </p:sp>
      <p:pic>
        <p:nvPicPr>
          <p:cNvPr id="4100" name="Picture 4" descr="D:\Web\pub\JointPathSampling\comparison\Stage\Path1-3_TraditionalBPT_30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10" y="885860"/>
            <a:ext cx="7056784" cy="529258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4099" name="Picture 3" descr="D:\Web\pub\JointPathSampling\comparison\Stage\Path1-3_OurBPT_30min.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42743"/>
          <a:stretch/>
        </p:blipFill>
        <p:spPr bwMode="auto">
          <a:xfrm>
            <a:off x="1043608" y="885860"/>
            <a:ext cx="4040456" cy="5292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Bidir</a:t>
            </a:r>
            <a:r>
              <a:rPr lang="en-US" dirty="0"/>
              <a:t>: </a:t>
            </a:r>
            <a:r>
              <a:rPr lang="en-US" dirty="0" smtClean="0"/>
              <a:t>Single + double </a:t>
            </a:r>
            <a:r>
              <a:rPr lang="en-US" dirty="0"/>
              <a:t>scattering</a:t>
            </a:r>
          </a:p>
        </p:txBody>
      </p:sp>
      <p:cxnSp>
        <p:nvCxnSpPr>
          <p:cNvPr id="13" name="Straight Connector 12"/>
          <p:cNvCxnSpPr/>
          <p:nvPr/>
        </p:nvCxnSpPr>
        <p:spPr>
          <a:xfrm>
            <a:off x="5084064"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84064" y="903645"/>
            <a:ext cx="3016328"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0.23</a:t>
            </a:r>
            <a:endParaRPr lang="en-US" dirty="0">
              <a:solidFill>
                <a:schemeClr val="tx1">
                  <a:alpha val="90000"/>
                </a:schemeClr>
              </a:solidFill>
            </a:endParaRPr>
          </a:p>
        </p:txBody>
      </p:sp>
      <p:sp>
        <p:nvSpPr>
          <p:cNvPr id="10" name="TextBox 9"/>
          <p:cNvSpPr txBox="1"/>
          <p:nvPr/>
        </p:nvSpPr>
        <p:spPr>
          <a:xfrm>
            <a:off x="1043608" y="903645"/>
            <a:ext cx="4040456"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0.06</a:t>
            </a:r>
            <a:endParaRPr lang="en-US" dirty="0">
              <a:solidFill>
                <a:schemeClr val="tx1">
                  <a:alpha val="90000"/>
                </a:schemeClr>
              </a:solidFill>
            </a:endParaRPr>
          </a:p>
        </p:txBody>
      </p:sp>
      <p:sp>
        <p:nvSpPr>
          <p:cNvPr id="11" name="TextBox 10"/>
          <p:cNvSpPr txBox="1"/>
          <p:nvPr/>
        </p:nvSpPr>
        <p:spPr>
          <a:xfrm>
            <a:off x="1043608" y="5812688"/>
            <a:ext cx="4040456"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(2-conn.)</a:t>
            </a:r>
            <a:endParaRPr lang="en-US" sz="1600" b="1" dirty="0">
              <a:solidFill>
                <a:schemeClr val="accent1"/>
              </a:solidFill>
            </a:endParaRPr>
          </a:p>
        </p:txBody>
      </p:sp>
      <p:sp>
        <p:nvSpPr>
          <p:cNvPr id="12" name="TextBox 11"/>
          <p:cNvSpPr txBox="1"/>
          <p:nvPr/>
        </p:nvSpPr>
        <p:spPr>
          <a:xfrm>
            <a:off x="5084064" y="5812688"/>
            <a:ext cx="3016328"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a:t>
            </a:r>
            <a:endParaRPr lang="en-US" sz="1600" dirty="0"/>
          </a:p>
        </p:txBody>
      </p:sp>
    </p:spTree>
    <p:extLst>
      <p:ext uri="{BB962C8B-B14F-4D97-AF65-F5344CB8AC3E}">
        <p14:creationId xmlns:p14="http://schemas.microsoft.com/office/powerpoint/2010/main" val="114180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grpSp>
        <p:nvGrpSpPr>
          <p:cNvPr id="3" name="Group 2"/>
          <p:cNvGrpSpPr/>
          <p:nvPr/>
        </p:nvGrpSpPr>
        <p:grpSpPr>
          <a:xfrm>
            <a:off x="889328" y="1969790"/>
            <a:ext cx="3516161" cy="3524442"/>
            <a:chOff x="889328" y="1969790"/>
            <a:chExt cx="3516161" cy="3524442"/>
          </a:xfrm>
        </p:grpSpPr>
        <p:pic>
          <p:nvPicPr>
            <p:cNvPr id="22530" name="Picture 2" descr="http://www.cs.utah.edu/~vpegorar/research/2010_EGSR/Submersi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106" y="2037848"/>
              <a:ext cx="3456383" cy="3456384"/>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89328" y="1969790"/>
              <a:ext cx="1951052" cy="360040"/>
            </a:xfrm>
            <a:prstGeom prst="rect">
              <a:avLst/>
            </a:prstGeom>
            <a:noFill/>
          </p:spPr>
          <p:txBody>
            <a:bodyPr wrap="square" rtlCol="0" anchor="ctr">
              <a:noAutofit/>
            </a:bodyPr>
            <a:lstStyle/>
            <a:p>
              <a:r>
                <a:rPr lang="en-US" sz="1200" i="1" dirty="0" smtClean="0">
                  <a:effectLst>
                    <a:outerShdw blurRad="76200" dist="50800" dir="2700000" algn="tl" rotWithShape="0">
                      <a:prstClr val="black"/>
                    </a:outerShdw>
                  </a:effectLst>
                  <a:latin typeface="+mn-lt"/>
                </a:rPr>
                <a:t>[</a:t>
              </a:r>
              <a:r>
                <a:rPr lang="en-US" sz="1200" i="1" dirty="0" err="1" smtClean="0">
                  <a:effectLst>
                    <a:outerShdw blurRad="76200" dist="50800" dir="2700000" algn="tl" rotWithShape="0">
                      <a:prstClr val="black"/>
                    </a:outerShdw>
                  </a:effectLst>
                  <a:latin typeface="+mn-lt"/>
                </a:rPr>
                <a:t>Pegoraro</a:t>
              </a:r>
              <a:r>
                <a:rPr lang="en-US" sz="1200" i="1" dirty="0" smtClean="0">
                  <a:effectLst>
                    <a:outerShdw blurRad="76200" dist="50800" dir="2700000" algn="tl" rotWithShape="0">
                      <a:prstClr val="black"/>
                    </a:outerShdw>
                  </a:effectLst>
                  <a:latin typeface="+mn-lt"/>
                </a:rPr>
                <a:t> et al. 2010]</a:t>
              </a:r>
              <a:endParaRPr lang="en-US" sz="1200" i="1" dirty="0">
                <a:effectLst>
                  <a:outerShdw blurRad="76200" dist="50800" dir="2700000" algn="tl" rotWithShape="0">
                    <a:prstClr val="black"/>
                  </a:outerShdw>
                </a:effectLst>
                <a:latin typeface="+mn-lt"/>
              </a:endParaRPr>
            </a:p>
          </p:txBody>
        </p:sp>
      </p:grpSp>
      <p:grpSp>
        <p:nvGrpSpPr>
          <p:cNvPr id="4" name="Group 3"/>
          <p:cNvGrpSpPr/>
          <p:nvPr/>
        </p:nvGrpSpPr>
        <p:grpSpPr>
          <a:xfrm>
            <a:off x="4738510" y="1969790"/>
            <a:ext cx="3512734" cy="3524442"/>
            <a:chOff x="4738510" y="1969790"/>
            <a:chExt cx="3512734" cy="3524442"/>
          </a:xfrm>
        </p:grpSpPr>
        <p:pic>
          <p:nvPicPr>
            <p:cNvPr id="2253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94" r="19073" b="7900"/>
            <a:stretch/>
          </p:blipFill>
          <p:spPr bwMode="auto">
            <a:xfrm>
              <a:off x="4738510" y="2037848"/>
              <a:ext cx="3456384" cy="3456384"/>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chemeClr val="accent1"/>
                  </a:solidFill>
                </a14:hiddenFill>
              </a:ext>
            </a:extLst>
          </p:spPr>
        </p:pic>
        <p:sp>
          <p:nvSpPr>
            <p:cNvPr id="23" name="TextBox 22"/>
            <p:cNvSpPr txBox="1"/>
            <p:nvPr/>
          </p:nvSpPr>
          <p:spPr>
            <a:xfrm>
              <a:off x="6300192" y="1969790"/>
              <a:ext cx="1951052" cy="360040"/>
            </a:xfrm>
            <a:prstGeom prst="rect">
              <a:avLst/>
            </a:prstGeom>
            <a:noFill/>
          </p:spPr>
          <p:txBody>
            <a:bodyPr wrap="square" rtlCol="0" anchor="ctr">
              <a:noAutofit/>
            </a:bodyPr>
            <a:lstStyle/>
            <a:p>
              <a:pPr algn="r"/>
              <a:r>
                <a:rPr lang="en-US" sz="1200" i="1" dirty="0" smtClean="0">
                  <a:effectLst>
                    <a:outerShdw blurRad="76200" dist="50800" dir="2700000" algn="tl" rotWithShape="0">
                      <a:prstClr val="black"/>
                    </a:outerShdw>
                  </a:effectLst>
                  <a:latin typeface="+mn-lt"/>
                </a:rPr>
                <a:t>[Jensen et al. 2001]</a:t>
              </a:r>
              <a:endParaRPr lang="en-US" sz="1200" i="1" dirty="0">
                <a:effectLst>
                  <a:outerShdw blurRad="76200" dist="50800" dir="2700000" algn="tl" rotWithShape="0">
                    <a:prstClr val="black"/>
                  </a:outerShdw>
                </a:effectLst>
                <a:latin typeface="+mn-lt"/>
              </a:endParaRPr>
            </a:p>
          </p:txBody>
        </p:sp>
      </p:grpSp>
      <p:pic>
        <p:nvPicPr>
          <p:cNvPr id="9" name="Picture 2" descr="http://www.cs.utah.edu/~vpegorar/research/2010_EGSR/Submersible.png"/>
          <p:cNvPicPr>
            <a:picLocks noChangeAspect="1" noChangeArrowheads="1"/>
          </p:cNvPicPr>
          <p:nvPr/>
        </p:nvPicPr>
        <p:blipFill rotWithShape="1">
          <a:blip r:embed="rId3">
            <a:extLst>
              <a:ext uri="{28A0092B-C50C-407E-A947-70E740481C1C}">
                <a14:useLocalDpi xmlns:a14="http://schemas.microsoft.com/office/drawing/2010/main" val="0"/>
              </a:ext>
            </a:extLst>
          </a:blip>
          <a:srcRect l="24938" r="17657"/>
          <a:stretch/>
        </p:blipFill>
        <p:spPr bwMode="auto">
          <a:xfrm>
            <a:off x="1810512" y="2037491"/>
            <a:ext cx="1984248" cy="3454239"/>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39" r="33065" b="7900"/>
          <a:stretch/>
        </p:blipFill>
        <p:spPr bwMode="auto">
          <a:xfrm>
            <a:off x="5511814" y="2037491"/>
            <a:ext cx="1979678" cy="3454239"/>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79038" y="1625709"/>
            <a:ext cx="8972966" cy="4155796"/>
            <a:chOff x="79038" y="1625709"/>
            <a:chExt cx="8972966" cy="4155796"/>
          </a:xfrm>
        </p:grpSpPr>
        <p:sp>
          <p:nvSpPr>
            <p:cNvPr id="21" name="TextBox 20"/>
            <p:cNvSpPr txBox="1"/>
            <p:nvPr/>
          </p:nvSpPr>
          <p:spPr>
            <a:xfrm>
              <a:off x="2022407" y="1625709"/>
              <a:ext cx="5099190" cy="411782"/>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2000" b="1" dirty="0">
                  <a:solidFill>
                    <a:schemeClr val="accent1"/>
                  </a:solidFill>
                </a:rPr>
                <a:t>Monte </a:t>
              </a:r>
              <a:r>
                <a:rPr lang="en-US" sz="2000" b="1" dirty="0" smtClean="0">
                  <a:solidFill>
                    <a:schemeClr val="accent1"/>
                  </a:solidFill>
                </a:rPr>
                <a:t>Carlo</a:t>
              </a:r>
            </a:p>
          </p:txBody>
        </p:sp>
        <p:grpSp>
          <p:nvGrpSpPr>
            <p:cNvPr id="30" name="Group 29"/>
            <p:cNvGrpSpPr/>
            <p:nvPr/>
          </p:nvGrpSpPr>
          <p:grpSpPr>
            <a:xfrm>
              <a:off x="2267752" y="2037491"/>
              <a:ext cx="4608503" cy="3457098"/>
              <a:chOff x="2267752" y="2037491"/>
              <a:chExt cx="4608503" cy="3457098"/>
            </a:xfrm>
          </p:grpSpPr>
          <p:pic>
            <p:nvPicPr>
              <p:cNvPr id="31" name="Picture 2" descr="D:\Dragon_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52" y="2037491"/>
                <a:ext cx="4608503" cy="3457098"/>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32" name="Picture 3" descr="D:\Dragon_1-3.png"/>
              <p:cNvPicPr>
                <a:picLocks noChangeAspect="1" noChangeArrowheads="1"/>
              </p:cNvPicPr>
              <p:nvPr/>
            </p:nvPicPr>
            <p:blipFill rotWithShape="1">
              <a:blip r:embed="rId7">
                <a:extLst>
                  <a:ext uri="{28A0092B-C50C-407E-A947-70E740481C1C}">
                    <a14:useLocalDpi xmlns:a14="http://schemas.microsoft.com/office/drawing/2010/main" val="0"/>
                  </a:ext>
                </a:extLst>
              </a:blip>
              <a:srcRect l="33170" r="33660"/>
              <a:stretch/>
            </p:blipFill>
            <p:spPr bwMode="auto">
              <a:xfrm>
                <a:off x="3796366" y="2037491"/>
                <a:ext cx="1528618" cy="34570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D:\Dragon_1-8.png"/>
              <p:cNvPicPr>
                <a:picLocks noChangeAspect="1" noChangeArrowheads="1"/>
              </p:cNvPicPr>
              <p:nvPr/>
            </p:nvPicPr>
            <p:blipFill rotWithShape="1">
              <a:blip r:embed="rId8">
                <a:extLst>
                  <a:ext uri="{28A0092B-C50C-407E-A947-70E740481C1C}">
                    <a14:useLocalDpi xmlns:a14="http://schemas.microsoft.com/office/drawing/2010/main" val="0"/>
                  </a:ext>
                </a:extLst>
              </a:blip>
              <a:srcRect l="66339"/>
              <a:stretch/>
            </p:blipFill>
            <p:spPr bwMode="auto">
              <a:xfrm>
                <a:off x="5324983" y="2037491"/>
                <a:ext cx="1551272" cy="345709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7028558" y="1625709"/>
              <a:ext cx="1979678" cy="411782"/>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2000" dirty="0" smtClean="0">
                  <a:solidFill>
                    <a:schemeClr val="accent1"/>
                  </a:solidFill>
                </a:rPr>
                <a:t>Analytic</a:t>
              </a:r>
            </a:p>
          </p:txBody>
        </p:sp>
        <p:sp>
          <p:nvSpPr>
            <p:cNvPr id="24" name="TextBox 23"/>
            <p:cNvSpPr txBox="1"/>
            <p:nvPr/>
          </p:nvSpPr>
          <p:spPr>
            <a:xfrm>
              <a:off x="137320" y="1625709"/>
              <a:ext cx="1981267" cy="411782"/>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2000" dirty="0" smtClean="0">
                  <a:solidFill>
                    <a:schemeClr val="accent1"/>
                  </a:solidFill>
                </a:rPr>
                <a:t>Analytic</a:t>
              </a:r>
            </a:p>
          </p:txBody>
        </p:sp>
        <p:grpSp>
          <p:nvGrpSpPr>
            <p:cNvPr id="11" name="Group 10"/>
            <p:cNvGrpSpPr/>
            <p:nvPr/>
          </p:nvGrpSpPr>
          <p:grpSpPr>
            <a:xfrm>
              <a:off x="79038" y="1979315"/>
              <a:ext cx="8972966" cy="360040"/>
              <a:chOff x="79038" y="1979315"/>
              <a:chExt cx="8972966" cy="360040"/>
            </a:xfrm>
          </p:grpSpPr>
          <p:sp>
            <p:nvSpPr>
              <p:cNvPr id="28" name="TextBox 27"/>
              <p:cNvSpPr txBox="1"/>
              <p:nvPr/>
            </p:nvSpPr>
            <p:spPr>
              <a:xfrm>
                <a:off x="79038" y="1979315"/>
                <a:ext cx="1951052" cy="360040"/>
              </a:xfrm>
              <a:prstGeom prst="rect">
                <a:avLst/>
              </a:prstGeom>
              <a:noFill/>
            </p:spPr>
            <p:txBody>
              <a:bodyPr wrap="square" rtlCol="0" anchor="ctr">
                <a:noAutofit/>
              </a:bodyPr>
              <a:lstStyle/>
              <a:p>
                <a:r>
                  <a:rPr lang="en-US" sz="1200" i="1" dirty="0" smtClean="0">
                    <a:solidFill>
                      <a:schemeClr val="tx1">
                        <a:alpha val="67000"/>
                      </a:schemeClr>
                    </a:solidFill>
                    <a:effectLst>
                      <a:outerShdw blurRad="76200" dist="50800" dir="2700000" algn="tl" rotWithShape="0">
                        <a:prstClr val="black"/>
                      </a:outerShdw>
                    </a:effectLst>
                    <a:latin typeface="+mn-lt"/>
                  </a:rPr>
                  <a:t>[</a:t>
                </a:r>
                <a:r>
                  <a:rPr lang="en-US" sz="1200" i="1" dirty="0" err="1" smtClean="0">
                    <a:solidFill>
                      <a:schemeClr val="tx1">
                        <a:alpha val="67000"/>
                      </a:schemeClr>
                    </a:solidFill>
                    <a:effectLst>
                      <a:outerShdw blurRad="76200" dist="50800" dir="2700000" algn="tl" rotWithShape="0">
                        <a:prstClr val="black"/>
                      </a:outerShdw>
                    </a:effectLst>
                    <a:latin typeface="+mn-lt"/>
                  </a:rPr>
                  <a:t>Pegoraro</a:t>
                </a:r>
                <a:r>
                  <a:rPr lang="en-US" sz="1200" i="1" dirty="0" smtClean="0">
                    <a:solidFill>
                      <a:schemeClr val="tx1">
                        <a:alpha val="67000"/>
                      </a:schemeClr>
                    </a:solidFill>
                    <a:effectLst>
                      <a:outerShdw blurRad="76200" dist="50800" dir="2700000" algn="tl" rotWithShape="0">
                        <a:prstClr val="black"/>
                      </a:outerShdw>
                    </a:effectLst>
                    <a:latin typeface="+mn-lt"/>
                  </a:rPr>
                  <a:t> et al. 2010]</a:t>
                </a:r>
                <a:endParaRPr lang="en-US" sz="1200" i="1" dirty="0">
                  <a:solidFill>
                    <a:schemeClr val="tx1">
                      <a:alpha val="67000"/>
                    </a:schemeClr>
                  </a:solidFill>
                  <a:effectLst>
                    <a:outerShdw blurRad="76200" dist="50800" dir="2700000" algn="tl" rotWithShape="0">
                      <a:prstClr val="black"/>
                    </a:outerShdw>
                  </a:effectLst>
                  <a:latin typeface="+mn-lt"/>
                </a:endParaRPr>
              </a:p>
            </p:txBody>
          </p:sp>
          <p:sp>
            <p:nvSpPr>
              <p:cNvPr id="29" name="TextBox 28"/>
              <p:cNvSpPr txBox="1"/>
              <p:nvPr/>
            </p:nvSpPr>
            <p:spPr>
              <a:xfrm>
                <a:off x="7100952" y="1979315"/>
                <a:ext cx="1951052" cy="360040"/>
              </a:xfrm>
              <a:prstGeom prst="rect">
                <a:avLst/>
              </a:prstGeom>
              <a:noFill/>
            </p:spPr>
            <p:txBody>
              <a:bodyPr wrap="square" rtlCol="0" anchor="ctr">
                <a:noAutofit/>
              </a:bodyPr>
              <a:lstStyle/>
              <a:p>
                <a:pPr algn="r"/>
                <a:r>
                  <a:rPr lang="en-US" sz="1200" i="1" dirty="0" smtClean="0">
                    <a:solidFill>
                      <a:schemeClr val="tx1">
                        <a:alpha val="67000"/>
                      </a:schemeClr>
                    </a:solidFill>
                    <a:effectLst>
                      <a:outerShdw blurRad="76200" dist="50800" dir="2700000" algn="tl" rotWithShape="0">
                        <a:prstClr val="black"/>
                      </a:outerShdw>
                    </a:effectLst>
                    <a:latin typeface="+mn-lt"/>
                  </a:rPr>
                  <a:t>[Jensen et al. 2001]</a:t>
                </a:r>
                <a:endParaRPr lang="en-US" sz="1200" i="1" dirty="0">
                  <a:solidFill>
                    <a:schemeClr val="tx1">
                      <a:alpha val="67000"/>
                    </a:schemeClr>
                  </a:solidFill>
                  <a:effectLst>
                    <a:outerShdw blurRad="76200" dist="50800" dir="2700000" algn="tl" rotWithShape="0">
                      <a:prstClr val="black"/>
                    </a:outerShdw>
                  </a:effectLst>
                  <a:latin typeface="+mn-lt"/>
                </a:endParaRPr>
              </a:p>
            </p:txBody>
          </p:sp>
        </p:grpSp>
        <p:sp>
          <p:nvSpPr>
            <p:cNvPr id="34" name="TextBox 33"/>
            <p:cNvSpPr txBox="1"/>
            <p:nvPr/>
          </p:nvSpPr>
          <p:spPr>
            <a:xfrm>
              <a:off x="2022407" y="5491730"/>
              <a:ext cx="5099190" cy="289775"/>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250" dirty="0" smtClean="0"/>
                <a:t>heterogeneous, anisotropic phase functions</a:t>
              </a:r>
              <a:endParaRPr lang="en-US" sz="1250" dirty="0"/>
            </a:p>
          </p:txBody>
        </p:sp>
        <p:sp>
          <p:nvSpPr>
            <p:cNvPr id="35" name="TextBox 34"/>
            <p:cNvSpPr txBox="1"/>
            <p:nvPr/>
          </p:nvSpPr>
          <p:spPr>
            <a:xfrm>
              <a:off x="7028558" y="5491730"/>
              <a:ext cx="1979678" cy="289775"/>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250" dirty="0" smtClean="0"/>
                <a:t>high albedo, homogeneous</a:t>
              </a:r>
              <a:endParaRPr lang="en-US" sz="1250" dirty="0"/>
            </a:p>
          </p:txBody>
        </p:sp>
        <p:sp>
          <p:nvSpPr>
            <p:cNvPr id="36" name="TextBox 35"/>
            <p:cNvSpPr txBox="1"/>
            <p:nvPr/>
          </p:nvSpPr>
          <p:spPr>
            <a:xfrm>
              <a:off x="137320" y="5491730"/>
              <a:ext cx="1981267" cy="289775"/>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250" dirty="0" smtClean="0"/>
                <a:t>homogeneous</a:t>
              </a:r>
              <a:endParaRPr lang="en-US" sz="1250" dirty="0"/>
            </a:p>
          </p:txBody>
        </p:sp>
        <p:sp>
          <p:nvSpPr>
            <p:cNvPr id="14" name="TextBox 13"/>
            <p:cNvSpPr txBox="1"/>
            <p:nvPr/>
          </p:nvSpPr>
          <p:spPr>
            <a:xfrm>
              <a:off x="2267748" y="5214726"/>
              <a:ext cx="1528618"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dirty="0"/>
                <a:t>1-scattering</a:t>
              </a:r>
            </a:p>
          </p:txBody>
        </p:sp>
        <p:sp>
          <p:nvSpPr>
            <p:cNvPr id="15" name="TextBox 14"/>
            <p:cNvSpPr txBox="1"/>
            <p:nvPr/>
          </p:nvSpPr>
          <p:spPr>
            <a:xfrm>
              <a:off x="3796366" y="5214726"/>
              <a:ext cx="1528617"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dirty="0"/>
                <a:t>1-2-scattering</a:t>
              </a:r>
            </a:p>
          </p:txBody>
        </p:sp>
        <p:sp>
          <p:nvSpPr>
            <p:cNvPr id="16" name="TextBox 15"/>
            <p:cNvSpPr txBox="1"/>
            <p:nvPr/>
          </p:nvSpPr>
          <p:spPr>
            <a:xfrm>
              <a:off x="5324983" y="5214726"/>
              <a:ext cx="1551272"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dirty="0"/>
                <a:t>1-7-scattering</a:t>
              </a:r>
            </a:p>
          </p:txBody>
        </p:sp>
        <mc:AlternateContent xmlns:mc="http://schemas.openxmlformats.org/markup-compatibility/2006" xmlns:a14="http://schemas.microsoft.com/office/drawing/2010/main">
          <mc:Choice Requires="a14">
            <p:sp>
              <p:nvSpPr>
                <p:cNvPr id="12" name="TextBox 11"/>
                <p:cNvSpPr txBox="1"/>
                <p:nvPr/>
              </p:nvSpPr>
              <p:spPr>
                <a:xfrm>
                  <a:off x="7026967" y="5214726"/>
                  <a:ext cx="1981267"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14:m>
                    <m:oMath xmlns:m="http://schemas.openxmlformats.org/officeDocument/2006/math">
                      <m:r>
                        <a:rPr lang="en-US">
                          <a:latin typeface="Cambria Math"/>
                        </a:rPr>
                        <m:t>∞</m:t>
                      </m:r>
                    </m:oMath>
                  </a14:m>
                  <a:r>
                    <a:rPr lang="en-US" dirty="0"/>
                    <a:t>-scattering</a:t>
                  </a:r>
                </a:p>
              </p:txBody>
            </p:sp>
          </mc:Choice>
          <mc:Fallback xmlns="">
            <p:sp>
              <p:nvSpPr>
                <p:cNvPr id="12" name="TextBox 11"/>
                <p:cNvSpPr txBox="1">
                  <a:spLocks noRot="1" noChangeAspect="1" noMove="1" noResize="1" noEditPoints="1" noAdjustHandles="1" noChangeArrowheads="1" noChangeShapeType="1" noTextEdit="1"/>
                </p:cNvSpPr>
                <p:nvPr/>
              </p:nvSpPr>
              <p:spPr>
                <a:xfrm>
                  <a:off x="7026967" y="5214726"/>
                  <a:ext cx="1981267" cy="277004"/>
                </a:xfrm>
                <a:prstGeom prst="rect">
                  <a:avLst/>
                </a:prstGeom>
                <a:blipFill rotWithShape="1">
                  <a:blip r:embed="rId9"/>
                  <a:stretch>
                    <a:fillRect b="-7353"/>
                  </a:stretch>
                </a:blipFill>
                <a:effectLst>
                  <a:outerShdw blurRad="63500" sx="102000" sy="102000" algn="ctr" rotWithShape="0">
                    <a:prstClr val="black"/>
                  </a:outerShdw>
                </a:effectLst>
              </p:spPr>
              <p:txBody>
                <a:bodyPr/>
                <a:lstStyle/>
                <a:p>
                  <a:r>
                    <a:rPr lang="en-US">
                      <a:noFill/>
                    </a:rPr>
                    <a:t> </a:t>
                  </a:r>
                </a:p>
              </p:txBody>
            </p:sp>
          </mc:Fallback>
        </mc:AlternateContent>
        <p:sp>
          <p:nvSpPr>
            <p:cNvPr id="13" name="TextBox 12"/>
            <p:cNvSpPr txBox="1"/>
            <p:nvPr/>
          </p:nvSpPr>
          <p:spPr>
            <a:xfrm>
              <a:off x="137320" y="5214726"/>
              <a:ext cx="1981267"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dirty="0" smtClean="0"/>
                <a:t>1-scattering</a:t>
              </a:r>
              <a:endParaRPr lang="en-US" dirty="0"/>
            </a:p>
          </p:txBody>
        </p:sp>
      </p:grpSp>
    </p:spTree>
    <p:extLst>
      <p:ext uri="{BB962C8B-B14F-4D97-AF65-F5344CB8AC3E}">
        <p14:creationId xmlns:p14="http://schemas.microsoft.com/office/powerpoint/2010/main" val="1381583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800"/>
                                        <p:tgtEl>
                                          <p:spTgt spid="3"/>
                                        </p:tgtEl>
                                      </p:cBhvr>
                                    </p:animEffect>
                                    <p:set>
                                      <p:cBhvr>
                                        <p:cTn id="12" dur="1" fill="hold">
                                          <p:stCondLst>
                                            <p:cond delay="799"/>
                                          </p:stCondLst>
                                        </p:cTn>
                                        <p:tgtEl>
                                          <p:spTgt spid="3"/>
                                        </p:tgtEl>
                                        <p:attrNameLst>
                                          <p:attrName>style.visibility</p:attrName>
                                        </p:attrNameLst>
                                      </p:cBhvr>
                                      <p:to>
                                        <p:strVal val="hidden"/>
                                      </p:to>
                                    </p:set>
                                  </p:childTnLst>
                                </p:cTn>
                              </p:par>
                              <p:par>
                                <p:cTn id="13" presetID="16" presetClass="exit" presetSubtype="21" fill="hold" nodeType="withEffect">
                                  <p:stCondLst>
                                    <p:cond delay="0"/>
                                  </p:stCondLst>
                                  <p:childTnLst>
                                    <p:animEffect transition="out" filter="barn(inVertical)">
                                      <p:cBhvr>
                                        <p:cTn id="14" dur="800"/>
                                        <p:tgtEl>
                                          <p:spTgt spid="4"/>
                                        </p:tgtEl>
                                      </p:cBhvr>
                                    </p:animEffect>
                                    <p:set>
                                      <p:cBhvr>
                                        <p:cTn id="15" dur="1" fill="hold">
                                          <p:stCondLst>
                                            <p:cond delay="799"/>
                                          </p:stCondLst>
                                        </p:cTn>
                                        <p:tgtEl>
                                          <p:spTgt spid="4"/>
                                        </p:tgtEl>
                                        <p:attrNameLst>
                                          <p:attrName>style.visibility</p:attrName>
                                        </p:attrNameLst>
                                      </p:cBhvr>
                                      <p:to>
                                        <p:strVal val="hidden"/>
                                      </p:to>
                                    </p:set>
                                  </p:childTnLst>
                                </p:cTn>
                              </p:par>
                              <p:par>
                                <p:cTn id="16" presetID="1" presetClass="entr" presetSubtype="0" fill="hold" nodeType="withEffect">
                                  <p:stCondLst>
                                    <p:cond delay="33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340"/>
                                  </p:stCondLst>
                                  <p:childTnLst>
                                    <p:set>
                                      <p:cBhvr>
                                        <p:cTn id="19" dur="1" fill="hold">
                                          <p:stCondLst>
                                            <p:cond delay="0"/>
                                          </p:stCondLst>
                                        </p:cTn>
                                        <p:tgtEl>
                                          <p:spTgt spid="10"/>
                                        </p:tgtEl>
                                        <p:attrNameLst>
                                          <p:attrName>style.visibility</p:attrName>
                                        </p:attrNameLst>
                                      </p:cBhvr>
                                      <p:to>
                                        <p:strVal val="visible"/>
                                      </p:to>
                                    </p:set>
                                  </p:childTnLst>
                                </p:cTn>
                              </p:par>
                              <p:par>
                                <p:cTn id="20" presetID="35" presetClass="path" presetSubtype="0" accel="50667" decel="49333" fill="hold" nodeType="withEffect">
                                  <p:stCondLst>
                                    <p:cond delay="340"/>
                                  </p:stCondLst>
                                  <p:childTnLst>
                                    <p:animMotion origin="layout" path="M -2.5E-6 -2.59259E-6 L -0.18316 -2.59259E-6 " pathEditMode="relative" rAng="0" ptsTypes="AA">
                                      <p:cBhvr>
                                        <p:cTn id="21" dur="750" fill="hold"/>
                                        <p:tgtEl>
                                          <p:spTgt spid="9"/>
                                        </p:tgtEl>
                                        <p:attrNameLst>
                                          <p:attrName>ppt_x</p:attrName>
                                          <p:attrName>ppt_y</p:attrName>
                                        </p:attrNameLst>
                                      </p:cBhvr>
                                      <p:rCtr x="-9167" y="0"/>
                                    </p:animMotion>
                                  </p:childTnLst>
                                </p:cTn>
                              </p:par>
                              <p:par>
                                <p:cTn id="22" presetID="63" presetClass="path" presetSubtype="0" accel="50667" decel="49333" fill="hold" nodeType="withEffect">
                                  <p:stCondLst>
                                    <p:cond delay="340"/>
                                  </p:stCondLst>
                                  <p:childTnLst>
                                    <p:animMotion origin="layout" path="M 2.5E-6 -2.59259E-6 L 0.16614 -2.59259E-6 " pathEditMode="relative" rAng="0" ptsTypes="AA">
                                      <p:cBhvr>
                                        <p:cTn id="23" dur="750" fill="hold"/>
                                        <p:tgtEl>
                                          <p:spTgt spid="10"/>
                                        </p:tgtEl>
                                        <p:attrNameLst>
                                          <p:attrName>ppt_x</p:attrName>
                                          <p:attrName>ppt_y</p:attrName>
                                        </p:attrNameLst>
                                      </p:cBhvr>
                                      <p:rCtr x="8299" y="0"/>
                                    </p:animMotion>
                                  </p:childTnLst>
                                </p:cTn>
                              </p:par>
                              <p:par>
                                <p:cTn id="24" presetID="10" presetClass="entr" presetSubtype="0" fill="hold" nodeType="withEffect">
                                  <p:stCondLst>
                                    <p:cond delay="8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Anisotropic medium (240 </a:t>
            </a:r>
            <a:r>
              <a:rPr lang="en-US" dirty="0"/>
              <a:t>min)</a:t>
            </a:r>
            <a:endParaRPr lang="en-US" dirty="0" smtClean="0"/>
          </a:p>
        </p:txBody>
      </p:sp>
      <p:pic>
        <p:nvPicPr>
          <p:cNvPr id="7170" name="Picture 2" descr="D:\Web\pub\JointPathSampling\comparison\Stage\Path1-8_TraditionalBPT_240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85859"/>
            <a:ext cx="7056784" cy="5292587"/>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7171" name="Picture 3" descr="D:\Web\pub\JointPathSampling\comparison\Stage\Path1-8_OurBPT_240min.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42743"/>
          <a:stretch/>
        </p:blipFill>
        <p:spPr bwMode="auto">
          <a:xfrm>
            <a:off x="1043608" y="885859"/>
            <a:ext cx="4040456" cy="52925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Bidir</a:t>
            </a:r>
            <a:r>
              <a:rPr lang="en-US" dirty="0"/>
              <a:t>: Single </a:t>
            </a:r>
            <a:r>
              <a:rPr lang="en-US" dirty="0" smtClean="0"/>
              <a:t>– </a:t>
            </a:r>
            <a:r>
              <a:rPr lang="en-US" dirty="0"/>
              <a:t>7</a:t>
            </a:r>
            <a:r>
              <a:rPr lang="en-US" baseline="30000" dirty="0"/>
              <a:t>th</a:t>
            </a:r>
            <a:r>
              <a:rPr lang="en-US" dirty="0"/>
              <a:t>-order scattering</a:t>
            </a:r>
          </a:p>
        </p:txBody>
      </p:sp>
      <p:cxnSp>
        <p:nvCxnSpPr>
          <p:cNvPr id="9" name="Straight Connector 8"/>
          <p:cNvCxnSpPr/>
          <p:nvPr/>
        </p:nvCxnSpPr>
        <p:spPr>
          <a:xfrm>
            <a:off x="5084064"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84064" y="903645"/>
            <a:ext cx="3016328"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0.4</a:t>
            </a:r>
            <a:endParaRPr lang="en-US" dirty="0">
              <a:solidFill>
                <a:schemeClr val="tx1">
                  <a:alpha val="90000"/>
                </a:schemeClr>
              </a:solidFill>
            </a:endParaRPr>
          </a:p>
        </p:txBody>
      </p:sp>
      <p:sp>
        <p:nvSpPr>
          <p:cNvPr id="11" name="TextBox 10"/>
          <p:cNvSpPr txBox="1"/>
          <p:nvPr/>
        </p:nvSpPr>
        <p:spPr>
          <a:xfrm>
            <a:off x="1043608" y="903645"/>
            <a:ext cx="4040456"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0.01</a:t>
            </a:r>
            <a:endParaRPr lang="en-US" dirty="0">
              <a:solidFill>
                <a:schemeClr val="tx1">
                  <a:alpha val="90000"/>
                </a:schemeClr>
              </a:solidFill>
            </a:endParaRPr>
          </a:p>
        </p:txBody>
      </p:sp>
      <p:sp>
        <p:nvSpPr>
          <p:cNvPr id="12" name="TextBox 11"/>
          <p:cNvSpPr txBox="1"/>
          <p:nvPr/>
        </p:nvSpPr>
        <p:spPr>
          <a:xfrm>
            <a:off x="1043608" y="5812688"/>
            <a:ext cx="4040456"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(2-conn.)</a:t>
            </a:r>
            <a:endParaRPr lang="en-US" sz="1600" b="1" dirty="0">
              <a:solidFill>
                <a:schemeClr val="accent1"/>
              </a:solidFill>
            </a:endParaRPr>
          </a:p>
        </p:txBody>
      </p:sp>
      <p:sp>
        <p:nvSpPr>
          <p:cNvPr id="13" name="TextBox 12"/>
          <p:cNvSpPr txBox="1"/>
          <p:nvPr/>
        </p:nvSpPr>
        <p:spPr>
          <a:xfrm>
            <a:off x="5084064" y="5812688"/>
            <a:ext cx="3016328"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a:t>
            </a:r>
            <a:endParaRPr lang="en-US" sz="1600" dirty="0"/>
          </a:p>
        </p:txBody>
      </p:sp>
    </p:spTree>
    <p:extLst>
      <p:ext uri="{BB962C8B-B14F-4D97-AF65-F5344CB8AC3E}">
        <p14:creationId xmlns:p14="http://schemas.microsoft.com/office/powerpoint/2010/main" val="194452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Anisotropic medium (10 </a:t>
            </a:r>
            <a:r>
              <a:rPr lang="en-US" dirty="0"/>
              <a:t>min)</a:t>
            </a:r>
            <a:endParaRPr lang="en-US" dirty="0" smtClean="0"/>
          </a:p>
        </p:txBody>
      </p:sp>
      <p:pic>
        <p:nvPicPr>
          <p:cNvPr id="11" name="Picture 2" descr="D:\Web\pub\JointPathSampling\comparison\Park\Correlated_Novak_10m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43608" y="885860"/>
            <a:ext cx="7056786" cy="5292590"/>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4098" name="Picture 2" descr="D:\Web\pub\JointPathSampling\comparison\Park\Correlated_Our_10min.png"/>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flipH="1">
            <a:off x="1043607" y="885860"/>
            <a:ext cx="3528391" cy="5292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VRL: Single + double scattering</a:t>
            </a:r>
            <a:endParaRPr lang="en-US" dirty="0"/>
          </a:p>
        </p:txBody>
      </p:sp>
      <p:cxnSp>
        <p:nvCxnSpPr>
          <p:cNvPr id="13" name="Straight Connector 12"/>
          <p:cNvCxnSpPr/>
          <p:nvPr/>
        </p:nvCxnSpPr>
        <p:spPr>
          <a:xfrm>
            <a:off x="4579621"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3608" y="5812688"/>
            <a:ext cx="4040456"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 (2-conn.)</a:t>
            </a:r>
            <a:endParaRPr lang="en-US" sz="1600" b="1" dirty="0">
              <a:solidFill>
                <a:schemeClr val="accent1"/>
              </a:solidFill>
            </a:endParaRPr>
          </a:p>
        </p:txBody>
      </p:sp>
      <p:sp>
        <p:nvSpPr>
          <p:cNvPr id="10" name="TextBox 9"/>
          <p:cNvSpPr txBox="1"/>
          <p:nvPr/>
        </p:nvSpPr>
        <p:spPr>
          <a:xfrm>
            <a:off x="5084064" y="5812688"/>
            <a:ext cx="3016328"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a:t>Novák et al. [2012</a:t>
            </a:r>
            <a:r>
              <a:rPr lang="en-US" sz="1600" dirty="0" smtClean="0"/>
              <a:t>]</a:t>
            </a:r>
            <a:endParaRPr lang="en-US" sz="1600" dirty="0"/>
          </a:p>
        </p:txBody>
      </p:sp>
    </p:spTree>
    <p:extLst>
      <p:ext uri="{BB962C8B-B14F-4D97-AF65-F5344CB8AC3E}">
        <p14:creationId xmlns:p14="http://schemas.microsoft.com/office/powerpoint/2010/main" val="800746939"/>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Anisotropic medium (2 </a:t>
            </a:r>
            <a:r>
              <a:rPr lang="en-US" dirty="0"/>
              <a:t>min)</a:t>
            </a:r>
            <a:endParaRPr lang="en-US" dirty="0" smtClean="0"/>
          </a:p>
        </p:txBody>
      </p:sp>
      <p:pic>
        <p:nvPicPr>
          <p:cNvPr id="1030" name="Picture 6" descr="D:\VRL_Novak_uncorr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43606" y="884755"/>
            <a:ext cx="7056786" cy="5293693"/>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1029" name="Picture 5" descr="C:\Projects\DRZ\SIGGRAPH2013Paper\figures\Park\3_VRL_uncorr_02min.png"/>
          <p:cNvPicPr>
            <a:picLocks noChangeAspect="1" noChangeArrowheads="1"/>
          </p:cNvPicPr>
          <p:nvPr/>
        </p:nvPicPr>
        <p:blipFill rotWithShape="1">
          <a:blip r:embed="rId4">
            <a:extLst>
              <a:ext uri="{28A0092B-C50C-407E-A947-70E740481C1C}">
                <a14:useLocalDpi xmlns:a14="http://schemas.microsoft.com/office/drawing/2010/main" val="0"/>
              </a:ext>
            </a:extLst>
          </a:blip>
          <a:srcRect l="49892"/>
          <a:stretch/>
        </p:blipFill>
        <p:spPr bwMode="auto">
          <a:xfrm flipH="1">
            <a:off x="1051700" y="884755"/>
            <a:ext cx="3536017" cy="52925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VRL</a:t>
            </a:r>
            <a:r>
              <a:rPr lang="en-US" dirty="0"/>
              <a:t>: </a:t>
            </a:r>
            <a:r>
              <a:rPr lang="en-US" dirty="0" err="1" smtClean="0"/>
              <a:t>Single+double</a:t>
            </a:r>
            <a:r>
              <a:rPr lang="en-US" dirty="0" smtClean="0"/>
              <a:t> scattering</a:t>
            </a:r>
            <a:endParaRPr lang="en-US" dirty="0"/>
          </a:p>
        </p:txBody>
      </p:sp>
      <p:cxnSp>
        <p:nvCxnSpPr>
          <p:cNvPr id="13" name="Straight Connector 12"/>
          <p:cNvCxnSpPr/>
          <p:nvPr/>
        </p:nvCxnSpPr>
        <p:spPr>
          <a:xfrm>
            <a:off x="4579621"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43608" y="5901444"/>
            <a:ext cx="3536013" cy="277004"/>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b="1" dirty="0" smtClean="0">
                <a:solidFill>
                  <a:schemeClr val="accent1"/>
                </a:solidFill>
              </a:rPr>
              <a:t>Our (2-conn.)</a:t>
            </a:r>
            <a:endParaRPr lang="en-US" b="1" dirty="0">
              <a:solidFill>
                <a:schemeClr val="accent1"/>
              </a:solidFill>
            </a:endParaRPr>
          </a:p>
        </p:txBody>
      </p:sp>
      <p:sp>
        <p:nvSpPr>
          <p:cNvPr id="19" name="TextBox 18"/>
          <p:cNvSpPr txBox="1"/>
          <p:nvPr/>
        </p:nvSpPr>
        <p:spPr>
          <a:xfrm>
            <a:off x="4579621" y="5901444"/>
            <a:ext cx="3520771" cy="277004"/>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dirty="0"/>
              <a:t>Novák </a:t>
            </a:r>
            <a:r>
              <a:rPr lang="en-US" dirty="0" smtClean="0"/>
              <a:t>et al. [2012]</a:t>
            </a:r>
            <a:endParaRPr lang="en-US" dirty="0"/>
          </a:p>
        </p:txBody>
      </p:sp>
    </p:spTree>
    <p:extLst>
      <p:ext uri="{BB962C8B-B14F-4D97-AF65-F5344CB8AC3E}">
        <p14:creationId xmlns:p14="http://schemas.microsoft.com/office/powerpoint/2010/main" val="1815975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D:\VRL_Novak_uncorr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43606" y="884755"/>
            <a:ext cx="7056786" cy="5293693"/>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18" name="Picture 5" descr="C:\Projects\DRZ\SIGGRAPH2013Paper\figures\Park\3_VRL_uncorr_02min.png"/>
          <p:cNvPicPr>
            <a:picLocks noChangeAspect="1" noChangeArrowheads="1"/>
          </p:cNvPicPr>
          <p:nvPr/>
        </p:nvPicPr>
        <p:blipFill rotWithShape="1">
          <a:blip r:embed="rId4">
            <a:extLst>
              <a:ext uri="{28A0092B-C50C-407E-A947-70E740481C1C}">
                <a14:useLocalDpi xmlns:a14="http://schemas.microsoft.com/office/drawing/2010/main" val="0"/>
              </a:ext>
            </a:extLst>
          </a:blip>
          <a:srcRect l="33193" r="33559"/>
          <a:stretch/>
        </p:blipFill>
        <p:spPr bwMode="auto">
          <a:xfrm flipH="1">
            <a:off x="3419872" y="884755"/>
            <a:ext cx="2346154" cy="52925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43608" y="6178448"/>
            <a:ext cx="7056784" cy="48905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dirty="0" smtClean="0"/>
              <a:t>Anisotropic medium (2 </a:t>
            </a:r>
            <a:r>
              <a:rPr lang="en-US" dirty="0"/>
              <a:t>min)</a:t>
            </a:r>
            <a:endParaRPr lang="en-US" dirty="0" smtClean="0"/>
          </a:p>
        </p:txBody>
      </p:sp>
      <p:pic>
        <p:nvPicPr>
          <p:cNvPr id="6146" name="Picture 2" descr="D:\Web\pub\JointPathSampling\comparison\Park\Uncorrelated_Our_dir_IS_02min.png"/>
          <p:cNvPicPr>
            <a:picLocks noChangeAspect="1" noChangeArrowheads="1"/>
          </p:cNvPicPr>
          <p:nvPr/>
        </p:nvPicPr>
        <p:blipFill rotWithShape="1">
          <a:blip r:embed="rId5">
            <a:extLst>
              <a:ext uri="{28A0092B-C50C-407E-A947-70E740481C1C}">
                <a14:useLocalDpi xmlns:a14="http://schemas.microsoft.com/office/drawing/2010/main" val="0"/>
              </a:ext>
            </a:extLst>
          </a:blip>
          <a:srcRect l="66327"/>
          <a:stretch/>
        </p:blipFill>
        <p:spPr bwMode="auto">
          <a:xfrm flipH="1">
            <a:off x="1043608" y="885860"/>
            <a:ext cx="2376264" cy="52925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VRL</a:t>
            </a:r>
            <a:r>
              <a:rPr lang="en-US" dirty="0"/>
              <a:t>: </a:t>
            </a:r>
            <a:r>
              <a:rPr lang="en-US" dirty="0" err="1"/>
              <a:t>Single+double</a:t>
            </a:r>
            <a:r>
              <a:rPr lang="en-US" dirty="0"/>
              <a:t> scattering</a:t>
            </a:r>
          </a:p>
        </p:txBody>
      </p:sp>
      <p:cxnSp>
        <p:nvCxnSpPr>
          <p:cNvPr id="10" name="Straight Connector 9"/>
          <p:cNvCxnSpPr/>
          <p:nvPr/>
        </p:nvCxnSpPr>
        <p:spPr>
          <a:xfrm>
            <a:off x="3419872"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66028" y="885860"/>
            <a:ext cx="0" cy="5292588"/>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43608" y="5901444"/>
            <a:ext cx="2376264" cy="277004"/>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b="1" dirty="0" smtClean="0">
                <a:solidFill>
                  <a:schemeClr val="accent1"/>
                </a:solidFill>
              </a:rPr>
              <a:t>Our </a:t>
            </a:r>
            <a:r>
              <a:rPr lang="en-US" b="1" dirty="0">
                <a:solidFill>
                  <a:schemeClr val="accent1"/>
                </a:solidFill>
              </a:rPr>
              <a:t>(</a:t>
            </a:r>
            <a:r>
              <a:rPr lang="en-US" b="1" dirty="0" smtClean="0">
                <a:solidFill>
                  <a:schemeClr val="accent1"/>
                </a:solidFill>
              </a:rPr>
              <a:t>3-conn.)</a:t>
            </a:r>
            <a:endParaRPr lang="en-US" b="1" dirty="0">
              <a:solidFill>
                <a:schemeClr val="accent1"/>
              </a:solidFill>
            </a:endParaRPr>
          </a:p>
        </p:txBody>
      </p:sp>
      <p:sp>
        <p:nvSpPr>
          <p:cNvPr id="14" name="TextBox 13"/>
          <p:cNvSpPr txBox="1"/>
          <p:nvPr/>
        </p:nvSpPr>
        <p:spPr>
          <a:xfrm>
            <a:off x="3419872" y="5901444"/>
            <a:ext cx="2346156" cy="277004"/>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b="1" dirty="0" smtClean="0">
                <a:solidFill>
                  <a:schemeClr val="accent1"/>
                </a:solidFill>
              </a:rPr>
              <a:t>Our (2-conn.)</a:t>
            </a:r>
            <a:endParaRPr lang="en-US" b="1" dirty="0">
              <a:solidFill>
                <a:schemeClr val="accent1"/>
              </a:solidFill>
            </a:endParaRPr>
          </a:p>
        </p:txBody>
      </p:sp>
      <p:sp>
        <p:nvSpPr>
          <p:cNvPr id="15" name="TextBox 14"/>
          <p:cNvSpPr txBox="1"/>
          <p:nvPr/>
        </p:nvSpPr>
        <p:spPr>
          <a:xfrm>
            <a:off x="5766028" y="5901444"/>
            <a:ext cx="2334364" cy="277004"/>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dirty="0"/>
              <a:t>Novák et al. [2012]</a:t>
            </a:r>
          </a:p>
        </p:txBody>
      </p:sp>
    </p:spTree>
    <p:extLst>
      <p:ext uri="{BB962C8B-B14F-4D97-AF65-F5344CB8AC3E}">
        <p14:creationId xmlns:p14="http://schemas.microsoft.com/office/powerpoint/2010/main" val="942426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Limitations</a:t>
            </a:r>
            <a:endParaRPr lang="en-US" dirty="0"/>
          </a:p>
        </p:txBody>
      </p:sp>
      <p:grpSp>
        <p:nvGrpSpPr>
          <p:cNvPr id="43" name="Group 42"/>
          <p:cNvGrpSpPr/>
          <p:nvPr/>
        </p:nvGrpSpPr>
        <p:grpSpPr>
          <a:xfrm>
            <a:off x="-96260" y="1085394"/>
            <a:ext cx="6189201" cy="5496292"/>
            <a:chOff x="-183348" y="1274482"/>
            <a:chExt cx="6189201" cy="5496292"/>
          </a:xfrm>
        </p:grpSpPr>
        <p:grpSp>
          <p:nvGrpSpPr>
            <p:cNvPr id="38" name="Group 37"/>
            <p:cNvGrpSpPr/>
            <p:nvPr/>
          </p:nvGrpSpPr>
          <p:grpSpPr>
            <a:xfrm>
              <a:off x="-82956" y="1895479"/>
              <a:ext cx="5983505" cy="4875295"/>
              <a:chOff x="-82956" y="1895479"/>
              <a:chExt cx="5983505" cy="4875295"/>
            </a:xfrm>
          </p:grpSpPr>
          <p:grpSp>
            <p:nvGrpSpPr>
              <p:cNvPr id="23" name="Group 22"/>
              <p:cNvGrpSpPr/>
              <p:nvPr/>
            </p:nvGrpSpPr>
            <p:grpSpPr>
              <a:xfrm>
                <a:off x="97979" y="1895479"/>
                <a:ext cx="5626546" cy="4239301"/>
                <a:chOff x="615706" y="1916832"/>
                <a:chExt cx="5147748" cy="3878554"/>
              </a:xfrm>
            </p:grpSpPr>
            <p:pic>
              <p:nvPicPr>
                <p:cNvPr id="9" name="Picture 4" descr="C:\Projects\DRZ\SIGGRAPH2013Paper\figures\Dragon\3AnisotropicPathLengths1-8\6_Pre-tabulatedsingleanddualscattering_our_[120min][5304spp].png"/>
                <p:cNvPicPr>
                  <a:picLocks noChangeAspect="1" noChangeArrowheads="1"/>
                </p:cNvPicPr>
                <p:nvPr/>
              </p:nvPicPr>
              <p:blipFill rotWithShape="1">
                <a:blip r:embed="rId3">
                  <a:extLst>
                    <a:ext uri="{28A0092B-C50C-407E-A947-70E740481C1C}">
                      <a14:useLocalDpi xmlns:a14="http://schemas.microsoft.com/office/drawing/2010/main" val="0"/>
                    </a:ext>
                  </a:extLst>
                </a:blip>
                <a:srcRect l="13877" t="56389" r="71379" b="28867"/>
                <a:stretch/>
              </p:blipFill>
              <p:spPr bwMode="auto">
                <a:xfrm>
                  <a:off x="3275856" y="3933056"/>
                  <a:ext cx="2483106" cy="1862330"/>
                </a:xfrm>
                <a:prstGeom prst="rect">
                  <a:avLst/>
                </a:prstGeom>
                <a:noFill/>
                <a:ln w="12700">
                  <a:solidFill>
                    <a:srgbClr val="92D050"/>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4" name="Picture 4" descr="C:\Projects\DRZ\SIGGRAPH2013Paper\figures\Dragon\3AnisotropicPathLengths1-8\6_Pre-tabulatedsingleanddualscattering_our_[120min][5304sp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97"/>
                <a:stretch/>
              </p:blipFill>
              <p:spPr bwMode="auto">
                <a:xfrm>
                  <a:off x="3275856" y="1916832"/>
                  <a:ext cx="2483106" cy="1860511"/>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5" name="Picture 2" descr="D:\Web\pub\JointPathSampling\comparison\Dragon1-3\Anisotropic_OurPT_30min.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77"/>
                <a:stretch/>
              </p:blipFill>
              <p:spPr bwMode="auto">
                <a:xfrm>
                  <a:off x="615706" y="1916832"/>
                  <a:ext cx="2487598" cy="1860511"/>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flipH="1">
                  <a:off x="615706" y="3246120"/>
                  <a:ext cx="352644" cy="686936"/>
                </a:xfrm>
                <a:prstGeom prst="line">
                  <a:avLst/>
                </a:prstGeom>
                <a:ln w="12700">
                  <a:solidFill>
                    <a:srgbClr val="92D05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34110" y="3246120"/>
                  <a:ext cx="1769194" cy="686936"/>
                </a:xfrm>
                <a:prstGeom prst="line">
                  <a:avLst/>
                </a:prstGeom>
                <a:ln w="12700">
                  <a:solidFill>
                    <a:srgbClr val="92D050"/>
                  </a:solidFill>
                  <a:prstDash val="sysDot"/>
                  <a:tailEnd type="none" w="lg" len="lg"/>
                </a:ln>
              </p:spPr>
              <p:style>
                <a:lnRef idx="1">
                  <a:schemeClr val="accent1"/>
                </a:lnRef>
                <a:fillRef idx="0">
                  <a:schemeClr val="accent1"/>
                </a:fillRef>
                <a:effectRef idx="0">
                  <a:schemeClr val="accent1"/>
                </a:effectRef>
                <a:fontRef idx="minor">
                  <a:schemeClr val="tx1"/>
                </a:fontRef>
              </p:style>
            </p:cxnSp>
            <p:pic>
              <p:nvPicPr>
                <p:cNvPr id="10" name="Picture 2" descr="D:\Web\pub\JointPathSampling\comparison\Dragon1-3\Anisotropic_OurPT_30min.png"/>
                <p:cNvPicPr>
                  <a:picLocks noChangeAspect="1" noChangeArrowheads="1"/>
                </p:cNvPicPr>
                <p:nvPr/>
              </p:nvPicPr>
              <p:blipFill rotWithShape="1">
                <a:blip r:embed="rId6">
                  <a:extLst>
                    <a:ext uri="{28A0092B-C50C-407E-A947-70E740481C1C}">
                      <a14:useLocalDpi xmlns:a14="http://schemas.microsoft.com/office/drawing/2010/main" val="0"/>
                    </a:ext>
                  </a:extLst>
                </a:blip>
                <a:srcRect l="13795" t="56459" r="71460" b="28796"/>
                <a:stretch/>
              </p:blipFill>
              <p:spPr bwMode="auto">
                <a:xfrm>
                  <a:off x="615706" y="3933056"/>
                  <a:ext cx="2483106" cy="1862330"/>
                </a:xfrm>
                <a:prstGeom prst="rect">
                  <a:avLst/>
                </a:prstGeom>
                <a:noFill/>
                <a:ln w="12700">
                  <a:solidFill>
                    <a:srgbClr val="92D050"/>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968350" y="2971800"/>
                  <a:ext cx="365760" cy="274320"/>
                </a:xfrm>
                <a:prstGeom prst="rect">
                  <a:avLst/>
                </a:prstGeom>
                <a:noFill/>
                <a:ln w="12700">
                  <a:solidFill>
                    <a:srgbClr val="92D050"/>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20" name="Straight Connector 19"/>
                <p:cNvCxnSpPr/>
                <p:nvPr/>
              </p:nvCxnSpPr>
              <p:spPr>
                <a:xfrm flipH="1">
                  <a:off x="3275856" y="3246120"/>
                  <a:ext cx="352644" cy="686936"/>
                </a:xfrm>
                <a:prstGeom prst="line">
                  <a:avLst/>
                </a:prstGeom>
                <a:ln w="12700">
                  <a:solidFill>
                    <a:srgbClr val="92D05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94260" y="3246120"/>
                  <a:ext cx="1769194" cy="686936"/>
                </a:xfrm>
                <a:prstGeom prst="line">
                  <a:avLst/>
                </a:prstGeom>
                <a:ln w="12700">
                  <a:solidFill>
                    <a:srgbClr val="92D05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628500" y="2971800"/>
                  <a:ext cx="365760" cy="274320"/>
                </a:xfrm>
                <a:prstGeom prst="rect">
                  <a:avLst/>
                </a:prstGeom>
                <a:noFill/>
                <a:ln w="12700">
                  <a:solidFill>
                    <a:srgbClr val="92D050"/>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82956" y="6251635"/>
                <a:ext cx="3075932" cy="519139"/>
              </a:xfrm>
              <a:prstGeom prst="rect">
                <a:avLst/>
              </a:prstGeom>
              <a:gradFill flip="none" rotWithShape="1">
                <a:gsLst>
                  <a:gs pos="0">
                    <a:schemeClr val="tx1">
                      <a:alpha val="10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sz="1600" dirty="0" smtClean="0"/>
                  <a:t>Single + double</a:t>
                </a:r>
              </a:p>
              <a:p>
                <a:r>
                  <a:rPr lang="en-US" sz="1600" dirty="0" smtClean="0"/>
                  <a:t>scattering (30 min)</a:t>
                </a:r>
              </a:p>
            </p:txBody>
          </p:sp>
          <p:sp>
            <p:nvSpPr>
              <p:cNvPr id="25" name="TextBox 24"/>
              <p:cNvSpPr txBox="1"/>
              <p:nvPr/>
            </p:nvSpPr>
            <p:spPr>
              <a:xfrm>
                <a:off x="2824617" y="6251635"/>
                <a:ext cx="3075932" cy="519139"/>
              </a:xfrm>
              <a:prstGeom prst="rect">
                <a:avLst/>
              </a:prstGeom>
              <a:gradFill flip="none" rotWithShape="1">
                <a:gsLst>
                  <a:gs pos="0">
                    <a:schemeClr val="tx1">
                      <a:alpha val="10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sz="1600" dirty="0" smtClean="0"/>
                  <a:t>Single – 7</a:t>
                </a:r>
                <a:r>
                  <a:rPr lang="en-US" sz="1600" baseline="30000" dirty="0" smtClean="0"/>
                  <a:t>th</a:t>
                </a:r>
                <a:r>
                  <a:rPr lang="en-US" sz="1600" dirty="0" smtClean="0"/>
                  <a:t>-order</a:t>
                </a:r>
              </a:p>
              <a:p>
                <a:r>
                  <a:rPr lang="en-US" sz="1600" dirty="0" smtClean="0"/>
                  <a:t>scattering (120 min)</a:t>
                </a:r>
                <a:endParaRPr lang="en-US" sz="1600" dirty="0"/>
              </a:p>
            </p:txBody>
          </p:sp>
        </p:grpSp>
        <p:sp>
          <p:nvSpPr>
            <p:cNvPr id="40" name="TextBox 39"/>
            <p:cNvSpPr txBox="1"/>
            <p:nvPr/>
          </p:nvSpPr>
          <p:spPr>
            <a:xfrm>
              <a:off x="-183348" y="1274482"/>
              <a:ext cx="6189201" cy="488440"/>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2800" dirty="0" smtClean="0">
                  <a:solidFill>
                    <a:schemeClr val="accent1"/>
                  </a:solidFill>
                </a:rPr>
                <a:t>Longer paths</a:t>
              </a:r>
              <a:endParaRPr lang="en-US" sz="2800" dirty="0">
                <a:solidFill>
                  <a:schemeClr val="accent1"/>
                </a:solidFill>
              </a:endParaRPr>
            </a:p>
          </p:txBody>
        </p:sp>
      </p:grpSp>
      <p:grpSp>
        <p:nvGrpSpPr>
          <p:cNvPr id="42" name="Group 41"/>
          <p:cNvGrpSpPr/>
          <p:nvPr/>
        </p:nvGrpSpPr>
        <p:grpSpPr>
          <a:xfrm>
            <a:off x="5957730" y="1085394"/>
            <a:ext cx="3289956" cy="4858086"/>
            <a:chOff x="6043436" y="1274482"/>
            <a:chExt cx="3289956" cy="4858086"/>
          </a:xfrm>
        </p:grpSpPr>
        <p:grpSp>
          <p:nvGrpSpPr>
            <p:cNvPr id="32" name="Group 31"/>
            <p:cNvGrpSpPr/>
            <p:nvPr/>
          </p:nvGrpSpPr>
          <p:grpSpPr>
            <a:xfrm>
              <a:off x="6336779" y="1895907"/>
              <a:ext cx="2711120" cy="4236661"/>
              <a:chOff x="4834668" y="1895908"/>
              <a:chExt cx="2053536" cy="3209056"/>
            </a:xfrm>
          </p:grpSpPr>
          <p:pic>
            <p:nvPicPr>
              <p:cNvPr id="26" name="Picture 3" descr="D:\Web\pub\JointPathSampling\comparison\Stage\Path1-3_OurBPT_30min.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
              <a:stretch/>
            </p:blipFill>
            <p:spPr bwMode="auto">
              <a:xfrm>
                <a:off x="4834668" y="1895908"/>
                <a:ext cx="2053536" cy="1539989"/>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27" name="Picture 3" descr="D:\Web\pub\JointPathSampling\comparison\Stage\Path1-3_OurBPT_30min.png"/>
              <p:cNvPicPr>
                <a:picLocks noChangeAspect="1" noChangeArrowheads="1"/>
              </p:cNvPicPr>
              <p:nvPr/>
            </p:nvPicPr>
            <p:blipFill rotWithShape="1">
              <a:blip r:embed="rId8">
                <a:extLst>
                  <a:ext uri="{28A0092B-C50C-407E-A947-70E740481C1C}">
                    <a14:useLocalDpi xmlns:a14="http://schemas.microsoft.com/office/drawing/2010/main" val="0"/>
                  </a:ext>
                </a:extLst>
              </a:blip>
              <a:srcRect l="44963" t="68364" r="29732" b="6331"/>
              <a:stretch/>
            </p:blipFill>
            <p:spPr bwMode="auto">
              <a:xfrm>
                <a:off x="4834668" y="3564812"/>
                <a:ext cx="2053536" cy="1540152"/>
              </a:xfrm>
              <a:prstGeom prst="rect">
                <a:avLst/>
              </a:prstGeom>
              <a:noFill/>
              <a:ln w="12700">
                <a:solidFill>
                  <a:srgbClr val="92D050"/>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grpSp>
        <p:cxnSp>
          <p:nvCxnSpPr>
            <p:cNvPr id="33" name="Straight Connector 32"/>
            <p:cNvCxnSpPr/>
            <p:nvPr/>
          </p:nvCxnSpPr>
          <p:spPr>
            <a:xfrm flipH="1">
              <a:off x="6328927" y="3816693"/>
              <a:ext cx="1214872" cy="282535"/>
            </a:xfrm>
            <a:prstGeom prst="line">
              <a:avLst/>
            </a:prstGeom>
            <a:ln w="12700">
              <a:solidFill>
                <a:srgbClr val="92D05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44278" y="3816693"/>
              <a:ext cx="803621" cy="282535"/>
            </a:xfrm>
            <a:prstGeom prst="line">
              <a:avLst/>
            </a:prstGeom>
            <a:ln w="12700">
              <a:solidFill>
                <a:srgbClr val="92D05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543799" y="3291334"/>
              <a:ext cx="700479" cy="525359"/>
            </a:xfrm>
            <a:prstGeom prst="rect">
              <a:avLst/>
            </a:prstGeom>
            <a:noFill/>
            <a:ln w="12700">
              <a:solidFill>
                <a:srgbClr val="92D050"/>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6043436" y="1274482"/>
              <a:ext cx="3289956" cy="488440"/>
            </a:xfrm>
            <a:prstGeom prst="rect">
              <a:avLst/>
            </a:prstGeom>
            <a:gradFill flip="none" rotWithShape="1">
              <a:gsLst>
                <a:gs pos="75000">
                  <a:srgbClr val="FFFFFF">
                    <a:alpha val="1000"/>
                  </a:srgbClr>
                </a:gs>
                <a:gs pos="0">
                  <a:schemeClr val="tx1">
                    <a:alpha val="9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2800" dirty="0" smtClean="0">
                  <a:solidFill>
                    <a:schemeClr val="accent1"/>
                  </a:solidFill>
                </a:rPr>
                <a:t>Surfaces</a:t>
              </a:r>
              <a:endParaRPr lang="en-US" sz="2800" dirty="0">
                <a:solidFill>
                  <a:schemeClr val="accent1"/>
                </a:solidFill>
              </a:endParaRPr>
            </a:p>
          </p:txBody>
        </p:sp>
      </p:grpSp>
    </p:spTree>
    <p:extLst>
      <p:ext uri="{BB962C8B-B14F-4D97-AF65-F5344CB8AC3E}">
        <p14:creationId xmlns:p14="http://schemas.microsoft.com/office/powerpoint/2010/main" val="154645971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a:t>
            </a:r>
            <a:endParaRPr lang="en-US" dirty="0"/>
          </a:p>
        </p:txBody>
      </p:sp>
      <p:sp>
        <p:nvSpPr>
          <p:cNvPr id="8" name="Content Placeholder 7"/>
          <p:cNvSpPr>
            <a:spLocks noGrp="1"/>
          </p:cNvSpPr>
          <p:nvPr>
            <p:ph idx="1"/>
          </p:nvPr>
        </p:nvSpPr>
        <p:spPr>
          <a:xfrm>
            <a:off x="0" y="871002"/>
            <a:ext cx="9136380" cy="5806440"/>
          </a:xfrm>
        </p:spPr>
        <p:txBody>
          <a:bodyPr>
            <a:normAutofit/>
          </a:bodyPr>
          <a:lstStyle/>
          <a:p>
            <a:r>
              <a:rPr lang="en-US" dirty="0" smtClean="0"/>
              <a:t>Traditional methods – legacy from surface rendering</a:t>
            </a:r>
          </a:p>
          <a:p>
            <a:endParaRPr lang="en-US" dirty="0" smtClean="0"/>
          </a:p>
          <a:p>
            <a:endParaRPr lang="en-US" dirty="0" smtClean="0"/>
          </a:p>
          <a:p>
            <a:endParaRPr lang="en-US" dirty="0"/>
          </a:p>
          <a:p>
            <a:endParaRPr lang="en-US" dirty="0" smtClean="0"/>
          </a:p>
          <a:p>
            <a:r>
              <a:rPr lang="en-US" dirty="0" smtClean="0"/>
              <a:t>Joint vertex importance sampling</a:t>
            </a:r>
          </a:p>
          <a:p>
            <a:pPr lvl="1"/>
            <a:r>
              <a:rPr lang="en-US" dirty="0" smtClean="0"/>
              <a:t>Importance sampling across bounces</a:t>
            </a:r>
          </a:p>
          <a:p>
            <a:endParaRPr lang="en-US" sz="1050" dirty="0" smtClean="0"/>
          </a:p>
          <a:p>
            <a:r>
              <a:rPr lang="en-US" dirty="0" smtClean="0"/>
              <a:t>Can we do… 17 bounces?</a:t>
            </a:r>
          </a:p>
        </p:txBody>
      </p:sp>
      <p:grpSp>
        <p:nvGrpSpPr>
          <p:cNvPr id="193" name="Group 192"/>
          <p:cNvGrpSpPr/>
          <p:nvPr/>
        </p:nvGrpSpPr>
        <p:grpSpPr>
          <a:xfrm>
            <a:off x="3509151" y="5002425"/>
            <a:ext cx="5573953" cy="1701225"/>
            <a:chOff x="3534551" y="4998803"/>
            <a:chExt cx="5573953" cy="1701225"/>
          </a:xfrm>
        </p:grpSpPr>
        <p:cxnSp>
          <p:nvCxnSpPr>
            <p:cNvPr id="48" name="Straight Arrow Connector 47"/>
            <p:cNvCxnSpPr>
              <a:stCxn id="185" idx="3"/>
              <a:endCxn id="136" idx="0"/>
            </p:cNvCxnSpPr>
            <p:nvPr/>
          </p:nvCxnSpPr>
          <p:spPr>
            <a:xfrm flipH="1">
              <a:off x="7849566" y="5237860"/>
              <a:ext cx="485953" cy="208723"/>
            </a:xfrm>
            <a:prstGeom prst="straightConnector1">
              <a:avLst/>
            </a:prstGeom>
            <a:ln w="34925">
              <a:solidFill>
                <a:schemeClr val="accent2">
                  <a:lumMod val="7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89" idx="0"/>
              <a:endCxn id="86" idx="0"/>
            </p:cNvCxnSpPr>
            <p:nvPr/>
          </p:nvCxnSpPr>
          <p:spPr>
            <a:xfrm>
              <a:off x="4535665" y="5853521"/>
              <a:ext cx="390160" cy="670637"/>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89" idx="0"/>
              <a:endCxn id="97" idx="0"/>
            </p:cNvCxnSpPr>
            <p:nvPr/>
          </p:nvCxnSpPr>
          <p:spPr>
            <a:xfrm>
              <a:off x="4535665" y="5853521"/>
              <a:ext cx="654881" cy="29769"/>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97" idx="0"/>
              <a:endCxn id="94" idx="0"/>
            </p:cNvCxnSpPr>
            <p:nvPr/>
          </p:nvCxnSpPr>
          <p:spPr>
            <a:xfrm flipH="1" flipV="1">
              <a:off x="4890234" y="5348545"/>
              <a:ext cx="300312" cy="534745"/>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103" idx="0"/>
              <a:endCxn id="94" idx="0"/>
            </p:cNvCxnSpPr>
            <p:nvPr/>
          </p:nvCxnSpPr>
          <p:spPr>
            <a:xfrm flipH="1" flipV="1">
              <a:off x="4890234" y="5348545"/>
              <a:ext cx="601604" cy="308085"/>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100" idx="0"/>
              <a:endCxn id="103" idx="0"/>
            </p:cNvCxnSpPr>
            <p:nvPr/>
          </p:nvCxnSpPr>
          <p:spPr>
            <a:xfrm flipH="1" flipV="1">
              <a:off x="5491838" y="5656630"/>
              <a:ext cx="86582" cy="523909"/>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00" idx="0"/>
              <a:endCxn id="106" idx="0"/>
            </p:cNvCxnSpPr>
            <p:nvPr/>
          </p:nvCxnSpPr>
          <p:spPr>
            <a:xfrm flipV="1">
              <a:off x="5578420" y="5807062"/>
              <a:ext cx="404073" cy="373477"/>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06" idx="0"/>
              <a:endCxn id="109" idx="0"/>
            </p:cNvCxnSpPr>
            <p:nvPr/>
          </p:nvCxnSpPr>
          <p:spPr>
            <a:xfrm flipH="1" flipV="1">
              <a:off x="5718242" y="5132521"/>
              <a:ext cx="264251" cy="674541"/>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12" idx="0"/>
              <a:endCxn id="109" idx="0"/>
            </p:cNvCxnSpPr>
            <p:nvPr/>
          </p:nvCxnSpPr>
          <p:spPr>
            <a:xfrm flipH="1" flipV="1">
              <a:off x="5718242" y="5132521"/>
              <a:ext cx="525166" cy="376338"/>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15" idx="0"/>
              <a:endCxn id="112" idx="0"/>
            </p:cNvCxnSpPr>
            <p:nvPr/>
          </p:nvCxnSpPr>
          <p:spPr>
            <a:xfrm flipH="1" flipV="1">
              <a:off x="6243408" y="5508859"/>
              <a:ext cx="157260" cy="373769"/>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18" idx="0"/>
              <a:endCxn id="115" idx="0"/>
            </p:cNvCxnSpPr>
            <p:nvPr/>
          </p:nvCxnSpPr>
          <p:spPr>
            <a:xfrm flipH="1" flipV="1">
              <a:off x="6400668" y="5882628"/>
              <a:ext cx="236835" cy="369919"/>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121" idx="0"/>
              <a:endCxn id="117" idx="7"/>
            </p:cNvCxnSpPr>
            <p:nvPr/>
          </p:nvCxnSpPr>
          <p:spPr>
            <a:xfrm flipH="1">
              <a:off x="6680449" y="6055405"/>
              <a:ext cx="468804" cy="148282"/>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21" idx="0"/>
              <a:endCxn id="124" idx="0"/>
            </p:cNvCxnSpPr>
            <p:nvPr/>
          </p:nvCxnSpPr>
          <p:spPr>
            <a:xfrm flipH="1" flipV="1">
              <a:off x="6853455" y="5638331"/>
              <a:ext cx="295798" cy="417074"/>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24" idx="0"/>
              <a:endCxn id="127" idx="0"/>
            </p:cNvCxnSpPr>
            <p:nvPr/>
          </p:nvCxnSpPr>
          <p:spPr>
            <a:xfrm flipV="1">
              <a:off x="6853455" y="5273480"/>
              <a:ext cx="234268" cy="364851"/>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30" idx="0"/>
              <a:endCxn id="127" idx="0"/>
            </p:cNvCxnSpPr>
            <p:nvPr/>
          </p:nvCxnSpPr>
          <p:spPr>
            <a:xfrm flipH="1" flipV="1">
              <a:off x="7087723" y="5273480"/>
              <a:ext cx="282389" cy="238205"/>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133" idx="0"/>
              <a:endCxn id="130" idx="0"/>
            </p:cNvCxnSpPr>
            <p:nvPr/>
          </p:nvCxnSpPr>
          <p:spPr>
            <a:xfrm flipH="1" flipV="1">
              <a:off x="7370112" y="5511685"/>
              <a:ext cx="347511" cy="462747"/>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133" idx="0"/>
              <a:endCxn id="136" idx="0"/>
            </p:cNvCxnSpPr>
            <p:nvPr/>
          </p:nvCxnSpPr>
          <p:spPr>
            <a:xfrm flipV="1">
              <a:off x="7717623" y="5446583"/>
              <a:ext cx="131943" cy="527849"/>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57" idx="7"/>
            </p:cNvCxnSpPr>
            <p:nvPr/>
          </p:nvCxnSpPr>
          <p:spPr>
            <a:xfrm flipH="1">
              <a:off x="4145252" y="6392779"/>
              <a:ext cx="1938916" cy="223631"/>
            </a:xfrm>
            <a:prstGeom prst="straightConnector1">
              <a:avLst/>
            </a:prstGeom>
            <a:noFill/>
            <a:ln w="25400" cap="flat" cmpd="sng" algn="ctr">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cxnSp>
        <p:sp>
          <p:nvSpPr>
            <p:cNvPr id="53" name="Sun 52"/>
            <p:cNvSpPr/>
            <p:nvPr/>
          </p:nvSpPr>
          <p:spPr>
            <a:xfrm rot="2277393">
              <a:off x="8487010" y="4998803"/>
              <a:ext cx="621494" cy="621494"/>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54" name="Group 53"/>
            <p:cNvGrpSpPr/>
            <p:nvPr/>
          </p:nvGrpSpPr>
          <p:grpSpPr>
            <a:xfrm rot="453432">
              <a:off x="3534551" y="6411604"/>
              <a:ext cx="397029" cy="288424"/>
              <a:chOff x="1594617" y="4787404"/>
              <a:chExt cx="410731" cy="298378"/>
            </a:xfrm>
            <a:effectLst>
              <a:outerShdw blurRad="63500" algn="ctr" rotWithShape="0">
                <a:prstClr val="black">
                  <a:alpha val="69000"/>
                </a:prstClr>
              </a:outerShdw>
            </a:effectLst>
          </p:grpSpPr>
          <p:sp>
            <p:nvSpPr>
              <p:cNvPr id="58" name="Isosceles Triangle 57"/>
              <p:cNvSpPr/>
              <p:nvPr/>
            </p:nvSpPr>
            <p:spPr>
              <a:xfrm rot="16377451">
                <a:off x="1651024" y="4731458"/>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9" name="Rectangle 58"/>
              <p:cNvSpPr/>
              <p:nvPr/>
            </p:nvSpPr>
            <p:spPr>
              <a:xfrm rot="174633">
                <a:off x="1594617" y="4844957"/>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55" name="Straight Arrow Connector 54"/>
            <p:cNvCxnSpPr>
              <a:stCxn id="86" idx="0"/>
              <a:endCxn id="57" idx="7"/>
            </p:cNvCxnSpPr>
            <p:nvPr/>
          </p:nvCxnSpPr>
          <p:spPr>
            <a:xfrm flipH="1">
              <a:off x="4145252" y="6524158"/>
              <a:ext cx="780573" cy="92252"/>
            </a:xfrm>
            <a:prstGeom prst="straightConnector1">
              <a:avLst/>
            </a:prstGeom>
            <a:noFill/>
            <a:ln w="50800" cap="flat" cmpd="sng" algn="ctr">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cxnSp>
        <p:sp>
          <p:nvSpPr>
            <p:cNvPr id="57" name="Oval 56"/>
            <p:cNvSpPr/>
            <p:nvPr/>
          </p:nvSpPr>
          <p:spPr>
            <a:xfrm rot="2377863">
              <a:off x="4019667" y="6559368"/>
              <a:ext cx="125862" cy="125860"/>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84" name="Group 83"/>
            <p:cNvGrpSpPr/>
            <p:nvPr/>
          </p:nvGrpSpPr>
          <p:grpSpPr>
            <a:xfrm>
              <a:off x="4857633" y="6456230"/>
              <a:ext cx="131943" cy="130204"/>
              <a:chOff x="6732240" y="1268760"/>
              <a:chExt cx="131943" cy="130204"/>
            </a:xfrm>
          </p:grpSpPr>
          <p:sp>
            <p:nvSpPr>
              <p:cNvPr id="85" name="Oval 84"/>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87" name="Group 86"/>
            <p:cNvGrpSpPr/>
            <p:nvPr/>
          </p:nvGrpSpPr>
          <p:grpSpPr>
            <a:xfrm>
              <a:off x="4467473" y="5785593"/>
              <a:ext cx="131943" cy="130204"/>
              <a:chOff x="6732240" y="1268760"/>
              <a:chExt cx="131943" cy="130204"/>
            </a:xfrm>
          </p:grpSpPr>
          <p:sp>
            <p:nvSpPr>
              <p:cNvPr id="88" name="Oval 87"/>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9" name="Rectangle 88"/>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92" name="Group 91"/>
            <p:cNvGrpSpPr/>
            <p:nvPr/>
          </p:nvGrpSpPr>
          <p:grpSpPr>
            <a:xfrm>
              <a:off x="4822042" y="5280617"/>
              <a:ext cx="131943" cy="130204"/>
              <a:chOff x="6732240" y="1268760"/>
              <a:chExt cx="131943" cy="130204"/>
            </a:xfrm>
          </p:grpSpPr>
          <p:sp>
            <p:nvSpPr>
              <p:cNvPr id="93" name="Oval 92"/>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4" name="Rectangle 93"/>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95" name="Group 94"/>
            <p:cNvGrpSpPr/>
            <p:nvPr/>
          </p:nvGrpSpPr>
          <p:grpSpPr>
            <a:xfrm>
              <a:off x="5122354" y="5815362"/>
              <a:ext cx="131943" cy="130204"/>
              <a:chOff x="6732240" y="1268760"/>
              <a:chExt cx="131943" cy="130204"/>
            </a:xfrm>
          </p:grpSpPr>
          <p:sp>
            <p:nvSpPr>
              <p:cNvPr id="96" name="Oval 95"/>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7" name="Rectangle 96"/>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98" name="Group 97"/>
            <p:cNvGrpSpPr/>
            <p:nvPr/>
          </p:nvGrpSpPr>
          <p:grpSpPr>
            <a:xfrm>
              <a:off x="5510228" y="6112611"/>
              <a:ext cx="131943" cy="130204"/>
              <a:chOff x="6732240" y="1268760"/>
              <a:chExt cx="131943" cy="130204"/>
            </a:xfrm>
          </p:grpSpPr>
          <p:sp>
            <p:nvSpPr>
              <p:cNvPr id="99" name="Oval 98"/>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Rectangle 99"/>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01" name="Group 100"/>
            <p:cNvGrpSpPr/>
            <p:nvPr/>
          </p:nvGrpSpPr>
          <p:grpSpPr>
            <a:xfrm>
              <a:off x="5423646" y="5588702"/>
              <a:ext cx="131943" cy="130204"/>
              <a:chOff x="6732240" y="1268760"/>
              <a:chExt cx="131943" cy="130204"/>
            </a:xfrm>
          </p:grpSpPr>
          <p:sp>
            <p:nvSpPr>
              <p:cNvPr id="102" name="Oval 101"/>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3" name="Rectangle 102"/>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04" name="Group 103"/>
            <p:cNvGrpSpPr/>
            <p:nvPr/>
          </p:nvGrpSpPr>
          <p:grpSpPr>
            <a:xfrm>
              <a:off x="5914301" y="5739134"/>
              <a:ext cx="131943" cy="130204"/>
              <a:chOff x="6732240" y="1268760"/>
              <a:chExt cx="131943" cy="130204"/>
            </a:xfrm>
          </p:grpSpPr>
          <p:sp>
            <p:nvSpPr>
              <p:cNvPr id="105" name="Oval 104"/>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Rectangle 105"/>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07" name="Group 106"/>
            <p:cNvGrpSpPr/>
            <p:nvPr/>
          </p:nvGrpSpPr>
          <p:grpSpPr>
            <a:xfrm>
              <a:off x="5650050" y="5064593"/>
              <a:ext cx="131943" cy="130204"/>
              <a:chOff x="6732240" y="1268760"/>
              <a:chExt cx="131943" cy="130204"/>
            </a:xfrm>
          </p:grpSpPr>
          <p:sp>
            <p:nvSpPr>
              <p:cNvPr id="108" name="Oval 107"/>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Rectangle 108"/>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10" name="Group 109"/>
            <p:cNvGrpSpPr/>
            <p:nvPr/>
          </p:nvGrpSpPr>
          <p:grpSpPr>
            <a:xfrm>
              <a:off x="6175216" y="5440931"/>
              <a:ext cx="131943" cy="130204"/>
              <a:chOff x="6732240" y="1268760"/>
              <a:chExt cx="131943" cy="130204"/>
            </a:xfrm>
          </p:grpSpPr>
          <p:sp>
            <p:nvSpPr>
              <p:cNvPr id="111" name="Oval 110"/>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Rectangle 111"/>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13" name="Group 112"/>
            <p:cNvGrpSpPr/>
            <p:nvPr/>
          </p:nvGrpSpPr>
          <p:grpSpPr>
            <a:xfrm>
              <a:off x="6332476" y="5814700"/>
              <a:ext cx="131943" cy="130204"/>
              <a:chOff x="6732240" y="1268760"/>
              <a:chExt cx="131943" cy="130204"/>
            </a:xfrm>
          </p:grpSpPr>
          <p:sp>
            <p:nvSpPr>
              <p:cNvPr id="114" name="Oval 113"/>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5" name="Rectangle 114"/>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16" name="Group 115"/>
            <p:cNvGrpSpPr/>
            <p:nvPr/>
          </p:nvGrpSpPr>
          <p:grpSpPr>
            <a:xfrm>
              <a:off x="6569311" y="6184619"/>
              <a:ext cx="131943" cy="130204"/>
              <a:chOff x="6732240" y="1268760"/>
              <a:chExt cx="131943" cy="130204"/>
            </a:xfrm>
          </p:grpSpPr>
          <p:sp>
            <p:nvSpPr>
              <p:cNvPr id="117" name="Oval 116"/>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8" name="Rectangle 117"/>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19" name="Group 118"/>
            <p:cNvGrpSpPr/>
            <p:nvPr/>
          </p:nvGrpSpPr>
          <p:grpSpPr>
            <a:xfrm>
              <a:off x="7081061" y="5987477"/>
              <a:ext cx="131943" cy="130204"/>
              <a:chOff x="6732240" y="1268760"/>
              <a:chExt cx="131943" cy="130204"/>
            </a:xfrm>
          </p:grpSpPr>
          <p:sp>
            <p:nvSpPr>
              <p:cNvPr id="120" name="Oval 119"/>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Rectangle 120"/>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22" name="Group 121"/>
            <p:cNvGrpSpPr/>
            <p:nvPr/>
          </p:nvGrpSpPr>
          <p:grpSpPr>
            <a:xfrm>
              <a:off x="6785263" y="5570403"/>
              <a:ext cx="131943" cy="130204"/>
              <a:chOff x="6732240" y="1268760"/>
              <a:chExt cx="131943" cy="130204"/>
            </a:xfrm>
          </p:grpSpPr>
          <p:sp>
            <p:nvSpPr>
              <p:cNvPr id="123" name="Oval 122"/>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4" name="Rectangle 123"/>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25" name="Group 124"/>
            <p:cNvGrpSpPr/>
            <p:nvPr/>
          </p:nvGrpSpPr>
          <p:grpSpPr>
            <a:xfrm>
              <a:off x="7019531" y="5205552"/>
              <a:ext cx="131943" cy="130204"/>
              <a:chOff x="6732240" y="1268760"/>
              <a:chExt cx="131943" cy="130204"/>
            </a:xfrm>
          </p:grpSpPr>
          <p:sp>
            <p:nvSpPr>
              <p:cNvPr id="126" name="Oval 125"/>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7" name="Rectangle 126"/>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28" name="Group 127"/>
            <p:cNvGrpSpPr/>
            <p:nvPr/>
          </p:nvGrpSpPr>
          <p:grpSpPr>
            <a:xfrm>
              <a:off x="7301920" y="5443757"/>
              <a:ext cx="131943" cy="130204"/>
              <a:chOff x="6732240" y="1268760"/>
              <a:chExt cx="131943" cy="130204"/>
            </a:xfrm>
          </p:grpSpPr>
          <p:sp>
            <p:nvSpPr>
              <p:cNvPr id="129" name="Oval 128"/>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0" name="Rectangle 129"/>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31" name="Group 130"/>
            <p:cNvGrpSpPr/>
            <p:nvPr/>
          </p:nvGrpSpPr>
          <p:grpSpPr>
            <a:xfrm>
              <a:off x="7649431" y="5906504"/>
              <a:ext cx="131943" cy="130204"/>
              <a:chOff x="6732240" y="1268760"/>
              <a:chExt cx="131943" cy="130204"/>
            </a:xfrm>
          </p:grpSpPr>
          <p:sp>
            <p:nvSpPr>
              <p:cNvPr id="132" name="Oval 131"/>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Rectangle 132"/>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34" name="Group 133"/>
            <p:cNvGrpSpPr/>
            <p:nvPr/>
          </p:nvGrpSpPr>
          <p:grpSpPr>
            <a:xfrm>
              <a:off x="7781374" y="5378655"/>
              <a:ext cx="131943" cy="130204"/>
              <a:chOff x="6732240" y="1268760"/>
              <a:chExt cx="131943" cy="130204"/>
            </a:xfrm>
          </p:grpSpPr>
          <p:sp>
            <p:nvSpPr>
              <p:cNvPr id="135" name="Oval 134"/>
              <p:cNvSpPr/>
              <p:nvPr/>
            </p:nvSpPr>
            <p:spPr>
              <a:xfrm>
                <a:off x="6732240" y="1268760"/>
                <a:ext cx="130206" cy="130204"/>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6" name="Rectangle 135"/>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184" name="Group 183"/>
            <p:cNvGrpSpPr/>
            <p:nvPr/>
          </p:nvGrpSpPr>
          <p:grpSpPr>
            <a:xfrm>
              <a:off x="8324225" y="5138259"/>
              <a:ext cx="131608" cy="606705"/>
              <a:chOff x="6736682" y="791527"/>
              <a:chExt cx="131608" cy="606705"/>
            </a:xfrm>
          </p:grpSpPr>
          <p:sp>
            <p:nvSpPr>
              <p:cNvPr id="185" name="Oval 184"/>
              <p:cNvSpPr/>
              <p:nvPr/>
            </p:nvSpPr>
            <p:spPr>
              <a:xfrm rot="780000">
                <a:off x="6738084" y="791527"/>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6" name="Rectangle 185"/>
              <p:cNvSpPr/>
              <p:nvPr/>
            </p:nvSpPr>
            <p:spPr>
              <a:xfrm flipH="1">
                <a:off x="6736682" y="1336688"/>
                <a:ext cx="127501" cy="61544"/>
              </a:xfrm>
              <a:prstGeom prst="rect">
                <a:avLst/>
              </a:prstGeom>
              <a:solidFill>
                <a:schemeClr val="tx1">
                  <a:alpha val="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197" name="Group 196"/>
          <p:cNvGrpSpPr/>
          <p:nvPr/>
        </p:nvGrpSpPr>
        <p:grpSpPr>
          <a:xfrm>
            <a:off x="1331640" y="1307654"/>
            <a:ext cx="6830365" cy="2477647"/>
            <a:chOff x="1331640" y="1569709"/>
            <a:chExt cx="6830365" cy="2477647"/>
          </a:xfrm>
        </p:grpSpPr>
        <p:grpSp>
          <p:nvGrpSpPr>
            <p:cNvPr id="43" name="Group 42"/>
            <p:cNvGrpSpPr/>
            <p:nvPr/>
          </p:nvGrpSpPr>
          <p:grpSpPr>
            <a:xfrm>
              <a:off x="1331640" y="1569709"/>
              <a:ext cx="2572216" cy="2408042"/>
              <a:chOff x="1089828" y="1495020"/>
              <a:chExt cx="2572216" cy="2408042"/>
            </a:xfrm>
          </p:grpSpPr>
          <p:sp>
            <p:nvSpPr>
              <p:cNvPr id="41" name="Cloud 40"/>
              <p:cNvSpPr/>
              <p:nvPr/>
            </p:nvSpPr>
            <p:spPr>
              <a:xfrm rot="11100000">
                <a:off x="1337620" y="2140997"/>
                <a:ext cx="2193297" cy="1435205"/>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nvGrpSpPr>
              <p:cNvPr id="32" name="Group 31"/>
              <p:cNvGrpSpPr/>
              <p:nvPr/>
            </p:nvGrpSpPr>
            <p:grpSpPr>
              <a:xfrm rot="1198292">
                <a:off x="1089828" y="1495020"/>
                <a:ext cx="2572216" cy="2408042"/>
                <a:chOff x="707702" y="647996"/>
                <a:chExt cx="2572216" cy="2408042"/>
              </a:xfrm>
            </p:grpSpPr>
            <p:cxnSp>
              <p:nvCxnSpPr>
                <p:cNvPr id="6" name="Straight Arrow Connector 5"/>
                <p:cNvCxnSpPr>
                  <a:stCxn id="11" idx="2"/>
                  <a:endCxn id="12" idx="0"/>
                </p:cNvCxnSpPr>
                <p:nvPr/>
              </p:nvCxnSpPr>
              <p:spPr>
                <a:xfrm flipH="1">
                  <a:off x="1871350" y="1276581"/>
                  <a:ext cx="704694" cy="352289"/>
                </a:xfrm>
                <a:prstGeom prst="straightConnector1">
                  <a:avLst/>
                </a:prstGeom>
                <a:ln w="25400">
                  <a:solidFill>
                    <a:schemeClr val="tx1">
                      <a:lumMod val="9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0" idx="2"/>
                  <a:endCxn id="13" idx="7"/>
                </p:cNvCxnSpPr>
                <p:nvPr/>
              </p:nvCxnSpPr>
              <p:spPr>
                <a:xfrm rot="20401708" flipH="1">
                  <a:off x="1265985" y="2499085"/>
                  <a:ext cx="1149045" cy="125587"/>
                </a:xfrm>
                <a:prstGeom prst="straightConnector1">
                  <a:avLst/>
                </a:prstGeom>
                <a:noFill/>
                <a:ln w="25400" cap="flat" cmpd="sng" algn="ctr">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cxnSp>
            <p:cxnSp>
              <p:nvCxnSpPr>
                <p:cNvPr id="9" name="Straight Arrow Connector 8"/>
                <p:cNvCxnSpPr>
                  <a:stCxn id="12" idx="5"/>
                  <a:endCxn id="10" idx="1"/>
                </p:cNvCxnSpPr>
                <p:nvPr/>
              </p:nvCxnSpPr>
              <p:spPr>
                <a:xfrm rot="20401708">
                  <a:off x="1972497" y="1675292"/>
                  <a:ext cx="293811" cy="654100"/>
                </a:xfrm>
                <a:prstGeom prst="straightConnector1">
                  <a:avLst/>
                </a:prstGeom>
                <a:ln w="25400">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Oval 9"/>
                <p:cNvSpPr/>
                <p:nvPr/>
              </p:nvSpPr>
              <p:spPr>
                <a:xfrm rot="20979571">
                  <a:off x="2358010" y="2232406"/>
                  <a:ext cx="125862" cy="125860"/>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rot="20472699">
                  <a:off x="2572691" y="1193383"/>
                  <a:ext cx="125862" cy="125860"/>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 name="Oval 11"/>
                <p:cNvSpPr/>
                <p:nvPr/>
              </p:nvSpPr>
              <p:spPr>
                <a:xfrm rot="1401014">
                  <a:off x="1783477" y="1623716"/>
                  <a:ext cx="125862" cy="125860"/>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 name="Oval 12"/>
                <p:cNvSpPr/>
                <p:nvPr/>
              </p:nvSpPr>
              <p:spPr>
                <a:xfrm rot="759571">
                  <a:off x="1205882" y="2787860"/>
                  <a:ext cx="125862" cy="125860"/>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Sun 13"/>
                <p:cNvSpPr/>
                <p:nvPr/>
              </p:nvSpPr>
              <p:spPr>
                <a:xfrm rot="1079101">
                  <a:off x="2658424" y="647996"/>
                  <a:ext cx="621494" cy="621494"/>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15" name="Group 14"/>
                <p:cNvGrpSpPr/>
                <p:nvPr/>
              </p:nvGrpSpPr>
              <p:grpSpPr>
                <a:xfrm rot="20855140">
                  <a:off x="707702" y="2767614"/>
                  <a:ext cx="397030" cy="288424"/>
                  <a:chOff x="1582199" y="4789051"/>
                  <a:chExt cx="410732" cy="298378"/>
                </a:xfrm>
                <a:effectLst>
                  <a:outerShdw blurRad="63500" algn="ctr" rotWithShape="0">
                    <a:prstClr val="black">
                      <a:alpha val="69000"/>
                    </a:prstClr>
                  </a:outerShdw>
                </a:effectLst>
              </p:grpSpPr>
              <p:sp>
                <p:nvSpPr>
                  <p:cNvPr id="16" name="Isosceles Triangle 15"/>
                  <p:cNvSpPr/>
                  <p:nvPr/>
                </p:nvSpPr>
                <p:spPr>
                  <a:xfrm rot="16377451">
                    <a:off x="1638607" y="4733105"/>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7" name="Rectangle 16"/>
                  <p:cNvSpPr/>
                  <p:nvPr/>
                </p:nvSpPr>
                <p:spPr>
                  <a:xfrm rot="174633">
                    <a:off x="1582199" y="4846598"/>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grpSp>
          <p:nvGrpSpPr>
            <p:cNvPr id="44" name="Group 43"/>
            <p:cNvGrpSpPr/>
            <p:nvPr/>
          </p:nvGrpSpPr>
          <p:grpSpPr>
            <a:xfrm>
              <a:off x="5181453" y="1643450"/>
              <a:ext cx="2980552" cy="2403906"/>
              <a:chOff x="4939641" y="1568761"/>
              <a:chExt cx="2980552" cy="2403906"/>
            </a:xfrm>
          </p:grpSpPr>
          <p:sp>
            <p:nvSpPr>
              <p:cNvPr id="42" name="Cloud 41"/>
              <p:cNvSpPr/>
              <p:nvPr/>
            </p:nvSpPr>
            <p:spPr>
              <a:xfrm rot="11100000">
                <a:off x="5185720" y="2140997"/>
                <a:ext cx="2193297" cy="1435205"/>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nvGrpSpPr>
              <p:cNvPr id="31" name="Group 30"/>
              <p:cNvGrpSpPr/>
              <p:nvPr/>
            </p:nvGrpSpPr>
            <p:grpSpPr>
              <a:xfrm rot="1198292">
                <a:off x="4939641" y="1568761"/>
                <a:ext cx="2980552" cy="2403906"/>
                <a:chOff x="5176031" y="647996"/>
                <a:chExt cx="2980552" cy="2403906"/>
              </a:xfrm>
            </p:grpSpPr>
            <p:cxnSp>
              <p:nvCxnSpPr>
                <p:cNvPr id="19" name="Straight Arrow Connector 18"/>
                <p:cNvCxnSpPr>
                  <a:stCxn id="22" idx="2"/>
                  <a:endCxn id="23" idx="0"/>
                </p:cNvCxnSpPr>
                <p:nvPr/>
              </p:nvCxnSpPr>
              <p:spPr>
                <a:xfrm rot="20401708" flipH="1">
                  <a:off x="6301571" y="1405365"/>
                  <a:ext cx="772262" cy="103146"/>
                </a:xfrm>
                <a:prstGeom prst="straightConnector1">
                  <a:avLst/>
                </a:prstGeom>
                <a:ln w="34925">
                  <a:solidFill>
                    <a:schemeClr val="accent2">
                      <a:lumMod val="75000"/>
                    </a:schemeClr>
                  </a:solidFill>
                  <a:prstDash val="dash"/>
                  <a:headEnd type="none" w="med"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24" idx="7"/>
                </p:cNvCxnSpPr>
                <p:nvPr/>
              </p:nvCxnSpPr>
              <p:spPr>
                <a:xfrm rot="20401708" flipH="1">
                  <a:off x="5658313" y="2117728"/>
                  <a:ext cx="2498270" cy="288146"/>
                </a:xfrm>
                <a:prstGeom prst="straightConnector1">
                  <a:avLst/>
                </a:prstGeom>
                <a:noFill/>
                <a:ln w="25400" cap="flat" cmpd="sng" algn="ctr">
                  <a:solidFill>
                    <a:schemeClr val="tx1">
                      <a:lumMod val="95000"/>
                    </a:schemeClr>
                  </a:solidFill>
                  <a:prstDash val="solid"/>
                  <a:headEnd type="triangle" w="lg" len="lg"/>
                  <a:tailEnd type="none" w="med" len="lg"/>
                </a:ln>
                <a:effectLst>
                  <a:outerShdw blurRad="63500" algn="ctr" rotWithShape="0">
                    <a:prstClr val="black">
                      <a:alpha val="40000"/>
                    </a:prstClr>
                  </a:outerShdw>
                </a:effectLst>
              </p:spPr>
            </p:cxnSp>
            <p:cxnSp>
              <p:nvCxnSpPr>
                <p:cNvPr id="21" name="Straight Arrow Connector 20"/>
                <p:cNvCxnSpPr>
                  <a:stCxn id="23" idx="6"/>
                  <a:endCxn id="28" idx="1"/>
                </p:cNvCxnSpPr>
                <p:nvPr/>
              </p:nvCxnSpPr>
              <p:spPr>
                <a:xfrm rot="20401708">
                  <a:off x="6458119" y="1660896"/>
                  <a:ext cx="262607" cy="663448"/>
                </a:xfrm>
                <a:prstGeom prst="straightConnector1">
                  <a:avLst/>
                </a:prstGeom>
                <a:ln w="50800">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0472699">
                  <a:off x="7029644" y="1193383"/>
                  <a:ext cx="125862" cy="125860"/>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Oval 22"/>
                <p:cNvSpPr/>
                <p:nvPr/>
              </p:nvSpPr>
              <p:spPr>
                <a:xfrm rot="2301014">
                  <a:off x="6240430" y="1623716"/>
                  <a:ext cx="125862" cy="12586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5" name="Sun 24"/>
                <p:cNvSpPr/>
                <p:nvPr/>
              </p:nvSpPr>
              <p:spPr>
                <a:xfrm rot="1079101">
                  <a:off x="7115377" y="647996"/>
                  <a:ext cx="621494" cy="621494"/>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6" name="Group 25"/>
                <p:cNvGrpSpPr/>
                <p:nvPr/>
              </p:nvGrpSpPr>
              <p:grpSpPr>
                <a:xfrm rot="20855140">
                  <a:off x="5176031" y="2763478"/>
                  <a:ext cx="397029" cy="288424"/>
                  <a:chOff x="1594617" y="4787404"/>
                  <a:chExt cx="410731" cy="298378"/>
                </a:xfrm>
                <a:effectLst>
                  <a:outerShdw blurRad="63500" algn="ctr" rotWithShape="0">
                    <a:prstClr val="black">
                      <a:alpha val="69000"/>
                    </a:prstClr>
                  </a:outerShdw>
                </a:effectLst>
              </p:grpSpPr>
              <p:sp>
                <p:nvSpPr>
                  <p:cNvPr id="29" name="Isosceles Triangle 28"/>
                  <p:cNvSpPr/>
                  <p:nvPr/>
                </p:nvSpPr>
                <p:spPr>
                  <a:xfrm rot="16377451">
                    <a:off x="1651024" y="4731458"/>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30" name="Rectangle 29"/>
                  <p:cNvSpPr/>
                  <p:nvPr/>
                </p:nvSpPr>
                <p:spPr>
                  <a:xfrm rot="174633">
                    <a:off x="1594617" y="4844957"/>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27" name="Straight Arrow Connector 26"/>
                <p:cNvCxnSpPr>
                  <a:stCxn id="28" idx="2"/>
                  <a:endCxn id="24" idx="7"/>
                </p:cNvCxnSpPr>
                <p:nvPr/>
              </p:nvCxnSpPr>
              <p:spPr>
                <a:xfrm rot="20401708" flipH="1">
                  <a:off x="5725383" y="2498655"/>
                  <a:ext cx="1147861" cy="133178"/>
                </a:xfrm>
                <a:prstGeom prst="straightConnector1">
                  <a:avLst/>
                </a:prstGeom>
                <a:noFill/>
                <a:ln w="50800" cap="flat" cmpd="sng" algn="ctr">
                  <a:solidFill>
                    <a:schemeClr val="accent2">
                      <a:lumMod val="75000"/>
                    </a:schemeClr>
                  </a:solidFill>
                  <a:prstDash val="solid"/>
                  <a:headEnd type="none" w="lg" len="lg"/>
                  <a:tailEnd type="none" w="med" len="lg"/>
                </a:ln>
                <a:effectLst>
                  <a:outerShdw blurRad="63500" algn="ctr" rotWithShape="0">
                    <a:prstClr val="black">
                      <a:alpha val="40000"/>
                    </a:prstClr>
                  </a:outerShdw>
                </a:effectLst>
              </p:spPr>
            </p:cxnSp>
            <p:sp>
              <p:nvSpPr>
                <p:cNvPr id="28" name="Oval 27"/>
                <p:cNvSpPr/>
                <p:nvPr/>
              </p:nvSpPr>
              <p:spPr>
                <a:xfrm rot="20979571">
                  <a:off x="6814963" y="2232406"/>
                  <a:ext cx="125862" cy="125860"/>
                </a:xfrm>
                <a:prstGeom prst="ellipse">
                  <a:avLst/>
                </a:prstGeom>
                <a:solidFill>
                  <a:schemeClr val="tx1"/>
                </a:solidFill>
                <a:ln w="38100">
                  <a:solidFill>
                    <a:schemeClr val="accent2">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Oval 23"/>
                <p:cNvSpPr/>
                <p:nvPr/>
              </p:nvSpPr>
              <p:spPr>
                <a:xfrm rot="1179571">
                  <a:off x="5662835" y="2787860"/>
                  <a:ext cx="125862" cy="125860"/>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sp>
          <p:nvSpPr>
            <p:cNvPr id="195" name="TextBox 194"/>
            <p:cNvSpPr txBox="1"/>
            <p:nvPr/>
          </p:nvSpPr>
          <p:spPr>
            <a:xfrm>
              <a:off x="1396028" y="3585964"/>
              <a:ext cx="2583512"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dirty="0" smtClean="0"/>
                <a:t>Traditional</a:t>
              </a:r>
              <a:endParaRPr lang="en-US" sz="1600" dirty="0"/>
            </a:p>
          </p:txBody>
        </p:sp>
        <p:sp>
          <p:nvSpPr>
            <p:cNvPr id="196" name="TextBox 195"/>
            <p:cNvSpPr txBox="1"/>
            <p:nvPr/>
          </p:nvSpPr>
          <p:spPr>
            <a:xfrm>
              <a:off x="5272648" y="3585964"/>
              <a:ext cx="2583512" cy="365760"/>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600" b="1" dirty="0" smtClean="0">
                  <a:solidFill>
                    <a:schemeClr val="accent1"/>
                  </a:solidFill>
                </a:rPr>
                <a:t>Our</a:t>
              </a:r>
              <a:endParaRPr lang="en-US" sz="1600" b="1" dirty="0">
                <a:solidFill>
                  <a:schemeClr val="accent1"/>
                </a:solidFill>
              </a:endParaRPr>
            </a:p>
          </p:txBody>
        </p:sp>
      </p:grpSp>
    </p:spTree>
    <p:extLst>
      <p:ext uri="{BB962C8B-B14F-4D97-AF65-F5344CB8AC3E}">
        <p14:creationId xmlns:p14="http://schemas.microsoft.com/office/powerpoint/2010/main" val="208940556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animEffect transition="in" filter="fade">
                                      <p:cBhvr>
                                        <p:cTn id="15" dur="500"/>
                                        <p:tgtEl>
                                          <p:spTgt spid="8">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3"/>
                                        </p:tgtEl>
                                        <p:attrNameLst>
                                          <p:attrName>style.visibility</p:attrName>
                                        </p:attrNameLst>
                                      </p:cBhvr>
                                      <p:to>
                                        <p:strVal val="visible"/>
                                      </p:to>
                                    </p:set>
                                    <p:animEffect transition="in" filter="fade">
                                      <p:cBhvr>
                                        <p:cTn id="18"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C:\Projects\DRZ\SIGGRAPH2013Paper\figures\Lighthouse\Reference\referenc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927" y="2104613"/>
            <a:ext cx="2572832" cy="1930026"/>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2057" name="Picture 9" descr="D:\Dropbox\Presentations\Resources\Thank-yo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9" t="1278" r="-969" b="4387"/>
          <a:stretch/>
        </p:blipFill>
        <p:spPr bwMode="auto">
          <a:xfrm rot="5400000">
            <a:off x="479947" y="1442535"/>
            <a:ext cx="5354261" cy="3405909"/>
          </a:xfrm>
          <a:prstGeom prst="rect">
            <a:avLst/>
          </a:prstGeom>
          <a:noFill/>
          <a:ln w="22225">
            <a:noFill/>
          </a:ln>
          <a:effectLst>
            <a:outerShdw blurRad="50800" dist="38100" dir="2700000" algn="tl" rotWithShape="0">
              <a:prstClr val="black">
                <a:alpha val="40000"/>
              </a:prstClr>
            </a:outerShdw>
            <a:softEdge rad="0"/>
          </a:effectLst>
        </p:spPr>
      </p:pic>
      <p:pic>
        <p:nvPicPr>
          <p:cNvPr id="2058" name="Picture 10" descr="C:\Projects\DRZ\SIGGRAPH2013Paper\figures\Dragon\Reference\Anisotropic path lengths 1-3 referen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0531" y="72604"/>
            <a:ext cx="2576227" cy="1932171"/>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2059" name="Picture 11" descr="C:\Projects\DRZ\SIGGRAPH2013Paper\figures\Stage\PathLengths1-3\Reference\Stage_ref_24hr_38173sp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3927" y="4134478"/>
            <a:ext cx="2572832" cy="1930025"/>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153150"/>
            <a:ext cx="9144000" cy="704850"/>
          </a:xfrm>
          <a:prstGeom prst="rect">
            <a:avLst/>
          </a:prstGeom>
          <a:gradFill flip="none" rotWithShape="1">
            <a:gsLst>
              <a:gs pos="0">
                <a:schemeClr val="tx1">
                  <a:alpha val="10000"/>
                </a:schemeClr>
              </a:gs>
              <a:gs pos="100000">
                <a:schemeClr val="tx1">
                  <a:alpha val="500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endParaRPr lang="en-US" sz="1800" b="1" dirty="0">
              <a:solidFill>
                <a:srgbClr val="EB2415"/>
              </a:solidFill>
            </a:endParaRPr>
          </a:p>
        </p:txBody>
      </p:sp>
      <p:grpSp>
        <p:nvGrpSpPr>
          <p:cNvPr id="8" name="Group 7"/>
          <p:cNvGrpSpPr/>
          <p:nvPr/>
        </p:nvGrpSpPr>
        <p:grpSpPr>
          <a:xfrm>
            <a:off x="1495425" y="6171466"/>
            <a:ext cx="6153150" cy="694868"/>
            <a:chOff x="107504" y="5898443"/>
            <a:chExt cx="8888516" cy="1003768"/>
          </a:xfrm>
        </p:grpSpPr>
        <p:pic>
          <p:nvPicPr>
            <p:cNvPr id="9" name="Picture 8" descr="D:\Presentations\UdS logo.emf"/>
            <p:cNvPicPr>
              <a:picLocks noChangeAspect="1" noChangeArrowheads="1"/>
            </p:cNvPicPr>
            <p:nvPr/>
          </p:nvPicPr>
          <p:blipFill>
            <a:blip r:embed="rId7" cstate="print">
              <a:lum bright="100000"/>
              <a:extLst>
                <a:ext uri="{28A0092B-C50C-407E-A947-70E740481C1C}">
                  <a14:useLocalDpi xmlns:a14="http://schemas.microsoft.com/office/drawing/2010/main" val="0"/>
                </a:ext>
              </a:extLst>
            </a:blip>
            <a:srcRect/>
            <a:stretch>
              <a:fillRect/>
            </a:stretch>
          </p:blipFill>
          <p:spPr bwMode="auto">
            <a:xfrm>
              <a:off x="2365090" y="6067273"/>
              <a:ext cx="1665054" cy="666108"/>
            </a:xfrm>
            <a:prstGeom prst="rect">
              <a:avLst/>
            </a:prstGeom>
            <a:noFill/>
            <a:ln>
              <a:noFill/>
            </a:ln>
            <a:effectLst>
              <a:outerShdw blurRad="50800" dist="38100" dir="2700000" algn="tl" rotWithShape="0">
                <a:prstClr val="black">
                  <a:alpha val="40000"/>
                </a:prstClr>
              </a:outerShdw>
            </a:effectLst>
            <a:extLst/>
          </p:spPr>
        </p:pic>
        <p:pic>
          <p:nvPicPr>
            <p:cNvPr id="10" name="Picture 3" descr="D:\Temp\Adobe Research\Images\Logo Disney Researc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5898443"/>
              <a:ext cx="1980035" cy="1003768"/>
            </a:xfrm>
            <a:prstGeom prst="rect">
              <a:avLst/>
            </a:prstGeom>
            <a:noFill/>
            <a:ln>
              <a:noFill/>
            </a:ln>
            <a:effectLst>
              <a:outerShdw blurRad="50800" dist="38100" dir="2700000" algn="tl" rotWithShape="0">
                <a:prstClr val="black">
                  <a:alpha val="40000"/>
                </a:prstClr>
              </a:outerShdw>
            </a:effectLst>
            <a:extLst/>
          </p:spPr>
        </p:pic>
        <p:pic>
          <p:nvPicPr>
            <p:cNvPr id="11" name="Picture 3" descr="D:\AarhusUniversitet.emf"/>
            <p:cNvPicPr>
              <a:picLocks noChangeAspect="1" noChangeArrowheads="1"/>
            </p:cNvPicPr>
            <p:nvPr/>
          </p:nvPicPr>
          <p:blipFill>
            <a:blip r:embed="rId9">
              <a:lum bright="100000"/>
              <a:extLst>
                <a:ext uri="{28A0092B-C50C-407E-A947-70E740481C1C}">
                  <a14:useLocalDpi xmlns:a14="http://schemas.microsoft.com/office/drawing/2010/main" val="0"/>
                </a:ext>
              </a:extLst>
            </a:blip>
            <a:srcRect/>
            <a:stretch>
              <a:fillRect/>
            </a:stretch>
          </p:blipFill>
          <p:spPr bwMode="auto">
            <a:xfrm>
              <a:off x="5414577" y="6215472"/>
              <a:ext cx="1763551" cy="3697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D:\Universite_de_Montreal_logo2.emf"/>
            <p:cNvPicPr>
              <a:picLocks noChangeAspect="1" noChangeArrowheads="1"/>
            </p:cNvPicPr>
            <p:nvPr/>
          </p:nvPicPr>
          <p:blipFill>
            <a:blip r:embed="rId10" cstate="print">
              <a:lum bright="100000"/>
              <a:extLst>
                <a:ext uri="{28A0092B-C50C-407E-A947-70E740481C1C}">
                  <a14:useLocalDpi xmlns:a14="http://schemas.microsoft.com/office/drawing/2010/main" val="0"/>
                </a:ext>
              </a:extLst>
            </a:blip>
            <a:srcRect/>
            <a:stretch>
              <a:fillRect/>
            </a:stretch>
          </p:blipFill>
          <p:spPr bwMode="auto">
            <a:xfrm>
              <a:off x="7455678" y="6104552"/>
              <a:ext cx="1540342" cy="59155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7" descr="D:\Carolinum_Logo.emf"/>
            <p:cNvPicPr>
              <a:picLocks noChangeAspect="1" noChangeArrowheads="1"/>
            </p:cNvPicPr>
            <p:nvPr/>
          </p:nvPicPr>
          <p:blipFill>
            <a:blip r:embed="rId11" cstate="print">
              <a:lum bright="100000"/>
              <a:extLst>
                <a:ext uri="{28A0092B-C50C-407E-A947-70E740481C1C}">
                  <a14:useLocalDpi xmlns:a14="http://schemas.microsoft.com/office/drawing/2010/main" val="0"/>
                </a:ext>
              </a:extLst>
            </a:blip>
            <a:srcRect/>
            <a:stretch>
              <a:fillRect/>
            </a:stretch>
          </p:blipFill>
          <p:spPr bwMode="auto">
            <a:xfrm>
              <a:off x="4307695" y="5984177"/>
              <a:ext cx="829332" cy="8323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4853388"/>
      </p:ext>
    </p:extLst>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300"/>
                                        <p:tgtEl>
                                          <p:spTgt spid="2058"/>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
                                        <p:tgtEl>
                                          <p:spTgt spid="7"/>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2059"/>
                                        </p:tgtEl>
                                        <p:attrNameLst>
                                          <p:attrName>style.visibility</p:attrName>
                                        </p:attrNameLst>
                                      </p:cBhvr>
                                      <p:to>
                                        <p:strVal val="visible"/>
                                      </p:to>
                                    </p:set>
                                    <p:animEffect transition="in" filter="fade">
                                      <p:cBhvr>
                                        <p:cTn id="15" dur="3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loud 48"/>
          <p:cNvSpPr/>
          <p:nvPr/>
        </p:nvSpPr>
        <p:spPr>
          <a:xfrm rot="11100000">
            <a:off x="880795" y="1260033"/>
            <a:ext cx="7623796" cy="4988703"/>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nvGrpSpPr>
          <p:cNvPr id="6" name="Group 5"/>
          <p:cNvGrpSpPr/>
          <p:nvPr/>
        </p:nvGrpSpPr>
        <p:grpSpPr>
          <a:xfrm>
            <a:off x="1034819" y="2410203"/>
            <a:ext cx="6719149" cy="2454105"/>
            <a:chOff x="1140913" y="2041203"/>
            <a:chExt cx="6719149" cy="2454105"/>
          </a:xfrm>
        </p:grpSpPr>
        <p:cxnSp>
          <p:nvCxnSpPr>
            <p:cNvPr id="45" name="Straight Arrow Connector 44"/>
            <p:cNvCxnSpPr/>
            <p:nvPr/>
          </p:nvCxnSpPr>
          <p:spPr>
            <a:xfrm flipH="1">
              <a:off x="6697580" y="2164713"/>
              <a:ext cx="1068623" cy="1674227"/>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79" idx="3"/>
              <a:endCxn id="111" idx="7"/>
            </p:cNvCxnSpPr>
            <p:nvPr/>
          </p:nvCxnSpPr>
          <p:spPr>
            <a:xfrm flipH="1">
              <a:off x="3789493" y="3868698"/>
              <a:ext cx="1119451" cy="537490"/>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6" idx="2"/>
              <a:endCxn id="154" idx="6"/>
            </p:cNvCxnSpPr>
            <p:nvPr/>
          </p:nvCxnSpPr>
          <p:spPr>
            <a:xfrm flipH="1">
              <a:off x="1270062" y="2985933"/>
              <a:ext cx="2134197" cy="814774"/>
            </a:xfrm>
            <a:prstGeom prst="straightConnector1">
              <a:avLst/>
            </a:prstGeom>
            <a:noFill/>
            <a:ln w="25400" cap="flat" cmpd="sng" algn="ctr">
              <a:solidFill>
                <a:schemeClr val="tx1">
                  <a:lumMod val="95000"/>
                </a:schemeClr>
              </a:solidFill>
              <a:prstDash val="solid"/>
              <a:headEnd type="none" w="lg" len="lg"/>
              <a:tailEnd type="none" w="med" len="lg"/>
            </a:ln>
            <a:effectLst>
              <a:outerShdw blurRad="63500" algn="ctr" rotWithShape="0">
                <a:prstClr val="black">
                  <a:alpha val="40000"/>
                </a:prstClr>
              </a:outerShdw>
            </a:effectLst>
          </p:spPr>
        </p:cxnSp>
        <p:cxnSp>
          <p:nvCxnSpPr>
            <p:cNvPr id="75" name="Straight Arrow Connector 74"/>
            <p:cNvCxnSpPr>
              <a:stCxn id="111" idx="1"/>
              <a:endCxn id="76" idx="4"/>
            </p:cNvCxnSpPr>
            <p:nvPr/>
          </p:nvCxnSpPr>
          <p:spPr>
            <a:xfrm flipH="1" flipV="1">
              <a:off x="3479991" y="3038292"/>
              <a:ext cx="224973" cy="1331404"/>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Oval 75"/>
            <p:cNvSpPr/>
            <p:nvPr/>
          </p:nvSpPr>
          <p:spPr>
            <a:xfrm rot="20979571">
              <a:off x="3403202" y="2909145"/>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8" name="Straight Arrow Connector 77"/>
            <p:cNvCxnSpPr>
              <a:stCxn id="80" idx="2"/>
              <a:endCxn id="79" idx="6"/>
            </p:cNvCxnSpPr>
            <p:nvPr/>
          </p:nvCxnSpPr>
          <p:spPr>
            <a:xfrm flipH="1" flipV="1">
              <a:off x="5025332" y="3838290"/>
              <a:ext cx="1565380" cy="55877"/>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Oval 78"/>
            <p:cNvSpPr/>
            <p:nvPr/>
          </p:nvSpPr>
          <p:spPr>
            <a:xfrm rot="471461">
              <a:off x="4895737" y="376428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0" name="Oval 79"/>
            <p:cNvSpPr/>
            <p:nvPr/>
          </p:nvSpPr>
          <p:spPr>
            <a:xfrm rot="21310231">
              <a:off x="6590481" y="3823584"/>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1" name="Oval 80"/>
            <p:cNvSpPr/>
            <p:nvPr/>
          </p:nvSpPr>
          <p:spPr>
            <a:xfrm rot="20472699">
              <a:off x="7729856" y="2041203"/>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Oval 110"/>
            <p:cNvSpPr/>
            <p:nvPr/>
          </p:nvSpPr>
          <p:spPr>
            <a:xfrm rot="1401014">
              <a:off x="3663880" y="4365104"/>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Oval 153"/>
            <p:cNvSpPr/>
            <p:nvPr/>
          </p:nvSpPr>
          <p:spPr>
            <a:xfrm rot="20979571">
              <a:off x="1140913" y="374729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 name="Group 2"/>
          <p:cNvGrpSpPr/>
          <p:nvPr/>
        </p:nvGrpSpPr>
        <p:grpSpPr>
          <a:xfrm>
            <a:off x="1006778" y="1925792"/>
            <a:ext cx="6731952" cy="2130732"/>
            <a:chOff x="1112872" y="1556792"/>
            <a:chExt cx="6731952" cy="2130732"/>
          </a:xfrm>
        </p:grpSpPr>
        <p:cxnSp>
          <p:nvCxnSpPr>
            <p:cNvPr id="44" name="Straight Arrow Connector 43"/>
            <p:cNvCxnSpPr/>
            <p:nvPr/>
          </p:nvCxnSpPr>
          <p:spPr>
            <a:xfrm flipH="1" flipV="1">
              <a:off x="3662141" y="1635663"/>
              <a:ext cx="4052477" cy="244317"/>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9" idx="2"/>
              <a:endCxn id="164" idx="6"/>
            </p:cNvCxnSpPr>
            <p:nvPr/>
          </p:nvCxnSpPr>
          <p:spPr>
            <a:xfrm flipH="1">
              <a:off x="1232705" y="1657151"/>
              <a:ext cx="2311076" cy="1930014"/>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9" name="Oval 98"/>
            <p:cNvSpPr/>
            <p:nvPr/>
          </p:nvSpPr>
          <p:spPr>
            <a:xfrm rot="19632638">
              <a:off x="3533408" y="1556792"/>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Oval 100"/>
            <p:cNvSpPr/>
            <p:nvPr/>
          </p:nvSpPr>
          <p:spPr>
            <a:xfrm>
              <a:off x="7714618" y="181487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4" name="Oval 163"/>
            <p:cNvSpPr/>
            <p:nvPr/>
          </p:nvSpPr>
          <p:spPr>
            <a:xfrm rot="19632638">
              <a:off x="1112872" y="355732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US" dirty="0" smtClean="0"/>
              <a:t>Monte Carlo rendering</a:t>
            </a:r>
            <a:endParaRPr lang="en-US" dirty="0"/>
          </a:p>
        </p:txBody>
      </p:sp>
      <p:sp>
        <p:nvSpPr>
          <p:cNvPr id="37" name="Sun 36"/>
          <p:cNvSpPr/>
          <p:nvPr/>
        </p:nvSpPr>
        <p:spPr>
          <a:xfrm rot="1079101">
            <a:off x="7818548" y="1987534"/>
            <a:ext cx="642942" cy="642942"/>
          </a:xfrm>
          <a:prstGeom prst="sun">
            <a:avLst/>
          </a:prstGeom>
          <a:solidFill>
            <a:schemeClr val="accent1"/>
          </a:solidFill>
          <a:ln w="3175">
            <a:solidFill>
              <a:srgbClr val="000000">
                <a:alpha val="23922"/>
              </a:srgbClr>
            </a:solidFill>
          </a:ln>
          <a:effectLst>
            <a:outerShdw blurRad="63500" algn="ctr" rotWithShape="0">
              <a:prstClr val="black">
                <a:alpha val="27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8" name="Group 37"/>
          <p:cNvGrpSpPr/>
          <p:nvPr/>
        </p:nvGrpSpPr>
        <p:grpSpPr>
          <a:xfrm rot="528159">
            <a:off x="474239" y="4002146"/>
            <a:ext cx="410725" cy="298378"/>
            <a:chOff x="1521037" y="4823918"/>
            <a:chExt cx="410725" cy="298378"/>
          </a:xfrm>
          <a:effectLst>
            <a:outerShdw blurRad="63500" algn="ctr" rotWithShape="0">
              <a:prstClr val="black">
                <a:alpha val="69000"/>
              </a:prstClr>
            </a:outerShdw>
          </a:effectLst>
        </p:grpSpPr>
        <p:sp>
          <p:nvSpPr>
            <p:cNvPr id="39" name="Isosceles Triangle 38"/>
            <p:cNvSpPr/>
            <p:nvPr/>
          </p:nvSpPr>
          <p:spPr>
            <a:xfrm rot="16377451">
              <a:off x="1577438" y="4767972"/>
              <a:ext cx="298378" cy="410270"/>
            </a:xfrm>
            <a:prstGeom prst="triangle">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0" name="Rectangle 39"/>
            <p:cNvSpPr/>
            <p:nvPr/>
          </p:nvSpPr>
          <p:spPr>
            <a:xfrm rot="174633">
              <a:off x="1521037" y="4881475"/>
              <a:ext cx="194783" cy="173320"/>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8" name="Group 7"/>
          <p:cNvGrpSpPr/>
          <p:nvPr/>
        </p:nvGrpSpPr>
        <p:grpSpPr>
          <a:xfrm>
            <a:off x="978963" y="2575768"/>
            <a:ext cx="6967356" cy="2986308"/>
            <a:chOff x="1085057" y="2206768"/>
            <a:chExt cx="6967356" cy="2986308"/>
          </a:xfrm>
        </p:grpSpPr>
        <p:cxnSp>
          <p:nvCxnSpPr>
            <p:cNvPr id="70" name="Straight Arrow Connector 69"/>
            <p:cNvCxnSpPr>
              <a:stCxn id="69" idx="5"/>
              <a:endCxn id="26" idx="7"/>
            </p:cNvCxnSpPr>
            <p:nvPr/>
          </p:nvCxnSpPr>
          <p:spPr>
            <a:xfrm>
              <a:off x="7985546" y="2336950"/>
              <a:ext cx="9597" cy="1596578"/>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stCxn id="7" idx="2"/>
              <a:endCxn id="19" idx="5"/>
            </p:cNvCxnSpPr>
            <p:nvPr/>
          </p:nvCxnSpPr>
          <p:spPr>
            <a:xfrm flipH="1" flipV="1">
              <a:off x="1206016" y="4031602"/>
              <a:ext cx="1909154" cy="1096372"/>
            </a:xfrm>
            <a:prstGeom prst="straightConnector1">
              <a:avLst/>
            </a:prstGeom>
            <a:noFill/>
            <a:ln w="25400" cap="flat" cmpd="sng" algn="ctr">
              <a:solidFill>
                <a:schemeClr val="tx1">
                  <a:lumMod val="95000"/>
                </a:schemeClr>
              </a:solidFill>
              <a:prstDash val="solid"/>
              <a:headEnd type="none" w="lg" len="lg"/>
              <a:tailEnd type="none" w="med" len="lg"/>
            </a:ln>
            <a:effectLst>
              <a:outerShdw blurRad="63500" algn="ctr" rotWithShape="0">
                <a:prstClr val="black">
                  <a:alpha val="40000"/>
                </a:prstClr>
              </a:outerShdw>
            </a:effectLst>
          </p:spPr>
        </p:cxnSp>
        <p:cxnSp>
          <p:nvCxnSpPr>
            <p:cNvPr id="5" name="Straight Arrow Connector 4"/>
            <p:cNvCxnSpPr>
              <a:stCxn id="23" idx="2"/>
              <a:endCxn id="7" idx="6"/>
            </p:cNvCxnSpPr>
            <p:nvPr/>
          </p:nvCxnSpPr>
          <p:spPr>
            <a:xfrm flipH="1">
              <a:off x="3245376" y="5127974"/>
              <a:ext cx="2592288" cy="0"/>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115170" y="5062872"/>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rot="20754729">
              <a:off x="1085057" y="3933056"/>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1" name="Straight Arrow Connector 20"/>
            <p:cNvCxnSpPr>
              <a:stCxn id="26" idx="2"/>
              <a:endCxn id="23" idx="6"/>
            </p:cNvCxnSpPr>
            <p:nvPr/>
          </p:nvCxnSpPr>
          <p:spPr>
            <a:xfrm flipH="1">
              <a:off x="5967870" y="4038320"/>
              <a:ext cx="1968201" cy="1089654"/>
            </a:xfrm>
            <a:prstGeom prst="straightConnector1">
              <a:avLst/>
            </a:prstGeom>
            <a:ln w="25400">
              <a:solidFill>
                <a:schemeClr val="tx1">
                  <a:lumMod val="95000"/>
                </a:schemeClr>
              </a:solidFill>
              <a:prstDash val="solid"/>
              <a:headEnd type="none" w="lg" len="lg"/>
              <a:tailEnd type="none" w="med" len="lg"/>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837664" y="5062872"/>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6" name="Oval 25"/>
            <p:cNvSpPr/>
            <p:nvPr/>
          </p:nvSpPr>
          <p:spPr>
            <a:xfrm rot="19314592">
              <a:off x="7922207" y="3933056"/>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Oval 68"/>
            <p:cNvSpPr/>
            <p:nvPr/>
          </p:nvSpPr>
          <p:spPr>
            <a:xfrm rot="2793220">
              <a:off x="7922207" y="2206769"/>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55261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979717" y="6262665"/>
            <a:ext cx="7184568" cy="403736"/>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2400">
                <a:effectLst>
                  <a:outerShdw blurRad="50800" dist="38100" dir="2700000" algn="tl" rotWithShape="0">
                    <a:prstClr val="black"/>
                  </a:outerShdw>
                </a:effectLst>
                <a:latin typeface="+mn-lt"/>
              </a:defRPr>
            </a:lvl1pPr>
          </a:lstStyle>
          <a:p>
            <a:r>
              <a:rPr lang="en-US" sz="1800" b="1" dirty="0" smtClean="0">
                <a:solidFill>
                  <a:srgbClr val="FF7979"/>
                </a:solidFill>
              </a:rPr>
              <a:t>Over 1000x variance reduction</a:t>
            </a:r>
            <a:endParaRPr lang="en-US" sz="1800" b="1" dirty="0">
              <a:solidFill>
                <a:srgbClr val="FF7979"/>
              </a:solidFill>
            </a:endParaRPr>
          </a:p>
        </p:txBody>
      </p:sp>
      <p:pic>
        <p:nvPicPr>
          <p:cNvPr id="1027" name="Picture 3" descr="C:\Projects\DRZ\SIGGRAPH2013Paper\figures\Dragon\1AnisotropicPathLengths1-3\4_Transmittance+phase[30min][4205spp].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79716" y="860243"/>
            <a:ext cx="7203232" cy="5402422"/>
          </a:xfrm>
          <a:prstGeom prst="rect">
            <a:avLst/>
          </a:prstGeom>
          <a:noFill/>
          <a:ln w="6350">
            <a:solidFill>
              <a:schemeClr val="bg1">
                <a:alpha val="34000"/>
              </a:schemeClr>
            </a:solidFill>
            <a:miter lim="800000"/>
            <a:headEnd/>
            <a:tailEnd/>
          </a:ln>
          <a:effectLst>
            <a:outerShdw blurRad="762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Monte Carlo </a:t>
            </a:r>
            <a:r>
              <a:rPr lang="en-US" dirty="0" smtClean="0"/>
              <a:t>rendering</a:t>
            </a:r>
            <a:endParaRPr lang="en-US" dirty="0"/>
          </a:p>
        </p:txBody>
      </p:sp>
      <p:grpSp>
        <p:nvGrpSpPr>
          <p:cNvPr id="26" name="Group 25"/>
          <p:cNvGrpSpPr/>
          <p:nvPr/>
        </p:nvGrpSpPr>
        <p:grpSpPr>
          <a:xfrm>
            <a:off x="979716" y="860243"/>
            <a:ext cx="3601617" cy="5402422"/>
            <a:chOff x="1518084" y="1375938"/>
            <a:chExt cx="3053917" cy="4580874"/>
          </a:xfrm>
        </p:grpSpPr>
        <p:grpSp>
          <p:nvGrpSpPr>
            <p:cNvPr id="20" name="Group 19"/>
            <p:cNvGrpSpPr/>
            <p:nvPr/>
          </p:nvGrpSpPr>
          <p:grpSpPr>
            <a:xfrm>
              <a:off x="1518084" y="1375938"/>
              <a:ext cx="3053917" cy="4580874"/>
              <a:chOff x="1518084" y="1375938"/>
              <a:chExt cx="3053917" cy="4580874"/>
            </a:xfrm>
          </p:grpSpPr>
          <p:pic>
            <p:nvPicPr>
              <p:cNvPr id="1026" name="Picture 2" descr="C:\Projects\DRZ\SIGGRAPH2013Paper\figures\Dragon\1AnisotropicPathLengths1-3\9_Pre-tabulatedsingleanddualscattering_our_[30min][3053spp].png"/>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1518084" y="1375938"/>
                <a:ext cx="3053917" cy="4580874"/>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4572000" y="1375938"/>
                <a:ext cx="0" cy="4580874"/>
              </a:xfrm>
              <a:prstGeom prst="line">
                <a:avLst/>
              </a:prstGeom>
              <a:ln w="12700">
                <a:solidFill>
                  <a:schemeClr val="bg1">
                    <a:alpha val="50000"/>
                  </a:schemeClr>
                </a:solidFill>
                <a:tailEnd type="non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 name="TextBox 35"/>
                <p:cNvSpPr txBox="1"/>
                <p:nvPr/>
              </p:nvSpPr>
              <p:spPr>
                <a:xfrm>
                  <a:off x="1518084" y="5426299"/>
                  <a:ext cx="3053916" cy="504333"/>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800" b="1" dirty="0" smtClean="0">
                      <a:solidFill>
                        <a:schemeClr val="accent1"/>
                      </a:solidFill>
                    </a:rPr>
                    <a:t>Our method</a:t>
                  </a:r>
                </a:p>
                <a:p>
                  <a:pPr/>
                  <a14:m>
                    <m:oMathPara xmlns:m="http://schemas.openxmlformats.org/officeDocument/2006/math">
                      <m:oMathParaPr>
                        <m:jc m:val="centerGroup"/>
                      </m:oMathParaPr>
                      <m:oMath xmlns:m="http://schemas.openxmlformats.org/officeDocument/2006/math">
                        <m:r>
                          <a:rPr lang="en-US" sz="1600" b="1" i="1">
                            <a:solidFill>
                              <a:schemeClr val="accent1"/>
                            </a:solidFill>
                            <a:latin typeface="Cambria Math"/>
                          </a:rPr>
                          <m:t>𝑶</m:t>
                        </m:r>
                        <m:r>
                          <a:rPr lang="en-US" sz="1600" b="1" i="1">
                            <a:solidFill>
                              <a:schemeClr val="accent1"/>
                            </a:solidFill>
                            <a:latin typeface="Cambria Math"/>
                          </a:rPr>
                          <m:t>(</m:t>
                        </m:r>
                        <m:rad>
                          <m:radPr>
                            <m:degHide m:val="on"/>
                            <m:ctrlPr>
                              <a:rPr lang="en-US" sz="1600" b="1" i="1" smtClean="0">
                                <a:solidFill>
                                  <a:schemeClr val="accent1"/>
                                </a:solidFill>
                                <a:latin typeface="Cambria Math"/>
                              </a:rPr>
                            </m:ctrlPr>
                          </m:radPr>
                          <m:deg/>
                          <m:e>
                            <m:r>
                              <a:rPr lang="en-US" sz="1600" b="1" i="1" smtClean="0">
                                <a:solidFill>
                                  <a:schemeClr val="accent1"/>
                                </a:solidFill>
                                <a:latin typeface="Cambria Math"/>
                              </a:rPr>
                              <m:t>𝑵</m:t>
                            </m:r>
                          </m:e>
                        </m:rad>
                        <m:r>
                          <a:rPr lang="en-US" sz="1600" b="1" i="1">
                            <a:solidFill>
                              <a:schemeClr val="accent1"/>
                            </a:solidFill>
                            <a:latin typeface="Cambria Math"/>
                          </a:rPr>
                          <m:t>)</m:t>
                        </m:r>
                      </m:oMath>
                    </m:oMathPara>
                  </a14:m>
                  <a:endParaRPr lang="en-US" sz="1600" b="1" dirty="0"/>
                </a:p>
              </p:txBody>
            </p:sp>
          </mc:Choice>
          <mc:Fallback xmlns="">
            <p:sp>
              <p:nvSpPr>
                <p:cNvPr id="36" name="TextBox 35"/>
                <p:cNvSpPr txBox="1">
                  <a:spLocks noRot="1" noChangeAspect="1" noMove="1" noResize="1" noEditPoints="1" noAdjustHandles="1" noChangeArrowheads="1" noChangeShapeType="1" noTextEdit="1"/>
                </p:cNvSpPr>
                <p:nvPr/>
              </p:nvSpPr>
              <p:spPr>
                <a:xfrm>
                  <a:off x="1518084" y="5426299"/>
                  <a:ext cx="3053916" cy="504333"/>
                </a:xfrm>
                <a:prstGeom prst="rect">
                  <a:avLst/>
                </a:prstGeom>
                <a:blipFill rotWithShape="1">
                  <a:blip r:embed="rId5"/>
                  <a:stretch>
                    <a:fillRect b="-3306"/>
                  </a:stretch>
                </a:blipFill>
                <a:effectLst>
                  <a:outerShdw blurRad="63500" sx="102000" sy="102000" algn="ctr" rotWithShape="0">
                    <a:prstClr val="black"/>
                  </a:outerShdw>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3" name="TextBox 52"/>
              <p:cNvSpPr txBox="1"/>
              <p:nvPr/>
            </p:nvSpPr>
            <p:spPr>
              <a:xfrm>
                <a:off x="4581333" y="5637008"/>
                <a:ext cx="3601615" cy="594783"/>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r>
                  <a:rPr lang="en-US" sz="1800" b="1" dirty="0" smtClean="0"/>
                  <a:t>Traditional method</a:t>
                </a:r>
              </a:p>
              <a:p>
                <a14:m>
                  <m:oMath xmlns:m="http://schemas.openxmlformats.org/officeDocument/2006/math">
                    <m:r>
                      <a:rPr lang="en-US" sz="1600" b="0" i="1" smtClean="0">
                        <a:latin typeface="Cambria Math"/>
                      </a:rPr>
                      <m:t>𝑂</m:t>
                    </m:r>
                    <m:d>
                      <m:dPr>
                        <m:ctrlPr>
                          <a:rPr lang="en-US" sz="1600" b="0" i="1" smtClean="0">
                            <a:latin typeface="Cambria Math"/>
                          </a:rPr>
                        </m:ctrlPr>
                      </m:dPr>
                      <m:e>
                        <m:rad>
                          <m:radPr>
                            <m:ctrlPr>
                              <a:rPr lang="en-US" sz="1600" b="0" i="1" smtClean="0">
                                <a:latin typeface="Cambria Math"/>
                              </a:rPr>
                            </m:ctrlPr>
                          </m:radPr>
                          <m:deg>
                            <m:r>
                              <m:rPr>
                                <m:brk m:alnAt="7"/>
                              </m:rPr>
                              <a:rPr lang="en-US" sz="1600" b="0" i="1" smtClean="0">
                                <a:latin typeface="Cambria Math"/>
                              </a:rPr>
                              <m:t>3</m:t>
                            </m:r>
                          </m:deg>
                          <m:e>
                            <m:r>
                              <a:rPr lang="en-US" sz="1600" b="0" i="1" smtClean="0">
                                <a:latin typeface="Cambria Math"/>
                              </a:rPr>
                              <m:t>𝑁</m:t>
                            </m:r>
                          </m:e>
                        </m:rad>
                      </m:e>
                    </m:d>
                  </m:oMath>
                </a14:m>
                <a:r>
                  <a:rPr lang="en-US" sz="1600" dirty="0" smtClean="0"/>
                  <a:t>  </a:t>
                </a:r>
                <a:r>
                  <a:rPr lang="en-US" sz="1600" i="1" dirty="0" smtClean="0"/>
                  <a:t>[Kalos 1963]</a:t>
                </a:r>
                <a:endParaRPr lang="en-US" sz="1600" i="1" dirty="0"/>
              </a:p>
            </p:txBody>
          </p:sp>
        </mc:Choice>
        <mc:Fallback xmlns="">
          <p:sp>
            <p:nvSpPr>
              <p:cNvPr id="53" name="TextBox 52"/>
              <p:cNvSpPr txBox="1">
                <a:spLocks noRot="1" noChangeAspect="1" noMove="1" noResize="1" noEditPoints="1" noAdjustHandles="1" noChangeArrowheads="1" noChangeShapeType="1" noTextEdit="1"/>
              </p:cNvSpPr>
              <p:nvPr/>
            </p:nvSpPr>
            <p:spPr>
              <a:xfrm>
                <a:off x="4581333" y="5637008"/>
                <a:ext cx="3601615" cy="594783"/>
              </a:xfrm>
              <a:prstGeom prst="rect">
                <a:avLst/>
              </a:prstGeom>
              <a:blipFill rotWithShape="1">
                <a:blip r:embed="rId6"/>
                <a:stretch>
                  <a:fillRect b="-7438"/>
                </a:stretch>
              </a:blipFill>
              <a:effectLst>
                <a:outerShdw blurRad="63500" sx="102000" sy="102000" algn="ctr" rotWithShape="0">
                  <a:prstClr val="black"/>
                </a:outerShdw>
              </a:effectLst>
            </p:spPr>
            <p:txBody>
              <a:bodyPr/>
              <a:lstStyle/>
              <a:p>
                <a:r>
                  <a:rPr lang="en-US">
                    <a:noFill/>
                  </a:rPr>
                  <a:t> </a:t>
                </a:r>
              </a:p>
            </p:txBody>
          </p:sp>
        </mc:Fallback>
      </mc:AlternateContent>
      <p:grpSp>
        <p:nvGrpSpPr>
          <p:cNvPr id="3" name="Group 2"/>
          <p:cNvGrpSpPr/>
          <p:nvPr/>
        </p:nvGrpSpPr>
        <p:grpSpPr>
          <a:xfrm>
            <a:off x="979715" y="857978"/>
            <a:ext cx="7120677" cy="277004"/>
            <a:chOff x="979715" y="857978"/>
            <a:chExt cx="7120677" cy="277004"/>
          </a:xfrm>
        </p:grpSpPr>
        <p:sp>
          <p:nvSpPr>
            <p:cNvPr id="11" name="TextBox 10"/>
            <p:cNvSpPr txBox="1"/>
            <p:nvPr/>
          </p:nvSpPr>
          <p:spPr>
            <a:xfrm>
              <a:off x="4581333" y="857978"/>
              <a:ext cx="3519059"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1.19</a:t>
              </a:r>
              <a:endParaRPr lang="en-US" dirty="0">
                <a:solidFill>
                  <a:schemeClr val="tx1">
                    <a:alpha val="90000"/>
                  </a:schemeClr>
                </a:solidFill>
              </a:endParaRPr>
            </a:p>
          </p:txBody>
        </p:sp>
        <p:sp>
          <p:nvSpPr>
            <p:cNvPr id="12" name="TextBox 11"/>
            <p:cNvSpPr txBox="1"/>
            <p:nvPr/>
          </p:nvSpPr>
          <p:spPr>
            <a:xfrm>
              <a:off x="979715" y="857978"/>
              <a:ext cx="3601617" cy="277004"/>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dirty="0" smtClean="0">
                  <a:solidFill>
                    <a:schemeClr val="tx1">
                      <a:alpha val="90000"/>
                    </a:schemeClr>
                  </a:solidFill>
                </a:rPr>
                <a:t>RMSE: 0.03</a:t>
              </a:r>
              <a:endParaRPr lang="en-US" dirty="0">
                <a:solidFill>
                  <a:schemeClr val="tx1">
                    <a:alpha val="90000"/>
                  </a:schemeClr>
                </a:solidFill>
              </a:endParaRPr>
            </a:p>
          </p:txBody>
        </p:sp>
      </p:grpSp>
    </p:spTree>
    <p:extLst>
      <p:ext uri="{BB962C8B-B14F-4D97-AF65-F5344CB8AC3E}">
        <p14:creationId xmlns:p14="http://schemas.microsoft.com/office/powerpoint/2010/main" val="2111428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outline</a:t>
            </a:r>
            <a:endParaRPr lang="en-US" dirty="0"/>
          </a:p>
        </p:txBody>
      </p:sp>
      <p:sp>
        <p:nvSpPr>
          <p:cNvPr id="3" name="Content Placeholder 2"/>
          <p:cNvSpPr>
            <a:spLocks noGrp="1"/>
          </p:cNvSpPr>
          <p:nvPr>
            <p:ph idx="1"/>
          </p:nvPr>
        </p:nvSpPr>
        <p:spPr/>
        <p:txBody>
          <a:bodyPr/>
          <a:lstStyle/>
          <a:p>
            <a:r>
              <a:rPr lang="en-US" dirty="0" smtClean="0"/>
              <a:t>Why current techniques have so much noise?</a:t>
            </a:r>
          </a:p>
          <a:p>
            <a:endParaRPr lang="en-US" sz="1200" dirty="0" smtClean="0"/>
          </a:p>
          <a:p>
            <a:r>
              <a:rPr lang="en-US" dirty="0" smtClean="0"/>
              <a:t>New path sampling techniques</a:t>
            </a:r>
          </a:p>
          <a:p>
            <a:endParaRPr lang="en-US" sz="1200" dirty="0" smtClean="0"/>
          </a:p>
          <a:p>
            <a:r>
              <a:rPr lang="en-US" dirty="0" smtClean="0"/>
              <a:t>Practical applications</a:t>
            </a:r>
          </a:p>
          <a:p>
            <a:pPr lvl="1"/>
            <a:r>
              <a:rPr lang="en-US" dirty="0" smtClean="0"/>
              <a:t>Path tracing</a:t>
            </a:r>
          </a:p>
          <a:p>
            <a:pPr lvl="1"/>
            <a:r>
              <a:rPr lang="en-US" dirty="0" smtClean="0"/>
              <a:t>Bidirectional path tracing</a:t>
            </a:r>
          </a:p>
          <a:p>
            <a:pPr lvl="1"/>
            <a:r>
              <a:rPr lang="en-US" dirty="0" smtClean="0"/>
              <a:t>Virtual ray lights</a:t>
            </a:r>
          </a:p>
        </p:txBody>
      </p:sp>
    </p:spTree>
    <p:extLst>
      <p:ext uri="{BB962C8B-B14F-4D97-AF65-F5344CB8AC3E}">
        <p14:creationId xmlns:p14="http://schemas.microsoft.com/office/powerpoint/2010/main" val="2176995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490931" y="1329193"/>
            <a:ext cx="5977316" cy="1187877"/>
            <a:chOff x="1490931" y="1606559"/>
            <a:chExt cx="5977316" cy="1187877"/>
          </a:xfrm>
        </p:grpSpPr>
        <p:cxnSp>
          <p:nvCxnSpPr>
            <p:cNvPr id="93" name="Straight Arrow Connector 92"/>
            <p:cNvCxnSpPr>
              <a:stCxn id="96" idx="6"/>
              <a:endCxn id="97" idx="2"/>
            </p:cNvCxnSpPr>
            <p:nvPr/>
          </p:nvCxnSpPr>
          <p:spPr>
            <a:xfrm>
              <a:off x="4582542" y="2280843"/>
              <a:ext cx="217812" cy="59588"/>
            </a:xfrm>
            <a:prstGeom prst="straightConnector1">
              <a:avLst/>
            </a:prstGeom>
            <a:ln w="25400">
              <a:solidFill>
                <a:srgbClr val="FA4C5D"/>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96" idx="2"/>
            </p:cNvCxnSpPr>
            <p:nvPr/>
          </p:nvCxnSpPr>
          <p:spPr>
            <a:xfrm flipV="1">
              <a:off x="1621789" y="2280843"/>
              <a:ext cx="2830547" cy="339351"/>
            </a:xfrm>
            <a:prstGeom prst="straightConnector1">
              <a:avLst/>
            </a:prstGeom>
            <a:ln w="25400">
              <a:solidFill>
                <a:schemeClr val="accent1"/>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97" idx="2"/>
            </p:cNvCxnSpPr>
            <p:nvPr/>
          </p:nvCxnSpPr>
          <p:spPr>
            <a:xfrm flipV="1">
              <a:off x="4800354" y="2022105"/>
              <a:ext cx="2556755" cy="318326"/>
            </a:xfrm>
            <a:prstGeom prst="straightConnector1">
              <a:avLst/>
            </a:prstGeom>
            <a:ln w="25400">
              <a:solidFill>
                <a:schemeClr val="accent1"/>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4452336" y="221574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7" name="Oval 96"/>
            <p:cNvSpPr/>
            <p:nvPr/>
          </p:nvSpPr>
          <p:spPr>
            <a:xfrm rot="240000">
              <a:off x="4800195" y="2279870"/>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4" name="Rectangle 103"/>
                <p:cNvSpPr/>
                <p:nvPr/>
              </p:nvSpPr>
              <p:spPr>
                <a:xfrm>
                  <a:off x="4662042" y="2394326"/>
                  <a:ext cx="4106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effectLst>
                              <a:outerShdw blurRad="38100" dist="25400" dir="2700000" algn="tl">
                                <a:srgbClr val="000000"/>
                              </a:outerShdw>
                            </a:effectLst>
                            <a:latin typeface="Cambria Math"/>
                          </a:rPr>
                          <m:t>𝐛</m:t>
                        </m:r>
                      </m:oMath>
                    </m:oMathPara>
                  </a14:m>
                  <a:endParaRPr lang="en-GB" sz="2000" dirty="0">
                    <a:solidFill>
                      <a:schemeClr val="tx1"/>
                    </a:solidFill>
                  </a:endParaRPr>
                </a:p>
              </p:txBody>
            </p:sp>
          </mc:Choice>
          <mc:Fallback xmlns="">
            <p:sp>
              <p:nvSpPr>
                <p:cNvPr id="104" name="Rectangle 103"/>
                <p:cNvSpPr>
                  <a:spLocks noRot="1" noChangeAspect="1" noMove="1" noResize="1" noEditPoints="1" noAdjustHandles="1" noChangeArrowheads="1" noChangeShapeType="1" noTextEdit="1"/>
                </p:cNvSpPr>
                <p:nvPr/>
              </p:nvSpPr>
              <p:spPr>
                <a:xfrm>
                  <a:off x="4662042" y="2394326"/>
                  <a:ext cx="410690" cy="400110"/>
                </a:xfrm>
                <a:prstGeom prst="rect">
                  <a:avLst/>
                </a:prstGeom>
                <a:blipFill rotWithShape="1">
                  <a:blip r:embed="rId50"/>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Rectangle 104"/>
                <p:cNvSpPr/>
                <p:nvPr/>
              </p:nvSpPr>
              <p:spPr>
                <a:xfrm>
                  <a:off x="4326991" y="2280287"/>
                  <a:ext cx="37863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effectLst>
                              <a:outerShdw blurRad="38100" dist="25400" dir="2700000" algn="tl">
                                <a:srgbClr val="000000"/>
                              </a:outerShdw>
                            </a:effectLst>
                            <a:latin typeface="Cambria Math"/>
                          </a:rPr>
                          <m:t>𝐜</m:t>
                        </m:r>
                      </m:oMath>
                    </m:oMathPara>
                  </a14:m>
                  <a:endParaRPr lang="en-GB" sz="2000" dirty="0"/>
                </a:p>
              </p:txBody>
            </p:sp>
          </mc:Choice>
          <mc:Fallback xmlns="">
            <p:sp>
              <p:nvSpPr>
                <p:cNvPr id="105" name="Rectangle 104"/>
                <p:cNvSpPr>
                  <a:spLocks noRot="1" noChangeAspect="1" noMove="1" noResize="1" noEditPoints="1" noAdjustHandles="1" noChangeArrowheads="1" noChangeShapeType="1" noTextEdit="1"/>
                </p:cNvSpPr>
                <p:nvPr/>
              </p:nvSpPr>
              <p:spPr>
                <a:xfrm>
                  <a:off x="4326991" y="2280287"/>
                  <a:ext cx="378630" cy="400110"/>
                </a:xfrm>
                <a:prstGeom prst="rect">
                  <a:avLst/>
                </a:prstGeom>
                <a:blipFill rotWithShape="1">
                  <a:blip r:embed="rId5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G3"/>
                <p:cNvSpPr/>
                <p:nvPr/>
              </p:nvSpPr>
              <p:spPr>
                <a:xfrm>
                  <a:off x="2924324" y="2410565"/>
                  <a:ext cx="911340" cy="369332"/>
                </a:xfrm>
                <a:prstGeom prst="rect">
                  <a:avLst/>
                </a:prstGeom>
              </p:spPr>
              <p:txBody>
                <a:bodyPr wrap="none">
                  <a:spAutoFit/>
                </a:bodyPr>
                <a:lstStyle/>
                <a:p>
                  <a:pPr algn="ctr"/>
                  <a14:m>
                    <m:oMath xmlns:m="http://schemas.openxmlformats.org/officeDocument/2006/math">
                      <m:r>
                        <a:rPr lang="en-US" i="1" smtClean="0">
                          <a:solidFill>
                            <a:schemeClr val="accent1"/>
                          </a:solidFill>
                          <a:effectLst>
                            <a:outerShdw blurRad="38100" dist="25400" dir="2700000" algn="tl">
                              <a:srgbClr val="000000"/>
                            </a:outerShdw>
                          </a:effectLst>
                          <a:latin typeface="Cambria Math"/>
                        </a:rPr>
                        <m:t>𝐺</m:t>
                      </m:r>
                      <m:r>
                        <a:rPr lang="en-US" b="1" i="1">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𝐜</m:t>
                      </m:r>
                      <m:r>
                        <m:rPr>
                          <m:nor/>
                        </m:rPr>
                        <a:rPr lang="en-US">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𝐝</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106" name="G3"/>
                <p:cNvSpPr>
                  <a:spLocks noRot="1" noChangeAspect="1" noMove="1" noResize="1" noEditPoints="1" noAdjustHandles="1" noChangeArrowheads="1" noChangeShapeType="1" noTextEdit="1"/>
                </p:cNvSpPr>
                <p:nvPr/>
              </p:nvSpPr>
              <p:spPr>
                <a:xfrm>
                  <a:off x="2924324" y="2410565"/>
                  <a:ext cx="911340" cy="369332"/>
                </a:xfrm>
                <a:prstGeom prst="rect">
                  <a:avLst/>
                </a:prstGeom>
                <a:blipFill rotWithShape="1">
                  <a:blip r:embed="rId52"/>
                  <a:stretch>
                    <a:fillRect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G1"/>
                <p:cNvSpPr/>
                <p:nvPr/>
              </p:nvSpPr>
              <p:spPr>
                <a:xfrm>
                  <a:off x="5935960" y="2163822"/>
                  <a:ext cx="912942" cy="369332"/>
                </a:xfrm>
                <a:prstGeom prst="rect">
                  <a:avLst/>
                </a:prstGeom>
              </p:spPr>
              <p:txBody>
                <a:bodyPr wrap="none">
                  <a:spAutoFit/>
                </a:bodyPr>
                <a:lstStyle/>
                <a:p>
                  <a:pPr algn="ctr"/>
                  <a14:m>
                    <m:oMath xmlns:m="http://schemas.openxmlformats.org/officeDocument/2006/math">
                      <m:r>
                        <a:rPr lang="en-US" i="1" smtClean="0">
                          <a:solidFill>
                            <a:schemeClr val="accent1"/>
                          </a:solidFill>
                          <a:effectLst>
                            <a:outerShdw blurRad="38100" dist="25400" dir="2700000" algn="tl">
                              <a:srgbClr val="000000"/>
                            </a:outerShdw>
                          </a:effectLst>
                          <a:latin typeface="Cambria Math"/>
                        </a:rPr>
                        <m:t>𝐺</m:t>
                      </m:r>
                      <m:r>
                        <a:rPr lang="en-US" b="1" i="1">
                          <a:solidFill>
                            <a:schemeClr val="accent1"/>
                          </a:solidFill>
                          <a:effectLst>
                            <a:outerShdw blurRad="38100" dist="25400" dir="2700000" algn="tl">
                              <a:srgbClr val="000000"/>
                            </a:outerShdw>
                          </a:effectLst>
                          <a:latin typeface="Cambria Math"/>
                        </a:rPr>
                        <m:t>(</m:t>
                      </m:r>
                      <m:r>
                        <a:rPr lang="en-US" b="1">
                          <a:solidFill>
                            <a:schemeClr val="accent1"/>
                          </a:solidFill>
                          <a:effectLst>
                            <a:outerShdw blurRad="38100" dist="25400" dir="2700000" algn="tl">
                              <a:srgbClr val="000000"/>
                            </a:outerShdw>
                          </a:effectLst>
                          <a:latin typeface="Cambria Math"/>
                        </a:rPr>
                        <m:t>𝐚</m:t>
                      </m:r>
                      <m:r>
                        <m:rPr>
                          <m:nor/>
                        </m:rPr>
                        <a:rPr lang="en-US" i="0" smtClean="0">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𝐛</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108" name="G1"/>
                <p:cNvSpPr>
                  <a:spLocks noRot="1" noChangeAspect="1" noMove="1" noResize="1" noEditPoints="1" noAdjustHandles="1" noChangeArrowheads="1" noChangeShapeType="1" noTextEdit="1"/>
                </p:cNvSpPr>
                <p:nvPr/>
              </p:nvSpPr>
              <p:spPr>
                <a:xfrm>
                  <a:off x="5935960" y="2163822"/>
                  <a:ext cx="912942" cy="369332"/>
                </a:xfrm>
                <a:prstGeom prst="rect">
                  <a:avLst/>
                </a:prstGeom>
                <a:blipFill rotWithShape="1">
                  <a:blip r:embed="rId53"/>
                  <a:stretch>
                    <a:fillRect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G1"/>
                <p:cNvSpPr/>
                <p:nvPr/>
              </p:nvSpPr>
              <p:spPr>
                <a:xfrm>
                  <a:off x="4126286" y="1606559"/>
                  <a:ext cx="1779141" cy="609206"/>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i="1" smtClean="0">
                            <a:solidFill>
                              <a:srgbClr val="FA4C5D"/>
                            </a:solidFill>
                            <a:effectLst>
                              <a:outerShdw blurRad="38100" dist="25400" dir="2700000" algn="tl">
                                <a:srgbClr val="000000"/>
                              </a:outerShdw>
                            </a:effectLst>
                            <a:latin typeface="Cambria Math"/>
                          </a:rPr>
                          <m:t>𝐺</m:t>
                        </m:r>
                        <m:d>
                          <m:dPr>
                            <m:ctrlPr>
                              <a:rPr lang="en-US" sz="1600" b="1" i="1">
                                <a:solidFill>
                                  <a:srgbClr val="FA4C5D"/>
                                </a:solidFill>
                                <a:effectLst>
                                  <a:outerShdw blurRad="38100" dist="25400" dir="2700000" algn="tl">
                                    <a:srgbClr val="000000"/>
                                  </a:outerShdw>
                                </a:effectLst>
                                <a:latin typeface="Cambria Math"/>
                              </a:rPr>
                            </m:ctrlPr>
                          </m:dPr>
                          <m:e>
                            <m:r>
                              <a:rPr lang="en-US" sz="1600" b="1" i="0" smtClean="0">
                                <a:solidFill>
                                  <a:srgbClr val="FA4C5D"/>
                                </a:solidFill>
                                <a:effectLst>
                                  <a:outerShdw blurRad="38100" dist="25400" dir="2700000" algn="tl">
                                    <a:srgbClr val="000000"/>
                                  </a:outerShdw>
                                </a:effectLst>
                                <a:latin typeface="Cambria Math"/>
                              </a:rPr>
                              <m:t>𝐛</m:t>
                            </m:r>
                            <m:r>
                              <m:rPr>
                                <m:nor/>
                              </m:rPr>
                              <a:rPr lang="en-US" sz="1600" i="0" smtClean="0">
                                <a:solidFill>
                                  <a:srgbClr val="FA4C5D"/>
                                </a:solidFill>
                                <a:effectLst>
                                  <a:outerShdw blurRad="38100" dist="25400" dir="2700000" algn="tl">
                                    <a:srgbClr val="000000"/>
                                  </a:outerShdw>
                                </a:effectLst>
                                <a:latin typeface="Cambria Math"/>
                              </a:rPr>
                              <m:t>,</m:t>
                            </m:r>
                            <m:r>
                              <a:rPr lang="en-US" sz="1600" b="1" i="0" smtClean="0">
                                <a:solidFill>
                                  <a:srgbClr val="FA4C5D"/>
                                </a:solidFill>
                                <a:effectLst>
                                  <a:outerShdw blurRad="38100" dist="25400" dir="2700000" algn="tl">
                                    <a:srgbClr val="000000"/>
                                  </a:outerShdw>
                                </a:effectLst>
                                <a:latin typeface="Cambria Math"/>
                              </a:rPr>
                              <m:t>𝐜</m:t>
                            </m:r>
                          </m:e>
                        </m:d>
                        <m:r>
                          <a:rPr lang="en-US" sz="1600" b="1" i="1" smtClean="0">
                            <a:solidFill>
                              <a:srgbClr val="FA4C5D"/>
                            </a:solidFill>
                            <a:effectLst>
                              <a:outerShdw blurRad="38100" dist="25400" dir="2700000" algn="tl">
                                <a:srgbClr val="000000"/>
                              </a:outerShdw>
                            </a:effectLst>
                            <a:latin typeface="Cambria Math"/>
                          </a:rPr>
                          <m:t>=</m:t>
                        </m:r>
                        <m:f>
                          <m:fPr>
                            <m:ctrlPr>
                              <a:rPr lang="en-US" sz="1600" b="1" i="1" smtClean="0">
                                <a:solidFill>
                                  <a:srgbClr val="FA4C5D"/>
                                </a:solidFill>
                                <a:effectLst>
                                  <a:outerShdw blurRad="38100" dist="25400" dir="2700000" algn="tl">
                                    <a:srgbClr val="000000"/>
                                  </a:outerShdw>
                                </a:effectLst>
                                <a:latin typeface="Cambria Math"/>
                              </a:rPr>
                            </m:ctrlPr>
                          </m:fPr>
                          <m:num>
                            <m:r>
                              <a:rPr lang="en-US" sz="1600" b="0" i="1" smtClean="0">
                                <a:solidFill>
                                  <a:srgbClr val="FA4C5D"/>
                                </a:solidFill>
                                <a:effectLst>
                                  <a:outerShdw blurRad="38100" dist="25400" dir="2700000" algn="tl">
                                    <a:srgbClr val="000000"/>
                                  </a:outerShdw>
                                </a:effectLst>
                                <a:latin typeface="Cambria Math"/>
                              </a:rPr>
                              <m:t>1</m:t>
                            </m:r>
                          </m:num>
                          <m:den>
                            <m:sSup>
                              <m:sSupPr>
                                <m:ctrlPr>
                                  <a:rPr lang="en-US" sz="1600" b="1" i="1">
                                    <a:solidFill>
                                      <a:srgbClr val="FA4C5D"/>
                                    </a:solidFill>
                                    <a:effectLst>
                                      <a:outerShdw blurRad="38100" dist="25400" dir="2700000" algn="tl">
                                        <a:srgbClr val="000000"/>
                                      </a:outerShdw>
                                    </a:effectLst>
                                    <a:latin typeface="Cambria Math"/>
                                  </a:rPr>
                                </m:ctrlPr>
                              </m:sSupPr>
                              <m:e>
                                <m:d>
                                  <m:dPr>
                                    <m:begChr m:val="‖"/>
                                    <m:endChr m:val="‖"/>
                                    <m:ctrlPr>
                                      <a:rPr lang="en-US" sz="1600" b="1" i="1">
                                        <a:solidFill>
                                          <a:srgbClr val="FA4C5D"/>
                                        </a:solidFill>
                                        <a:effectLst>
                                          <a:outerShdw blurRad="38100" dist="25400" dir="2700000" algn="tl">
                                            <a:srgbClr val="000000"/>
                                          </a:outerShdw>
                                        </a:effectLst>
                                        <a:latin typeface="Cambria Math"/>
                                      </a:rPr>
                                    </m:ctrlPr>
                                  </m:dPr>
                                  <m:e>
                                    <m:r>
                                      <a:rPr lang="en-US" sz="1600" b="1">
                                        <a:solidFill>
                                          <a:srgbClr val="FA4C5D"/>
                                        </a:solidFill>
                                        <a:effectLst>
                                          <a:outerShdw blurRad="38100" dist="25400" dir="2700000" algn="tl">
                                            <a:srgbClr val="000000"/>
                                          </a:outerShdw>
                                        </a:effectLst>
                                        <a:latin typeface="Cambria Math"/>
                                      </a:rPr>
                                      <m:t>𝐛</m:t>
                                    </m:r>
                                    <m:r>
                                      <m:rPr>
                                        <m:nor/>
                                      </m:rPr>
                                      <a:rPr lang="en-US" sz="1600">
                                        <a:solidFill>
                                          <a:srgbClr val="FA4C5D"/>
                                        </a:solidFill>
                                        <a:effectLst>
                                          <a:outerShdw blurRad="38100" dist="25400" dir="2700000" algn="tl">
                                            <a:srgbClr val="000000"/>
                                          </a:outerShdw>
                                        </a:effectLst>
                                        <a:latin typeface="Cambria Math"/>
                                      </a:rPr>
                                      <m:t>−</m:t>
                                    </m:r>
                                    <m:r>
                                      <a:rPr lang="en-US" sz="1600" b="1">
                                        <a:solidFill>
                                          <a:srgbClr val="FA4C5D"/>
                                        </a:solidFill>
                                        <a:effectLst>
                                          <a:outerShdw blurRad="38100" dist="25400" dir="2700000" algn="tl">
                                            <a:srgbClr val="000000"/>
                                          </a:outerShdw>
                                        </a:effectLst>
                                        <a:latin typeface="Cambria Math"/>
                                      </a:rPr>
                                      <m:t>𝐜</m:t>
                                    </m:r>
                                  </m:e>
                                </m:d>
                              </m:e>
                              <m:sup>
                                <m:r>
                                  <a:rPr lang="en-US" sz="1600" b="0" i="1">
                                    <a:solidFill>
                                      <a:srgbClr val="FA4C5D"/>
                                    </a:solidFill>
                                    <a:effectLst>
                                      <a:outerShdw blurRad="38100" dist="25400" dir="2700000" algn="tl">
                                        <a:srgbClr val="000000"/>
                                      </a:outerShdw>
                                    </a:effectLst>
                                    <a:latin typeface="Cambria Math"/>
                                  </a:rPr>
                                  <m:t>2</m:t>
                                </m:r>
                              </m:sup>
                            </m:sSup>
                          </m:den>
                        </m:f>
                      </m:oMath>
                    </m:oMathPara>
                  </a14:m>
                  <a:endParaRPr lang="en-US" sz="1600" dirty="0">
                    <a:solidFill>
                      <a:srgbClr val="FA4C5D"/>
                    </a:solidFill>
                  </a:endParaRPr>
                </a:p>
              </p:txBody>
            </p:sp>
          </mc:Choice>
          <mc:Fallback xmlns="">
            <p:sp>
              <p:nvSpPr>
                <p:cNvPr id="109" name="G1"/>
                <p:cNvSpPr>
                  <a:spLocks noRot="1" noChangeAspect="1" noMove="1" noResize="1" noEditPoints="1" noAdjustHandles="1" noChangeArrowheads="1" noChangeShapeType="1" noTextEdit="1"/>
                </p:cNvSpPr>
                <p:nvPr/>
              </p:nvSpPr>
              <p:spPr>
                <a:xfrm>
                  <a:off x="4126286" y="1606559"/>
                  <a:ext cx="1779141" cy="609206"/>
                </a:xfrm>
                <a:prstGeom prst="rect">
                  <a:avLst/>
                </a:prstGeom>
                <a:blipFill rotWithShape="1">
                  <a:blip r:embed="rId54"/>
                  <a:stretch>
                    <a:fillRect/>
                  </a:stretch>
                </a:blipFill>
              </p:spPr>
              <p:txBody>
                <a:bodyPr/>
                <a:lstStyle/>
                <a:p>
                  <a:r>
                    <a:rPr lang="en-US">
                      <a:noFill/>
                    </a:rPr>
                    <a:t> </a:t>
                  </a:r>
                </a:p>
              </p:txBody>
            </p:sp>
          </mc:Fallback>
        </mc:AlternateContent>
        <p:sp>
          <p:nvSpPr>
            <p:cNvPr id="113" name="Oval 112"/>
            <p:cNvSpPr/>
            <p:nvPr/>
          </p:nvSpPr>
          <p:spPr>
            <a:xfrm>
              <a:off x="1490931" y="2557122"/>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4" name="Oval 113"/>
            <p:cNvSpPr/>
            <p:nvPr/>
          </p:nvSpPr>
          <p:spPr>
            <a:xfrm>
              <a:off x="7338041" y="1909935"/>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69" name="Group 68"/>
          <p:cNvGrpSpPr/>
          <p:nvPr/>
        </p:nvGrpSpPr>
        <p:grpSpPr>
          <a:xfrm>
            <a:off x="2770975" y="3262883"/>
            <a:ext cx="1951052" cy="695619"/>
            <a:chOff x="1239597" y="6684819"/>
            <a:chExt cx="1951052" cy="695619"/>
          </a:xfrm>
        </p:grpSpPr>
        <p:sp>
          <p:nvSpPr>
            <p:cNvPr id="70" name="TextBox 69"/>
            <p:cNvSpPr txBox="1"/>
            <p:nvPr/>
          </p:nvSpPr>
          <p:spPr>
            <a:xfrm>
              <a:off x="1655078" y="7080695"/>
              <a:ext cx="1121992" cy="299743"/>
            </a:xfrm>
            <a:prstGeom prst="rect">
              <a:avLst/>
            </a:prstGeom>
            <a:solidFill>
              <a:schemeClr val="accent1">
                <a:alpha val="15000"/>
              </a:schemeClr>
            </a:solidFill>
            <a:ln w="12700">
              <a:solidFill>
                <a:schemeClr val="accent1">
                  <a:alpha val="80000"/>
                </a:schemeClr>
              </a:solidFill>
            </a:ln>
          </p:spPr>
          <p:txBody>
            <a:bodyPr wrap="none" rtlCol="0" anchor="ctr" anchorCtr="0">
              <a:normAutofit fontScale="70000" lnSpcReduction="20000"/>
            </a:bodyPr>
            <a:lstStyle/>
            <a:p>
              <a:endParaRPr lang="en-US" sz="2400" b="0" dirty="0" smtClean="0">
                <a:solidFill>
                  <a:schemeClr val="tx1"/>
                </a:solidFill>
                <a:latin typeface="Times New Roman" pitchFamily="18" charset="0"/>
                <a:cs typeface="Times New Roman" pitchFamily="18" charset="0"/>
              </a:endParaRPr>
            </a:p>
          </p:txBody>
        </p:sp>
        <p:sp>
          <p:nvSpPr>
            <p:cNvPr id="71" name="Visibility"/>
            <p:cNvSpPr txBox="1"/>
            <p:nvPr/>
          </p:nvSpPr>
          <p:spPr>
            <a:xfrm>
              <a:off x="1239597" y="6684819"/>
              <a:ext cx="1951052" cy="360040"/>
            </a:xfrm>
            <a:prstGeom prst="rect">
              <a:avLst/>
            </a:prstGeom>
            <a:noFill/>
          </p:spPr>
          <p:txBody>
            <a:bodyPr wrap="square" rtlCol="0" anchor="ctr">
              <a:noAutofit/>
            </a:bodyPr>
            <a:lstStyle/>
            <a:p>
              <a:pPr algn="ctr"/>
              <a:r>
                <a:rPr lang="en-US" sz="2000" dirty="0" smtClean="0">
                  <a:solidFill>
                    <a:schemeClr val="accent1"/>
                  </a:solidFill>
                  <a:effectLst>
                    <a:outerShdw blurRad="50800" dist="38100" dir="2700000" algn="tl" rotWithShape="0">
                      <a:prstClr val="black">
                        <a:alpha val="80000"/>
                      </a:prstClr>
                    </a:outerShdw>
                  </a:effectLst>
                  <a:latin typeface="+mn-lt"/>
                </a:rPr>
                <a:t>Contribution</a:t>
              </a:r>
              <a:endParaRPr lang="en-US" sz="2000" dirty="0">
                <a:solidFill>
                  <a:schemeClr val="accent1"/>
                </a:solidFill>
                <a:effectLst>
                  <a:outerShdw blurRad="50800" dist="38100" dir="2700000" algn="tl" rotWithShape="0">
                    <a:prstClr val="black">
                      <a:alpha val="80000"/>
                    </a:prstClr>
                  </a:outerShdw>
                </a:effectLst>
                <a:latin typeface="+mn-lt"/>
              </a:endParaRPr>
            </a:p>
          </p:txBody>
        </p:sp>
      </p:grpSp>
      <p:grpSp>
        <p:nvGrpSpPr>
          <p:cNvPr id="27" name="V"/>
          <p:cNvGrpSpPr/>
          <p:nvPr/>
        </p:nvGrpSpPr>
        <p:grpSpPr>
          <a:xfrm>
            <a:off x="2365851" y="2017111"/>
            <a:ext cx="6240410" cy="3278179"/>
            <a:chOff x="2411571" y="2204710"/>
            <a:chExt cx="6240410" cy="3278179"/>
          </a:xfrm>
        </p:grpSpPr>
        <p:sp>
          <p:nvSpPr>
            <p:cNvPr id="82" name="TextBox 81"/>
            <p:cNvSpPr txBox="1"/>
            <p:nvPr/>
          </p:nvSpPr>
          <p:spPr>
            <a:xfrm>
              <a:off x="7537059" y="5160958"/>
              <a:ext cx="1114521" cy="321931"/>
            </a:xfrm>
            <a:prstGeom prst="rect">
              <a:avLst/>
            </a:prstGeom>
            <a:solidFill>
              <a:schemeClr val="accent1">
                <a:alpha val="15000"/>
              </a:schemeClr>
            </a:solidFill>
            <a:ln w="12700">
              <a:solidFill>
                <a:schemeClr val="accent1">
                  <a:alpha val="80000"/>
                </a:schemeClr>
              </a:solidFill>
            </a:ln>
          </p:spPr>
          <p:txBody>
            <a:bodyPr wrap="none" rtlCol="0" anchor="ctr" anchorCtr="0">
              <a:normAutofit fontScale="70000" lnSpcReduction="20000"/>
            </a:bodyPr>
            <a:lstStyle/>
            <a:p>
              <a:endParaRPr lang="en-US" sz="2400" b="0" dirty="0" smtClean="0">
                <a:solidFill>
                  <a:schemeClr val="accent1"/>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1" name="V1"/>
                <p:cNvSpPr/>
                <p:nvPr/>
              </p:nvSpPr>
              <p:spPr>
                <a:xfrm>
                  <a:off x="6499915" y="2204710"/>
                  <a:ext cx="906915" cy="369332"/>
                </a:xfrm>
                <a:prstGeom prst="rect">
                  <a:avLst/>
                </a:prstGeom>
              </p:spPr>
              <p:txBody>
                <a:bodyPr wrap="none">
                  <a:spAutoFit/>
                </a:bodyPr>
                <a:lstStyle/>
                <a:p>
                  <a:pPr algn="ctr"/>
                  <a14:m>
                    <m:oMath xmlns:m="http://schemas.openxmlformats.org/officeDocument/2006/math">
                      <m:r>
                        <a:rPr lang="en-US" b="0" i="1" smtClean="0">
                          <a:solidFill>
                            <a:schemeClr val="accent1"/>
                          </a:solidFill>
                          <a:effectLst>
                            <a:outerShdw blurRad="38100" dist="25400" dir="2700000" algn="tl">
                              <a:srgbClr val="000000"/>
                            </a:outerShdw>
                          </a:effectLst>
                          <a:latin typeface="Cambria Math"/>
                        </a:rPr>
                        <m:t>𝑉</m:t>
                      </m:r>
                      <m:r>
                        <a:rPr lang="en-US" b="1" i="1">
                          <a:solidFill>
                            <a:schemeClr val="accent1"/>
                          </a:solidFill>
                          <a:effectLst>
                            <a:outerShdw blurRad="38100" dist="25400" dir="2700000" algn="tl">
                              <a:srgbClr val="000000"/>
                            </a:outerShdw>
                          </a:effectLst>
                          <a:latin typeface="Cambria Math"/>
                        </a:rPr>
                        <m:t>(</m:t>
                      </m:r>
                      <m:r>
                        <a:rPr lang="en-US" b="1">
                          <a:solidFill>
                            <a:schemeClr val="accent1"/>
                          </a:solidFill>
                          <a:effectLst>
                            <a:outerShdw blurRad="38100" dist="25400" dir="2700000" algn="tl">
                              <a:srgbClr val="000000"/>
                            </a:outerShdw>
                          </a:effectLst>
                          <a:latin typeface="Cambria Math"/>
                        </a:rPr>
                        <m:t>𝐚</m:t>
                      </m:r>
                      <m:r>
                        <m:rPr>
                          <m:nor/>
                        </m:rPr>
                        <a:rPr lang="en-US">
                          <a:solidFill>
                            <a:schemeClr val="accent1"/>
                          </a:solidFill>
                          <a:effectLst>
                            <a:outerShdw blurRad="38100" dist="25400" dir="2700000" algn="tl">
                              <a:srgbClr val="000000"/>
                            </a:outerShdw>
                          </a:effectLst>
                          <a:latin typeface="Cambria Math"/>
                        </a:rPr>
                        <m:t>,</m:t>
                      </m:r>
                      <m:r>
                        <a:rPr lang="en-US" b="1">
                          <a:solidFill>
                            <a:schemeClr val="accent1"/>
                          </a:solidFill>
                          <a:effectLst>
                            <a:outerShdw blurRad="38100" dist="25400" dir="2700000" algn="tl">
                              <a:srgbClr val="000000"/>
                            </a:outerShdw>
                          </a:effectLst>
                          <a:latin typeface="Cambria Math"/>
                        </a:rPr>
                        <m:t>𝐛</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101" name="V1"/>
                <p:cNvSpPr>
                  <a:spLocks noRot="1" noChangeAspect="1" noMove="1" noResize="1" noEditPoints="1" noAdjustHandles="1" noChangeArrowheads="1" noChangeShapeType="1" noTextEdit="1"/>
                </p:cNvSpPr>
                <p:nvPr/>
              </p:nvSpPr>
              <p:spPr>
                <a:xfrm>
                  <a:off x="6499915" y="2204710"/>
                  <a:ext cx="906915" cy="369332"/>
                </a:xfrm>
                <a:prstGeom prst="rect">
                  <a:avLst/>
                </a:prstGeom>
                <a:blipFill rotWithShape="1">
                  <a:blip r:embed="rId55"/>
                  <a:stretch>
                    <a:fillRect b="-2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V2"/>
                <p:cNvSpPr/>
                <p:nvPr/>
              </p:nvSpPr>
              <p:spPr>
                <a:xfrm>
                  <a:off x="4158891" y="2255673"/>
                  <a:ext cx="919739" cy="369332"/>
                </a:xfrm>
                <a:prstGeom prst="rect">
                  <a:avLst/>
                </a:prstGeom>
              </p:spPr>
              <p:txBody>
                <a:bodyPr wrap="none">
                  <a:spAutoFit/>
                </a:bodyPr>
                <a:lstStyle/>
                <a:p>
                  <a:pPr algn="ctr"/>
                  <a14:m>
                    <m:oMath xmlns:m="http://schemas.openxmlformats.org/officeDocument/2006/math">
                      <m:r>
                        <a:rPr lang="en-US" b="0" i="1" smtClean="0">
                          <a:solidFill>
                            <a:schemeClr val="accent1"/>
                          </a:solidFill>
                          <a:effectLst>
                            <a:outerShdw blurRad="38100" dist="25400" dir="2700000" algn="tl">
                              <a:srgbClr val="000000"/>
                            </a:outerShdw>
                          </a:effectLst>
                          <a:latin typeface="Cambria Math"/>
                        </a:rPr>
                        <m:t>𝑉</m:t>
                      </m:r>
                      <m:r>
                        <a:rPr lang="en-US" b="1" i="1">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𝐛</m:t>
                      </m:r>
                      <m:r>
                        <m:rPr>
                          <m:nor/>
                        </m:rPr>
                        <a:rPr lang="en-US">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𝐜</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102" name="V2"/>
                <p:cNvSpPr>
                  <a:spLocks noRot="1" noChangeAspect="1" noMove="1" noResize="1" noEditPoints="1" noAdjustHandles="1" noChangeArrowheads="1" noChangeShapeType="1" noTextEdit="1"/>
                </p:cNvSpPr>
                <p:nvPr/>
              </p:nvSpPr>
              <p:spPr>
                <a:xfrm>
                  <a:off x="4158891" y="2255673"/>
                  <a:ext cx="919739" cy="369332"/>
                </a:xfrm>
                <a:prstGeom prst="rect">
                  <a:avLst/>
                </a:prstGeom>
                <a:blipFill rotWithShape="1">
                  <a:blip r:embed="rId56"/>
                  <a:stretch>
                    <a:fillRect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V3"/>
                <p:cNvSpPr/>
                <p:nvPr/>
              </p:nvSpPr>
              <p:spPr>
                <a:xfrm>
                  <a:off x="2411571" y="2250800"/>
                  <a:ext cx="906915" cy="369332"/>
                </a:xfrm>
                <a:prstGeom prst="rect">
                  <a:avLst/>
                </a:prstGeom>
              </p:spPr>
              <p:txBody>
                <a:bodyPr wrap="none">
                  <a:spAutoFit/>
                </a:bodyPr>
                <a:lstStyle/>
                <a:p>
                  <a:pPr algn="ctr"/>
                  <a14:m>
                    <m:oMath xmlns:m="http://schemas.openxmlformats.org/officeDocument/2006/math">
                      <m:r>
                        <a:rPr lang="en-US" b="0" i="1" smtClean="0">
                          <a:solidFill>
                            <a:schemeClr val="accent1"/>
                          </a:solidFill>
                          <a:effectLst>
                            <a:outerShdw blurRad="38100" dist="25400" dir="2700000" algn="tl">
                              <a:srgbClr val="000000"/>
                            </a:outerShdw>
                          </a:effectLst>
                          <a:latin typeface="Cambria Math"/>
                        </a:rPr>
                        <m:t>𝑉</m:t>
                      </m:r>
                      <m:r>
                        <a:rPr lang="en-US" b="1" i="1">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𝐜</m:t>
                      </m:r>
                      <m:r>
                        <m:rPr>
                          <m:nor/>
                        </m:rPr>
                        <a:rPr lang="en-US">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𝐝</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103" name="V3"/>
                <p:cNvSpPr>
                  <a:spLocks noRot="1" noChangeAspect="1" noMove="1" noResize="1" noEditPoints="1" noAdjustHandles="1" noChangeArrowheads="1" noChangeShapeType="1" noTextEdit="1"/>
                </p:cNvSpPr>
                <p:nvPr/>
              </p:nvSpPr>
              <p:spPr>
                <a:xfrm>
                  <a:off x="2411571" y="2250800"/>
                  <a:ext cx="906915" cy="369332"/>
                </a:xfrm>
                <a:prstGeom prst="rect">
                  <a:avLst/>
                </a:prstGeom>
                <a:blipFill rotWithShape="1">
                  <a:blip r:embed="rId57"/>
                  <a:stretch>
                    <a:fillRect b="-19672"/>
                  </a:stretch>
                </a:blipFill>
              </p:spPr>
              <p:txBody>
                <a:bodyPr/>
                <a:lstStyle/>
                <a:p>
                  <a:r>
                    <a:rPr lang="en-US">
                      <a:noFill/>
                    </a:rPr>
                    <a:t> </a:t>
                  </a:r>
                </a:p>
              </p:txBody>
            </p:sp>
          </mc:Fallback>
        </mc:AlternateContent>
        <p:sp>
          <p:nvSpPr>
            <p:cNvPr id="86" name="Visibility"/>
            <p:cNvSpPr txBox="1"/>
            <p:nvPr/>
          </p:nvSpPr>
          <p:spPr>
            <a:xfrm>
              <a:off x="7510740" y="4775652"/>
              <a:ext cx="1141241" cy="360040"/>
            </a:xfrm>
            <a:prstGeom prst="rect">
              <a:avLst/>
            </a:prstGeom>
            <a:noFill/>
          </p:spPr>
          <p:txBody>
            <a:bodyPr wrap="square" rtlCol="0" anchor="ctr">
              <a:noAutofit/>
            </a:bodyPr>
            <a:lstStyle/>
            <a:p>
              <a:pPr algn="ctr"/>
              <a:r>
                <a:rPr lang="en-US" sz="2000" dirty="0" smtClean="0">
                  <a:solidFill>
                    <a:schemeClr val="accent1"/>
                  </a:solidFill>
                  <a:effectLst>
                    <a:outerShdw blurRad="50800" dist="38100" dir="2700000" algn="tl" rotWithShape="0">
                      <a:prstClr val="black">
                        <a:alpha val="80000"/>
                      </a:prstClr>
                    </a:outerShdw>
                  </a:effectLst>
                  <a:latin typeface="+mn-lt"/>
                </a:rPr>
                <a:t>Visibility</a:t>
              </a:r>
              <a:endParaRPr lang="en-US" sz="2000" dirty="0">
                <a:solidFill>
                  <a:schemeClr val="accent1"/>
                </a:solidFill>
                <a:effectLst>
                  <a:outerShdw blurRad="50800" dist="38100" dir="2700000" algn="tl" rotWithShape="0">
                    <a:prstClr val="black">
                      <a:alpha val="80000"/>
                    </a:prstClr>
                  </a:outerShdw>
                </a:effectLst>
                <a:latin typeface="+mn-lt"/>
              </a:endParaRPr>
            </a:p>
          </p:txBody>
        </p:sp>
      </p:grpSp>
      <p:grpSp>
        <p:nvGrpSpPr>
          <p:cNvPr id="26" name="T"/>
          <p:cNvGrpSpPr/>
          <p:nvPr/>
        </p:nvGrpSpPr>
        <p:grpSpPr>
          <a:xfrm>
            <a:off x="2371073" y="2017265"/>
            <a:ext cx="5523306" cy="3278025"/>
            <a:chOff x="2416793" y="2204864"/>
            <a:chExt cx="5523306" cy="3278025"/>
          </a:xfrm>
        </p:grpSpPr>
        <p:sp>
          <p:nvSpPr>
            <p:cNvPr id="81" name="TextBox 80"/>
            <p:cNvSpPr txBox="1"/>
            <p:nvPr/>
          </p:nvSpPr>
          <p:spPr>
            <a:xfrm>
              <a:off x="6423715" y="5160958"/>
              <a:ext cx="1113586" cy="321931"/>
            </a:xfrm>
            <a:prstGeom prst="rect">
              <a:avLst/>
            </a:prstGeom>
            <a:solidFill>
              <a:schemeClr val="accent1">
                <a:alpha val="15000"/>
              </a:schemeClr>
            </a:solidFill>
            <a:ln w="12700">
              <a:solidFill>
                <a:schemeClr val="accent1">
                  <a:alpha val="80000"/>
                </a:schemeClr>
              </a:solidFill>
            </a:ln>
          </p:spPr>
          <p:txBody>
            <a:bodyPr wrap="none" rtlCol="0" anchor="ctr" anchorCtr="0">
              <a:normAutofit fontScale="70000" lnSpcReduction="20000"/>
            </a:bodyPr>
            <a:lstStyle/>
            <a:p>
              <a:endParaRPr lang="en-US" sz="2400" b="0" dirty="0" smtClean="0">
                <a:solidFill>
                  <a:schemeClr val="tx1"/>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6" name="T1"/>
                <p:cNvSpPr/>
                <p:nvPr/>
              </p:nvSpPr>
              <p:spPr>
                <a:xfrm>
                  <a:off x="6504244" y="2204864"/>
                  <a:ext cx="898259" cy="369332"/>
                </a:xfrm>
                <a:prstGeom prst="rect">
                  <a:avLst/>
                </a:prstGeom>
              </p:spPr>
              <p:txBody>
                <a:bodyPr wrap="none">
                  <a:spAutoFit/>
                </a:bodyPr>
                <a:lstStyle/>
                <a:p>
                  <a:pPr algn="ctr"/>
                  <a14:m>
                    <m:oMath xmlns:m="http://schemas.openxmlformats.org/officeDocument/2006/math">
                      <m:r>
                        <a:rPr lang="en-US" b="0" i="1" smtClean="0">
                          <a:solidFill>
                            <a:schemeClr val="accent1"/>
                          </a:solidFill>
                          <a:effectLst>
                            <a:outerShdw blurRad="38100" dist="25400" dir="2700000" algn="tl">
                              <a:srgbClr val="000000"/>
                            </a:outerShdw>
                          </a:effectLst>
                          <a:latin typeface="Cambria Math"/>
                        </a:rPr>
                        <m:t>𝑇</m:t>
                      </m:r>
                      <m:r>
                        <a:rPr lang="en-US" b="1" i="1">
                          <a:solidFill>
                            <a:schemeClr val="accent1"/>
                          </a:solidFill>
                          <a:effectLst>
                            <a:outerShdw blurRad="38100" dist="25400" dir="2700000" algn="tl">
                              <a:srgbClr val="000000"/>
                            </a:outerShdw>
                          </a:effectLst>
                          <a:latin typeface="Cambria Math"/>
                        </a:rPr>
                        <m:t>(</m:t>
                      </m:r>
                      <m:r>
                        <a:rPr lang="en-US" b="1">
                          <a:solidFill>
                            <a:schemeClr val="accent1"/>
                          </a:solidFill>
                          <a:effectLst>
                            <a:outerShdw blurRad="38100" dist="25400" dir="2700000" algn="tl">
                              <a:srgbClr val="000000"/>
                            </a:outerShdw>
                          </a:effectLst>
                          <a:latin typeface="Cambria Math"/>
                        </a:rPr>
                        <m:t>𝐚</m:t>
                      </m:r>
                      <m:r>
                        <m:rPr>
                          <m:nor/>
                        </m:rPr>
                        <a:rPr lang="en-US">
                          <a:solidFill>
                            <a:schemeClr val="accent1"/>
                          </a:solidFill>
                          <a:effectLst>
                            <a:outerShdw blurRad="38100" dist="25400" dir="2700000" algn="tl">
                              <a:srgbClr val="000000"/>
                            </a:outerShdw>
                          </a:effectLst>
                          <a:latin typeface="Cambria Math"/>
                        </a:rPr>
                        <m:t>,</m:t>
                      </m:r>
                      <m:r>
                        <a:rPr lang="en-US" b="1">
                          <a:solidFill>
                            <a:schemeClr val="accent1"/>
                          </a:solidFill>
                          <a:effectLst>
                            <a:outerShdw blurRad="38100" dist="25400" dir="2700000" algn="tl">
                              <a:srgbClr val="000000"/>
                            </a:outerShdw>
                          </a:effectLst>
                          <a:latin typeface="Cambria Math"/>
                        </a:rPr>
                        <m:t>𝐛</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76" name="T1"/>
                <p:cNvSpPr>
                  <a:spLocks noRot="1" noChangeAspect="1" noMove="1" noResize="1" noEditPoints="1" noAdjustHandles="1" noChangeArrowheads="1" noChangeShapeType="1" noTextEdit="1"/>
                </p:cNvSpPr>
                <p:nvPr/>
              </p:nvSpPr>
              <p:spPr>
                <a:xfrm>
                  <a:off x="6504244" y="2204864"/>
                  <a:ext cx="898259" cy="369332"/>
                </a:xfrm>
                <a:prstGeom prst="rect">
                  <a:avLst/>
                </a:prstGeom>
                <a:blipFill rotWithShape="1">
                  <a:blip r:embed="rId58"/>
                  <a:stretch>
                    <a:fillRect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2"/>
                <p:cNvSpPr/>
                <p:nvPr/>
              </p:nvSpPr>
              <p:spPr>
                <a:xfrm>
                  <a:off x="4167420" y="2253707"/>
                  <a:ext cx="911083" cy="369332"/>
                </a:xfrm>
                <a:prstGeom prst="rect">
                  <a:avLst/>
                </a:prstGeom>
              </p:spPr>
              <p:txBody>
                <a:bodyPr wrap="none">
                  <a:spAutoFit/>
                </a:bodyPr>
                <a:lstStyle/>
                <a:p>
                  <a:pPr algn="ctr"/>
                  <a14:m>
                    <m:oMath xmlns:m="http://schemas.openxmlformats.org/officeDocument/2006/math">
                      <m:r>
                        <a:rPr lang="en-US" b="0" i="1" smtClean="0">
                          <a:solidFill>
                            <a:schemeClr val="accent1"/>
                          </a:solidFill>
                          <a:effectLst>
                            <a:outerShdw blurRad="38100" dist="25400" dir="2700000" algn="tl">
                              <a:srgbClr val="000000"/>
                            </a:outerShdw>
                          </a:effectLst>
                          <a:latin typeface="Cambria Math"/>
                        </a:rPr>
                        <m:t>𝑇</m:t>
                      </m:r>
                      <m:r>
                        <a:rPr lang="en-US" b="1" i="1">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𝐛</m:t>
                      </m:r>
                      <m:r>
                        <m:rPr>
                          <m:nor/>
                        </m:rPr>
                        <a:rPr lang="en-US">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𝐜</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77" name="T2"/>
                <p:cNvSpPr>
                  <a:spLocks noRot="1" noChangeAspect="1" noMove="1" noResize="1" noEditPoints="1" noAdjustHandles="1" noChangeArrowheads="1" noChangeShapeType="1" noTextEdit="1"/>
                </p:cNvSpPr>
                <p:nvPr/>
              </p:nvSpPr>
              <p:spPr>
                <a:xfrm>
                  <a:off x="4167420" y="2253707"/>
                  <a:ext cx="911083" cy="369332"/>
                </a:xfrm>
                <a:prstGeom prst="rect">
                  <a:avLst/>
                </a:prstGeom>
                <a:blipFill rotWithShape="1">
                  <a:blip r:embed="rId59"/>
                  <a:stretch>
                    <a:fillRect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3"/>
                <p:cNvSpPr/>
                <p:nvPr/>
              </p:nvSpPr>
              <p:spPr>
                <a:xfrm>
                  <a:off x="2416793" y="2250954"/>
                  <a:ext cx="898258" cy="369332"/>
                </a:xfrm>
                <a:prstGeom prst="rect">
                  <a:avLst/>
                </a:prstGeom>
              </p:spPr>
              <p:txBody>
                <a:bodyPr wrap="none">
                  <a:spAutoFit/>
                </a:bodyPr>
                <a:lstStyle/>
                <a:p>
                  <a:pPr algn="ctr"/>
                  <a14:m>
                    <m:oMath xmlns:m="http://schemas.openxmlformats.org/officeDocument/2006/math">
                      <m:r>
                        <a:rPr lang="en-US" b="0" i="1" smtClean="0">
                          <a:solidFill>
                            <a:schemeClr val="accent1"/>
                          </a:solidFill>
                          <a:effectLst>
                            <a:outerShdw blurRad="38100" dist="25400" dir="2700000" algn="tl">
                              <a:srgbClr val="000000"/>
                            </a:outerShdw>
                          </a:effectLst>
                          <a:latin typeface="Cambria Math"/>
                        </a:rPr>
                        <m:t>𝑇</m:t>
                      </m:r>
                      <m:r>
                        <a:rPr lang="en-US" b="1" i="1">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𝐜</m:t>
                      </m:r>
                      <m:r>
                        <m:rPr>
                          <m:nor/>
                        </m:rPr>
                        <a:rPr lang="en-US">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𝐝</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78" name="T3"/>
                <p:cNvSpPr>
                  <a:spLocks noRot="1" noChangeAspect="1" noMove="1" noResize="1" noEditPoints="1" noAdjustHandles="1" noChangeArrowheads="1" noChangeShapeType="1" noTextEdit="1"/>
                </p:cNvSpPr>
                <p:nvPr/>
              </p:nvSpPr>
              <p:spPr>
                <a:xfrm>
                  <a:off x="2416793" y="2250954"/>
                  <a:ext cx="898258" cy="369332"/>
                </a:xfrm>
                <a:prstGeom prst="rect">
                  <a:avLst/>
                </a:prstGeom>
                <a:blipFill rotWithShape="1">
                  <a:blip r:embed="rId60"/>
                  <a:stretch>
                    <a:fillRect b="-19672"/>
                  </a:stretch>
                </a:blipFill>
              </p:spPr>
              <p:txBody>
                <a:bodyPr/>
                <a:lstStyle/>
                <a:p>
                  <a:r>
                    <a:rPr lang="en-US">
                      <a:noFill/>
                    </a:rPr>
                    <a:t> </a:t>
                  </a:r>
                </a:p>
              </p:txBody>
            </p:sp>
          </mc:Fallback>
        </mc:AlternateContent>
        <p:sp>
          <p:nvSpPr>
            <p:cNvPr id="85" name="Transmittance"/>
            <p:cNvSpPr txBox="1"/>
            <p:nvPr/>
          </p:nvSpPr>
          <p:spPr>
            <a:xfrm>
              <a:off x="5989047" y="4775652"/>
              <a:ext cx="1951052" cy="360040"/>
            </a:xfrm>
            <a:prstGeom prst="rect">
              <a:avLst/>
            </a:prstGeom>
            <a:noFill/>
          </p:spPr>
          <p:txBody>
            <a:bodyPr wrap="square" rtlCol="0" anchor="ctr">
              <a:noAutofit/>
            </a:bodyPr>
            <a:lstStyle/>
            <a:p>
              <a:pPr algn="ctr"/>
              <a:r>
                <a:rPr lang="en-US" sz="2000" dirty="0" smtClean="0">
                  <a:solidFill>
                    <a:schemeClr val="accent1"/>
                  </a:solidFill>
                  <a:effectLst>
                    <a:outerShdw blurRad="50800" dist="38100" dir="2700000" algn="tl" rotWithShape="0">
                      <a:prstClr val="black">
                        <a:alpha val="80000"/>
                      </a:prstClr>
                    </a:outerShdw>
                  </a:effectLst>
                  <a:latin typeface="+mn-lt"/>
                </a:rPr>
                <a:t>Transmittance</a:t>
              </a:r>
              <a:endParaRPr lang="en-US" sz="2000" dirty="0">
                <a:solidFill>
                  <a:schemeClr val="accent1"/>
                </a:solidFill>
                <a:effectLst>
                  <a:outerShdw blurRad="50800" dist="38100" dir="2700000" algn="tl" rotWithShape="0">
                    <a:prstClr val="black">
                      <a:alpha val="80000"/>
                    </a:prstClr>
                  </a:outerShdw>
                </a:effectLst>
                <a:latin typeface="+mn-lt"/>
              </a:endParaRPr>
            </a:p>
          </p:txBody>
        </p:sp>
      </p:grpSp>
      <p:grpSp>
        <p:nvGrpSpPr>
          <p:cNvPr id="32" name="G"/>
          <p:cNvGrpSpPr/>
          <p:nvPr/>
        </p:nvGrpSpPr>
        <p:grpSpPr>
          <a:xfrm>
            <a:off x="2364526" y="2017259"/>
            <a:ext cx="4995730" cy="417765"/>
            <a:chOff x="2364526" y="2294625"/>
            <a:chExt cx="4995730" cy="417765"/>
          </a:xfrm>
        </p:grpSpPr>
        <mc:AlternateContent xmlns:mc="http://schemas.openxmlformats.org/markup-compatibility/2006" xmlns:a14="http://schemas.microsoft.com/office/drawing/2010/main">
          <mc:Choice Requires="a14">
            <p:sp>
              <p:nvSpPr>
                <p:cNvPr id="98" name="G1"/>
                <p:cNvSpPr/>
                <p:nvPr/>
              </p:nvSpPr>
              <p:spPr>
                <a:xfrm>
                  <a:off x="6447314" y="2294625"/>
                  <a:ext cx="912942" cy="369332"/>
                </a:xfrm>
                <a:prstGeom prst="rect">
                  <a:avLst/>
                </a:prstGeom>
              </p:spPr>
              <p:txBody>
                <a:bodyPr wrap="none">
                  <a:spAutoFit/>
                </a:bodyPr>
                <a:lstStyle/>
                <a:p>
                  <a:pPr algn="ctr"/>
                  <a14:m>
                    <m:oMath xmlns:m="http://schemas.openxmlformats.org/officeDocument/2006/math">
                      <m:r>
                        <a:rPr lang="en-US" i="1" smtClean="0">
                          <a:solidFill>
                            <a:schemeClr val="accent1"/>
                          </a:solidFill>
                          <a:effectLst>
                            <a:outerShdw blurRad="38100" dist="25400" dir="2700000" algn="tl">
                              <a:srgbClr val="000000"/>
                            </a:outerShdw>
                          </a:effectLst>
                          <a:latin typeface="Cambria Math"/>
                        </a:rPr>
                        <m:t>𝐺</m:t>
                      </m:r>
                      <m:r>
                        <a:rPr lang="en-US" b="1" i="1">
                          <a:solidFill>
                            <a:schemeClr val="accent1"/>
                          </a:solidFill>
                          <a:effectLst>
                            <a:outerShdw blurRad="38100" dist="25400" dir="2700000" algn="tl">
                              <a:srgbClr val="000000"/>
                            </a:outerShdw>
                          </a:effectLst>
                          <a:latin typeface="Cambria Math"/>
                        </a:rPr>
                        <m:t>(</m:t>
                      </m:r>
                      <m:r>
                        <a:rPr lang="en-US" b="1">
                          <a:solidFill>
                            <a:schemeClr val="accent1"/>
                          </a:solidFill>
                          <a:effectLst>
                            <a:outerShdw blurRad="38100" dist="25400" dir="2700000" algn="tl">
                              <a:srgbClr val="000000"/>
                            </a:outerShdw>
                          </a:effectLst>
                          <a:latin typeface="Cambria Math"/>
                        </a:rPr>
                        <m:t>𝐚</m:t>
                      </m:r>
                      <m:r>
                        <m:rPr>
                          <m:nor/>
                        </m:rPr>
                        <a:rPr lang="en-US" i="0" smtClean="0">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𝐛</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98" name="G1"/>
                <p:cNvSpPr>
                  <a:spLocks noRot="1" noChangeAspect="1" noMove="1" noResize="1" noEditPoints="1" noAdjustHandles="1" noChangeArrowheads="1" noChangeShapeType="1" noTextEdit="1"/>
                </p:cNvSpPr>
                <p:nvPr/>
              </p:nvSpPr>
              <p:spPr>
                <a:xfrm>
                  <a:off x="6447314" y="2294625"/>
                  <a:ext cx="912942" cy="369332"/>
                </a:xfrm>
                <a:prstGeom prst="rect">
                  <a:avLst/>
                </a:prstGeom>
                <a:blipFill rotWithShape="1">
                  <a:blip r:embed="rId61"/>
                  <a:stretch>
                    <a:fillRect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G2"/>
                <p:cNvSpPr/>
                <p:nvPr/>
              </p:nvSpPr>
              <p:spPr>
                <a:xfrm>
                  <a:off x="4108577" y="2343058"/>
                  <a:ext cx="924164" cy="369332"/>
                </a:xfrm>
                <a:prstGeom prst="rect">
                  <a:avLst/>
                </a:prstGeom>
              </p:spPr>
              <p:txBody>
                <a:bodyPr wrap="none">
                  <a:spAutoFit/>
                </a:bodyPr>
                <a:lstStyle/>
                <a:p>
                  <a:pPr algn="ctr"/>
                  <a14:m>
                    <m:oMath xmlns:m="http://schemas.openxmlformats.org/officeDocument/2006/math">
                      <m:r>
                        <a:rPr lang="en-US" i="1" smtClean="0">
                          <a:solidFill>
                            <a:schemeClr val="accent1"/>
                          </a:solidFill>
                          <a:effectLst>
                            <a:outerShdw blurRad="38100" dist="25400" dir="2700000" algn="tl">
                              <a:srgbClr val="000000"/>
                            </a:outerShdw>
                          </a:effectLst>
                          <a:latin typeface="Cambria Math"/>
                        </a:rPr>
                        <m:t>𝐺</m:t>
                      </m:r>
                      <m:r>
                        <a:rPr lang="en-US" b="1" i="1">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𝐛</m:t>
                      </m:r>
                      <m:r>
                        <m:rPr>
                          <m:nor/>
                        </m:rPr>
                        <a:rPr lang="en-US">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𝐜</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99" name="G2"/>
                <p:cNvSpPr>
                  <a:spLocks noRot="1" noChangeAspect="1" noMove="1" noResize="1" noEditPoints="1" noAdjustHandles="1" noChangeArrowheads="1" noChangeShapeType="1" noTextEdit="1"/>
                </p:cNvSpPr>
                <p:nvPr/>
              </p:nvSpPr>
              <p:spPr>
                <a:xfrm>
                  <a:off x="4108577" y="2343058"/>
                  <a:ext cx="924164" cy="369332"/>
                </a:xfrm>
                <a:prstGeom prst="rect">
                  <a:avLst/>
                </a:prstGeom>
                <a:blipFill rotWithShape="1">
                  <a:blip r:embed="rId62"/>
                  <a:stretch>
                    <a:fillRect b="-2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G3"/>
                <p:cNvSpPr/>
                <p:nvPr/>
              </p:nvSpPr>
              <p:spPr>
                <a:xfrm>
                  <a:off x="2364526" y="2340715"/>
                  <a:ext cx="911340" cy="369332"/>
                </a:xfrm>
                <a:prstGeom prst="rect">
                  <a:avLst/>
                </a:prstGeom>
              </p:spPr>
              <p:txBody>
                <a:bodyPr wrap="none">
                  <a:spAutoFit/>
                </a:bodyPr>
                <a:lstStyle/>
                <a:p>
                  <a:pPr algn="ctr"/>
                  <a14:m>
                    <m:oMath xmlns:m="http://schemas.openxmlformats.org/officeDocument/2006/math">
                      <m:r>
                        <a:rPr lang="en-US" i="1" smtClean="0">
                          <a:solidFill>
                            <a:schemeClr val="accent1"/>
                          </a:solidFill>
                          <a:effectLst>
                            <a:outerShdw blurRad="38100" dist="25400" dir="2700000" algn="tl">
                              <a:srgbClr val="000000"/>
                            </a:outerShdw>
                          </a:effectLst>
                          <a:latin typeface="Cambria Math"/>
                        </a:rPr>
                        <m:t>𝐺</m:t>
                      </m:r>
                      <m:r>
                        <a:rPr lang="en-US" b="1" i="1">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𝐜</m:t>
                      </m:r>
                      <m:r>
                        <m:rPr>
                          <m:nor/>
                        </m:rPr>
                        <a:rPr lang="en-US">
                          <a:solidFill>
                            <a:schemeClr val="accent1"/>
                          </a:solidFill>
                          <a:effectLst>
                            <a:outerShdw blurRad="38100" dist="25400" dir="2700000" algn="tl">
                              <a:srgbClr val="000000"/>
                            </a:outerShdw>
                          </a:effectLst>
                          <a:latin typeface="Cambria Math"/>
                        </a:rPr>
                        <m:t>,</m:t>
                      </m:r>
                      <m:r>
                        <a:rPr lang="en-US" b="1" i="0" smtClean="0">
                          <a:solidFill>
                            <a:schemeClr val="accent1"/>
                          </a:solidFill>
                          <a:effectLst>
                            <a:outerShdw blurRad="38100" dist="25400" dir="2700000" algn="tl">
                              <a:srgbClr val="000000"/>
                            </a:outerShdw>
                          </a:effectLst>
                          <a:latin typeface="Cambria Math"/>
                        </a:rPr>
                        <m:t>𝐝</m:t>
                      </m:r>
                      <m:r>
                        <a:rPr lang="en-US" b="1" i="1">
                          <a:solidFill>
                            <a:schemeClr val="accent1"/>
                          </a:solidFill>
                          <a:effectLst>
                            <a:outerShdw blurRad="38100" dist="25400" dir="2700000" algn="tl">
                              <a:srgbClr val="000000"/>
                            </a:outerShdw>
                          </a:effectLst>
                          <a:latin typeface="Cambria Math"/>
                        </a:rPr>
                        <m:t>)</m:t>
                      </m:r>
                    </m:oMath>
                  </a14:m>
                  <a:r>
                    <a:rPr lang="en-US" dirty="0">
                      <a:solidFill>
                        <a:schemeClr val="accent1"/>
                      </a:solidFill>
                      <a:effectLst>
                        <a:outerShdw blurRad="38100" dist="25400" dir="2700000" algn="tl">
                          <a:srgbClr val="000000"/>
                        </a:outerShdw>
                      </a:effectLst>
                    </a:rPr>
                    <a:t> </a:t>
                  </a:r>
                  <a:endParaRPr lang="en-US" dirty="0">
                    <a:solidFill>
                      <a:schemeClr val="accent1"/>
                    </a:solidFill>
                  </a:endParaRPr>
                </a:p>
              </p:txBody>
            </p:sp>
          </mc:Choice>
          <mc:Fallback xmlns="">
            <p:sp>
              <p:nvSpPr>
                <p:cNvPr id="100" name="G3"/>
                <p:cNvSpPr>
                  <a:spLocks noRot="1" noChangeAspect="1" noMove="1" noResize="1" noEditPoints="1" noAdjustHandles="1" noChangeArrowheads="1" noChangeShapeType="1" noTextEdit="1"/>
                </p:cNvSpPr>
                <p:nvPr/>
              </p:nvSpPr>
              <p:spPr>
                <a:xfrm>
                  <a:off x="2364526" y="2340715"/>
                  <a:ext cx="911340" cy="369332"/>
                </a:xfrm>
                <a:prstGeom prst="rect">
                  <a:avLst/>
                </a:prstGeom>
                <a:blipFill rotWithShape="1">
                  <a:blip r:embed="rId63"/>
                  <a:stretch>
                    <a:fillRect b="-19672"/>
                  </a:stretch>
                </a:blipFill>
              </p:spPr>
              <p:txBody>
                <a:bodyPr/>
                <a:lstStyle/>
                <a:p>
                  <a:r>
                    <a:rPr lang="en-US">
                      <a:noFill/>
                    </a:rPr>
                    <a:t> </a:t>
                  </a:r>
                </a:p>
              </p:txBody>
            </p:sp>
          </mc:Fallback>
        </mc:AlternateContent>
      </p:grpSp>
      <p:grpSp>
        <p:nvGrpSpPr>
          <p:cNvPr id="33" name="Geometry"/>
          <p:cNvGrpSpPr/>
          <p:nvPr/>
        </p:nvGrpSpPr>
        <p:grpSpPr>
          <a:xfrm>
            <a:off x="4831988" y="4588053"/>
            <a:ext cx="1951052" cy="707237"/>
            <a:chOff x="4831988" y="4865419"/>
            <a:chExt cx="1951052" cy="707237"/>
          </a:xfrm>
        </p:grpSpPr>
        <p:sp>
          <p:nvSpPr>
            <p:cNvPr id="79" name="TextBox 78"/>
            <p:cNvSpPr txBox="1"/>
            <p:nvPr/>
          </p:nvSpPr>
          <p:spPr>
            <a:xfrm>
              <a:off x="5267356" y="5250725"/>
              <a:ext cx="1108123" cy="321931"/>
            </a:xfrm>
            <a:prstGeom prst="rect">
              <a:avLst/>
            </a:prstGeom>
            <a:solidFill>
              <a:schemeClr val="accent1">
                <a:alpha val="15000"/>
              </a:schemeClr>
            </a:solidFill>
            <a:ln w="12700">
              <a:solidFill>
                <a:schemeClr val="accent1">
                  <a:alpha val="80000"/>
                </a:schemeClr>
              </a:solidFill>
            </a:ln>
          </p:spPr>
          <p:txBody>
            <a:bodyPr wrap="none" rtlCol="0" anchor="ctr" anchorCtr="0">
              <a:normAutofit fontScale="70000" lnSpcReduction="20000"/>
            </a:bodyPr>
            <a:lstStyle/>
            <a:p>
              <a:endParaRPr lang="en-US" sz="2400" b="0" dirty="0" smtClean="0">
                <a:solidFill>
                  <a:schemeClr val="tx1"/>
                </a:solidFill>
                <a:latin typeface="Times New Roman" pitchFamily="18" charset="0"/>
                <a:cs typeface="Times New Roman" pitchFamily="18" charset="0"/>
              </a:endParaRPr>
            </a:p>
          </p:txBody>
        </p:sp>
        <p:sp>
          <p:nvSpPr>
            <p:cNvPr id="84" name="Geometry"/>
            <p:cNvSpPr txBox="1"/>
            <p:nvPr/>
          </p:nvSpPr>
          <p:spPr>
            <a:xfrm>
              <a:off x="4831988" y="4865419"/>
              <a:ext cx="1951052" cy="360040"/>
            </a:xfrm>
            <a:prstGeom prst="rect">
              <a:avLst/>
            </a:prstGeom>
            <a:noFill/>
          </p:spPr>
          <p:txBody>
            <a:bodyPr wrap="square" rtlCol="0" anchor="ctr">
              <a:noAutofit/>
            </a:bodyPr>
            <a:lstStyle/>
            <a:p>
              <a:pPr algn="ctr"/>
              <a:r>
                <a:rPr lang="en-US" sz="2000" dirty="0" smtClean="0">
                  <a:solidFill>
                    <a:schemeClr val="accent1"/>
                  </a:solidFill>
                  <a:effectLst>
                    <a:outerShdw blurRad="50800" dist="38100" dir="2700000" algn="tl" rotWithShape="0">
                      <a:prstClr val="black">
                        <a:alpha val="80000"/>
                      </a:prstClr>
                    </a:outerShdw>
                  </a:effectLst>
                  <a:latin typeface="+mn-lt"/>
                </a:rPr>
                <a:t>Geometry</a:t>
              </a:r>
              <a:endParaRPr lang="en-US" sz="2000" dirty="0">
                <a:solidFill>
                  <a:schemeClr val="accent1"/>
                </a:solidFill>
                <a:effectLst>
                  <a:outerShdw blurRad="50800" dist="38100" dir="2700000" algn="tl" rotWithShape="0">
                    <a:prstClr val="black">
                      <a:alpha val="80000"/>
                    </a:prstClr>
                  </a:outerShdw>
                </a:effectLst>
                <a:latin typeface="+mn-lt"/>
              </a:endParaRPr>
            </a:p>
          </p:txBody>
        </p:sp>
      </p:grpSp>
      <p:grpSp>
        <p:nvGrpSpPr>
          <p:cNvPr id="24" name="Rho"/>
          <p:cNvGrpSpPr/>
          <p:nvPr/>
        </p:nvGrpSpPr>
        <p:grpSpPr>
          <a:xfrm>
            <a:off x="535308" y="1135410"/>
            <a:ext cx="7651475" cy="4159880"/>
            <a:chOff x="581028" y="1323009"/>
            <a:chExt cx="7651475" cy="4159880"/>
          </a:xfrm>
        </p:grpSpPr>
        <mc:AlternateContent xmlns:mc="http://schemas.openxmlformats.org/markup-compatibility/2006" xmlns:a14="http://schemas.microsoft.com/office/drawing/2010/main">
          <mc:Choice Requires="a14">
            <p:sp>
              <p:nvSpPr>
                <p:cNvPr id="107" name="rho1"/>
                <p:cNvSpPr/>
                <p:nvPr/>
              </p:nvSpPr>
              <p:spPr>
                <a:xfrm>
                  <a:off x="6672076" y="1323009"/>
                  <a:ext cx="1560427"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1"/>
                            </a:solidFill>
                            <a:effectLst>
                              <a:outerShdw blurRad="50800" dist="38100" dir="2700000" algn="tl" rotWithShape="0">
                                <a:prstClr val="black">
                                  <a:alpha val="80000"/>
                                </a:prstClr>
                              </a:outerShdw>
                            </a:effectLst>
                            <a:latin typeface="Cambria Math"/>
                          </a:rPr>
                          <m:t>𝜌</m:t>
                        </m:r>
                        <m:d>
                          <m:dPr>
                            <m:ctrlPr>
                              <a:rPr lang="en-US" b="1" i="1" smtClean="0">
                                <a:solidFill>
                                  <a:schemeClr val="accent1"/>
                                </a:solidFill>
                                <a:effectLst>
                                  <a:outerShdw blurRad="50800" dist="38100" dir="2700000" algn="tl" rotWithShape="0">
                                    <a:prstClr val="black">
                                      <a:alpha val="80000"/>
                                    </a:prstClr>
                                  </a:outerShdw>
                                </a:effectLst>
                                <a:latin typeface="Cambria Math"/>
                              </a:rPr>
                            </m:ctrlPr>
                          </m:dPr>
                          <m:e>
                            <m:r>
                              <a:rPr lang="en-US" b="1">
                                <a:solidFill>
                                  <a:schemeClr val="accent1"/>
                                </a:solidFill>
                                <a:effectLst>
                                  <a:outerShdw blurRad="50800" dist="38100" dir="2700000" algn="tl" rotWithShape="0">
                                    <a:prstClr val="black">
                                      <a:alpha val="80000"/>
                                    </a:prstClr>
                                  </a:outerShdw>
                                </a:effectLst>
                                <a:latin typeface="Cambria Math"/>
                              </a:rPr>
                              <m:t>𝐚</m:t>
                            </m:r>
                          </m:e>
                        </m:d>
                        <m:r>
                          <a:rPr lang="en-US" b="0" i="1" smtClean="0">
                            <a:solidFill>
                              <a:schemeClr val="accent1"/>
                            </a:solidFill>
                            <a:effectLst>
                              <a:outerShdw blurRad="50800" dist="38100" dir="2700000" algn="tl" rotWithShape="0">
                                <a:prstClr val="black">
                                  <a:alpha val="80000"/>
                                </a:prstClr>
                              </a:outerShdw>
                            </a:effectLst>
                            <a:latin typeface="Cambria Math"/>
                            <a:ea typeface="Cambria Math"/>
                          </a:rPr>
                          <m:t>≡</m:t>
                        </m:r>
                        <m:sSub>
                          <m:sSubPr>
                            <m:ctrlPr>
                              <a:rPr lang="en-US" b="0" i="1" smtClean="0">
                                <a:solidFill>
                                  <a:schemeClr val="accent1"/>
                                </a:solidFill>
                                <a:effectLst>
                                  <a:outerShdw blurRad="50800" dist="38100" dir="2700000" algn="tl" rotWithShape="0">
                                    <a:prstClr val="black">
                                      <a:alpha val="80000"/>
                                    </a:prstClr>
                                  </a:outerShdw>
                                </a:effectLst>
                                <a:latin typeface="Cambria Math"/>
                              </a:rPr>
                            </m:ctrlPr>
                          </m:sSubPr>
                          <m:e>
                            <m:r>
                              <a:rPr lang="en-US" b="0" i="1" smtClean="0">
                                <a:solidFill>
                                  <a:schemeClr val="accent1"/>
                                </a:solidFill>
                                <a:effectLst>
                                  <a:outerShdw blurRad="50800" dist="38100" dir="2700000" algn="tl" rotWithShape="0">
                                    <a:prstClr val="black">
                                      <a:alpha val="80000"/>
                                    </a:prstClr>
                                  </a:outerShdw>
                                </a:effectLst>
                                <a:latin typeface="Cambria Math"/>
                              </a:rPr>
                              <m:t>𝐿</m:t>
                            </m:r>
                          </m:e>
                          <m:sub>
                            <m:r>
                              <m:rPr>
                                <m:sty m:val="p"/>
                              </m:rPr>
                              <a:rPr lang="en-US" b="0" i="0" smtClean="0">
                                <a:solidFill>
                                  <a:schemeClr val="accent1"/>
                                </a:solidFill>
                                <a:effectLst>
                                  <a:outerShdw blurRad="50800" dist="38100" dir="2700000" algn="tl" rotWithShape="0">
                                    <a:prstClr val="black">
                                      <a:alpha val="80000"/>
                                    </a:prstClr>
                                  </a:outerShdw>
                                </a:effectLst>
                                <a:latin typeface="Cambria Math"/>
                              </a:rPr>
                              <m:t>e</m:t>
                            </m:r>
                          </m:sub>
                        </m:sSub>
                        <m:r>
                          <a:rPr lang="en-US" b="0" i="1" smtClean="0">
                            <a:solidFill>
                              <a:schemeClr val="accent1"/>
                            </a:solidFill>
                            <a:effectLst>
                              <a:outerShdw blurRad="50800" dist="38100" dir="2700000" algn="tl" rotWithShape="0">
                                <a:prstClr val="black">
                                  <a:alpha val="80000"/>
                                </a:prstClr>
                              </a:outerShdw>
                            </a:effectLst>
                            <a:latin typeface="Cambria Math"/>
                          </a:rPr>
                          <m:t>(</m:t>
                        </m:r>
                        <m:r>
                          <a:rPr lang="en-US" b="1">
                            <a:solidFill>
                              <a:schemeClr val="accent1"/>
                            </a:solidFill>
                            <a:effectLst>
                              <a:outerShdw blurRad="50800" dist="38100" dir="2700000" algn="tl" rotWithShape="0">
                                <a:prstClr val="black">
                                  <a:alpha val="80000"/>
                                </a:prstClr>
                              </a:outerShdw>
                            </a:effectLst>
                            <a:latin typeface="Cambria Math"/>
                          </a:rPr>
                          <m:t>𝐚</m:t>
                        </m:r>
                        <m:r>
                          <a:rPr lang="en-US" b="0" i="1" smtClean="0">
                            <a:solidFill>
                              <a:schemeClr val="accent1"/>
                            </a:solidFill>
                            <a:effectLst>
                              <a:outerShdw blurRad="50800" dist="38100" dir="2700000" algn="tl" rotWithShape="0">
                                <a:prstClr val="black">
                                  <a:alpha val="80000"/>
                                </a:prstClr>
                              </a:outerShdw>
                            </a:effectLst>
                            <a:latin typeface="Cambria Math"/>
                          </a:rPr>
                          <m:t>)</m:t>
                        </m:r>
                      </m:oMath>
                    </m:oMathPara>
                  </a14:m>
                  <a:endParaRPr lang="en-US" dirty="0">
                    <a:solidFill>
                      <a:schemeClr val="accent1"/>
                    </a:solidFill>
                    <a:effectLst>
                      <a:outerShdw blurRad="50800" dist="38100" dir="2700000" algn="tl" rotWithShape="0">
                        <a:prstClr val="black">
                          <a:alpha val="80000"/>
                        </a:prstClr>
                      </a:outerShdw>
                    </a:effectLst>
                  </a:endParaRPr>
                </a:p>
              </p:txBody>
            </p:sp>
          </mc:Choice>
          <mc:Fallback xmlns="">
            <p:sp>
              <p:nvSpPr>
                <p:cNvPr id="107" name="rho1"/>
                <p:cNvSpPr>
                  <a:spLocks noRot="1" noChangeAspect="1" noMove="1" noResize="1" noEditPoints="1" noAdjustHandles="1" noChangeArrowheads="1" noChangeShapeType="1" noTextEdit="1"/>
                </p:cNvSpPr>
                <p:nvPr/>
              </p:nvSpPr>
              <p:spPr>
                <a:xfrm>
                  <a:off x="6672076" y="1323009"/>
                  <a:ext cx="1560427" cy="369332"/>
                </a:xfrm>
                <a:prstGeom prst="rect">
                  <a:avLst/>
                </a:prstGeom>
                <a:blipFill rotWithShape="1">
                  <a:blip r:embed="rId64"/>
                  <a:stretch>
                    <a:fillRect b="-21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rho4"/>
                <p:cNvSpPr/>
                <p:nvPr/>
              </p:nvSpPr>
              <p:spPr>
                <a:xfrm>
                  <a:off x="581028" y="1881582"/>
                  <a:ext cx="1621470"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1"/>
                            </a:solidFill>
                            <a:effectLst>
                              <a:outerShdw blurRad="50800" dist="38100" dir="2700000" algn="tl" rotWithShape="0">
                                <a:prstClr val="black">
                                  <a:alpha val="80000"/>
                                </a:prstClr>
                              </a:outerShdw>
                            </a:effectLst>
                            <a:latin typeface="Cambria Math"/>
                          </a:rPr>
                          <m:t>𝜌</m:t>
                        </m:r>
                        <m:d>
                          <m:dPr>
                            <m:ctrlPr>
                              <a:rPr lang="en-US" b="1" i="1" smtClean="0">
                                <a:solidFill>
                                  <a:schemeClr val="accent1"/>
                                </a:solidFill>
                                <a:effectLst>
                                  <a:outerShdw blurRad="50800" dist="38100" dir="2700000" algn="tl" rotWithShape="0">
                                    <a:prstClr val="black">
                                      <a:alpha val="80000"/>
                                    </a:prstClr>
                                  </a:outerShdw>
                                </a:effectLst>
                                <a:latin typeface="Cambria Math"/>
                              </a:rPr>
                            </m:ctrlPr>
                          </m:dPr>
                          <m:e>
                            <m:r>
                              <a:rPr lang="en-US" b="1" i="0" smtClean="0">
                                <a:solidFill>
                                  <a:schemeClr val="accent1"/>
                                </a:solidFill>
                                <a:effectLst>
                                  <a:outerShdw blurRad="50800" dist="38100" dir="2700000" algn="tl" rotWithShape="0">
                                    <a:prstClr val="black">
                                      <a:alpha val="80000"/>
                                    </a:prstClr>
                                  </a:outerShdw>
                                </a:effectLst>
                                <a:latin typeface="Cambria Math"/>
                              </a:rPr>
                              <m:t>𝐝</m:t>
                            </m:r>
                          </m:e>
                        </m:d>
                        <m:r>
                          <a:rPr lang="en-US" b="0" i="1" smtClean="0">
                            <a:solidFill>
                              <a:schemeClr val="accent1"/>
                            </a:solidFill>
                            <a:effectLst>
                              <a:outerShdw blurRad="50800" dist="38100" dir="2700000" algn="tl" rotWithShape="0">
                                <a:prstClr val="black">
                                  <a:alpha val="80000"/>
                                </a:prstClr>
                              </a:outerShdw>
                            </a:effectLst>
                            <a:latin typeface="Cambria Math"/>
                            <a:ea typeface="Cambria Math"/>
                          </a:rPr>
                          <m:t>≡</m:t>
                        </m:r>
                        <m:sSub>
                          <m:sSubPr>
                            <m:ctrlPr>
                              <a:rPr lang="en-US" b="0" i="1" smtClean="0">
                                <a:solidFill>
                                  <a:schemeClr val="accent1"/>
                                </a:solidFill>
                                <a:effectLst>
                                  <a:outerShdw blurRad="50800" dist="38100" dir="2700000" algn="tl" rotWithShape="0">
                                    <a:prstClr val="black">
                                      <a:alpha val="80000"/>
                                    </a:prstClr>
                                  </a:outerShdw>
                                </a:effectLst>
                                <a:latin typeface="Cambria Math"/>
                              </a:rPr>
                            </m:ctrlPr>
                          </m:sSubPr>
                          <m:e>
                            <m:r>
                              <a:rPr lang="en-US" b="0" i="1" smtClean="0">
                                <a:solidFill>
                                  <a:schemeClr val="accent1"/>
                                </a:solidFill>
                                <a:effectLst>
                                  <a:outerShdw blurRad="50800" dist="38100" dir="2700000" algn="tl" rotWithShape="0">
                                    <a:prstClr val="black">
                                      <a:alpha val="80000"/>
                                    </a:prstClr>
                                  </a:outerShdw>
                                </a:effectLst>
                                <a:latin typeface="Cambria Math"/>
                              </a:rPr>
                              <m:t>𝑊</m:t>
                            </m:r>
                          </m:e>
                          <m:sub>
                            <m:r>
                              <m:rPr>
                                <m:sty m:val="p"/>
                              </m:rPr>
                              <a:rPr lang="en-US" b="0" i="0" smtClean="0">
                                <a:solidFill>
                                  <a:schemeClr val="accent1"/>
                                </a:solidFill>
                                <a:effectLst>
                                  <a:outerShdw blurRad="50800" dist="38100" dir="2700000" algn="tl" rotWithShape="0">
                                    <a:prstClr val="black">
                                      <a:alpha val="80000"/>
                                    </a:prstClr>
                                  </a:outerShdw>
                                </a:effectLst>
                                <a:latin typeface="Cambria Math"/>
                              </a:rPr>
                              <m:t>e</m:t>
                            </m:r>
                          </m:sub>
                        </m:sSub>
                        <m:r>
                          <a:rPr lang="en-US" b="0" i="1" smtClean="0">
                            <a:solidFill>
                              <a:schemeClr val="accent1"/>
                            </a:solidFill>
                            <a:effectLst>
                              <a:outerShdw blurRad="50800" dist="38100" dir="2700000" algn="tl" rotWithShape="0">
                                <a:prstClr val="black">
                                  <a:alpha val="80000"/>
                                </a:prstClr>
                              </a:outerShdw>
                            </a:effectLst>
                            <a:latin typeface="Cambria Math"/>
                          </a:rPr>
                          <m:t>(</m:t>
                        </m:r>
                        <m:r>
                          <a:rPr lang="en-US" b="1">
                            <a:solidFill>
                              <a:schemeClr val="accent1"/>
                            </a:solidFill>
                            <a:effectLst>
                              <a:outerShdw blurRad="50800" dist="38100" dir="2700000" algn="tl" rotWithShape="0">
                                <a:prstClr val="black">
                                  <a:alpha val="80000"/>
                                </a:prstClr>
                              </a:outerShdw>
                            </a:effectLst>
                            <a:latin typeface="Cambria Math"/>
                          </a:rPr>
                          <m:t>𝐝</m:t>
                        </m:r>
                        <m:r>
                          <a:rPr lang="en-US" b="0" i="1" smtClean="0">
                            <a:solidFill>
                              <a:schemeClr val="accent1"/>
                            </a:solidFill>
                            <a:effectLst>
                              <a:outerShdw blurRad="50800" dist="38100" dir="2700000" algn="tl" rotWithShape="0">
                                <a:prstClr val="black">
                                  <a:alpha val="80000"/>
                                </a:prstClr>
                              </a:outerShdw>
                            </a:effectLst>
                            <a:latin typeface="Cambria Math"/>
                          </a:rPr>
                          <m:t>)</m:t>
                        </m:r>
                      </m:oMath>
                    </m:oMathPara>
                  </a14:m>
                  <a:endParaRPr lang="en-US" dirty="0">
                    <a:solidFill>
                      <a:schemeClr val="accent1"/>
                    </a:solidFill>
                    <a:effectLst>
                      <a:outerShdw blurRad="50800" dist="38100" dir="2700000" algn="tl" rotWithShape="0">
                        <a:prstClr val="black">
                          <a:alpha val="80000"/>
                        </a:prstClr>
                      </a:outerShdw>
                    </a:effectLst>
                  </a:endParaRPr>
                </a:p>
              </p:txBody>
            </p:sp>
          </mc:Choice>
          <mc:Fallback xmlns="">
            <p:sp>
              <p:nvSpPr>
                <p:cNvPr id="110" name="rho4"/>
                <p:cNvSpPr>
                  <a:spLocks noRot="1" noChangeAspect="1" noMove="1" noResize="1" noEditPoints="1" noAdjustHandles="1" noChangeArrowheads="1" noChangeShapeType="1" noTextEdit="1"/>
                </p:cNvSpPr>
                <p:nvPr/>
              </p:nvSpPr>
              <p:spPr>
                <a:xfrm>
                  <a:off x="581028" y="1881582"/>
                  <a:ext cx="1621470" cy="369332"/>
                </a:xfrm>
                <a:prstGeom prst="rect">
                  <a:avLst/>
                </a:prstGeom>
                <a:blipFill rotWithShape="1">
                  <a:blip r:embed="rId65"/>
                  <a:stretch>
                    <a:fillRect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ho2"/>
                <p:cNvSpPr/>
                <p:nvPr/>
              </p:nvSpPr>
              <p:spPr>
                <a:xfrm>
                  <a:off x="5410346" y="2043089"/>
                  <a:ext cx="71410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1"/>
                            </a:solidFill>
                            <a:effectLst>
                              <a:outerShdw blurRad="50800" dist="38100" dir="2700000" algn="tl" rotWithShape="0">
                                <a:prstClr val="black">
                                  <a:alpha val="80000"/>
                                </a:prstClr>
                              </a:outerShdw>
                            </a:effectLst>
                            <a:latin typeface="Cambria Math"/>
                          </a:rPr>
                          <m:t>𝜌</m:t>
                        </m:r>
                        <m:d>
                          <m:dPr>
                            <m:ctrlPr>
                              <a:rPr lang="en-US" b="1" i="1" smtClean="0">
                                <a:solidFill>
                                  <a:schemeClr val="accent1"/>
                                </a:solidFill>
                                <a:effectLst>
                                  <a:outerShdw blurRad="50800" dist="38100" dir="2700000" algn="tl" rotWithShape="0">
                                    <a:prstClr val="black">
                                      <a:alpha val="80000"/>
                                    </a:prstClr>
                                  </a:outerShdw>
                                </a:effectLst>
                                <a:latin typeface="Cambria Math"/>
                              </a:rPr>
                            </m:ctrlPr>
                          </m:dPr>
                          <m:e>
                            <m:r>
                              <a:rPr lang="en-US" b="1" i="0" smtClean="0">
                                <a:solidFill>
                                  <a:schemeClr val="accent1"/>
                                </a:solidFill>
                                <a:effectLst>
                                  <a:outerShdw blurRad="50800" dist="38100" dir="2700000" algn="tl" rotWithShape="0">
                                    <a:prstClr val="black">
                                      <a:alpha val="80000"/>
                                    </a:prstClr>
                                  </a:outerShdw>
                                </a:effectLst>
                                <a:latin typeface="Cambria Math"/>
                              </a:rPr>
                              <m:t>𝐛</m:t>
                            </m:r>
                          </m:e>
                        </m:d>
                      </m:oMath>
                    </m:oMathPara>
                  </a14:m>
                  <a:endParaRPr lang="en-US" dirty="0">
                    <a:solidFill>
                      <a:schemeClr val="accent1"/>
                    </a:solidFill>
                    <a:effectLst>
                      <a:outerShdw blurRad="50800" dist="38100" dir="2700000" algn="tl" rotWithShape="0">
                        <a:prstClr val="black">
                          <a:alpha val="80000"/>
                        </a:prstClr>
                      </a:outerShdw>
                    </a:effectLst>
                  </a:endParaRPr>
                </a:p>
              </p:txBody>
            </p:sp>
          </mc:Choice>
          <mc:Fallback xmlns="">
            <p:sp>
              <p:nvSpPr>
                <p:cNvPr id="111" name="rho2"/>
                <p:cNvSpPr>
                  <a:spLocks noRot="1" noChangeAspect="1" noMove="1" noResize="1" noEditPoints="1" noAdjustHandles="1" noChangeArrowheads="1" noChangeShapeType="1" noTextEdit="1"/>
                </p:cNvSpPr>
                <p:nvPr/>
              </p:nvSpPr>
              <p:spPr>
                <a:xfrm>
                  <a:off x="5410346" y="2043089"/>
                  <a:ext cx="714105" cy="369332"/>
                </a:xfrm>
                <a:prstGeom prst="rect">
                  <a:avLst/>
                </a:prstGeom>
                <a:blipFill rotWithShape="1">
                  <a:blip r:embed="rId66"/>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rho3"/>
                <p:cNvSpPr/>
                <p:nvPr/>
              </p:nvSpPr>
              <p:spPr>
                <a:xfrm>
                  <a:off x="3513942" y="1386550"/>
                  <a:ext cx="699679"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1"/>
                            </a:solidFill>
                            <a:effectLst>
                              <a:outerShdw blurRad="50800" dist="38100" dir="2700000" algn="tl" rotWithShape="0">
                                <a:prstClr val="black">
                                  <a:alpha val="80000"/>
                                </a:prstClr>
                              </a:outerShdw>
                            </a:effectLst>
                            <a:latin typeface="Cambria Math"/>
                          </a:rPr>
                          <m:t>𝜌</m:t>
                        </m:r>
                        <m:d>
                          <m:dPr>
                            <m:ctrlPr>
                              <a:rPr lang="en-US" b="1" i="1" smtClean="0">
                                <a:solidFill>
                                  <a:schemeClr val="accent1"/>
                                </a:solidFill>
                                <a:effectLst>
                                  <a:outerShdw blurRad="50800" dist="38100" dir="2700000" algn="tl" rotWithShape="0">
                                    <a:prstClr val="black">
                                      <a:alpha val="80000"/>
                                    </a:prstClr>
                                  </a:outerShdw>
                                </a:effectLst>
                                <a:latin typeface="Cambria Math"/>
                              </a:rPr>
                            </m:ctrlPr>
                          </m:dPr>
                          <m:e>
                            <m:r>
                              <a:rPr lang="en-US" b="1" i="0" smtClean="0">
                                <a:solidFill>
                                  <a:schemeClr val="accent1"/>
                                </a:solidFill>
                                <a:effectLst>
                                  <a:outerShdw blurRad="50800" dist="38100" dir="2700000" algn="tl" rotWithShape="0">
                                    <a:prstClr val="black">
                                      <a:alpha val="80000"/>
                                    </a:prstClr>
                                  </a:outerShdw>
                                </a:effectLst>
                                <a:latin typeface="Cambria Math"/>
                              </a:rPr>
                              <m:t>𝐜</m:t>
                            </m:r>
                          </m:e>
                        </m:d>
                      </m:oMath>
                    </m:oMathPara>
                  </a14:m>
                  <a:endParaRPr lang="en-US" dirty="0">
                    <a:solidFill>
                      <a:schemeClr val="accent1"/>
                    </a:solidFill>
                    <a:effectLst>
                      <a:outerShdw blurRad="50800" dist="38100" dir="2700000" algn="tl" rotWithShape="0">
                        <a:prstClr val="black">
                          <a:alpha val="80000"/>
                        </a:prstClr>
                      </a:outerShdw>
                    </a:effectLst>
                  </a:endParaRPr>
                </a:p>
              </p:txBody>
            </p:sp>
          </mc:Choice>
          <mc:Fallback xmlns="">
            <p:sp>
              <p:nvSpPr>
                <p:cNvPr id="112" name="rho3"/>
                <p:cNvSpPr>
                  <a:spLocks noRot="1" noChangeAspect="1" noMove="1" noResize="1" noEditPoints="1" noAdjustHandles="1" noChangeArrowheads="1" noChangeShapeType="1" noTextEdit="1"/>
                </p:cNvSpPr>
                <p:nvPr/>
              </p:nvSpPr>
              <p:spPr>
                <a:xfrm>
                  <a:off x="3513942" y="1386550"/>
                  <a:ext cx="699679" cy="369332"/>
                </a:xfrm>
                <a:prstGeom prst="rect">
                  <a:avLst/>
                </a:prstGeom>
                <a:blipFill rotWithShape="1">
                  <a:blip r:embed="rId67"/>
                  <a:stretch>
                    <a:fillRect b="-16667"/>
                  </a:stretch>
                </a:blipFill>
              </p:spPr>
              <p:txBody>
                <a:bodyPr/>
                <a:lstStyle/>
                <a:p>
                  <a:r>
                    <a:rPr lang="en-US">
                      <a:noFill/>
                    </a:rPr>
                    <a:t> </a:t>
                  </a:r>
                </a:p>
              </p:txBody>
            </p:sp>
          </mc:Fallback>
        </mc:AlternateContent>
        <p:sp>
          <p:nvSpPr>
            <p:cNvPr id="80" name="TextBox 79"/>
            <p:cNvSpPr txBox="1"/>
            <p:nvPr/>
          </p:nvSpPr>
          <p:spPr>
            <a:xfrm>
              <a:off x="4195657" y="5160958"/>
              <a:ext cx="1104046" cy="321931"/>
            </a:xfrm>
            <a:prstGeom prst="rect">
              <a:avLst/>
            </a:prstGeom>
            <a:solidFill>
              <a:schemeClr val="accent1">
                <a:alpha val="15000"/>
              </a:schemeClr>
            </a:solidFill>
            <a:ln w="12700">
              <a:solidFill>
                <a:schemeClr val="accent1">
                  <a:alpha val="80000"/>
                </a:schemeClr>
              </a:solidFill>
            </a:ln>
          </p:spPr>
          <p:txBody>
            <a:bodyPr wrap="none" rtlCol="0" anchor="ctr" anchorCtr="0">
              <a:normAutofit fontScale="70000" lnSpcReduction="20000"/>
            </a:bodyPr>
            <a:lstStyle/>
            <a:p>
              <a:endParaRPr lang="en-US" sz="2400" b="0" dirty="0" smtClean="0">
                <a:solidFill>
                  <a:schemeClr val="tx1"/>
                </a:solidFill>
                <a:latin typeface="Times New Roman" pitchFamily="18" charset="0"/>
                <a:cs typeface="Times New Roman" pitchFamily="18" charset="0"/>
              </a:endParaRPr>
            </a:p>
          </p:txBody>
        </p:sp>
        <p:sp>
          <p:nvSpPr>
            <p:cNvPr id="83" name="TextBox 82"/>
            <p:cNvSpPr txBox="1"/>
            <p:nvPr/>
          </p:nvSpPr>
          <p:spPr>
            <a:xfrm>
              <a:off x="3775929" y="4775652"/>
              <a:ext cx="1951052" cy="360040"/>
            </a:xfrm>
            <a:prstGeom prst="rect">
              <a:avLst/>
            </a:prstGeom>
            <a:noFill/>
          </p:spPr>
          <p:txBody>
            <a:bodyPr wrap="square" rtlCol="0" anchor="ctr">
              <a:noAutofit/>
            </a:bodyPr>
            <a:lstStyle/>
            <a:p>
              <a:pPr algn="ctr"/>
              <a:r>
                <a:rPr lang="en-US" sz="2000" dirty="0" smtClean="0">
                  <a:solidFill>
                    <a:schemeClr val="accent1"/>
                  </a:solidFill>
                  <a:effectLst>
                    <a:outerShdw blurRad="50800" dist="38100" dir="2700000" algn="tl" rotWithShape="0">
                      <a:prstClr val="black">
                        <a:alpha val="80000"/>
                      </a:prstClr>
                    </a:outerShdw>
                  </a:effectLst>
                  <a:latin typeface="+mn-lt"/>
                </a:rPr>
                <a:t>Scattering</a:t>
              </a:r>
              <a:endParaRPr lang="en-US" sz="2000" dirty="0">
                <a:solidFill>
                  <a:schemeClr val="accent1"/>
                </a:solidFill>
                <a:effectLst>
                  <a:outerShdw blurRad="50800" dist="38100" dir="2700000" algn="tl" rotWithShape="0">
                    <a:prstClr val="black">
                      <a:alpha val="80000"/>
                    </a:prstClr>
                  </a:outerShdw>
                </a:effectLst>
                <a:latin typeface="+mn-lt"/>
              </a:endParaRPr>
            </a:p>
          </p:txBody>
        </p:sp>
      </p:grpSp>
      <p:sp>
        <p:nvSpPr>
          <p:cNvPr id="5" name="Title 4"/>
          <p:cNvSpPr>
            <a:spLocks noGrp="1"/>
          </p:cNvSpPr>
          <p:nvPr>
            <p:ph type="title"/>
          </p:nvPr>
        </p:nvSpPr>
        <p:spPr/>
        <p:txBody>
          <a:bodyPr/>
          <a:lstStyle/>
          <a:p>
            <a:r>
              <a:rPr lang="en-US" dirty="0"/>
              <a:t>Monte Carlo path sampling</a:t>
            </a:r>
            <a:endParaRPr lang="en-GB" dirty="0"/>
          </a:p>
        </p:txBody>
      </p:sp>
      <p:sp>
        <p:nvSpPr>
          <p:cNvPr id="9" name="Sun 8"/>
          <p:cNvSpPr/>
          <p:nvPr/>
        </p:nvSpPr>
        <p:spPr>
          <a:xfrm rot="21375941">
            <a:off x="7523052" y="1496233"/>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2" name="Path edges"/>
          <p:cNvGrpSpPr/>
          <p:nvPr/>
        </p:nvGrpSpPr>
        <p:grpSpPr>
          <a:xfrm>
            <a:off x="1621789" y="1697671"/>
            <a:ext cx="5735320" cy="661001"/>
            <a:chOff x="1667509" y="1885270"/>
            <a:chExt cx="5735320" cy="661001"/>
          </a:xfrm>
        </p:grpSpPr>
        <p:cxnSp>
          <p:nvCxnSpPr>
            <p:cNvPr id="45" name="Straight Arrow Connector 44"/>
            <p:cNvCxnSpPr>
              <a:stCxn id="16" idx="6"/>
              <a:endCxn id="17" idx="1"/>
            </p:cNvCxnSpPr>
            <p:nvPr/>
          </p:nvCxnSpPr>
          <p:spPr>
            <a:xfrm>
              <a:off x="3899757" y="1885270"/>
              <a:ext cx="1752626" cy="614967"/>
            </a:xfrm>
            <a:prstGeom prst="straightConnector1">
              <a:avLst/>
            </a:prstGeom>
            <a:ln w="25400">
              <a:solidFill>
                <a:schemeClr val="tx1">
                  <a:lumMod val="65000"/>
                  <a:lumOff val="35000"/>
                </a:schemeClr>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8" idx="6"/>
              <a:endCxn id="16" idx="2"/>
            </p:cNvCxnSpPr>
            <p:nvPr/>
          </p:nvCxnSpPr>
          <p:spPr>
            <a:xfrm flipV="1">
              <a:off x="1667509" y="1885270"/>
              <a:ext cx="2102042" cy="644123"/>
            </a:xfrm>
            <a:prstGeom prst="straightConnector1">
              <a:avLst/>
            </a:prstGeom>
            <a:ln w="25400">
              <a:solidFill>
                <a:schemeClr val="tx1">
                  <a:lumMod val="65000"/>
                  <a:lumOff val="35000"/>
                </a:schemeClr>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2"/>
              <a:endCxn id="12" idx="3"/>
            </p:cNvCxnSpPr>
            <p:nvPr/>
          </p:nvCxnSpPr>
          <p:spPr>
            <a:xfrm flipV="1">
              <a:off x="5633315" y="1931304"/>
              <a:ext cx="1769514" cy="614967"/>
            </a:xfrm>
            <a:prstGeom prst="straightConnector1">
              <a:avLst/>
            </a:prstGeom>
            <a:ln w="25400">
              <a:solidFill>
                <a:schemeClr val="tx1">
                  <a:lumMod val="65000"/>
                  <a:lumOff val="35000"/>
                </a:schemeClr>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rot="19336456">
            <a:off x="966297" y="2240235"/>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mc:AlternateContent xmlns:mc="http://schemas.openxmlformats.org/markup-compatibility/2006" xmlns:a14="http://schemas.microsoft.com/office/drawing/2010/main">
        <mc:Choice Requires="a14">
          <p:sp>
            <p:nvSpPr>
              <p:cNvPr id="21" name="Rectangle 20"/>
              <p:cNvSpPr/>
              <p:nvPr/>
            </p:nvSpPr>
            <p:spPr>
              <a:xfrm>
                <a:off x="1350088" y="2396684"/>
                <a:ext cx="41229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effectLst>
                            <a:outerShdw blurRad="38100" dist="25400" dir="2700000" algn="tl">
                              <a:srgbClr val="000000"/>
                            </a:outerShdw>
                          </a:effectLst>
                          <a:latin typeface="Cambria Math"/>
                        </a:rPr>
                        <m:t>𝐝</m:t>
                      </m:r>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1350088" y="2396684"/>
                <a:ext cx="412292" cy="400110"/>
              </a:xfrm>
              <a:prstGeom prst="rect">
                <a:avLst/>
              </a:prstGeom>
              <a:blipFill rotWithShape="1">
                <a:blip r:embed="rId68"/>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3603091" y="1716709"/>
                <a:ext cx="37863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effectLst>
                            <a:outerShdw blurRad="38100" dist="25400" dir="2700000" algn="tl">
                              <a:srgbClr val="000000"/>
                            </a:outerShdw>
                          </a:effectLst>
                          <a:latin typeface="Cambria Math"/>
                        </a:rPr>
                        <m:t>𝐜</m:t>
                      </m:r>
                    </m:oMath>
                  </m:oMathPara>
                </a14:m>
                <a:endParaRPr lang="en-GB" sz="2000" dirty="0"/>
              </a:p>
            </p:txBody>
          </p:sp>
        </mc:Choice>
        <mc:Fallback xmlns="">
          <p:sp>
            <p:nvSpPr>
              <p:cNvPr id="41" name="Rectangle 40"/>
              <p:cNvSpPr>
                <a:spLocks noRot="1" noChangeAspect="1" noMove="1" noResize="1" noEditPoints="1" noAdjustHandles="1" noChangeArrowheads="1" noChangeShapeType="1" noTextEdit="1"/>
              </p:cNvSpPr>
              <p:nvPr/>
            </p:nvSpPr>
            <p:spPr>
              <a:xfrm>
                <a:off x="3603091" y="1716709"/>
                <a:ext cx="378630" cy="400110"/>
              </a:xfrm>
              <a:prstGeom prst="rect">
                <a:avLst/>
              </a:prstGeom>
              <a:blipFill rotWithShape="1">
                <a:blip r:embed="rId6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5451413" y="2429974"/>
                <a:ext cx="4106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effectLst>
                            <a:outerShdw blurRad="38100" dist="25400" dir="2700000" algn="tl">
                              <a:srgbClr val="000000"/>
                            </a:outerShdw>
                          </a:effectLst>
                          <a:latin typeface="Cambria Math"/>
                        </a:rPr>
                        <m:t>𝐛</m:t>
                      </m:r>
                    </m:oMath>
                  </m:oMathPara>
                </a14:m>
                <a:endParaRPr lang="en-GB" sz="2000" dirty="0">
                  <a:solidFill>
                    <a:schemeClr val="tx1"/>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5451413" y="2429974"/>
                <a:ext cx="410690" cy="400110"/>
              </a:xfrm>
              <a:prstGeom prst="rect">
                <a:avLst/>
              </a:prstGeom>
              <a:blipFill rotWithShape="1">
                <a:blip r:embed="rId70"/>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7210806" y="1712493"/>
                <a:ext cx="39626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a:effectLst>
                            <a:outerShdw blurRad="38100" dist="25400" dir="2700000" algn="tl">
                              <a:srgbClr val="000000"/>
                            </a:outerShdw>
                          </a:effectLst>
                          <a:latin typeface="Cambria Math"/>
                        </a:rPr>
                        <m:t>𝐚</m:t>
                      </m:r>
                    </m:oMath>
                  </m:oMathPara>
                </a14:m>
                <a:endParaRPr lang="en-GB" sz="2000" dirty="0"/>
              </a:p>
            </p:txBody>
          </p:sp>
        </mc:Choice>
        <mc:Fallback xmlns="">
          <p:sp>
            <p:nvSpPr>
              <p:cNvPr id="43" name="Rectangle 42"/>
              <p:cNvSpPr>
                <a:spLocks noRot="1" noChangeAspect="1" noMove="1" noResize="1" noEditPoints="1" noAdjustHandles="1" noChangeArrowheads="1" noChangeShapeType="1" noTextEdit="1"/>
              </p:cNvSpPr>
              <p:nvPr/>
            </p:nvSpPr>
            <p:spPr>
              <a:xfrm>
                <a:off x="7210806" y="1712493"/>
                <a:ext cx="396262" cy="400110"/>
              </a:xfrm>
              <a:prstGeom prst="rect">
                <a:avLst/>
              </a:prstGeom>
              <a:blipFill rotWithShape="1">
                <a:blip r:embed="rId71"/>
                <a:stretch>
                  <a:fillRect/>
                </a:stretch>
              </a:blipFill>
            </p:spPr>
            <p:txBody>
              <a:bodyPr/>
              <a:lstStyle/>
              <a:p>
                <a:r>
                  <a:rPr lang="en-US">
                    <a:noFill/>
                  </a:rPr>
                  <a:t> </a:t>
                </a:r>
              </a:p>
            </p:txBody>
          </p:sp>
        </mc:Fallback>
      </mc:AlternateContent>
      <p:grpSp>
        <p:nvGrpSpPr>
          <p:cNvPr id="19" name="Path edges (highlighted)"/>
          <p:cNvGrpSpPr/>
          <p:nvPr/>
        </p:nvGrpSpPr>
        <p:grpSpPr>
          <a:xfrm>
            <a:off x="1621789" y="1697596"/>
            <a:ext cx="5735320" cy="661001"/>
            <a:chOff x="1667509" y="1885195"/>
            <a:chExt cx="5735320" cy="661001"/>
          </a:xfrm>
        </p:grpSpPr>
        <p:cxnSp>
          <p:nvCxnSpPr>
            <p:cNvPr id="62" name="Straight Arrow Connector 61"/>
            <p:cNvCxnSpPr>
              <a:stCxn id="73" idx="6"/>
              <a:endCxn id="74" idx="1"/>
            </p:cNvCxnSpPr>
            <p:nvPr/>
          </p:nvCxnSpPr>
          <p:spPr>
            <a:xfrm>
              <a:off x="3899757" y="1885195"/>
              <a:ext cx="1752626" cy="614967"/>
            </a:xfrm>
            <a:prstGeom prst="straightConnector1">
              <a:avLst/>
            </a:prstGeom>
            <a:ln w="25400">
              <a:solidFill>
                <a:schemeClr val="accent1"/>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8" idx="6"/>
              <a:endCxn id="73" idx="2"/>
            </p:cNvCxnSpPr>
            <p:nvPr/>
          </p:nvCxnSpPr>
          <p:spPr>
            <a:xfrm flipV="1">
              <a:off x="1667509" y="1885195"/>
              <a:ext cx="2102042" cy="644123"/>
            </a:xfrm>
            <a:prstGeom prst="straightConnector1">
              <a:avLst/>
            </a:prstGeom>
            <a:ln w="25400">
              <a:solidFill>
                <a:schemeClr val="accent1"/>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74" idx="2"/>
              <a:endCxn id="75" idx="3"/>
            </p:cNvCxnSpPr>
            <p:nvPr/>
          </p:nvCxnSpPr>
          <p:spPr>
            <a:xfrm flipV="1">
              <a:off x="5633315" y="1931229"/>
              <a:ext cx="1769514" cy="614967"/>
            </a:xfrm>
            <a:prstGeom prst="straightConnector1">
              <a:avLst/>
            </a:prstGeom>
            <a:ln w="25400">
              <a:solidFill>
                <a:schemeClr val="accent1"/>
              </a:solidFill>
              <a:prstDash val="solid"/>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grpSp>
      <p:grpSp>
        <p:nvGrpSpPr>
          <p:cNvPr id="29" name="Path vertices (highlighted)"/>
          <p:cNvGrpSpPr/>
          <p:nvPr/>
        </p:nvGrpSpPr>
        <p:grpSpPr>
          <a:xfrm>
            <a:off x="1491583" y="1522626"/>
            <a:ext cx="5976664" cy="1066214"/>
            <a:chOff x="1491583" y="1799992"/>
            <a:chExt cx="5976664" cy="1066214"/>
          </a:xfrm>
        </p:grpSpPr>
        <p:sp>
          <p:nvSpPr>
            <p:cNvPr id="90" name="Teardrop 89"/>
            <p:cNvSpPr/>
            <p:nvPr/>
          </p:nvSpPr>
          <p:spPr>
            <a:xfrm rot="13579129">
              <a:off x="1636130" y="2357230"/>
              <a:ext cx="487578" cy="530373"/>
            </a:xfrm>
            <a:prstGeom prst="teardrop">
              <a:avLst>
                <a:gd name="adj" fmla="val 96365"/>
              </a:avLst>
            </a:prstGeom>
            <a:solidFill>
              <a:schemeClr val="accent1">
                <a:alpha val="33000"/>
              </a:schemeClr>
            </a:solidFill>
            <a:ln w="9525">
              <a:solidFill>
                <a:schemeClr val="accent1">
                  <a:alpha val="60000"/>
                </a:scheme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28" name="Teardrop 27"/>
            <p:cNvSpPr/>
            <p:nvPr/>
          </p:nvSpPr>
          <p:spPr>
            <a:xfrm rot="3102146">
              <a:off x="6940220" y="1740231"/>
              <a:ext cx="380814" cy="517007"/>
            </a:xfrm>
            <a:prstGeom prst="teardrop">
              <a:avLst>
                <a:gd name="adj" fmla="val 96365"/>
              </a:avLst>
            </a:prstGeom>
            <a:solidFill>
              <a:schemeClr val="accent1">
                <a:alpha val="33000"/>
              </a:schemeClr>
            </a:solidFill>
            <a:ln w="9525">
              <a:solidFill>
                <a:schemeClr val="accent1">
                  <a:alpha val="60000"/>
                </a:scheme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7" name="Oval 86"/>
            <p:cNvSpPr/>
            <p:nvPr/>
          </p:nvSpPr>
          <p:spPr>
            <a:xfrm rot="1125287">
              <a:off x="5501762" y="2581043"/>
              <a:ext cx="686192" cy="253009"/>
            </a:xfrm>
            <a:prstGeom prst="ellipse">
              <a:avLst/>
            </a:prstGeom>
            <a:solidFill>
              <a:schemeClr val="accent1">
                <a:alpha val="33000"/>
              </a:schemeClr>
            </a:solidFill>
            <a:ln w="9525">
              <a:solidFill>
                <a:schemeClr val="accent1">
                  <a:alpha val="60000"/>
                </a:scheme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72" name="Oval 71"/>
            <p:cNvSpPr/>
            <p:nvPr/>
          </p:nvSpPr>
          <p:spPr>
            <a:xfrm rot="20710877">
              <a:off x="3644289" y="1799992"/>
              <a:ext cx="686192" cy="253009"/>
            </a:xfrm>
            <a:prstGeom prst="ellipse">
              <a:avLst/>
            </a:prstGeom>
            <a:solidFill>
              <a:schemeClr val="accent1">
                <a:alpha val="33000"/>
              </a:schemeClr>
            </a:solidFill>
            <a:ln w="9525">
              <a:solidFill>
                <a:schemeClr val="accent1">
                  <a:alpha val="60000"/>
                </a:scheme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8" name="Oval 67"/>
            <p:cNvSpPr/>
            <p:nvPr/>
          </p:nvSpPr>
          <p:spPr>
            <a:xfrm>
              <a:off x="1491583" y="2553983"/>
              <a:ext cx="130206" cy="130204"/>
            </a:xfrm>
            <a:prstGeom prst="ellipse">
              <a:avLst/>
            </a:prstGeom>
            <a:solidFill>
              <a:schemeClr val="tx1"/>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3" name="Oval 72"/>
            <p:cNvSpPr/>
            <p:nvPr/>
          </p:nvSpPr>
          <p:spPr>
            <a:xfrm>
              <a:off x="3723831" y="1909860"/>
              <a:ext cx="130206" cy="130204"/>
            </a:xfrm>
            <a:prstGeom prst="ellipse">
              <a:avLst/>
            </a:prstGeom>
            <a:solidFill>
              <a:schemeClr val="tx1"/>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4" name="Oval 73"/>
            <p:cNvSpPr/>
            <p:nvPr/>
          </p:nvSpPr>
          <p:spPr>
            <a:xfrm>
              <a:off x="5587595" y="2570861"/>
              <a:ext cx="130206" cy="130204"/>
            </a:xfrm>
            <a:prstGeom prst="ellipse">
              <a:avLst/>
            </a:prstGeom>
            <a:solidFill>
              <a:schemeClr val="tx1"/>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5" name="Oval 74"/>
            <p:cNvSpPr/>
            <p:nvPr/>
          </p:nvSpPr>
          <p:spPr>
            <a:xfrm>
              <a:off x="7338041" y="1909860"/>
              <a:ext cx="130206" cy="130204"/>
            </a:xfrm>
            <a:prstGeom prst="ellipse">
              <a:avLst/>
            </a:prstGeom>
            <a:solidFill>
              <a:schemeClr val="tx1"/>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3" name="Path vertices"/>
          <p:cNvGrpSpPr/>
          <p:nvPr/>
        </p:nvGrpSpPr>
        <p:grpSpPr>
          <a:xfrm>
            <a:off x="1491583" y="1632569"/>
            <a:ext cx="5976664" cy="791205"/>
            <a:chOff x="1537303" y="1820168"/>
            <a:chExt cx="5976664" cy="791205"/>
          </a:xfrm>
        </p:grpSpPr>
        <p:sp>
          <p:nvSpPr>
            <p:cNvPr id="8" name="Oval 7"/>
            <p:cNvSpPr/>
            <p:nvPr/>
          </p:nvSpPr>
          <p:spPr>
            <a:xfrm>
              <a:off x="1537303" y="246429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5"/>
            <p:cNvSpPr/>
            <p:nvPr/>
          </p:nvSpPr>
          <p:spPr>
            <a:xfrm>
              <a:off x="3769551" y="182016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5633315" y="2481169"/>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 name="Oval 11"/>
            <p:cNvSpPr/>
            <p:nvPr/>
          </p:nvSpPr>
          <p:spPr>
            <a:xfrm>
              <a:off x="7383761" y="182016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 name="Group 1"/>
          <p:cNvGrpSpPr/>
          <p:nvPr/>
        </p:nvGrpSpPr>
        <p:grpSpPr>
          <a:xfrm>
            <a:off x="2774398" y="4008914"/>
            <a:ext cx="1951052" cy="669500"/>
            <a:chOff x="1211022" y="6252020"/>
            <a:chExt cx="1951052" cy="669500"/>
          </a:xfrm>
        </p:grpSpPr>
        <p:sp>
          <p:nvSpPr>
            <p:cNvPr id="56" name="TextBox 55"/>
            <p:cNvSpPr txBox="1"/>
            <p:nvPr/>
          </p:nvSpPr>
          <p:spPr>
            <a:xfrm>
              <a:off x="1623328" y="6252020"/>
              <a:ext cx="1121992" cy="299743"/>
            </a:xfrm>
            <a:prstGeom prst="rect">
              <a:avLst/>
            </a:prstGeom>
            <a:solidFill>
              <a:schemeClr val="accent1">
                <a:alpha val="15000"/>
              </a:schemeClr>
            </a:solidFill>
            <a:ln w="12700">
              <a:solidFill>
                <a:schemeClr val="accent1">
                  <a:alpha val="80000"/>
                </a:schemeClr>
              </a:solidFill>
            </a:ln>
          </p:spPr>
          <p:txBody>
            <a:bodyPr wrap="none" rtlCol="0" anchor="ctr" anchorCtr="0">
              <a:normAutofit fontScale="70000" lnSpcReduction="20000"/>
            </a:bodyPr>
            <a:lstStyle/>
            <a:p>
              <a:endParaRPr lang="en-US" sz="2400" b="0" dirty="0" smtClean="0">
                <a:solidFill>
                  <a:schemeClr val="tx1"/>
                </a:solidFill>
                <a:latin typeface="Times New Roman" pitchFamily="18" charset="0"/>
                <a:cs typeface="Times New Roman" pitchFamily="18" charset="0"/>
              </a:endParaRPr>
            </a:p>
          </p:txBody>
        </p:sp>
        <p:sp>
          <p:nvSpPr>
            <p:cNvPr id="57" name="Visibility"/>
            <p:cNvSpPr txBox="1"/>
            <p:nvPr/>
          </p:nvSpPr>
          <p:spPr>
            <a:xfrm>
              <a:off x="1211022" y="6561480"/>
              <a:ext cx="1951052" cy="360040"/>
            </a:xfrm>
            <a:prstGeom prst="rect">
              <a:avLst/>
            </a:prstGeom>
            <a:noFill/>
          </p:spPr>
          <p:txBody>
            <a:bodyPr wrap="square" rtlCol="0" anchor="ctr">
              <a:noAutofit/>
            </a:bodyPr>
            <a:lstStyle/>
            <a:p>
              <a:pPr algn="ctr"/>
              <a:r>
                <a:rPr lang="en-US" sz="2000" dirty="0" smtClean="0">
                  <a:solidFill>
                    <a:schemeClr val="accent1"/>
                  </a:solidFill>
                  <a:effectLst>
                    <a:outerShdw blurRad="50800" dist="38100" dir="2700000" algn="tl" rotWithShape="0">
                      <a:prstClr val="black">
                        <a:alpha val="80000"/>
                      </a:prstClr>
                    </a:outerShdw>
                  </a:effectLst>
                  <a:latin typeface="+mn-lt"/>
                </a:rPr>
                <a:t>PDF</a:t>
              </a:r>
              <a:endParaRPr lang="en-US" sz="2000" dirty="0">
                <a:solidFill>
                  <a:schemeClr val="accent1"/>
                </a:solidFill>
                <a:effectLst>
                  <a:outerShdw blurRad="50800" dist="38100" dir="2700000" algn="tl" rotWithShape="0">
                    <a:prstClr val="black">
                      <a:alpha val="80000"/>
                    </a:prstClr>
                  </a:outerShdw>
                </a:effectLst>
                <a:latin typeface="+mn-lt"/>
              </a:endParaRPr>
            </a:p>
          </p:txBody>
        </p:sp>
      </p:grpSp>
      <p:grpSp>
        <p:nvGrpSpPr>
          <p:cNvPr id="10" name="Group 9"/>
          <p:cNvGrpSpPr/>
          <p:nvPr/>
        </p:nvGrpSpPr>
        <p:grpSpPr>
          <a:xfrm>
            <a:off x="535956" y="4807818"/>
            <a:ext cx="8188560" cy="712823"/>
            <a:chOff x="535956" y="5085184"/>
            <a:chExt cx="8188560" cy="712823"/>
          </a:xfrm>
        </p:grpSpPr>
        <p:sp>
          <p:nvSpPr>
            <p:cNvPr id="61" name="Content Placeholder 5"/>
            <p:cNvSpPr txBox="1">
              <a:spLocks/>
            </p:cNvSpPr>
            <p:nvPr/>
          </p:nvSpPr>
          <p:spPr>
            <a:xfrm>
              <a:off x="535956" y="5085184"/>
              <a:ext cx="2537065" cy="712823"/>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lvl="1" indent="0">
                <a:buNone/>
              </a:pPr>
              <a:r>
                <a:rPr lang="en-US" sz="2000" dirty="0" smtClean="0">
                  <a:solidFill>
                    <a:schemeClr val="accent1"/>
                  </a:solidFill>
                </a:rPr>
                <a:t>Path contribution:</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51" name="TextBox 50"/>
                <p:cNvSpPr txBox="1"/>
                <p:nvPr/>
              </p:nvSpPr>
              <p:spPr>
                <a:xfrm>
                  <a:off x="2699149" y="5196693"/>
                  <a:ext cx="6025367"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900" i="1">
                            <a:effectLst>
                              <a:outerShdw blurRad="38100" dist="25400" dir="2700000" algn="tl">
                                <a:srgbClr val="000000"/>
                              </a:outerShdw>
                            </a:effectLst>
                            <a:latin typeface="Cambria Math"/>
                          </a:rPr>
                          <m:t>𝑓</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r>
                          <a:rPr lang="en-US" sz="1900" b="1" i="1" smtClean="0">
                            <a:effectLst>
                              <a:outerShdw blurRad="38100" dist="25400" dir="2700000" algn="tl">
                                <a:srgbClr val="000000"/>
                              </a:outerShdw>
                            </a:effectLst>
                            <a:latin typeface="Cambria Math"/>
                          </a:rPr>
                          <m:t>=</m:t>
                        </m:r>
                        <m:r>
                          <a:rPr lang="en-US" sz="1900" i="1">
                            <a:effectLst>
                              <a:outerShdw blurRad="38100" dist="25400" dir="2700000" algn="tl">
                                <a:srgbClr val="000000"/>
                              </a:outerShdw>
                            </a:effectLst>
                            <a:latin typeface="Cambria Math"/>
                          </a:rPr>
                          <m:t>𝜌</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r>
                          <m:rPr>
                            <m:nor/>
                          </m:rPr>
                          <a:rPr lang="en-US" sz="1900" dirty="0">
                            <a:effectLst>
                              <a:outerShdw blurRad="38100" dist="25400" dir="2700000" algn="tl">
                                <a:srgbClr val="000000"/>
                              </a:outerShdw>
                            </a:effectLst>
                          </a:rPr>
                          <m:t> </m:t>
                        </m:r>
                        <m:r>
                          <a:rPr lang="en-US" sz="1900" i="1">
                            <a:effectLst>
                              <a:outerShdw blurRad="38100" dist="25400" dir="2700000" algn="tl">
                                <a:srgbClr val="000000"/>
                              </a:outerShdw>
                            </a:effectLst>
                            <a:latin typeface="Cambria Math"/>
                          </a:rPr>
                          <m:t>𝐺</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r>
                          <m:rPr>
                            <m:nor/>
                          </m:rPr>
                          <a:rPr lang="en-US" sz="1900" dirty="0">
                            <a:effectLst>
                              <a:outerShdw blurRad="38100" dist="25400" dir="2700000" algn="tl">
                                <a:srgbClr val="000000"/>
                              </a:outerShdw>
                            </a:effectLst>
                          </a:rPr>
                          <m:t> </m:t>
                        </m:r>
                        <m:r>
                          <a:rPr lang="en-US" sz="1900" i="1">
                            <a:effectLst>
                              <a:outerShdw blurRad="38100" dist="25400" dir="2700000" algn="tl">
                                <a:srgbClr val="000000"/>
                              </a:outerShdw>
                            </a:effectLst>
                            <a:latin typeface="Cambria Math"/>
                          </a:rPr>
                          <m:t>𝑇</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r>
                          <m:rPr>
                            <m:nor/>
                          </m:rPr>
                          <a:rPr lang="en-US" sz="1900" dirty="0">
                            <a:effectLst>
                              <a:outerShdw blurRad="38100" dist="25400" dir="2700000" algn="tl">
                                <a:srgbClr val="000000"/>
                              </a:outerShdw>
                            </a:effectLst>
                          </a:rPr>
                          <m:t> </m:t>
                        </m:r>
                        <m:r>
                          <a:rPr lang="en-US" sz="1900" i="1">
                            <a:effectLst>
                              <a:outerShdw blurRad="38100" dist="25400" dir="2700000" algn="tl">
                                <a:srgbClr val="000000"/>
                              </a:outerShdw>
                            </a:effectLst>
                            <a:latin typeface="Cambria Math"/>
                          </a:rPr>
                          <m:t>𝑉</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oMath>
                    </m:oMathPara>
                  </a14:m>
                  <a:endParaRPr lang="en-US" sz="1900" dirty="0">
                    <a:effectLst>
                      <a:outerShdw blurRad="38100" dist="25400" dir="2700000" algn="tl">
                        <a:srgbClr val="000000"/>
                      </a:outerShdw>
                    </a:effectLst>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2699149" y="5196693"/>
                  <a:ext cx="6025367" cy="384721"/>
                </a:xfrm>
                <a:prstGeom prst="rect">
                  <a:avLst/>
                </a:prstGeom>
                <a:blipFill rotWithShape="1">
                  <a:blip r:embed="rId72"/>
                  <a:stretch>
                    <a:fillRect b="-22222"/>
                  </a:stretch>
                </a:blipFill>
              </p:spPr>
              <p:txBody>
                <a:bodyPr/>
                <a:lstStyle/>
                <a:p>
                  <a:r>
                    <a:rPr lang="en-US">
                      <a:noFill/>
                    </a:rPr>
                    <a:t> </a:t>
                  </a:r>
                </a:p>
              </p:txBody>
            </p:sp>
          </mc:Fallback>
        </mc:AlternateContent>
      </p:grpSp>
      <p:grpSp>
        <p:nvGrpSpPr>
          <p:cNvPr id="6" name="Group 5"/>
          <p:cNvGrpSpPr/>
          <p:nvPr/>
        </p:nvGrpSpPr>
        <p:grpSpPr>
          <a:xfrm>
            <a:off x="535956" y="3620626"/>
            <a:ext cx="3906302" cy="755144"/>
            <a:chOff x="535956" y="3897992"/>
            <a:chExt cx="3906302" cy="755144"/>
          </a:xfrm>
        </p:grpSpPr>
        <mc:AlternateContent xmlns:mc="http://schemas.openxmlformats.org/markup-compatibility/2006" xmlns:a14="http://schemas.microsoft.com/office/drawing/2010/main">
          <mc:Choice Requires="a14">
            <p:sp>
              <p:nvSpPr>
                <p:cNvPr id="60" name="TextBox 59"/>
                <p:cNvSpPr txBox="1"/>
                <p:nvPr/>
              </p:nvSpPr>
              <p:spPr>
                <a:xfrm>
                  <a:off x="2502240" y="3897992"/>
                  <a:ext cx="1940018" cy="6985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900" i="1" smtClean="0">
                                <a:effectLst>
                                  <a:outerShdw blurRad="38100" dist="12700" dir="2700000" algn="tl">
                                    <a:srgbClr val="000000"/>
                                  </a:outerShdw>
                                </a:effectLst>
                                <a:latin typeface="Cambria Math"/>
                              </a:rPr>
                            </m:ctrlPr>
                          </m:dPr>
                          <m:e>
                            <m:r>
                              <a:rPr lang="en-US" sz="1900" i="1">
                                <a:effectLst>
                                  <a:outerShdw blurRad="38100" dist="12700" dir="2700000" algn="tl">
                                    <a:srgbClr val="000000"/>
                                  </a:outerShdw>
                                </a:effectLst>
                                <a:latin typeface="Cambria Math"/>
                              </a:rPr>
                              <m:t>𝐼</m:t>
                            </m:r>
                          </m:e>
                        </m:d>
                        <m:r>
                          <a:rPr lang="en-US" sz="1900" b="1" i="1" smtClean="0">
                            <a:effectLst>
                              <a:outerShdw blurRad="38100" dist="12700" dir="2700000" algn="tl">
                                <a:srgbClr val="000000"/>
                              </a:outerShdw>
                            </a:effectLst>
                            <a:latin typeface="Cambria Math"/>
                          </a:rPr>
                          <m:t>=</m:t>
                        </m:r>
                        <m:f>
                          <m:fPr>
                            <m:ctrlPr>
                              <a:rPr lang="en-US" sz="1900" i="1">
                                <a:effectLst>
                                  <a:outerShdw blurRad="38100" dist="12700" dir="2700000" algn="tl">
                                    <a:srgbClr val="000000"/>
                                  </a:outerShdw>
                                </a:effectLst>
                                <a:latin typeface="Cambria Math"/>
                              </a:rPr>
                            </m:ctrlPr>
                          </m:fPr>
                          <m:num>
                            <m:r>
                              <a:rPr lang="en-US" sz="1900" b="0" i="1" smtClean="0">
                                <a:effectLst>
                                  <a:outerShdw blurRad="38100" dist="12700" dir="2700000" algn="tl">
                                    <a:srgbClr val="000000"/>
                                  </a:outerShdw>
                                </a:effectLst>
                                <a:latin typeface="Cambria Math"/>
                              </a:rPr>
                              <m:t>𝑓</m:t>
                            </m:r>
                            <m:r>
                              <a:rPr lang="en-US" sz="1900" b="1" i="1">
                                <a:effectLst>
                                  <a:outerShdw blurRad="38100" dist="12700" dir="2700000" algn="tl">
                                    <a:srgbClr val="000000"/>
                                  </a:outerShdw>
                                </a:effectLst>
                                <a:latin typeface="Cambria Math"/>
                              </a:rPr>
                              <m:t>(</m:t>
                            </m:r>
                            <m:r>
                              <a:rPr lang="en-US" sz="1900" b="1" i="0" smtClean="0">
                                <a:solidFill>
                                  <a:schemeClr val="tx1"/>
                                </a:solidFill>
                                <a:effectLst>
                                  <a:outerShdw blurRad="38100" dist="12700" dir="2700000" algn="tl">
                                    <a:srgbClr val="000000"/>
                                  </a:outerShdw>
                                </a:effectLst>
                                <a:latin typeface="Cambria Math"/>
                              </a:rPr>
                              <m:t>𝐚</m:t>
                            </m:r>
                            <m:r>
                              <m:rPr>
                                <m:nor/>
                              </m:rPr>
                              <a:rPr lang="en-US" sz="1900" b="0" i="0" smtClean="0">
                                <a:solidFill>
                                  <a:schemeClr val="tx1"/>
                                </a:solidFill>
                                <a:effectLst>
                                  <a:outerShdw blurRad="38100" dist="12700" dir="2700000" algn="tl">
                                    <a:srgbClr val="000000"/>
                                  </a:outerShdw>
                                </a:effectLst>
                                <a:latin typeface="Cambria Math"/>
                              </a:rPr>
                              <m:t>,</m:t>
                            </m:r>
                            <m:r>
                              <a:rPr lang="en-US" sz="1900" b="1" i="0" smtClean="0">
                                <a:effectLst>
                                  <a:outerShdw blurRad="38100" dist="12700" dir="2700000" algn="tl">
                                    <a:srgbClr val="000000"/>
                                  </a:outerShdw>
                                </a:effectLst>
                                <a:latin typeface="Cambria Math"/>
                              </a:rPr>
                              <m:t>𝐛</m:t>
                            </m:r>
                            <m:r>
                              <m:rPr>
                                <m:nor/>
                              </m:rPr>
                              <a:rPr lang="en-US" sz="1900">
                                <a:effectLst>
                                  <a:outerShdw blurRad="38100" dist="12700" dir="2700000" algn="tl">
                                    <a:srgbClr val="000000"/>
                                  </a:outerShdw>
                                </a:effectLst>
                                <a:latin typeface="Cambria Math"/>
                              </a:rPr>
                              <m:t>,</m:t>
                            </m:r>
                            <m:r>
                              <a:rPr lang="en-US" sz="1900" b="1" i="0" smtClean="0">
                                <a:effectLst>
                                  <a:outerShdw blurRad="38100" dist="12700" dir="2700000" algn="tl">
                                    <a:srgbClr val="000000"/>
                                  </a:outerShdw>
                                </a:effectLst>
                                <a:latin typeface="Cambria Math"/>
                              </a:rPr>
                              <m:t>𝐜</m:t>
                            </m:r>
                            <m:r>
                              <m:rPr>
                                <m:nor/>
                              </m:rPr>
                              <a:rPr lang="en-US" sz="1900">
                                <a:effectLst>
                                  <a:outerShdw blurRad="38100" dist="12700" dir="2700000" algn="tl">
                                    <a:srgbClr val="000000"/>
                                  </a:outerShdw>
                                </a:effectLst>
                                <a:latin typeface="Cambria Math"/>
                              </a:rPr>
                              <m:t>,</m:t>
                            </m:r>
                            <m:r>
                              <a:rPr lang="en-US" sz="1900" b="1" i="0" smtClean="0">
                                <a:effectLst>
                                  <a:outerShdw blurRad="38100" dist="12700" dir="2700000" algn="tl">
                                    <a:srgbClr val="000000"/>
                                  </a:outerShdw>
                                </a:effectLst>
                                <a:latin typeface="Cambria Math"/>
                              </a:rPr>
                              <m:t>𝐝</m:t>
                            </m:r>
                            <m:r>
                              <a:rPr lang="en-US" sz="1900" b="1" i="1">
                                <a:effectLst>
                                  <a:outerShdw blurRad="38100" dist="12700" dir="2700000" algn="tl">
                                    <a:srgbClr val="000000"/>
                                  </a:outerShdw>
                                </a:effectLst>
                                <a:latin typeface="Cambria Math"/>
                              </a:rPr>
                              <m:t>)</m:t>
                            </m:r>
                            <m:r>
                              <a:rPr lang="en-US" sz="1900" i="1" dirty="0" smtClean="0">
                                <a:effectLst>
                                  <a:outerShdw blurRad="38100" dist="12700" dir="2700000" algn="tl">
                                    <a:srgbClr val="000000"/>
                                  </a:outerShdw>
                                </a:effectLst>
                                <a:latin typeface="Cambria Math"/>
                              </a:rPr>
                              <m:t> </m:t>
                            </m:r>
                          </m:num>
                          <m:den>
                            <m:r>
                              <a:rPr lang="en-US" sz="1900" i="1">
                                <a:effectLst>
                                  <a:outerShdw blurRad="38100" dist="12700" dir="2700000" algn="tl">
                                    <a:srgbClr val="000000"/>
                                  </a:outerShdw>
                                </a:effectLst>
                                <a:latin typeface="Cambria Math"/>
                              </a:rPr>
                              <m:t>𝑝</m:t>
                            </m:r>
                            <m:d>
                              <m:dPr>
                                <m:ctrlPr>
                                  <a:rPr lang="en-US" sz="1900" i="1">
                                    <a:effectLst>
                                      <a:outerShdw blurRad="38100" dist="12700" dir="2700000" algn="tl">
                                        <a:srgbClr val="000000"/>
                                      </a:outerShdw>
                                    </a:effectLst>
                                    <a:latin typeface="Cambria Math"/>
                                  </a:rPr>
                                </m:ctrlPr>
                              </m:dPr>
                              <m:e>
                                <m:r>
                                  <a:rPr lang="en-US" sz="1900" b="1">
                                    <a:effectLst>
                                      <a:outerShdw blurRad="38100" dist="12700" dir="2700000" algn="tl">
                                        <a:srgbClr val="000000"/>
                                      </a:outerShdw>
                                    </a:effectLst>
                                    <a:latin typeface="Cambria Math"/>
                                  </a:rPr>
                                  <m:t>𝐚</m:t>
                                </m:r>
                                <m:r>
                                  <m:rPr>
                                    <m:nor/>
                                  </m:rPr>
                                  <a:rPr lang="en-US" sz="1900">
                                    <a:effectLst>
                                      <a:outerShdw blurRad="38100" dist="12700" dir="2700000" algn="tl">
                                        <a:srgbClr val="000000"/>
                                      </a:outerShdw>
                                    </a:effectLst>
                                    <a:latin typeface="Cambria Math"/>
                                  </a:rPr>
                                  <m:t>,</m:t>
                                </m:r>
                                <m:r>
                                  <a:rPr lang="en-US" sz="1900" b="1">
                                    <a:effectLst>
                                      <a:outerShdw blurRad="38100" dist="12700" dir="2700000" algn="tl">
                                        <a:srgbClr val="000000"/>
                                      </a:outerShdw>
                                    </a:effectLst>
                                    <a:latin typeface="Cambria Math"/>
                                  </a:rPr>
                                  <m:t>𝐛</m:t>
                                </m:r>
                                <m:r>
                                  <m:rPr>
                                    <m:nor/>
                                  </m:rPr>
                                  <a:rPr lang="en-US" sz="1900">
                                    <a:effectLst>
                                      <a:outerShdw blurRad="38100" dist="12700" dir="2700000" algn="tl">
                                        <a:srgbClr val="000000"/>
                                      </a:outerShdw>
                                    </a:effectLst>
                                    <a:latin typeface="Cambria Math"/>
                                  </a:rPr>
                                  <m:t>,</m:t>
                                </m:r>
                                <m:r>
                                  <a:rPr lang="en-US" sz="1900" b="1">
                                    <a:effectLst>
                                      <a:outerShdw blurRad="38100" dist="12700" dir="2700000" algn="tl">
                                        <a:srgbClr val="000000"/>
                                      </a:outerShdw>
                                    </a:effectLst>
                                    <a:latin typeface="Cambria Math"/>
                                  </a:rPr>
                                  <m:t>𝐜</m:t>
                                </m:r>
                                <m:r>
                                  <m:rPr>
                                    <m:nor/>
                                  </m:rPr>
                                  <a:rPr lang="en-US" sz="1900">
                                    <a:effectLst>
                                      <a:outerShdw blurRad="38100" dist="12700" dir="2700000" algn="tl">
                                        <a:srgbClr val="000000"/>
                                      </a:outerShdw>
                                    </a:effectLst>
                                    <a:latin typeface="Cambria Math"/>
                                  </a:rPr>
                                  <m:t>,</m:t>
                                </m:r>
                                <m:r>
                                  <a:rPr lang="en-US" sz="1900" b="1">
                                    <a:effectLst>
                                      <a:outerShdw blurRad="38100" dist="12700" dir="2700000" algn="tl">
                                        <a:srgbClr val="000000"/>
                                      </a:outerShdw>
                                    </a:effectLst>
                                    <a:latin typeface="Cambria Math"/>
                                  </a:rPr>
                                  <m:t>𝐝</m:t>
                                </m:r>
                              </m:e>
                            </m:d>
                          </m:den>
                        </m:f>
                      </m:oMath>
                    </m:oMathPara>
                  </a14:m>
                  <a:endParaRPr lang="en-US" sz="1900" dirty="0">
                    <a:effectLst>
                      <a:outerShdw blurRad="38100" dist="12700" dir="2700000" algn="tl">
                        <a:srgbClr val="000000"/>
                      </a:outerShdw>
                    </a:effectLst>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502240" y="3897992"/>
                  <a:ext cx="1940018" cy="698525"/>
                </a:xfrm>
                <a:prstGeom prst="rect">
                  <a:avLst/>
                </a:prstGeom>
                <a:blipFill rotWithShape="1">
                  <a:blip r:embed="rId73"/>
                  <a:stretch>
                    <a:fillRect/>
                  </a:stretch>
                </a:blipFill>
              </p:spPr>
              <p:txBody>
                <a:bodyPr/>
                <a:lstStyle/>
                <a:p>
                  <a:r>
                    <a:rPr lang="en-US">
                      <a:noFill/>
                    </a:rPr>
                    <a:t> </a:t>
                  </a:r>
                </a:p>
              </p:txBody>
            </p:sp>
          </mc:Fallback>
        </mc:AlternateContent>
        <p:sp>
          <p:nvSpPr>
            <p:cNvPr id="63" name="Content Placeholder 5"/>
            <p:cNvSpPr txBox="1">
              <a:spLocks/>
            </p:cNvSpPr>
            <p:nvPr/>
          </p:nvSpPr>
          <p:spPr>
            <a:xfrm>
              <a:off x="535956" y="3940313"/>
              <a:ext cx="2537065" cy="712823"/>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lvl="1" indent="0">
                <a:buNone/>
              </a:pPr>
              <a:r>
                <a:rPr lang="en-US" sz="2000" dirty="0" smtClean="0">
                  <a:solidFill>
                    <a:schemeClr val="accent1"/>
                  </a:solidFill>
                </a:rPr>
                <a:t>Pixel estimator:</a:t>
              </a:r>
              <a:endParaRPr lang="en-US" sz="2000" dirty="0">
                <a:solidFill>
                  <a:schemeClr val="accent1"/>
                </a:solidFill>
              </a:endParaRPr>
            </a:p>
          </p:txBody>
        </p:sp>
      </p:grpSp>
      <p:grpSp>
        <p:nvGrpSpPr>
          <p:cNvPr id="4" name="Group 3"/>
          <p:cNvGrpSpPr/>
          <p:nvPr/>
        </p:nvGrpSpPr>
        <p:grpSpPr>
          <a:xfrm>
            <a:off x="5260011" y="5324430"/>
            <a:ext cx="1101318" cy="405770"/>
            <a:chOff x="4277144" y="5338078"/>
            <a:chExt cx="1951052" cy="405770"/>
          </a:xfrm>
        </p:grpSpPr>
        <p:sp>
          <p:nvSpPr>
            <p:cNvPr id="3" name="Left Brace 2"/>
            <p:cNvSpPr/>
            <p:nvPr/>
          </p:nvSpPr>
          <p:spPr>
            <a:xfrm rot="16200000">
              <a:off x="5211442" y="4453860"/>
              <a:ext cx="102266" cy="1870701"/>
            </a:xfrm>
            <a:prstGeom prst="leftBrace">
              <a:avLst>
                <a:gd name="adj1" fmla="val 41299"/>
                <a:gd name="adj2" fmla="val 49988"/>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30000" dirty="0"/>
            </a:p>
          </p:txBody>
        </p:sp>
        <p:sp>
          <p:nvSpPr>
            <p:cNvPr id="89" name="TextBox 88"/>
            <p:cNvSpPr txBox="1"/>
            <p:nvPr/>
          </p:nvSpPr>
          <p:spPr>
            <a:xfrm>
              <a:off x="4277144" y="5383808"/>
              <a:ext cx="1951052" cy="360040"/>
            </a:xfrm>
            <a:prstGeom prst="rect">
              <a:avLst/>
            </a:prstGeom>
            <a:noFill/>
          </p:spPr>
          <p:txBody>
            <a:bodyPr wrap="square" rtlCol="0" anchor="ctr">
              <a:noAutofit/>
            </a:bodyPr>
            <a:lstStyle/>
            <a:p>
              <a:pPr algn="ctr"/>
              <a:r>
                <a:rPr lang="en-US" sz="1400" dirty="0" smtClean="0">
                  <a:solidFill>
                    <a:srgbClr val="FA4C5D"/>
                  </a:solidFill>
                  <a:effectLst>
                    <a:outerShdw blurRad="50800" dist="38100" dir="2700000" algn="tl" rotWithShape="0">
                      <a:prstClr val="black">
                        <a:alpha val="80000"/>
                      </a:prstClr>
                    </a:outerShdw>
                  </a:effectLst>
                  <a:latin typeface="+mn-lt"/>
                </a:rPr>
                <a:t>singularity</a:t>
              </a:r>
              <a:endParaRPr lang="en-US" sz="1400" dirty="0">
                <a:solidFill>
                  <a:srgbClr val="FA4C5D"/>
                </a:solidFill>
                <a:effectLst>
                  <a:outerShdw blurRad="50800" dist="38100" dir="2700000" algn="tl" rotWithShape="0">
                    <a:prstClr val="black">
                      <a:alpha val="80000"/>
                    </a:prstClr>
                  </a:outerShdw>
                </a:effectLst>
                <a:latin typeface="+mn-lt"/>
              </a:endParaRPr>
            </a:p>
          </p:txBody>
        </p:sp>
      </p:grpSp>
      <p:grpSp>
        <p:nvGrpSpPr>
          <p:cNvPr id="18" name="Group 17"/>
          <p:cNvGrpSpPr/>
          <p:nvPr/>
        </p:nvGrpSpPr>
        <p:grpSpPr>
          <a:xfrm>
            <a:off x="6418277" y="5319314"/>
            <a:ext cx="2156369" cy="410886"/>
            <a:chOff x="6418277" y="5332962"/>
            <a:chExt cx="2156369" cy="410886"/>
          </a:xfrm>
        </p:grpSpPr>
        <p:sp>
          <p:nvSpPr>
            <p:cNvPr id="88" name="Left Brace 87"/>
            <p:cNvSpPr/>
            <p:nvPr/>
          </p:nvSpPr>
          <p:spPr>
            <a:xfrm rot="16200000">
              <a:off x="7440215" y="4311024"/>
              <a:ext cx="112493" cy="2156369"/>
            </a:xfrm>
            <a:prstGeom prst="leftBrace">
              <a:avLst>
                <a:gd name="adj1" fmla="val 41299"/>
                <a:gd name="adj2" fmla="val 49988"/>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30000" dirty="0"/>
            </a:p>
          </p:txBody>
        </p:sp>
        <p:sp>
          <p:nvSpPr>
            <p:cNvPr id="91" name="TextBox 90"/>
            <p:cNvSpPr txBox="1"/>
            <p:nvPr/>
          </p:nvSpPr>
          <p:spPr>
            <a:xfrm>
              <a:off x="6529852" y="5383808"/>
              <a:ext cx="1951052" cy="360040"/>
            </a:xfrm>
            <a:prstGeom prst="rect">
              <a:avLst/>
            </a:prstGeom>
            <a:noFill/>
          </p:spPr>
          <p:txBody>
            <a:bodyPr wrap="square" rtlCol="0" anchor="ctr">
              <a:noAutofit/>
            </a:bodyPr>
            <a:lstStyle/>
            <a:p>
              <a:pPr algn="ctr"/>
              <a:r>
                <a:rPr lang="en-US" sz="1400" dirty="0" smtClean="0">
                  <a:solidFill>
                    <a:srgbClr val="00B050"/>
                  </a:solidFill>
                  <a:effectLst>
                    <a:outerShdw blurRad="50800" dist="38100" dir="2700000" algn="tl" rotWithShape="0">
                      <a:prstClr val="black">
                        <a:alpha val="80000"/>
                      </a:prstClr>
                    </a:outerShdw>
                  </a:effectLst>
                  <a:latin typeface="+mn-lt"/>
                </a:rPr>
                <a:t>bounded, low variation</a:t>
              </a:r>
              <a:endParaRPr lang="en-US" sz="1400" dirty="0">
                <a:solidFill>
                  <a:srgbClr val="00B050"/>
                </a:solidFill>
                <a:effectLst>
                  <a:outerShdw blurRad="50800" dist="38100" dir="2700000" algn="tl" rotWithShape="0">
                    <a:prstClr val="black">
                      <a:alpha val="80000"/>
                    </a:prstClr>
                  </a:outerShdw>
                </a:effectLst>
                <a:latin typeface="+mn-lt"/>
              </a:endParaRPr>
            </a:p>
          </p:txBody>
        </p:sp>
      </p:grpSp>
      <p:grpSp>
        <p:nvGrpSpPr>
          <p:cNvPr id="92" name="Group 91"/>
          <p:cNvGrpSpPr/>
          <p:nvPr/>
        </p:nvGrpSpPr>
        <p:grpSpPr>
          <a:xfrm>
            <a:off x="3996959" y="5319313"/>
            <a:ext cx="1427930" cy="410887"/>
            <a:chOff x="4538705" y="5332961"/>
            <a:chExt cx="1427930" cy="410887"/>
          </a:xfrm>
        </p:grpSpPr>
        <p:sp>
          <p:nvSpPr>
            <p:cNvPr id="115" name="Left Brace 114"/>
            <p:cNvSpPr/>
            <p:nvPr/>
          </p:nvSpPr>
          <p:spPr>
            <a:xfrm rot="16200000">
              <a:off x="5188150" y="4862318"/>
              <a:ext cx="112493" cy="1053780"/>
            </a:xfrm>
            <a:prstGeom prst="leftBrace">
              <a:avLst>
                <a:gd name="adj1" fmla="val 41299"/>
                <a:gd name="adj2" fmla="val 49988"/>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30000" dirty="0"/>
            </a:p>
          </p:txBody>
        </p:sp>
        <p:sp>
          <p:nvSpPr>
            <p:cNvPr id="116" name="TextBox 115"/>
            <p:cNvSpPr txBox="1"/>
            <p:nvPr/>
          </p:nvSpPr>
          <p:spPr>
            <a:xfrm>
              <a:off x="4538705" y="5383808"/>
              <a:ext cx="1427930" cy="360040"/>
            </a:xfrm>
            <a:prstGeom prst="rect">
              <a:avLst/>
            </a:prstGeom>
            <a:noFill/>
          </p:spPr>
          <p:txBody>
            <a:bodyPr wrap="square" rtlCol="0" anchor="ctr">
              <a:noAutofit/>
            </a:bodyPr>
            <a:lstStyle/>
            <a:p>
              <a:pPr algn="ctr"/>
              <a:r>
                <a:rPr lang="en-US" sz="1400" dirty="0" smtClean="0">
                  <a:solidFill>
                    <a:srgbClr val="FA4C5D"/>
                  </a:solidFill>
                  <a:effectLst>
                    <a:outerShdw blurRad="50800" dist="38100" dir="2700000" algn="tl" rotWithShape="0">
                      <a:prstClr val="black">
                        <a:alpha val="80000"/>
                      </a:prstClr>
                    </a:outerShdw>
                  </a:effectLst>
                  <a:latin typeface="+mn-lt"/>
                </a:rPr>
                <a:t>high frequency</a:t>
              </a:r>
              <a:endParaRPr lang="en-US" sz="1400" dirty="0">
                <a:solidFill>
                  <a:srgbClr val="FA4C5D"/>
                </a:solidFill>
                <a:effectLst>
                  <a:outerShdw blurRad="50800" dist="38100" dir="2700000" algn="tl" rotWithShape="0">
                    <a:prstClr val="black">
                      <a:alpha val="80000"/>
                    </a:prstClr>
                  </a:outerShdw>
                </a:effectLst>
                <a:latin typeface="+mn-lt"/>
              </a:endParaRPr>
            </a:p>
          </p:txBody>
        </p:sp>
      </p:grpSp>
      <p:grpSp>
        <p:nvGrpSpPr>
          <p:cNvPr id="30" name="Group 29"/>
          <p:cNvGrpSpPr/>
          <p:nvPr/>
        </p:nvGrpSpPr>
        <p:grpSpPr>
          <a:xfrm>
            <a:off x="3708747" y="1500613"/>
            <a:ext cx="3006877" cy="1086877"/>
            <a:chOff x="3708747" y="1500613"/>
            <a:chExt cx="3006877" cy="1086877"/>
          </a:xfrm>
        </p:grpSpPr>
        <p:sp>
          <p:nvSpPr>
            <p:cNvPr id="117" name="Oval 116"/>
            <p:cNvSpPr/>
            <p:nvPr/>
          </p:nvSpPr>
          <p:spPr>
            <a:xfrm rot="1125287">
              <a:off x="5561580" y="2454808"/>
              <a:ext cx="1154044" cy="132682"/>
            </a:xfrm>
            <a:prstGeom prst="ellipse">
              <a:avLst/>
            </a:prstGeom>
            <a:solidFill>
              <a:srgbClr val="DA0000">
                <a:alpha val="35000"/>
              </a:srgbClr>
            </a:solidFill>
            <a:ln w="9525">
              <a:solidFill>
                <a:srgbClr val="DA0000">
                  <a:alpha val="60000"/>
                </a:srgb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18" name="Oval 117"/>
            <p:cNvSpPr/>
            <p:nvPr/>
          </p:nvSpPr>
          <p:spPr>
            <a:xfrm rot="20710877">
              <a:off x="3708747" y="1500613"/>
              <a:ext cx="1154044" cy="132682"/>
            </a:xfrm>
            <a:prstGeom prst="ellipse">
              <a:avLst/>
            </a:prstGeom>
            <a:solidFill>
              <a:srgbClr val="DA0000">
                <a:alpha val="35000"/>
              </a:srgbClr>
            </a:solidFill>
            <a:ln w="9525">
              <a:solidFill>
                <a:srgbClr val="DA0000">
                  <a:alpha val="60000"/>
                </a:srgb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19" name="Oval 118"/>
            <p:cNvSpPr/>
            <p:nvPr/>
          </p:nvSpPr>
          <p:spPr>
            <a:xfrm>
              <a:off x="3723831" y="1632494"/>
              <a:ext cx="130206" cy="130204"/>
            </a:xfrm>
            <a:prstGeom prst="ellipse">
              <a:avLst/>
            </a:prstGeom>
            <a:solidFill>
              <a:schemeClr val="tx1"/>
            </a:solidFill>
            <a:ln w="38100">
              <a:solidFill>
                <a:srgbClr val="DA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0" name="Oval 119"/>
            <p:cNvSpPr/>
            <p:nvPr/>
          </p:nvSpPr>
          <p:spPr>
            <a:xfrm>
              <a:off x="5587595" y="2293495"/>
              <a:ext cx="130206" cy="130204"/>
            </a:xfrm>
            <a:prstGeom prst="ellipse">
              <a:avLst/>
            </a:prstGeom>
            <a:solidFill>
              <a:schemeClr val="tx1"/>
            </a:solidFill>
            <a:ln w="38100">
              <a:solidFill>
                <a:srgbClr val="DA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68484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3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23"/>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32"/>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hidden"/>
                                      </p:to>
                                    </p:set>
                                  </p:childTnLst>
                                </p:cTn>
                              </p:par>
                              <p:par>
                                <p:cTn id="66" presetID="1" presetClass="exit"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par>
                                <p:cTn id="72" presetID="1" presetClass="exit" presetSubtype="0" fill="hold" nodeType="withEffect">
                                  <p:stCondLst>
                                    <p:cond delay="0"/>
                                  </p:stCondLst>
                                  <p:childTnLst>
                                    <p:set>
                                      <p:cBhvr>
                                        <p:cTn id="73" dur="1" fill="hold">
                                          <p:stCondLst>
                                            <p:cond delay="0"/>
                                          </p:stCondLst>
                                        </p:cTn>
                                        <p:tgtEl>
                                          <p:spTgt spid="3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3"/>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32"/>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42"/>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4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26"/>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9"/>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2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Path edges (dimmed)"/>
          <p:cNvGrpSpPr/>
          <p:nvPr/>
        </p:nvGrpSpPr>
        <p:grpSpPr>
          <a:xfrm>
            <a:off x="1621789" y="1697671"/>
            <a:ext cx="5735320" cy="661001"/>
            <a:chOff x="1667509" y="1885270"/>
            <a:chExt cx="5735320" cy="661001"/>
          </a:xfrm>
          <a:effectLst/>
        </p:grpSpPr>
        <p:cxnSp>
          <p:nvCxnSpPr>
            <p:cNvPr id="45" name="Straight Arrow Connector 44"/>
            <p:cNvCxnSpPr>
              <a:stCxn id="16" idx="6"/>
              <a:endCxn id="17" idx="1"/>
            </p:cNvCxnSpPr>
            <p:nvPr/>
          </p:nvCxnSpPr>
          <p:spPr>
            <a:xfrm>
              <a:off x="3899757" y="1885270"/>
              <a:ext cx="1752626" cy="614967"/>
            </a:xfrm>
            <a:prstGeom prst="straightConnector1">
              <a:avLst/>
            </a:prstGeom>
            <a:ln w="12700">
              <a:solidFill>
                <a:schemeClr val="tx1">
                  <a:lumMod val="65000"/>
                  <a:lumOff val="35000"/>
                  <a:alpha val="10000"/>
                </a:schemeClr>
              </a:solidFill>
              <a:prstDash val="solid"/>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8" idx="6"/>
              <a:endCxn id="16" idx="2"/>
            </p:cNvCxnSpPr>
            <p:nvPr/>
          </p:nvCxnSpPr>
          <p:spPr>
            <a:xfrm flipV="1">
              <a:off x="1667509" y="1885270"/>
              <a:ext cx="2102042" cy="644123"/>
            </a:xfrm>
            <a:prstGeom prst="straightConnector1">
              <a:avLst/>
            </a:prstGeom>
            <a:ln w="12700">
              <a:solidFill>
                <a:schemeClr val="tx1">
                  <a:lumMod val="65000"/>
                  <a:lumOff val="35000"/>
                  <a:alpha val="10000"/>
                </a:schemeClr>
              </a:solidFill>
              <a:prstDash val="solid"/>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2"/>
              <a:endCxn id="12" idx="3"/>
            </p:cNvCxnSpPr>
            <p:nvPr/>
          </p:nvCxnSpPr>
          <p:spPr>
            <a:xfrm flipV="1">
              <a:off x="5633315" y="1931304"/>
              <a:ext cx="1769514" cy="614967"/>
            </a:xfrm>
            <a:prstGeom prst="straightConnector1">
              <a:avLst/>
            </a:prstGeom>
            <a:ln w="12700">
              <a:solidFill>
                <a:schemeClr val="tx1">
                  <a:lumMod val="65000"/>
                  <a:lumOff val="35000"/>
                  <a:alpha val="10000"/>
                </a:schemeClr>
              </a:solidFill>
              <a:prstDash val="solid"/>
              <a:headEnd type="none" w="med" len="lg"/>
              <a:tailEnd type="none" w="med" len="lg"/>
            </a:ln>
            <a:effectLst/>
          </p:spPr>
          <p:style>
            <a:lnRef idx="1">
              <a:schemeClr val="accent1"/>
            </a:lnRef>
            <a:fillRef idx="0">
              <a:schemeClr val="accent1"/>
            </a:fillRef>
            <a:effectRef idx="0">
              <a:schemeClr val="accent1"/>
            </a:effectRef>
            <a:fontRef idx="minor">
              <a:schemeClr val="tx1"/>
            </a:fontRef>
          </p:style>
        </p:cxnSp>
      </p:grpSp>
      <p:grpSp>
        <p:nvGrpSpPr>
          <p:cNvPr id="38" name="a dim"/>
          <p:cNvGrpSpPr/>
          <p:nvPr/>
        </p:nvGrpSpPr>
        <p:grpSpPr>
          <a:xfrm>
            <a:off x="7210806" y="1632569"/>
            <a:ext cx="396262" cy="480034"/>
            <a:chOff x="7210806" y="1632569"/>
            <a:chExt cx="396262" cy="480034"/>
          </a:xfrm>
        </p:grpSpPr>
        <mc:AlternateContent xmlns:mc="http://schemas.openxmlformats.org/markup-compatibility/2006" xmlns:a14="http://schemas.microsoft.com/office/drawing/2010/main">
          <mc:Choice Requires="a14">
            <p:sp>
              <p:nvSpPr>
                <p:cNvPr id="43" name="Rectangle 42" hidden="1"/>
                <p:cNvSpPr/>
                <p:nvPr/>
              </p:nvSpPr>
              <p:spPr>
                <a:xfrm>
                  <a:off x="7210806" y="1712493"/>
                  <a:ext cx="39626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smtClean="0">
                            <a:solidFill>
                              <a:schemeClr val="tx1">
                                <a:alpha val="34000"/>
                              </a:schemeClr>
                            </a:solidFill>
                            <a:effectLst/>
                            <a:latin typeface="Cambria Math"/>
                          </a:rPr>
                          <m:t>𝐚</m:t>
                        </m:r>
                      </m:oMath>
                    </m:oMathPara>
                  </a14:m>
                  <a:endParaRPr lang="en-GB" sz="2000" dirty="0">
                    <a:solidFill>
                      <a:schemeClr val="tx1">
                        <a:alpha val="34000"/>
                      </a:schemeClr>
                    </a:solidFill>
                    <a:effectLst/>
                  </a:endParaRPr>
                </a:p>
              </p:txBody>
            </p:sp>
          </mc:Choice>
          <mc:Fallback xmlns="">
            <p:sp>
              <p:nvSpPr>
                <p:cNvPr id="43" name="Rectangle 42" hidden="1"/>
                <p:cNvSpPr>
                  <a:spLocks noRot="1" noChangeAspect="1" noMove="1" noResize="1" noEditPoints="1" noAdjustHandles="1" noChangeArrowheads="1" noChangeShapeType="1" noTextEdit="1"/>
                </p:cNvSpPr>
                <p:nvPr/>
              </p:nvSpPr>
              <p:spPr>
                <a:xfrm>
                  <a:off x="7210806" y="1712493"/>
                  <a:ext cx="396262" cy="400110"/>
                </a:xfrm>
                <a:prstGeom prst="rect">
                  <a:avLst/>
                </a:prstGeom>
                <a:blipFill rotWithShape="1">
                  <a:blip r:embed="rId17"/>
                  <a:stretch>
                    <a:fillRect/>
                  </a:stretch>
                </a:blipFill>
              </p:spPr>
              <p:txBody>
                <a:bodyPr/>
                <a:lstStyle/>
                <a:p>
                  <a:r>
                    <a:rPr lang="en-US">
                      <a:noFill/>
                    </a:rPr>
                    <a:t> </a:t>
                  </a:r>
                </a:p>
              </p:txBody>
            </p:sp>
          </mc:Fallback>
        </mc:AlternateContent>
        <p:sp>
          <p:nvSpPr>
            <p:cNvPr id="12" name="Oval 11"/>
            <p:cNvSpPr/>
            <p:nvPr/>
          </p:nvSpPr>
          <p:spPr>
            <a:xfrm>
              <a:off x="7338041" y="1632569"/>
              <a:ext cx="130206" cy="130204"/>
            </a:xfrm>
            <a:prstGeom prst="ellipse">
              <a:avLst/>
            </a:prstGeom>
            <a:solidFill>
              <a:schemeClr val="bg2">
                <a:lumMod val="75000"/>
              </a:schemeClr>
            </a:solidFill>
            <a:ln w="38100">
              <a:solidFill>
                <a:schemeClr val="bg1">
                  <a:lumMod val="85000"/>
                  <a:lumOff val="15000"/>
                </a:schemeClr>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7" name="b dim"/>
          <p:cNvGrpSpPr/>
          <p:nvPr/>
        </p:nvGrpSpPr>
        <p:grpSpPr>
          <a:xfrm>
            <a:off x="5451413" y="2293570"/>
            <a:ext cx="410690" cy="536514"/>
            <a:chOff x="5451413" y="2293570"/>
            <a:chExt cx="410690" cy="536514"/>
          </a:xfrm>
        </p:grpSpPr>
        <mc:AlternateContent xmlns:mc="http://schemas.openxmlformats.org/markup-compatibility/2006" xmlns:a14="http://schemas.microsoft.com/office/drawing/2010/main">
          <mc:Choice Requires="a14">
            <p:sp>
              <p:nvSpPr>
                <p:cNvPr id="42" name="Rectangle 41" hidden="1"/>
                <p:cNvSpPr/>
                <p:nvPr/>
              </p:nvSpPr>
              <p:spPr>
                <a:xfrm>
                  <a:off x="5451413" y="2429974"/>
                  <a:ext cx="4106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chemeClr val="tx1">
                                <a:alpha val="34000"/>
                              </a:schemeClr>
                            </a:solidFill>
                            <a:effectLst/>
                            <a:latin typeface="Cambria Math"/>
                          </a:rPr>
                          <m:t>𝐛</m:t>
                        </m:r>
                      </m:oMath>
                    </m:oMathPara>
                  </a14:m>
                  <a:endParaRPr lang="en-GB" sz="2000" dirty="0">
                    <a:solidFill>
                      <a:schemeClr val="tx1">
                        <a:alpha val="34000"/>
                      </a:schemeClr>
                    </a:solidFill>
                    <a:effectLst/>
                  </a:endParaRPr>
                </a:p>
              </p:txBody>
            </p:sp>
          </mc:Choice>
          <mc:Fallback xmlns="">
            <p:sp>
              <p:nvSpPr>
                <p:cNvPr id="42" name="Rectangle 41" hidden="1"/>
                <p:cNvSpPr>
                  <a:spLocks noRot="1" noChangeAspect="1" noMove="1" noResize="1" noEditPoints="1" noAdjustHandles="1" noChangeArrowheads="1" noChangeShapeType="1" noTextEdit="1"/>
                </p:cNvSpPr>
                <p:nvPr/>
              </p:nvSpPr>
              <p:spPr>
                <a:xfrm>
                  <a:off x="5451413" y="2429974"/>
                  <a:ext cx="410690" cy="400110"/>
                </a:xfrm>
                <a:prstGeom prst="rect">
                  <a:avLst/>
                </a:prstGeom>
                <a:blipFill rotWithShape="1">
                  <a:blip r:embed="rId18"/>
                  <a:stretch>
                    <a:fillRect/>
                  </a:stretch>
                </a:blipFill>
              </p:spPr>
              <p:txBody>
                <a:bodyPr/>
                <a:lstStyle/>
                <a:p>
                  <a:r>
                    <a:rPr lang="en-US">
                      <a:noFill/>
                    </a:rPr>
                    <a:t> </a:t>
                  </a:r>
                </a:p>
              </p:txBody>
            </p:sp>
          </mc:Fallback>
        </mc:AlternateContent>
        <p:sp>
          <p:nvSpPr>
            <p:cNvPr id="17" name="Oval 16"/>
            <p:cNvSpPr/>
            <p:nvPr/>
          </p:nvSpPr>
          <p:spPr>
            <a:xfrm>
              <a:off x="5587595" y="2293570"/>
              <a:ext cx="130206" cy="130204"/>
            </a:xfrm>
            <a:prstGeom prst="ellipse">
              <a:avLst/>
            </a:prstGeom>
            <a:solidFill>
              <a:schemeClr val="bg2">
                <a:lumMod val="75000"/>
              </a:schemeClr>
            </a:solidFill>
            <a:ln w="38100">
              <a:solidFill>
                <a:schemeClr val="tx2">
                  <a:lumMod val="25000"/>
                </a:schemeClr>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c dim"/>
          <p:cNvGrpSpPr/>
          <p:nvPr/>
        </p:nvGrpSpPr>
        <p:grpSpPr>
          <a:xfrm>
            <a:off x="3603091" y="1632569"/>
            <a:ext cx="378630" cy="484250"/>
            <a:chOff x="3603091" y="1632569"/>
            <a:chExt cx="378630" cy="484250"/>
          </a:xfrm>
        </p:grpSpPr>
        <mc:AlternateContent xmlns:mc="http://schemas.openxmlformats.org/markup-compatibility/2006" xmlns:a14="http://schemas.microsoft.com/office/drawing/2010/main">
          <mc:Choice Requires="a14">
            <p:sp>
              <p:nvSpPr>
                <p:cNvPr id="41" name="Rectangle 40" hidden="1"/>
                <p:cNvSpPr/>
                <p:nvPr/>
              </p:nvSpPr>
              <p:spPr>
                <a:xfrm>
                  <a:off x="3603091" y="1716709"/>
                  <a:ext cx="37863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chemeClr val="tx1">
                                <a:alpha val="34000"/>
                              </a:schemeClr>
                            </a:solidFill>
                            <a:effectLst/>
                            <a:latin typeface="Cambria Math"/>
                          </a:rPr>
                          <m:t>𝐜</m:t>
                        </m:r>
                      </m:oMath>
                    </m:oMathPara>
                  </a14:m>
                  <a:endParaRPr lang="en-GB" sz="2000" dirty="0">
                    <a:solidFill>
                      <a:schemeClr val="tx1">
                        <a:alpha val="34000"/>
                      </a:schemeClr>
                    </a:solidFill>
                    <a:effectLst/>
                  </a:endParaRPr>
                </a:p>
              </p:txBody>
            </p:sp>
          </mc:Choice>
          <mc:Fallback xmlns="">
            <p:sp>
              <p:nvSpPr>
                <p:cNvPr id="41" name="Rectangle 40" hidden="1"/>
                <p:cNvSpPr>
                  <a:spLocks noRot="1" noChangeAspect="1" noMove="1" noResize="1" noEditPoints="1" noAdjustHandles="1" noChangeArrowheads="1" noChangeShapeType="1" noTextEdit="1"/>
                </p:cNvSpPr>
                <p:nvPr/>
              </p:nvSpPr>
              <p:spPr>
                <a:xfrm>
                  <a:off x="3603091" y="1716709"/>
                  <a:ext cx="378630" cy="400110"/>
                </a:xfrm>
                <a:prstGeom prst="rect">
                  <a:avLst/>
                </a:prstGeom>
                <a:blipFill rotWithShape="1">
                  <a:blip r:embed="rId19"/>
                  <a:stretch>
                    <a:fillRect/>
                  </a:stretch>
                </a:blipFill>
              </p:spPr>
              <p:txBody>
                <a:bodyPr/>
                <a:lstStyle/>
                <a:p>
                  <a:r>
                    <a:rPr lang="en-US">
                      <a:noFill/>
                    </a:rPr>
                    <a:t> </a:t>
                  </a:r>
                </a:p>
              </p:txBody>
            </p:sp>
          </mc:Fallback>
        </mc:AlternateContent>
        <p:sp>
          <p:nvSpPr>
            <p:cNvPr id="16" name="Oval 15"/>
            <p:cNvSpPr/>
            <p:nvPr/>
          </p:nvSpPr>
          <p:spPr>
            <a:xfrm>
              <a:off x="3723831" y="1632569"/>
              <a:ext cx="130206" cy="130204"/>
            </a:xfrm>
            <a:prstGeom prst="ellipse">
              <a:avLst/>
            </a:prstGeom>
            <a:solidFill>
              <a:schemeClr val="bg2">
                <a:lumMod val="75000"/>
              </a:schemeClr>
            </a:solidFill>
            <a:ln w="38100">
              <a:solidFill>
                <a:schemeClr val="bg1">
                  <a:lumMod val="75000"/>
                  <a:lumOff val="25000"/>
                </a:schemeClr>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5" name="d dim"/>
          <p:cNvGrpSpPr/>
          <p:nvPr/>
        </p:nvGrpSpPr>
        <p:grpSpPr>
          <a:xfrm>
            <a:off x="1350088" y="2276692"/>
            <a:ext cx="412292" cy="520102"/>
            <a:chOff x="1350088" y="2276692"/>
            <a:chExt cx="412292" cy="520102"/>
          </a:xfrm>
        </p:grpSpPr>
        <mc:AlternateContent xmlns:mc="http://schemas.openxmlformats.org/markup-compatibility/2006" xmlns:a14="http://schemas.microsoft.com/office/drawing/2010/main">
          <mc:Choice Requires="a14">
            <p:sp>
              <p:nvSpPr>
                <p:cNvPr id="21" name="Rectangle 20" hidden="1"/>
                <p:cNvSpPr/>
                <p:nvPr/>
              </p:nvSpPr>
              <p:spPr>
                <a:xfrm>
                  <a:off x="1350088" y="2396684"/>
                  <a:ext cx="412292" cy="400110"/>
                </a:xfrm>
                <a:prstGeom prst="rect">
                  <a:avLst/>
                </a:prstGeom>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chemeClr val="tx1">
                                <a:alpha val="34000"/>
                              </a:schemeClr>
                            </a:solidFill>
                            <a:effectLst/>
                            <a:latin typeface="Cambria Math"/>
                          </a:rPr>
                          <m:t>𝐝</m:t>
                        </m:r>
                      </m:oMath>
                    </m:oMathPara>
                  </a14:m>
                  <a:endParaRPr lang="en-GB" sz="2000" dirty="0">
                    <a:solidFill>
                      <a:schemeClr val="tx1">
                        <a:alpha val="34000"/>
                      </a:schemeClr>
                    </a:solidFill>
                    <a:effectLst/>
                  </a:endParaRPr>
                </a:p>
              </p:txBody>
            </p:sp>
          </mc:Choice>
          <mc:Fallback xmlns="">
            <p:sp>
              <p:nvSpPr>
                <p:cNvPr id="21" name="Rectangle 20" hidden="1"/>
                <p:cNvSpPr>
                  <a:spLocks noRot="1" noChangeAspect="1" noMove="1" noResize="1" noEditPoints="1" noAdjustHandles="1" noChangeArrowheads="1" noChangeShapeType="1" noTextEdit="1"/>
                </p:cNvSpPr>
                <p:nvPr/>
              </p:nvSpPr>
              <p:spPr>
                <a:xfrm>
                  <a:off x="1350088" y="2396684"/>
                  <a:ext cx="412292" cy="400110"/>
                </a:xfrm>
                <a:prstGeom prst="rect">
                  <a:avLst/>
                </a:prstGeom>
                <a:blipFill rotWithShape="1">
                  <a:blip r:embed="rId20"/>
                  <a:stretch>
                    <a:fillRect/>
                  </a:stretch>
                </a:blipFill>
                <a:effectLst/>
              </p:spPr>
              <p:txBody>
                <a:bodyPr/>
                <a:lstStyle/>
                <a:p>
                  <a:r>
                    <a:rPr lang="en-US">
                      <a:noFill/>
                    </a:rPr>
                    <a:t> </a:t>
                  </a:r>
                </a:p>
              </p:txBody>
            </p:sp>
          </mc:Fallback>
        </mc:AlternateContent>
        <p:sp>
          <p:nvSpPr>
            <p:cNvPr id="8" name="Oval 7"/>
            <p:cNvSpPr/>
            <p:nvPr/>
          </p:nvSpPr>
          <p:spPr>
            <a:xfrm>
              <a:off x="1491583" y="2276692"/>
              <a:ext cx="130206" cy="130204"/>
            </a:xfrm>
            <a:prstGeom prst="ellipse">
              <a:avLst/>
            </a:prstGeom>
            <a:solidFill>
              <a:schemeClr val="bg2">
                <a:lumMod val="75000"/>
              </a:schemeClr>
            </a:solidFill>
            <a:ln w="38100">
              <a:solidFill>
                <a:schemeClr val="tx2">
                  <a:lumMod val="25000"/>
                </a:schemeClr>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137" name="Straight Arrow Connector 136"/>
          <p:cNvCxnSpPr>
            <a:stCxn id="120" idx="6"/>
          </p:cNvCxnSpPr>
          <p:nvPr/>
        </p:nvCxnSpPr>
        <p:spPr>
          <a:xfrm>
            <a:off x="3854037" y="1693455"/>
            <a:ext cx="3143663" cy="1105114"/>
          </a:xfrm>
          <a:prstGeom prst="straightConnector1">
            <a:avLst/>
          </a:prstGeom>
          <a:ln w="25400">
            <a:solidFill>
              <a:schemeClr val="tx1">
                <a:lumMod val="95000"/>
              </a:schemeClr>
            </a:solidFill>
            <a:prstDash val="solid"/>
            <a:headEnd type="none" w="med" len="lg"/>
            <a:tailEnd type="triangle" w="lg"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20" idx="6"/>
            <a:endCxn id="121" idx="1"/>
          </p:cNvCxnSpPr>
          <p:nvPr/>
        </p:nvCxnSpPr>
        <p:spPr>
          <a:xfrm>
            <a:off x="3854037" y="1693455"/>
            <a:ext cx="1748566" cy="614686"/>
          </a:xfrm>
          <a:prstGeom prst="straightConnector1">
            <a:avLst/>
          </a:prstGeom>
          <a:ln w="50800">
            <a:solidFill>
              <a:schemeClr val="accent2">
                <a:lumMod val="75000"/>
              </a:schemeClr>
            </a:solidFill>
            <a:prstDash val="solid"/>
            <a:headEnd type="none" w="lg" len="lg"/>
            <a:tailEnd type="none" w="lg"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0" idx="6"/>
            <a:endCxn id="121" idx="1"/>
          </p:cNvCxnSpPr>
          <p:nvPr/>
        </p:nvCxnSpPr>
        <p:spPr>
          <a:xfrm>
            <a:off x="3854037" y="1693455"/>
            <a:ext cx="1748566" cy="614686"/>
          </a:xfrm>
          <a:prstGeom prst="straightConnector1">
            <a:avLst/>
          </a:prstGeom>
          <a:ln w="25400">
            <a:solidFill>
              <a:schemeClr val="tx1">
                <a:lumMod val="95000"/>
              </a:schemeClr>
            </a:solidFill>
            <a:prstDash val="solid"/>
            <a:headEnd type="none" w="med" len="lg"/>
            <a:tailEnd type="none" w="lg"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19" idx="6"/>
          </p:cNvCxnSpPr>
          <p:nvPr/>
        </p:nvCxnSpPr>
        <p:spPr>
          <a:xfrm flipV="1">
            <a:off x="1621789" y="1257908"/>
            <a:ext cx="3537175" cy="1083886"/>
          </a:xfrm>
          <a:prstGeom prst="straightConnector1">
            <a:avLst/>
          </a:prstGeom>
          <a:ln w="25400">
            <a:solidFill>
              <a:schemeClr val="tx1">
                <a:lumMod val="95000"/>
              </a:schemeClr>
            </a:solidFill>
            <a:prstDash val="solid"/>
            <a:headEnd type="none" w="lg" len="lg"/>
            <a:tailEnd type="triangle" w="lg"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19" idx="6"/>
            <a:endCxn id="120" idx="2"/>
          </p:cNvCxnSpPr>
          <p:nvPr/>
        </p:nvCxnSpPr>
        <p:spPr>
          <a:xfrm flipV="1">
            <a:off x="1621789" y="1693455"/>
            <a:ext cx="2102042" cy="648339"/>
          </a:xfrm>
          <a:prstGeom prst="straightConnector1">
            <a:avLst/>
          </a:prstGeom>
          <a:ln w="50800">
            <a:solidFill>
              <a:schemeClr val="accent2">
                <a:lumMod val="75000"/>
              </a:schemeClr>
            </a:solidFill>
            <a:prstDash val="solid"/>
            <a:headEnd type="none" w="lg" len="lg"/>
            <a:tailEnd type="none" w="lg"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sp>
        <p:nvSpPr>
          <p:cNvPr id="124" name="Teardrop 123"/>
          <p:cNvSpPr/>
          <p:nvPr/>
        </p:nvSpPr>
        <p:spPr>
          <a:xfrm rot="13579129">
            <a:off x="1636130" y="2079864"/>
            <a:ext cx="487578" cy="530373"/>
          </a:xfrm>
          <a:prstGeom prst="teardrop">
            <a:avLst>
              <a:gd name="adj" fmla="val 96365"/>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7" name="Oval 126"/>
          <p:cNvSpPr/>
          <p:nvPr/>
        </p:nvSpPr>
        <p:spPr>
          <a:xfrm rot="20710877">
            <a:off x="3644289" y="1522626"/>
            <a:ext cx="686192" cy="253009"/>
          </a:xfrm>
          <a:prstGeom prst="ellipse">
            <a:avLst/>
          </a:prstGeom>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lt1"/>
              </a:solidFill>
            </a:endParaRPr>
          </a:p>
        </p:txBody>
      </p:sp>
      <p:sp>
        <p:nvSpPr>
          <p:cNvPr id="5" name="Title"/>
          <p:cNvSpPr>
            <a:spLocks noGrp="1"/>
          </p:cNvSpPr>
          <p:nvPr>
            <p:ph type="title"/>
          </p:nvPr>
        </p:nvSpPr>
        <p:spPr/>
        <p:txBody>
          <a:bodyPr/>
          <a:lstStyle/>
          <a:p>
            <a:r>
              <a:rPr lang="en-US" dirty="0"/>
              <a:t>Monte Carlo path sampling</a:t>
            </a:r>
            <a:endParaRPr lang="en-GB" dirty="0"/>
          </a:p>
        </p:txBody>
      </p:sp>
      <p:sp>
        <p:nvSpPr>
          <p:cNvPr id="9" name="Sun"/>
          <p:cNvSpPr/>
          <p:nvPr/>
        </p:nvSpPr>
        <p:spPr>
          <a:xfrm rot="21375941">
            <a:off x="7523052" y="1496233"/>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13" name="Camera"/>
          <p:cNvGrpSpPr/>
          <p:nvPr/>
        </p:nvGrpSpPr>
        <p:grpSpPr>
          <a:xfrm rot="19336456">
            <a:off x="966297" y="2240235"/>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18" name="Text"/>
          <p:cNvGrpSpPr/>
          <p:nvPr/>
        </p:nvGrpSpPr>
        <p:grpSpPr>
          <a:xfrm>
            <a:off x="535956" y="3620626"/>
            <a:ext cx="8188560" cy="1900015"/>
            <a:chOff x="535956" y="3620626"/>
            <a:chExt cx="8188560" cy="1900015"/>
          </a:xfrm>
        </p:grpSpPr>
        <p:grpSp>
          <p:nvGrpSpPr>
            <p:cNvPr id="10" name="Group 9"/>
            <p:cNvGrpSpPr/>
            <p:nvPr/>
          </p:nvGrpSpPr>
          <p:grpSpPr>
            <a:xfrm>
              <a:off x="535956" y="4807818"/>
              <a:ext cx="8188560" cy="712823"/>
              <a:chOff x="535956" y="5085184"/>
              <a:chExt cx="8188560" cy="712823"/>
            </a:xfrm>
          </p:grpSpPr>
          <p:sp>
            <p:nvSpPr>
              <p:cNvPr id="61" name="Content Placeholder 5"/>
              <p:cNvSpPr txBox="1">
                <a:spLocks/>
              </p:cNvSpPr>
              <p:nvPr/>
            </p:nvSpPr>
            <p:spPr>
              <a:xfrm>
                <a:off x="535956" y="5085184"/>
                <a:ext cx="2537065" cy="712823"/>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lvl="1" indent="0">
                  <a:buNone/>
                </a:pPr>
                <a:r>
                  <a:rPr lang="en-US" sz="2000" dirty="0" smtClean="0">
                    <a:solidFill>
                      <a:schemeClr val="accent1"/>
                    </a:solidFill>
                  </a:rPr>
                  <a:t>Path contribution:</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51" name="TextBox 50"/>
                  <p:cNvSpPr txBox="1"/>
                  <p:nvPr/>
                </p:nvSpPr>
                <p:spPr>
                  <a:xfrm>
                    <a:off x="2699149" y="5196693"/>
                    <a:ext cx="6025367"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900" i="1">
                              <a:effectLst>
                                <a:outerShdw blurRad="38100" dist="25400" dir="2700000" algn="tl">
                                  <a:srgbClr val="000000"/>
                                </a:outerShdw>
                              </a:effectLst>
                              <a:latin typeface="Cambria Math"/>
                            </a:rPr>
                            <m:t>𝑓</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r>
                            <a:rPr lang="en-US" sz="1900" b="1" i="1" smtClean="0">
                              <a:effectLst>
                                <a:outerShdw blurRad="38100" dist="25400" dir="2700000" algn="tl">
                                  <a:srgbClr val="000000"/>
                                </a:outerShdw>
                              </a:effectLst>
                              <a:latin typeface="Cambria Math"/>
                            </a:rPr>
                            <m:t>=</m:t>
                          </m:r>
                          <m:r>
                            <a:rPr lang="en-US" sz="1900" i="1">
                              <a:effectLst>
                                <a:outerShdw blurRad="38100" dist="25400" dir="2700000" algn="tl">
                                  <a:srgbClr val="000000"/>
                                </a:outerShdw>
                              </a:effectLst>
                              <a:latin typeface="Cambria Math"/>
                            </a:rPr>
                            <m:t>𝜌</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r>
                            <m:rPr>
                              <m:nor/>
                            </m:rPr>
                            <a:rPr lang="en-US" sz="1900" dirty="0">
                              <a:effectLst>
                                <a:outerShdw blurRad="38100" dist="25400" dir="2700000" algn="tl">
                                  <a:srgbClr val="000000"/>
                                </a:outerShdw>
                              </a:effectLst>
                            </a:rPr>
                            <m:t> </m:t>
                          </m:r>
                          <m:r>
                            <a:rPr lang="en-US" sz="1900" i="1">
                              <a:effectLst>
                                <a:outerShdw blurRad="38100" dist="25400" dir="2700000" algn="tl">
                                  <a:srgbClr val="000000"/>
                                </a:outerShdw>
                              </a:effectLst>
                              <a:latin typeface="Cambria Math"/>
                            </a:rPr>
                            <m:t>𝐺</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r>
                            <m:rPr>
                              <m:nor/>
                            </m:rPr>
                            <a:rPr lang="en-US" sz="1900" dirty="0">
                              <a:effectLst>
                                <a:outerShdw blurRad="38100" dist="25400" dir="2700000" algn="tl">
                                  <a:srgbClr val="000000"/>
                                </a:outerShdw>
                              </a:effectLst>
                            </a:rPr>
                            <m:t> </m:t>
                          </m:r>
                          <m:r>
                            <a:rPr lang="en-US" sz="1900" i="1">
                              <a:effectLst>
                                <a:outerShdw blurRad="38100" dist="25400" dir="2700000" algn="tl">
                                  <a:srgbClr val="000000"/>
                                </a:outerShdw>
                              </a:effectLst>
                              <a:latin typeface="Cambria Math"/>
                            </a:rPr>
                            <m:t>𝑇</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r>
                            <m:rPr>
                              <m:nor/>
                            </m:rPr>
                            <a:rPr lang="en-US" sz="1900" dirty="0">
                              <a:effectLst>
                                <a:outerShdw blurRad="38100" dist="25400" dir="2700000" algn="tl">
                                  <a:srgbClr val="000000"/>
                                </a:outerShdw>
                              </a:effectLst>
                            </a:rPr>
                            <m:t> </m:t>
                          </m:r>
                          <m:r>
                            <a:rPr lang="en-US" sz="1900" i="1">
                              <a:effectLst>
                                <a:outerShdw blurRad="38100" dist="25400" dir="2700000" algn="tl">
                                  <a:srgbClr val="000000"/>
                                </a:outerShdw>
                              </a:effectLst>
                              <a:latin typeface="Cambria Math"/>
                            </a:rPr>
                            <m:t>𝑉</m:t>
                          </m:r>
                          <m:r>
                            <a:rPr lang="en-US" sz="1900" b="1" i="1">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𝐚</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𝐛</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𝐜</m:t>
                          </m:r>
                          <m:r>
                            <m:rPr>
                              <m:nor/>
                            </m:rPr>
                            <a:rPr lang="en-US" sz="1900">
                              <a:effectLst>
                                <a:outerShdw blurRad="38100" dist="25400" dir="2700000" algn="tl">
                                  <a:srgbClr val="000000"/>
                                </a:outerShdw>
                              </a:effectLst>
                              <a:latin typeface="Cambria Math"/>
                            </a:rPr>
                            <m:t>,</m:t>
                          </m:r>
                          <m:r>
                            <a:rPr lang="en-US" sz="1900" b="1">
                              <a:effectLst>
                                <a:outerShdw blurRad="38100" dist="25400" dir="2700000" algn="tl">
                                  <a:srgbClr val="000000"/>
                                </a:outerShdw>
                              </a:effectLst>
                              <a:latin typeface="Cambria Math"/>
                            </a:rPr>
                            <m:t>𝐝</m:t>
                          </m:r>
                          <m:r>
                            <a:rPr lang="en-US" sz="1900" b="1" i="1">
                              <a:effectLst>
                                <a:outerShdw blurRad="38100" dist="25400" dir="2700000" algn="tl">
                                  <a:srgbClr val="000000"/>
                                </a:outerShdw>
                              </a:effectLst>
                              <a:latin typeface="Cambria Math"/>
                            </a:rPr>
                            <m:t>)</m:t>
                          </m:r>
                        </m:oMath>
                      </m:oMathPara>
                    </a14:m>
                    <a:endParaRPr lang="en-US" sz="1900" dirty="0">
                      <a:effectLst>
                        <a:outerShdw blurRad="38100" dist="25400" dir="2700000" algn="tl">
                          <a:srgbClr val="000000"/>
                        </a:outerShdw>
                      </a:effectLst>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2699149" y="5196693"/>
                    <a:ext cx="6025367" cy="384721"/>
                  </a:xfrm>
                  <a:prstGeom prst="rect">
                    <a:avLst/>
                  </a:prstGeom>
                  <a:blipFill rotWithShape="1">
                    <a:blip r:embed="rId7"/>
                    <a:stretch>
                      <a:fillRect b="-22222"/>
                    </a:stretch>
                  </a:blipFill>
                </p:spPr>
                <p:txBody>
                  <a:bodyPr/>
                  <a:lstStyle/>
                  <a:p>
                    <a:r>
                      <a:rPr lang="en-US">
                        <a:noFill/>
                      </a:rPr>
                      <a:t> </a:t>
                    </a:r>
                  </a:p>
                </p:txBody>
              </p:sp>
            </mc:Fallback>
          </mc:AlternateContent>
        </p:grpSp>
        <p:grpSp>
          <p:nvGrpSpPr>
            <p:cNvPr id="6" name="Group 5"/>
            <p:cNvGrpSpPr/>
            <p:nvPr/>
          </p:nvGrpSpPr>
          <p:grpSpPr>
            <a:xfrm>
              <a:off x="535956" y="3620626"/>
              <a:ext cx="3906302" cy="755144"/>
              <a:chOff x="535956" y="3897992"/>
              <a:chExt cx="3906302" cy="755144"/>
            </a:xfrm>
          </p:grpSpPr>
          <mc:AlternateContent xmlns:mc="http://schemas.openxmlformats.org/markup-compatibility/2006" xmlns:a14="http://schemas.microsoft.com/office/drawing/2010/main">
            <mc:Choice Requires="a14">
              <p:sp>
                <p:nvSpPr>
                  <p:cNvPr id="60" name="TextBox 59"/>
                  <p:cNvSpPr txBox="1"/>
                  <p:nvPr/>
                </p:nvSpPr>
                <p:spPr>
                  <a:xfrm>
                    <a:off x="2502240" y="3897992"/>
                    <a:ext cx="1940018" cy="6985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900" i="1" smtClean="0">
                                  <a:effectLst>
                                    <a:outerShdw blurRad="38100" dist="12700" dir="2700000" algn="tl">
                                      <a:srgbClr val="000000"/>
                                    </a:outerShdw>
                                  </a:effectLst>
                                  <a:latin typeface="Cambria Math"/>
                                </a:rPr>
                              </m:ctrlPr>
                            </m:dPr>
                            <m:e>
                              <m:r>
                                <a:rPr lang="en-US" sz="1900" i="1">
                                  <a:effectLst>
                                    <a:outerShdw blurRad="38100" dist="12700" dir="2700000" algn="tl">
                                      <a:srgbClr val="000000"/>
                                    </a:outerShdw>
                                  </a:effectLst>
                                  <a:latin typeface="Cambria Math"/>
                                </a:rPr>
                                <m:t>𝐼</m:t>
                              </m:r>
                            </m:e>
                          </m:d>
                          <m:r>
                            <a:rPr lang="en-US" sz="1900" b="1" i="1" smtClean="0">
                              <a:effectLst>
                                <a:outerShdw blurRad="38100" dist="12700" dir="2700000" algn="tl">
                                  <a:srgbClr val="000000"/>
                                </a:outerShdw>
                              </a:effectLst>
                              <a:latin typeface="Cambria Math"/>
                            </a:rPr>
                            <m:t>=</m:t>
                          </m:r>
                          <m:f>
                            <m:fPr>
                              <m:ctrlPr>
                                <a:rPr lang="en-US" sz="1900" i="1">
                                  <a:effectLst>
                                    <a:outerShdw blurRad="38100" dist="12700" dir="2700000" algn="tl">
                                      <a:srgbClr val="000000"/>
                                    </a:outerShdw>
                                  </a:effectLst>
                                  <a:latin typeface="Cambria Math"/>
                                </a:rPr>
                              </m:ctrlPr>
                            </m:fPr>
                            <m:num>
                              <m:r>
                                <a:rPr lang="en-US" sz="1900" b="0" i="1" smtClean="0">
                                  <a:effectLst>
                                    <a:outerShdw blurRad="38100" dist="12700" dir="2700000" algn="tl">
                                      <a:srgbClr val="000000"/>
                                    </a:outerShdw>
                                  </a:effectLst>
                                  <a:latin typeface="Cambria Math"/>
                                </a:rPr>
                                <m:t>𝑓</m:t>
                              </m:r>
                              <m:r>
                                <a:rPr lang="en-US" sz="1900" b="1" i="1">
                                  <a:effectLst>
                                    <a:outerShdw blurRad="38100" dist="12700" dir="2700000" algn="tl">
                                      <a:srgbClr val="000000"/>
                                    </a:outerShdw>
                                  </a:effectLst>
                                  <a:latin typeface="Cambria Math"/>
                                </a:rPr>
                                <m:t>(</m:t>
                              </m:r>
                              <m:r>
                                <a:rPr lang="en-US" sz="1900" b="1" i="0" smtClean="0">
                                  <a:solidFill>
                                    <a:schemeClr val="tx1"/>
                                  </a:solidFill>
                                  <a:effectLst>
                                    <a:outerShdw blurRad="38100" dist="12700" dir="2700000" algn="tl">
                                      <a:srgbClr val="000000"/>
                                    </a:outerShdw>
                                  </a:effectLst>
                                  <a:latin typeface="Cambria Math"/>
                                </a:rPr>
                                <m:t>𝐚</m:t>
                              </m:r>
                              <m:r>
                                <m:rPr>
                                  <m:nor/>
                                </m:rPr>
                                <a:rPr lang="en-US" sz="1900" b="0" i="0" smtClean="0">
                                  <a:solidFill>
                                    <a:schemeClr val="tx1"/>
                                  </a:solidFill>
                                  <a:effectLst>
                                    <a:outerShdw blurRad="38100" dist="12700" dir="2700000" algn="tl">
                                      <a:srgbClr val="000000"/>
                                    </a:outerShdw>
                                  </a:effectLst>
                                  <a:latin typeface="Cambria Math"/>
                                </a:rPr>
                                <m:t>,</m:t>
                              </m:r>
                              <m:r>
                                <a:rPr lang="en-US" sz="1900" b="1" i="0" smtClean="0">
                                  <a:effectLst>
                                    <a:outerShdw blurRad="38100" dist="12700" dir="2700000" algn="tl">
                                      <a:srgbClr val="000000"/>
                                    </a:outerShdw>
                                  </a:effectLst>
                                  <a:latin typeface="Cambria Math"/>
                                </a:rPr>
                                <m:t>𝐛</m:t>
                              </m:r>
                              <m:r>
                                <m:rPr>
                                  <m:nor/>
                                </m:rPr>
                                <a:rPr lang="en-US" sz="1900">
                                  <a:effectLst>
                                    <a:outerShdw blurRad="38100" dist="12700" dir="2700000" algn="tl">
                                      <a:srgbClr val="000000"/>
                                    </a:outerShdw>
                                  </a:effectLst>
                                  <a:latin typeface="Cambria Math"/>
                                </a:rPr>
                                <m:t>,</m:t>
                              </m:r>
                              <m:r>
                                <a:rPr lang="en-US" sz="1900" b="1" i="0" smtClean="0">
                                  <a:effectLst>
                                    <a:outerShdw blurRad="38100" dist="12700" dir="2700000" algn="tl">
                                      <a:srgbClr val="000000"/>
                                    </a:outerShdw>
                                  </a:effectLst>
                                  <a:latin typeface="Cambria Math"/>
                                </a:rPr>
                                <m:t>𝐜</m:t>
                              </m:r>
                              <m:r>
                                <m:rPr>
                                  <m:nor/>
                                </m:rPr>
                                <a:rPr lang="en-US" sz="1900">
                                  <a:effectLst>
                                    <a:outerShdw blurRad="38100" dist="12700" dir="2700000" algn="tl">
                                      <a:srgbClr val="000000"/>
                                    </a:outerShdw>
                                  </a:effectLst>
                                  <a:latin typeface="Cambria Math"/>
                                </a:rPr>
                                <m:t>,</m:t>
                              </m:r>
                              <m:r>
                                <a:rPr lang="en-US" sz="1900" b="1" i="0" smtClean="0">
                                  <a:effectLst>
                                    <a:outerShdw blurRad="38100" dist="12700" dir="2700000" algn="tl">
                                      <a:srgbClr val="000000"/>
                                    </a:outerShdw>
                                  </a:effectLst>
                                  <a:latin typeface="Cambria Math"/>
                                </a:rPr>
                                <m:t>𝐝</m:t>
                              </m:r>
                              <m:r>
                                <a:rPr lang="en-US" sz="1900" b="1" i="1">
                                  <a:effectLst>
                                    <a:outerShdw blurRad="38100" dist="12700" dir="2700000" algn="tl">
                                      <a:srgbClr val="000000"/>
                                    </a:outerShdw>
                                  </a:effectLst>
                                  <a:latin typeface="Cambria Math"/>
                                </a:rPr>
                                <m:t>)</m:t>
                              </m:r>
                              <m:r>
                                <a:rPr lang="en-US" sz="1900" i="1" dirty="0" smtClean="0">
                                  <a:effectLst>
                                    <a:outerShdw blurRad="38100" dist="12700" dir="2700000" algn="tl">
                                      <a:srgbClr val="000000"/>
                                    </a:outerShdw>
                                  </a:effectLst>
                                  <a:latin typeface="Cambria Math"/>
                                </a:rPr>
                                <m:t> </m:t>
                              </m:r>
                            </m:num>
                            <m:den>
                              <m:r>
                                <a:rPr lang="en-US" sz="1900" i="1">
                                  <a:effectLst>
                                    <a:outerShdw blurRad="38100" dist="12700" dir="2700000" algn="tl">
                                      <a:srgbClr val="000000"/>
                                    </a:outerShdw>
                                  </a:effectLst>
                                  <a:latin typeface="Cambria Math"/>
                                </a:rPr>
                                <m:t>𝑝</m:t>
                              </m:r>
                              <m:d>
                                <m:dPr>
                                  <m:ctrlPr>
                                    <a:rPr lang="en-US" sz="1900" i="1">
                                      <a:effectLst>
                                        <a:outerShdw blurRad="38100" dist="12700" dir="2700000" algn="tl">
                                          <a:srgbClr val="000000"/>
                                        </a:outerShdw>
                                      </a:effectLst>
                                      <a:latin typeface="Cambria Math"/>
                                    </a:rPr>
                                  </m:ctrlPr>
                                </m:dPr>
                                <m:e>
                                  <m:r>
                                    <a:rPr lang="en-US" sz="1900" b="1">
                                      <a:effectLst>
                                        <a:outerShdw blurRad="38100" dist="12700" dir="2700000" algn="tl">
                                          <a:srgbClr val="000000"/>
                                        </a:outerShdw>
                                      </a:effectLst>
                                      <a:latin typeface="Cambria Math"/>
                                    </a:rPr>
                                    <m:t>𝐚</m:t>
                                  </m:r>
                                  <m:r>
                                    <m:rPr>
                                      <m:nor/>
                                    </m:rPr>
                                    <a:rPr lang="en-US" sz="1900">
                                      <a:effectLst>
                                        <a:outerShdw blurRad="38100" dist="12700" dir="2700000" algn="tl">
                                          <a:srgbClr val="000000"/>
                                        </a:outerShdw>
                                      </a:effectLst>
                                      <a:latin typeface="Cambria Math"/>
                                    </a:rPr>
                                    <m:t>,</m:t>
                                  </m:r>
                                  <m:r>
                                    <a:rPr lang="en-US" sz="1900" b="1">
                                      <a:effectLst>
                                        <a:outerShdw blurRad="38100" dist="12700" dir="2700000" algn="tl">
                                          <a:srgbClr val="000000"/>
                                        </a:outerShdw>
                                      </a:effectLst>
                                      <a:latin typeface="Cambria Math"/>
                                    </a:rPr>
                                    <m:t>𝐛</m:t>
                                  </m:r>
                                  <m:r>
                                    <m:rPr>
                                      <m:nor/>
                                    </m:rPr>
                                    <a:rPr lang="en-US" sz="1900">
                                      <a:effectLst>
                                        <a:outerShdw blurRad="38100" dist="12700" dir="2700000" algn="tl">
                                          <a:srgbClr val="000000"/>
                                        </a:outerShdw>
                                      </a:effectLst>
                                      <a:latin typeface="Cambria Math"/>
                                    </a:rPr>
                                    <m:t>,</m:t>
                                  </m:r>
                                  <m:r>
                                    <a:rPr lang="en-US" sz="1900" b="1">
                                      <a:effectLst>
                                        <a:outerShdw blurRad="38100" dist="12700" dir="2700000" algn="tl">
                                          <a:srgbClr val="000000"/>
                                        </a:outerShdw>
                                      </a:effectLst>
                                      <a:latin typeface="Cambria Math"/>
                                    </a:rPr>
                                    <m:t>𝐜</m:t>
                                  </m:r>
                                  <m:r>
                                    <m:rPr>
                                      <m:nor/>
                                    </m:rPr>
                                    <a:rPr lang="en-US" sz="1900">
                                      <a:effectLst>
                                        <a:outerShdw blurRad="38100" dist="12700" dir="2700000" algn="tl">
                                          <a:srgbClr val="000000"/>
                                        </a:outerShdw>
                                      </a:effectLst>
                                      <a:latin typeface="Cambria Math"/>
                                    </a:rPr>
                                    <m:t>,</m:t>
                                  </m:r>
                                  <m:r>
                                    <a:rPr lang="en-US" sz="1900" b="1">
                                      <a:effectLst>
                                        <a:outerShdw blurRad="38100" dist="12700" dir="2700000" algn="tl">
                                          <a:srgbClr val="000000"/>
                                        </a:outerShdw>
                                      </a:effectLst>
                                      <a:latin typeface="Cambria Math"/>
                                    </a:rPr>
                                    <m:t>𝐝</m:t>
                                  </m:r>
                                </m:e>
                              </m:d>
                            </m:den>
                          </m:f>
                        </m:oMath>
                      </m:oMathPara>
                    </a14:m>
                    <a:endParaRPr lang="en-US" sz="1900" dirty="0">
                      <a:effectLst>
                        <a:outerShdw blurRad="38100" dist="12700" dir="2700000" algn="tl">
                          <a:srgbClr val="000000"/>
                        </a:outerShdw>
                      </a:effectLst>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502240" y="3897992"/>
                    <a:ext cx="1940018" cy="698525"/>
                  </a:xfrm>
                  <a:prstGeom prst="rect">
                    <a:avLst/>
                  </a:prstGeom>
                  <a:blipFill rotWithShape="1">
                    <a:blip r:embed="rId8"/>
                    <a:stretch>
                      <a:fillRect/>
                    </a:stretch>
                  </a:blipFill>
                </p:spPr>
                <p:txBody>
                  <a:bodyPr/>
                  <a:lstStyle/>
                  <a:p>
                    <a:r>
                      <a:rPr lang="en-US">
                        <a:noFill/>
                      </a:rPr>
                      <a:t> </a:t>
                    </a:r>
                  </a:p>
                </p:txBody>
              </p:sp>
            </mc:Fallback>
          </mc:AlternateContent>
          <p:sp>
            <p:nvSpPr>
              <p:cNvPr id="63" name="Content Placeholder 5"/>
              <p:cNvSpPr txBox="1">
                <a:spLocks/>
              </p:cNvSpPr>
              <p:nvPr/>
            </p:nvSpPr>
            <p:spPr>
              <a:xfrm>
                <a:off x="535956" y="3940313"/>
                <a:ext cx="2537065" cy="712823"/>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lvl="1" indent="0">
                  <a:buNone/>
                </a:pPr>
                <a:r>
                  <a:rPr lang="en-US" sz="2000" dirty="0" smtClean="0">
                    <a:solidFill>
                      <a:schemeClr val="accent1"/>
                    </a:solidFill>
                  </a:rPr>
                  <a:t>Pixel estimator:</a:t>
                </a:r>
                <a:endParaRPr lang="en-US" sz="2000" dirty="0">
                  <a:solidFill>
                    <a:schemeClr val="accent1"/>
                  </a:solidFill>
                </a:endParaRPr>
              </a:p>
            </p:txBody>
          </p:sp>
        </p:grpSp>
      </p:grpSp>
      <p:sp>
        <p:nvSpPr>
          <p:cNvPr id="116" name="Path PDF"/>
          <p:cNvSpPr txBox="1">
            <a:spLocks/>
          </p:cNvSpPr>
          <p:nvPr/>
        </p:nvSpPr>
        <p:spPr>
          <a:xfrm>
            <a:off x="535956" y="5764896"/>
            <a:ext cx="2537065" cy="712823"/>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lvl="1" indent="0">
              <a:buNone/>
            </a:pPr>
            <a:r>
              <a:rPr lang="en-US" sz="2000" dirty="0" smtClean="0">
                <a:solidFill>
                  <a:schemeClr val="accent1"/>
                </a:solidFill>
              </a:rPr>
              <a:t>Path PDF:</a:t>
            </a:r>
            <a:endParaRPr lang="en-US" sz="2000" dirty="0">
              <a:solidFill>
                <a:schemeClr val="accent1"/>
              </a:solidFill>
            </a:endParaRPr>
          </a:p>
        </p:txBody>
      </p:sp>
      <p:grpSp>
        <p:nvGrpSpPr>
          <p:cNvPr id="31" name="a"/>
          <p:cNvGrpSpPr/>
          <p:nvPr/>
        </p:nvGrpSpPr>
        <p:grpSpPr>
          <a:xfrm>
            <a:off x="7210806" y="1636785"/>
            <a:ext cx="396262" cy="480034"/>
            <a:chOff x="7461752" y="2628488"/>
            <a:chExt cx="396262" cy="480034"/>
          </a:xfrm>
        </p:grpSpPr>
        <mc:AlternateContent xmlns:mc="http://schemas.openxmlformats.org/markup-compatibility/2006" xmlns:a14="http://schemas.microsoft.com/office/drawing/2010/main">
          <mc:Choice Requires="a14">
            <p:sp>
              <p:nvSpPr>
                <p:cNvPr id="118" name="Rectangle 117"/>
                <p:cNvSpPr/>
                <p:nvPr/>
              </p:nvSpPr>
              <p:spPr>
                <a:xfrm>
                  <a:off x="7461752" y="2708412"/>
                  <a:ext cx="39626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a:effectLst>
                              <a:outerShdw blurRad="38100" dist="25400" dir="2700000" algn="tl">
                                <a:srgbClr val="000000"/>
                              </a:outerShdw>
                            </a:effectLst>
                            <a:latin typeface="Cambria Math"/>
                          </a:rPr>
                          <m:t>𝐚</m:t>
                        </m:r>
                      </m:oMath>
                    </m:oMathPara>
                  </a14:m>
                  <a:endParaRPr lang="en-GB" sz="2000" dirty="0"/>
                </a:p>
              </p:txBody>
            </p:sp>
          </mc:Choice>
          <mc:Fallback xmlns="">
            <p:sp>
              <p:nvSpPr>
                <p:cNvPr id="118" name="Rectangle 117"/>
                <p:cNvSpPr>
                  <a:spLocks noRot="1" noChangeAspect="1" noMove="1" noResize="1" noEditPoints="1" noAdjustHandles="1" noChangeArrowheads="1" noChangeShapeType="1" noTextEdit="1"/>
                </p:cNvSpPr>
                <p:nvPr/>
              </p:nvSpPr>
              <p:spPr>
                <a:xfrm>
                  <a:off x="7461752" y="2708412"/>
                  <a:ext cx="396262" cy="400110"/>
                </a:xfrm>
                <a:prstGeom prst="rect">
                  <a:avLst/>
                </a:prstGeom>
                <a:blipFill rotWithShape="1">
                  <a:blip r:embed="rId16"/>
                  <a:stretch>
                    <a:fillRect/>
                  </a:stretch>
                </a:blipFill>
              </p:spPr>
              <p:txBody>
                <a:bodyPr/>
                <a:lstStyle/>
                <a:p>
                  <a:r>
                    <a:rPr lang="en-US">
                      <a:noFill/>
                    </a:rPr>
                    <a:t> </a:t>
                  </a:r>
                </a:p>
              </p:txBody>
            </p:sp>
          </mc:Fallback>
        </mc:AlternateContent>
        <p:sp>
          <p:nvSpPr>
            <p:cNvPr id="122" name="Oval 121"/>
            <p:cNvSpPr/>
            <p:nvPr/>
          </p:nvSpPr>
          <p:spPr>
            <a:xfrm>
              <a:off x="7588987" y="262848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136" name="Straight Arrow Connector 135"/>
          <p:cNvCxnSpPr>
            <a:stCxn id="119" idx="6"/>
            <a:endCxn id="120" idx="2"/>
          </p:cNvCxnSpPr>
          <p:nvPr/>
        </p:nvCxnSpPr>
        <p:spPr>
          <a:xfrm flipV="1">
            <a:off x="1621789" y="1693455"/>
            <a:ext cx="2102042" cy="648339"/>
          </a:xfrm>
          <a:prstGeom prst="straightConnector1">
            <a:avLst/>
          </a:prstGeom>
          <a:ln w="25400">
            <a:solidFill>
              <a:schemeClr val="tx1">
                <a:lumMod val="95000"/>
              </a:schemeClr>
            </a:solidFill>
            <a:prstDash val="solid"/>
            <a:headEnd type="none" w="lg" len="lg"/>
            <a:tailEnd type="none" w="lg"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grpSp>
        <p:nvGrpSpPr>
          <p:cNvPr id="20" name="d"/>
          <p:cNvGrpSpPr/>
          <p:nvPr/>
        </p:nvGrpSpPr>
        <p:grpSpPr>
          <a:xfrm>
            <a:off x="1350088" y="2276692"/>
            <a:ext cx="412292" cy="520102"/>
            <a:chOff x="1601034" y="3272611"/>
            <a:chExt cx="412292" cy="520102"/>
          </a:xfrm>
        </p:grpSpPr>
        <mc:AlternateContent xmlns:mc="http://schemas.openxmlformats.org/markup-compatibility/2006" xmlns:a14="http://schemas.microsoft.com/office/drawing/2010/main">
          <mc:Choice Requires="a14">
            <p:sp>
              <p:nvSpPr>
                <p:cNvPr id="89" name="Rectangle 88"/>
                <p:cNvSpPr/>
                <p:nvPr/>
              </p:nvSpPr>
              <p:spPr>
                <a:xfrm>
                  <a:off x="1601034" y="3392603"/>
                  <a:ext cx="41229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effectLst>
                              <a:outerShdw blurRad="38100" dist="25400" dir="2700000" algn="tl">
                                <a:srgbClr val="000000"/>
                              </a:outerShdw>
                            </a:effectLst>
                            <a:latin typeface="Cambria Math"/>
                          </a:rPr>
                          <m:t>𝐝</m:t>
                        </m:r>
                      </m:oMath>
                    </m:oMathPara>
                  </a14:m>
                  <a:endParaRPr lang="en-GB" sz="2000" dirty="0"/>
                </a:p>
              </p:txBody>
            </p:sp>
          </mc:Choice>
          <mc:Fallback xmlns="">
            <p:sp>
              <p:nvSpPr>
                <p:cNvPr id="89" name="Rectangle 88"/>
                <p:cNvSpPr>
                  <a:spLocks noRot="1" noChangeAspect="1" noMove="1" noResize="1" noEditPoints="1" noAdjustHandles="1" noChangeArrowheads="1" noChangeShapeType="1" noTextEdit="1"/>
                </p:cNvSpPr>
                <p:nvPr/>
              </p:nvSpPr>
              <p:spPr>
                <a:xfrm>
                  <a:off x="1601034" y="3392603"/>
                  <a:ext cx="412292" cy="400110"/>
                </a:xfrm>
                <a:prstGeom prst="rect">
                  <a:avLst/>
                </a:prstGeom>
                <a:blipFill rotWithShape="1">
                  <a:blip r:embed="rId3"/>
                  <a:stretch>
                    <a:fillRect b="-3030"/>
                  </a:stretch>
                </a:blipFill>
              </p:spPr>
              <p:txBody>
                <a:bodyPr/>
                <a:lstStyle/>
                <a:p>
                  <a:r>
                    <a:rPr lang="en-US">
                      <a:noFill/>
                    </a:rPr>
                    <a:t> </a:t>
                  </a:r>
                </a:p>
              </p:txBody>
            </p:sp>
          </mc:Fallback>
        </mc:AlternateContent>
        <p:sp>
          <p:nvSpPr>
            <p:cNvPr id="119" name="Oval 118"/>
            <p:cNvSpPr/>
            <p:nvPr/>
          </p:nvSpPr>
          <p:spPr>
            <a:xfrm>
              <a:off x="1742529" y="3272611"/>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5" name="c"/>
          <p:cNvGrpSpPr/>
          <p:nvPr/>
        </p:nvGrpSpPr>
        <p:grpSpPr>
          <a:xfrm>
            <a:off x="3603091" y="1628353"/>
            <a:ext cx="378630" cy="484250"/>
            <a:chOff x="3854037" y="2628488"/>
            <a:chExt cx="378630" cy="484250"/>
          </a:xfrm>
        </p:grpSpPr>
        <mc:AlternateContent xmlns:mc="http://schemas.openxmlformats.org/markup-compatibility/2006" xmlns:a14="http://schemas.microsoft.com/office/drawing/2010/main">
          <mc:Choice Requires="a14">
            <p:sp>
              <p:nvSpPr>
                <p:cNvPr id="91" name="Rectangle 90"/>
                <p:cNvSpPr/>
                <p:nvPr/>
              </p:nvSpPr>
              <p:spPr>
                <a:xfrm>
                  <a:off x="3854037" y="2712628"/>
                  <a:ext cx="37863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effectLst>
                              <a:outerShdw blurRad="38100" dist="25400" dir="2700000" algn="tl">
                                <a:srgbClr val="000000"/>
                              </a:outerShdw>
                            </a:effectLst>
                            <a:latin typeface="Cambria Math"/>
                          </a:rPr>
                          <m:t>𝐜</m:t>
                        </m:r>
                      </m:oMath>
                    </m:oMathPara>
                  </a14:m>
                  <a:endParaRPr lang="en-GB" sz="2000" dirty="0"/>
                </a:p>
              </p:txBody>
            </p:sp>
          </mc:Choice>
          <mc:Fallback xmlns="">
            <p:sp>
              <p:nvSpPr>
                <p:cNvPr id="91" name="Rectangle 90"/>
                <p:cNvSpPr>
                  <a:spLocks noRot="1" noChangeAspect="1" noMove="1" noResize="1" noEditPoints="1" noAdjustHandles="1" noChangeArrowheads="1" noChangeShapeType="1" noTextEdit="1"/>
                </p:cNvSpPr>
                <p:nvPr/>
              </p:nvSpPr>
              <p:spPr>
                <a:xfrm>
                  <a:off x="3854037" y="2712628"/>
                  <a:ext cx="378630" cy="400110"/>
                </a:xfrm>
                <a:prstGeom prst="rect">
                  <a:avLst/>
                </a:prstGeom>
                <a:blipFill rotWithShape="1">
                  <a:blip r:embed="rId14"/>
                  <a:stretch>
                    <a:fillRect/>
                  </a:stretch>
                </a:blipFill>
              </p:spPr>
              <p:txBody>
                <a:bodyPr/>
                <a:lstStyle/>
                <a:p>
                  <a:r>
                    <a:rPr lang="en-US">
                      <a:noFill/>
                    </a:rPr>
                    <a:t> </a:t>
                  </a:r>
                </a:p>
              </p:txBody>
            </p:sp>
          </mc:Fallback>
        </mc:AlternateContent>
        <p:sp>
          <p:nvSpPr>
            <p:cNvPr id="120" name="Oval 119"/>
            <p:cNvSpPr/>
            <p:nvPr/>
          </p:nvSpPr>
          <p:spPr>
            <a:xfrm>
              <a:off x="3974777" y="2628488"/>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139" name="Straight Arrow Connector 138"/>
          <p:cNvCxnSpPr/>
          <p:nvPr/>
        </p:nvCxnSpPr>
        <p:spPr>
          <a:xfrm flipV="1">
            <a:off x="5711825" y="1749425"/>
            <a:ext cx="1625600" cy="561976"/>
          </a:xfrm>
          <a:prstGeom prst="straightConnector1">
            <a:avLst/>
          </a:prstGeom>
          <a:ln w="25400">
            <a:solidFill>
              <a:schemeClr val="tx1">
                <a:lumMod val="95000"/>
              </a:schemeClr>
            </a:solidFill>
            <a:prstDash val="dash"/>
            <a:headEnd type="none" w="med" len="lg"/>
            <a:tailEnd type="none" w="med" len="lg"/>
          </a:ln>
          <a:effectLst>
            <a:outerShdw blurRad="50800" dir="7740000" algn="ctr" rotWithShape="0">
              <a:srgbClr val="000000">
                <a:alpha val="80000"/>
              </a:srgbClr>
            </a:outerShdw>
          </a:effectLst>
        </p:spPr>
        <p:style>
          <a:lnRef idx="1">
            <a:schemeClr val="accent1"/>
          </a:lnRef>
          <a:fillRef idx="0">
            <a:schemeClr val="accent1"/>
          </a:fillRef>
          <a:effectRef idx="0">
            <a:schemeClr val="accent1"/>
          </a:effectRef>
          <a:fontRef idx="minor">
            <a:schemeClr val="tx1"/>
          </a:fontRef>
        </p:style>
      </p:cxnSp>
      <p:grpSp>
        <p:nvGrpSpPr>
          <p:cNvPr id="30" name="b"/>
          <p:cNvGrpSpPr/>
          <p:nvPr/>
        </p:nvGrpSpPr>
        <p:grpSpPr>
          <a:xfrm>
            <a:off x="5447353" y="2289073"/>
            <a:ext cx="410690" cy="536514"/>
            <a:chOff x="5702359" y="3289489"/>
            <a:chExt cx="410690" cy="536514"/>
          </a:xfrm>
        </p:grpSpPr>
        <mc:AlternateContent xmlns:mc="http://schemas.openxmlformats.org/markup-compatibility/2006" xmlns:a14="http://schemas.microsoft.com/office/drawing/2010/main">
          <mc:Choice Requires="a14">
            <p:sp>
              <p:nvSpPr>
                <p:cNvPr id="92" name="Rectangle 91"/>
                <p:cNvSpPr/>
                <p:nvPr/>
              </p:nvSpPr>
              <p:spPr>
                <a:xfrm>
                  <a:off x="5702359" y="3425893"/>
                  <a:ext cx="4106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effectLst>
                              <a:outerShdw blurRad="38100" dist="25400" dir="2700000" algn="tl">
                                <a:srgbClr val="000000"/>
                              </a:outerShdw>
                            </a:effectLst>
                            <a:latin typeface="Cambria Math"/>
                          </a:rPr>
                          <m:t>𝐛</m:t>
                        </m:r>
                      </m:oMath>
                    </m:oMathPara>
                  </a14:m>
                  <a:endParaRPr lang="en-GB" sz="2000" dirty="0">
                    <a:solidFill>
                      <a:schemeClr val="tx1"/>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5702359" y="3425893"/>
                  <a:ext cx="410690" cy="400110"/>
                </a:xfrm>
                <a:prstGeom prst="rect">
                  <a:avLst/>
                </a:prstGeom>
                <a:blipFill rotWithShape="1">
                  <a:blip r:embed="rId15"/>
                  <a:stretch>
                    <a:fillRect b="-3030"/>
                  </a:stretch>
                </a:blipFill>
              </p:spPr>
              <p:txBody>
                <a:bodyPr/>
                <a:lstStyle/>
                <a:p>
                  <a:r>
                    <a:rPr lang="en-US">
                      <a:noFill/>
                    </a:rPr>
                    <a:t> </a:t>
                  </a:r>
                </a:p>
              </p:txBody>
            </p:sp>
          </mc:Fallback>
        </mc:AlternateContent>
        <p:sp>
          <p:nvSpPr>
            <p:cNvPr id="121" name="Oval 120"/>
            <p:cNvSpPr/>
            <p:nvPr/>
          </p:nvSpPr>
          <p:spPr>
            <a:xfrm>
              <a:off x="5838541" y="3289489"/>
              <a:ext cx="130206" cy="130204"/>
            </a:xfrm>
            <a:prstGeom prst="ellipse">
              <a:avLst/>
            </a:prstGeom>
            <a:solidFill>
              <a:schemeClr val="tx1"/>
            </a:solidFill>
            <a:ln w="38100">
              <a:solidFill>
                <a:schemeClr val="tx2">
                  <a:lumMod val="50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147" name="TextBox 146"/>
              <p:cNvSpPr txBox="1"/>
              <p:nvPr/>
            </p:nvSpPr>
            <p:spPr>
              <a:xfrm>
                <a:off x="5201973" y="5875740"/>
                <a:ext cx="1562030"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900" b="1" i="1" smtClean="0">
                          <a:solidFill>
                            <a:schemeClr val="tx1"/>
                          </a:solidFill>
                          <a:effectLst>
                            <a:outerShdw blurRad="38100" dist="25400" dir="2700000" algn="tl">
                              <a:srgbClr val="000000"/>
                            </a:outerShdw>
                          </a:effectLst>
                          <a:latin typeface="Cambria Math"/>
                        </a:rPr>
                        <m:t>=</m:t>
                      </m:r>
                      <m:r>
                        <a:rPr lang="en-US" sz="1900" i="1">
                          <a:solidFill>
                            <a:schemeClr val="accent1"/>
                          </a:solidFill>
                          <a:effectLst>
                            <a:outerShdw blurRad="38100" dist="25400" dir="2700000" algn="tl">
                              <a:srgbClr val="000000"/>
                            </a:outerShdw>
                          </a:effectLst>
                          <a:latin typeface="Cambria Math"/>
                        </a:rPr>
                        <m:t>𝑝</m:t>
                      </m:r>
                      <m:d>
                        <m:dPr>
                          <m:ctrlPr>
                            <a:rPr lang="en-US" sz="1900" i="1">
                              <a:solidFill>
                                <a:schemeClr val="accent1"/>
                              </a:solidFill>
                              <a:effectLst>
                                <a:outerShdw blurRad="38100" dist="25400" dir="2700000" algn="tl">
                                  <a:srgbClr val="000000"/>
                                </a:outerShdw>
                              </a:effectLst>
                              <a:latin typeface="Cambria Math"/>
                            </a:rPr>
                          </m:ctrlPr>
                        </m:dPr>
                        <m:e>
                          <m:r>
                            <a:rPr lang="en-US" sz="1900" b="1">
                              <a:solidFill>
                                <a:schemeClr val="accent1"/>
                              </a:solidFill>
                              <a:effectLst>
                                <a:outerShdw blurRad="38100" dist="25400" dir="2700000" algn="tl">
                                  <a:srgbClr val="000000"/>
                                </a:outerShdw>
                              </a:effectLst>
                              <a:latin typeface="Cambria Math"/>
                            </a:rPr>
                            <m:t>𝐚</m:t>
                          </m:r>
                          <m:r>
                            <m:rPr>
                              <m:nor/>
                            </m:rPr>
                            <a:rPr lang="en-US" sz="1900">
                              <a:solidFill>
                                <a:schemeClr val="accent1"/>
                              </a:solidFill>
                              <a:effectLst>
                                <a:outerShdw blurRad="38100" dist="25400" dir="2700000" algn="tl">
                                  <a:srgbClr val="000000"/>
                                </a:outerShdw>
                              </a:effectLst>
                              <a:latin typeface="Cambria Math"/>
                            </a:rPr>
                            <m:t>,</m:t>
                          </m:r>
                          <m:r>
                            <a:rPr lang="en-US" sz="1900" b="1">
                              <a:solidFill>
                                <a:schemeClr val="accent1"/>
                              </a:solidFill>
                              <a:effectLst>
                                <a:outerShdw blurRad="38100" dist="25400" dir="2700000" algn="tl">
                                  <a:srgbClr val="000000"/>
                                </a:outerShdw>
                              </a:effectLst>
                              <a:latin typeface="Cambria Math"/>
                            </a:rPr>
                            <m:t>𝐛</m:t>
                          </m:r>
                          <m:r>
                            <m:rPr>
                              <m:nor/>
                            </m:rPr>
                            <a:rPr lang="en-US" sz="1900">
                              <a:solidFill>
                                <a:schemeClr val="accent1"/>
                              </a:solidFill>
                              <a:effectLst>
                                <a:outerShdw blurRad="38100" dist="25400" dir="2700000" algn="tl">
                                  <a:srgbClr val="000000"/>
                                </a:outerShdw>
                              </a:effectLst>
                              <a:latin typeface="Cambria Math"/>
                            </a:rPr>
                            <m:t>,</m:t>
                          </m:r>
                          <m:r>
                            <a:rPr lang="en-US" sz="1900" b="1">
                              <a:solidFill>
                                <a:schemeClr val="accent1"/>
                              </a:solidFill>
                              <a:effectLst>
                                <a:outerShdw blurRad="38100" dist="25400" dir="2700000" algn="tl">
                                  <a:srgbClr val="000000"/>
                                </a:outerShdw>
                              </a:effectLst>
                              <a:latin typeface="Cambria Math"/>
                            </a:rPr>
                            <m:t>𝐜</m:t>
                          </m:r>
                          <m:r>
                            <m:rPr>
                              <m:nor/>
                            </m:rPr>
                            <a:rPr lang="en-US" sz="1900">
                              <a:solidFill>
                                <a:schemeClr val="accent1"/>
                              </a:solidFill>
                              <a:effectLst>
                                <a:outerShdw blurRad="38100" dist="25400" dir="2700000" algn="tl">
                                  <a:srgbClr val="000000"/>
                                </a:outerShdw>
                              </a:effectLst>
                              <a:latin typeface="Cambria Math"/>
                            </a:rPr>
                            <m:t>,</m:t>
                          </m:r>
                          <m:r>
                            <a:rPr lang="en-US" sz="1900" b="1">
                              <a:solidFill>
                                <a:schemeClr val="accent1"/>
                              </a:solidFill>
                              <a:effectLst>
                                <a:outerShdw blurRad="38100" dist="25400" dir="2700000" algn="tl">
                                  <a:srgbClr val="000000"/>
                                </a:outerShdw>
                              </a:effectLst>
                              <a:latin typeface="Cambria Math"/>
                            </a:rPr>
                            <m:t>𝐝</m:t>
                          </m:r>
                        </m:e>
                      </m:d>
                    </m:oMath>
                  </m:oMathPara>
                </a14:m>
                <a:endParaRPr lang="en-US" sz="1900" dirty="0">
                  <a:solidFill>
                    <a:schemeClr val="accent1"/>
                  </a:solidFill>
                  <a:effectLst>
                    <a:outerShdw blurRad="38100" dist="25400" dir="2700000" algn="tl">
                      <a:srgbClr val="000000"/>
                    </a:outerShdw>
                  </a:effectLst>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5201973" y="5875740"/>
                <a:ext cx="1562030" cy="384721"/>
              </a:xfrm>
              <a:prstGeom prst="rect">
                <a:avLst/>
              </a:prstGeom>
              <a:blipFill rotWithShape="1">
                <a:blip r:embed="rId21"/>
                <a:stretch>
                  <a:fillRect b="-12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TextBox 147"/>
              <p:cNvSpPr txBox="1"/>
              <p:nvPr/>
            </p:nvSpPr>
            <p:spPr>
              <a:xfrm>
                <a:off x="4684862" y="5875740"/>
                <a:ext cx="728084"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900" i="1" smtClean="0">
                          <a:solidFill>
                            <a:schemeClr val="tx1"/>
                          </a:solidFill>
                          <a:effectLst>
                            <a:outerShdw blurRad="38100" dist="25400" dir="2700000" algn="tl">
                              <a:srgbClr val="000000"/>
                            </a:outerShdw>
                          </a:effectLst>
                          <a:latin typeface="Cambria Math"/>
                        </a:rPr>
                        <m:t>𝑝</m:t>
                      </m:r>
                      <m:d>
                        <m:dPr>
                          <m:ctrlPr>
                            <a:rPr lang="en-US" sz="1900" i="1">
                              <a:solidFill>
                                <a:schemeClr val="tx1"/>
                              </a:solidFill>
                              <a:effectLst>
                                <a:outerShdw blurRad="38100" dist="25400" dir="2700000" algn="tl">
                                  <a:srgbClr val="000000"/>
                                </a:outerShdw>
                              </a:effectLst>
                              <a:latin typeface="Cambria Math"/>
                            </a:rPr>
                          </m:ctrlPr>
                        </m:dPr>
                        <m:e>
                          <m:r>
                            <a:rPr lang="en-US" sz="1900" b="1" i="0" smtClean="0">
                              <a:solidFill>
                                <a:schemeClr val="tx1"/>
                              </a:solidFill>
                              <a:effectLst>
                                <a:outerShdw blurRad="38100" dist="25400" dir="2700000" algn="tl">
                                  <a:srgbClr val="000000"/>
                                </a:outerShdw>
                              </a:effectLst>
                              <a:latin typeface="Cambria Math"/>
                            </a:rPr>
                            <m:t>𝐚</m:t>
                          </m:r>
                        </m:e>
                      </m:d>
                    </m:oMath>
                  </m:oMathPara>
                </a14:m>
                <a:endParaRPr lang="en-US" sz="1900" dirty="0">
                  <a:solidFill>
                    <a:schemeClr val="tx1"/>
                  </a:solidFill>
                  <a:effectLst>
                    <a:outerShdw blurRad="38100" dist="25400" dir="2700000" algn="tl">
                      <a:srgbClr val="000000"/>
                    </a:outerShdw>
                  </a:effectLst>
                </a:endParaRPr>
              </a:p>
            </p:txBody>
          </p:sp>
        </mc:Choice>
        <mc:Fallback xmlns="">
          <p:sp>
            <p:nvSpPr>
              <p:cNvPr id="148" name="TextBox 147"/>
              <p:cNvSpPr txBox="1">
                <a:spLocks noRot="1" noChangeAspect="1" noMove="1" noResize="1" noEditPoints="1" noAdjustHandles="1" noChangeArrowheads="1" noChangeShapeType="1" noTextEdit="1"/>
              </p:cNvSpPr>
              <p:nvPr/>
            </p:nvSpPr>
            <p:spPr>
              <a:xfrm>
                <a:off x="4684862" y="5875740"/>
                <a:ext cx="728084" cy="384721"/>
              </a:xfrm>
              <a:prstGeom prst="rect">
                <a:avLst/>
              </a:prstGeom>
              <a:blipFill rotWithShape="1">
                <a:blip r:embed="rId27"/>
                <a:stretch>
                  <a:fillRect b="-12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TextBox 148"/>
              <p:cNvSpPr txBox="1"/>
              <p:nvPr/>
            </p:nvSpPr>
            <p:spPr>
              <a:xfrm>
                <a:off x="2724170" y="5875740"/>
                <a:ext cx="742511"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900" i="1" smtClean="0">
                          <a:solidFill>
                            <a:schemeClr val="tx1"/>
                          </a:solidFill>
                          <a:effectLst>
                            <a:outerShdw blurRad="38100" dist="25400" dir="2700000" algn="tl">
                              <a:srgbClr val="000000"/>
                            </a:outerShdw>
                          </a:effectLst>
                          <a:latin typeface="Cambria Math"/>
                        </a:rPr>
                        <m:t>𝑝</m:t>
                      </m:r>
                      <m:d>
                        <m:dPr>
                          <m:ctrlPr>
                            <a:rPr lang="en-US" sz="1900" i="1">
                              <a:solidFill>
                                <a:schemeClr val="tx1"/>
                              </a:solidFill>
                              <a:effectLst>
                                <a:outerShdw blurRad="38100" dist="25400" dir="2700000" algn="tl">
                                  <a:srgbClr val="000000"/>
                                </a:outerShdw>
                              </a:effectLst>
                              <a:latin typeface="Cambria Math"/>
                            </a:rPr>
                          </m:ctrlPr>
                        </m:dPr>
                        <m:e>
                          <m:r>
                            <a:rPr lang="en-US" sz="1900" b="1" i="0" smtClean="0">
                              <a:solidFill>
                                <a:schemeClr val="tx1"/>
                              </a:solidFill>
                              <a:effectLst>
                                <a:outerShdw blurRad="38100" dist="25400" dir="2700000" algn="tl">
                                  <a:srgbClr val="000000"/>
                                </a:outerShdw>
                              </a:effectLst>
                              <a:latin typeface="Cambria Math"/>
                            </a:rPr>
                            <m:t>𝐝</m:t>
                          </m:r>
                        </m:e>
                      </m:d>
                    </m:oMath>
                  </m:oMathPara>
                </a14:m>
                <a:endParaRPr lang="en-US" sz="1900" dirty="0">
                  <a:solidFill>
                    <a:schemeClr val="tx1"/>
                  </a:solidFill>
                  <a:effectLst>
                    <a:outerShdw blurRad="38100" dist="25400" dir="2700000" algn="tl">
                      <a:srgbClr val="000000"/>
                    </a:outerShdw>
                  </a:effectLst>
                </a:endParaRPr>
              </a:p>
            </p:txBody>
          </p:sp>
        </mc:Choice>
        <mc:Fallback xmlns="">
          <p:sp>
            <p:nvSpPr>
              <p:cNvPr id="149" name="TextBox 148"/>
              <p:cNvSpPr txBox="1">
                <a:spLocks noRot="1" noChangeAspect="1" noMove="1" noResize="1" noEditPoints="1" noAdjustHandles="1" noChangeArrowheads="1" noChangeShapeType="1" noTextEdit="1"/>
              </p:cNvSpPr>
              <p:nvPr/>
            </p:nvSpPr>
            <p:spPr>
              <a:xfrm>
                <a:off x="2724170" y="5875740"/>
                <a:ext cx="742511" cy="384721"/>
              </a:xfrm>
              <a:prstGeom prst="rect">
                <a:avLst/>
              </a:prstGeom>
              <a:blipFill rotWithShape="1">
                <a:blip r:embed="rId28"/>
                <a:stretch>
                  <a:fillRect b="-12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TextBox 149"/>
              <p:cNvSpPr txBox="1"/>
              <p:nvPr/>
            </p:nvSpPr>
            <p:spPr>
              <a:xfrm>
                <a:off x="3244702" y="5875740"/>
                <a:ext cx="936474"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900" i="1" smtClean="0">
                          <a:solidFill>
                            <a:schemeClr val="tx1"/>
                          </a:solidFill>
                          <a:effectLst>
                            <a:outerShdw blurRad="38100" dist="25400" dir="2700000" algn="tl">
                              <a:srgbClr val="000000"/>
                            </a:outerShdw>
                          </a:effectLst>
                          <a:latin typeface="Cambria Math"/>
                        </a:rPr>
                        <m:t>𝑝</m:t>
                      </m:r>
                      <m:d>
                        <m:dPr>
                          <m:ctrlPr>
                            <a:rPr lang="en-US" sz="1900" i="1">
                              <a:solidFill>
                                <a:schemeClr val="tx1"/>
                              </a:solidFill>
                              <a:effectLst>
                                <a:outerShdw blurRad="38100" dist="25400" dir="2700000" algn="tl">
                                  <a:srgbClr val="000000"/>
                                </a:outerShdw>
                              </a:effectLst>
                              <a:latin typeface="Cambria Math"/>
                            </a:rPr>
                          </m:ctrlPr>
                        </m:dPr>
                        <m:e>
                          <m:r>
                            <a:rPr lang="en-US" sz="1900" b="1" i="0" smtClean="0">
                              <a:solidFill>
                                <a:schemeClr val="tx1"/>
                              </a:solidFill>
                              <a:effectLst>
                                <a:outerShdw blurRad="38100" dist="25400" dir="2700000" algn="tl">
                                  <a:srgbClr val="000000"/>
                                </a:outerShdw>
                              </a:effectLst>
                              <a:latin typeface="Cambria Math"/>
                            </a:rPr>
                            <m:t>𝐜</m:t>
                          </m:r>
                          <m:r>
                            <a:rPr lang="en-US" sz="1900" b="1" i="1" smtClean="0">
                              <a:solidFill>
                                <a:schemeClr val="tx1"/>
                              </a:solidFill>
                              <a:effectLst>
                                <a:outerShdw blurRad="38100" dist="25400" dir="2700000" algn="tl">
                                  <a:srgbClr val="000000"/>
                                </a:outerShdw>
                              </a:effectLst>
                              <a:latin typeface="Cambria Math"/>
                            </a:rPr>
                            <m:t>|</m:t>
                          </m:r>
                          <m:r>
                            <a:rPr lang="en-US" sz="1900" b="1">
                              <a:solidFill>
                                <a:schemeClr val="tx1"/>
                              </a:solidFill>
                              <a:effectLst>
                                <a:outerShdw blurRad="38100" dist="25400" dir="2700000" algn="tl">
                                  <a:srgbClr val="000000"/>
                                </a:outerShdw>
                              </a:effectLst>
                              <a:latin typeface="Cambria Math"/>
                            </a:rPr>
                            <m:t>𝐝</m:t>
                          </m:r>
                        </m:e>
                      </m:d>
                    </m:oMath>
                  </m:oMathPara>
                </a14:m>
                <a:endParaRPr lang="en-US" sz="1900" dirty="0">
                  <a:solidFill>
                    <a:schemeClr val="tx1"/>
                  </a:solidFill>
                  <a:effectLst>
                    <a:outerShdw blurRad="38100" dist="25400" dir="2700000" algn="tl">
                      <a:srgbClr val="000000"/>
                    </a:outerShdw>
                  </a:effectLst>
                </a:endParaRPr>
              </a:p>
            </p:txBody>
          </p:sp>
        </mc:Choice>
        <mc:Fallback xmlns="">
          <p:sp>
            <p:nvSpPr>
              <p:cNvPr id="150" name="TextBox 149"/>
              <p:cNvSpPr txBox="1">
                <a:spLocks noRot="1" noChangeAspect="1" noMove="1" noResize="1" noEditPoints="1" noAdjustHandles="1" noChangeArrowheads="1" noChangeShapeType="1" noTextEdit="1"/>
              </p:cNvSpPr>
              <p:nvPr/>
            </p:nvSpPr>
            <p:spPr>
              <a:xfrm>
                <a:off x="3244702" y="5875740"/>
                <a:ext cx="936474" cy="384721"/>
              </a:xfrm>
              <a:prstGeom prst="rect">
                <a:avLst/>
              </a:prstGeom>
              <a:blipFill rotWithShape="1">
                <a:blip r:embed="rId29"/>
                <a:stretch>
                  <a:fillRect b="-20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TextBox 150"/>
              <p:cNvSpPr txBox="1"/>
              <p:nvPr/>
            </p:nvSpPr>
            <p:spPr>
              <a:xfrm>
                <a:off x="3964606" y="5875740"/>
                <a:ext cx="934871"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900" i="1" smtClean="0">
                          <a:solidFill>
                            <a:schemeClr val="tx1"/>
                          </a:solidFill>
                          <a:effectLst>
                            <a:outerShdw blurRad="38100" dist="25400" dir="2700000" algn="tl">
                              <a:srgbClr val="000000"/>
                            </a:outerShdw>
                          </a:effectLst>
                          <a:latin typeface="Cambria Math"/>
                        </a:rPr>
                        <m:t>𝑝</m:t>
                      </m:r>
                      <m:d>
                        <m:dPr>
                          <m:ctrlPr>
                            <a:rPr lang="en-US" sz="1900" i="1">
                              <a:solidFill>
                                <a:schemeClr val="tx1"/>
                              </a:solidFill>
                              <a:effectLst>
                                <a:outerShdw blurRad="38100" dist="25400" dir="2700000" algn="tl">
                                  <a:srgbClr val="000000"/>
                                </a:outerShdw>
                              </a:effectLst>
                              <a:latin typeface="Cambria Math"/>
                            </a:rPr>
                          </m:ctrlPr>
                        </m:dPr>
                        <m:e>
                          <m:r>
                            <a:rPr lang="en-US" sz="1900" b="1" i="0" smtClean="0">
                              <a:solidFill>
                                <a:schemeClr val="tx1"/>
                              </a:solidFill>
                              <a:effectLst>
                                <a:outerShdw blurRad="38100" dist="25400" dir="2700000" algn="tl">
                                  <a:srgbClr val="000000"/>
                                </a:outerShdw>
                              </a:effectLst>
                              <a:latin typeface="Cambria Math"/>
                            </a:rPr>
                            <m:t>𝐛</m:t>
                          </m:r>
                          <m:r>
                            <a:rPr lang="en-US" sz="1900" b="1">
                              <a:solidFill>
                                <a:schemeClr val="tx1"/>
                              </a:solidFill>
                              <a:effectLst>
                                <a:outerShdw blurRad="38100" dist="25400" dir="2700000" algn="tl">
                                  <a:srgbClr val="000000"/>
                                </a:outerShdw>
                              </a:effectLst>
                              <a:latin typeface="Cambria Math"/>
                            </a:rPr>
                            <m:t>|</m:t>
                          </m:r>
                          <m:r>
                            <a:rPr lang="en-US" sz="1900" b="1" i="0" smtClean="0">
                              <a:solidFill>
                                <a:schemeClr val="tx1"/>
                              </a:solidFill>
                              <a:effectLst>
                                <a:outerShdw blurRad="38100" dist="25400" dir="2700000" algn="tl">
                                  <a:srgbClr val="000000"/>
                                </a:outerShdw>
                              </a:effectLst>
                              <a:latin typeface="Cambria Math"/>
                            </a:rPr>
                            <m:t>𝐜</m:t>
                          </m:r>
                        </m:e>
                      </m:d>
                    </m:oMath>
                  </m:oMathPara>
                </a14:m>
                <a:endParaRPr lang="en-US" sz="1900" dirty="0">
                  <a:solidFill>
                    <a:schemeClr val="tx1"/>
                  </a:solidFill>
                  <a:effectLst>
                    <a:outerShdw blurRad="38100" dist="25400" dir="2700000" algn="tl">
                      <a:srgbClr val="000000"/>
                    </a:outerShdw>
                  </a:effectLst>
                </a:endParaRPr>
              </a:p>
            </p:txBody>
          </p:sp>
        </mc:Choice>
        <mc:Fallback xmlns="">
          <p:sp>
            <p:nvSpPr>
              <p:cNvPr id="151" name="TextBox 150"/>
              <p:cNvSpPr txBox="1">
                <a:spLocks noRot="1" noChangeAspect="1" noMove="1" noResize="1" noEditPoints="1" noAdjustHandles="1" noChangeArrowheads="1" noChangeShapeType="1" noTextEdit="1"/>
              </p:cNvSpPr>
              <p:nvPr/>
            </p:nvSpPr>
            <p:spPr>
              <a:xfrm>
                <a:off x="3964606" y="5875740"/>
                <a:ext cx="934871" cy="384721"/>
              </a:xfrm>
              <a:prstGeom prst="rect">
                <a:avLst/>
              </a:prstGeom>
              <a:blipFill rotWithShape="1">
                <a:blip r:embed="rId30"/>
                <a:stretch>
                  <a:fillRect b="-20635"/>
                </a:stretch>
              </a:blipFill>
            </p:spPr>
            <p:txBody>
              <a:bodyPr/>
              <a:lstStyle/>
              <a:p>
                <a:r>
                  <a:rPr lang="en-US">
                    <a:noFill/>
                  </a:rPr>
                  <a:t> </a:t>
                </a:r>
              </a:p>
            </p:txBody>
          </p:sp>
        </mc:Fallback>
      </mc:AlternateContent>
      <p:grpSp>
        <p:nvGrpSpPr>
          <p:cNvPr id="2" name="Group 1"/>
          <p:cNvGrpSpPr/>
          <p:nvPr/>
        </p:nvGrpSpPr>
        <p:grpSpPr>
          <a:xfrm>
            <a:off x="2813952" y="6280743"/>
            <a:ext cx="2472423" cy="410887"/>
            <a:chOff x="3754535" y="6246852"/>
            <a:chExt cx="2472423" cy="410887"/>
          </a:xfrm>
        </p:grpSpPr>
        <p:sp>
          <p:nvSpPr>
            <p:cNvPr id="73" name="Left Brace 72"/>
            <p:cNvSpPr/>
            <p:nvPr/>
          </p:nvSpPr>
          <p:spPr>
            <a:xfrm rot="16200000">
              <a:off x="4934500" y="5066887"/>
              <a:ext cx="112493" cy="2472423"/>
            </a:xfrm>
            <a:prstGeom prst="leftBrace">
              <a:avLst>
                <a:gd name="adj1" fmla="val 41299"/>
                <a:gd name="adj2" fmla="val 49988"/>
              </a:avLst>
            </a:prstGeom>
            <a:ln w="12700">
              <a:solidFill>
                <a:schemeClr val="accent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30000" dirty="0"/>
            </a:p>
          </p:txBody>
        </p:sp>
        <p:sp>
          <p:nvSpPr>
            <p:cNvPr id="74" name="TextBox 73"/>
            <p:cNvSpPr txBox="1"/>
            <p:nvPr/>
          </p:nvSpPr>
          <p:spPr>
            <a:xfrm>
              <a:off x="4015804" y="6297699"/>
              <a:ext cx="1951052" cy="360040"/>
            </a:xfrm>
            <a:prstGeom prst="rect">
              <a:avLst/>
            </a:prstGeom>
            <a:noFill/>
          </p:spPr>
          <p:txBody>
            <a:bodyPr wrap="square" rtlCol="0" anchor="ctr">
              <a:noAutofit/>
            </a:bodyPr>
            <a:lstStyle/>
            <a:p>
              <a:pPr algn="ctr"/>
              <a:r>
                <a:rPr lang="en-US" sz="1600" dirty="0">
                  <a:solidFill>
                    <a:schemeClr val="accent1"/>
                  </a:solidFill>
                  <a:effectLst>
                    <a:outerShdw blurRad="50800" dist="38100" dir="2700000" algn="tl" rotWithShape="0">
                      <a:prstClr val="black">
                        <a:alpha val="80000"/>
                      </a:prstClr>
                    </a:outerShdw>
                  </a:effectLst>
                  <a:latin typeface="+mn-lt"/>
                </a:rPr>
                <a:t>l</a:t>
              </a:r>
              <a:r>
                <a:rPr lang="en-US" sz="1600" dirty="0" smtClean="0">
                  <a:solidFill>
                    <a:schemeClr val="accent1"/>
                  </a:solidFill>
                  <a:effectLst>
                    <a:outerShdw blurRad="50800" dist="38100" dir="2700000" algn="tl" rotWithShape="0">
                      <a:prstClr val="black">
                        <a:alpha val="80000"/>
                      </a:prstClr>
                    </a:outerShdw>
                  </a:effectLst>
                  <a:latin typeface="+mn-lt"/>
                </a:rPr>
                <a:t>ocal sampling PDFs</a:t>
              </a:r>
              <a:endParaRPr lang="en-US" sz="1600" dirty="0">
                <a:solidFill>
                  <a:schemeClr val="accent1"/>
                </a:solidFill>
                <a:effectLst>
                  <a:outerShdw blurRad="50800" dist="38100" dir="2700000" algn="tl" rotWithShape="0">
                    <a:prstClr val="black">
                      <a:alpha val="80000"/>
                    </a:prstClr>
                  </a:outerShdw>
                </a:effectLst>
                <a:latin typeface="+mn-lt"/>
              </a:endParaRPr>
            </a:p>
          </p:txBody>
        </p:sp>
      </p:grpSp>
      <p:grpSp>
        <p:nvGrpSpPr>
          <p:cNvPr id="75" name="Group 74"/>
          <p:cNvGrpSpPr/>
          <p:nvPr/>
        </p:nvGrpSpPr>
        <p:grpSpPr>
          <a:xfrm>
            <a:off x="5126856" y="6280741"/>
            <a:ext cx="1951052" cy="410889"/>
            <a:chOff x="3628721" y="6246850"/>
            <a:chExt cx="1951052" cy="410889"/>
          </a:xfrm>
        </p:grpSpPr>
        <p:sp>
          <p:nvSpPr>
            <p:cNvPr id="76" name="Left Brace 75"/>
            <p:cNvSpPr/>
            <p:nvPr/>
          </p:nvSpPr>
          <p:spPr>
            <a:xfrm rot="16200000">
              <a:off x="4549556" y="5761759"/>
              <a:ext cx="112493" cy="1082675"/>
            </a:xfrm>
            <a:prstGeom prst="leftBrace">
              <a:avLst>
                <a:gd name="adj1" fmla="val 41299"/>
                <a:gd name="adj2" fmla="val 49988"/>
              </a:avLst>
            </a:prstGeom>
            <a:ln w="12700">
              <a:solidFill>
                <a:schemeClr val="accent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30000" dirty="0"/>
            </a:p>
          </p:txBody>
        </p:sp>
        <p:sp>
          <p:nvSpPr>
            <p:cNvPr id="77" name="TextBox 76"/>
            <p:cNvSpPr txBox="1"/>
            <p:nvPr/>
          </p:nvSpPr>
          <p:spPr>
            <a:xfrm>
              <a:off x="3628721" y="6297699"/>
              <a:ext cx="1951052" cy="360040"/>
            </a:xfrm>
            <a:prstGeom prst="rect">
              <a:avLst/>
            </a:prstGeom>
            <a:noFill/>
          </p:spPr>
          <p:txBody>
            <a:bodyPr wrap="square" rtlCol="0" anchor="ctr">
              <a:noAutofit/>
            </a:bodyPr>
            <a:lstStyle/>
            <a:p>
              <a:pPr algn="ctr"/>
              <a:r>
                <a:rPr lang="en-US" sz="1600" dirty="0" smtClean="0">
                  <a:solidFill>
                    <a:schemeClr val="accent1"/>
                  </a:solidFill>
                  <a:effectLst>
                    <a:outerShdw blurRad="50800" dist="38100" dir="2700000" algn="tl" rotWithShape="0">
                      <a:prstClr val="black">
                        <a:alpha val="80000"/>
                      </a:prstClr>
                    </a:outerShdw>
                  </a:effectLst>
                  <a:latin typeface="+mn-lt"/>
                </a:rPr>
                <a:t>resulting joint PDF</a:t>
              </a:r>
              <a:endParaRPr lang="en-US" sz="1600" dirty="0">
                <a:solidFill>
                  <a:schemeClr val="accent1"/>
                </a:solidFill>
                <a:effectLst>
                  <a:outerShdw blurRad="50800" dist="38100" dir="2700000" algn="tl" rotWithShape="0">
                    <a:prstClr val="black">
                      <a:alpha val="80000"/>
                    </a:prstClr>
                  </a:outerShdw>
                </a:effectLst>
                <a:latin typeface="+mn-lt"/>
              </a:endParaRPr>
            </a:p>
          </p:txBody>
        </p:sp>
      </p:grpSp>
      <p:sp>
        <p:nvSpPr>
          <p:cNvPr id="64" name="TextBox 63"/>
          <p:cNvSpPr txBox="1"/>
          <p:nvPr/>
        </p:nvSpPr>
        <p:spPr>
          <a:xfrm>
            <a:off x="6876256" y="2582149"/>
            <a:ext cx="2164325" cy="774843"/>
          </a:xfrm>
          <a:prstGeom prst="rect">
            <a:avLst/>
          </a:prstGeom>
          <a:noFill/>
          <a:effectLst>
            <a:outerShdw blurRad="63500" sx="102000" sy="102000" algn="ctr" rotWithShape="0">
              <a:prstClr val="black"/>
            </a:outerShdw>
          </a:effectLst>
        </p:spPr>
        <p:txBody>
          <a:bodyPr wrap="square" rtlCol="0" anchor="ctr">
            <a:noAutofit/>
          </a:bodyPr>
          <a:lstStyle>
            <a:defPPr>
              <a:defRPr lang="bg-BG"/>
            </a:defPPr>
            <a:lvl1pPr algn="ctr">
              <a:lnSpc>
                <a:spcPct val="100000"/>
              </a:lnSpc>
              <a:defRPr sz="1400" b="0">
                <a:effectLst>
                  <a:outerShdw blurRad="50800" dist="38100" dir="2700000" algn="tl" rotWithShape="0">
                    <a:prstClr val="black"/>
                  </a:outerShdw>
                </a:effectLst>
                <a:latin typeface="+mn-lt"/>
              </a:defRPr>
            </a:lvl1pPr>
          </a:lstStyle>
          <a:p>
            <a:pPr algn="l"/>
            <a:r>
              <a:rPr lang="en-US" sz="1600" i="1" dirty="0" smtClean="0">
                <a:solidFill>
                  <a:schemeClr val="tx1">
                    <a:alpha val="68000"/>
                  </a:schemeClr>
                </a:solidFill>
              </a:rPr>
              <a:t>[Kajiya 1986]</a:t>
            </a:r>
          </a:p>
          <a:p>
            <a:pPr algn="l"/>
            <a:r>
              <a:rPr lang="en-US" sz="1600" i="1" dirty="0">
                <a:solidFill>
                  <a:schemeClr val="tx1">
                    <a:alpha val="68000"/>
                  </a:schemeClr>
                </a:solidFill>
              </a:rPr>
              <a:t>[</a:t>
            </a:r>
            <a:r>
              <a:rPr lang="en-US" sz="1600" i="1" dirty="0" err="1" smtClean="0">
                <a:solidFill>
                  <a:schemeClr val="tx1">
                    <a:alpha val="68000"/>
                  </a:schemeClr>
                </a:solidFill>
              </a:rPr>
              <a:t>Laforutune</a:t>
            </a:r>
            <a:r>
              <a:rPr lang="en-US" sz="1600" i="1" dirty="0" smtClean="0">
                <a:solidFill>
                  <a:schemeClr val="tx1">
                    <a:alpha val="68000"/>
                  </a:schemeClr>
                </a:solidFill>
              </a:rPr>
              <a:t> et al</a:t>
            </a:r>
            <a:r>
              <a:rPr lang="en-US" sz="1600" i="1" dirty="0">
                <a:solidFill>
                  <a:schemeClr val="tx1">
                    <a:alpha val="68000"/>
                  </a:schemeClr>
                </a:solidFill>
              </a:rPr>
              <a:t>. </a:t>
            </a:r>
            <a:r>
              <a:rPr lang="en-US" sz="1600" i="1" dirty="0" smtClean="0">
                <a:solidFill>
                  <a:schemeClr val="tx1">
                    <a:alpha val="68000"/>
                  </a:schemeClr>
                </a:solidFill>
              </a:rPr>
              <a:t>1993] </a:t>
            </a:r>
          </a:p>
          <a:p>
            <a:pPr algn="l"/>
            <a:r>
              <a:rPr lang="en-US" sz="1600" i="1" dirty="0" smtClean="0">
                <a:solidFill>
                  <a:schemeClr val="tx1">
                    <a:alpha val="68000"/>
                  </a:schemeClr>
                </a:solidFill>
              </a:rPr>
              <a:t>[Veach </a:t>
            </a:r>
            <a:r>
              <a:rPr lang="en-US" sz="1600" i="1" dirty="0">
                <a:solidFill>
                  <a:schemeClr val="tx1">
                    <a:alpha val="68000"/>
                  </a:schemeClr>
                </a:solidFill>
              </a:rPr>
              <a:t>et al. </a:t>
            </a:r>
            <a:r>
              <a:rPr lang="en-US" sz="1600" i="1" dirty="0" smtClean="0">
                <a:solidFill>
                  <a:schemeClr val="tx1">
                    <a:alpha val="68000"/>
                  </a:schemeClr>
                </a:solidFill>
              </a:rPr>
              <a:t>1994]</a:t>
            </a:r>
            <a:endParaRPr lang="en-US" sz="1600" i="1" dirty="0">
              <a:solidFill>
                <a:schemeClr val="tx1">
                  <a:alpha val="68000"/>
                </a:schemeClr>
              </a:solidFill>
            </a:endParaRPr>
          </a:p>
        </p:txBody>
      </p:sp>
    </p:spTree>
    <p:extLst>
      <p:ext uri="{BB962C8B-B14F-4D97-AF65-F5344CB8AC3E}">
        <p14:creationId xmlns:p14="http://schemas.microsoft.com/office/powerpoint/2010/main" val="1367801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500"/>
                                        <p:tgtEl>
                                          <p:spTgt spid="149"/>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24"/>
                                        </p:tgtEl>
                                        <p:attrNameLst>
                                          <p:attrName>style.visibility</p:attrName>
                                        </p:attrNameLst>
                                      </p:cBhvr>
                                      <p:to>
                                        <p:strVal val="visible"/>
                                      </p:to>
                                    </p:set>
                                    <p:animEffect transition="in" filter="fade">
                                      <p:cBhvr>
                                        <p:cTn id="14" dur="500"/>
                                        <p:tgtEl>
                                          <p:spTgt spid="124"/>
                                        </p:tgtEl>
                                      </p:cBhvr>
                                    </p:animEffect>
                                  </p:childTnLst>
                                </p:cTn>
                              </p:par>
                              <p:par>
                                <p:cTn id="15" presetID="10" presetClass="entr" presetSubtype="0" fill="hold" nodeType="withEffect">
                                  <p:stCondLst>
                                    <p:cond delay="100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childTnLst>
                                </p:cTn>
                              </p:par>
                            </p:childTnLst>
                          </p:cTn>
                        </p:par>
                        <p:par>
                          <p:cTn id="18" fill="hold">
                            <p:stCondLst>
                              <p:cond delay="2000"/>
                            </p:stCondLst>
                            <p:childTnLst>
                              <p:par>
                                <p:cTn id="19" presetID="22" presetClass="entr" presetSubtype="8" fill="hold" nodeType="afterEffect">
                                  <p:stCondLst>
                                    <p:cond delay="1000"/>
                                  </p:stCondLst>
                                  <p:childTnLst>
                                    <p:set>
                                      <p:cBhvr>
                                        <p:cTn id="20" dur="1" fill="hold">
                                          <p:stCondLst>
                                            <p:cond delay="0"/>
                                          </p:stCondLst>
                                        </p:cTn>
                                        <p:tgtEl>
                                          <p:spTgt spid="134"/>
                                        </p:tgtEl>
                                        <p:attrNameLst>
                                          <p:attrName>style.visibility</p:attrName>
                                        </p:attrNameLst>
                                      </p:cBhvr>
                                      <p:to>
                                        <p:strVal val="visible"/>
                                      </p:to>
                                    </p:set>
                                    <p:animEffect transition="in" filter="wipe(left)">
                                      <p:cBhvr>
                                        <p:cTn id="21" dur="500"/>
                                        <p:tgtEl>
                                          <p:spTgt spid="134"/>
                                        </p:tgtEl>
                                      </p:cBhvr>
                                    </p:animEffect>
                                  </p:childTnLst>
                                </p:cTn>
                              </p:par>
                              <p:par>
                                <p:cTn id="22" presetID="1" presetClass="exit" presetSubtype="0" fill="hold" grpId="1" nodeType="withEffect">
                                  <p:stCondLst>
                                    <p:cond delay="1000"/>
                                  </p:stCondLst>
                                  <p:childTnLst>
                                    <p:set>
                                      <p:cBhvr>
                                        <p:cTn id="23" dur="1" fill="hold">
                                          <p:stCondLst>
                                            <p:cond delay="0"/>
                                          </p:stCondLst>
                                        </p:cTn>
                                        <p:tgtEl>
                                          <p:spTgt spid="124"/>
                                        </p:tgtEl>
                                        <p:attrNameLst>
                                          <p:attrName>style.visibility</p:attrName>
                                        </p:attrNameLst>
                                      </p:cBhvr>
                                      <p:to>
                                        <p:strVal val="hidden"/>
                                      </p:to>
                                    </p:se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fade">
                                      <p:cBhvr>
                                        <p:cTn id="30" dur="500"/>
                                        <p:tgtEl>
                                          <p:spTgt spid="150"/>
                                        </p:tgtEl>
                                      </p:cBhvr>
                                    </p:animEffect>
                                  </p:childTnLst>
                                </p:cTn>
                              </p:par>
                              <p:par>
                                <p:cTn id="31" presetID="10" presetClass="exit" presetSubtype="0" fill="hold" nodeType="withEffect">
                                  <p:stCondLst>
                                    <p:cond delay="0"/>
                                  </p:stCondLst>
                                  <p:childTnLst>
                                    <p:animEffect transition="out" filter="fade">
                                      <p:cBhvr>
                                        <p:cTn id="32" dur="500"/>
                                        <p:tgtEl>
                                          <p:spTgt spid="133"/>
                                        </p:tgtEl>
                                      </p:cBhvr>
                                    </p:animEffect>
                                    <p:set>
                                      <p:cBhvr>
                                        <p:cTn id="33" dur="1" fill="hold">
                                          <p:stCondLst>
                                            <p:cond delay="499"/>
                                          </p:stCondLst>
                                        </p:cTn>
                                        <p:tgtEl>
                                          <p:spTgt spid="133"/>
                                        </p:tgtEl>
                                        <p:attrNameLst>
                                          <p:attrName>style.visibility</p:attrName>
                                        </p:attrNameLst>
                                      </p:cBhvr>
                                      <p:to>
                                        <p:strVal val="hidden"/>
                                      </p:to>
                                    </p:set>
                                  </p:childTnLst>
                                </p:cTn>
                              </p:par>
                            </p:childTnLst>
                          </p:cTn>
                        </p:par>
                        <p:par>
                          <p:cTn id="34" fill="hold">
                            <p:stCondLst>
                              <p:cond delay="4000"/>
                            </p:stCondLst>
                            <p:childTnLst>
                              <p:par>
                                <p:cTn id="35" presetID="10" presetClass="entr" presetSubtype="0" fill="hold" grpId="0" nodeType="afterEffect">
                                  <p:stCondLst>
                                    <p:cond delay="100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par>
                                <p:cTn id="38" presetID="10" presetClass="entr" presetSubtype="0" fill="hold" nodeType="withEffect">
                                  <p:stCondLst>
                                    <p:cond delay="1000"/>
                                  </p:stCondLst>
                                  <p:childTnLst>
                                    <p:set>
                                      <p:cBhvr>
                                        <p:cTn id="39" dur="1" fill="hold">
                                          <p:stCondLst>
                                            <p:cond delay="0"/>
                                          </p:stCondLst>
                                        </p:cTn>
                                        <p:tgtEl>
                                          <p:spTgt spid="137"/>
                                        </p:tgtEl>
                                        <p:attrNameLst>
                                          <p:attrName>style.visibility</p:attrName>
                                        </p:attrNameLst>
                                      </p:cBhvr>
                                      <p:to>
                                        <p:strVal val="visible"/>
                                      </p:to>
                                    </p:set>
                                    <p:animEffect transition="in" filter="fade">
                                      <p:cBhvr>
                                        <p:cTn id="40" dur="500"/>
                                        <p:tgtEl>
                                          <p:spTgt spid="137"/>
                                        </p:tgtEl>
                                      </p:cBhvr>
                                    </p:animEffect>
                                  </p:childTnLst>
                                </p:cTn>
                              </p:par>
                              <p:par>
                                <p:cTn id="41" presetID="1" presetClass="entr" presetSubtype="0" fill="hold" nodeType="withEffect">
                                  <p:stCondLst>
                                    <p:cond delay="100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xit" presetSubtype="0" fill="hold" nodeType="withEffect">
                                  <p:stCondLst>
                                    <p:cond delay="1000"/>
                                  </p:stCondLst>
                                  <p:childTnLst>
                                    <p:set>
                                      <p:cBhvr>
                                        <p:cTn id="44" dur="1" fill="hold">
                                          <p:stCondLst>
                                            <p:cond delay="0"/>
                                          </p:stCondLst>
                                        </p:cTn>
                                        <p:tgtEl>
                                          <p:spTgt spid="134"/>
                                        </p:tgtEl>
                                        <p:attrNameLst>
                                          <p:attrName>style.visibility</p:attrName>
                                        </p:attrNameLst>
                                      </p:cBhvr>
                                      <p:to>
                                        <p:strVal val="hidden"/>
                                      </p:to>
                                    </p:set>
                                  </p:childTnLst>
                                </p:cTn>
                              </p:par>
                            </p:childTnLst>
                          </p:cTn>
                        </p:par>
                        <p:par>
                          <p:cTn id="45" fill="hold">
                            <p:stCondLst>
                              <p:cond delay="5500"/>
                            </p:stCondLst>
                            <p:childTnLst>
                              <p:par>
                                <p:cTn id="46" presetID="22" presetClass="entr" presetSubtype="8" fill="hold" nodeType="afterEffect">
                                  <p:stCondLst>
                                    <p:cond delay="1000"/>
                                  </p:stCondLst>
                                  <p:childTnLst>
                                    <p:set>
                                      <p:cBhvr>
                                        <p:cTn id="47" dur="1" fill="hold">
                                          <p:stCondLst>
                                            <p:cond delay="0"/>
                                          </p:stCondLst>
                                        </p:cTn>
                                        <p:tgtEl>
                                          <p:spTgt spid="138"/>
                                        </p:tgtEl>
                                        <p:attrNameLst>
                                          <p:attrName>style.visibility</p:attrName>
                                        </p:attrNameLst>
                                      </p:cBhvr>
                                      <p:to>
                                        <p:strVal val="visible"/>
                                      </p:to>
                                    </p:set>
                                    <p:animEffect transition="in" filter="wipe(left)">
                                      <p:cBhvr>
                                        <p:cTn id="48" dur="500"/>
                                        <p:tgtEl>
                                          <p:spTgt spid="138"/>
                                        </p:tgtEl>
                                      </p:cBhvr>
                                    </p:animEffect>
                                  </p:childTnLst>
                                </p:cTn>
                              </p:par>
                              <p:par>
                                <p:cTn id="49" presetID="1" presetClass="exit" presetSubtype="0" fill="hold" grpId="1" nodeType="withEffect">
                                  <p:stCondLst>
                                    <p:cond delay="1000"/>
                                  </p:stCondLst>
                                  <p:childTnLst>
                                    <p:set>
                                      <p:cBhvr>
                                        <p:cTn id="50" dur="1" fill="hold">
                                          <p:stCondLst>
                                            <p:cond delay="0"/>
                                          </p:stCondLst>
                                        </p:cTn>
                                        <p:tgtEl>
                                          <p:spTgt spid="127"/>
                                        </p:tgtEl>
                                        <p:attrNameLst>
                                          <p:attrName>style.visibility</p:attrName>
                                        </p:attrNameLst>
                                      </p:cBhvr>
                                      <p:to>
                                        <p:strVal val="hidden"/>
                                      </p:to>
                                    </p:set>
                                  </p:childTnLst>
                                </p:cTn>
                              </p:par>
                            </p:childTnLst>
                          </p:cTn>
                        </p:par>
                        <p:par>
                          <p:cTn id="51" fill="hold">
                            <p:stCondLst>
                              <p:cond delay="70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fade">
                                      <p:cBhvr>
                                        <p:cTn id="57" dur="500"/>
                                        <p:tgtEl>
                                          <p:spTgt spid="151"/>
                                        </p:tgtEl>
                                      </p:cBhvr>
                                    </p:animEffect>
                                  </p:childTnLst>
                                </p:cTn>
                              </p:par>
                              <p:par>
                                <p:cTn id="58" presetID="10" presetClass="exit" presetSubtype="0" fill="hold" nodeType="withEffect">
                                  <p:stCondLst>
                                    <p:cond delay="0"/>
                                  </p:stCondLst>
                                  <p:childTnLst>
                                    <p:animEffect transition="out" filter="fade">
                                      <p:cBhvr>
                                        <p:cTn id="59" dur="500"/>
                                        <p:tgtEl>
                                          <p:spTgt spid="137"/>
                                        </p:tgtEl>
                                      </p:cBhvr>
                                    </p:animEffect>
                                    <p:set>
                                      <p:cBhvr>
                                        <p:cTn id="60" dur="1" fill="hold">
                                          <p:stCondLst>
                                            <p:cond delay="499"/>
                                          </p:stCondLst>
                                        </p:cTn>
                                        <p:tgtEl>
                                          <p:spTgt spid="13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8"/>
                                        </p:tgtEl>
                                        <p:attrNameLst>
                                          <p:attrName>style.visibility</p:attrName>
                                        </p:attrNameLst>
                                      </p:cBhvr>
                                      <p:to>
                                        <p:strVal val="visible"/>
                                      </p:to>
                                    </p:set>
                                    <p:animEffect transition="in" filter="fade">
                                      <p:cBhvr>
                                        <p:cTn id="68" dur="500"/>
                                        <p:tgtEl>
                                          <p:spTgt spid="148"/>
                                        </p:tgtEl>
                                      </p:cBhvr>
                                    </p:animEffect>
                                  </p:childTnLst>
                                </p:cTn>
                              </p:par>
                              <p:par>
                                <p:cTn id="69" presetID="1" presetClass="entr" presetSubtype="0" fill="hold" nodeType="withEffect">
                                  <p:stCondLst>
                                    <p:cond delay="0"/>
                                  </p:stCondLst>
                                  <p:childTnLst>
                                    <p:set>
                                      <p:cBhvr>
                                        <p:cTn id="70" dur="1" fill="hold">
                                          <p:stCondLst>
                                            <p:cond delay="0"/>
                                          </p:stCondLst>
                                        </p:cTn>
                                        <p:tgtEl>
                                          <p:spTgt spid="135"/>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138"/>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childTnLst>
                          </p:cTn>
                        </p:par>
                        <p:par>
                          <p:cTn id="76" fill="hold">
                            <p:stCondLst>
                              <p:cond delay="500"/>
                            </p:stCondLst>
                            <p:childTnLst>
                              <p:par>
                                <p:cTn id="77" presetID="16" presetClass="entr" presetSubtype="21" fill="hold" nodeType="afterEffect">
                                  <p:stCondLst>
                                    <p:cond delay="0"/>
                                  </p:stCondLst>
                                  <p:childTnLst>
                                    <p:set>
                                      <p:cBhvr>
                                        <p:cTn id="78" dur="1" fill="hold">
                                          <p:stCondLst>
                                            <p:cond delay="0"/>
                                          </p:stCondLst>
                                        </p:cTn>
                                        <p:tgtEl>
                                          <p:spTgt spid="139"/>
                                        </p:tgtEl>
                                        <p:attrNameLst>
                                          <p:attrName>style.visibility</p:attrName>
                                        </p:attrNameLst>
                                      </p:cBhvr>
                                      <p:to>
                                        <p:strVal val="visible"/>
                                      </p:to>
                                    </p:set>
                                    <p:animEffect transition="in" filter="barn(inVertical)">
                                      <p:cBhvr>
                                        <p:cTn id="79" dur="500"/>
                                        <p:tgtEl>
                                          <p:spTgt spid="139"/>
                                        </p:tgtEl>
                                      </p:cBhvr>
                                    </p:animEffect>
                                  </p:childTnLst>
                                </p:cTn>
                              </p:par>
                              <p:par>
                                <p:cTn id="80" presetID="10" presetClass="exit" presetSubtype="0" fill="hold" nodeType="with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64"/>
                                        </p:tgtEl>
                                        <p:attrNameLst>
                                          <p:attrName>style.visibility</p:attrName>
                                        </p:attrNameLst>
                                      </p:cBhvr>
                                      <p:to>
                                        <p:strVal val="visible"/>
                                      </p:to>
                                    </p:set>
                                    <p:animEffect transition="in" filter="fade">
                                      <p:cBhvr>
                                        <p:cTn id="86" dur="500"/>
                                        <p:tgtEl>
                                          <p:spTgt spid="6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47"/>
                                        </p:tgtEl>
                                        <p:attrNameLst>
                                          <p:attrName>style.visibility</p:attrName>
                                        </p:attrNameLst>
                                      </p:cBhvr>
                                      <p:to>
                                        <p:strVal val="visible"/>
                                      </p:to>
                                    </p:set>
                                    <p:animEffect transition="in" filter="fade">
                                      <p:cBhvr>
                                        <p:cTn id="91" dur="500"/>
                                        <p:tgtEl>
                                          <p:spTgt spid="147"/>
                                        </p:tgtEl>
                                      </p:cBhvr>
                                    </p:animEffect>
                                  </p:childTnLst>
                                </p:cTn>
                              </p:par>
                              <p:par>
                                <p:cTn id="92" presetID="10" presetClass="entr" presetSubtype="0" fill="hold"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4" grpId="1" animBg="1"/>
      <p:bldP spid="127" grpId="0" animBg="1"/>
      <p:bldP spid="127" grpId="1" animBg="1"/>
      <p:bldP spid="147" grpId="0"/>
      <p:bldP spid="148" grpId="0"/>
      <p:bldP spid="149" grpId="0"/>
      <p:bldP spid="150" grpId="0"/>
      <p:bldP spid="151"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3986036"/>
            <a:ext cx="9144000" cy="2871964"/>
            <a:chOff x="0" y="3986036"/>
            <a:chExt cx="9144000" cy="2871964"/>
          </a:xfrm>
        </p:grpSpPr>
        <p:sp>
          <p:nvSpPr>
            <p:cNvPr id="120" name="TextBox 119"/>
            <p:cNvSpPr txBox="1"/>
            <p:nvPr/>
          </p:nvSpPr>
          <p:spPr>
            <a:xfrm>
              <a:off x="0" y="3986036"/>
              <a:ext cx="9144000" cy="2871964"/>
            </a:xfrm>
            <a:prstGeom prst="rect">
              <a:avLst/>
            </a:prstGeom>
            <a:gradFill flip="none" rotWithShape="1">
              <a:gsLst>
                <a:gs pos="0">
                  <a:schemeClr val="tx1">
                    <a:alpha val="15000"/>
                  </a:schemeClr>
                </a:gs>
                <a:gs pos="100000">
                  <a:schemeClr val="tx1">
                    <a:alpha val="500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bodyPr>
            <a:lstStyle/>
            <a:p>
              <a:pPr algn="ctr">
                <a:lnSpc>
                  <a:spcPts val="1500"/>
                </a:lnSpc>
              </a:pPr>
              <a:endParaRPr lang="en-US" sz="1600" b="1" dirty="0" smtClean="0">
                <a:solidFill>
                  <a:schemeClr val="accent1"/>
                </a:solidFill>
                <a:effectLst>
                  <a:outerShdw blurRad="50800" dist="38100" dir="2700000" algn="tl" rotWithShape="0">
                    <a:prstClr val="black"/>
                  </a:outerShdw>
                </a:effectLst>
                <a:latin typeface="+mn-lt"/>
              </a:endParaRPr>
            </a:p>
          </p:txBody>
        </p:sp>
        <p:sp>
          <p:nvSpPr>
            <p:cNvPr id="121" name="TextBox 120"/>
            <p:cNvSpPr txBox="1"/>
            <p:nvPr/>
          </p:nvSpPr>
          <p:spPr>
            <a:xfrm>
              <a:off x="0" y="3986036"/>
              <a:ext cx="9144000" cy="39091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scene3d>
                <a:camera prst="orthographicFront"/>
                <a:lightRig rig="soft" dir="t"/>
              </a:scene3d>
              <a:sp3d prstMaterial="dkEdge">
                <a:bevelT w="25400" h="6350"/>
                <a:contourClr>
                  <a:schemeClr val="tx1"/>
                </a:contourClr>
              </a:sp3d>
            </a:bodyPr>
            <a:lstStyle>
              <a:defPPr>
                <a:defRPr lang="bg-BG"/>
              </a:defPPr>
              <a:lvl1pPr algn="ctr">
                <a:lnSpc>
                  <a:spcPts val="1500"/>
                </a:lnSpc>
                <a:defRPr sz="1600" b="1">
                  <a:solidFill>
                    <a:schemeClr val="accent1"/>
                  </a:solidFill>
                  <a:effectLst>
                    <a:outerShdw blurRad="50800" dist="38100" dir="2700000" algn="tl" rotWithShape="0">
                      <a:prstClr val="black"/>
                    </a:outerShdw>
                  </a:effectLst>
                  <a:latin typeface="+mn-lt"/>
                </a:defRPr>
              </a:lvl1pPr>
            </a:lstStyle>
            <a:p>
              <a:pPr>
                <a:lnSpc>
                  <a:spcPts val="2600"/>
                </a:lnSpc>
              </a:pPr>
              <a:r>
                <a:rPr lang="en-US" sz="2600" dirty="0">
                  <a:solidFill>
                    <a:schemeClr val="tx1"/>
                  </a:solidFill>
                  <a:effectLst>
                    <a:outerShdw blurRad="50800" dist="38100" dir="2700000" algn="tl" rotWithShape="0">
                      <a:prstClr val="black">
                        <a:alpha val="78000"/>
                      </a:prstClr>
                    </a:outerShdw>
                  </a:effectLst>
                </a:rPr>
                <a:t>Our approach:</a:t>
              </a:r>
              <a:r>
                <a:rPr lang="en-US" sz="2600" dirty="0">
                  <a:effectLst>
                    <a:outerShdw blurRad="50800" dist="38100" dir="2700000" algn="tl" rotWithShape="0">
                      <a:prstClr val="black">
                        <a:alpha val="78000"/>
                      </a:prstClr>
                    </a:outerShdw>
                  </a:effectLst>
                </a:rPr>
                <a:t>  joint </a:t>
              </a:r>
              <a:r>
                <a:rPr lang="en-US" sz="2600" dirty="0" smtClean="0">
                  <a:effectLst>
                    <a:outerShdw blurRad="50800" dist="38100" dir="2700000" algn="tl" rotWithShape="0">
                      <a:prstClr val="black">
                        <a:alpha val="78000"/>
                      </a:prstClr>
                    </a:outerShdw>
                  </a:effectLst>
                </a:rPr>
                <a:t>vertex sampling</a:t>
              </a:r>
              <a:endParaRPr lang="en-US" sz="2600" dirty="0">
                <a:effectLst>
                  <a:outerShdw blurRad="50800" dist="38100" dir="2700000" algn="tl" rotWithShape="0">
                    <a:prstClr val="black">
                      <a:alpha val="78000"/>
                    </a:prstClr>
                  </a:outerShdw>
                </a:effectLst>
              </a:endParaRPr>
            </a:p>
          </p:txBody>
        </p:sp>
      </p:grpSp>
      <p:sp>
        <p:nvSpPr>
          <p:cNvPr id="5" name="Title 4"/>
          <p:cNvSpPr>
            <a:spLocks noGrp="1"/>
          </p:cNvSpPr>
          <p:nvPr>
            <p:ph type="title"/>
          </p:nvPr>
        </p:nvSpPr>
        <p:spPr/>
        <p:txBody>
          <a:bodyPr/>
          <a:lstStyle/>
          <a:p>
            <a:r>
              <a:rPr lang="en-US" dirty="0" smtClean="0"/>
              <a:t>Problem setting</a:t>
            </a:r>
            <a:endParaRPr lang="en-GB" dirty="0"/>
          </a:p>
        </p:txBody>
      </p:sp>
      <p:sp>
        <p:nvSpPr>
          <p:cNvPr id="122" name="Content Placeholder 5"/>
          <p:cNvSpPr txBox="1">
            <a:spLocks/>
          </p:cNvSpPr>
          <p:nvPr/>
        </p:nvSpPr>
        <p:spPr>
          <a:xfrm>
            <a:off x="2429098" y="5921822"/>
            <a:ext cx="4807198" cy="428839"/>
          </a:xfrm>
          <a:prstGeom prst="rect">
            <a:avLst/>
          </a:prstGeom>
        </p:spPr>
        <p:txBody>
          <a:bodyPr lIns="144000" tIns="144000" anchor="ctr">
            <a:noAutofit/>
            <a:scene3d>
              <a:camera prst="orthographicFront"/>
              <a:lightRig rig="threePt" dir="t"/>
            </a:scene3d>
            <a:sp3d prstMaterial="matte">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287338" lvl="1" indent="-287338">
              <a:buClr>
                <a:schemeClr val="tx1"/>
              </a:buClr>
              <a:buSzPct val="85000"/>
              <a:buFont typeface="+mj-lt"/>
              <a:buAutoNum type="arabicParenR" startAt="2"/>
            </a:pPr>
            <a:r>
              <a:rPr lang="en-US" sz="2200" dirty="0" smtClean="0">
                <a:solidFill>
                  <a:schemeClr val="accent1"/>
                </a:solidFill>
                <a:effectLst>
                  <a:outerShdw blurRad="50800" dist="25400" dir="2700000" algn="tl" rotWithShape="0">
                    <a:prstClr val="black">
                      <a:alpha val="52000"/>
                    </a:prstClr>
                  </a:outerShdw>
                </a:effectLst>
              </a:rPr>
              <a:t>Derive</a:t>
            </a:r>
            <a:r>
              <a:rPr lang="en-US" sz="2200" dirty="0" smtClean="0">
                <a:effectLst>
                  <a:outerShdw blurRad="50800" dist="25400" dir="2700000" algn="tl" rotWithShape="0">
                    <a:prstClr val="black">
                      <a:alpha val="52000"/>
                    </a:prstClr>
                  </a:outerShdw>
                </a:effectLst>
              </a:rPr>
              <a:t> sampling </a:t>
            </a:r>
            <a:r>
              <a:rPr lang="en-US" sz="2200" dirty="0">
                <a:effectLst>
                  <a:outerShdw blurRad="50800" dist="25400" dir="2700000" algn="tl" rotWithShape="0">
                    <a:prstClr val="black">
                      <a:alpha val="52000"/>
                    </a:prstClr>
                  </a:outerShdw>
                </a:effectLst>
              </a:rPr>
              <a:t>decisions</a:t>
            </a:r>
          </a:p>
        </p:txBody>
      </p:sp>
      <p:sp>
        <p:nvSpPr>
          <p:cNvPr id="55" name="Content Placeholder 5"/>
          <p:cNvSpPr txBox="1">
            <a:spLocks/>
          </p:cNvSpPr>
          <p:nvPr/>
        </p:nvSpPr>
        <p:spPr>
          <a:xfrm>
            <a:off x="2429098" y="5518274"/>
            <a:ext cx="4807198" cy="428839"/>
          </a:xfrm>
          <a:prstGeom prst="rect">
            <a:avLst/>
          </a:prstGeom>
        </p:spPr>
        <p:txBody>
          <a:bodyPr lIns="144000" tIns="144000" anchor="ctr">
            <a:noAutofit/>
            <a:scene3d>
              <a:camera prst="orthographicFront"/>
              <a:lightRig rig="threePt" dir="t"/>
            </a:scene3d>
            <a:sp3d prstMaterial="matte">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285750" lvl="1">
              <a:buClr>
                <a:schemeClr val="tx1"/>
              </a:buClr>
              <a:buSzPct val="85000"/>
              <a:buFont typeface="+mj-lt"/>
              <a:buAutoNum type="arabicParenR"/>
            </a:pPr>
            <a:r>
              <a:rPr lang="en-US" sz="2200" dirty="0">
                <a:solidFill>
                  <a:schemeClr val="accent1"/>
                </a:solidFill>
                <a:effectLst>
                  <a:outerShdw blurRad="50800" dist="25400" dir="2700000" algn="tl" rotWithShape="0">
                    <a:prstClr val="black">
                      <a:alpha val="52000"/>
                    </a:prstClr>
                  </a:outerShdw>
                </a:effectLst>
              </a:rPr>
              <a:t>Prescribe</a:t>
            </a:r>
            <a:r>
              <a:rPr lang="en-US" sz="2200" dirty="0">
                <a:effectLst>
                  <a:outerShdw blurRad="50800" dist="25400" dir="2700000" algn="tl" rotWithShape="0">
                    <a:prstClr val="black">
                      <a:alpha val="52000"/>
                    </a:prstClr>
                  </a:outerShdw>
                </a:effectLst>
              </a:rPr>
              <a:t> </a:t>
            </a:r>
            <a:r>
              <a:rPr lang="en-US" sz="2200" dirty="0" smtClean="0">
                <a:effectLst>
                  <a:outerShdw blurRad="50800" dist="25400" dir="2700000" algn="tl" rotWithShape="0">
                    <a:prstClr val="black">
                      <a:alpha val="52000"/>
                    </a:prstClr>
                  </a:outerShdw>
                </a:effectLst>
              </a:rPr>
              <a:t>joint distribution</a:t>
            </a:r>
          </a:p>
        </p:txBody>
      </p:sp>
      <p:sp>
        <p:nvSpPr>
          <p:cNvPr id="56" name="TextBox 55"/>
          <p:cNvSpPr txBox="1"/>
          <p:nvPr/>
        </p:nvSpPr>
        <p:spPr>
          <a:xfrm>
            <a:off x="0" y="1037878"/>
            <a:ext cx="9144000" cy="390912"/>
          </a:xfrm>
          <a:prstGeom prst="rect">
            <a:avLst/>
          </a:prstGeom>
          <a:gradFill flip="none" rotWithShape="1">
            <a:gsLst>
              <a:gs pos="0">
                <a:schemeClr val="tx1">
                  <a:alpha val="15000"/>
                </a:schemeClr>
              </a:gs>
              <a:gs pos="100000">
                <a:schemeClr val="tx1">
                  <a:alpha val="0"/>
                </a:schemeClr>
              </a:gs>
            </a:gsLst>
            <a:path path="circle">
              <a:fillToRect l="50000" t="50000" r="50000" b="50000"/>
            </a:path>
            <a:tileRect/>
          </a:gradFill>
          <a:effectLst>
            <a:outerShdw blurRad="63500" sx="102000" sy="102000" algn="ctr" rotWithShape="0">
              <a:prstClr val="black"/>
            </a:outerShdw>
          </a:effectLst>
        </p:spPr>
        <p:txBody>
          <a:bodyPr wrap="square" rtlCol="0" anchor="ctr">
            <a:noAutofit/>
            <a:scene3d>
              <a:camera prst="orthographicFront"/>
              <a:lightRig rig="soft" dir="t"/>
            </a:scene3d>
            <a:sp3d prstMaterial="dkEdge">
              <a:bevelT w="25400" h="6350"/>
              <a:contourClr>
                <a:schemeClr val="tx1"/>
              </a:contourClr>
            </a:sp3d>
          </a:bodyPr>
          <a:lstStyle>
            <a:defPPr>
              <a:defRPr lang="bg-BG"/>
            </a:defPPr>
            <a:lvl1pPr algn="ctr">
              <a:lnSpc>
                <a:spcPts val="1500"/>
              </a:lnSpc>
              <a:defRPr sz="1600" b="1">
                <a:solidFill>
                  <a:schemeClr val="accent1"/>
                </a:solidFill>
                <a:effectLst>
                  <a:outerShdw blurRad="50800" dist="38100" dir="2700000" algn="tl" rotWithShape="0">
                    <a:prstClr val="black"/>
                  </a:outerShdw>
                </a:effectLst>
                <a:latin typeface="+mn-lt"/>
              </a:defRPr>
            </a:lvl1pPr>
          </a:lstStyle>
          <a:p>
            <a:pPr>
              <a:lnSpc>
                <a:spcPts val="2600"/>
              </a:lnSpc>
            </a:pPr>
            <a:r>
              <a:rPr lang="en-US" sz="2600" dirty="0" smtClean="0">
                <a:solidFill>
                  <a:schemeClr val="tx1"/>
                </a:solidFill>
                <a:effectLst>
                  <a:outerShdw blurRad="50800" dist="38100" dir="2700000" algn="tl" rotWithShape="0">
                    <a:prstClr val="black">
                      <a:alpha val="78000"/>
                    </a:prstClr>
                  </a:outerShdw>
                </a:effectLst>
              </a:rPr>
              <a:t>Traditional </a:t>
            </a:r>
            <a:r>
              <a:rPr lang="en-US" sz="2600" dirty="0">
                <a:solidFill>
                  <a:schemeClr val="tx1"/>
                </a:solidFill>
                <a:effectLst>
                  <a:outerShdw blurRad="50800" dist="38100" dir="2700000" algn="tl" rotWithShape="0">
                    <a:prstClr val="black">
                      <a:alpha val="78000"/>
                    </a:prstClr>
                  </a:outerShdw>
                </a:effectLst>
              </a:rPr>
              <a:t>approach:</a:t>
            </a:r>
            <a:r>
              <a:rPr lang="en-US" sz="2600" dirty="0">
                <a:effectLst>
                  <a:outerShdw blurRad="50800" dist="38100" dir="2700000" algn="tl" rotWithShape="0">
                    <a:prstClr val="black">
                      <a:alpha val="78000"/>
                    </a:prstClr>
                  </a:outerShdw>
                </a:effectLst>
              </a:rPr>
              <a:t>  </a:t>
            </a:r>
            <a:r>
              <a:rPr lang="en-US" sz="2600" dirty="0" smtClean="0">
                <a:effectLst>
                  <a:outerShdw blurRad="50800" dist="38100" dir="2700000" algn="tl" rotWithShape="0">
                    <a:prstClr val="black">
                      <a:alpha val="78000"/>
                    </a:prstClr>
                  </a:outerShdw>
                </a:effectLst>
              </a:rPr>
              <a:t>incremental vertex </a:t>
            </a:r>
            <a:r>
              <a:rPr lang="en-US" sz="2600" dirty="0">
                <a:effectLst>
                  <a:outerShdw blurRad="50800" dist="38100" dir="2700000" algn="tl" rotWithShape="0">
                    <a:prstClr val="black">
                      <a:alpha val="78000"/>
                    </a:prstClr>
                  </a:outerShdw>
                </a:effectLst>
              </a:rPr>
              <a:t>sampling</a:t>
            </a:r>
          </a:p>
        </p:txBody>
      </p:sp>
      <mc:AlternateContent xmlns:mc="http://schemas.openxmlformats.org/markup-compatibility/2006" xmlns:a14="http://schemas.microsoft.com/office/drawing/2010/main">
        <mc:Choice Requires="a14">
          <p:sp>
            <p:nvSpPr>
              <p:cNvPr id="67" name="TextBox 66"/>
              <p:cNvSpPr txBox="1"/>
              <p:nvPr/>
            </p:nvSpPr>
            <p:spPr>
              <a:xfrm>
                <a:off x="3197964" y="4783105"/>
                <a:ext cx="4166183" cy="430537"/>
              </a:xfrm>
              <a:prstGeom prst="rect">
                <a:avLst/>
              </a:prstGeom>
              <a:noFill/>
            </p:spPr>
            <p:txBody>
              <a:bodyPr wrap="none" rtlCol="0">
                <a:no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effectLst>
                            <a:outerShdw blurRad="38100" dist="25400" dir="2700000" algn="tl">
                              <a:srgbClr val="000000"/>
                            </a:outerShdw>
                          </a:effectLst>
                          <a:latin typeface="Cambria Math"/>
                        </a:rPr>
                        <m:t>→</m:t>
                      </m:r>
                      <m:r>
                        <a:rPr lang="en-US" sz="2400" i="1" smtClean="0">
                          <a:solidFill>
                            <a:schemeClr val="tx1"/>
                          </a:solidFill>
                          <a:effectLst>
                            <a:outerShdw blurRad="38100" dist="25400" dir="2700000" algn="tl">
                              <a:srgbClr val="000000"/>
                            </a:outerShdw>
                          </a:effectLst>
                          <a:latin typeface="Cambria Math"/>
                        </a:rPr>
                        <m:t>𝑝</m:t>
                      </m:r>
                      <m:d>
                        <m:dPr>
                          <m:ctrlPr>
                            <a:rPr lang="en-US" sz="2400" i="1">
                              <a:solidFill>
                                <a:schemeClr val="tx1"/>
                              </a:solidFill>
                              <a:effectLst>
                                <a:outerShdw blurRad="38100" dist="25400" dir="2700000" algn="tl">
                                  <a:srgbClr val="000000"/>
                                </a:outerShdw>
                              </a:effectLst>
                              <a:latin typeface="Cambria Math"/>
                            </a:rPr>
                          </m:ctrlPr>
                        </m:dPr>
                        <m:e>
                          <m:r>
                            <a:rPr lang="en-US" sz="2400" b="1">
                              <a:solidFill>
                                <a:schemeClr val="tx1"/>
                              </a:solidFill>
                              <a:effectLst>
                                <a:outerShdw blurRad="38100" dist="25400" dir="2700000" algn="tl">
                                  <a:srgbClr val="000000"/>
                                </a:outerShdw>
                              </a:effectLst>
                              <a:latin typeface="Cambria Math"/>
                            </a:rPr>
                            <m:t>𝐚</m:t>
                          </m:r>
                        </m:e>
                      </m:d>
                      <m:r>
                        <a:rPr lang="en-US" sz="2400" b="0" i="1" smtClean="0">
                          <a:solidFill>
                            <a:schemeClr val="tx1"/>
                          </a:solidFill>
                          <a:effectLst>
                            <a:outerShdw blurRad="38100" dist="25400" dir="2700000" algn="tl">
                              <a:srgbClr val="000000"/>
                            </a:outerShdw>
                          </a:effectLst>
                          <a:latin typeface="Cambria Math"/>
                        </a:rPr>
                        <m:t> </m:t>
                      </m:r>
                      <m:r>
                        <a:rPr lang="en-US" sz="2400" i="1">
                          <a:solidFill>
                            <a:schemeClr val="tx1"/>
                          </a:solidFill>
                          <a:effectLst>
                            <a:outerShdw blurRad="38100" dist="25400" dir="2700000" algn="tl">
                              <a:srgbClr val="000000"/>
                            </a:outerShdw>
                          </a:effectLst>
                          <a:latin typeface="Cambria Math"/>
                        </a:rPr>
                        <m:t>𝑝</m:t>
                      </m:r>
                      <m:d>
                        <m:dPr>
                          <m:ctrlPr>
                            <a:rPr lang="en-US" sz="2400" i="1">
                              <a:solidFill>
                                <a:schemeClr val="tx1"/>
                              </a:solidFill>
                              <a:effectLst>
                                <a:outerShdw blurRad="38100" dist="25400" dir="2700000" algn="tl">
                                  <a:srgbClr val="000000"/>
                                </a:outerShdw>
                              </a:effectLst>
                              <a:latin typeface="Cambria Math"/>
                            </a:rPr>
                          </m:ctrlPr>
                        </m:dPr>
                        <m:e>
                          <m:r>
                            <a:rPr lang="en-US" sz="2400" b="1" i="0" smtClean="0">
                              <a:solidFill>
                                <a:schemeClr val="tx1"/>
                              </a:solidFill>
                              <a:effectLst>
                                <a:outerShdw blurRad="38100" dist="25400" dir="2700000" algn="tl">
                                  <a:srgbClr val="000000"/>
                                </a:outerShdw>
                              </a:effectLst>
                              <a:latin typeface="Cambria Math"/>
                            </a:rPr>
                            <m:t>𝐛</m:t>
                          </m:r>
                          <m:r>
                            <a:rPr lang="en-US" sz="2400" b="0" i="1" smtClean="0">
                              <a:solidFill>
                                <a:schemeClr val="tx1"/>
                              </a:solidFill>
                              <a:effectLst>
                                <a:outerShdw blurRad="38100" dist="25400" dir="2700000" algn="tl">
                                  <a:srgbClr val="000000"/>
                                </a:outerShdw>
                              </a:effectLst>
                              <a:latin typeface="Cambria Math"/>
                            </a:rPr>
                            <m:t>|</m:t>
                          </m:r>
                          <m:r>
                            <a:rPr lang="en-US" sz="2400" b="1" i="0" smtClean="0">
                              <a:solidFill>
                                <a:schemeClr val="tx1"/>
                              </a:solidFill>
                              <a:effectLst>
                                <a:outerShdw blurRad="38100" dist="25400" dir="2700000" algn="tl">
                                  <a:srgbClr val="000000"/>
                                </a:outerShdw>
                              </a:effectLst>
                              <a:latin typeface="Cambria Math"/>
                            </a:rPr>
                            <m:t>𝐚</m:t>
                          </m:r>
                          <m:r>
                            <a:rPr lang="en-US" sz="2400" b="0" i="0" smtClean="0">
                              <a:solidFill>
                                <a:schemeClr val="tx1"/>
                              </a:solidFill>
                              <a:effectLst>
                                <a:outerShdw blurRad="38100" dist="25400" dir="2700000" algn="tl">
                                  <a:srgbClr val="000000"/>
                                </a:outerShdw>
                              </a:effectLst>
                              <a:latin typeface="Cambria Math"/>
                            </a:rPr>
                            <m:t>,</m:t>
                          </m:r>
                          <m:r>
                            <a:rPr lang="en-US" sz="2400" b="1" i="0" smtClean="0">
                              <a:solidFill>
                                <a:schemeClr val="tx1"/>
                              </a:solidFill>
                              <a:effectLst>
                                <a:outerShdw blurRad="38100" dist="25400" dir="2700000" algn="tl">
                                  <a:srgbClr val="000000"/>
                                </a:outerShdw>
                              </a:effectLst>
                              <a:latin typeface="Cambria Math"/>
                            </a:rPr>
                            <m:t>𝐜</m:t>
                          </m:r>
                        </m:e>
                      </m:d>
                      <m:r>
                        <a:rPr lang="en-US" sz="2400" b="0" i="1" smtClean="0">
                          <a:solidFill>
                            <a:schemeClr val="tx1"/>
                          </a:solidFill>
                          <a:effectLst>
                            <a:outerShdw blurRad="38100" dist="25400" dir="2700000" algn="tl">
                              <a:srgbClr val="000000"/>
                            </a:outerShdw>
                          </a:effectLst>
                          <a:latin typeface="Cambria Math"/>
                        </a:rPr>
                        <m:t> </m:t>
                      </m:r>
                      <m:r>
                        <a:rPr lang="en-US" sz="2400" i="1">
                          <a:solidFill>
                            <a:schemeClr val="tx1"/>
                          </a:solidFill>
                          <a:effectLst>
                            <a:outerShdw blurRad="38100" dist="25400" dir="2700000" algn="tl">
                              <a:srgbClr val="000000"/>
                            </a:outerShdw>
                          </a:effectLst>
                          <a:latin typeface="Cambria Math"/>
                        </a:rPr>
                        <m:t>𝑝</m:t>
                      </m:r>
                      <m:d>
                        <m:dPr>
                          <m:ctrlPr>
                            <a:rPr lang="en-US" sz="2400" i="1">
                              <a:solidFill>
                                <a:schemeClr val="tx1"/>
                              </a:solidFill>
                              <a:effectLst>
                                <a:outerShdw blurRad="38100" dist="25400" dir="2700000" algn="tl">
                                  <a:srgbClr val="000000"/>
                                </a:outerShdw>
                              </a:effectLst>
                              <a:latin typeface="Cambria Math"/>
                            </a:rPr>
                          </m:ctrlPr>
                        </m:dPr>
                        <m:e>
                          <m:r>
                            <a:rPr lang="en-US" sz="2400" b="1" i="0" smtClean="0">
                              <a:solidFill>
                                <a:schemeClr val="tx1"/>
                              </a:solidFill>
                              <a:effectLst>
                                <a:outerShdw blurRad="38100" dist="25400" dir="2700000" algn="tl">
                                  <a:srgbClr val="000000"/>
                                </a:outerShdw>
                              </a:effectLst>
                              <a:latin typeface="Cambria Math"/>
                            </a:rPr>
                            <m:t>𝐜</m:t>
                          </m:r>
                          <m:r>
                            <a:rPr lang="en-US" sz="2400" i="1">
                              <a:solidFill>
                                <a:schemeClr val="tx1"/>
                              </a:solidFill>
                              <a:effectLst>
                                <a:outerShdw blurRad="38100" dist="25400" dir="2700000" algn="tl">
                                  <a:srgbClr val="000000"/>
                                </a:outerShdw>
                              </a:effectLst>
                              <a:latin typeface="Cambria Math"/>
                            </a:rPr>
                            <m:t>|</m:t>
                          </m:r>
                          <m:r>
                            <a:rPr lang="en-US" sz="2400" b="1" i="0" smtClean="0">
                              <a:solidFill>
                                <a:schemeClr val="tx1"/>
                              </a:solidFill>
                              <a:effectLst>
                                <a:outerShdw blurRad="38100" dist="25400" dir="2700000" algn="tl">
                                  <a:srgbClr val="000000"/>
                                </a:outerShdw>
                              </a:effectLst>
                              <a:latin typeface="Cambria Math"/>
                            </a:rPr>
                            <m:t>𝐚</m:t>
                          </m:r>
                          <m:r>
                            <a:rPr lang="en-US" sz="2400">
                              <a:solidFill>
                                <a:schemeClr val="tx1"/>
                              </a:solidFill>
                              <a:effectLst>
                                <a:outerShdw blurRad="38100" dist="25400" dir="2700000" algn="tl">
                                  <a:srgbClr val="000000"/>
                                </a:outerShdw>
                              </a:effectLst>
                              <a:latin typeface="Cambria Math"/>
                            </a:rPr>
                            <m:t>,</m:t>
                          </m:r>
                          <m:r>
                            <a:rPr lang="en-US" sz="2400" b="1" i="0" smtClean="0">
                              <a:solidFill>
                                <a:schemeClr val="tx1"/>
                              </a:solidFill>
                              <a:effectLst>
                                <a:outerShdw blurRad="38100" dist="25400" dir="2700000" algn="tl">
                                  <a:srgbClr val="000000"/>
                                </a:outerShdw>
                              </a:effectLst>
                              <a:latin typeface="Cambria Math"/>
                            </a:rPr>
                            <m:t>𝐝</m:t>
                          </m:r>
                        </m:e>
                      </m:d>
                      <m:r>
                        <a:rPr lang="en-US" sz="2400" b="0" i="1" smtClean="0">
                          <a:solidFill>
                            <a:schemeClr val="tx1"/>
                          </a:solidFill>
                          <a:effectLst>
                            <a:outerShdw blurRad="38100" dist="25400" dir="2700000" algn="tl">
                              <a:srgbClr val="000000"/>
                            </a:outerShdw>
                          </a:effectLst>
                          <a:latin typeface="Cambria Math"/>
                        </a:rPr>
                        <m:t> </m:t>
                      </m:r>
                      <m:r>
                        <a:rPr lang="en-US" sz="2400" i="1">
                          <a:solidFill>
                            <a:schemeClr val="tx1"/>
                          </a:solidFill>
                          <a:effectLst>
                            <a:outerShdw blurRad="38100" dist="25400" dir="2700000" algn="tl">
                              <a:srgbClr val="000000"/>
                            </a:outerShdw>
                          </a:effectLst>
                          <a:latin typeface="Cambria Math"/>
                        </a:rPr>
                        <m:t>𝑝</m:t>
                      </m:r>
                      <m:d>
                        <m:dPr>
                          <m:ctrlPr>
                            <a:rPr lang="en-US" sz="2400" i="1">
                              <a:solidFill>
                                <a:schemeClr val="tx1"/>
                              </a:solidFill>
                              <a:effectLst>
                                <a:outerShdw blurRad="38100" dist="25400" dir="2700000" algn="tl">
                                  <a:srgbClr val="000000"/>
                                </a:outerShdw>
                              </a:effectLst>
                              <a:latin typeface="Cambria Math"/>
                            </a:rPr>
                          </m:ctrlPr>
                        </m:dPr>
                        <m:e>
                          <m:r>
                            <a:rPr lang="en-US" sz="2400" b="1" i="0" smtClean="0">
                              <a:solidFill>
                                <a:schemeClr val="tx1"/>
                              </a:solidFill>
                              <a:effectLst>
                                <a:outerShdw blurRad="38100" dist="25400" dir="2700000" algn="tl">
                                  <a:srgbClr val="000000"/>
                                </a:outerShdw>
                              </a:effectLst>
                              <a:latin typeface="Cambria Math"/>
                            </a:rPr>
                            <m:t>𝐝</m:t>
                          </m:r>
                        </m:e>
                      </m:d>
                    </m:oMath>
                  </m:oMathPara>
                </a14:m>
                <a:endParaRPr lang="en-US" sz="2400" dirty="0">
                  <a:solidFill>
                    <a:schemeClr val="tx1"/>
                  </a:solidFill>
                  <a:effectLst>
                    <a:outerShdw blurRad="38100" dist="25400" dir="2700000" algn="tl">
                      <a:srgbClr val="000000"/>
                    </a:outerShdw>
                  </a:effectLst>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3197964" y="4783105"/>
                <a:ext cx="4166183" cy="430537"/>
              </a:xfrm>
              <a:prstGeom prst="rect">
                <a:avLst/>
              </a:prstGeom>
              <a:blipFill rotWithShape="1">
                <a:blip r:embed="rId3"/>
                <a:stretch>
                  <a:fillRect b="-3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1769096" y="4778102"/>
                <a:ext cx="15804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accent1"/>
                          </a:solidFill>
                          <a:effectLst>
                            <a:outerShdw blurRad="38100" dist="25400" dir="2700000" algn="tl">
                              <a:srgbClr val="000000"/>
                            </a:outerShdw>
                          </a:effectLst>
                          <a:latin typeface="Cambria Math"/>
                        </a:rPr>
                        <m:t>𝑝</m:t>
                      </m:r>
                      <m:d>
                        <m:dPr>
                          <m:ctrlPr>
                            <a:rPr lang="en-US" sz="2400" i="1">
                              <a:solidFill>
                                <a:schemeClr val="accent1"/>
                              </a:solidFill>
                              <a:effectLst>
                                <a:outerShdw blurRad="38100" dist="25400" dir="2700000" algn="tl">
                                  <a:srgbClr val="000000"/>
                                </a:outerShdw>
                              </a:effectLst>
                              <a:latin typeface="Cambria Math"/>
                            </a:rPr>
                          </m:ctrlPr>
                        </m:dPr>
                        <m:e>
                          <m:r>
                            <a:rPr lang="en-US" sz="2400" b="1">
                              <a:solidFill>
                                <a:schemeClr val="accent1"/>
                              </a:solidFill>
                              <a:effectLst>
                                <a:outerShdw blurRad="38100" dist="25400" dir="2700000" algn="tl">
                                  <a:srgbClr val="000000"/>
                                </a:outerShdw>
                              </a:effectLst>
                              <a:latin typeface="Cambria Math"/>
                            </a:rPr>
                            <m:t>𝐚</m:t>
                          </m:r>
                          <m:r>
                            <m:rPr>
                              <m:nor/>
                            </m:rPr>
                            <a:rPr lang="en-US" sz="2400">
                              <a:solidFill>
                                <a:schemeClr val="accent1"/>
                              </a:solidFill>
                              <a:effectLst>
                                <a:outerShdw blurRad="38100" dist="25400" dir="2700000" algn="tl">
                                  <a:srgbClr val="000000"/>
                                </a:outerShdw>
                              </a:effectLst>
                              <a:latin typeface="Cambria Math"/>
                            </a:rPr>
                            <m:t>,</m:t>
                          </m:r>
                          <m:r>
                            <a:rPr lang="en-US" sz="2400" b="1">
                              <a:solidFill>
                                <a:schemeClr val="accent1"/>
                              </a:solidFill>
                              <a:effectLst>
                                <a:outerShdw blurRad="38100" dist="25400" dir="2700000" algn="tl">
                                  <a:srgbClr val="000000"/>
                                </a:outerShdw>
                              </a:effectLst>
                              <a:latin typeface="Cambria Math"/>
                            </a:rPr>
                            <m:t>𝐛</m:t>
                          </m:r>
                          <m:r>
                            <m:rPr>
                              <m:nor/>
                            </m:rPr>
                            <a:rPr lang="en-US" sz="2400">
                              <a:solidFill>
                                <a:schemeClr val="accent1"/>
                              </a:solidFill>
                              <a:effectLst>
                                <a:outerShdw blurRad="38100" dist="25400" dir="2700000" algn="tl">
                                  <a:srgbClr val="000000"/>
                                </a:outerShdw>
                              </a:effectLst>
                              <a:latin typeface="Cambria Math"/>
                            </a:rPr>
                            <m:t>,</m:t>
                          </m:r>
                          <m:r>
                            <a:rPr lang="en-US" sz="2400" b="1">
                              <a:solidFill>
                                <a:schemeClr val="accent1"/>
                              </a:solidFill>
                              <a:effectLst>
                                <a:outerShdw blurRad="38100" dist="25400" dir="2700000" algn="tl">
                                  <a:srgbClr val="000000"/>
                                </a:outerShdw>
                              </a:effectLst>
                              <a:latin typeface="Cambria Math"/>
                            </a:rPr>
                            <m:t>𝐜</m:t>
                          </m:r>
                          <m:r>
                            <m:rPr>
                              <m:nor/>
                            </m:rPr>
                            <a:rPr lang="en-US" sz="2400">
                              <a:solidFill>
                                <a:schemeClr val="accent1"/>
                              </a:solidFill>
                              <a:effectLst>
                                <a:outerShdw blurRad="38100" dist="25400" dir="2700000" algn="tl">
                                  <a:srgbClr val="000000"/>
                                </a:outerShdw>
                              </a:effectLst>
                              <a:latin typeface="Cambria Math"/>
                            </a:rPr>
                            <m:t>,</m:t>
                          </m:r>
                          <m:r>
                            <a:rPr lang="en-US" sz="2400" b="1">
                              <a:solidFill>
                                <a:schemeClr val="accent1"/>
                              </a:solidFill>
                              <a:effectLst>
                                <a:outerShdw blurRad="38100" dist="25400" dir="2700000" algn="tl">
                                  <a:srgbClr val="000000"/>
                                </a:outerShdw>
                              </a:effectLst>
                              <a:latin typeface="Cambria Math"/>
                            </a:rPr>
                            <m:t>𝐝</m:t>
                          </m:r>
                        </m:e>
                      </m:d>
                    </m:oMath>
                  </m:oMathPara>
                </a14:m>
                <a:endParaRPr lang="en-US" sz="2400" dirty="0">
                  <a:solidFill>
                    <a:schemeClr val="accent1"/>
                  </a:solidFill>
                  <a:effectLst>
                    <a:outerShdw blurRad="38100" dist="25400" dir="2700000" algn="tl">
                      <a:srgbClr val="000000"/>
                    </a:outerShdw>
                  </a:effectLst>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1769096" y="4778102"/>
                <a:ext cx="1580433" cy="461665"/>
              </a:xfrm>
              <a:prstGeom prst="rect">
                <a:avLst/>
              </a:prstGeom>
              <a:blipFill rotWithShape="1">
                <a:blip r:embed="rId11"/>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5182783" y="1881981"/>
                <a:ext cx="19239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effectLst>
                            <a:outerShdw blurRad="38100" dist="25400" dir="2700000" algn="tl">
                              <a:srgbClr val="000000"/>
                            </a:outerShdw>
                          </a:effectLst>
                          <a:latin typeface="Cambria Math"/>
                        </a:rPr>
                        <m:t>→</m:t>
                      </m:r>
                      <m:r>
                        <a:rPr lang="en-US" sz="2400" i="1">
                          <a:solidFill>
                            <a:schemeClr val="accent1"/>
                          </a:solidFill>
                          <a:effectLst>
                            <a:outerShdw blurRad="38100" dist="25400" dir="2700000" algn="tl">
                              <a:srgbClr val="000000"/>
                            </a:outerShdw>
                          </a:effectLst>
                          <a:latin typeface="Cambria Math"/>
                        </a:rPr>
                        <m:t>𝑝</m:t>
                      </m:r>
                      <m:d>
                        <m:dPr>
                          <m:ctrlPr>
                            <a:rPr lang="en-US" sz="2400" i="1">
                              <a:solidFill>
                                <a:schemeClr val="accent1"/>
                              </a:solidFill>
                              <a:effectLst>
                                <a:outerShdw blurRad="38100" dist="25400" dir="2700000" algn="tl">
                                  <a:srgbClr val="000000"/>
                                </a:outerShdw>
                              </a:effectLst>
                              <a:latin typeface="Cambria Math"/>
                            </a:rPr>
                          </m:ctrlPr>
                        </m:dPr>
                        <m:e>
                          <m:r>
                            <a:rPr lang="en-US" sz="2400" b="1">
                              <a:solidFill>
                                <a:schemeClr val="accent1"/>
                              </a:solidFill>
                              <a:effectLst>
                                <a:outerShdw blurRad="38100" dist="25400" dir="2700000" algn="tl">
                                  <a:srgbClr val="000000"/>
                                </a:outerShdw>
                              </a:effectLst>
                              <a:latin typeface="Cambria Math"/>
                            </a:rPr>
                            <m:t>𝐚</m:t>
                          </m:r>
                          <m:r>
                            <m:rPr>
                              <m:nor/>
                            </m:rPr>
                            <a:rPr lang="en-US" sz="2400">
                              <a:solidFill>
                                <a:schemeClr val="accent1"/>
                              </a:solidFill>
                              <a:effectLst>
                                <a:outerShdw blurRad="38100" dist="25400" dir="2700000" algn="tl">
                                  <a:srgbClr val="000000"/>
                                </a:outerShdw>
                              </a:effectLst>
                              <a:latin typeface="Cambria Math"/>
                            </a:rPr>
                            <m:t>,</m:t>
                          </m:r>
                          <m:r>
                            <a:rPr lang="en-US" sz="2400" b="1">
                              <a:solidFill>
                                <a:schemeClr val="accent1"/>
                              </a:solidFill>
                              <a:effectLst>
                                <a:outerShdw blurRad="38100" dist="25400" dir="2700000" algn="tl">
                                  <a:srgbClr val="000000"/>
                                </a:outerShdw>
                              </a:effectLst>
                              <a:latin typeface="Cambria Math"/>
                            </a:rPr>
                            <m:t>𝐛</m:t>
                          </m:r>
                          <m:r>
                            <m:rPr>
                              <m:nor/>
                            </m:rPr>
                            <a:rPr lang="en-US" sz="2400">
                              <a:solidFill>
                                <a:schemeClr val="accent1"/>
                              </a:solidFill>
                              <a:effectLst>
                                <a:outerShdw blurRad="38100" dist="25400" dir="2700000" algn="tl">
                                  <a:srgbClr val="000000"/>
                                </a:outerShdw>
                              </a:effectLst>
                              <a:latin typeface="Cambria Math"/>
                            </a:rPr>
                            <m:t>,</m:t>
                          </m:r>
                          <m:r>
                            <a:rPr lang="en-US" sz="2400" b="1">
                              <a:solidFill>
                                <a:schemeClr val="accent1"/>
                              </a:solidFill>
                              <a:effectLst>
                                <a:outerShdw blurRad="38100" dist="25400" dir="2700000" algn="tl">
                                  <a:srgbClr val="000000"/>
                                </a:outerShdw>
                              </a:effectLst>
                              <a:latin typeface="Cambria Math"/>
                            </a:rPr>
                            <m:t>𝐜</m:t>
                          </m:r>
                          <m:r>
                            <m:rPr>
                              <m:nor/>
                            </m:rPr>
                            <a:rPr lang="en-US" sz="2400">
                              <a:solidFill>
                                <a:schemeClr val="accent1"/>
                              </a:solidFill>
                              <a:effectLst>
                                <a:outerShdw blurRad="38100" dist="25400" dir="2700000" algn="tl">
                                  <a:srgbClr val="000000"/>
                                </a:outerShdw>
                              </a:effectLst>
                              <a:latin typeface="Cambria Math"/>
                            </a:rPr>
                            <m:t>,</m:t>
                          </m:r>
                          <m:r>
                            <a:rPr lang="en-US" sz="2400" b="1">
                              <a:solidFill>
                                <a:schemeClr val="accent1"/>
                              </a:solidFill>
                              <a:effectLst>
                                <a:outerShdw blurRad="38100" dist="25400" dir="2700000" algn="tl">
                                  <a:srgbClr val="000000"/>
                                </a:outerShdw>
                              </a:effectLst>
                              <a:latin typeface="Cambria Math"/>
                            </a:rPr>
                            <m:t>𝐝</m:t>
                          </m:r>
                        </m:e>
                      </m:d>
                    </m:oMath>
                  </m:oMathPara>
                </a14:m>
                <a:endParaRPr lang="en-US" sz="2400" dirty="0">
                  <a:solidFill>
                    <a:schemeClr val="accent1"/>
                  </a:solidFill>
                  <a:effectLst>
                    <a:outerShdw blurRad="38100" dist="25400" dir="2700000" algn="tl">
                      <a:srgbClr val="000000"/>
                    </a:outerShdw>
                  </a:effectLst>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5182783" y="1881981"/>
                <a:ext cx="1923988" cy="461665"/>
              </a:xfrm>
              <a:prstGeom prst="rect">
                <a:avLst/>
              </a:prstGeom>
              <a:blipFill rotWithShape="1">
                <a:blip r:embed="rId12"/>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2027450" y="1881981"/>
                <a:ext cx="3311780"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i="1" smtClean="0">
                          <a:solidFill>
                            <a:schemeClr val="tx1"/>
                          </a:solidFill>
                          <a:effectLst>
                            <a:outerShdw blurRad="38100" dist="25400" dir="2700000" algn="tl">
                              <a:srgbClr val="000000"/>
                            </a:outerShdw>
                          </a:effectLst>
                          <a:latin typeface="Cambria Math"/>
                        </a:rPr>
                        <m:t>𝑝</m:t>
                      </m:r>
                      <m:d>
                        <m:dPr>
                          <m:ctrlPr>
                            <a:rPr lang="en-US" sz="2400" i="1">
                              <a:solidFill>
                                <a:schemeClr val="tx1"/>
                              </a:solidFill>
                              <a:effectLst>
                                <a:outerShdw blurRad="38100" dist="25400" dir="2700000" algn="tl">
                                  <a:srgbClr val="000000"/>
                                </a:outerShdw>
                              </a:effectLst>
                              <a:latin typeface="Cambria Math"/>
                            </a:rPr>
                          </m:ctrlPr>
                        </m:dPr>
                        <m:e>
                          <m:r>
                            <a:rPr lang="en-US" sz="2400" b="1" i="0" smtClean="0">
                              <a:solidFill>
                                <a:schemeClr val="tx1"/>
                              </a:solidFill>
                              <a:effectLst>
                                <a:outerShdw blurRad="38100" dist="25400" dir="2700000" algn="tl">
                                  <a:srgbClr val="000000"/>
                                </a:outerShdw>
                              </a:effectLst>
                              <a:latin typeface="Cambria Math"/>
                            </a:rPr>
                            <m:t>𝐚</m:t>
                          </m:r>
                        </m:e>
                      </m:d>
                      <m:r>
                        <a:rPr lang="en-US" sz="2400" b="0" i="1" smtClean="0">
                          <a:solidFill>
                            <a:schemeClr val="tx1"/>
                          </a:solidFill>
                          <a:effectLst>
                            <a:outerShdw blurRad="38100" dist="25400" dir="2700000" algn="tl">
                              <a:srgbClr val="000000"/>
                            </a:outerShdw>
                          </a:effectLst>
                          <a:latin typeface="Cambria Math"/>
                        </a:rPr>
                        <m:t> </m:t>
                      </m:r>
                      <m:r>
                        <a:rPr lang="en-US" sz="2400" i="1">
                          <a:solidFill>
                            <a:schemeClr val="tx1"/>
                          </a:solidFill>
                          <a:effectLst>
                            <a:outerShdw blurRad="38100" dist="25400" dir="2700000" algn="tl">
                              <a:srgbClr val="000000"/>
                            </a:outerShdw>
                          </a:effectLst>
                          <a:latin typeface="Cambria Math"/>
                        </a:rPr>
                        <m:t>𝑝</m:t>
                      </m:r>
                      <m:d>
                        <m:dPr>
                          <m:ctrlPr>
                            <a:rPr lang="en-US" sz="2400" i="1">
                              <a:solidFill>
                                <a:schemeClr val="tx1"/>
                              </a:solidFill>
                              <a:effectLst>
                                <a:outerShdw blurRad="38100" dist="25400" dir="2700000" algn="tl">
                                  <a:srgbClr val="000000"/>
                                </a:outerShdw>
                              </a:effectLst>
                              <a:latin typeface="Cambria Math"/>
                            </a:rPr>
                          </m:ctrlPr>
                        </m:dPr>
                        <m:e>
                          <m:r>
                            <a:rPr lang="en-US" sz="2400" b="1" i="0" smtClean="0">
                              <a:solidFill>
                                <a:schemeClr val="tx1"/>
                              </a:solidFill>
                              <a:effectLst>
                                <a:outerShdw blurRad="38100" dist="25400" dir="2700000" algn="tl">
                                  <a:srgbClr val="000000"/>
                                </a:outerShdw>
                              </a:effectLst>
                              <a:latin typeface="Cambria Math"/>
                            </a:rPr>
                            <m:t>𝐛</m:t>
                          </m:r>
                          <m:r>
                            <a:rPr lang="en-US" sz="2400" b="1" i="1">
                              <a:solidFill>
                                <a:schemeClr val="tx1"/>
                              </a:solidFill>
                              <a:effectLst>
                                <a:outerShdw blurRad="38100" dist="25400" dir="2700000" algn="tl">
                                  <a:srgbClr val="000000"/>
                                </a:outerShdw>
                              </a:effectLst>
                              <a:latin typeface="Cambria Math"/>
                            </a:rPr>
                            <m:t>|</m:t>
                          </m:r>
                          <m:r>
                            <a:rPr lang="en-US" sz="2400" b="1" i="0" smtClean="0">
                              <a:solidFill>
                                <a:schemeClr val="tx1"/>
                              </a:solidFill>
                              <a:effectLst>
                                <a:outerShdw blurRad="38100" dist="25400" dir="2700000" algn="tl">
                                  <a:srgbClr val="000000"/>
                                </a:outerShdw>
                              </a:effectLst>
                              <a:latin typeface="Cambria Math"/>
                            </a:rPr>
                            <m:t>𝐚</m:t>
                          </m:r>
                        </m:e>
                      </m:d>
                      <m:r>
                        <a:rPr lang="en-US" sz="2400" b="0" i="1" smtClean="0">
                          <a:solidFill>
                            <a:schemeClr val="tx1"/>
                          </a:solidFill>
                          <a:effectLst>
                            <a:outerShdw blurRad="38100" dist="25400" dir="2700000" algn="tl">
                              <a:srgbClr val="000000"/>
                            </a:outerShdw>
                          </a:effectLst>
                          <a:latin typeface="Cambria Math"/>
                        </a:rPr>
                        <m:t> </m:t>
                      </m:r>
                      <m:r>
                        <a:rPr lang="en-US" sz="2400" i="1" smtClean="0">
                          <a:solidFill>
                            <a:schemeClr val="tx1"/>
                          </a:solidFill>
                          <a:effectLst>
                            <a:outerShdw blurRad="38100" dist="25400" dir="2700000" algn="tl">
                              <a:srgbClr val="000000"/>
                            </a:outerShdw>
                          </a:effectLst>
                          <a:latin typeface="Cambria Math"/>
                        </a:rPr>
                        <m:t>𝑝</m:t>
                      </m:r>
                      <m:d>
                        <m:dPr>
                          <m:ctrlPr>
                            <a:rPr lang="en-US" sz="2400" i="1">
                              <a:solidFill>
                                <a:schemeClr val="tx1"/>
                              </a:solidFill>
                              <a:effectLst>
                                <a:outerShdw blurRad="38100" dist="25400" dir="2700000" algn="tl">
                                  <a:srgbClr val="000000"/>
                                </a:outerShdw>
                              </a:effectLst>
                              <a:latin typeface="Cambria Math"/>
                            </a:rPr>
                          </m:ctrlPr>
                        </m:dPr>
                        <m:e>
                          <m:r>
                            <a:rPr lang="en-US" sz="2400" b="1" i="0" smtClean="0">
                              <a:solidFill>
                                <a:schemeClr val="tx1"/>
                              </a:solidFill>
                              <a:effectLst>
                                <a:outerShdw blurRad="38100" dist="25400" dir="2700000" algn="tl">
                                  <a:srgbClr val="000000"/>
                                </a:outerShdw>
                              </a:effectLst>
                              <a:latin typeface="Cambria Math"/>
                            </a:rPr>
                            <m:t>𝐜</m:t>
                          </m:r>
                          <m:r>
                            <a:rPr lang="en-US" sz="2400" b="1" i="1" smtClean="0">
                              <a:solidFill>
                                <a:schemeClr val="tx1"/>
                              </a:solidFill>
                              <a:effectLst>
                                <a:outerShdw blurRad="38100" dist="25400" dir="2700000" algn="tl">
                                  <a:srgbClr val="000000"/>
                                </a:outerShdw>
                              </a:effectLst>
                              <a:latin typeface="Cambria Math"/>
                            </a:rPr>
                            <m:t>|</m:t>
                          </m:r>
                          <m:r>
                            <a:rPr lang="en-US" sz="2400" b="1">
                              <a:solidFill>
                                <a:schemeClr val="tx1"/>
                              </a:solidFill>
                              <a:effectLst>
                                <a:outerShdw blurRad="38100" dist="25400" dir="2700000" algn="tl">
                                  <a:srgbClr val="000000"/>
                                </a:outerShdw>
                              </a:effectLst>
                              <a:latin typeface="Cambria Math"/>
                            </a:rPr>
                            <m:t>𝐝</m:t>
                          </m:r>
                        </m:e>
                      </m:d>
                      <m:r>
                        <a:rPr lang="en-US" sz="2400" b="0" i="1" smtClean="0">
                          <a:solidFill>
                            <a:schemeClr val="tx1"/>
                          </a:solidFill>
                          <a:effectLst>
                            <a:outerShdw blurRad="38100" dist="25400" dir="2700000" algn="tl">
                              <a:srgbClr val="000000"/>
                            </a:outerShdw>
                          </a:effectLst>
                          <a:latin typeface="Cambria Math"/>
                        </a:rPr>
                        <m:t> </m:t>
                      </m:r>
                      <m:r>
                        <a:rPr lang="en-US" sz="2400" i="1">
                          <a:solidFill>
                            <a:schemeClr val="tx1"/>
                          </a:solidFill>
                          <a:effectLst>
                            <a:outerShdw blurRad="38100" dist="25400" dir="2700000" algn="tl">
                              <a:srgbClr val="000000"/>
                            </a:outerShdw>
                          </a:effectLst>
                          <a:latin typeface="Cambria Math"/>
                        </a:rPr>
                        <m:t>𝑝</m:t>
                      </m:r>
                      <m:d>
                        <m:dPr>
                          <m:ctrlPr>
                            <a:rPr lang="en-US" sz="2400" i="1">
                              <a:solidFill>
                                <a:schemeClr val="tx1"/>
                              </a:solidFill>
                              <a:effectLst>
                                <a:outerShdw blurRad="38100" dist="25400" dir="2700000" algn="tl">
                                  <a:srgbClr val="000000"/>
                                </a:outerShdw>
                              </a:effectLst>
                              <a:latin typeface="Cambria Math"/>
                            </a:rPr>
                          </m:ctrlPr>
                        </m:dPr>
                        <m:e>
                          <m:r>
                            <a:rPr lang="en-US" sz="2400" b="1">
                              <a:solidFill>
                                <a:schemeClr val="tx1"/>
                              </a:solidFill>
                              <a:effectLst>
                                <a:outerShdw blurRad="38100" dist="25400" dir="2700000" algn="tl">
                                  <a:srgbClr val="000000"/>
                                </a:outerShdw>
                              </a:effectLst>
                              <a:latin typeface="Cambria Math"/>
                            </a:rPr>
                            <m:t>𝐝</m:t>
                          </m:r>
                        </m:e>
                      </m:d>
                    </m:oMath>
                  </m:oMathPara>
                </a14:m>
                <a:endParaRPr lang="en-US" sz="2400" dirty="0">
                  <a:solidFill>
                    <a:schemeClr val="tx1"/>
                  </a:solidFill>
                  <a:effectLst>
                    <a:outerShdw blurRad="38100" dist="25400" dir="2700000" algn="tl">
                      <a:srgbClr val="000000"/>
                    </a:outerShdw>
                  </a:effectLst>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2027450" y="1881981"/>
                <a:ext cx="3311780" cy="461665"/>
              </a:xfrm>
              <a:prstGeom prst="rect">
                <a:avLst/>
              </a:prstGeom>
              <a:blipFill rotWithShape="1">
                <a:blip r:embed="rId13"/>
                <a:stretch>
                  <a:fillRect l="-737" b="-26667"/>
                </a:stretch>
              </a:blipFill>
            </p:spPr>
            <p:txBody>
              <a:bodyPr/>
              <a:lstStyle/>
              <a:p>
                <a:r>
                  <a:rPr lang="en-US">
                    <a:noFill/>
                  </a:rPr>
                  <a:t> </a:t>
                </a:r>
              </a:p>
            </p:txBody>
          </p:sp>
        </mc:Fallback>
      </mc:AlternateContent>
      <p:sp>
        <p:nvSpPr>
          <p:cNvPr id="81" name="Content Placeholder 5"/>
          <p:cNvSpPr txBox="1">
            <a:spLocks/>
          </p:cNvSpPr>
          <p:nvPr/>
        </p:nvSpPr>
        <p:spPr>
          <a:xfrm>
            <a:off x="2429098" y="3040460"/>
            <a:ext cx="4807198" cy="428839"/>
          </a:xfrm>
          <a:prstGeom prst="rect">
            <a:avLst/>
          </a:prstGeom>
        </p:spPr>
        <p:txBody>
          <a:bodyPr lIns="144000" tIns="144000" anchor="ctr">
            <a:noAutofit/>
            <a:scene3d>
              <a:camera prst="orthographicFront"/>
              <a:lightRig rig="threePt" dir="t"/>
            </a:scene3d>
            <a:sp3d prstMaterial="matte">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287338" lvl="1" indent="-287338">
              <a:buClr>
                <a:schemeClr val="tx1"/>
              </a:buClr>
              <a:buSzPct val="85000"/>
              <a:buFont typeface="+mj-lt"/>
              <a:buAutoNum type="arabicParenR" startAt="2"/>
            </a:pPr>
            <a:r>
              <a:rPr lang="en-US" sz="2200" dirty="0" smtClean="0">
                <a:effectLst>
                  <a:outerShdw blurRad="50800" dist="25400" dir="2700000" algn="tl" rotWithShape="0">
                    <a:prstClr val="black">
                      <a:alpha val="52000"/>
                    </a:prstClr>
                  </a:outerShdw>
                </a:effectLst>
              </a:rPr>
              <a:t>Joint distribution is a </a:t>
            </a:r>
            <a:r>
              <a:rPr lang="en-US" sz="2200" dirty="0" smtClean="0">
                <a:solidFill>
                  <a:schemeClr val="accent1"/>
                </a:solidFill>
                <a:effectLst>
                  <a:outerShdw blurRad="50800" dist="25400" dir="2700000" algn="tl" rotWithShape="0">
                    <a:prstClr val="black">
                      <a:alpha val="52000"/>
                    </a:prstClr>
                  </a:outerShdw>
                </a:effectLst>
              </a:rPr>
              <a:t>consequence</a:t>
            </a:r>
            <a:endParaRPr lang="en-US" sz="2200" dirty="0">
              <a:effectLst>
                <a:outerShdw blurRad="50800" dist="25400" dir="2700000" algn="tl" rotWithShape="0">
                  <a:prstClr val="black">
                    <a:alpha val="52000"/>
                  </a:prstClr>
                </a:outerShdw>
              </a:effectLst>
            </a:endParaRPr>
          </a:p>
        </p:txBody>
      </p:sp>
      <p:sp>
        <p:nvSpPr>
          <p:cNvPr id="84" name="Content Placeholder 5"/>
          <p:cNvSpPr txBox="1">
            <a:spLocks/>
          </p:cNvSpPr>
          <p:nvPr/>
        </p:nvSpPr>
        <p:spPr>
          <a:xfrm>
            <a:off x="2429098" y="2636912"/>
            <a:ext cx="4807198" cy="428839"/>
          </a:xfrm>
          <a:prstGeom prst="rect">
            <a:avLst/>
          </a:prstGeom>
        </p:spPr>
        <p:txBody>
          <a:bodyPr lIns="144000" tIns="144000" anchor="ctr">
            <a:noAutofit/>
            <a:scene3d>
              <a:camera prst="orthographicFront"/>
              <a:lightRig rig="threePt" dir="t"/>
            </a:scene3d>
            <a:sp3d prstMaterial="matte">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285750" lvl="1">
              <a:buClr>
                <a:schemeClr val="tx1"/>
              </a:buClr>
              <a:buSzPct val="85000"/>
              <a:buFont typeface="+mj-lt"/>
              <a:buAutoNum type="arabicParenR"/>
            </a:pPr>
            <a:r>
              <a:rPr lang="en-US" sz="2200" dirty="0">
                <a:solidFill>
                  <a:schemeClr val="accent1"/>
                </a:solidFill>
                <a:effectLst>
                  <a:outerShdw blurRad="50800" dist="25400" dir="2700000" algn="tl" rotWithShape="0">
                    <a:prstClr val="black">
                      <a:alpha val="52000"/>
                    </a:prstClr>
                  </a:outerShdw>
                </a:effectLst>
              </a:rPr>
              <a:t>Prescribe</a:t>
            </a:r>
            <a:r>
              <a:rPr lang="en-US" sz="2200" dirty="0">
                <a:effectLst>
                  <a:outerShdw blurRad="50800" dist="25400" dir="2700000" algn="tl" rotWithShape="0">
                    <a:prstClr val="black">
                      <a:alpha val="52000"/>
                    </a:prstClr>
                  </a:outerShdw>
                </a:effectLst>
              </a:rPr>
              <a:t> </a:t>
            </a:r>
            <a:r>
              <a:rPr lang="en-US" sz="2200" dirty="0" smtClean="0">
                <a:effectLst>
                  <a:outerShdw blurRad="50800" dist="25400" dir="2700000" algn="tl" rotWithShape="0">
                    <a:prstClr val="black">
                      <a:alpha val="52000"/>
                    </a:prstClr>
                  </a:outerShdw>
                </a:effectLst>
              </a:rPr>
              <a:t>local sampling decisions</a:t>
            </a:r>
          </a:p>
        </p:txBody>
      </p:sp>
    </p:spTree>
    <p:extLst>
      <p:ext uri="{BB962C8B-B14F-4D97-AF65-F5344CB8AC3E}">
        <p14:creationId xmlns:p14="http://schemas.microsoft.com/office/powerpoint/2010/main" val="2425105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500"/>
                                        <p:tgtEl>
                                          <p:spTgt spid="6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2"/>
                                        </p:tgtEl>
                                        <p:attrNameLst>
                                          <p:attrName>style.visibility</p:attrName>
                                        </p:attrNameLst>
                                      </p:cBhvr>
                                      <p:to>
                                        <p:strVal val="visible"/>
                                      </p:to>
                                    </p:set>
                                    <p:animEffect transition="in" filter="fade">
                                      <p:cBhvr>
                                        <p:cTn id="39"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55" grpId="0"/>
      <p:bldP spid="67" grpId="0"/>
      <p:bldP spid="69" grpId="0"/>
      <p:bldP spid="76" grpId="0"/>
      <p:bldP spid="78" grpId="0"/>
      <p:bldP spid="81" grpId="0"/>
      <p:bldP spid="8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itle">
  <a:themeElements>
    <a:clrScheme name="Iliyan Dark">
      <a:dk1>
        <a:srgbClr val="000000"/>
      </a:dk1>
      <a:lt1>
        <a:sysClr val="window" lastClr="FFFFFF"/>
      </a:lt1>
      <a:dk2>
        <a:srgbClr val="666666"/>
      </a:dk2>
      <a:lt2>
        <a:srgbClr val="D2D2D2"/>
      </a:lt2>
      <a:accent1>
        <a:srgbClr val="FFC000"/>
      </a:accent1>
      <a:accent2>
        <a:srgbClr val="C3DCFF"/>
      </a:accent2>
      <a:accent3>
        <a:srgbClr val="87BAFF"/>
      </a:accent3>
      <a:accent4>
        <a:srgbClr val="FFC000"/>
      </a:accent4>
      <a:accent5>
        <a:srgbClr val="005BD3"/>
      </a:accent5>
      <a:accent6>
        <a:srgbClr val="00349E"/>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spDef>
      <a:spPr>
        <a:gradFill flip="none" rotWithShape="1">
          <a:gsLst>
            <a:gs pos="0">
              <a:srgbClr val="275A96"/>
            </a:gs>
            <a:gs pos="55000">
              <a:srgbClr val="306BB1"/>
            </a:gs>
            <a:gs pos="100000">
              <a:srgbClr val="3A7ECF"/>
            </a:gs>
          </a:gsLst>
          <a:lin ang="16200000" scaled="0"/>
          <a:tileRect/>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a:spPr>
      <a:bodyPr rtlCol="0" anchor="ctr"/>
      <a:lstStyle>
        <a:defPPr algn="ctr">
          <a:defRPr/>
        </a:defPPr>
      </a:lstStyle>
      <a:style>
        <a:lnRef idx="1">
          <a:schemeClr val="accent6"/>
        </a:lnRef>
        <a:fillRef idx="3">
          <a:schemeClr val="accent6"/>
        </a:fillRef>
        <a:effectRef idx="2">
          <a:schemeClr val="accent6"/>
        </a:effectRef>
        <a:fontRef idx="minor">
          <a:schemeClr val="lt1"/>
        </a:fontRef>
      </a:style>
    </a:spDef>
    <a:lnDef>
      <a:spPr>
        <a:ln w="25400">
          <a:solidFill>
            <a:schemeClr val="tx1"/>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Inner slides">
  <a:themeElements>
    <a:clrScheme name="Iliyan Dark">
      <a:dk1>
        <a:srgbClr val="000000"/>
      </a:dk1>
      <a:lt1>
        <a:sysClr val="window" lastClr="FFFFFF"/>
      </a:lt1>
      <a:dk2>
        <a:srgbClr val="666666"/>
      </a:dk2>
      <a:lt2>
        <a:srgbClr val="D2D2D2"/>
      </a:lt2>
      <a:accent1>
        <a:srgbClr val="FFC000"/>
      </a:accent1>
      <a:accent2>
        <a:srgbClr val="C3DCFF"/>
      </a:accent2>
      <a:accent3>
        <a:srgbClr val="87BAFF"/>
      </a:accent3>
      <a:accent4>
        <a:srgbClr val="FFC000"/>
      </a:accent4>
      <a:accent5>
        <a:srgbClr val="005BD3"/>
      </a:accent5>
      <a:accent6>
        <a:srgbClr val="00349E"/>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spDef>
      <a:spPr>
        <a:solidFill>
          <a:schemeClr val="accent2">
            <a:lumMod val="75000"/>
            <a:alpha val="30000"/>
          </a:schemeClr>
        </a:solidFill>
        <a:ln w="9525">
          <a:solidFill>
            <a:schemeClr val="accent2">
              <a:lumMod val="75000"/>
              <a:alpha val="50000"/>
            </a:schemeClr>
          </a:solidFill>
        </a:ln>
        <a:effectLst>
          <a:outerShdw blurRad="63500" sx="102000" sy="102000" algn="ctr" rotWithShape="0">
            <a:prstClr val="black">
              <a:alpha val="40000"/>
            </a:prstClr>
          </a:outerShdw>
        </a:effectLst>
        <a:scene3d>
          <a:camera prst="orthographicFront"/>
          <a:lightRig rig="threePt" dir="t">
            <a:rot lat="0" lon="0" rev="1800000"/>
          </a:lightRig>
        </a:scene3d>
        <a:sp3d prstMaterial="matte"/>
      </a:spPr>
      <a:bodyPr rtlCol="0" anchor="ctr"/>
      <a:lstStyle>
        <a:defPPr algn="ctr">
          <a:defRPr>
            <a:solidFill>
              <a:schemeClr val="tx1"/>
            </a:solidFill>
          </a:defRPr>
        </a:defPPr>
      </a:lstStyle>
      <a:style>
        <a:lnRef idx="1">
          <a:schemeClr val="accent6"/>
        </a:lnRef>
        <a:fillRef idx="3">
          <a:schemeClr val="accent6"/>
        </a:fillRef>
        <a:effectRef idx="2">
          <a:schemeClr val="accent6"/>
        </a:effectRef>
        <a:fontRef idx="minor">
          <a:schemeClr val="lt1"/>
        </a:fontRef>
      </a:style>
    </a:spDef>
    <a:lnDef>
      <a:spPr>
        <a:ln w="25400">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52574</TotalTime>
  <Words>4471</Words>
  <Application>Microsoft Office PowerPoint</Application>
  <PresentationFormat>On-screen Show (4:3)</PresentationFormat>
  <Paragraphs>473</Paragraphs>
  <Slides>36</Slides>
  <Notes>36</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1_Title</vt:lpstr>
      <vt:lpstr>1_Inner slides</vt:lpstr>
      <vt:lpstr>Custom Design</vt:lpstr>
      <vt:lpstr>Joint Importance Sampling of Low-order Volumetric Scattering</vt:lpstr>
      <vt:lpstr>Motivation</vt:lpstr>
      <vt:lpstr>Motivation</vt:lpstr>
      <vt:lpstr>Monte Carlo rendering</vt:lpstr>
      <vt:lpstr>Monte Carlo rendering</vt:lpstr>
      <vt:lpstr>Talk outline</vt:lpstr>
      <vt:lpstr>Monte Carlo path sampling</vt:lpstr>
      <vt:lpstr>Monte Carlo path sampling</vt:lpstr>
      <vt:lpstr>Problem setting</vt:lpstr>
      <vt:lpstr>Problem statement</vt:lpstr>
      <vt:lpstr>Related work</vt:lpstr>
      <vt:lpstr>Joint importance sampling</vt:lpstr>
      <vt:lpstr>Joint path sampling</vt:lpstr>
      <vt:lpstr>Unidirectional: Isotropic scattering</vt:lpstr>
      <vt:lpstr>Anisotropic tabulation</vt:lpstr>
      <vt:lpstr>Applications</vt:lpstr>
      <vt:lpstr>Unidirectional path tracing</vt:lpstr>
      <vt:lpstr>Unidir: Single + double scattering</vt:lpstr>
      <vt:lpstr>Unidirectional path tracing</vt:lpstr>
      <vt:lpstr>Unidir: Single + double scattering</vt:lpstr>
      <vt:lpstr>Unidirectional path tracing</vt:lpstr>
      <vt:lpstr>Unidir: Single + double scattering</vt:lpstr>
      <vt:lpstr>Unidir: Single + double scattering</vt:lpstr>
      <vt:lpstr>Unidir: Single – 7th-order scattering</vt:lpstr>
      <vt:lpstr>Unidir: Single + double scattering</vt:lpstr>
      <vt:lpstr>Bidirectional path tracing</vt:lpstr>
      <vt:lpstr>Bidir: Single + double scattering</vt:lpstr>
      <vt:lpstr>Bidirectional path tracing</vt:lpstr>
      <vt:lpstr>Bidir: Single + double scattering</vt:lpstr>
      <vt:lpstr>Bidir: Single – 7th-order scattering</vt:lpstr>
      <vt:lpstr>VRL: Single + double scattering</vt:lpstr>
      <vt:lpstr>VRL: Single+double scattering</vt:lpstr>
      <vt:lpstr>VRL: Single+double scattering</vt:lpstr>
      <vt:lpstr>Limitations</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Sampling for Progressive Global Illumination</dc:title>
  <dc:creator>Iliyan</dc:creator>
  <cp:lastModifiedBy>Iliyan</cp:lastModifiedBy>
  <cp:revision>2528</cp:revision>
  <dcterms:created xsi:type="dcterms:W3CDTF">2008-08-05T00:16:11Z</dcterms:created>
  <dcterms:modified xsi:type="dcterms:W3CDTF">2013-11-27T13:02:35Z</dcterms:modified>
</cp:coreProperties>
</file>