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7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85" r:id="rId4"/>
    <p:sldId id="286" r:id="rId5"/>
    <p:sldId id="259" r:id="rId6"/>
    <p:sldId id="289" r:id="rId7"/>
    <p:sldId id="291" r:id="rId8"/>
    <p:sldId id="290" r:id="rId9"/>
    <p:sldId id="292" r:id="rId10"/>
    <p:sldId id="293" r:id="rId11"/>
    <p:sldId id="320" r:id="rId12"/>
    <p:sldId id="319" r:id="rId13"/>
    <p:sldId id="321" r:id="rId14"/>
    <p:sldId id="315" r:id="rId15"/>
    <p:sldId id="322" r:id="rId16"/>
    <p:sldId id="308" r:id="rId17"/>
    <p:sldId id="298" r:id="rId18"/>
    <p:sldId id="317" r:id="rId19"/>
    <p:sldId id="299" r:id="rId20"/>
    <p:sldId id="300" r:id="rId21"/>
    <p:sldId id="309" r:id="rId22"/>
    <p:sldId id="310" r:id="rId23"/>
    <p:sldId id="302" r:id="rId24"/>
    <p:sldId id="311" r:id="rId25"/>
    <p:sldId id="305" r:id="rId26"/>
    <p:sldId id="28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238"/>
    <a:srgbClr val="CFD8DC"/>
    <a:srgbClr val="0091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71997DB-70B5-42C6-B353-E41A26EE84FC}">
  <a:tblStyle styleId="{571997DB-70B5-42C6-B353-E41A26EE84F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37" autoAdjust="0"/>
  </p:normalViewPr>
  <p:slideViewPr>
    <p:cSldViewPr snapToGrid="0" snapToObjects="1">
      <p:cViewPr varScale="1">
        <p:scale>
          <a:sx n="72" d="100"/>
          <a:sy n="72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1.emf"/><Relationship Id="rId5" Type="http://schemas.openxmlformats.org/officeDocument/2006/relationships/image" Target="../media/image14.emf"/><Relationship Id="rId6" Type="http://schemas.openxmlformats.org/officeDocument/2006/relationships/image" Target="../media/image17.emf"/><Relationship Id="rId7" Type="http://schemas.openxmlformats.org/officeDocument/2006/relationships/image" Target="../media/image15.emf"/><Relationship Id="rId8" Type="http://schemas.openxmlformats.org/officeDocument/2006/relationships/image" Target="../media/image11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8639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20" Type="http://schemas.openxmlformats.org/officeDocument/2006/relationships/image" Target="../media/image11.emf"/><Relationship Id="rId10" Type="http://schemas.openxmlformats.org/officeDocument/2006/relationships/image" Target="../media/image13.emf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0.emf"/><Relationship Id="rId8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2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home.ie.cuhk.edu.hk/~wkshum/papers/pagerank.pdf.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221104" y="1848754"/>
            <a:ext cx="7538254" cy="7397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PEGASUS: </a:t>
            </a:r>
            <a:br>
              <a:rPr lang="en-US" sz="3600" dirty="0" smtClean="0"/>
            </a:br>
            <a:endParaRPr lang="en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253666" y="3600912"/>
            <a:ext cx="814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– Implementation </a:t>
            </a:r>
            <a:r>
              <a:rPr lang="en-US" sz="36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and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5847" y="4981718"/>
            <a:ext cx="490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07D8B"/>
                </a:solidFill>
                <a:latin typeface="Roboto Slab"/>
                <a:ea typeface="Roboto Slab"/>
                <a:cs typeface="Roboto Slab"/>
              </a:rPr>
              <a:t>Presenter: </a:t>
            </a:r>
            <a:r>
              <a:rPr lang="en-US" sz="2800" dirty="0" err="1" smtClean="0">
                <a:solidFill>
                  <a:srgbClr val="607D8B"/>
                </a:solidFill>
                <a:latin typeface="Roboto Slab"/>
                <a:ea typeface="Roboto Slab"/>
                <a:cs typeface="Roboto Slab"/>
              </a:rPr>
              <a:t>Vivi</a:t>
            </a:r>
            <a:r>
              <a:rPr lang="en-US" sz="2800" dirty="0" smtClean="0">
                <a:solidFill>
                  <a:srgbClr val="607D8B"/>
                </a:solidFill>
                <a:latin typeface="Roboto Slab"/>
                <a:ea typeface="Roboto Slab"/>
                <a:cs typeface="Roboto Slab"/>
              </a:rPr>
              <a:t> Ma</a:t>
            </a:r>
            <a:endParaRPr lang="en-US" sz="2800" dirty="0">
              <a:solidFill>
                <a:srgbClr val="607D8B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1103" y="2767621"/>
            <a:ext cx="792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A </a:t>
            </a:r>
            <a:r>
              <a:rPr lang="en-US" sz="3600" b="1" dirty="0" err="1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Peta</a:t>
            </a:r>
            <a:r>
              <a:rPr lang="en-US" sz="3600" b="1" dirty="0">
                <a:solidFill>
                  <a:srgbClr val="0091EA"/>
                </a:solidFill>
                <a:latin typeface="Roboto Slab"/>
                <a:ea typeface="Roboto Slab"/>
                <a:cs typeface="Roboto Slab"/>
              </a:rPr>
              <a:t>-Scale Graph Mining System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Eample1. PageRank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4997" y="537245"/>
            <a:ext cx="9129175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PageRank: calculate relative importance of web pages 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91128"/>
            <a:ext cx="6453511" cy="300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Formula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20893"/>
              </p:ext>
            </p:extLst>
          </p:nvPr>
        </p:nvGraphicFramePr>
        <p:xfrm>
          <a:off x="2513184" y="2878501"/>
          <a:ext cx="3722553" cy="5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3184" y="2878501"/>
                        <a:ext cx="3722553" cy="53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97" y="3322504"/>
            <a:ext cx="2832100" cy="26797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02429"/>
              </p:ext>
            </p:extLst>
          </p:nvPr>
        </p:nvGraphicFramePr>
        <p:xfrm>
          <a:off x="3089273" y="3614613"/>
          <a:ext cx="1467392" cy="1666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7" imgW="1028700" imgH="1168400" progId="Equation.3">
                  <p:embed/>
                </p:oleObj>
              </mc:Choice>
              <mc:Fallback>
                <p:oleObj name="Equation" r:id="rId7" imgW="10287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89273" y="3614613"/>
                        <a:ext cx="1467392" cy="1666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97057"/>
              </p:ext>
            </p:extLst>
          </p:nvPr>
        </p:nvGraphicFramePr>
        <p:xfrm>
          <a:off x="4658285" y="3614613"/>
          <a:ext cx="1471612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" name="Equation" r:id="rId9" imgW="1346200" imgH="1803400" progId="Equation.3">
                  <p:embed/>
                </p:oleObj>
              </mc:Choice>
              <mc:Fallback>
                <p:oleObj name="Equation" r:id="rId9" imgW="1346200" imgH="180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58285" y="3614613"/>
                        <a:ext cx="1471612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061064"/>
              </p:ext>
            </p:extLst>
          </p:nvPr>
        </p:nvGraphicFramePr>
        <p:xfrm>
          <a:off x="6671932" y="2924869"/>
          <a:ext cx="976344" cy="33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" name="Equation" r:id="rId11" imgW="520700" imgH="177800" progId="Equation.3">
                  <p:embed/>
                </p:oleObj>
              </mc:Choice>
              <mc:Fallback>
                <p:oleObj name="Equation" r:id="rId11" imgW="520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71932" y="2924869"/>
                        <a:ext cx="976344" cy="33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58679"/>
              </p:ext>
            </p:extLst>
          </p:nvPr>
        </p:nvGraphicFramePr>
        <p:xfrm>
          <a:off x="7834184" y="3610427"/>
          <a:ext cx="1095539" cy="1356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" name="Equation" r:id="rId13" imgW="749300" imgH="927100" progId="Equation.3">
                  <p:embed/>
                </p:oleObj>
              </mc:Choice>
              <mc:Fallback>
                <p:oleObj name="Equation" r:id="rId13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34184" y="3610427"/>
                        <a:ext cx="1095539" cy="1356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50586"/>
              </p:ext>
            </p:extLst>
          </p:nvPr>
        </p:nvGraphicFramePr>
        <p:xfrm>
          <a:off x="6260022" y="3569063"/>
          <a:ext cx="15398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" name="Equation" r:id="rId15" imgW="1409700" imgH="2019300" progId="Equation.3">
                  <p:embed/>
                </p:oleObj>
              </mc:Choice>
              <mc:Fallback>
                <p:oleObj name="Equation" r:id="rId15" imgW="14097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60022" y="3569063"/>
                        <a:ext cx="1539875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20805"/>
              </p:ext>
            </p:extLst>
          </p:nvPr>
        </p:nvGraphicFramePr>
        <p:xfrm>
          <a:off x="1353776" y="6091610"/>
          <a:ext cx="666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" name="Equation" r:id="rId17" imgW="355600" imgH="165100" progId="Equation.3">
                  <p:embed/>
                </p:oleObj>
              </mc:Choice>
              <mc:Fallback>
                <p:oleObj name="Equation" r:id="rId17" imgW="355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53776" y="6091610"/>
                        <a:ext cx="666750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73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Eample1. PageRank</a:t>
            </a:r>
            <a:endParaRPr lang="en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23936" y="1136033"/>
            <a:ext cx="6453511" cy="264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3665" y="4852575"/>
            <a:ext cx="71576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 smtClean="0">
                <a:latin typeface="Source Sans Pro"/>
                <a:cs typeface="Source Sans Pro"/>
              </a:rPr>
              <a:t>) = c x </a:t>
            </a:r>
            <a:r>
              <a:rPr lang="en-US" sz="1800" b="1" dirty="0" err="1" smtClean="0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</a:t>
            </a:r>
            <a:r>
              <a:rPr lang="en-US" sz="1800" b="1" dirty="0" smtClean="0">
                <a:latin typeface="Source Sans Pro"/>
                <a:cs typeface="Source Sans Pro"/>
              </a:rPr>
              <a:t>x </a:t>
            </a:r>
            <a:r>
              <a:rPr lang="en-US" sz="1800" b="1" dirty="0" err="1" smtClean="0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j</a:t>
            </a:r>
            <a:endParaRPr lang="en-US" sz="1800" b="1" dirty="0" smtClean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 smtClean="0">
                <a:latin typeface="Source Sans Pro"/>
                <a:cs typeface="Source Sans Pro"/>
              </a:rPr>
              <a:t>CombineAll</a:t>
            </a:r>
            <a:r>
              <a:rPr lang="en-US" sz="1800" b="1" dirty="0" smtClean="0">
                <a:latin typeface="Source Sans Pro"/>
                <a:cs typeface="Source Sans Pro"/>
              </a:rPr>
              <a:t>(x</a:t>
            </a:r>
            <a:r>
              <a:rPr lang="en-US" sz="1800" b="1" baseline="-25000" dirty="0" smtClean="0">
                <a:latin typeface="Source Sans Pro"/>
                <a:cs typeface="Source Sans Pro"/>
              </a:rPr>
              <a:t>1</a:t>
            </a:r>
            <a:r>
              <a:rPr lang="en-US" sz="1800" b="1" dirty="0" smtClean="0">
                <a:latin typeface="Source Sans Pro"/>
                <a:cs typeface="Source Sans Pro"/>
              </a:rPr>
              <a:t>,</a:t>
            </a:r>
            <a:r>
              <a:rPr lang="is-IS" sz="1800" b="1" dirty="0" smtClean="0">
                <a:latin typeface="Source Sans Pro"/>
                <a:cs typeface="Source Sans Pro"/>
              </a:rPr>
              <a:t>…,x</a:t>
            </a:r>
            <a:r>
              <a:rPr lang="is-IS" sz="1800" b="1" baseline="-25000" dirty="0" smtClean="0">
                <a:latin typeface="Source Sans Pro"/>
                <a:cs typeface="Source Sans Pro"/>
              </a:rPr>
              <a:t>n</a:t>
            </a:r>
            <a:r>
              <a:rPr lang="en-US" sz="1800" b="1" dirty="0" smtClean="0">
                <a:latin typeface="Source Sans Pro"/>
                <a:cs typeface="Source Sans Pro"/>
              </a:rPr>
              <a:t>) =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smtClean="0">
                <a:latin typeface="Source Sans Pro"/>
                <a:cs typeface="Source Sans Pro"/>
              </a:rPr>
              <a:t>Assign</a:t>
            </a:r>
            <a:r>
              <a:rPr lang="en-US" sz="1800" b="1" dirty="0">
                <a:latin typeface="Source Sans Pro"/>
                <a:cs typeface="Source Sans Pro"/>
              </a:rPr>
              <a:t>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 smtClean="0">
                <a:latin typeface="Source Sans Pro"/>
                <a:cs typeface="Source Sans Pro"/>
              </a:rPr>
              <a:t>) = </a:t>
            </a:r>
            <a:r>
              <a:rPr lang="en-US" sz="1800" b="1" dirty="0" err="1" smtClean="0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new</a:t>
            </a:r>
            <a:endParaRPr lang="en-US" sz="1800" dirty="0" smtClean="0">
              <a:latin typeface="Source Sans Pro"/>
              <a:cs typeface="Source Sans Pro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40218"/>
              </p:ext>
            </p:extLst>
          </p:nvPr>
        </p:nvGraphicFramePr>
        <p:xfrm>
          <a:off x="3704390" y="5374663"/>
          <a:ext cx="1356227" cy="54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6" name="Equation" r:id="rId4" imgW="977900" imgH="393700" progId="Equation.3">
                  <p:embed/>
                </p:oleObj>
              </mc:Choice>
              <mc:Fallback>
                <p:oleObj name="Equation" r:id="rId4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4390" y="5374663"/>
                        <a:ext cx="1356227" cy="54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25295"/>
              </p:ext>
            </p:extLst>
          </p:nvPr>
        </p:nvGraphicFramePr>
        <p:xfrm>
          <a:off x="966985" y="2007321"/>
          <a:ext cx="2483707" cy="5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7" name="Equation" r:id="rId6" imgW="1028700" imgH="241300" progId="Equation.3">
                  <p:embed/>
                </p:oleObj>
              </mc:Choice>
              <mc:Fallback>
                <p:oleObj name="Equation" r:id="rId6" imgW="1028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985" y="2007321"/>
                        <a:ext cx="2483707" cy="58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230" y="2875860"/>
            <a:ext cx="2832100" cy="26797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92058"/>
              </p:ext>
            </p:extLst>
          </p:nvPr>
        </p:nvGraphicFramePr>
        <p:xfrm>
          <a:off x="735806" y="2669715"/>
          <a:ext cx="1471612" cy="197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" name="Equation" r:id="rId9" imgW="1346200" imgH="1803400" progId="Equation.3">
                  <p:embed/>
                </p:oleObj>
              </mc:Choice>
              <mc:Fallback>
                <p:oleObj name="Equation" r:id="rId9" imgW="1346200" imgH="180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806" y="2669715"/>
                        <a:ext cx="1471612" cy="197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848398"/>
              </p:ext>
            </p:extLst>
          </p:nvPr>
        </p:nvGraphicFramePr>
        <p:xfrm>
          <a:off x="2411673" y="2610724"/>
          <a:ext cx="20780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9" name="Equation" r:id="rId11" imgW="1714500" imgH="2019300" progId="Equation.3">
                  <p:embed/>
                </p:oleObj>
              </mc:Choice>
              <mc:Fallback>
                <p:oleObj name="Equation" r:id="rId11" imgW="17145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673" y="2610724"/>
                        <a:ext cx="207803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360179"/>
              </p:ext>
            </p:extLst>
          </p:nvPr>
        </p:nvGraphicFramePr>
        <p:xfrm>
          <a:off x="3858578" y="2131927"/>
          <a:ext cx="976344" cy="33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0" name="Equation" r:id="rId13" imgW="520700" imgH="177800" progId="Equation.3">
                  <p:embed/>
                </p:oleObj>
              </mc:Choice>
              <mc:Fallback>
                <p:oleObj name="Equation" r:id="rId13" imgW="5207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8578" y="2131927"/>
                        <a:ext cx="976344" cy="33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23363"/>
              </p:ext>
            </p:extLst>
          </p:nvPr>
        </p:nvGraphicFramePr>
        <p:xfrm>
          <a:off x="5202140" y="2115541"/>
          <a:ext cx="666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1" name="Equation" r:id="rId15" imgW="355600" imgH="165100" progId="Equation.3">
                  <p:embed/>
                </p:oleObj>
              </mc:Choice>
              <mc:Fallback>
                <p:oleObj name="Equation" r:id="rId15" imgW="355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02140" y="2115541"/>
                        <a:ext cx="666750" cy="30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505438"/>
              </p:ext>
            </p:extLst>
          </p:nvPr>
        </p:nvGraphicFramePr>
        <p:xfrm>
          <a:off x="4648280" y="2893501"/>
          <a:ext cx="12382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2" name="Equation" r:id="rId17" imgW="749300" imgH="927100" progId="Equation.3">
                  <p:embed/>
                </p:oleObj>
              </mc:Choice>
              <mc:Fallback>
                <p:oleObj name="Equation" r:id="rId17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280" y="2893501"/>
                        <a:ext cx="12382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88182"/>
              </p:ext>
            </p:extLst>
          </p:nvPr>
        </p:nvGraphicFramePr>
        <p:xfrm>
          <a:off x="5202140" y="5902423"/>
          <a:ext cx="3722553" cy="5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3" name="Equation" r:id="rId19" imgW="1600200" imgH="228600" progId="Equation.3">
                  <p:embed/>
                </p:oleObj>
              </mc:Choice>
              <mc:Fallback>
                <p:oleObj name="Equation" r:id="rId19" imgW="1600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02140" y="5902423"/>
                        <a:ext cx="3722553" cy="531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68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GIM-V Base: Naïve Multiplication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23354" y="537245"/>
            <a:ext cx="8502354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b="1" dirty="0" smtClean="0"/>
              <a:t>How can we implement a matrix by vector multiplication in </a:t>
            </a:r>
            <a:r>
              <a:rPr lang="en-US" sz="2400" b="1" dirty="0" err="1" smtClean="0"/>
              <a:t>MapReduce</a:t>
            </a:r>
            <a:r>
              <a:rPr lang="en-US" sz="2400" b="1" dirty="0" smtClean="0"/>
              <a:t>?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34231" y="2592863"/>
            <a:ext cx="6670699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Stage1: performs combine2 operation by combing columns of matrix with rows of vector.  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Stage2: combines all partial results from stage1 and assigns the new vector to the old vector.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638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2"/>
          <p:cNvSpPr txBox="1">
            <a:spLocks/>
          </p:cNvSpPr>
          <p:nvPr/>
        </p:nvSpPr>
        <p:spPr>
          <a:xfrm>
            <a:off x="7333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533" y="0"/>
            <a:ext cx="6104467" cy="620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3" y="2523067"/>
            <a:ext cx="2482193" cy="132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9187" y="6298149"/>
            <a:ext cx="646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Distribution of work among machines during GIM-V execution</a:t>
            </a:r>
            <a:endParaRPr lang="en-US" b="1" dirty="0"/>
          </a:p>
        </p:txBody>
      </p:sp>
      <p:sp>
        <p:nvSpPr>
          <p:cNvPr id="2" name="Left Brace 1"/>
          <p:cNvSpPr/>
          <p:nvPr/>
        </p:nvSpPr>
        <p:spPr>
          <a:xfrm>
            <a:off x="3175000" y="127000"/>
            <a:ext cx="127000" cy="348342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3048000" y="3122497"/>
            <a:ext cx="127000" cy="30799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50572" y="1632858"/>
            <a:ext cx="14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Stage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2429" y="4489027"/>
            <a:ext cx="14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Stage 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292100"/>
            <a:ext cx="4457700" cy="627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15" y="1141530"/>
            <a:ext cx="4698785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" y="827409"/>
            <a:ext cx="4572000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140" y="1592403"/>
            <a:ext cx="5086860" cy="2754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640" y="5641209"/>
            <a:ext cx="31369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200" y="4686503"/>
            <a:ext cx="1778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4997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Example 2. Connected Components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4997" y="537245"/>
            <a:ext cx="9129175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78293" y="1846838"/>
            <a:ext cx="6453511" cy="408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Formula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7465" y="4633431"/>
            <a:ext cx="7157677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>
                <a:latin typeface="Source Sans Pro"/>
                <a:cs typeface="Source Sans Pro"/>
              </a:rPr>
              <a:t>Combine2(</a:t>
            </a:r>
            <a:r>
              <a:rPr lang="en-US" sz="1800" b="1" dirty="0" err="1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>
                <a:latin typeface="Source Sans Pro"/>
                <a:cs typeface="Source Sans Pro"/>
              </a:rPr>
              <a:t>i,j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j</a:t>
            </a:r>
            <a:r>
              <a:rPr lang="en-US" sz="1800" b="1" dirty="0" smtClean="0">
                <a:latin typeface="Source Sans Pro"/>
                <a:cs typeface="Source Sans Pro"/>
              </a:rPr>
              <a:t>) = </a:t>
            </a:r>
            <a:r>
              <a:rPr lang="en-US" sz="1800" b="1" dirty="0" err="1" smtClean="0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i,j</a:t>
            </a:r>
            <a:r>
              <a:rPr lang="en-US" sz="1800" b="1" dirty="0">
                <a:latin typeface="Source Sans Pro"/>
                <a:cs typeface="Source Sans Pro"/>
              </a:rPr>
              <a:t> </a:t>
            </a:r>
            <a:r>
              <a:rPr lang="en-US" sz="1800" b="1" dirty="0" smtClean="0">
                <a:latin typeface="Source Sans Pro"/>
                <a:cs typeface="Source Sans Pro"/>
              </a:rPr>
              <a:t>x </a:t>
            </a:r>
            <a:r>
              <a:rPr lang="en-US" sz="1800" b="1" dirty="0" err="1" smtClean="0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j</a:t>
            </a:r>
            <a:endParaRPr lang="en-US" sz="1800" b="1" dirty="0" smtClean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err="1" smtClean="0">
                <a:latin typeface="Source Sans Pro"/>
                <a:cs typeface="Source Sans Pro"/>
              </a:rPr>
              <a:t>CombineAll</a:t>
            </a:r>
            <a:r>
              <a:rPr lang="en-US" sz="1800" b="1" dirty="0" smtClean="0">
                <a:latin typeface="Source Sans Pro"/>
                <a:cs typeface="Source Sans Pro"/>
              </a:rPr>
              <a:t>(x</a:t>
            </a:r>
            <a:r>
              <a:rPr lang="en-US" sz="1800" b="1" baseline="-25000" dirty="0" smtClean="0">
                <a:latin typeface="Source Sans Pro"/>
                <a:cs typeface="Source Sans Pro"/>
              </a:rPr>
              <a:t>1</a:t>
            </a:r>
            <a:r>
              <a:rPr lang="en-US" sz="1800" b="1" dirty="0" smtClean="0">
                <a:latin typeface="Source Sans Pro"/>
                <a:cs typeface="Source Sans Pro"/>
              </a:rPr>
              <a:t>,</a:t>
            </a:r>
            <a:r>
              <a:rPr lang="is-IS" sz="1800" b="1" dirty="0" smtClean="0">
                <a:latin typeface="Source Sans Pro"/>
                <a:cs typeface="Source Sans Pro"/>
              </a:rPr>
              <a:t>…,x</a:t>
            </a:r>
            <a:r>
              <a:rPr lang="is-IS" sz="1800" b="1" baseline="-25000" dirty="0" smtClean="0">
                <a:latin typeface="Source Sans Pro"/>
                <a:cs typeface="Source Sans Pro"/>
              </a:rPr>
              <a:t>n</a:t>
            </a:r>
            <a:r>
              <a:rPr lang="en-US" sz="1800" b="1" dirty="0" smtClean="0">
                <a:latin typeface="Source Sans Pro"/>
                <a:cs typeface="Source Sans Pro"/>
              </a:rPr>
              <a:t>) = MIN{</a:t>
            </a:r>
            <a:r>
              <a:rPr lang="en-US" sz="1800" b="1" dirty="0" err="1" smtClean="0">
                <a:latin typeface="Source Sans Pro"/>
                <a:cs typeface="Source Sans Pro"/>
              </a:rPr>
              <a:t>X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j</a:t>
            </a:r>
            <a:r>
              <a:rPr lang="en-US" sz="1800" b="1" dirty="0" smtClean="0">
                <a:latin typeface="Source Sans Pro"/>
                <a:cs typeface="Source Sans Pro"/>
              </a:rPr>
              <a:t> | j=1</a:t>
            </a:r>
            <a:r>
              <a:rPr lang="is-IS" sz="1800" b="1" dirty="0" smtClean="0">
                <a:latin typeface="Source Sans Pro"/>
                <a:cs typeface="Source Sans Pro"/>
              </a:rPr>
              <a:t>…n</a:t>
            </a:r>
            <a:r>
              <a:rPr lang="en-US" sz="1800" b="1" dirty="0" smtClean="0">
                <a:latin typeface="Source Sans Pro"/>
                <a:cs typeface="Source Sans Pro"/>
              </a:rPr>
              <a:t>} </a:t>
            </a:r>
            <a:endParaRPr lang="en-US" sz="1800" dirty="0">
              <a:latin typeface="Source Sans Pro"/>
              <a:cs typeface="Source Sans Pro"/>
            </a:endParaRP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1800" b="1" dirty="0" smtClean="0">
                <a:latin typeface="Source Sans Pro"/>
                <a:cs typeface="Source Sans Pro"/>
              </a:rPr>
              <a:t>Assign</a:t>
            </a:r>
            <a:r>
              <a:rPr lang="en-US" sz="1800" b="1" dirty="0">
                <a:latin typeface="Source Sans Pro"/>
                <a:cs typeface="Source Sans Pro"/>
              </a:rPr>
              <a:t>(</a:t>
            </a:r>
            <a:r>
              <a:rPr lang="en-US" sz="1800" b="1" dirty="0" err="1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>
                <a:latin typeface="Source Sans Pro"/>
                <a:cs typeface="Source Sans Pro"/>
              </a:rPr>
              <a:t>i</a:t>
            </a:r>
            <a:r>
              <a:rPr lang="en-US" sz="1800" b="1" dirty="0" err="1">
                <a:latin typeface="Source Sans Pro"/>
                <a:cs typeface="Source Sans Pro"/>
              </a:rPr>
              <a:t>,v</a:t>
            </a:r>
            <a:r>
              <a:rPr lang="en-US" sz="1800" b="1" baseline="-25000" dirty="0" err="1">
                <a:latin typeface="Source Sans Pro"/>
                <a:cs typeface="Source Sans Pro"/>
              </a:rPr>
              <a:t>new</a:t>
            </a:r>
            <a:r>
              <a:rPr lang="en-US" sz="1800" b="1" dirty="0" smtClean="0">
                <a:latin typeface="Source Sans Pro"/>
                <a:cs typeface="Source Sans Pro"/>
              </a:rPr>
              <a:t>) = MIN(v</a:t>
            </a:r>
            <a:r>
              <a:rPr lang="en-US" sz="1800" b="1" baseline="-25000" dirty="0" smtClean="0">
                <a:latin typeface="Source Sans Pro"/>
                <a:cs typeface="Source Sans Pro"/>
              </a:rPr>
              <a:t>i</a:t>
            </a:r>
            <a:r>
              <a:rPr lang="en-US" sz="1800" b="1" dirty="0" smtClean="0">
                <a:latin typeface="Source Sans Pro"/>
                <a:cs typeface="Source Sans Pro"/>
              </a:rPr>
              <a:t>, </a:t>
            </a:r>
            <a:r>
              <a:rPr lang="en-US" sz="1800" b="1" dirty="0" err="1" smtClean="0">
                <a:latin typeface="Source Sans Pro"/>
                <a:cs typeface="Source Sans Pro"/>
              </a:rPr>
              <a:t>v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new</a:t>
            </a:r>
            <a:r>
              <a:rPr lang="en-US" sz="1800" b="1" baseline="-25000" dirty="0" smtClean="0">
                <a:latin typeface="Source Sans Pro"/>
                <a:cs typeface="Source Sans Pro"/>
              </a:rPr>
              <a:t>)</a:t>
            </a:r>
            <a:endParaRPr lang="en-US" sz="1800" dirty="0" smtClean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89753"/>
              </p:ext>
            </p:extLst>
          </p:nvPr>
        </p:nvGraphicFramePr>
        <p:xfrm>
          <a:off x="2122464" y="2195733"/>
          <a:ext cx="61753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0" name="Equation" r:id="rId4" imgW="2654300" imgH="609600" progId="Equation.3">
                  <p:embed/>
                </p:oleObj>
              </mc:Choice>
              <mc:Fallback>
                <p:oleObj name="Equation" r:id="rId4" imgW="2654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464" y="2195733"/>
                        <a:ext cx="6175375" cy="141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105316"/>
              </p:ext>
            </p:extLst>
          </p:nvPr>
        </p:nvGraphicFramePr>
        <p:xfrm>
          <a:off x="2301497" y="4032675"/>
          <a:ext cx="21463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41" name="Equation" r:id="rId6" imgW="889000" imgH="241300" progId="Equation.3">
                  <p:embed/>
                </p:oleObj>
              </mc:Choice>
              <mc:Fallback>
                <p:oleObj name="Equation" r:id="rId6" imgW="889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01497" y="4032675"/>
                        <a:ext cx="214630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96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GIM-V BL</a:t>
            </a:r>
            <a:r>
              <a:rPr lang="en-US" sz="2400" dirty="0" smtClean="0"/>
              <a:t>: Block Multiplication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idea: Group elements of the input matrix into blocks of size b by b. Elements of the input vectors are also divided into blocks of length b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35" y="3547121"/>
            <a:ext cx="5422305" cy="27351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44405"/>
              </p:ext>
            </p:extLst>
          </p:nvPr>
        </p:nvGraphicFramePr>
        <p:xfrm>
          <a:off x="283694" y="3729155"/>
          <a:ext cx="20780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5" name="Equation" r:id="rId5" imgW="1714500" imgH="2019300" progId="Equation.3">
                  <p:embed/>
                </p:oleObj>
              </mc:Choice>
              <mc:Fallback>
                <p:oleObj name="Equation" r:id="rId5" imgW="17145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694" y="3729155"/>
                        <a:ext cx="2078038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905340"/>
              </p:ext>
            </p:extLst>
          </p:nvPr>
        </p:nvGraphicFramePr>
        <p:xfrm>
          <a:off x="2566791" y="4040177"/>
          <a:ext cx="123825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6" name="Equation" r:id="rId7" imgW="749300" imgH="927100" progId="Equation.3">
                  <p:embed/>
                </p:oleObj>
              </mc:Choice>
              <mc:Fallback>
                <p:oleObj name="Equation" r:id="rId7" imgW="74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66791" y="4040177"/>
                        <a:ext cx="123825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53970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7347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53586" y="488785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26963" y="488785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5323" y="3729155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06833" y="4832927"/>
            <a:ext cx="801427" cy="1051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267" y="4622800"/>
            <a:ext cx="5676900" cy="2235200"/>
          </a:xfrm>
          <a:prstGeom prst="rect">
            <a:avLst/>
          </a:prstGeom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32921" y="-4611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Only blocks with at least one non-zero element are saved to disk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More than 5 times faster than GIM-V Base since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8235" y="2475806"/>
            <a:ext cx="661016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The bottleneck of naïve implementation is the grouping stage which is implemented by sorting.  GIM-BL reduced the number of elements sorted. [shuffling stage of HADOOP]</a:t>
            </a: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r>
              <a:rPr lang="en-US" sz="1800" dirty="0" smtClean="0">
                <a:latin typeface="Source Sans Pro"/>
                <a:cs typeface="Source Sans Pro"/>
              </a:rPr>
              <a:t>     E.g. 36 elements are sorted before, 9 elements sorted now</a:t>
            </a:r>
            <a:endParaRPr lang="en-US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Compression – the size of the data decreases significantly by converting edges and vectors to block format, which speeds up as fewer I/O operations are needed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84301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GIM-V CL</a:t>
            </a:r>
            <a:r>
              <a:rPr lang="en-US" sz="2400" dirty="0" smtClean="0"/>
              <a:t>: Clustered Edges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idea: Clustering is a pre-processing step which can be ran only once on the data file and reused in the future. This can be used to reduce the number of used blocks.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Only useful when combined with block encoding.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165" y="4643968"/>
            <a:ext cx="4135966" cy="21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1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 smtClean="0"/>
              <a:t>CONTENT</a:t>
            </a:r>
            <a:endParaRPr lang="en" sz="3200" dirty="0"/>
          </a:p>
        </p:txBody>
      </p:sp>
      <p:sp>
        <p:nvSpPr>
          <p:cNvPr id="67" name="Shape 67"/>
          <p:cNvSpPr txBox="1"/>
          <p:nvPr/>
        </p:nvSpPr>
        <p:spPr>
          <a:xfrm>
            <a:off x="1095489" y="1645590"/>
            <a:ext cx="5758943" cy="4410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Background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PEGUSUS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PageRank Example</a:t>
            </a:r>
            <a:endParaRPr lang="en-US" sz="2400"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Performance </a:t>
            </a:r>
            <a:r>
              <a:rPr lang="en-US" sz="24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Scalability</a:t>
            </a:r>
          </a:p>
          <a:p>
            <a:pPr marL="342900" lvl="0" indent="-342900" rtl="0">
              <a:lnSpc>
                <a:spcPct val="130000"/>
              </a:lnSpc>
              <a:spcBef>
                <a:spcPts val="600"/>
              </a:spcBef>
              <a:buSzPct val="70000"/>
              <a:buFont typeface="Wingdings" charset="2"/>
              <a:buChar char="q"/>
            </a:pP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Real </a:t>
            </a:r>
            <a:r>
              <a:rPr lang="en-US" sz="2400" dirty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World </a:t>
            </a:r>
            <a:r>
              <a:rPr lang="en-US" sz="2400" dirty="0" smtClean="0">
                <a:solidFill>
                  <a:srgbClr val="607D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Applications</a:t>
            </a:r>
            <a:endParaRPr lang="en-US" sz="2400" dirty="0">
              <a:solidFill>
                <a:srgbClr val="607D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2" y="2080985"/>
            <a:ext cx="4118429" cy="4758185"/>
          </a:xfrm>
          <a:prstGeom prst="rect">
            <a:avLst/>
          </a:prstGeom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4720" y="11683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Fast Algorithm for 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96293" y="887112"/>
            <a:ext cx="5926708" cy="60848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GIM-V DI</a:t>
            </a:r>
            <a:r>
              <a:rPr lang="en-US" sz="2400" dirty="0"/>
              <a:t>: Diagonal Block Iteration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idea: Reduce the number of iterations required to converge.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In HCC, (algorithm for finding connected component),the idea is to multiply diagonal matrix blocks and corresponding vector  blocks until </a:t>
            </a:r>
          </a:p>
          <a:p>
            <a:pPr marL="228600" lvl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the contents of the vector don’t</a:t>
            </a:r>
          </a:p>
          <a:p>
            <a:pPr marL="228600" lvl="0"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change in one iteration.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128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Performance and Scalability</a:t>
            </a:r>
            <a:endParaRPr lang="e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9462" y="5285965"/>
            <a:ext cx="870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How the performance of the methods changes as we add more machines?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" y="1993900"/>
            <a:ext cx="90551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Performance and Scalability</a:t>
            </a:r>
            <a:endParaRPr lang="e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17407" y="5525293"/>
            <a:ext cx="444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GIM-V DI vs. GIM-V BL-CL for HCC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4" y="1666465"/>
            <a:ext cx="5567048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Real World Applications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014942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 PEGASUS can be useful for finding patterns, outliers, and interesting observations.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87577" y="2910790"/>
            <a:ext cx="66149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8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>
                <a:latin typeface="Source Sans Pro"/>
                <a:cs typeface="Source Sans Pro"/>
              </a:rPr>
              <a:t>Connected Components of Real Networks</a:t>
            </a:r>
          </a:p>
          <a:p>
            <a:pPr marL="571500" lvl="8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 err="1">
                <a:latin typeface="Source Sans Pro"/>
                <a:cs typeface="Source Sans Pro"/>
              </a:rPr>
              <a:t>PageRanks</a:t>
            </a:r>
            <a:r>
              <a:rPr lang="en-US" sz="2000" dirty="0">
                <a:latin typeface="Source Sans Pro"/>
                <a:cs typeface="Source Sans Pro"/>
              </a:rPr>
              <a:t> of Real Networks</a:t>
            </a:r>
          </a:p>
          <a:p>
            <a:pPr marL="571500" lvl="8" indent="-342900">
              <a:lnSpc>
                <a:spcPct val="150000"/>
              </a:lnSpc>
              <a:buFont typeface="Wingdings" charset="2"/>
              <a:buChar char="q"/>
            </a:pPr>
            <a:r>
              <a:rPr lang="en-US" sz="2000" dirty="0">
                <a:latin typeface="Source Sans Pro"/>
                <a:cs typeface="Source Sans Pro"/>
              </a:rPr>
              <a:t>Diameter of Real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8"/>
          <p:cNvSpPr txBox="1">
            <a:spLocks/>
          </p:cNvSpPr>
          <p:nvPr/>
        </p:nvSpPr>
        <p:spPr>
          <a:xfrm>
            <a:off x="733350" y="293191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200" dirty="0" smtClean="0"/>
              <a:t>Interesting discussion question</a:t>
            </a:r>
            <a:r>
              <a:rPr lang="is-IS" sz="3200" dirty="0" smtClean="0"/>
              <a:t>…</a:t>
            </a:r>
            <a:endParaRPr lang="en" sz="3200" dirty="0"/>
          </a:p>
        </p:txBody>
      </p:sp>
      <p:sp>
        <p:nvSpPr>
          <p:cNvPr id="12" name="Shape 99"/>
          <p:cNvSpPr txBox="1">
            <a:spLocks/>
          </p:cNvSpPr>
          <p:nvPr/>
        </p:nvSpPr>
        <p:spPr>
          <a:xfrm>
            <a:off x="767216" y="1481416"/>
            <a:ext cx="8258250" cy="33276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lnSpc>
                <a:spcPct val="130000"/>
              </a:lnSpc>
              <a:buClr>
                <a:srgbClr val="CFD8DC"/>
              </a:buClr>
              <a:buSzPct val="100000"/>
              <a:buFont typeface="Lucida Grande"/>
              <a:buChar char="◎"/>
            </a:pPr>
            <a:r>
              <a:rPr lang="en-US" sz="2400" dirty="0">
                <a:latin typeface="Source Sans Pro"/>
                <a:cs typeface="Source Sans Pro"/>
              </a:rPr>
              <a:t>S</a:t>
            </a:r>
            <a:r>
              <a:rPr lang="en-US" sz="2400" dirty="0" smtClean="0">
                <a:latin typeface="Source Sans Pro"/>
                <a:cs typeface="Source Sans Pro"/>
              </a:rPr>
              <a:t>tandalone alternatives like SNAP, </a:t>
            </a:r>
            <a:r>
              <a:rPr lang="en-US" sz="2400" dirty="0" err="1" smtClean="0">
                <a:latin typeface="Source Sans Pro"/>
                <a:cs typeface="Source Sans Pro"/>
              </a:rPr>
              <a:t>NetworkX</a:t>
            </a:r>
            <a:r>
              <a:rPr lang="en-US" sz="2400" dirty="0" smtClean="0">
                <a:latin typeface="Source Sans Pro"/>
                <a:cs typeface="Source Sans Pro"/>
              </a:rPr>
              <a:t>, </a:t>
            </a:r>
            <a:r>
              <a:rPr lang="en-US" sz="2400" dirty="0" err="1" smtClean="0">
                <a:latin typeface="Source Sans Pro"/>
                <a:cs typeface="Source Sans Pro"/>
              </a:rPr>
              <a:t>iGraph</a:t>
            </a:r>
            <a:endParaRPr lang="en-US" sz="2400" dirty="0" smtClean="0">
              <a:latin typeface="Source Sans Pro"/>
              <a:cs typeface="Source Sans Pro"/>
            </a:endParaRPr>
          </a:p>
          <a:p>
            <a:pPr marL="571500" indent="-342900">
              <a:lnSpc>
                <a:spcPct val="130000"/>
              </a:lnSpc>
              <a:buClr>
                <a:srgbClr val="CFD8DC"/>
              </a:buClr>
              <a:buSzPct val="100000"/>
              <a:buFont typeface="Lucida Grande"/>
              <a:buChar char="◎"/>
            </a:pPr>
            <a:r>
              <a:rPr lang="en-US" sz="2400" dirty="0" smtClean="0">
                <a:latin typeface="Source Sans Pro"/>
                <a:cs typeface="Source Sans Pro"/>
              </a:rPr>
              <a:t>Distributed alternatives like </a:t>
            </a:r>
            <a:r>
              <a:rPr lang="en-US" sz="2400" dirty="0" err="1" smtClean="0">
                <a:latin typeface="Source Sans Pro"/>
                <a:cs typeface="Source Sans Pro"/>
              </a:rPr>
              <a:t>Pregel</a:t>
            </a:r>
            <a:r>
              <a:rPr lang="en-US" sz="2400" dirty="0" smtClean="0">
                <a:latin typeface="Source Sans Pro"/>
                <a:cs typeface="Source Sans Pro"/>
              </a:rPr>
              <a:t>, </a:t>
            </a:r>
            <a:r>
              <a:rPr lang="en-US" sz="2400" dirty="0" err="1" smtClean="0">
                <a:latin typeface="Source Sans Pro"/>
                <a:cs typeface="Source Sans Pro"/>
              </a:rPr>
              <a:t>PowerGraph</a:t>
            </a:r>
            <a:r>
              <a:rPr lang="en-US" sz="2400" dirty="0" smtClean="0">
                <a:latin typeface="Source Sans Pro"/>
                <a:cs typeface="Source Sans Pro"/>
              </a:rPr>
              <a:t>, </a:t>
            </a:r>
            <a:r>
              <a:rPr lang="en-US" sz="2400" dirty="0" err="1" smtClean="0">
                <a:latin typeface="Source Sans Pro"/>
                <a:cs typeface="Source Sans Pro"/>
              </a:rPr>
              <a:t>GraphX</a:t>
            </a:r>
            <a:endParaRPr lang="en-US" sz="2400" dirty="0" smtClean="0">
              <a:latin typeface="Source Sans Pro"/>
              <a:cs typeface="Source Sans Pro"/>
            </a:endParaRPr>
          </a:p>
          <a:p>
            <a:pPr marL="571500" indent="-342900">
              <a:lnSpc>
                <a:spcPct val="130000"/>
              </a:lnSpc>
              <a:buClr>
                <a:srgbClr val="CFD8DC"/>
              </a:buClr>
              <a:buSzPct val="100000"/>
              <a:buFont typeface="Lucida Grande"/>
              <a:buChar char="◎"/>
            </a:pPr>
            <a:r>
              <a:rPr lang="en-US" sz="2400" dirty="0" smtClean="0">
                <a:latin typeface="Source Sans Pro"/>
                <a:cs typeface="Source Sans Pro"/>
              </a:rPr>
              <a:t>Interesting to compare Pegasus against all these alternatives not only performance-wise but also types of problem</a:t>
            </a:r>
            <a:endParaRPr lang="en-US" dirty="0" smtClean="0"/>
          </a:p>
          <a:p>
            <a:pPr marL="514350" indent="-285750">
              <a:buClr>
                <a:srgbClr val="CFD8DC"/>
              </a:buClr>
              <a:buSzPct val="100000"/>
              <a:buFont typeface="Lucida Grande"/>
              <a:buChar char="◎"/>
            </a:pPr>
            <a:endParaRPr lang="en-US" dirty="0" smtClean="0"/>
          </a:p>
          <a:p>
            <a:pPr marL="285750" indent="-285750">
              <a:buClr>
                <a:srgbClr val="CFD8DC"/>
              </a:buClr>
              <a:buSzPct val="100000"/>
              <a:buFont typeface="Lucida Grande"/>
              <a:buChar char="◎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13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8"/>
          <p:cNvSpPr txBox="1">
            <a:spLocks/>
          </p:cNvSpPr>
          <p:nvPr/>
        </p:nvSpPr>
        <p:spPr>
          <a:xfrm>
            <a:off x="733350" y="293191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200" dirty="0" smtClean="0"/>
              <a:t>Reference</a:t>
            </a:r>
            <a:endParaRPr lang="en" sz="3200" dirty="0"/>
          </a:p>
        </p:txBody>
      </p:sp>
      <p:sp>
        <p:nvSpPr>
          <p:cNvPr id="4" name="Shape 352"/>
          <p:cNvSpPr txBox="1">
            <a:spLocks/>
          </p:cNvSpPr>
          <p:nvPr/>
        </p:nvSpPr>
        <p:spPr>
          <a:xfrm>
            <a:off x="7333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" sz="2400" dirty="0"/>
          </a:p>
        </p:txBody>
      </p:sp>
      <p:sp>
        <p:nvSpPr>
          <p:cNvPr id="2" name="Rectangle 1"/>
          <p:cNvSpPr/>
          <p:nvPr/>
        </p:nvSpPr>
        <p:spPr>
          <a:xfrm>
            <a:off x="1130024" y="1290499"/>
            <a:ext cx="75642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[1] U Kang, </a:t>
            </a:r>
            <a:r>
              <a:rPr lang="en-US" sz="2400" dirty="0" err="1" smtClean="0"/>
              <a:t>Charalampos</a:t>
            </a:r>
            <a:r>
              <a:rPr lang="en-US" sz="2400" dirty="0" smtClean="0"/>
              <a:t> E. </a:t>
            </a:r>
            <a:r>
              <a:rPr lang="en-US" sz="2400" dirty="0" err="1" smtClean="0"/>
              <a:t>Tsourakakis</a:t>
            </a:r>
            <a:r>
              <a:rPr lang="en-US" sz="2400" dirty="0" smtClean="0"/>
              <a:t>, and Christos </a:t>
            </a:r>
            <a:r>
              <a:rPr lang="en-US" sz="2400" dirty="0" err="1" smtClean="0"/>
              <a:t>Faloutsos</a:t>
            </a:r>
            <a:r>
              <a:rPr lang="en-US" sz="2400" dirty="0" smtClean="0"/>
              <a:t>, PEGASUS: A </a:t>
            </a:r>
            <a:r>
              <a:rPr lang="en-US" sz="2400" dirty="0" err="1" smtClean="0"/>
              <a:t>Peta</a:t>
            </a:r>
            <a:r>
              <a:rPr lang="en-US" sz="2400" dirty="0" smtClean="0"/>
              <a:t> Mining System - Implementation and Observations. Proc. Intl. Conf. Data Mining, 2009, 229-238</a:t>
            </a:r>
          </a:p>
          <a:p>
            <a:endParaRPr lang="en-US" sz="2400" dirty="0" smtClean="0"/>
          </a:p>
          <a:p>
            <a:r>
              <a:rPr lang="en-US" sz="2400" dirty="0" smtClean="0"/>
              <a:t>[2] U </a:t>
            </a:r>
            <a:r>
              <a:rPr lang="en-US" sz="2400" dirty="0"/>
              <a:t>Kang. "Mining </a:t>
            </a:r>
            <a:r>
              <a:rPr lang="en-US" sz="2400" dirty="0" err="1"/>
              <a:t>Tera</a:t>
            </a:r>
            <a:r>
              <a:rPr lang="en-US" sz="2400" dirty="0"/>
              <a:t>-Scale Graphs: Theory, Engineering and Discoveries." Diss. Carnegie Mellon U, 2012. Print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[3]Kenneth Shum. “Notes on PageRank Algorithm.”</a:t>
            </a:r>
          </a:p>
          <a:p>
            <a:r>
              <a:rPr lang="en-US" sz="2400" dirty="0" smtClean="0">
                <a:hlinkClick r:id="rId3"/>
              </a:rPr>
              <a:t>Http://home.ie.cuhk.edu.hk/~wkshum/papers/pagerank.pdf </a:t>
            </a:r>
            <a:r>
              <a:rPr lang="en-US" sz="2400" dirty="0" smtClean="0"/>
              <a:t>.</a:t>
            </a:r>
            <a:r>
              <a:rPr lang="en-US" sz="2400" dirty="0" err="1" smtClean="0"/>
              <a:t>N.p</a:t>
            </a:r>
            <a:r>
              <a:rPr lang="en-US" sz="2400" dirty="0" smtClean="0"/>
              <a:t>., n.d.Web.20 Sept.2016.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9276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ctrTitle" idx="4294967295"/>
          </p:nvPr>
        </p:nvSpPr>
        <p:spPr>
          <a:xfrm>
            <a:off x="2248808" y="1645330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/>
              <a:t>Thanks!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subTitle" idx="4294967295"/>
          </p:nvPr>
        </p:nvSpPr>
        <p:spPr>
          <a:xfrm>
            <a:off x="2248808" y="3244757"/>
            <a:ext cx="6593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/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BACKGROUND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1532215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What is Graph Mining?</a:t>
            </a:r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735996" y="2312783"/>
            <a:ext cx="60464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s-IS" sz="2000" dirty="0" smtClean="0">
                <a:latin typeface="Source Sans Pro"/>
                <a:cs typeface="Source Sans Pro"/>
              </a:rPr>
              <a:t>… </a:t>
            </a:r>
            <a:r>
              <a:rPr lang="en-US" sz="2000" dirty="0" smtClean="0">
                <a:latin typeface="Source Sans Pro"/>
                <a:cs typeface="Source Sans Pro"/>
              </a:rPr>
              <a:t>is an area of data mining to find patterns, rules, and anomalies of graphs</a:t>
            </a:r>
          </a:p>
          <a:p>
            <a:pPr algn="just"/>
            <a:endParaRPr lang="en-US" sz="2000" dirty="0">
              <a:latin typeface="Source Sans Pro"/>
              <a:cs typeface="Source Sans Pro"/>
            </a:endParaRPr>
          </a:p>
          <a:p>
            <a:pPr algn="just"/>
            <a:r>
              <a:rPr lang="is-IS" sz="2000" dirty="0" smtClean="0">
                <a:latin typeface="Source Sans Pro"/>
                <a:cs typeface="Source Sans Pro"/>
              </a:rPr>
              <a:t>…graph mining tasks such as PageRank, diameter estimation, connected components etc.</a:t>
            </a:r>
            <a:endParaRPr lang="en-US" sz="2000" dirty="0" smtClean="0">
              <a:latin typeface="Source Sans Pro"/>
              <a:cs typeface="Source Sans Pro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" y="3865098"/>
            <a:ext cx="2806700" cy="1905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17685" y="4348766"/>
            <a:ext cx="260947" cy="121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96146" y="4470531"/>
            <a:ext cx="347929" cy="1565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2418" y="4748852"/>
            <a:ext cx="121775" cy="347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44193" y="4627087"/>
            <a:ext cx="4175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106" y="4140022"/>
            <a:ext cx="2732281" cy="236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387" y="4627086"/>
            <a:ext cx="3125094" cy="20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BACKGROUND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1174055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What is the problem?</a:t>
            </a:r>
          </a:p>
          <a:p>
            <a:pPr marL="228600" lvl="0" rtl="0"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 rtl="0">
              <a:spcBef>
                <a:spcPts val="0"/>
              </a:spcBef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-US" dirty="0"/>
          </a:p>
          <a:p>
            <a:pPr marL="228600" lvl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Why is it important?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04404"/>
            <a:ext cx="6453511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a Pro"/>
                <a:cs typeface="Source Sana Pro"/>
              </a:rPr>
              <a:t>Large volume of available data </a:t>
            </a:r>
            <a:endParaRPr lang="en-US" sz="1800" dirty="0">
              <a:latin typeface="Source Sana Pro"/>
              <a:cs typeface="Source Sana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a Pro"/>
                <a:cs typeface="Source Sana Pro"/>
              </a:rPr>
              <a:t>L</a:t>
            </a:r>
            <a:r>
              <a:rPr lang="en-US" sz="1800" dirty="0" smtClean="0">
                <a:latin typeface="Source Sana Pro"/>
                <a:cs typeface="Source Sana Pro"/>
              </a:rPr>
              <a:t>imited scalability</a:t>
            </a:r>
            <a:endParaRPr lang="en-US" sz="1800" dirty="0">
              <a:latin typeface="Source Sana Pro"/>
              <a:cs typeface="Source Sana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a Pro"/>
                <a:cs typeface="Source Sana Pro"/>
              </a:rPr>
              <a:t>Rely on a shared memory model </a:t>
            </a:r>
          </a:p>
          <a:p>
            <a:pPr>
              <a:lnSpc>
                <a:spcPct val="130000"/>
              </a:lnSpc>
            </a:pPr>
            <a:r>
              <a:rPr lang="en-US" sz="1800" dirty="0">
                <a:latin typeface="Source Sana Pro"/>
                <a:cs typeface="Source Sana Pro"/>
              </a:rPr>
              <a:t> </a:t>
            </a:r>
            <a:r>
              <a:rPr lang="en-US" sz="1800" dirty="0" smtClean="0">
                <a:latin typeface="Source Sana Pro"/>
                <a:cs typeface="Source Sana Pro"/>
              </a:rPr>
              <a:t>    - limits their ability to handle large disk-resident graph</a:t>
            </a:r>
          </a:p>
          <a:p>
            <a:endParaRPr lang="en-US" dirty="0" smtClean="0">
              <a:latin typeface="Source Sana Pro"/>
              <a:cs typeface="Source Sana Pro"/>
            </a:endParaRPr>
          </a:p>
          <a:p>
            <a:endParaRPr lang="en-US" dirty="0">
              <a:latin typeface="Source Sana Pro"/>
              <a:cs typeface="Source Sana Pro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3433" y="4519544"/>
            <a:ext cx="5997634" cy="207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Graphs or networks are </a:t>
            </a:r>
            <a:r>
              <a:rPr lang="en-US" sz="1800" dirty="0" smtClean="0">
                <a:latin typeface="Source Sans Pro"/>
                <a:cs typeface="Source Sans Pro"/>
              </a:rPr>
              <a:t>everywhere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>
                <a:latin typeface="Source Sans Pro"/>
                <a:cs typeface="Source Sans Pro"/>
              </a:rPr>
              <a:t>W</a:t>
            </a:r>
            <a:r>
              <a:rPr lang="en-US" sz="1800" dirty="0" smtClean="0">
                <a:latin typeface="Source Sans Pro"/>
                <a:cs typeface="Source Sans Pro"/>
              </a:rPr>
              <a:t>e must find graph mining algorithms that are faster and can scale up to billions of nodes and edges to tackle real world applications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3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2734562" y="1904594"/>
            <a:ext cx="3843094" cy="10746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6000" dirty="0" smtClean="0">
              <a:solidFill>
                <a:srgbClr val="CFD8D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PEGASUS</a:t>
            </a:r>
            <a:endParaRPr lang="en" dirty="0"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041303" y="3580307"/>
            <a:ext cx="7597976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First open source </a:t>
            </a:r>
            <a:r>
              <a:rPr lang="en-US" dirty="0" err="1" smtClean="0"/>
              <a:t>Peta</a:t>
            </a:r>
            <a:r>
              <a:rPr lang="en-US" dirty="0"/>
              <a:t> G</a:t>
            </a:r>
            <a:r>
              <a:rPr lang="en-US" dirty="0" smtClean="0"/>
              <a:t>raph </a:t>
            </a:r>
            <a:r>
              <a:rPr lang="en-US" dirty="0"/>
              <a:t>M</a:t>
            </a:r>
            <a:r>
              <a:rPr lang="en-US" dirty="0" smtClean="0"/>
              <a:t>ining library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PEGASUS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86150" y="1157779"/>
            <a:ext cx="8341569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3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Based on </a:t>
            </a:r>
            <a:r>
              <a:rPr lang="en-US" sz="2400" dirty="0" err="1" smtClean="0"/>
              <a:t>Hadoop</a:t>
            </a:r>
            <a:endParaRPr lang="en-US" sz="2400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Handling graphs with billions of nodes and edges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Unification of seemingly different graph mining tasks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/>
              <a:t>Generalized Iterated Matrix-Vector </a:t>
            </a:r>
            <a:r>
              <a:rPr lang="en-US" sz="2400" dirty="0" smtClean="0"/>
              <a:t>multiplication(GIM-V)</a:t>
            </a:r>
            <a:endParaRPr lang="en-US" sz="2400" dirty="0"/>
          </a:p>
          <a:p>
            <a:pPr marL="457200" lvl="0" indent="-228600" rtl="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24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PEGASUS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48965" y="1142044"/>
            <a:ext cx="8298830" cy="58101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3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Linear runtime on the numbers of edges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Scales up well with the number of available machines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Combination of optimizations can speed up 5 times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Analyzed Yahoo’s web graph (around 6,7 billion edges)</a:t>
            </a:r>
          </a:p>
          <a:p>
            <a:pPr marL="457200" lvl="0" indent="-228600" rtl="0">
              <a:lnSpc>
                <a:spcPct val="130000"/>
              </a:lnSpc>
              <a:spcBef>
                <a:spcPts val="0"/>
              </a:spcBef>
            </a:pPr>
            <a:endParaRPr lang="en-US" sz="2400" dirty="0" smtClean="0"/>
          </a:p>
          <a:p>
            <a:pPr marL="457200" lvl="0" indent="-228600" rtl="0"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2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30370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Generalized Iterated Matrix-Vector multiplication</a:t>
            </a:r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87151" y="2391128"/>
            <a:ext cx="6453511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Matrix-</a:t>
            </a:r>
            <a:r>
              <a:rPr lang="en-US" sz="1800" dirty="0">
                <a:latin typeface="Source Sans Pro"/>
                <a:cs typeface="Source Sans Pro"/>
              </a:rPr>
              <a:t>V</a:t>
            </a:r>
            <a:r>
              <a:rPr lang="en-US" sz="1800" dirty="0" smtClean="0">
                <a:latin typeface="Source Sans Pro"/>
                <a:cs typeface="Source Sans Pro"/>
              </a:rPr>
              <a:t>ector Multiplication</a:t>
            </a: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Three operations</a:t>
            </a: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 smtClean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6322" y="2866845"/>
            <a:ext cx="71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ource Sans Pro"/>
                <a:cs typeface="Source Sans Pro"/>
              </a:rPr>
              <a:t>n by n matrix </a:t>
            </a:r>
            <a:r>
              <a:rPr lang="en-US" sz="1800" b="1" dirty="0" smtClean="0">
                <a:latin typeface="Source Sans Pro"/>
                <a:cs typeface="Source Sans Pro"/>
              </a:rPr>
              <a:t>M</a:t>
            </a:r>
            <a:r>
              <a:rPr lang="en-US" sz="1800" dirty="0" smtClean="0">
                <a:latin typeface="Source Sans Pro"/>
                <a:cs typeface="Source Sans Pro"/>
              </a:rPr>
              <a:t>, vector </a:t>
            </a:r>
            <a:r>
              <a:rPr lang="en-US" sz="1800" b="1" dirty="0" smtClean="0">
                <a:latin typeface="Source Sans Pro"/>
                <a:cs typeface="Source Sans Pro"/>
              </a:rPr>
              <a:t>v</a:t>
            </a:r>
            <a:r>
              <a:rPr lang="en-US" sz="1800" dirty="0" smtClean="0">
                <a:latin typeface="Source Sans Pro"/>
                <a:cs typeface="Source Sans Pro"/>
              </a:rPr>
              <a:t> of size n, </a:t>
            </a:r>
            <a:r>
              <a:rPr lang="en-US" sz="1800" b="1" dirty="0" err="1" smtClean="0">
                <a:latin typeface="Source Sans Pro"/>
                <a:cs typeface="Source Sans Pro"/>
              </a:rPr>
              <a:t>m</a:t>
            </a:r>
            <a:r>
              <a:rPr lang="en-US" sz="1800" b="1" baseline="-25000" dirty="0" err="1" smtClean="0">
                <a:latin typeface="Source Sans Pro"/>
                <a:cs typeface="Source Sans Pro"/>
              </a:rPr>
              <a:t>i,j</a:t>
            </a:r>
            <a:r>
              <a:rPr lang="en-US" sz="1800" dirty="0" smtClean="0">
                <a:latin typeface="Source Sans Pro"/>
                <a:cs typeface="Source Sans Pro"/>
              </a:rPr>
              <a:t> denote the (</a:t>
            </a:r>
            <a:r>
              <a:rPr lang="en-US" sz="1800" dirty="0" err="1" smtClean="0">
                <a:latin typeface="Source Sans Pro"/>
                <a:cs typeface="Source Sans Pro"/>
              </a:rPr>
              <a:t>i,j</a:t>
            </a:r>
            <a:r>
              <a:rPr lang="en-US" sz="1800" dirty="0" smtClean="0">
                <a:latin typeface="Source Sans Pro"/>
                <a:cs typeface="Source Sans Pro"/>
              </a:rPr>
              <a:t>) element of 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934930"/>
              </p:ext>
            </p:extLst>
          </p:nvPr>
        </p:nvGraphicFramePr>
        <p:xfrm>
          <a:off x="2442190" y="3089658"/>
          <a:ext cx="5081150" cy="99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4" imgW="2273300" imgH="444500" progId="Equation.3">
                  <p:embed/>
                </p:oleObj>
              </mc:Choice>
              <mc:Fallback>
                <p:oleObj name="Equation" r:id="rId4" imgW="227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2190" y="3089658"/>
                        <a:ext cx="5081150" cy="99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92193" y="4106887"/>
            <a:ext cx="7157677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 smtClean="0">
                <a:latin typeface="Source Sans Pro"/>
                <a:cs typeface="Source Sans Pro"/>
              </a:rPr>
              <a:t>Combine2</a:t>
            </a:r>
            <a:r>
              <a:rPr lang="en-US" sz="1800" dirty="0" smtClean="0">
                <a:latin typeface="Source Sans Pro"/>
                <a:cs typeface="Source Sans Pro"/>
              </a:rPr>
              <a:t>:  multiply </a:t>
            </a:r>
            <a:r>
              <a:rPr lang="en-US" sz="1800" dirty="0" err="1" smtClean="0">
                <a:latin typeface="Source Sans Pro"/>
                <a:cs typeface="Source Sans Pro"/>
              </a:rPr>
              <a:t>m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i,j</a:t>
            </a:r>
            <a:r>
              <a:rPr lang="en-US" sz="1800" dirty="0" smtClean="0">
                <a:latin typeface="Source Sans Pro"/>
                <a:cs typeface="Source Sans Pro"/>
              </a:rPr>
              <a:t>, and </a:t>
            </a:r>
            <a:r>
              <a:rPr lang="en-US" sz="1800" dirty="0" err="1" smtClean="0">
                <a:latin typeface="Source Sans Pro"/>
                <a:cs typeface="Source Sans Pro"/>
              </a:rPr>
              <a:t>v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j</a:t>
            </a:r>
            <a:endParaRPr lang="en-US" sz="1800" dirty="0" smtClean="0">
              <a:latin typeface="Source Sans Pro"/>
              <a:cs typeface="Source Sans Pro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 err="1" smtClean="0">
                <a:latin typeface="Source Sans Pro"/>
                <a:cs typeface="Source Sans Pro"/>
              </a:rPr>
              <a:t>CombineAll</a:t>
            </a:r>
            <a:r>
              <a:rPr lang="en-US" sz="1800" dirty="0" smtClean="0">
                <a:latin typeface="Source Sans Pro"/>
                <a:cs typeface="Source Sans Pro"/>
              </a:rPr>
              <a:t>: sum n multiplication results for node </a:t>
            </a:r>
            <a:r>
              <a:rPr lang="en-US" sz="1800" dirty="0" err="1" smtClean="0">
                <a:latin typeface="Source Sans Pro"/>
                <a:cs typeface="Source Sans Pro"/>
              </a:rPr>
              <a:t>i</a:t>
            </a:r>
            <a:endParaRPr lang="en-US" sz="1800" dirty="0" smtClean="0">
              <a:latin typeface="Source Sans Pro"/>
              <a:cs typeface="Source Sans Pro"/>
            </a:endParaRP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en-US" sz="1800" b="1" dirty="0" smtClean="0">
                <a:latin typeface="Source Sans Pro"/>
                <a:cs typeface="Source Sans Pro"/>
              </a:rPr>
              <a:t>Assign</a:t>
            </a:r>
            <a:r>
              <a:rPr lang="en-US" sz="1800" dirty="0" smtClean="0">
                <a:latin typeface="Source Sans Pro"/>
                <a:cs typeface="Source Sans Pro"/>
              </a:rPr>
              <a:t>:  overwrite previous value of v</a:t>
            </a:r>
            <a:r>
              <a:rPr lang="en-US" sz="1800" baseline="-25000" dirty="0" smtClean="0">
                <a:latin typeface="Source Sans Pro"/>
                <a:cs typeface="Source Sans Pro"/>
              </a:rPr>
              <a:t>i</a:t>
            </a:r>
            <a:r>
              <a:rPr lang="en-US" sz="1800" dirty="0" smtClean="0">
                <a:latin typeface="Source Sans Pro"/>
                <a:cs typeface="Source Sans Pro"/>
              </a:rPr>
              <a:t> with new result to make v</a:t>
            </a:r>
            <a:r>
              <a:rPr lang="en-US" sz="1800" baseline="-25000" dirty="0" smtClean="0">
                <a:latin typeface="Source Sans Pro"/>
                <a:cs typeface="Source Sans Pro"/>
              </a:rPr>
              <a:t>i</a:t>
            </a:r>
            <a:r>
              <a:rPr lang="en-US" sz="1800" baseline="30000" dirty="0" smtClean="0">
                <a:latin typeface="Source Sans Pro"/>
                <a:cs typeface="Source Sans Pro"/>
              </a:rPr>
              <a:t>’</a:t>
            </a:r>
            <a:endParaRPr lang="en-US" sz="1800" dirty="0" smtClean="0">
              <a:latin typeface="Source Sans Pro"/>
              <a:cs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140" y="5323027"/>
            <a:ext cx="4562522" cy="13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3200" dirty="0" smtClean="0"/>
              <a:t>GIM-V</a:t>
            </a:r>
            <a:endParaRPr lang="en" sz="32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4998" y="537245"/>
            <a:ext cx="7571700" cy="54017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lvl="0" indent="-228600">
              <a:lnSpc>
                <a:spcPct val="150000"/>
              </a:lnSpc>
            </a:pPr>
            <a:r>
              <a:rPr lang="en-US" sz="2400" dirty="0" smtClean="0"/>
              <a:t>Main idea</a:t>
            </a:r>
          </a:p>
          <a:p>
            <a:pPr marL="457200" lvl="0" indent="-228600"/>
            <a:endParaRPr lang="en-US" sz="2400" dirty="0"/>
          </a:p>
          <a:p>
            <a:pPr marL="457200" lvl="0" indent="-228600"/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  <a:p>
            <a:pPr marL="228600" lvl="0">
              <a:buNone/>
            </a:pPr>
            <a:endParaRPr lang="en-US" sz="2400" dirty="0" smtClean="0"/>
          </a:p>
          <a:p>
            <a:pPr marL="228600" lvl="0">
              <a:buNone/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9383" y="3593274"/>
            <a:ext cx="94024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dirty="0" smtClean="0">
                <a:latin typeface="Source Sans Pro"/>
                <a:cs typeface="Source Sans Pro"/>
              </a:rPr>
              <a:t>Combine2(</a:t>
            </a:r>
            <a:r>
              <a:rPr lang="en-US" sz="1800" dirty="0" err="1" smtClean="0">
                <a:latin typeface="Source Sans Pro"/>
                <a:cs typeface="Source Sans Pro"/>
              </a:rPr>
              <a:t>m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i,j</a:t>
            </a:r>
            <a:r>
              <a:rPr lang="en-US" sz="1800" dirty="0" err="1" smtClean="0">
                <a:latin typeface="Source Sans Pro"/>
                <a:cs typeface="Source Sans Pro"/>
              </a:rPr>
              <a:t>,v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j</a:t>
            </a:r>
            <a:r>
              <a:rPr lang="en-US" sz="1800" dirty="0" smtClean="0">
                <a:latin typeface="Source Sans Pro"/>
                <a:cs typeface="Source Sans Pro"/>
              </a:rPr>
              <a:t>), </a:t>
            </a:r>
            <a:r>
              <a:rPr lang="en-US" sz="1800" dirty="0" err="1" smtClean="0">
                <a:latin typeface="Source Sans Pro"/>
                <a:cs typeface="Source Sans Pro"/>
              </a:rPr>
              <a:t>CombineAll</a:t>
            </a:r>
            <a:r>
              <a:rPr lang="en-US" sz="1800" dirty="0" smtClean="0">
                <a:latin typeface="Source Sans Pro"/>
                <a:cs typeface="Source Sans Pro"/>
              </a:rPr>
              <a:t>(x</a:t>
            </a:r>
            <a:r>
              <a:rPr lang="en-US" sz="1800" baseline="-25000" dirty="0" smtClean="0">
                <a:latin typeface="Source Sans Pro"/>
                <a:cs typeface="Source Sans Pro"/>
              </a:rPr>
              <a:t>1</a:t>
            </a:r>
            <a:r>
              <a:rPr lang="en-US" sz="1800" dirty="0" smtClean="0">
                <a:latin typeface="Source Sans Pro"/>
                <a:cs typeface="Source Sans Pro"/>
              </a:rPr>
              <a:t>,</a:t>
            </a:r>
            <a:r>
              <a:rPr lang="is-IS" sz="1800" dirty="0" smtClean="0">
                <a:latin typeface="Source Sans Pro"/>
                <a:cs typeface="Source Sans Pro"/>
              </a:rPr>
              <a:t>…,x</a:t>
            </a:r>
            <a:r>
              <a:rPr lang="is-IS" sz="1800" baseline="-25000" dirty="0" smtClean="0">
                <a:latin typeface="Source Sans Pro"/>
                <a:cs typeface="Source Sans Pro"/>
              </a:rPr>
              <a:t>n</a:t>
            </a:r>
            <a:r>
              <a:rPr lang="en-US" sz="1800" dirty="0" smtClean="0">
                <a:latin typeface="Source Sans Pro"/>
                <a:cs typeface="Source Sans Pro"/>
              </a:rPr>
              <a:t>), Assign(</a:t>
            </a:r>
            <a:r>
              <a:rPr lang="en-US" sz="1800" dirty="0" err="1" smtClean="0">
                <a:latin typeface="Source Sans Pro"/>
                <a:cs typeface="Source Sans Pro"/>
              </a:rPr>
              <a:t>v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i</a:t>
            </a:r>
            <a:r>
              <a:rPr lang="en-US" sz="1800" dirty="0" err="1" smtClean="0">
                <a:latin typeface="Source Sans Pro"/>
                <a:cs typeface="Source Sans Pro"/>
              </a:rPr>
              <a:t>,v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new</a:t>
            </a:r>
            <a:r>
              <a:rPr lang="en-US" sz="1800" dirty="0" smtClean="0">
                <a:latin typeface="Source Sans Pro"/>
                <a:cs typeface="Source Sans Pro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9365" y="1534987"/>
            <a:ext cx="8000234" cy="485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1800" dirty="0">
              <a:latin typeface="Source Sans Pro"/>
              <a:cs typeface="Source Sans Pro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Operator </a:t>
            </a:r>
            <a:r>
              <a:rPr lang="en-US" sz="1800" b="1" dirty="0" smtClean="0">
                <a:latin typeface="Source Sans Pro"/>
                <a:cs typeface="Source Sans Pro"/>
              </a:rPr>
              <a:t>X</a:t>
            </a:r>
            <a:r>
              <a:rPr lang="en-US" sz="1800" b="1" baseline="-25000" dirty="0" smtClean="0">
                <a:latin typeface="Source Sans Pro"/>
                <a:cs typeface="Source Sans Pro"/>
              </a:rPr>
              <a:t>G</a:t>
            </a:r>
            <a:r>
              <a:rPr lang="en-US" sz="1800" dirty="0" smtClean="0">
                <a:latin typeface="Source Sans Pro"/>
                <a:cs typeface="Source Sans Pro"/>
              </a:rPr>
              <a:t>, where the three functions can be defined arbitrarily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                       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dirty="0" smtClean="0">
                <a:latin typeface="Source Sans Pro"/>
                <a:cs typeface="Source Sans Pro"/>
              </a:rPr>
              <a:t>    where v</a:t>
            </a:r>
            <a:r>
              <a:rPr lang="en-US" sz="1800" baseline="-25000" dirty="0" smtClean="0">
                <a:latin typeface="Source Sans Pro"/>
                <a:cs typeface="Source Sans Pro"/>
              </a:rPr>
              <a:t>i</a:t>
            </a:r>
            <a:r>
              <a:rPr lang="en-US" sz="1800" baseline="30000" dirty="0" smtClean="0">
                <a:latin typeface="Source Sans Pro"/>
                <a:cs typeface="Source Sans Pro"/>
              </a:rPr>
              <a:t>’</a:t>
            </a:r>
            <a:r>
              <a:rPr lang="en-US" sz="1800" dirty="0" smtClean="0">
                <a:latin typeface="Source Sans Pro"/>
                <a:cs typeface="Source Sans Pro"/>
              </a:rPr>
              <a:t>=assign(vi, </a:t>
            </a:r>
            <a:r>
              <a:rPr lang="en-US" sz="1800" dirty="0" err="1" smtClean="0">
                <a:latin typeface="Source Sans Pro"/>
                <a:cs typeface="Source Sans Pro"/>
              </a:rPr>
              <a:t>combineAll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i</a:t>
            </a:r>
            <a:r>
              <a:rPr lang="en-US" sz="1800" baseline="-25000" dirty="0" smtClean="0">
                <a:latin typeface="Source Sans Pro"/>
                <a:cs typeface="Source Sans Pro"/>
              </a:rPr>
              <a:t> </a:t>
            </a:r>
            <a:r>
              <a:rPr lang="en-US" sz="1800" dirty="0" smtClean="0">
                <a:latin typeface="Source Sans Pro"/>
                <a:cs typeface="Source Sans Pro"/>
              </a:rPr>
              <a:t>({</a:t>
            </a:r>
            <a:r>
              <a:rPr lang="en-US" sz="1800" dirty="0" err="1" smtClean="0">
                <a:latin typeface="Source Sans Pro"/>
                <a:cs typeface="Source Sans Pro"/>
              </a:rPr>
              <a:t>x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j</a:t>
            </a:r>
            <a:r>
              <a:rPr lang="en-US" sz="1800" dirty="0" err="1" smtClean="0">
                <a:latin typeface="Source Sans Pro"/>
                <a:cs typeface="Source Sans Pro"/>
              </a:rPr>
              <a:t>|j</a:t>
            </a:r>
            <a:r>
              <a:rPr lang="en-US" sz="1800" dirty="0" smtClean="0">
                <a:latin typeface="Source Sans Pro"/>
                <a:cs typeface="Source Sans Pro"/>
              </a:rPr>
              <a:t>=1</a:t>
            </a:r>
            <a:r>
              <a:rPr lang="is-IS" sz="1800" dirty="0" smtClean="0">
                <a:latin typeface="Source Sans Pro"/>
                <a:cs typeface="Source Sans Pro"/>
              </a:rPr>
              <a:t>…n, and x</a:t>
            </a:r>
            <a:r>
              <a:rPr lang="is-IS" sz="1800" baseline="-25000" dirty="0" smtClean="0">
                <a:latin typeface="Source Sans Pro"/>
                <a:cs typeface="Source Sans Pro"/>
              </a:rPr>
              <a:t>j</a:t>
            </a:r>
            <a:r>
              <a:rPr lang="is-IS" sz="1800" dirty="0" smtClean="0">
                <a:latin typeface="Source Sans Pro"/>
                <a:cs typeface="Source Sans Pro"/>
              </a:rPr>
              <a:t>=combine2(</a:t>
            </a:r>
            <a:r>
              <a:rPr lang="en-US" sz="1800" dirty="0" err="1">
                <a:latin typeface="Source Sans Pro"/>
                <a:cs typeface="Source Sans Pro"/>
              </a:rPr>
              <a:t>m</a:t>
            </a:r>
            <a:r>
              <a:rPr lang="en-US" sz="1800" baseline="-25000" dirty="0" err="1">
                <a:latin typeface="Source Sans Pro"/>
                <a:cs typeface="Source Sans Pro"/>
              </a:rPr>
              <a:t>i,j</a:t>
            </a:r>
            <a:r>
              <a:rPr lang="en-US" sz="1800" dirty="0" smtClean="0">
                <a:latin typeface="Source Sans Pro"/>
                <a:cs typeface="Source Sans Pro"/>
              </a:rPr>
              <a:t>, </a:t>
            </a:r>
            <a:r>
              <a:rPr lang="en-US" sz="1800" dirty="0" err="1" smtClean="0">
                <a:latin typeface="Source Sans Pro"/>
                <a:cs typeface="Source Sans Pro"/>
              </a:rPr>
              <a:t>v</a:t>
            </a:r>
            <a:r>
              <a:rPr lang="en-US" sz="1800" baseline="-25000" dirty="0" err="1" smtClean="0">
                <a:latin typeface="Source Sans Pro"/>
                <a:cs typeface="Source Sans Pro"/>
              </a:rPr>
              <a:t>j</a:t>
            </a:r>
            <a:r>
              <a:rPr lang="is-IS" sz="1800" dirty="0" smtClean="0">
                <a:latin typeface="Source Sans Pro"/>
                <a:cs typeface="Source Sans Pro"/>
              </a:rPr>
              <a:t>)</a:t>
            </a:r>
            <a:r>
              <a:rPr lang="en-US" sz="1800" dirty="0" smtClean="0">
                <a:latin typeface="Source Sans Pro"/>
                <a:cs typeface="Source Sans Pro"/>
              </a:rPr>
              <a:t>}))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Three functions</a:t>
            </a:r>
          </a:p>
          <a:p>
            <a:pPr>
              <a:lnSpc>
                <a:spcPct val="150000"/>
              </a:lnSpc>
            </a:pPr>
            <a:endParaRPr lang="en-US" sz="1800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dirty="0" smtClean="0">
                <a:latin typeface="Source Sans Pro"/>
                <a:cs typeface="Source Sans Pro"/>
              </a:rPr>
              <a:t>Strong connection of GIM-V with SQL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 smtClean="0">
              <a:latin typeface="Source Sans Pro"/>
              <a:cs typeface="Source Sans Pro"/>
            </a:endParaRPr>
          </a:p>
          <a:p>
            <a:pPr marL="285750" indent="-285750">
              <a:lnSpc>
                <a:spcPct val="130000"/>
              </a:lnSpc>
              <a:buFont typeface="Wingdings" charset="2"/>
              <a:buChar char="§"/>
            </a:pPr>
            <a:endParaRPr lang="en-US" sz="1800" dirty="0" smtClean="0">
              <a:latin typeface="Source Sans Pro"/>
              <a:cs typeface="Source Sans Pro"/>
            </a:endParaRPr>
          </a:p>
          <a:p>
            <a:r>
              <a:rPr lang="en-US" sz="1800" dirty="0" smtClean="0">
                <a:latin typeface="Source Sans Pro"/>
                <a:cs typeface="Source Sans Pro"/>
              </a:rPr>
              <a:t> </a:t>
            </a:r>
          </a:p>
          <a:p>
            <a:endParaRPr lang="en-US" sz="1800" dirty="0">
              <a:latin typeface="Source Sans Pro"/>
              <a:cs typeface="Source Sans Pro"/>
            </a:endParaRPr>
          </a:p>
          <a:p>
            <a:endParaRPr lang="en-US" sz="1800" dirty="0">
              <a:latin typeface="Source Sans Pro"/>
              <a:cs typeface="Source Sans Pro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50463"/>
              </p:ext>
            </p:extLst>
          </p:nvPr>
        </p:nvGraphicFramePr>
        <p:xfrm>
          <a:off x="1846316" y="2388952"/>
          <a:ext cx="1508202" cy="44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4" imgW="723900" imgH="215900" progId="Equation.3">
                  <p:embed/>
                </p:oleObj>
              </mc:Choice>
              <mc:Fallback>
                <p:oleObj name="Equation" r:id="rId4" imgW="723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6316" y="2388952"/>
                        <a:ext cx="1508202" cy="449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0714" y="4829627"/>
            <a:ext cx="6225384" cy="13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4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1020</Words>
  <Application>Microsoft Macintosh PowerPoint</Application>
  <PresentationFormat>On-screen Show (4:3)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Cordelia template</vt:lpstr>
      <vt:lpstr>Equation</vt:lpstr>
      <vt:lpstr>PEGASUS:  </vt:lpstr>
      <vt:lpstr>CONTENT</vt:lpstr>
      <vt:lpstr>BACKGROUND</vt:lpstr>
      <vt:lpstr>BACKGROUND</vt:lpstr>
      <vt:lpstr> PEGASUS</vt:lpstr>
      <vt:lpstr>PEGASUS</vt:lpstr>
      <vt:lpstr>PEGASUS</vt:lpstr>
      <vt:lpstr>GIM-V</vt:lpstr>
      <vt:lpstr>GIM-V</vt:lpstr>
      <vt:lpstr>Eample1. PageRank</vt:lpstr>
      <vt:lpstr>Eample1. PageRank</vt:lpstr>
      <vt:lpstr>GIM-V Base: Naïve Multiplication</vt:lpstr>
      <vt:lpstr>PowerPoint Presentation</vt:lpstr>
      <vt:lpstr>PowerPoint Presentation</vt:lpstr>
      <vt:lpstr>PowerPoint Presentation</vt:lpstr>
      <vt:lpstr>Example 2. Connected Components</vt:lpstr>
      <vt:lpstr>Fast Algorithm for GIM-V</vt:lpstr>
      <vt:lpstr>PowerPoint Presentation</vt:lpstr>
      <vt:lpstr>Fast Algorithm for GIM-V</vt:lpstr>
      <vt:lpstr>Fast Algorithm for GIM-V</vt:lpstr>
      <vt:lpstr>Performance and Scalability</vt:lpstr>
      <vt:lpstr>Performance and Scalability</vt:lpstr>
      <vt:lpstr>Real World Applications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Pegasus</dc:title>
  <cp:lastModifiedBy>Semih Salihoglu</cp:lastModifiedBy>
  <cp:revision>193</cp:revision>
  <dcterms:modified xsi:type="dcterms:W3CDTF">2016-09-22T02:29:21Z</dcterms:modified>
</cp:coreProperties>
</file>