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ppt/tags/tag7.xml" ContentType="application/vnd.openxmlformats-officedocument.presentationml.tags+xml"/>
  <Override PartName="/ppt/notesSlides/notesSlide11.xml" ContentType="application/vnd.openxmlformats-officedocument.presentationml.notesSlide+xml"/>
  <Override PartName="/ppt/tags/tag8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9.xml" ContentType="application/vnd.openxmlformats-officedocument.presentationml.tags+xml"/>
  <Override PartName="/ppt/notesSlides/notesSlide14.xml" ContentType="application/vnd.openxmlformats-officedocument.presentationml.notesSlide+xml"/>
  <Override PartName="/ppt/tags/tag10.xml" ContentType="application/vnd.openxmlformats-officedocument.presentationml.tags+xml"/>
  <Override PartName="/ppt/notesSlides/notesSlide15.xml" ContentType="application/vnd.openxmlformats-officedocument.presentationml.notesSlide+xml"/>
  <Override PartName="/ppt/tags/tag11.xml" ContentType="application/vnd.openxmlformats-officedocument.presentationml.tags+xml"/>
  <Override PartName="/ppt/notesSlides/notesSlide16.xml" ContentType="application/vnd.openxmlformats-officedocument.presentationml.notesSlide+xml"/>
  <Override PartName="/ppt/tags/tag12.xml" ContentType="application/vnd.openxmlformats-officedocument.presentationml.tags+xml"/>
  <Override PartName="/ppt/notesSlides/notesSlide17.xml" ContentType="application/vnd.openxmlformats-officedocument.presentationml.notesSlide+xml"/>
  <Override PartName="/ppt/tags/tag13.xml" ContentType="application/vnd.openxmlformats-officedocument.presentationml.tags+xml"/>
  <Override PartName="/ppt/notesSlides/notesSlide18.xml" ContentType="application/vnd.openxmlformats-officedocument.presentationml.notesSlide+xml"/>
  <Override PartName="/ppt/tags/tag14.xml" ContentType="application/vnd.openxmlformats-officedocument.presentationml.tags+xml"/>
  <Override PartName="/ppt/notesSlides/notesSlide19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tags/tag16.xml" ContentType="application/vnd.openxmlformats-officedocument.presentationml.tags+xml"/>
  <Override PartName="/ppt/notesSlides/notesSlide21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ppt/tags/tag18.xml" ContentType="application/vnd.openxmlformats-officedocument.presentationml.tags+xml"/>
  <Override PartName="/ppt/notesSlides/notesSlide23.xml" ContentType="application/vnd.openxmlformats-officedocument.presentationml.notesSlide+xml"/>
  <Override PartName="/ppt/tags/tag19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20.xml" ContentType="application/vnd.openxmlformats-officedocument.presentationml.tags+xml"/>
  <Override PartName="/ppt/notesSlides/notesSlide26.xml" ContentType="application/vnd.openxmlformats-officedocument.presentationml.notesSlide+xml"/>
  <Override PartName="/ppt/tags/tag21.xml" ContentType="application/vnd.openxmlformats-officedocument.presentationml.tags+xml"/>
  <Override PartName="/ppt/notesSlides/notesSlide27.xml" ContentType="application/vnd.openxmlformats-officedocument.presentationml.notesSlide+xml"/>
  <Override PartName="/ppt/tags/tag22.xml" ContentType="application/vnd.openxmlformats-officedocument.presentationml.tags+xml"/>
  <Override PartName="/ppt/notesSlides/notesSlide28.xml" ContentType="application/vnd.openxmlformats-officedocument.presentationml.notesSlide+xml"/>
  <Override PartName="/ppt/tags/tag23.xml" ContentType="application/vnd.openxmlformats-officedocument.presentationml.tags+xml"/>
  <Override PartName="/ppt/notesSlides/notesSlide29.xml" ContentType="application/vnd.openxmlformats-officedocument.presentationml.notesSlide+xml"/>
  <Override PartName="/ppt/tags/tag24.xml" ContentType="application/vnd.openxmlformats-officedocument.presentationml.tags+xml"/>
  <Override PartName="/ppt/notesSlides/notesSlide30.xml" ContentType="application/vnd.openxmlformats-officedocument.presentationml.notesSlide+xml"/>
  <Override PartName="/ppt/tags/tag25.xml" ContentType="application/vnd.openxmlformats-officedocument.presentationml.tags+xml"/>
  <Override PartName="/ppt/notesSlides/notesSlide31.xml" ContentType="application/vnd.openxmlformats-officedocument.presentationml.notesSlide+xml"/>
  <Override PartName="/ppt/tags/tag26.xml" ContentType="application/vnd.openxmlformats-officedocument.presentationml.tags+xml"/>
  <Override PartName="/ppt/notesSlides/notesSlide32.xml" ContentType="application/vnd.openxmlformats-officedocument.presentationml.notesSlide+xml"/>
  <Override PartName="/ppt/tags/tag27.xml" ContentType="application/vnd.openxmlformats-officedocument.presentationml.tags+xml"/>
  <Override PartName="/ppt/notesSlides/notesSlide33.xml" ContentType="application/vnd.openxmlformats-officedocument.presentationml.notesSlide+xml"/>
  <Override PartName="/ppt/tags/tag28.xml" ContentType="application/vnd.openxmlformats-officedocument.presentationml.tags+xml"/>
  <Override PartName="/ppt/notesSlides/notesSlide34.xml" ContentType="application/vnd.openxmlformats-officedocument.presentationml.notesSlide+xml"/>
  <Override PartName="/ppt/tags/tag29.xml" ContentType="application/vnd.openxmlformats-officedocument.presentationml.tags+xml"/>
  <Override PartName="/ppt/notesSlides/notesSlide35.xml" ContentType="application/vnd.openxmlformats-officedocument.presentationml.notesSlide+xml"/>
  <Override PartName="/ppt/tags/tag30.xml" ContentType="application/vnd.openxmlformats-officedocument.presentationml.tags+xml"/>
  <Override PartName="/ppt/notesSlides/notesSlide36.xml" ContentType="application/vnd.openxmlformats-officedocument.presentationml.notesSlide+xml"/>
  <Override PartName="/ppt/tags/tag31.xml" ContentType="application/vnd.openxmlformats-officedocument.presentationml.tags+xml"/>
  <Override PartName="/ppt/notesSlides/notesSlide37.xml" ContentType="application/vnd.openxmlformats-officedocument.presentationml.notesSlide+xml"/>
  <Override PartName="/ppt/tags/tag32.xml" ContentType="application/vnd.openxmlformats-officedocument.presentationml.tags+xml"/>
  <Override PartName="/ppt/notesSlides/notesSlide38.xml" ContentType="application/vnd.openxmlformats-officedocument.presentationml.notesSlide+xml"/>
  <Override PartName="/ppt/tags/tag33.xml" ContentType="application/vnd.openxmlformats-officedocument.presentationml.tags+xml"/>
  <Override PartName="/ppt/notesSlides/notesSlide39.xml" ContentType="application/vnd.openxmlformats-officedocument.presentationml.notesSlide+xml"/>
  <Override PartName="/ppt/tags/tag34.xml" ContentType="application/vnd.openxmlformats-officedocument.presentationml.tags+xml"/>
  <Override PartName="/ppt/notesSlides/notesSlide40.xml" ContentType="application/vnd.openxmlformats-officedocument.presentationml.notesSlide+xml"/>
  <Override PartName="/ppt/tags/tag35.xml" ContentType="application/vnd.openxmlformats-officedocument.presentationml.tags+xml"/>
  <Override PartName="/ppt/notesSlides/notesSlide41.xml" ContentType="application/vnd.openxmlformats-officedocument.presentationml.notesSlide+xml"/>
  <Override PartName="/ppt/tags/tag36.xml" ContentType="application/vnd.openxmlformats-officedocument.presentationml.tags+xml"/>
  <Override PartName="/ppt/notesSlides/notesSlide42.xml" ContentType="application/vnd.openxmlformats-officedocument.presentationml.notesSlide+xml"/>
  <Override PartName="/ppt/tags/tag37.xml" ContentType="application/vnd.openxmlformats-officedocument.presentationml.tags+xml"/>
  <Override PartName="/ppt/notesSlides/notesSlide43.xml" ContentType="application/vnd.openxmlformats-officedocument.presentationml.notesSlide+xml"/>
  <Override PartName="/ppt/tags/tag38.xml" ContentType="application/vnd.openxmlformats-officedocument.presentationml.tags+xml"/>
  <Override PartName="/ppt/notesSlides/notesSlide44.xml" ContentType="application/vnd.openxmlformats-officedocument.presentationml.notesSlide+xml"/>
  <Override PartName="/ppt/tags/tag39.xml" ContentType="application/vnd.openxmlformats-officedocument.presentationml.tags+xml"/>
  <Override PartName="/ppt/notesSlides/notesSlide45.xml" ContentType="application/vnd.openxmlformats-officedocument.presentationml.notesSlide+xml"/>
  <Override PartName="/ppt/tags/tag40.xml" ContentType="application/vnd.openxmlformats-officedocument.presentationml.tags+xml"/>
  <Override PartName="/ppt/notesSlides/notesSlide46.xml" ContentType="application/vnd.openxmlformats-officedocument.presentationml.notesSlide+xml"/>
  <Override PartName="/ppt/tags/tag41.xml" ContentType="application/vnd.openxmlformats-officedocument.presentationml.tags+xml"/>
  <Override PartName="/ppt/notesSlides/notesSlide47.xml" ContentType="application/vnd.openxmlformats-officedocument.presentationml.notesSlide+xml"/>
  <Override PartName="/ppt/tags/tag42.xml" ContentType="application/vnd.openxmlformats-officedocument.presentationml.tags+xml"/>
  <Override PartName="/ppt/notesSlides/notesSlide48.xml" ContentType="application/vnd.openxmlformats-officedocument.presentationml.notesSlide+xml"/>
  <Override PartName="/ppt/tags/tag43.xml" ContentType="application/vnd.openxmlformats-officedocument.presentationml.tags+xml"/>
  <Override PartName="/ppt/notesSlides/notesSlide49.xml" ContentType="application/vnd.openxmlformats-officedocument.presentationml.notesSlide+xml"/>
  <Override PartName="/ppt/tags/tag44.xml" ContentType="application/vnd.openxmlformats-officedocument.presentationml.tags+xml"/>
  <Override PartName="/ppt/notesSlides/notesSlide50.xml" ContentType="application/vnd.openxmlformats-officedocument.presentationml.notesSlide+xml"/>
  <Override PartName="/ppt/tags/tag45.xml" ContentType="application/vnd.openxmlformats-officedocument.presentationml.tags+xml"/>
  <Override PartName="/ppt/notesSlides/notesSlide51.xml" ContentType="application/vnd.openxmlformats-officedocument.presentationml.notesSlide+xml"/>
  <Override PartName="/ppt/tags/tag46.xml" ContentType="application/vnd.openxmlformats-officedocument.presentationml.tags+xml"/>
  <Override PartName="/ppt/notesSlides/notesSlide52.xml" ContentType="application/vnd.openxmlformats-officedocument.presentationml.notesSlide+xml"/>
  <Override PartName="/ppt/tags/tag47.xml" ContentType="application/vnd.openxmlformats-officedocument.presentationml.tags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6"/>
  </p:notesMasterIdLst>
  <p:sldIdLst>
    <p:sldId id="262" r:id="rId2"/>
    <p:sldId id="373" r:id="rId3"/>
    <p:sldId id="284" r:id="rId4"/>
    <p:sldId id="374" r:id="rId5"/>
    <p:sldId id="288" r:id="rId6"/>
    <p:sldId id="303" r:id="rId7"/>
    <p:sldId id="341" r:id="rId8"/>
    <p:sldId id="354" r:id="rId9"/>
    <p:sldId id="355" r:id="rId10"/>
    <p:sldId id="356" r:id="rId11"/>
    <p:sldId id="357" r:id="rId12"/>
    <p:sldId id="359" r:id="rId13"/>
    <p:sldId id="300" r:id="rId14"/>
    <p:sldId id="375" r:id="rId15"/>
    <p:sldId id="314" r:id="rId16"/>
    <p:sldId id="317" r:id="rId17"/>
    <p:sldId id="315" r:id="rId18"/>
    <p:sldId id="361" r:id="rId19"/>
    <p:sldId id="316" r:id="rId20"/>
    <p:sldId id="362" r:id="rId21"/>
    <p:sldId id="363" r:id="rId22"/>
    <p:sldId id="365" r:id="rId23"/>
    <p:sldId id="366" r:id="rId24"/>
    <p:sldId id="321" r:id="rId25"/>
    <p:sldId id="318" r:id="rId26"/>
    <p:sldId id="376" r:id="rId27"/>
    <p:sldId id="393" r:id="rId28"/>
    <p:sldId id="395" r:id="rId29"/>
    <p:sldId id="398" r:id="rId30"/>
    <p:sldId id="399" r:id="rId31"/>
    <p:sldId id="378" r:id="rId32"/>
    <p:sldId id="379" r:id="rId33"/>
    <p:sldId id="381" r:id="rId34"/>
    <p:sldId id="382" r:id="rId35"/>
    <p:sldId id="383" r:id="rId36"/>
    <p:sldId id="384" r:id="rId37"/>
    <p:sldId id="403" r:id="rId38"/>
    <p:sldId id="405" r:id="rId39"/>
    <p:sldId id="401" r:id="rId40"/>
    <p:sldId id="407" r:id="rId41"/>
    <p:sldId id="409" r:id="rId42"/>
    <p:sldId id="410" r:id="rId43"/>
    <p:sldId id="408" r:id="rId44"/>
    <p:sldId id="411" r:id="rId45"/>
    <p:sldId id="412" r:id="rId46"/>
    <p:sldId id="413" r:id="rId47"/>
    <p:sldId id="414" r:id="rId48"/>
    <p:sldId id="415" r:id="rId49"/>
    <p:sldId id="416" r:id="rId50"/>
    <p:sldId id="418" r:id="rId51"/>
    <p:sldId id="417" r:id="rId52"/>
    <p:sldId id="419" r:id="rId53"/>
    <p:sldId id="420" r:id="rId54"/>
    <p:sldId id="391" r:id="rId5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895" autoAdjust="0"/>
  </p:normalViewPr>
  <p:slideViewPr>
    <p:cSldViewPr snapToGrid="0" snapToObjects="1">
      <p:cViewPr varScale="1">
        <p:scale>
          <a:sx n="75" d="100"/>
          <a:sy n="75" d="100"/>
        </p:scale>
        <p:origin x="-7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printerSettings" Target="printerSettings/printerSettings1.bin"/><Relationship Id="rId58" Type="http://schemas.openxmlformats.org/officeDocument/2006/relationships/presProps" Target="presProps.xml"/><Relationship Id="rId59" Type="http://schemas.openxmlformats.org/officeDocument/2006/relationships/viewProps" Target="view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heme" Target="theme/theme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5BFF4-16CE-FF42-8F98-AF276FA50BA1}" type="datetimeFigureOut">
              <a:rPr lang="en-US" smtClean="0"/>
              <a:t>9/14/16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3E036-A4CB-E845-BE6C-EA1CA9E24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04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67190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1143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11431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21734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21734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21734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21734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217346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114311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287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1143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1143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11431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1143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A743-70A3-BB43-8075-433ED5A57AC5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B8E4-41A5-2D47-BA37-EFABE5CA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1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A743-70A3-BB43-8075-433ED5A57AC5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B8E4-41A5-2D47-BA37-EFABE5CA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A743-70A3-BB43-8075-433ED5A57AC5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B8E4-41A5-2D47-BA37-EFABE5CA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7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A743-70A3-BB43-8075-433ED5A57AC5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B8E4-41A5-2D47-BA37-EFABE5CA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4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A743-70A3-BB43-8075-433ED5A57AC5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B8E4-41A5-2D47-BA37-EFABE5CA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5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A743-70A3-BB43-8075-433ED5A57AC5}" type="datetimeFigureOut">
              <a:rPr lang="en-US" smtClean="0"/>
              <a:t>9/14/16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B8E4-41A5-2D47-BA37-EFABE5CA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3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A743-70A3-BB43-8075-433ED5A57AC5}" type="datetimeFigureOut">
              <a:rPr lang="en-US" smtClean="0"/>
              <a:t>9/14/16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B8E4-41A5-2D47-BA37-EFABE5CA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3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A743-70A3-BB43-8075-433ED5A57AC5}" type="datetimeFigureOut">
              <a:rPr lang="en-US" smtClean="0"/>
              <a:t>9/14/16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B8E4-41A5-2D47-BA37-EFABE5CA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0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A743-70A3-BB43-8075-433ED5A57AC5}" type="datetimeFigureOut">
              <a:rPr lang="en-US" smtClean="0"/>
              <a:t>9/14/16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B8E4-41A5-2D47-BA37-EFABE5CA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7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A743-70A3-BB43-8075-433ED5A57AC5}" type="datetimeFigureOut">
              <a:rPr lang="en-US" smtClean="0"/>
              <a:t>9/14/16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B8E4-41A5-2D47-BA37-EFABE5CA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16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A743-70A3-BB43-8075-433ED5A57AC5}" type="datetimeFigureOut">
              <a:rPr lang="en-US" smtClean="0"/>
              <a:t>9/14/16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CB8E4-41A5-2D47-BA37-EFABE5CA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5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6A743-70A3-BB43-8075-433ED5A57AC5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CB8E4-41A5-2D47-BA37-EFABE5CA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22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image" Target="../media/image1.pn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image" Target="../media/image1.png"/><Relationship Id="rId1" Type="http://schemas.openxmlformats.org/officeDocument/2006/relationships/tags" Target="../tags/tag14.xml"/><Relationship Id="rId2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image" Target="../media/image1.png"/><Relationship Id="rId1" Type="http://schemas.openxmlformats.org/officeDocument/2006/relationships/tags" Target="../tags/tag16.xml"/><Relationship Id="rId2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4" Type="http://schemas.openxmlformats.org/officeDocument/2006/relationships/image" Target="../media/image2.gif"/><Relationship Id="rId1" Type="http://schemas.openxmlformats.org/officeDocument/2006/relationships/tags" Target="../tags/tag26.xml"/><Relationship Id="rId2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tags" Target="../tags/tag27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tags" Target="../tags/tag29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tags" Target="../tags/tag30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tags" Target="../tags/tag31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tags" Target="../tags/tag32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tags" Target="../tags/tag33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tags" Target="../tags/tag34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tags" Target="../tags/tag35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tags" Target="../tags/tag36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tags" Target="../tags/tag37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tags" Target="../tags/tag38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tags" Target="../tags/tag39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tags" Target="../tags/tag40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tags" Target="../tags/tag41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tags" Target="../tags/tag42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tags" Target="../tags/tag43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tags" Target="../tags/tag44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tags" Target="../tags/tag45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tags" Target="../tags/tag46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tags" Target="../tags/tag47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0" y="442914"/>
            <a:ext cx="9178792" cy="5237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400" kern="0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/>
                <a:cs typeface="Trebuchet MS"/>
              </a:rPr>
              <a:t>Lecture </a:t>
            </a:r>
            <a:r>
              <a:rPr lang="en-US" sz="3400" kern="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/>
                <a:cs typeface="Trebuchet MS"/>
              </a:rPr>
              <a:t>2: BSP &amp; </a:t>
            </a:r>
            <a:r>
              <a:rPr lang="en-US" sz="3400" kern="0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/>
                <a:cs typeface="Trebuchet MS"/>
              </a:rPr>
              <a:t>MapReduce</a:t>
            </a:r>
            <a:endParaRPr lang="en-US" sz="3400" kern="0" dirty="0" smtClean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/>
              <a:cs typeface="Trebuchet MS"/>
            </a:endParaRPr>
          </a:p>
          <a:p>
            <a:pPr algn="ctr">
              <a:lnSpc>
                <a:spcPct val="200000"/>
              </a:lnSpc>
            </a:pPr>
            <a:r>
              <a:rPr lang="en-US" sz="3400" kern="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/>
                <a:cs typeface="Trebuchet MS"/>
              </a:rPr>
              <a:t>CS 848:</a:t>
            </a:r>
            <a:endParaRPr lang="en-US" sz="3400" kern="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/>
              <a:cs typeface="Trebuchet MS"/>
            </a:endParaRPr>
          </a:p>
          <a:p>
            <a:pPr algn="ctr">
              <a:lnSpc>
                <a:spcPct val="200000"/>
              </a:lnSpc>
            </a:pPr>
            <a:r>
              <a:rPr lang="en-US" sz="3400" kern="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/>
                <a:cs typeface="Trebuchet MS"/>
              </a:rPr>
              <a:t>Models and Applications of Distributed Data Processing Systems</a:t>
            </a:r>
          </a:p>
          <a:p>
            <a:pPr algn="ctr">
              <a:lnSpc>
                <a:spcPct val="200000"/>
              </a:lnSpc>
            </a:pPr>
            <a:r>
              <a:rPr lang="en-US" sz="3400" kern="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/>
                <a:cs typeface="Trebuchet MS"/>
              </a:rPr>
              <a:t>Wed, Sep 14</a:t>
            </a:r>
            <a:r>
              <a:rPr lang="en-US" sz="3400" kern="0" baseline="300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/>
                <a:cs typeface="Trebuchet MS"/>
              </a:rPr>
              <a:t>th</a:t>
            </a:r>
            <a:r>
              <a:rPr lang="en-US" sz="3400" kern="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/>
                <a:cs typeface="Trebuchet MS"/>
              </a:rPr>
              <a:t> 2016</a:t>
            </a:r>
            <a:endParaRPr lang="en-US" sz="3400" dirty="0">
              <a:solidFill>
                <a:srgbClr val="000090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40323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C179-5504-0F4F-A25C-5707CD43B0A9}" type="slidenum">
              <a:rPr lang="en-US" smtClean="0"/>
              <a:t>10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8925" y="807197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-12701" y="78258"/>
            <a:ext cx="90894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kern="0" dirty="0" smtClean="0">
                <a:solidFill>
                  <a:srgbClr val="000000"/>
                </a:solidFill>
                <a:latin typeface="Trebuchet MS"/>
              </a:rPr>
              <a:t>Disorderly Declarative Programming</a:t>
            </a:r>
            <a:endParaRPr lang="en-US" sz="3300" b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76" y="693889"/>
            <a:ext cx="9060548" cy="5786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 err="1" smtClean="0">
                <a:solidFill>
                  <a:srgbClr val="000090"/>
                </a:solidFill>
                <a:latin typeface="Trebuchet MS"/>
                <a:cs typeface="Trebuchet MS"/>
              </a:rPr>
              <a:t>Overlog</a:t>
            </a: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 is an extension of </a:t>
            </a:r>
            <a:r>
              <a:rPr lang="en-US" sz="2200" dirty="0" err="1" smtClean="0">
                <a:solidFill>
                  <a:srgbClr val="000090"/>
                </a:solidFill>
                <a:latin typeface="Trebuchet MS"/>
                <a:cs typeface="Trebuchet MS"/>
              </a:rPr>
              <a:t>Datalog</a:t>
            </a: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 for distributed execution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Goal: Program distr. system in </a:t>
            </a:r>
            <a:r>
              <a:rPr lang="en-US" sz="2200" dirty="0" err="1" smtClean="0">
                <a:solidFill>
                  <a:srgbClr val="000090"/>
                </a:solidFill>
                <a:latin typeface="Trebuchet MS"/>
                <a:cs typeface="Trebuchet MS"/>
              </a:rPr>
              <a:t>Overlog</a:t>
            </a: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-like languages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Ex: Distr. File System Code, Response to file location request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sz="2200" dirty="0" err="1" smtClean="0">
                <a:latin typeface="Trebuchet MS"/>
                <a:cs typeface="Trebuchet MS"/>
              </a:rPr>
              <a:t>hb_chunks</a:t>
            </a:r>
            <a:r>
              <a:rPr lang="en-US" sz="2200" dirty="0" smtClean="0">
                <a:latin typeface="Trebuchet MS"/>
                <a:cs typeface="Trebuchet MS"/>
              </a:rPr>
              <a:t> below is </a:t>
            </a:r>
            <a:r>
              <a:rPr lang="en-US" sz="2200" dirty="0" err="1" smtClean="0">
                <a:latin typeface="Trebuchet MS"/>
                <a:cs typeface="Trebuchet MS"/>
              </a:rPr>
              <a:t>hearbeats</a:t>
            </a:r>
            <a:r>
              <a:rPr lang="en-US" sz="2200" dirty="0" smtClean="0">
                <a:latin typeface="Trebuchet MS"/>
                <a:cs typeface="Trebuchet MS"/>
              </a:rPr>
              <a:t> from live workers</a:t>
            </a:r>
          </a:p>
          <a:p>
            <a:endParaRPr lang="en-US" sz="1500" dirty="0" smtClean="0">
              <a:latin typeface="Consolas"/>
              <a:cs typeface="Consolas"/>
            </a:endParaRPr>
          </a:p>
          <a:p>
            <a:r>
              <a:rPr lang="en-US" dirty="0" smtClean="0">
                <a:latin typeface="Consolas"/>
                <a:cs typeface="Consolas"/>
              </a:rPr>
              <a:t>/</a:t>
            </a:r>
            <a:r>
              <a:rPr lang="en-US" dirty="0">
                <a:latin typeface="Consolas"/>
                <a:cs typeface="Consolas"/>
              </a:rPr>
              <a:t>/ The set of </a:t>
            </a:r>
            <a:r>
              <a:rPr lang="en-US" dirty="0" smtClean="0">
                <a:latin typeface="Consolas"/>
                <a:cs typeface="Consolas"/>
              </a:rPr>
              <a:t>alive machines holding </a:t>
            </a:r>
            <a:r>
              <a:rPr lang="en-US" dirty="0">
                <a:latin typeface="Consolas"/>
                <a:cs typeface="Consolas"/>
              </a:rPr>
              <a:t>each </a:t>
            </a:r>
            <a:r>
              <a:rPr lang="en-US" dirty="0" smtClean="0">
                <a:latin typeface="Consolas"/>
                <a:cs typeface="Consolas"/>
              </a:rPr>
              <a:t>file chunk</a:t>
            </a:r>
            <a:r>
              <a:rPr lang="en-US" dirty="0">
                <a:latin typeface="Consolas"/>
                <a:cs typeface="Consolas"/>
              </a:rPr>
              <a:t/>
            </a:r>
            <a:br>
              <a:rPr lang="en-US" dirty="0">
                <a:latin typeface="Consolas"/>
                <a:cs typeface="Consolas"/>
              </a:rPr>
            </a:br>
            <a:r>
              <a:rPr lang="en-US" b="1" dirty="0" err="1" smtClean="0">
                <a:solidFill>
                  <a:srgbClr val="660066"/>
                </a:solidFill>
                <a:latin typeface="Consolas"/>
                <a:cs typeface="Consolas"/>
              </a:rPr>
              <a:t>alive_chunk_locs</a:t>
            </a:r>
            <a:r>
              <a:rPr lang="en-US" dirty="0">
                <a:latin typeface="Consolas"/>
                <a:cs typeface="Consolas"/>
              </a:rPr>
              <a:t>(</a:t>
            </a:r>
            <a:r>
              <a:rPr lang="en-US" dirty="0" err="1">
                <a:latin typeface="Consolas"/>
                <a:cs typeface="Consolas"/>
              </a:rPr>
              <a:t>ChunkId</a:t>
            </a:r>
            <a:r>
              <a:rPr lang="en-US" dirty="0">
                <a:latin typeface="Consolas"/>
                <a:cs typeface="Consolas"/>
              </a:rPr>
              <a:t>, set</a:t>
            </a:r>
            <a:r>
              <a:rPr lang="en-US" dirty="0" smtClean="0">
                <a:latin typeface="Consolas"/>
                <a:cs typeface="Consolas"/>
              </a:rPr>
              <a:t>&lt;</a:t>
            </a:r>
            <a:r>
              <a:rPr lang="en-US" dirty="0" err="1" smtClean="0">
                <a:latin typeface="Consolas"/>
                <a:cs typeface="Consolas"/>
              </a:rPr>
              <a:t>MachineAddr</a:t>
            </a:r>
            <a:r>
              <a:rPr lang="en-US" dirty="0">
                <a:latin typeface="Consolas"/>
                <a:cs typeface="Consolas"/>
              </a:rPr>
              <a:t>&gt;) :- </a:t>
            </a:r>
            <a:endParaRPr lang="en-US" dirty="0" smtClean="0">
              <a:latin typeface="Consolas"/>
              <a:cs typeface="Consolas"/>
            </a:endParaRPr>
          </a:p>
          <a:p>
            <a:r>
              <a:rPr lang="en-US" b="1" dirty="0">
                <a:solidFill>
                  <a:srgbClr val="660066"/>
                </a:solidFill>
                <a:latin typeface="Consolas"/>
                <a:cs typeface="Consolas"/>
              </a:rPr>
              <a:t>	</a:t>
            </a:r>
            <a:r>
              <a:rPr lang="en-US" b="1" dirty="0" err="1" smtClean="0">
                <a:solidFill>
                  <a:srgbClr val="660066"/>
                </a:solidFill>
                <a:latin typeface="Consolas"/>
                <a:cs typeface="Consolas"/>
              </a:rPr>
              <a:t>hb_chunk</a:t>
            </a:r>
            <a:r>
              <a:rPr lang="en-US" dirty="0">
                <a:latin typeface="Consolas"/>
                <a:cs typeface="Consolas"/>
              </a:rPr>
              <a:t>(</a:t>
            </a:r>
            <a:r>
              <a:rPr lang="en-US" dirty="0" err="1">
                <a:latin typeface="Consolas"/>
                <a:cs typeface="Consolas"/>
              </a:rPr>
              <a:t>NodeAddr</a:t>
            </a:r>
            <a:r>
              <a:rPr lang="en-US" dirty="0">
                <a:latin typeface="Consolas"/>
                <a:cs typeface="Consolas"/>
              </a:rPr>
              <a:t>, </a:t>
            </a:r>
            <a:r>
              <a:rPr lang="en-US" dirty="0" err="1">
                <a:latin typeface="Consolas"/>
                <a:cs typeface="Consolas"/>
              </a:rPr>
              <a:t>ChunkId</a:t>
            </a:r>
            <a:r>
              <a:rPr lang="en-US" dirty="0">
                <a:latin typeface="Consolas"/>
                <a:cs typeface="Consolas"/>
              </a:rPr>
              <a:t>, _); </a:t>
            </a:r>
          </a:p>
          <a:p>
            <a:endParaRPr lang="en-US" dirty="0" smtClean="0">
              <a:latin typeface="Consolas"/>
              <a:cs typeface="Consolas"/>
            </a:endParaRPr>
          </a:p>
          <a:p>
            <a:r>
              <a:rPr lang="en-US" dirty="0" smtClean="0">
                <a:latin typeface="Consolas"/>
                <a:cs typeface="Consolas"/>
              </a:rPr>
              <a:t>/</a:t>
            </a:r>
            <a:r>
              <a:rPr lang="en-US" dirty="0">
                <a:latin typeface="Consolas"/>
                <a:cs typeface="Consolas"/>
              </a:rPr>
              <a:t>/ Chunk exists =&gt; return success and set of nodes </a:t>
            </a:r>
          </a:p>
          <a:p>
            <a:r>
              <a:rPr lang="en-US" b="1" dirty="0" smtClean="0">
                <a:solidFill>
                  <a:srgbClr val="660066"/>
                </a:solidFill>
                <a:latin typeface="Consolas"/>
                <a:cs typeface="Consolas"/>
              </a:rPr>
              <a:t>response</a:t>
            </a:r>
            <a:r>
              <a:rPr lang="en-US" dirty="0">
                <a:latin typeface="Consolas"/>
                <a:cs typeface="Consolas"/>
              </a:rPr>
              <a:t>(@</a:t>
            </a:r>
            <a:r>
              <a:rPr lang="en-US" dirty="0" err="1">
                <a:latin typeface="Consolas"/>
                <a:cs typeface="Consolas"/>
              </a:rPr>
              <a:t>Src</a:t>
            </a:r>
            <a:r>
              <a:rPr lang="en-US" dirty="0">
                <a:latin typeface="Consolas"/>
                <a:cs typeface="Consolas"/>
              </a:rPr>
              <a:t>, </a:t>
            </a:r>
            <a:r>
              <a:rPr lang="en-US" dirty="0" err="1">
                <a:latin typeface="Consolas"/>
                <a:cs typeface="Consolas"/>
              </a:rPr>
              <a:t>RequestId</a:t>
            </a:r>
            <a:r>
              <a:rPr lang="en-US" dirty="0">
                <a:latin typeface="Consolas"/>
                <a:cs typeface="Consolas"/>
              </a:rPr>
              <a:t>, true, </a:t>
            </a:r>
            <a:r>
              <a:rPr lang="en-US" dirty="0" err="1">
                <a:latin typeface="Consolas"/>
                <a:cs typeface="Consolas"/>
              </a:rPr>
              <a:t>NodeSet</a:t>
            </a:r>
            <a:r>
              <a:rPr lang="en-US" dirty="0">
                <a:latin typeface="Consolas"/>
                <a:cs typeface="Consolas"/>
              </a:rPr>
              <a:t>) :- </a:t>
            </a:r>
          </a:p>
          <a:p>
            <a:r>
              <a:rPr lang="en-US" b="1" dirty="0" smtClean="0">
                <a:solidFill>
                  <a:srgbClr val="660066"/>
                </a:solidFill>
                <a:latin typeface="Consolas"/>
                <a:cs typeface="Consolas"/>
              </a:rPr>
              <a:t>	request</a:t>
            </a:r>
            <a:r>
              <a:rPr lang="en-US" dirty="0">
                <a:latin typeface="Consolas"/>
                <a:cs typeface="Consolas"/>
              </a:rPr>
              <a:t>(@Master, </a:t>
            </a:r>
            <a:r>
              <a:rPr lang="en-US" dirty="0" err="1">
                <a:latin typeface="Consolas"/>
                <a:cs typeface="Consolas"/>
              </a:rPr>
              <a:t>RequestId</a:t>
            </a:r>
            <a:r>
              <a:rPr lang="en-US" dirty="0">
                <a:latin typeface="Consolas"/>
                <a:cs typeface="Consolas"/>
              </a:rPr>
              <a:t>, </a:t>
            </a:r>
            <a:r>
              <a:rPr lang="en-US" dirty="0" err="1">
                <a:latin typeface="Consolas"/>
                <a:cs typeface="Consolas"/>
              </a:rPr>
              <a:t>Src</a:t>
            </a:r>
            <a:r>
              <a:rPr lang="en-US" dirty="0">
                <a:latin typeface="Consolas"/>
                <a:cs typeface="Consolas"/>
              </a:rPr>
              <a:t>, "</a:t>
            </a:r>
            <a:r>
              <a:rPr lang="en-US" dirty="0" err="1" smtClean="0">
                <a:latin typeface="Consolas"/>
                <a:cs typeface="Consolas"/>
              </a:rPr>
              <a:t>ChunkLocations</a:t>
            </a:r>
            <a:r>
              <a:rPr lang="en-US" dirty="0">
                <a:latin typeface="Consolas"/>
                <a:cs typeface="Consolas"/>
              </a:rPr>
              <a:t>", </a:t>
            </a:r>
            <a:r>
              <a:rPr lang="en-US" dirty="0" err="1">
                <a:latin typeface="Consolas"/>
                <a:cs typeface="Consolas"/>
              </a:rPr>
              <a:t>ChunkId</a:t>
            </a:r>
            <a:r>
              <a:rPr lang="en-US" dirty="0" smtClean="0">
                <a:latin typeface="Consolas"/>
                <a:cs typeface="Consolas"/>
              </a:rPr>
              <a:t>) AND </a:t>
            </a:r>
            <a:endParaRPr lang="en-US" dirty="0">
              <a:latin typeface="Consolas"/>
              <a:cs typeface="Consolas"/>
            </a:endParaRPr>
          </a:p>
          <a:p>
            <a:r>
              <a:rPr lang="en-US" b="1" dirty="0" smtClean="0">
                <a:solidFill>
                  <a:srgbClr val="660066"/>
                </a:solidFill>
                <a:latin typeface="Consolas"/>
                <a:cs typeface="Consolas"/>
              </a:rPr>
              <a:t>	</a:t>
            </a:r>
            <a:r>
              <a:rPr lang="en-US" b="1" dirty="0" err="1" smtClean="0">
                <a:solidFill>
                  <a:srgbClr val="660066"/>
                </a:solidFill>
                <a:latin typeface="Consolas"/>
                <a:cs typeface="Consolas"/>
              </a:rPr>
              <a:t>alive_chunk_locs</a:t>
            </a:r>
            <a:r>
              <a:rPr lang="en-US" dirty="0">
                <a:latin typeface="Consolas"/>
                <a:cs typeface="Consolas"/>
              </a:rPr>
              <a:t>(</a:t>
            </a:r>
            <a:r>
              <a:rPr lang="en-US" dirty="0" err="1">
                <a:latin typeface="Consolas"/>
                <a:cs typeface="Consolas"/>
              </a:rPr>
              <a:t>ChunkId</a:t>
            </a:r>
            <a:r>
              <a:rPr lang="en-US" dirty="0">
                <a:latin typeface="Consolas"/>
                <a:cs typeface="Consolas"/>
              </a:rPr>
              <a:t>, </a:t>
            </a:r>
            <a:r>
              <a:rPr lang="en-US" dirty="0" err="1">
                <a:latin typeface="Consolas"/>
                <a:cs typeface="Consolas"/>
              </a:rPr>
              <a:t>NodeSet</a:t>
            </a:r>
            <a:r>
              <a:rPr lang="en-US" dirty="0">
                <a:latin typeface="Consolas"/>
                <a:cs typeface="Consolas"/>
              </a:rPr>
              <a:t>); </a:t>
            </a:r>
          </a:p>
          <a:p>
            <a:endParaRPr lang="en-US" dirty="0" smtClean="0">
              <a:latin typeface="Consolas"/>
              <a:cs typeface="Consolas"/>
            </a:endParaRPr>
          </a:p>
          <a:p>
            <a:r>
              <a:rPr lang="en-US" dirty="0" smtClean="0">
                <a:latin typeface="Consolas"/>
                <a:cs typeface="Consolas"/>
              </a:rPr>
              <a:t>/</a:t>
            </a:r>
            <a:r>
              <a:rPr lang="en-US" dirty="0">
                <a:latin typeface="Consolas"/>
                <a:cs typeface="Consolas"/>
              </a:rPr>
              <a:t>/ Chunk does not exist =&gt; return failure </a:t>
            </a:r>
          </a:p>
          <a:p>
            <a:r>
              <a:rPr lang="en-US" b="1" dirty="0" smtClean="0">
                <a:solidFill>
                  <a:srgbClr val="660066"/>
                </a:solidFill>
                <a:latin typeface="Consolas"/>
                <a:cs typeface="Consolas"/>
              </a:rPr>
              <a:t>response</a:t>
            </a:r>
            <a:r>
              <a:rPr lang="en-US" dirty="0">
                <a:latin typeface="Consolas"/>
                <a:cs typeface="Consolas"/>
              </a:rPr>
              <a:t>(@</a:t>
            </a:r>
            <a:r>
              <a:rPr lang="en-US" dirty="0" err="1">
                <a:latin typeface="Consolas"/>
                <a:cs typeface="Consolas"/>
              </a:rPr>
              <a:t>Src</a:t>
            </a:r>
            <a:r>
              <a:rPr lang="en-US" dirty="0">
                <a:latin typeface="Consolas"/>
                <a:cs typeface="Consolas"/>
              </a:rPr>
              <a:t>, </a:t>
            </a:r>
            <a:r>
              <a:rPr lang="en-US" dirty="0" err="1">
                <a:latin typeface="Consolas"/>
                <a:cs typeface="Consolas"/>
              </a:rPr>
              <a:t>RequestId</a:t>
            </a:r>
            <a:r>
              <a:rPr lang="en-US" dirty="0">
                <a:latin typeface="Consolas"/>
                <a:cs typeface="Consolas"/>
              </a:rPr>
              <a:t>, false, null) :- </a:t>
            </a:r>
          </a:p>
          <a:p>
            <a:r>
              <a:rPr lang="en-US" dirty="0" smtClean="0">
                <a:latin typeface="Consolas"/>
                <a:cs typeface="Consolas"/>
              </a:rPr>
              <a:t>	</a:t>
            </a:r>
            <a:r>
              <a:rPr lang="en-US" b="1" dirty="0" smtClean="0">
                <a:solidFill>
                  <a:srgbClr val="660066"/>
                </a:solidFill>
                <a:latin typeface="Consolas"/>
                <a:cs typeface="Consolas"/>
              </a:rPr>
              <a:t>request</a:t>
            </a:r>
            <a:r>
              <a:rPr lang="en-US" dirty="0">
                <a:latin typeface="Consolas"/>
                <a:cs typeface="Consolas"/>
              </a:rPr>
              <a:t>(@Master, </a:t>
            </a:r>
            <a:r>
              <a:rPr lang="en-US" dirty="0" err="1">
                <a:latin typeface="Consolas"/>
                <a:cs typeface="Consolas"/>
              </a:rPr>
              <a:t>RequestId</a:t>
            </a:r>
            <a:r>
              <a:rPr lang="en-US" dirty="0">
                <a:latin typeface="Consolas"/>
                <a:cs typeface="Consolas"/>
              </a:rPr>
              <a:t>, </a:t>
            </a:r>
            <a:r>
              <a:rPr lang="en-US" dirty="0" err="1">
                <a:latin typeface="Consolas"/>
                <a:cs typeface="Consolas"/>
              </a:rPr>
              <a:t>Src</a:t>
            </a:r>
            <a:r>
              <a:rPr lang="en-US" dirty="0">
                <a:latin typeface="Consolas"/>
                <a:cs typeface="Consolas"/>
              </a:rPr>
              <a:t>, </a:t>
            </a:r>
            <a:r>
              <a:rPr lang="en-US" dirty="0" smtClean="0">
                <a:latin typeface="Consolas"/>
                <a:cs typeface="Consolas"/>
              </a:rPr>
              <a:t>"</a:t>
            </a:r>
            <a:r>
              <a:rPr lang="en-US" dirty="0" err="1">
                <a:latin typeface="Consolas"/>
                <a:cs typeface="Consolas"/>
              </a:rPr>
              <a:t>ChunkLocations</a:t>
            </a:r>
            <a:r>
              <a:rPr lang="en-US" dirty="0" smtClean="0">
                <a:latin typeface="Consolas"/>
                <a:cs typeface="Consolas"/>
              </a:rPr>
              <a:t>"</a:t>
            </a:r>
            <a:r>
              <a:rPr lang="en-US" dirty="0">
                <a:latin typeface="Consolas"/>
                <a:cs typeface="Consolas"/>
              </a:rPr>
              <a:t>, </a:t>
            </a:r>
            <a:r>
              <a:rPr lang="en-US" dirty="0" err="1">
                <a:latin typeface="Consolas"/>
                <a:cs typeface="Consolas"/>
              </a:rPr>
              <a:t>ChunkId</a:t>
            </a:r>
            <a:r>
              <a:rPr lang="en-US" dirty="0" smtClean="0">
                <a:latin typeface="Consolas"/>
                <a:cs typeface="Consolas"/>
              </a:rPr>
              <a:t>)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AND </a:t>
            </a:r>
          </a:p>
          <a:p>
            <a:r>
              <a:rPr lang="en-US" dirty="0">
                <a:latin typeface="Consolas"/>
                <a:cs typeface="Consolas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notin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b="1" dirty="0" err="1">
                <a:solidFill>
                  <a:srgbClr val="660066"/>
                </a:solidFill>
                <a:latin typeface="Consolas"/>
                <a:cs typeface="Consolas"/>
              </a:rPr>
              <a:t>hb_chunk</a:t>
            </a:r>
            <a:r>
              <a:rPr lang="en-US" dirty="0">
                <a:latin typeface="Consolas"/>
                <a:cs typeface="Consolas"/>
              </a:rPr>
              <a:t>(_, </a:t>
            </a:r>
            <a:r>
              <a:rPr lang="en-US" dirty="0" err="1">
                <a:latin typeface="Consolas"/>
                <a:cs typeface="Consolas"/>
              </a:rPr>
              <a:t>ChunkId</a:t>
            </a:r>
            <a:r>
              <a:rPr lang="en-US" dirty="0">
                <a:latin typeface="Consolas"/>
                <a:cs typeface="Consolas"/>
              </a:rPr>
              <a:t>, _);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230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C179-5504-0F4F-A25C-5707CD43B0A9}" type="slidenum">
              <a:rPr lang="en-US" smtClean="0"/>
              <a:t>11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8925" y="807197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-12701" y="78258"/>
            <a:ext cx="90894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kern="0" dirty="0" smtClean="0">
                <a:solidFill>
                  <a:srgbClr val="000000"/>
                </a:solidFill>
                <a:latin typeface="Trebuchet MS"/>
              </a:rPr>
              <a:t>Disorderly Declarative Programming</a:t>
            </a:r>
            <a:endParaRPr lang="en-US" sz="3300" b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76" y="735053"/>
            <a:ext cx="9060548" cy="5960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i="1" dirty="0" smtClean="0">
                <a:solidFill>
                  <a:srgbClr val="000090"/>
                </a:solidFill>
                <a:latin typeface="Trebuchet MS"/>
                <a:cs typeface="Trebuchet MS"/>
              </a:rPr>
              <a:t>You can really implement distributed systems with declarative logic programming!!!</a:t>
            </a:r>
          </a:p>
          <a:p>
            <a:pPr algn="ctr">
              <a:lnSpc>
                <a:spcPct val="150000"/>
              </a:lnSpc>
            </a:pPr>
            <a:r>
              <a:rPr lang="en-US" sz="3200" i="1" dirty="0" smtClean="0">
                <a:solidFill>
                  <a:srgbClr val="000090"/>
                </a:solidFill>
                <a:latin typeface="Trebuchet MS"/>
                <a:cs typeface="Trebuchet MS"/>
              </a:rPr>
              <a:t>Ex: distributed </a:t>
            </a:r>
            <a:r>
              <a:rPr lang="en-US" sz="3200" i="1" dirty="0">
                <a:solidFill>
                  <a:srgbClr val="FF0000"/>
                </a:solidFill>
                <a:latin typeface="Trebuchet MS"/>
                <a:cs typeface="Trebuchet MS"/>
              </a:rPr>
              <a:t>file systems</a:t>
            </a:r>
            <a:r>
              <a:rPr lang="en-US" sz="3200" i="1" dirty="0">
                <a:solidFill>
                  <a:srgbClr val="000090"/>
                </a:solidFill>
                <a:latin typeface="Trebuchet MS"/>
                <a:cs typeface="Trebuchet MS"/>
              </a:rPr>
              <a:t>, distributed </a:t>
            </a:r>
            <a:r>
              <a:rPr lang="en-US" sz="3200" i="1" dirty="0">
                <a:solidFill>
                  <a:srgbClr val="FF0000"/>
                </a:solidFill>
                <a:latin typeface="Trebuchet MS"/>
                <a:cs typeface="Trebuchet MS"/>
              </a:rPr>
              <a:t>locking services</a:t>
            </a:r>
            <a:r>
              <a:rPr lang="en-US" sz="3200" i="1" dirty="0">
                <a:solidFill>
                  <a:srgbClr val="000090"/>
                </a:solidFill>
                <a:latin typeface="Trebuchet MS"/>
                <a:cs typeface="Trebuchet MS"/>
              </a:rPr>
              <a:t>, distributed </a:t>
            </a:r>
            <a:r>
              <a:rPr lang="en-US" sz="3200" i="1" dirty="0">
                <a:solidFill>
                  <a:srgbClr val="FF0000"/>
                </a:solidFill>
                <a:latin typeface="Trebuchet MS"/>
                <a:cs typeface="Trebuchet MS"/>
              </a:rPr>
              <a:t>data processing systems </a:t>
            </a:r>
            <a:r>
              <a:rPr lang="en-US" sz="3200" i="1" dirty="0">
                <a:solidFill>
                  <a:srgbClr val="000090"/>
                </a:solidFill>
                <a:latin typeface="Trebuchet MS"/>
                <a:cs typeface="Trebuchet MS"/>
              </a:rPr>
              <a:t>(e.g. </a:t>
            </a:r>
            <a:r>
              <a:rPr lang="en-US" sz="3200" i="1" dirty="0" err="1">
                <a:solidFill>
                  <a:srgbClr val="000090"/>
                </a:solidFill>
                <a:latin typeface="Trebuchet MS"/>
                <a:cs typeface="Trebuchet MS"/>
              </a:rPr>
              <a:t>MapReduce</a:t>
            </a:r>
            <a:r>
              <a:rPr lang="en-US" sz="3200" i="1" dirty="0" smtClean="0">
                <a:solidFill>
                  <a:srgbClr val="000090"/>
                </a:solidFill>
                <a:latin typeface="Trebuchet MS"/>
                <a:cs typeface="Trebuchet MS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en-US" sz="3200" i="1" dirty="0" smtClean="0">
                <a:solidFill>
                  <a:srgbClr val="008000"/>
                </a:solidFill>
                <a:latin typeface="Trebuchet MS"/>
                <a:cs typeface="Trebuchet MS"/>
              </a:rPr>
              <a:t>Advantages: Much more concise! </a:t>
            </a:r>
          </a:p>
          <a:p>
            <a:pPr algn="ctr">
              <a:lnSpc>
                <a:spcPct val="150000"/>
              </a:lnSpc>
            </a:pPr>
            <a:r>
              <a:rPr lang="en-US" sz="3200" i="1" dirty="0" err="1" smtClean="0">
                <a:solidFill>
                  <a:srgbClr val="008000"/>
                </a:solidFill>
                <a:latin typeface="Trebuchet MS"/>
                <a:cs typeface="Trebuchet MS"/>
              </a:rPr>
              <a:t>Pseudocode</a:t>
            </a:r>
            <a:r>
              <a:rPr lang="en-US" sz="3200" i="1" dirty="0" smtClean="0">
                <a:solidFill>
                  <a:srgbClr val="008000"/>
                </a:solidFill>
                <a:latin typeface="Trebuchet MS"/>
                <a:cs typeface="Trebuchet MS"/>
              </a:rPr>
              <a:t>-like</a:t>
            </a:r>
          </a:p>
          <a:p>
            <a:pPr algn="ctr">
              <a:lnSpc>
                <a:spcPct val="150000"/>
              </a:lnSpc>
            </a:pPr>
            <a:r>
              <a:rPr lang="en-US" sz="3200" i="1" dirty="0" smtClean="0">
                <a:solidFill>
                  <a:srgbClr val="008000"/>
                </a:solidFill>
                <a:latin typeface="Trebuchet MS"/>
                <a:cs typeface="Trebuchet MS"/>
              </a:rPr>
              <a:t>Easier to test/debug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0809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925" y="708420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266" y="20403"/>
            <a:ext cx="8818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kern="0" dirty="0" err="1" smtClean="0">
                <a:solidFill>
                  <a:srgbClr val="000000"/>
                </a:solidFill>
                <a:latin typeface="Trebuchet MS"/>
              </a:rPr>
              <a:t>Coflow</a:t>
            </a:r>
            <a:r>
              <a:rPr lang="en-US" sz="3600" kern="0" dirty="0" smtClean="0">
                <a:solidFill>
                  <a:srgbClr val="000000"/>
                </a:solidFill>
                <a:latin typeface="Trebuchet MS"/>
              </a:rPr>
              <a:t> Networking: Recall BSP</a:t>
            </a:r>
            <a:endParaRPr lang="en-US" sz="3600" b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12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99143" y="844653"/>
            <a:ext cx="8520581" cy="50258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 smtClean="0">
              <a:solidFill>
                <a:srgbClr val="000090"/>
              </a:solidFill>
              <a:latin typeface="Calibri"/>
              <a:cs typeface="Calibri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143611" y="2886813"/>
            <a:ext cx="2176272" cy="11521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06897" y="4032456"/>
            <a:ext cx="15776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 smtClean="0">
                <a:latin typeface="Trebuchet MS"/>
                <a:cs typeface="Trebuchet MS"/>
              </a:rPr>
              <a:t>Machine 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38230" y="1058577"/>
            <a:ext cx="23059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 smtClean="0">
                <a:latin typeface="Trebuchet MS"/>
                <a:cs typeface="Trebuchet MS"/>
              </a:rPr>
              <a:t>Machine 4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649796" y="5454972"/>
            <a:ext cx="15776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 smtClean="0">
                <a:latin typeface="Trebuchet MS"/>
                <a:cs typeface="Trebuchet MS"/>
              </a:rPr>
              <a:t>Machine 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185614" y="4079669"/>
            <a:ext cx="15776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 smtClean="0">
                <a:latin typeface="Trebuchet MS"/>
                <a:cs typeface="Trebuchet MS"/>
              </a:rPr>
              <a:t>Machine 3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516071" y="1452430"/>
            <a:ext cx="2176272" cy="11521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888531" y="2926206"/>
            <a:ext cx="2176272" cy="11521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519841" y="4318669"/>
            <a:ext cx="2172502" cy="11544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cxnSp>
        <p:nvCxnSpPr>
          <p:cNvPr id="45" name="Straight Arrow Connector 44"/>
          <p:cNvCxnSpPr>
            <a:stCxn id="44" idx="0"/>
            <a:endCxn id="42" idx="2"/>
          </p:cNvCxnSpPr>
          <p:nvPr/>
        </p:nvCxnSpPr>
        <p:spPr>
          <a:xfrm flipH="1" flipV="1">
            <a:off x="4604207" y="2604574"/>
            <a:ext cx="1885" cy="1714095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3" idx="1"/>
            <a:endCxn id="42" idx="2"/>
          </p:cNvCxnSpPr>
          <p:nvPr/>
        </p:nvCxnSpPr>
        <p:spPr>
          <a:xfrm flipH="1" flipV="1">
            <a:off x="4604207" y="2604574"/>
            <a:ext cx="1284324" cy="897704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2" idx="2"/>
            <a:endCxn id="37" idx="3"/>
          </p:cNvCxnSpPr>
          <p:nvPr/>
        </p:nvCxnSpPr>
        <p:spPr>
          <a:xfrm flipH="1">
            <a:off x="3319883" y="2604574"/>
            <a:ext cx="1284324" cy="858311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4" idx="0"/>
            <a:endCxn id="37" idx="3"/>
          </p:cNvCxnSpPr>
          <p:nvPr/>
        </p:nvCxnSpPr>
        <p:spPr>
          <a:xfrm flipH="1" flipV="1">
            <a:off x="3319883" y="3462885"/>
            <a:ext cx="1286209" cy="855784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3" idx="1"/>
            <a:endCxn id="44" idx="0"/>
          </p:cNvCxnSpPr>
          <p:nvPr/>
        </p:nvCxnSpPr>
        <p:spPr>
          <a:xfrm flipH="1">
            <a:off x="4606092" y="3502278"/>
            <a:ext cx="1282439" cy="816391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3" idx="1"/>
            <a:endCxn id="37" idx="3"/>
          </p:cNvCxnSpPr>
          <p:nvPr/>
        </p:nvCxnSpPr>
        <p:spPr>
          <a:xfrm flipH="1" flipV="1">
            <a:off x="3319883" y="3462885"/>
            <a:ext cx="2568648" cy="39393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143611" y="2954960"/>
            <a:ext cx="21762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rgbClr val="B90000"/>
                </a:solidFill>
                <a:latin typeface="Trebuchet MS"/>
                <a:cs typeface="Trebuchet MS"/>
              </a:rPr>
              <a:t>User code</a:t>
            </a:r>
            <a:endParaRPr lang="en-US" sz="2200" b="1" i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519841" y="1542496"/>
            <a:ext cx="21725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rgbClr val="B90000"/>
                </a:solidFill>
                <a:latin typeface="Trebuchet MS"/>
                <a:cs typeface="Trebuchet MS"/>
              </a:rPr>
              <a:t>User code</a:t>
            </a:r>
            <a:endParaRPr lang="en-US" sz="2200" b="1" i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510926" y="4364002"/>
            <a:ext cx="21762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rgbClr val="B90000"/>
                </a:solidFill>
                <a:latin typeface="Trebuchet MS"/>
                <a:cs typeface="Trebuchet MS"/>
              </a:rPr>
              <a:t>User code</a:t>
            </a:r>
            <a:endParaRPr lang="en-US" sz="2200" b="1" i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888531" y="2954960"/>
            <a:ext cx="21762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rgbClr val="B90000"/>
                </a:solidFill>
                <a:latin typeface="Trebuchet MS"/>
                <a:cs typeface="Trebuchet MS"/>
              </a:rPr>
              <a:t>User code</a:t>
            </a:r>
            <a:endParaRPr lang="en-US" sz="2200" b="1" i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36254" y="1116846"/>
            <a:ext cx="11157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rgbClr val="B90000"/>
                </a:solidFill>
                <a:latin typeface="Trebuchet MS"/>
                <a:cs typeface="Trebuchet MS"/>
              </a:rPr>
              <a:t>Global Clock</a:t>
            </a:r>
            <a:endParaRPr lang="en-US" sz="2200" b="1" i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19883" y="3247441"/>
            <a:ext cx="199958" cy="430887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391208" y="4141430"/>
            <a:ext cx="429768" cy="2011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368041" y="2591305"/>
            <a:ext cx="429768" cy="2011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692343" y="3286834"/>
            <a:ext cx="199958" cy="430887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rot="18878460">
            <a:off x="4613768" y="2691889"/>
            <a:ext cx="429768" cy="2011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rot="18878460">
            <a:off x="3274276" y="3577743"/>
            <a:ext cx="429768" cy="2011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 rot="18846837">
            <a:off x="4267457" y="2575810"/>
            <a:ext cx="201168" cy="4297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18846837">
            <a:off x="5586614" y="3456790"/>
            <a:ext cx="201168" cy="4297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 rot="18878460">
            <a:off x="5454858" y="3198783"/>
            <a:ext cx="429768" cy="2011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 rot="18846837">
            <a:off x="3415487" y="2996271"/>
            <a:ext cx="201168" cy="4297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 rot="18846837">
            <a:off x="4786421" y="3881992"/>
            <a:ext cx="201168" cy="4297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 rot="18878460">
            <a:off x="4151423" y="4024887"/>
            <a:ext cx="429768" cy="2011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428787" y="913432"/>
            <a:ext cx="1546450" cy="1545997"/>
            <a:chOff x="1428787" y="1012209"/>
            <a:chExt cx="1546450" cy="1545997"/>
          </a:xfrm>
        </p:grpSpPr>
        <p:pic>
          <p:nvPicPr>
            <p:cNvPr id="3" name="Picture 2" descr="simple-clock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8787" y="1012209"/>
              <a:ext cx="1546450" cy="1545997"/>
            </a:xfrm>
            <a:prstGeom prst="rect">
              <a:avLst/>
            </a:prstGeom>
          </p:spPr>
        </p:pic>
        <p:cxnSp>
          <p:nvCxnSpPr>
            <p:cNvPr id="8" name="Straight Arrow Connector 7"/>
            <p:cNvCxnSpPr/>
            <p:nvPr/>
          </p:nvCxnSpPr>
          <p:spPr>
            <a:xfrm flipV="1">
              <a:off x="2195285" y="1238083"/>
              <a:ext cx="0" cy="59436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2195285" y="1409790"/>
              <a:ext cx="0" cy="41148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Multidocument 56"/>
          <p:cNvSpPr/>
          <p:nvPr/>
        </p:nvSpPr>
        <p:spPr>
          <a:xfrm>
            <a:off x="3740365" y="2101936"/>
            <a:ext cx="1706818" cy="391160"/>
          </a:xfrm>
          <a:prstGeom prst="flowChartMultidocumen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Data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0" name="Multidocument 59"/>
          <p:cNvSpPr/>
          <p:nvPr/>
        </p:nvSpPr>
        <p:spPr>
          <a:xfrm>
            <a:off x="1374248" y="3522939"/>
            <a:ext cx="1706818" cy="391160"/>
          </a:xfrm>
          <a:prstGeom prst="flowChartMultidocumen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Data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" name="Multidocument 60"/>
          <p:cNvSpPr/>
          <p:nvPr/>
        </p:nvSpPr>
        <p:spPr>
          <a:xfrm>
            <a:off x="6156991" y="3577190"/>
            <a:ext cx="1706818" cy="391160"/>
          </a:xfrm>
          <a:prstGeom prst="flowChartMultidocumen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Data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2" name="Multidocument 61"/>
          <p:cNvSpPr/>
          <p:nvPr/>
        </p:nvSpPr>
        <p:spPr>
          <a:xfrm>
            <a:off x="3757972" y="4929034"/>
            <a:ext cx="1706818" cy="391160"/>
          </a:xfrm>
          <a:prstGeom prst="flowChartMultidocumen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Data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25" y="5842248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i="1" dirty="0" smtClean="0">
                <a:solidFill>
                  <a:srgbClr val="990000"/>
                </a:solidFill>
                <a:latin typeface="Trebuchet MS"/>
                <a:cs typeface="Trebuchet MS"/>
              </a:rPr>
              <a:t>Q: Which networking protocols are good for BSP? </a:t>
            </a:r>
          </a:p>
          <a:p>
            <a:pPr algn="ctr"/>
            <a:r>
              <a:rPr lang="en-US" sz="3000" i="1" dirty="0" smtClean="0">
                <a:solidFill>
                  <a:srgbClr val="990000"/>
                </a:solidFill>
                <a:latin typeface="Trebuchet MS"/>
                <a:cs typeface="Trebuchet MS"/>
              </a:rPr>
              <a:t>TCP or something else? </a:t>
            </a:r>
            <a:endParaRPr lang="en-US" sz="3000" i="1" dirty="0">
              <a:solidFill>
                <a:srgbClr val="990000"/>
              </a:solidFill>
              <a:latin typeface="Trebuchet MS"/>
              <a:cs typeface="Trebuchet M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488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-2.96296E-6 L 0.08734 -0.08449 " pathEditMode="relative" ptsTypes="AA">
                                      <p:cBhvr>
                                        <p:cTn id="4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01898 L 0.09028 0.07107 " pathEditMode="relative" ptsTypes="AA">
                                      <p:cBhvr>
                                        <p:cTn id="4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73472E-18 L 0.24652 1.73472E-18 " pathEditMode="relative" ptsTypes="AA">
                                      <p:cBhvr>
                                        <p:cTn id="4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96296E-6 L -0.10625 0.0833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13" y="4167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73472E-18 L -0.09479 -0.08472 " pathEditMode="relative" ptsTypes="AA">
                                      <p:cBhvr>
                                        <p:cTn id="5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96296E-6 L -0.23611 0.0002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06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44444E-6 6.2963E-6 L -9.44444E-6 0.21135 " pathEditMode="relative" ptsTypes="AA">
                                      <p:cBhvr>
                                        <p:cTn id="5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7037E-7 L 0.09549 0.08495 " pathEditMode="relative" ptsTypes="AA">
                                      <p:cBhvr>
                                        <p:cTn id="5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85185E-6 L -0.09774 0.09745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96" y="4861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-2.96296E-6 L 0.09219 -0.08681 " pathEditMode="relative" ptsTypes="AA">
                                      <p:cBhvr>
                                        <p:cTn id="62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7362E-19 -3.7037E-7 L -8.67362E-19 -0.21134 " pathEditMode="relative" ptsTypes="AA">
                                      <p:cBhvr>
                                        <p:cTn id="6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6 0.00579 L -0.11563 -0.1030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3" y="-544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90" grpId="0"/>
      <p:bldP spid="66" grpId="0"/>
      <p:bldP spid="69" grpId="0"/>
      <p:bldP spid="2" grpId="0" animBg="1"/>
      <p:bldP spid="2" grpId="1" animBg="1"/>
      <p:bldP spid="2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46" grpId="0" animBg="1"/>
      <p:bldP spid="46" grpId="1" animBg="1"/>
      <p:bldP spid="46" grpId="2" animBg="1"/>
      <p:bldP spid="53" grpId="0" animBg="1"/>
      <p:bldP spid="53" grpId="1" animBg="1"/>
      <p:bldP spid="53" grpId="2" animBg="1"/>
      <p:bldP spid="54" grpId="0" animBg="1"/>
      <p:bldP spid="54" grpId="1" animBg="1"/>
      <p:bldP spid="54" grpId="2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C179-5504-0F4F-A25C-5707CD43B0A9}" type="slidenum">
              <a:rPr lang="en-US" smtClean="0"/>
              <a:t>13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8925" y="807197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-12701" y="78258"/>
            <a:ext cx="90894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kern="0" dirty="0" smtClean="0">
                <a:solidFill>
                  <a:srgbClr val="000000"/>
                </a:solidFill>
                <a:latin typeface="Trebuchet MS"/>
              </a:rPr>
              <a:t>Mismatch of TCP with BSP systems</a:t>
            </a:r>
            <a:endParaRPr lang="en-US" sz="3300" b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0143" y="637445"/>
            <a:ext cx="9060548" cy="4126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TCP is based on the notion of machine-to-machine </a:t>
            </a:r>
            <a:r>
              <a:rPr lang="en-US" sz="2200" i="1" dirty="0" smtClean="0">
                <a:solidFill>
                  <a:srgbClr val="990000"/>
                </a:solidFill>
                <a:latin typeface="Trebuchet MS"/>
                <a:cs typeface="Trebuchet MS"/>
              </a:rPr>
              <a:t>flow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I.e. Each </a:t>
            </a:r>
            <a:r>
              <a:rPr lang="en-US" sz="2200" dirty="0" err="1" smtClean="0">
                <a:solidFill>
                  <a:srgbClr val="000090"/>
                </a:solidFill>
                <a:latin typeface="Trebuchet MS"/>
                <a:cs typeface="Trebuchet MS"/>
              </a:rPr>
              <a:t>M</a:t>
            </a:r>
            <a:r>
              <a:rPr lang="en-US" sz="2200" baseline="-25000" dirty="0" err="1" smtClean="0">
                <a:solidFill>
                  <a:srgbClr val="000090"/>
                </a:solidFill>
                <a:latin typeface="Trebuchet MS"/>
                <a:cs typeface="Trebuchet MS"/>
              </a:rPr>
              <a:t>i</a:t>
            </a: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 – </a:t>
            </a:r>
            <a:r>
              <a:rPr lang="en-US" sz="2200" dirty="0" err="1" smtClean="0">
                <a:solidFill>
                  <a:srgbClr val="000090"/>
                </a:solidFill>
                <a:latin typeface="Trebuchet MS"/>
                <a:cs typeface="Trebuchet MS"/>
              </a:rPr>
              <a:t>M</a:t>
            </a:r>
            <a:r>
              <a:rPr lang="en-US" sz="2200" baseline="-25000" dirty="0" err="1" smtClean="0">
                <a:solidFill>
                  <a:srgbClr val="000090"/>
                </a:solidFill>
                <a:latin typeface="Trebuchet MS"/>
                <a:cs typeface="Trebuchet MS"/>
              </a:rPr>
              <a:t>j</a:t>
            </a: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 communication is separate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Objective of TCP: Be fair to each flow</a:t>
            </a:r>
          </a:p>
          <a:p>
            <a:pPr marL="800100" lvl="1" indent="-342900">
              <a:lnSpc>
                <a:spcPct val="150000"/>
              </a:lnSpc>
              <a:buFont typeface="Wingdings" charset="2"/>
              <a:buChar char="§"/>
            </a:pPr>
            <a:r>
              <a:rPr lang="en-US" sz="2200" dirty="0" smtClean="0">
                <a:solidFill>
                  <a:srgbClr val="990000"/>
                </a:solidFill>
                <a:latin typeface="Trebuchet MS"/>
                <a:cs typeface="Trebuchet MS"/>
              </a:rPr>
              <a:t>I.e. give each one equal bandwidth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But in BSP these communications are part of the same goal!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Objective should be: Finish all comm. cumulatively as early as possible.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Fairness is not important!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003477" y="3916901"/>
            <a:ext cx="4073247" cy="2812696"/>
            <a:chOff x="563771" y="989915"/>
            <a:chExt cx="8520581" cy="5120342"/>
          </a:xfrm>
        </p:grpSpPr>
        <p:sp>
          <p:nvSpPr>
            <p:cNvPr id="89" name="Rectangle 88"/>
            <p:cNvSpPr/>
            <p:nvPr/>
          </p:nvSpPr>
          <p:spPr>
            <a:xfrm>
              <a:off x="563771" y="1084440"/>
              <a:ext cx="8520581" cy="502581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 smtClean="0">
                <a:solidFill>
                  <a:srgbClr val="000090"/>
                </a:solidFill>
                <a:latin typeface="Calibri"/>
                <a:cs typeface="Calibri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143611" y="2886813"/>
              <a:ext cx="2176272" cy="115214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40881" y="4032455"/>
              <a:ext cx="2716589" cy="605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Machine 1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261119" y="989915"/>
              <a:ext cx="2718764" cy="605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Machine 4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361925" y="5414961"/>
              <a:ext cx="2535816" cy="605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Machine 2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654180" y="4079669"/>
              <a:ext cx="2744394" cy="605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Machine 3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516071" y="1606560"/>
              <a:ext cx="2176273" cy="115214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5888531" y="2926206"/>
              <a:ext cx="2176272" cy="115214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519841" y="4318669"/>
              <a:ext cx="2172502" cy="115444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  <p:cxnSp>
          <p:nvCxnSpPr>
            <p:cNvPr id="100" name="Straight Arrow Connector 99"/>
            <p:cNvCxnSpPr>
              <a:stCxn id="99" idx="0"/>
              <a:endCxn id="97" idx="2"/>
            </p:cNvCxnSpPr>
            <p:nvPr/>
          </p:nvCxnSpPr>
          <p:spPr>
            <a:xfrm flipH="1" flipV="1">
              <a:off x="4604208" y="2758703"/>
              <a:ext cx="1883" cy="1559965"/>
            </a:xfrm>
            <a:prstGeom prst="straightConnector1">
              <a:avLst/>
            </a:prstGeom>
            <a:ln w="47625">
              <a:solidFill>
                <a:schemeClr val="bg1">
                  <a:lumMod val="50000"/>
                </a:schemeClr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98" idx="1"/>
              <a:endCxn id="97" idx="2"/>
            </p:cNvCxnSpPr>
            <p:nvPr/>
          </p:nvCxnSpPr>
          <p:spPr>
            <a:xfrm flipH="1" flipV="1">
              <a:off x="4604208" y="2758703"/>
              <a:ext cx="1284323" cy="743575"/>
            </a:xfrm>
            <a:prstGeom prst="straightConnector1">
              <a:avLst/>
            </a:prstGeom>
            <a:ln w="47625">
              <a:solidFill>
                <a:schemeClr val="bg1">
                  <a:lumMod val="50000"/>
                </a:schemeClr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stCxn id="97" idx="2"/>
              <a:endCxn id="90" idx="3"/>
            </p:cNvCxnSpPr>
            <p:nvPr/>
          </p:nvCxnSpPr>
          <p:spPr>
            <a:xfrm flipH="1">
              <a:off x="3319883" y="2758703"/>
              <a:ext cx="1284325" cy="704182"/>
            </a:xfrm>
            <a:prstGeom prst="straightConnector1">
              <a:avLst/>
            </a:prstGeom>
            <a:ln w="47625">
              <a:solidFill>
                <a:schemeClr val="bg1">
                  <a:lumMod val="50000"/>
                </a:schemeClr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>
              <a:stCxn id="99" idx="0"/>
              <a:endCxn id="90" idx="3"/>
            </p:cNvCxnSpPr>
            <p:nvPr/>
          </p:nvCxnSpPr>
          <p:spPr>
            <a:xfrm flipH="1" flipV="1">
              <a:off x="3319883" y="3462885"/>
              <a:ext cx="1286209" cy="855784"/>
            </a:xfrm>
            <a:prstGeom prst="straightConnector1">
              <a:avLst/>
            </a:prstGeom>
            <a:ln w="47625">
              <a:solidFill>
                <a:schemeClr val="bg1">
                  <a:lumMod val="50000"/>
                </a:schemeClr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>
              <a:stCxn id="98" idx="1"/>
              <a:endCxn id="99" idx="0"/>
            </p:cNvCxnSpPr>
            <p:nvPr/>
          </p:nvCxnSpPr>
          <p:spPr>
            <a:xfrm flipH="1">
              <a:off x="4606092" y="3502278"/>
              <a:ext cx="1282439" cy="816391"/>
            </a:xfrm>
            <a:prstGeom prst="straightConnector1">
              <a:avLst/>
            </a:prstGeom>
            <a:ln w="47625">
              <a:solidFill>
                <a:schemeClr val="bg1">
                  <a:lumMod val="50000"/>
                </a:schemeClr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98" idx="1"/>
              <a:endCxn id="90" idx="3"/>
            </p:cNvCxnSpPr>
            <p:nvPr/>
          </p:nvCxnSpPr>
          <p:spPr>
            <a:xfrm flipH="1" flipV="1">
              <a:off x="3319883" y="3462885"/>
              <a:ext cx="2568648" cy="39393"/>
            </a:xfrm>
            <a:prstGeom prst="straightConnector1">
              <a:avLst/>
            </a:prstGeom>
            <a:ln w="47625">
              <a:solidFill>
                <a:schemeClr val="bg1">
                  <a:lumMod val="50000"/>
                </a:schemeClr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8" name="TextBox 147"/>
          <p:cNvSpPr txBox="1"/>
          <p:nvPr/>
        </p:nvSpPr>
        <p:spPr>
          <a:xfrm>
            <a:off x="10143" y="4522546"/>
            <a:ext cx="4759413" cy="2131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000" i="1" dirty="0" err="1" smtClean="0">
                <a:solidFill>
                  <a:srgbClr val="990000"/>
                </a:solidFill>
                <a:latin typeface="Trebuchet MS"/>
                <a:cs typeface="Trebuchet MS"/>
              </a:rPr>
              <a:t>Coflow</a:t>
            </a:r>
            <a:r>
              <a:rPr lang="en-US" sz="3000" i="1" dirty="0" smtClean="0">
                <a:solidFill>
                  <a:srgbClr val="990000"/>
                </a:solidFill>
                <a:latin typeface="Trebuchet MS"/>
                <a:cs typeface="Trebuchet MS"/>
              </a:rPr>
              <a:t> networking is an alternative to TCP to achieve this objective!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956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148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/>
          <p:cNvSpPr txBox="1"/>
          <p:nvPr/>
        </p:nvSpPr>
        <p:spPr>
          <a:xfrm>
            <a:off x="16079" y="64300"/>
            <a:ext cx="8629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rebuchet MS"/>
                <a:cs typeface="Trebuchet MS"/>
              </a:rPr>
              <a:t>Outline For Today</a:t>
            </a:r>
            <a:endParaRPr lang="en-US" sz="3600" dirty="0">
              <a:latin typeface="Trebuchet MS"/>
              <a:cs typeface="Trebuchet MS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0" y="758856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3452" y="773927"/>
            <a:ext cx="906054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A6A6A6"/>
                </a:solidFill>
                <a:latin typeface="Trebuchet MS"/>
                <a:cs typeface="Trebuchet MS"/>
              </a:rPr>
              <a:t>Finish of Overview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>
                <a:solidFill>
                  <a:srgbClr val="000090"/>
                </a:solidFill>
                <a:latin typeface="Trebuchet MS"/>
                <a:cs typeface="Trebuchet MS"/>
              </a:rPr>
              <a:t>Valiant’s</a:t>
            </a: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 </a:t>
            </a:r>
            <a:r>
              <a:rPr lang="en-US" sz="2400" dirty="0">
                <a:solidFill>
                  <a:srgbClr val="000090"/>
                </a:solidFill>
                <a:latin typeface="Trebuchet MS"/>
                <a:cs typeface="Trebuchet MS"/>
              </a:rPr>
              <a:t>1990 BSP </a:t>
            </a: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Paper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  <a:latin typeface="Trebuchet MS"/>
                <a:cs typeface="Trebuchet MS"/>
              </a:rPr>
              <a:t>MapReduce</a:t>
            </a:r>
            <a:endParaRPr lang="en-US" sz="2400" dirty="0">
              <a:solidFill>
                <a:schemeClr val="bg1">
                  <a:lumMod val="65000"/>
                </a:schemeClr>
              </a:solidFill>
              <a:latin typeface="Trebuchet MS"/>
              <a:cs typeface="Trebuchet M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4509-1FB2-2540-A246-CEF93BA6863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5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925" y="807197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1599" y="90958"/>
            <a:ext cx="9011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kern="0" dirty="0" err="1" smtClean="0">
                <a:latin typeface="Trebuchet MS"/>
              </a:rPr>
              <a:t>Valiant’s</a:t>
            </a:r>
            <a:r>
              <a:rPr lang="en-US" sz="3600" kern="0" dirty="0" smtClean="0">
                <a:latin typeface="Trebuchet MS"/>
              </a:rPr>
              <a:t> Paper</a:t>
            </a:r>
            <a:endParaRPr lang="en-US" sz="3600" b="1" dirty="0"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15</a:t>
            </a:fld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2476" y="839323"/>
            <a:ext cx="9060548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000090"/>
                </a:solidFill>
                <a:latin typeface="Trebuchet MS"/>
                <a:cs typeface="Trebuchet MS"/>
              </a:rPr>
              <a:t>Recall von </a:t>
            </a:r>
            <a:r>
              <a:rPr lang="en-US" sz="2000" dirty="0">
                <a:solidFill>
                  <a:srgbClr val="000090"/>
                </a:solidFill>
                <a:latin typeface="Trebuchet MS"/>
                <a:cs typeface="Trebuchet MS"/>
              </a:rPr>
              <a:t>Neumann </a:t>
            </a:r>
            <a:r>
              <a:rPr lang="en-US" sz="2000" dirty="0" smtClean="0">
                <a:solidFill>
                  <a:srgbClr val="000090"/>
                </a:solidFill>
                <a:latin typeface="Trebuchet MS"/>
                <a:cs typeface="Trebuchet MS"/>
              </a:rPr>
              <a:t>model/architecture of stored-program serial computing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078112" y="2053165"/>
            <a:ext cx="1933222" cy="1735667"/>
          </a:xfrm>
          <a:prstGeom prst="roundRect">
            <a:avLst/>
          </a:prstGeom>
          <a:noFill/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736007" y="2039055"/>
            <a:ext cx="57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CPU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445001" y="3083276"/>
            <a:ext cx="1284110" cy="5620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 Unit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445000" y="2422498"/>
            <a:ext cx="1284111" cy="5620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Arithmetic Unit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078112" y="4395230"/>
            <a:ext cx="1933222" cy="5620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651341" y="3788832"/>
            <a:ext cx="0" cy="60639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466963" y="3788832"/>
            <a:ext cx="0" cy="60639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676401" y="2422498"/>
            <a:ext cx="1583266" cy="7890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Input/Output</a:t>
            </a:r>
            <a:r>
              <a:rPr lang="en-US" dirty="0" smtClean="0">
                <a:solidFill>
                  <a:schemeClr val="tx1"/>
                </a:solidFill>
              </a:rPr>
              <a:t> Device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259667" y="2605101"/>
            <a:ext cx="818445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259667" y="3067945"/>
            <a:ext cx="818445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48177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animBg="1"/>
      <p:bldP spid="9" grpId="0" animBg="1"/>
      <p:bldP spid="12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925" y="807197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1599" y="90958"/>
            <a:ext cx="90114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kern="0" dirty="0" smtClean="0">
                <a:latin typeface="Trebuchet MS"/>
              </a:rPr>
              <a:t>Why was von Neumann Model So Successful?</a:t>
            </a:r>
            <a:endParaRPr lang="en-US" sz="3400" b="1" dirty="0"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16</a:t>
            </a:fld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1" y="839323"/>
            <a:ext cx="9152925" cy="5084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solidFill>
                  <a:srgbClr val="990000"/>
                </a:solidFill>
                <a:latin typeface="Trebuchet MS"/>
                <a:cs typeface="Trebuchet MS"/>
              </a:rPr>
              <a:t>Universality:</a:t>
            </a: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 Can execute any program (perform any computation)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solidFill>
                  <a:srgbClr val="990000"/>
                </a:solidFill>
                <a:latin typeface="Trebuchet MS"/>
                <a:cs typeface="Trebuchet MS"/>
              </a:rPr>
              <a:t>Efficiently realizable in hardware:</a:t>
            </a: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 w/ different technologies.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solidFill>
                  <a:srgbClr val="990000"/>
                </a:solidFill>
                <a:latin typeface="Trebuchet MS"/>
                <a:cs typeface="Trebuchet MS"/>
              </a:rPr>
              <a:t>Easy to understand for software developers</a:t>
            </a:r>
            <a:endParaRPr lang="en-US" sz="2200" dirty="0" smtClean="0">
              <a:solidFill>
                <a:srgbClr val="000090"/>
              </a:solidFill>
              <a:latin typeface="Trebuchet MS"/>
              <a:cs typeface="Trebuchet MS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990000"/>
                </a:solidFill>
                <a:latin typeface="Trebuchet MS"/>
                <a:cs typeface="Trebuchet MS"/>
              </a:rPr>
              <a:t>“Bridging </a:t>
            </a:r>
            <a:r>
              <a:rPr lang="en-US" sz="2400" dirty="0">
                <a:solidFill>
                  <a:srgbClr val="990000"/>
                </a:solidFill>
                <a:latin typeface="Trebuchet MS"/>
                <a:cs typeface="Trebuchet MS"/>
              </a:rPr>
              <a:t>gap between hardware &amp; </a:t>
            </a:r>
            <a:r>
              <a:rPr lang="en-US" sz="2400" dirty="0" smtClean="0">
                <a:solidFill>
                  <a:srgbClr val="990000"/>
                </a:solidFill>
                <a:latin typeface="Trebuchet MS"/>
                <a:cs typeface="Trebuchet MS"/>
              </a:rPr>
              <a:t>software”</a:t>
            </a:r>
            <a:endParaRPr lang="en-US" sz="2400" dirty="0" smtClean="0">
              <a:solidFill>
                <a:srgbClr val="000090"/>
              </a:solidFill>
              <a:latin typeface="Trebuchet MS"/>
              <a:cs typeface="Trebuchet MS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90"/>
                </a:solidFill>
                <a:latin typeface="Trebuchet MS"/>
                <a:cs typeface="Trebuchet MS"/>
              </a:rPr>
              <a:t>i</a:t>
            </a: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.e. Good </a:t>
            </a:r>
            <a:r>
              <a:rPr lang="en-US" sz="2200" dirty="0">
                <a:solidFill>
                  <a:srgbClr val="000090"/>
                </a:solidFill>
                <a:latin typeface="Trebuchet MS"/>
                <a:cs typeface="Trebuchet MS"/>
              </a:rPr>
              <a:t>conceptual map between: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90"/>
                </a:solidFill>
                <a:latin typeface="Trebuchet MS"/>
                <a:cs typeface="Trebuchet MS"/>
              </a:rPr>
              <a:t>	What the hardware is </a:t>
            </a: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“roughly” </a:t>
            </a:r>
            <a:r>
              <a:rPr lang="en-US" sz="2200" dirty="0">
                <a:solidFill>
                  <a:srgbClr val="000090"/>
                </a:solidFill>
                <a:latin typeface="Trebuchet MS"/>
                <a:cs typeface="Trebuchet MS"/>
              </a:rPr>
              <a:t>doing.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90"/>
                </a:solidFill>
                <a:latin typeface="Trebuchet MS"/>
                <a:cs typeface="Trebuchet MS"/>
              </a:rPr>
              <a:t>	What the software </a:t>
            </a: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can “roughly” assume hardware is doing.</a:t>
            </a:r>
          </a:p>
          <a:p>
            <a:pPr algn="ctr">
              <a:lnSpc>
                <a:spcPct val="150000"/>
              </a:lnSpc>
            </a:pPr>
            <a:r>
              <a:rPr lang="en-US" sz="3100" i="1" dirty="0" smtClean="0">
                <a:solidFill>
                  <a:srgbClr val="008000"/>
                </a:solidFill>
                <a:latin typeface="Trebuchet MS"/>
                <a:cs typeface="Trebuchet MS"/>
              </a:rPr>
              <a:t>**Enables software and hardware to be developed independently and transferred easily!**</a:t>
            </a:r>
            <a:endParaRPr lang="en-US" sz="3100" i="1" dirty="0">
              <a:solidFill>
                <a:srgbClr val="008000"/>
              </a:solidFill>
              <a:latin typeface="Trebuchet MS"/>
              <a:cs typeface="Trebuchet M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237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925" y="807197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1599" y="90958"/>
            <a:ext cx="9011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kern="0" dirty="0" smtClean="0">
                <a:latin typeface="Trebuchet MS"/>
              </a:rPr>
              <a:t>How about other serial models?</a:t>
            </a:r>
            <a:endParaRPr lang="en-US" sz="3600" b="1" dirty="0"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17</a:t>
            </a:fld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2476" y="684102"/>
            <a:ext cx="9060548" cy="6117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Contrast with other models: e.g., “dataflow” model</a:t>
            </a:r>
          </a:p>
          <a:p>
            <a:pPr algn="ctr">
              <a:lnSpc>
                <a:spcPct val="150000"/>
              </a:lnSpc>
            </a:pPr>
            <a:r>
              <a:rPr lang="en-US" sz="2200" i="1" dirty="0" smtClean="0">
                <a:solidFill>
                  <a:srgbClr val="000090"/>
                </a:solidFill>
                <a:latin typeface="Trebuchet MS"/>
                <a:cs typeface="Trebuchet MS"/>
              </a:rPr>
              <a:t>(Not-to-confuse with “dataflow data processing systems”)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Von Neumann Model: </a:t>
            </a:r>
            <a:r>
              <a:rPr lang="en-US" sz="2200" dirty="0" smtClean="0">
                <a:solidFill>
                  <a:srgbClr val="990000"/>
                </a:solidFill>
                <a:latin typeface="Trebuchet MS"/>
                <a:cs typeface="Trebuchet MS"/>
              </a:rPr>
              <a:t>Control Driven</a:t>
            </a:r>
          </a:p>
          <a:p>
            <a:pPr marL="800100" lvl="1" indent="-342900">
              <a:lnSpc>
                <a:spcPct val="150000"/>
              </a:lnSpc>
              <a:buFont typeface="Wingdings" charset="2"/>
              <a:buChar char="§"/>
            </a:pPr>
            <a:r>
              <a:rPr lang="en-US" sz="2200" dirty="0" smtClean="0">
                <a:solidFill>
                  <a:srgbClr val="990000"/>
                </a:solidFill>
                <a:latin typeface="Trebuchet MS"/>
                <a:cs typeface="Trebuchet MS"/>
              </a:rPr>
              <a:t>Instruction sequence is precisely defined</a:t>
            </a:r>
          </a:p>
          <a:p>
            <a:pPr marL="800100" lvl="1" indent="-342900">
              <a:lnSpc>
                <a:spcPct val="150000"/>
              </a:lnSpc>
              <a:buFont typeface="Wingdings" charset="2"/>
              <a:buChar char="§"/>
            </a:pPr>
            <a:r>
              <a:rPr lang="en-US" sz="2200" dirty="0" smtClean="0">
                <a:solidFill>
                  <a:srgbClr val="990000"/>
                </a:solidFill>
                <a:latin typeface="Trebuchet MS"/>
                <a:cs typeface="Trebuchet MS"/>
              </a:rPr>
              <a:t>Sequence in the program determines the next instruction</a:t>
            </a:r>
          </a:p>
          <a:p>
            <a:pPr marL="0" lvl="1">
              <a:lnSpc>
                <a:spcPct val="150000"/>
              </a:lnSpc>
            </a:pPr>
            <a:r>
              <a:rPr lang="en-US" dirty="0">
                <a:solidFill>
                  <a:srgbClr val="660066"/>
                </a:solidFill>
                <a:latin typeface="Consolas"/>
                <a:cs typeface="Consolas"/>
              </a:rPr>
              <a:t>i</a:t>
            </a:r>
            <a:r>
              <a:rPr lang="en-US" dirty="0" smtClean="0">
                <a:solidFill>
                  <a:srgbClr val="660066"/>
                </a:solidFill>
                <a:latin typeface="Consolas"/>
                <a:cs typeface="Consolas"/>
              </a:rPr>
              <a:t>1:    z </a:t>
            </a:r>
            <a:r>
              <a:rPr lang="en-US" dirty="0">
                <a:solidFill>
                  <a:srgbClr val="660066"/>
                </a:solidFill>
                <a:latin typeface="Consolas"/>
                <a:cs typeface="Consolas"/>
              </a:rPr>
              <a:t>= </a:t>
            </a:r>
            <a:r>
              <a:rPr lang="en-US" dirty="0" smtClean="0">
                <a:solidFill>
                  <a:srgbClr val="660066"/>
                </a:solidFill>
                <a:latin typeface="Consolas"/>
                <a:cs typeface="Consolas"/>
              </a:rPr>
              <a:t>a + b</a:t>
            </a:r>
            <a:r>
              <a:rPr lang="en-US" dirty="0">
                <a:solidFill>
                  <a:srgbClr val="660066"/>
                </a:solidFill>
                <a:latin typeface="Consolas"/>
                <a:cs typeface="Consolas"/>
              </a:rPr>
              <a:t>;</a:t>
            </a:r>
            <a:br>
              <a:rPr lang="en-US" dirty="0">
                <a:solidFill>
                  <a:srgbClr val="660066"/>
                </a:solidFill>
                <a:latin typeface="Consolas"/>
                <a:cs typeface="Consolas"/>
              </a:rPr>
            </a:br>
            <a:r>
              <a:rPr lang="en-US" dirty="0">
                <a:solidFill>
                  <a:srgbClr val="660066"/>
                </a:solidFill>
                <a:latin typeface="Consolas"/>
                <a:cs typeface="Consolas"/>
              </a:rPr>
              <a:t>i</a:t>
            </a:r>
            <a:r>
              <a:rPr lang="en-US" dirty="0" smtClean="0">
                <a:solidFill>
                  <a:srgbClr val="660066"/>
                </a:solidFill>
                <a:latin typeface="Consolas"/>
                <a:cs typeface="Consolas"/>
              </a:rPr>
              <a:t>2</a:t>
            </a:r>
            <a:r>
              <a:rPr lang="en-US" dirty="0">
                <a:solidFill>
                  <a:srgbClr val="660066"/>
                </a:solidFill>
                <a:latin typeface="Consolas"/>
                <a:cs typeface="Consolas"/>
              </a:rPr>
              <a:t>:    </a:t>
            </a:r>
            <a:r>
              <a:rPr lang="en-US" dirty="0" smtClean="0">
                <a:solidFill>
                  <a:srgbClr val="660066"/>
                </a:solidFill>
                <a:latin typeface="Consolas"/>
                <a:cs typeface="Consolas"/>
              </a:rPr>
              <a:t>t </a:t>
            </a:r>
            <a:r>
              <a:rPr lang="en-US" dirty="0">
                <a:solidFill>
                  <a:srgbClr val="660066"/>
                </a:solidFill>
                <a:latin typeface="Consolas"/>
                <a:cs typeface="Consolas"/>
              </a:rPr>
              <a:t>= </a:t>
            </a:r>
            <a:r>
              <a:rPr lang="en-US" dirty="0" smtClean="0">
                <a:solidFill>
                  <a:srgbClr val="660066"/>
                </a:solidFill>
                <a:latin typeface="Consolas"/>
                <a:cs typeface="Consolas"/>
              </a:rPr>
              <a:t>z*</a:t>
            </a:r>
            <a:r>
              <a:rPr lang="en-US" dirty="0">
                <a:solidFill>
                  <a:srgbClr val="660066"/>
                </a:solidFill>
                <a:latin typeface="Consolas"/>
                <a:cs typeface="Consolas"/>
              </a:rPr>
              <a:t>d;</a:t>
            </a:r>
            <a:br>
              <a:rPr lang="en-US" dirty="0">
                <a:solidFill>
                  <a:srgbClr val="660066"/>
                </a:solidFill>
                <a:latin typeface="Consolas"/>
                <a:cs typeface="Consolas"/>
              </a:rPr>
            </a:br>
            <a:r>
              <a:rPr lang="en-US" dirty="0" smtClean="0">
                <a:solidFill>
                  <a:srgbClr val="660066"/>
                </a:solidFill>
                <a:latin typeface="Consolas"/>
                <a:cs typeface="Consolas"/>
              </a:rPr>
              <a:t>i3</a:t>
            </a:r>
            <a:r>
              <a:rPr lang="en-US" dirty="0">
                <a:solidFill>
                  <a:srgbClr val="660066"/>
                </a:solidFill>
                <a:latin typeface="Consolas"/>
                <a:cs typeface="Consolas"/>
              </a:rPr>
              <a:t>:    w</a:t>
            </a:r>
            <a:r>
              <a:rPr lang="en-US" dirty="0" smtClean="0">
                <a:solidFill>
                  <a:srgbClr val="660066"/>
                </a:solidFill>
                <a:latin typeface="Consolas"/>
                <a:cs typeface="Consolas"/>
              </a:rPr>
              <a:t> </a:t>
            </a:r>
            <a:r>
              <a:rPr lang="en-US" dirty="0">
                <a:solidFill>
                  <a:srgbClr val="660066"/>
                </a:solidFill>
                <a:latin typeface="Consolas"/>
                <a:cs typeface="Consolas"/>
              </a:rPr>
              <a:t>= a</a:t>
            </a:r>
            <a:r>
              <a:rPr lang="en-US" dirty="0" smtClean="0">
                <a:solidFill>
                  <a:srgbClr val="660066"/>
                </a:solidFill>
                <a:latin typeface="Consolas"/>
                <a:cs typeface="Consolas"/>
              </a:rPr>
              <a:t> </a:t>
            </a:r>
            <a:r>
              <a:rPr lang="en-US" dirty="0">
                <a:solidFill>
                  <a:srgbClr val="660066"/>
                </a:solidFill>
                <a:latin typeface="Consolas"/>
                <a:cs typeface="Consolas"/>
              </a:rPr>
              <a:t>+ e</a:t>
            </a:r>
            <a:r>
              <a:rPr lang="en-US" dirty="0" smtClean="0">
                <a:solidFill>
                  <a:srgbClr val="660066"/>
                </a:solidFill>
                <a:latin typeface="Consolas"/>
                <a:cs typeface="Consolas"/>
              </a:rPr>
              <a:t>;</a:t>
            </a:r>
          </a:p>
          <a:p>
            <a:pPr marL="285750" lvl="1" indent="-28575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Dataflow Model: </a:t>
            </a:r>
            <a:r>
              <a:rPr lang="en-US" sz="2200" dirty="0" smtClean="0">
                <a:solidFill>
                  <a:srgbClr val="990000"/>
                </a:solidFill>
                <a:latin typeface="Trebuchet MS"/>
                <a:cs typeface="Trebuchet MS"/>
              </a:rPr>
              <a:t>Data Driven</a:t>
            </a:r>
          </a:p>
          <a:p>
            <a:pPr marL="742950" lvl="2" indent="-28575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 smtClean="0">
                <a:solidFill>
                  <a:srgbClr val="990000"/>
                </a:solidFill>
                <a:latin typeface="Trebuchet MS"/>
                <a:cs typeface="Trebuchet MS"/>
              </a:rPr>
              <a:t>Instructions execute when their data becomes available!</a:t>
            </a:r>
          </a:p>
          <a:p>
            <a:pPr marL="0" lvl="1">
              <a:lnSpc>
                <a:spcPct val="150000"/>
              </a:lnSpc>
            </a:pPr>
            <a:r>
              <a:rPr lang="en-US" dirty="0" smtClean="0">
                <a:solidFill>
                  <a:srgbClr val="660066"/>
                </a:solidFill>
                <a:latin typeface="Consolas"/>
                <a:cs typeface="Consolas"/>
              </a:rPr>
              <a:t>i1:    z = a + b;</a:t>
            </a:r>
            <a:br>
              <a:rPr lang="en-US" dirty="0" smtClean="0">
                <a:solidFill>
                  <a:srgbClr val="660066"/>
                </a:solidFill>
                <a:latin typeface="Consolas"/>
                <a:cs typeface="Consolas"/>
              </a:rPr>
            </a:br>
            <a:r>
              <a:rPr lang="en-US" dirty="0" smtClean="0">
                <a:solidFill>
                  <a:srgbClr val="660066"/>
                </a:solidFill>
                <a:latin typeface="Consolas"/>
                <a:cs typeface="Consolas"/>
              </a:rPr>
              <a:t>i2:    t = z*d;</a:t>
            </a:r>
            <a:br>
              <a:rPr lang="en-US" dirty="0" smtClean="0">
                <a:solidFill>
                  <a:srgbClr val="660066"/>
                </a:solidFill>
                <a:latin typeface="Consolas"/>
                <a:cs typeface="Consolas"/>
              </a:rPr>
            </a:br>
            <a:r>
              <a:rPr lang="en-US" dirty="0" smtClean="0">
                <a:solidFill>
                  <a:srgbClr val="660066"/>
                </a:solidFill>
                <a:latin typeface="Consolas"/>
                <a:cs typeface="Consolas"/>
              </a:rPr>
              <a:t>i3:    w = a + e;</a:t>
            </a:r>
            <a:endParaRPr lang="en-US" dirty="0">
              <a:solidFill>
                <a:srgbClr val="660066"/>
              </a:solidFill>
              <a:latin typeface="Consolas"/>
              <a:cs typeface="Consola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25890" y="3839444"/>
            <a:ext cx="54045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 smtClean="0">
                <a:solidFill>
                  <a:srgbClr val="000090"/>
                </a:solidFill>
                <a:latin typeface="Trebuchet MS"/>
                <a:cs typeface="Trebuchet MS"/>
              </a:rPr>
              <a:t>execution sequence: i1 then </a:t>
            </a:r>
            <a:r>
              <a:rPr lang="en-US" sz="2100" dirty="0" smtClean="0">
                <a:solidFill>
                  <a:srgbClr val="000090"/>
                </a:solidFill>
                <a:latin typeface="Trebuchet MS"/>
                <a:cs typeface="Trebuchet MS"/>
              </a:rPr>
              <a:t>i2 </a:t>
            </a:r>
            <a:r>
              <a:rPr lang="en-US" sz="2100" dirty="0" smtClean="0">
                <a:solidFill>
                  <a:srgbClr val="000090"/>
                </a:solidFill>
                <a:latin typeface="Trebuchet MS"/>
                <a:cs typeface="Trebuchet MS"/>
              </a:rPr>
              <a:t>then </a:t>
            </a:r>
            <a:r>
              <a:rPr lang="en-US" sz="2100" dirty="0" smtClean="0">
                <a:solidFill>
                  <a:srgbClr val="000090"/>
                </a:solidFill>
                <a:latin typeface="Trebuchet MS"/>
                <a:cs typeface="Trebuchet MS"/>
              </a:rPr>
              <a:t>i3</a:t>
            </a:r>
            <a:endParaRPr lang="en-US" sz="2100" dirty="0">
              <a:solidFill>
                <a:srgbClr val="000090"/>
              </a:solidFill>
              <a:latin typeface="Trebuchet MS"/>
              <a:cs typeface="Trebuchet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98889" y="5785719"/>
            <a:ext cx="67141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solidFill>
                  <a:srgbClr val="000090"/>
                </a:solidFill>
                <a:latin typeface="Trebuchet MS"/>
                <a:cs typeface="Trebuchet MS"/>
              </a:rPr>
              <a:t>suppose a </a:t>
            </a:r>
            <a:r>
              <a:rPr lang="en-US" sz="2100" dirty="0" smtClean="0">
                <a:solidFill>
                  <a:srgbClr val="000090"/>
                </a:solidFill>
                <a:latin typeface="Trebuchet MS"/>
                <a:cs typeface="Trebuchet MS"/>
              </a:rPr>
              <a:t>is </a:t>
            </a:r>
            <a:r>
              <a:rPr lang="en-US" sz="2100" dirty="0" smtClean="0">
                <a:solidFill>
                  <a:srgbClr val="000090"/>
                </a:solidFill>
                <a:latin typeface="Trebuchet MS"/>
                <a:cs typeface="Trebuchet MS"/>
              </a:rPr>
              <a:t>available =&gt; if </a:t>
            </a:r>
            <a:r>
              <a:rPr lang="en-US" sz="2100" dirty="0" smtClean="0">
                <a:solidFill>
                  <a:srgbClr val="000090"/>
                </a:solidFill>
                <a:latin typeface="Trebuchet MS"/>
                <a:cs typeface="Trebuchet MS"/>
              </a:rPr>
              <a:t>e is available before </a:t>
            </a:r>
            <a:r>
              <a:rPr lang="en-US" sz="2100" dirty="0" smtClean="0">
                <a:solidFill>
                  <a:srgbClr val="000090"/>
                </a:solidFill>
                <a:latin typeface="Trebuchet MS"/>
                <a:cs typeface="Trebuchet MS"/>
              </a:rPr>
              <a:t>b</a:t>
            </a:r>
            <a:endParaRPr lang="en-US" sz="2100" dirty="0">
              <a:solidFill>
                <a:srgbClr val="000090"/>
              </a:solidFill>
              <a:latin typeface="Trebuchet MS"/>
              <a:cs typeface="Trebuchet MS"/>
            </a:endParaRPr>
          </a:p>
          <a:p>
            <a:r>
              <a:rPr lang="en-US" sz="2100" dirty="0" smtClean="0">
                <a:solidFill>
                  <a:srgbClr val="000090"/>
                </a:solidFill>
                <a:latin typeface="Trebuchet MS"/>
                <a:cs typeface="Trebuchet MS"/>
              </a:rPr>
              <a:t>execution sequence: i3 before </a:t>
            </a:r>
            <a:r>
              <a:rPr lang="en-US" sz="2100" dirty="0" smtClean="0">
                <a:solidFill>
                  <a:srgbClr val="000090"/>
                </a:solidFill>
                <a:latin typeface="Trebuchet MS"/>
                <a:cs typeface="Trebuchet MS"/>
              </a:rPr>
              <a:t>i1 </a:t>
            </a:r>
            <a:endParaRPr lang="en-US" sz="2100" dirty="0">
              <a:solidFill>
                <a:srgbClr val="000090"/>
              </a:solidFill>
              <a:latin typeface="Trebuchet MS"/>
              <a:cs typeface="Trebuchet M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712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925" y="807197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1599" y="90958"/>
            <a:ext cx="9011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kern="0" dirty="0" smtClean="0">
                <a:latin typeface="Trebuchet MS"/>
              </a:rPr>
              <a:t>Shortcomings of Other Models</a:t>
            </a:r>
            <a:endParaRPr lang="en-US" sz="3600" b="1" dirty="0"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18</a:t>
            </a:fld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2476" y="684102"/>
            <a:ext cx="9060548" cy="1079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Were </a:t>
            </a:r>
            <a:r>
              <a:rPr lang="en-US" sz="2200" dirty="0">
                <a:solidFill>
                  <a:srgbClr val="000090"/>
                </a:solidFill>
                <a:latin typeface="Trebuchet MS"/>
                <a:cs typeface="Trebuchet MS"/>
              </a:rPr>
              <a:t>not efficiently implementable on </a:t>
            </a: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hardware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Or </a:t>
            </a:r>
            <a:r>
              <a:rPr lang="en-US" sz="2200" dirty="0">
                <a:solidFill>
                  <a:srgbClr val="000090"/>
                </a:solidFill>
                <a:latin typeface="Trebuchet MS"/>
                <a:cs typeface="Trebuchet MS"/>
              </a:rPr>
              <a:t>were difficult to understand for software designers</a:t>
            </a: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260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925" y="807197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1599" y="90958"/>
            <a:ext cx="9011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kern="0" dirty="0" err="1" smtClean="0">
                <a:latin typeface="Trebuchet MS"/>
              </a:rPr>
              <a:t>Valiant’s</a:t>
            </a:r>
            <a:r>
              <a:rPr lang="en-US" sz="3600" kern="0" dirty="0" smtClean="0">
                <a:latin typeface="Trebuchet MS"/>
              </a:rPr>
              <a:t> Question</a:t>
            </a:r>
            <a:endParaRPr lang="en-US" sz="3600" b="1" dirty="0"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19</a:t>
            </a:fld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2377" y="1037770"/>
            <a:ext cx="9060548" cy="5170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i="1" dirty="0" smtClean="0">
                <a:solidFill>
                  <a:srgbClr val="990000"/>
                </a:solidFill>
                <a:latin typeface="Trebuchet MS"/>
                <a:cs typeface="Trebuchet MS"/>
              </a:rPr>
              <a:t>What is the von Neumann model for parallel computing?</a:t>
            </a:r>
          </a:p>
          <a:p>
            <a:pPr algn="ctr">
              <a:lnSpc>
                <a:spcPct val="150000"/>
              </a:lnSpc>
            </a:pPr>
            <a:r>
              <a:rPr lang="en-US" sz="3400" i="1" dirty="0" smtClean="0">
                <a:latin typeface="Trebuchet MS"/>
                <a:cs typeface="Trebuchet MS"/>
              </a:rPr>
              <a:t>Finding it, Valiant thinks, can </a:t>
            </a:r>
          </a:p>
          <a:p>
            <a:pPr algn="ctr">
              <a:lnSpc>
                <a:spcPct val="150000"/>
              </a:lnSpc>
            </a:pPr>
            <a:r>
              <a:rPr lang="en-US" sz="3600" i="1" dirty="0">
                <a:latin typeface="Trebuchet MS"/>
                <a:cs typeface="Trebuchet MS"/>
              </a:rPr>
              <a:t>e</a:t>
            </a:r>
            <a:r>
              <a:rPr lang="en-US" sz="3600" i="1" dirty="0" smtClean="0">
                <a:latin typeface="Trebuchet MS"/>
                <a:cs typeface="Trebuchet MS"/>
              </a:rPr>
              <a:t>nable parallel </a:t>
            </a:r>
            <a:r>
              <a:rPr lang="en-US" sz="3600" i="1" dirty="0">
                <a:latin typeface="Trebuchet MS"/>
                <a:cs typeface="Trebuchet MS"/>
              </a:rPr>
              <a:t>software and hardware to be developed independently and transferred easily</a:t>
            </a:r>
            <a:r>
              <a:rPr lang="en-US" sz="3600" i="1" dirty="0" smtClean="0">
                <a:latin typeface="Trebuchet MS"/>
                <a:cs typeface="Trebuchet MS"/>
              </a:rPr>
              <a:t>!</a:t>
            </a:r>
            <a:endParaRPr lang="en-US" sz="3600" i="1" dirty="0">
              <a:latin typeface="Trebuchet MS"/>
              <a:cs typeface="Trebuchet M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922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/>
          <p:cNvSpPr txBox="1"/>
          <p:nvPr/>
        </p:nvSpPr>
        <p:spPr>
          <a:xfrm>
            <a:off x="16079" y="64300"/>
            <a:ext cx="8629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rebuchet MS"/>
                <a:cs typeface="Trebuchet MS"/>
              </a:rPr>
              <a:t>Volunteers For Next Monday?</a:t>
            </a:r>
            <a:endParaRPr lang="en-US" sz="3600" dirty="0">
              <a:latin typeface="Trebuchet MS"/>
              <a:cs typeface="Trebuchet MS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0" y="758856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3452" y="773927"/>
            <a:ext cx="906054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Pig Latin: High-level Dataflow Language on </a:t>
            </a:r>
            <a:r>
              <a:rPr lang="en-US" sz="2400" dirty="0" err="1" smtClean="0">
                <a:solidFill>
                  <a:srgbClr val="000090"/>
                </a:solidFill>
                <a:latin typeface="Trebuchet MS"/>
                <a:cs typeface="Trebuchet MS"/>
              </a:rPr>
              <a:t>MapReduce</a:t>
            </a:r>
            <a:endParaRPr lang="en-US" sz="2400" dirty="0" smtClean="0">
              <a:solidFill>
                <a:srgbClr val="000090"/>
              </a:solidFill>
              <a:latin typeface="Trebuchet MS"/>
              <a:cs typeface="Trebuchet MS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Hive: </a:t>
            </a:r>
            <a:r>
              <a:rPr lang="en-US" sz="2400" dirty="0" err="1" smtClean="0">
                <a:solidFill>
                  <a:srgbClr val="000090"/>
                </a:solidFill>
                <a:latin typeface="Trebuchet MS"/>
                <a:cs typeface="Trebuchet MS"/>
              </a:rPr>
              <a:t>Datawarehouse</a:t>
            </a: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 on </a:t>
            </a:r>
            <a:r>
              <a:rPr lang="en-US" sz="2400" dirty="0" err="1" smtClean="0">
                <a:solidFill>
                  <a:srgbClr val="000090"/>
                </a:solidFill>
                <a:latin typeface="Trebuchet MS"/>
                <a:cs typeface="Trebuchet MS"/>
              </a:rPr>
              <a:t>MapReduce</a:t>
            </a:r>
            <a:endParaRPr lang="en-US" sz="2400" dirty="0" smtClean="0">
              <a:solidFill>
                <a:srgbClr val="000090"/>
              </a:solidFill>
              <a:latin typeface="Trebuchet MS"/>
              <a:cs typeface="Trebuchet MS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Pegasus: Graph Processing System on </a:t>
            </a:r>
            <a:r>
              <a:rPr lang="en-US" sz="2400" dirty="0" err="1" smtClean="0">
                <a:solidFill>
                  <a:srgbClr val="000090"/>
                </a:solidFill>
                <a:latin typeface="Trebuchet MS"/>
                <a:cs typeface="Trebuchet MS"/>
              </a:rPr>
              <a:t>MapReduce</a:t>
            </a:r>
            <a:endParaRPr lang="en-US" sz="2400" dirty="0" smtClean="0">
              <a:solidFill>
                <a:srgbClr val="000090"/>
              </a:solidFill>
              <a:latin typeface="Trebuchet MS"/>
              <a:cs typeface="Trebuchet M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4509-1FB2-2540-A246-CEF93BA686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7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4268" y="537063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60493" y="-74108"/>
            <a:ext cx="8818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kern="0" dirty="0" err="1">
                <a:latin typeface="Trebuchet MS"/>
              </a:rPr>
              <a:t>Valiant’s</a:t>
            </a:r>
            <a:r>
              <a:rPr lang="en-US" sz="3600" kern="0" dirty="0">
                <a:latin typeface="Trebuchet MS"/>
              </a:rPr>
              <a:t> BSP Computer (1)</a:t>
            </a:r>
            <a:endParaRPr lang="en-US" sz="3600" b="1" dirty="0"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50542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20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99143" y="564418"/>
            <a:ext cx="8520581" cy="62512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 smtClean="0">
              <a:solidFill>
                <a:srgbClr val="000090"/>
              </a:solidFill>
              <a:latin typeface="Calibri"/>
              <a:cs typeface="Calibri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4604207" y="2802128"/>
            <a:ext cx="1885" cy="1714095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3" idx="1"/>
          </p:cNvCxnSpPr>
          <p:nvPr/>
        </p:nvCxnSpPr>
        <p:spPr>
          <a:xfrm flipH="1" flipV="1">
            <a:off x="4604207" y="2802128"/>
            <a:ext cx="1284324" cy="1036553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3319883" y="2802128"/>
            <a:ext cx="1284324" cy="858311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3319883" y="3660439"/>
            <a:ext cx="1286209" cy="855784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3" idx="1"/>
          </p:cNvCxnSpPr>
          <p:nvPr/>
        </p:nvCxnSpPr>
        <p:spPr>
          <a:xfrm flipH="1">
            <a:off x="4606092" y="3838681"/>
            <a:ext cx="1282439" cy="677542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3" idx="1"/>
          </p:cNvCxnSpPr>
          <p:nvPr/>
        </p:nvCxnSpPr>
        <p:spPr>
          <a:xfrm flipH="1" flipV="1">
            <a:off x="3319883" y="3660439"/>
            <a:ext cx="2568648" cy="178242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36254" y="1314400"/>
            <a:ext cx="11157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rgbClr val="B90000"/>
                </a:solidFill>
                <a:latin typeface="Trebuchet MS"/>
                <a:cs typeface="Trebuchet MS"/>
              </a:rPr>
              <a:t>Global Clock</a:t>
            </a:r>
            <a:endParaRPr lang="en-US" sz="2200" b="1" i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19883" y="3444995"/>
            <a:ext cx="199958" cy="430887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391208" y="4338984"/>
            <a:ext cx="429768" cy="2011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368041" y="2788859"/>
            <a:ext cx="429768" cy="2011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692343" y="3484388"/>
            <a:ext cx="199958" cy="430887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rot="18878460">
            <a:off x="4613768" y="2889443"/>
            <a:ext cx="429768" cy="2011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rot="18878460">
            <a:off x="3274276" y="3775297"/>
            <a:ext cx="429768" cy="2011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 rot="18846837">
            <a:off x="4267457" y="2773364"/>
            <a:ext cx="201168" cy="4297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18846837">
            <a:off x="5586614" y="3654344"/>
            <a:ext cx="201168" cy="4297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 rot="18878460">
            <a:off x="5454858" y="3396337"/>
            <a:ext cx="429768" cy="2011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 rot="18846837">
            <a:off x="3415487" y="3193825"/>
            <a:ext cx="201168" cy="4297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 rot="18846837">
            <a:off x="4786421" y="4079546"/>
            <a:ext cx="201168" cy="4297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 rot="18878460">
            <a:off x="4151423" y="4222441"/>
            <a:ext cx="429768" cy="2011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428787" y="1110986"/>
            <a:ext cx="1546450" cy="1545997"/>
            <a:chOff x="1428787" y="1012209"/>
            <a:chExt cx="1546450" cy="1545997"/>
          </a:xfrm>
        </p:grpSpPr>
        <p:pic>
          <p:nvPicPr>
            <p:cNvPr id="3" name="Picture 2" descr="simple-clock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8787" y="1012209"/>
              <a:ext cx="1546450" cy="1545997"/>
            </a:xfrm>
            <a:prstGeom prst="rect">
              <a:avLst/>
            </a:prstGeom>
          </p:spPr>
        </p:pic>
        <p:cxnSp>
          <p:nvCxnSpPr>
            <p:cNvPr id="8" name="Straight Arrow Connector 7"/>
            <p:cNvCxnSpPr/>
            <p:nvPr/>
          </p:nvCxnSpPr>
          <p:spPr>
            <a:xfrm flipV="1">
              <a:off x="2195285" y="1238083"/>
              <a:ext cx="0" cy="59436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2195285" y="1409790"/>
              <a:ext cx="0" cy="41148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5178160" y="5401150"/>
            <a:ext cx="43449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990000"/>
                </a:solidFill>
                <a:latin typeface="Trebuchet MS"/>
                <a:cs typeface="Trebuchet MS"/>
              </a:rPr>
              <a:t>Iterations (called </a:t>
            </a:r>
            <a:r>
              <a:rPr lang="en-US" sz="2800" dirty="0" err="1" smtClean="0">
                <a:solidFill>
                  <a:srgbClr val="990000"/>
                </a:solidFill>
                <a:latin typeface="Trebuchet MS"/>
                <a:cs typeface="Trebuchet MS"/>
              </a:rPr>
              <a:t>Supersteps</a:t>
            </a:r>
            <a:r>
              <a:rPr lang="en-US" sz="2800" dirty="0" smtClean="0">
                <a:solidFill>
                  <a:srgbClr val="990000"/>
                </a:solidFill>
                <a:latin typeface="Trebuchet MS"/>
                <a:cs typeface="Trebuchet MS"/>
              </a:rPr>
              <a:t>)</a:t>
            </a:r>
            <a:endParaRPr lang="en-US" sz="2800" dirty="0">
              <a:solidFill>
                <a:srgbClr val="990000"/>
              </a:solidFill>
              <a:latin typeface="Trebuchet MS"/>
              <a:cs typeface="Trebuchet MS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888531" y="2865474"/>
            <a:ext cx="2176272" cy="2293863"/>
            <a:chOff x="5888531" y="2766697"/>
            <a:chExt cx="2176272" cy="2293863"/>
          </a:xfrm>
        </p:grpSpPr>
        <p:sp>
          <p:nvSpPr>
            <p:cNvPr id="41" name="TextBox 40"/>
            <p:cNvSpPr txBox="1"/>
            <p:nvPr/>
          </p:nvSpPr>
          <p:spPr>
            <a:xfrm>
              <a:off x="6207257" y="4691228"/>
              <a:ext cx="1577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rebuchet MS"/>
                  <a:cs typeface="Trebuchet MS"/>
                </a:rPr>
                <a:t>Processor 3</a:t>
              </a:r>
              <a:endParaRPr lang="en-US" dirty="0" smtClean="0">
                <a:latin typeface="Trebuchet MS"/>
                <a:cs typeface="Trebuchet MS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888531" y="2766697"/>
              <a:ext cx="2176272" cy="194641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6320147" y="2900924"/>
              <a:ext cx="1367686" cy="1693272"/>
              <a:chOff x="6833606" y="1953752"/>
              <a:chExt cx="1496590" cy="3479653"/>
            </a:xfrm>
          </p:grpSpPr>
          <p:sp>
            <p:nvSpPr>
              <p:cNvPr id="59" name="Rounded Rectangle 58"/>
              <p:cNvSpPr/>
              <p:nvPr/>
            </p:nvSpPr>
            <p:spPr>
              <a:xfrm>
                <a:off x="6833606" y="2045422"/>
                <a:ext cx="1496589" cy="1860755"/>
              </a:xfrm>
              <a:prstGeom prst="roundRect">
                <a:avLst/>
              </a:prstGeom>
              <a:noFill/>
              <a:ln w="3492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7329630" y="1953752"/>
                <a:ext cx="534361" cy="666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/>
                  <a:t>CPU</a:t>
                </a:r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6968880" y="3283061"/>
                <a:ext cx="1284110" cy="562001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Control</a:t>
                </a:r>
                <a:endParaRPr lang="en-US" sz="1400" dirty="0"/>
              </a:p>
            </p:txBody>
          </p:sp>
          <p:sp>
            <p:nvSpPr>
              <p:cNvPr id="65" name="Rounded Rectangle 64"/>
              <p:cNvSpPr/>
              <p:nvPr/>
            </p:nvSpPr>
            <p:spPr>
              <a:xfrm>
                <a:off x="6968879" y="2591727"/>
                <a:ext cx="1284111" cy="562001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Arithmetic </a:t>
                </a:r>
                <a:endParaRPr lang="en-US" sz="1400" dirty="0"/>
              </a:p>
            </p:txBody>
          </p:sp>
          <p:sp>
            <p:nvSpPr>
              <p:cNvPr id="67" name="Rounded Rectangle 66"/>
              <p:cNvSpPr/>
              <p:nvPr/>
            </p:nvSpPr>
            <p:spPr>
              <a:xfrm>
                <a:off x="6833606" y="4381120"/>
                <a:ext cx="1496590" cy="105228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8" name="Straight Arrow Connector 67"/>
              <p:cNvCxnSpPr/>
              <p:nvPr/>
            </p:nvCxnSpPr>
            <p:spPr>
              <a:xfrm>
                <a:off x="7329630" y="3774722"/>
                <a:ext cx="0" cy="60639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/>
              <p:nvPr/>
            </p:nvCxnSpPr>
            <p:spPr>
              <a:xfrm>
                <a:off x="8145252" y="3774722"/>
                <a:ext cx="0" cy="60639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Rectangle 17"/>
            <p:cNvSpPr/>
            <p:nvPr/>
          </p:nvSpPr>
          <p:spPr>
            <a:xfrm>
              <a:off x="6591564" y="4006356"/>
              <a:ext cx="80944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/>
                <a:t>Memory</a:t>
              </a:r>
            </a:p>
          </p:txBody>
        </p:sp>
        <p:sp>
          <p:nvSpPr>
            <p:cNvPr id="71" name="Multidocument 70"/>
            <p:cNvSpPr/>
            <p:nvPr/>
          </p:nvSpPr>
          <p:spPr>
            <a:xfrm>
              <a:off x="6539788" y="4296651"/>
              <a:ext cx="941223" cy="288251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Data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568563" y="4568227"/>
            <a:ext cx="2176272" cy="2156624"/>
            <a:chOff x="5888531" y="2889825"/>
            <a:chExt cx="2176272" cy="2156624"/>
          </a:xfrm>
        </p:grpSpPr>
        <p:sp>
          <p:nvSpPr>
            <p:cNvPr id="74" name="TextBox 73"/>
            <p:cNvSpPr txBox="1"/>
            <p:nvPr/>
          </p:nvSpPr>
          <p:spPr>
            <a:xfrm>
              <a:off x="6207257" y="4677117"/>
              <a:ext cx="1577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rebuchet MS"/>
                  <a:cs typeface="Trebuchet MS"/>
                </a:rPr>
                <a:t>Processor </a:t>
              </a:r>
              <a:r>
                <a:rPr lang="en-US" dirty="0" smtClean="0">
                  <a:latin typeface="Trebuchet MS"/>
                  <a:cs typeface="Trebuchet MS"/>
                </a:rPr>
                <a:t>2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888531" y="2889825"/>
              <a:ext cx="2176272" cy="182328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6320147" y="2900924"/>
              <a:ext cx="1367686" cy="1693272"/>
              <a:chOff x="6833606" y="1953752"/>
              <a:chExt cx="1496590" cy="3479653"/>
            </a:xfrm>
          </p:grpSpPr>
          <p:sp>
            <p:nvSpPr>
              <p:cNvPr id="79" name="Rounded Rectangle 78"/>
              <p:cNvSpPr/>
              <p:nvPr/>
            </p:nvSpPr>
            <p:spPr>
              <a:xfrm>
                <a:off x="6833606" y="2045422"/>
                <a:ext cx="1496589" cy="1860755"/>
              </a:xfrm>
              <a:prstGeom prst="roundRect">
                <a:avLst/>
              </a:prstGeom>
              <a:noFill/>
              <a:ln w="3492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329630" y="1953752"/>
                <a:ext cx="534361" cy="666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/>
                  <a:t>CPU</a:t>
                </a:r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>
                <a:off x="6968880" y="3283061"/>
                <a:ext cx="1284110" cy="562001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Control</a:t>
                </a:r>
                <a:endParaRPr lang="en-US" sz="1400" dirty="0"/>
              </a:p>
            </p:txBody>
          </p:sp>
          <p:sp>
            <p:nvSpPr>
              <p:cNvPr id="82" name="Rounded Rectangle 81"/>
              <p:cNvSpPr/>
              <p:nvPr/>
            </p:nvSpPr>
            <p:spPr>
              <a:xfrm>
                <a:off x="6968879" y="2591727"/>
                <a:ext cx="1284111" cy="562001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Arithmetic </a:t>
                </a:r>
                <a:endParaRPr lang="en-US" sz="1400" dirty="0"/>
              </a:p>
            </p:txBody>
          </p:sp>
          <p:sp>
            <p:nvSpPr>
              <p:cNvPr id="83" name="Rounded Rectangle 82"/>
              <p:cNvSpPr/>
              <p:nvPr/>
            </p:nvSpPr>
            <p:spPr>
              <a:xfrm>
                <a:off x="6833606" y="4381120"/>
                <a:ext cx="1496590" cy="105228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4" name="Straight Arrow Connector 83"/>
              <p:cNvCxnSpPr/>
              <p:nvPr/>
            </p:nvCxnSpPr>
            <p:spPr>
              <a:xfrm>
                <a:off x="7329630" y="3774722"/>
                <a:ext cx="0" cy="60639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/>
              <p:nvPr/>
            </p:nvCxnSpPr>
            <p:spPr>
              <a:xfrm>
                <a:off x="8145252" y="3774722"/>
                <a:ext cx="0" cy="60639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7" name="Rectangle 76"/>
            <p:cNvSpPr/>
            <p:nvPr/>
          </p:nvSpPr>
          <p:spPr>
            <a:xfrm>
              <a:off x="6591564" y="4006356"/>
              <a:ext cx="80944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/>
                <a:t>Memory</a:t>
              </a:r>
            </a:p>
          </p:txBody>
        </p:sp>
        <p:sp>
          <p:nvSpPr>
            <p:cNvPr id="78" name="Multidocument 77"/>
            <p:cNvSpPr/>
            <p:nvPr/>
          </p:nvSpPr>
          <p:spPr>
            <a:xfrm>
              <a:off x="6539788" y="4296651"/>
              <a:ext cx="941223" cy="288251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Data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130538" y="2865474"/>
            <a:ext cx="2176272" cy="2293863"/>
            <a:chOff x="5888531" y="2766697"/>
            <a:chExt cx="2176272" cy="2293863"/>
          </a:xfrm>
        </p:grpSpPr>
        <p:sp>
          <p:nvSpPr>
            <p:cNvPr id="87" name="TextBox 86"/>
            <p:cNvSpPr txBox="1"/>
            <p:nvPr/>
          </p:nvSpPr>
          <p:spPr>
            <a:xfrm>
              <a:off x="6207257" y="4691228"/>
              <a:ext cx="1577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rebuchet MS"/>
                  <a:cs typeface="Trebuchet MS"/>
                </a:rPr>
                <a:t>Processor </a:t>
              </a:r>
              <a:r>
                <a:rPr lang="en-US" dirty="0" smtClean="0">
                  <a:latin typeface="Trebuchet MS"/>
                  <a:cs typeface="Trebuchet MS"/>
                </a:rPr>
                <a:t>1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888531" y="2766697"/>
              <a:ext cx="2176272" cy="194641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6320147" y="2900924"/>
              <a:ext cx="1367686" cy="1693272"/>
              <a:chOff x="6833606" y="1953752"/>
              <a:chExt cx="1496590" cy="3479653"/>
            </a:xfrm>
          </p:grpSpPr>
          <p:sp>
            <p:nvSpPr>
              <p:cNvPr id="93" name="Rounded Rectangle 92"/>
              <p:cNvSpPr/>
              <p:nvPr/>
            </p:nvSpPr>
            <p:spPr>
              <a:xfrm>
                <a:off x="6833606" y="2045422"/>
                <a:ext cx="1496589" cy="1860755"/>
              </a:xfrm>
              <a:prstGeom prst="roundRect">
                <a:avLst/>
              </a:prstGeom>
              <a:noFill/>
              <a:ln w="3492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7329630" y="1953752"/>
                <a:ext cx="534361" cy="666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/>
                  <a:t>CPU</a:t>
                </a:r>
              </a:p>
            </p:txBody>
          </p:sp>
          <p:sp>
            <p:nvSpPr>
              <p:cNvPr id="95" name="Rounded Rectangle 94"/>
              <p:cNvSpPr/>
              <p:nvPr/>
            </p:nvSpPr>
            <p:spPr>
              <a:xfrm>
                <a:off x="6968880" y="3283061"/>
                <a:ext cx="1284110" cy="562001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Control</a:t>
                </a:r>
                <a:endParaRPr lang="en-US" sz="1400" dirty="0"/>
              </a:p>
            </p:txBody>
          </p:sp>
          <p:sp>
            <p:nvSpPr>
              <p:cNvPr id="96" name="Rounded Rectangle 95"/>
              <p:cNvSpPr/>
              <p:nvPr/>
            </p:nvSpPr>
            <p:spPr>
              <a:xfrm>
                <a:off x="6968879" y="2591727"/>
                <a:ext cx="1284111" cy="562001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Arithmetic </a:t>
                </a:r>
                <a:endParaRPr lang="en-US" sz="1400" dirty="0"/>
              </a:p>
            </p:txBody>
          </p:sp>
          <p:sp>
            <p:nvSpPr>
              <p:cNvPr id="97" name="Rounded Rectangle 96"/>
              <p:cNvSpPr/>
              <p:nvPr/>
            </p:nvSpPr>
            <p:spPr>
              <a:xfrm>
                <a:off x="6833606" y="4381120"/>
                <a:ext cx="1496590" cy="105228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8" name="Straight Arrow Connector 97"/>
              <p:cNvCxnSpPr/>
              <p:nvPr/>
            </p:nvCxnSpPr>
            <p:spPr>
              <a:xfrm>
                <a:off x="7329630" y="3774722"/>
                <a:ext cx="0" cy="60639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Arrow Connector 98"/>
              <p:cNvCxnSpPr/>
              <p:nvPr/>
            </p:nvCxnSpPr>
            <p:spPr>
              <a:xfrm>
                <a:off x="8145252" y="3774722"/>
                <a:ext cx="0" cy="60639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Rectangle 90"/>
            <p:cNvSpPr/>
            <p:nvPr/>
          </p:nvSpPr>
          <p:spPr>
            <a:xfrm>
              <a:off x="6591564" y="4006356"/>
              <a:ext cx="80944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/>
                <a:t>Memory</a:t>
              </a:r>
            </a:p>
          </p:txBody>
        </p:sp>
        <p:sp>
          <p:nvSpPr>
            <p:cNvPr id="92" name="Multidocument 91"/>
            <p:cNvSpPr/>
            <p:nvPr/>
          </p:nvSpPr>
          <p:spPr>
            <a:xfrm>
              <a:off x="6539788" y="4296651"/>
              <a:ext cx="941223" cy="288251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Data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3500730" y="558942"/>
            <a:ext cx="2176272" cy="2215671"/>
            <a:chOff x="5888531" y="2497439"/>
            <a:chExt cx="2176272" cy="2215671"/>
          </a:xfrm>
        </p:grpSpPr>
        <p:sp>
          <p:nvSpPr>
            <p:cNvPr id="101" name="TextBox 100"/>
            <p:cNvSpPr txBox="1"/>
            <p:nvPr/>
          </p:nvSpPr>
          <p:spPr>
            <a:xfrm>
              <a:off x="6133642" y="2497439"/>
              <a:ext cx="1728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rebuchet MS"/>
                  <a:cs typeface="Trebuchet MS"/>
                </a:rPr>
                <a:t>Processor 4</a:t>
              </a:r>
              <a:endParaRPr lang="en-US" dirty="0" smtClean="0">
                <a:latin typeface="Trebuchet MS"/>
                <a:cs typeface="Trebuchet MS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888531" y="2900923"/>
              <a:ext cx="2176272" cy="18121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6320147" y="2900924"/>
              <a:ext cx="1367686" cy="1693272"/>
              <a:chOff x="6833606" y="1953752"/>
              <a:chExt cx="1496590" cy="3479653"/>
            </a:xfrm>
          </p:grpSpPr>
          <p:sp>
            <p:nvSpPr>
              <p:cNvPr id="106" name="Rounded Rectangle 105"/>
              <p:cNvSpPr/>
              <p:nvPr/>
            </p:nvSpPr>
            <p:spPr>
              <a:xfrm>
                <a:off x="6833606" y="2045422"/>
                <a:ext cx="1496589" cy="1860755"/>
              </a:xfrm>
              <a:prstGeom prst="roundRect">
                <a:avLst/>
              </a:prstGeom>
              <a:noFill/>
              <a:ln w="3492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7329630" y="1953752"/>
                <a:ext cx="534361" cy="666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/>
                  <a:t>CPU</a:t>
                </a:r>
              </a:p>
            </p:txBody>
          </p:sp>
          <p:sp>
            <p:nvSpPr>
              <p:cNvPr id="108" name="Rounded Rectangle 107"/>
              <p:cNvSpPr/>
              <p:nvPr/>
            </p:nvSpPr>
            <p:spPr>
              <a:xfrm>
                <a:off x="6968880" y="3283061"/>
                <a:ext cx="1284110" cy="562001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Control</a:t>
                </a:r>
                <a:endParaRPr lang="en-US" sz="1400" dirty="0"/>
              </a:p>
            </p:txBody>
          </p:sp>
          <p:sp>
            <p:nvSpPr>
              <p:cNvPr id="109" name="Rounded Rectangle 108"/>
              <p:cNvSpPr/>
              <p:nvPr/>
            </p:nvSpPr>
            <p:spPr>
              <a:xfrm>
                <a:off x="6968879" y="2591727"/>
                <a:ext cx="1284111" cy="562001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Arithmetic </a:t>
                </a:r>
                <a:endParaRPr lang="en-US" sz="1400" dirty="0"/>
              </a:p>
            </p:txBody>
          </p:sp>
          <p:sp>
            <p:nvSpPr>
              <p:cNvPr id="110" name="Rounded Rectangle 109"/>
              <p:cNvSpPr/>
              <p:nvPr/>
            </p:nvSpPr>
            <p:spPr>
              <a:xfrm>
                <a:off x="6833606" y="4381120"/>
                <a:ext cx="1496590" cy="105228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1" name="Straight Arrow Connector 110"/>
              <p:cNvCxnSpPr/>
              <p:nvPr/>
            </p:nvCxnSpPr>
            <p:spPr>
              <a:xfrm>
                <a:off x="7329630" y="3774722"/>
                <a:ext cx="0" cy="60639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Arrow Connector 111"/>
              <p:cNvCxnSpPr/>
              <p:nvPr/>
            </p:nvCxnSpPr>
            <p:spPr>
              <a:xfrm>
                <a:off x="8145252" y="3774722"/>
                <a:ext cx="0" cy="60639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4" name="Rectangle 103"/>
            <p:cNvSpPr/>
            <p:nvPr/>
          </p:nvSpPr>
          <p:spPr>
            <a:xfrm>
              <a:off x="6591564" y="4006356"/>
              <a:ext cx="80944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/>
                <a:t>Memory</a:t>
              </a:r>
            </a:p>
          </p:txBody>
        </p:sp>
        <p:sp>
          <p:nvSpPr>
            <p:cNvPr id="105" name="Multidocument 104"/>
            <p:cNvSpPr/>
            <p:nvPr/>
          </p:nvSpPr>
          <p:spPr>
            <a:xfrm>
              <a:off x="6539788" y="4296651"/>
              <a:ext cx="941223" cy="288251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Data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7950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925" y="807197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1599" y="90958"/>
            <a:ext cx="9011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kern="0" dirty="0" err="1" smtClean="0">
                <a:latin typeface="Trebuchet MS"/>
              </a:rPr>
              <a:t>Valiant’s</a:t>
            </a:r>
            <a:r>
              <a:rPr lang="en-US" sz="3600" kern="0" dirty="0" smtClean="0">
                <a:latin typeface="Trebuchet MS"/>
              </a:rPr>
              <a:t> Goals</a:t>
            </a:r>
            <a:endParaRPr lang="en-US" sz="3600" b="1" dirty="0"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21</a:t>
            </a:fld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1" y="813831"/>
            <a:ext cx="915292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charset="2"/>
              <a:buChar char="u"/>
            </a:pPr>
            <a:r>
              <a:rPr lang="en-US" sz="2300" dirty="0" smtClean="0">
                <a:solidFill>
                  <a:srgbClr val="000090"/>
                </a:solidFill>
                <a:latin typeface="Trebuchet MS"/>
                <a:cs typeface="Trebuchet MS"/>
              </a:rPr>
              <a:t>Show that many algorithms are “efficient” on a BSP comp.:</a:t>
            </a:r>
          </a:p>
          <a:p>
            <a:pPr marL="457200" indent="-457200">
              <a:lnSpc>
                <a:spcPct val="150000"/>
              </a:lnSpc>
              <a:buFont typeface="Wingdings" charset="2"/>
              <a:buChar char="u"/>
            </a:pPr>
            <a:r>
              <a:rPr lang="en-US" sz="2300" dirty="0" smtClean="0">
                <a:solidFill>
                  <a:srgbClr val="000090"/>
                </a:solidFill>
                <a:latin typeface="Trebuchet MS"/>
                <a:cs typeface="Trebuchet MS"/>
              </a:rPr>
              <a:t>Efficiency: </a:t>
            </a:r>
          </a:p>
          <a:p>
            <a:pPr marL="914400" lvl="1" indent="-457200">
              <a:lnSpc>
                <a:spcPct val="150000"/>
              </a:lnSpc>
              <a:buFont typeface="Wingdings" charset="2"/>
              <a:buChar char="§"/>
            </a:pPr>
            <a:r>
              <a:rPr lang="en-US" sz="2300" dirty="0" smtClean="0">
                <a:solidFill>
                  <a:srgbClr val="990000"/>
                </a:solidFill>
                <a:latin typeface="Trebuchet MS"/>
                <a:cs typeface="Trebuchet MS"/>
              </a:rPr>
              <a:t>If sorting runs, say O(</a:t>
            </a:r>
            <a:r>
              <a:rPr lang="en-US" sz="2300" dirty="0" err="1" smtClean="0">
                <a:solidFill>
                  <a:srgbClr val="990000"/>
                </a:solidFill>
                <a:latin typeface="Trebuchet MS"/>
                <a:cs typeface="Trebuchet MS"/>
              </a:rPr>
              <a:t>nlogn</a:t>
            </a:r>
            <a:r>
              <a:rPr lang="en-US" sz="2300" dirty="0" smtClean="0">
                <a:solidFill>
                  <a:srgbClr val="990000"/>
                </a:solidFill>
                <a:latin typeface="Trebuchet MS"/>
                <a:cs typeface="Trebuchet MS"/>
              </a:rPr>
              <a:t>) “</a:t>
            </a:r>
            <a:r>
              <a:rPr lang="en-US" sz="2300" dirty="0" smtClean="0">
                <a:solidFill>
                  <a:srgbClr val="990000"/>
                </a:solidFill>
                <a:latin typeface="Trebuchet MS"/>
                <a:cs typeface="Trebuchet MS"/>
              </a:rPr>
              <a:t>time units” </a:t>
            </a:r>
            <a:r>
              <a:rPr lang="en-US" sz="2300" dirty="0" smtClean="0">
                <a:solidFill>
                  <a:srgbClr val="990000"/>
                </a:solidFill>
                <a:latin typeface="Trebuchet MS"/>
                <a:cs typeface="Trebuchet MS"/>
              </a:rPr>
              <a:t>serially, then</a:t>
            </a:r>
          </a:p>
          <a:p>
            <a:pPr marL="1371600" lvl="2" indent="-457200">
              <a:lnSpc>
                <a:spcPct val="150000"/>
              </a:lnSpc>
              <a:buFont typeface="Wingdings" charset="2"/>
              <a:buChar char="§"/>
            </a:pPr>
            <a:r>
              <a:rPr lang="en-US" sz="2300" dirty="0" smtClean="0">
                <a:solidFill>
                  <a:srgbClr val="990000"/>
                </a:solidFill>
                <a:latin typeface="Trebuchet MS"/>
                <a:cs typeface="Trebuchet MS"/>
              </a:rPr>
              <a:t>Goal: O(</a:t>
            </a:r>
            <a:r>
              <a:rPr lang="en-US" sz="2300" dirty="0" err="1" smtClean="0">
                <a:solidFill>
                  <a:srgbClr val="990000"/>
                </a:solidFill>
                <a:latin typeface="Trebuchet MS"/>
                <a:cs typeface="Trebuchet MS"/>
              </a:rPr>
              <a:t>nlog</a:t>
            </a:r>
            <a:r>
              <a:rPr lang="en-US" sz="2300" dirty="0" smtClean="0">
                <a:solidFill>
                  <a:srgbClr val="990000"/>
                </a:solidFill>
                <a:latin typeface="Trebuchet MS"/>
                <a:cs typeface="Trebuchet MS"/>
              </a:rPr>
              <a:t>(n)/p) “time” on a p-processors BSP comp.</a:t>
            </a:r>
          </a:p>
          <a:p>
            <a:pPr marL="914400" lvl="1" indent="-457200">
              <a:lnSpc>
                <a:spcPct val="150000"/>
              </a:lnSpc>
              <a:buFont typeface="Wingdings" charset="2"/>
              <a:buChar char="§"/>
            </a:pPr>
            <a:r>
              <a:rPr lang="en-US" sz="2400" dirty="0" smtClean="0">
                <a:solidFill>
                  <a:srgbClr val="990000"/>
                </a:solidFill>
                <a:latin typeface="Trebuchet MS"/>
                <a:cs typeface="Trebuchet MS"/>
              </a:rPr>
              <a:t>If matrix </a:t>
            </a:r>
            <a:r>
              <a:rPr lang="en-US" sz="2400" dirty="0">
                <a:solidFill>
                  <a:srgbClr val="990000"/>
                </a:solidFill>
                <a:latin typeface="Trebuchet MS"/>
                <a:cs typeface="Trebuchet MS"/>
              </a:rPr>
              <a:t>multiplication takes n</a:t>
            </a:r>
            <a:r>
              <a:rPr lang="en-US" sz="2400" baseline="30000" dirty="0">
                <a:solidFill>
                  <a:srgbClr val="990000"/>
                </a:solidFill>
                <a:latin typeface="Trebuchet MS"/>
                <a:cs typeface="Trebuchet MS"/>
              </a:rPr>
              <a:t>3</a:t>
            </a:r>
            <a:r>
              <a:rPr lang="en-US" sz="2400" dirty="0">
                <a:solidFill>
                  <a:srgbClr val="990000"/>
                </a:solidFill>
                <a:latin typeface="Trebuchet MS"/>
                <a:cs typeface="Trebuchet MS"/>
              </a:rPr>
              <a:t> </a:t>
            </a:r>
            <a:r>
              <a:rPr lang="en-US" sz="2400" dirty="0" smtClean="0">
                <a:solidFill>
                  <a:srgbClr val="990000"/>
                </a:solidFill>
                <a:latin typeface="Trebuchet MS"/>
                <a:cs typeface="Trebuchet MS"/>
              </a:rPr>
              <a:t>“time units” </a:t>
            </a:r>
            <a:r>
              <a:rPr lang="en-US" sz="2400" dirty="0" smtClean="0">
                <a:solidFill>
                  <a:srgbClr val="990000"/>
                </a:solidFill>
                <a:latin typeface="Trebuchet MS"/>
                <a:cs typeface="Trebuchet MS"/>
              </a:rPr>
              <a:t>=&gt;</a:t>
            </a:r>
          </a:p>
          <a:p>
            <a:pPr marL="1371600" lvl="2" indent="-457200">
              <a:lnSpc>
                <a:spcPct val="150000"/>
              </a:lnSpc>
              <a:buFont typeface="Wingdings" charset="2"/>
              <a:buChar char="§"/>
            </a:pPr>
            <a:r>
              <a:rPr lang="en-US" sz="2400" dirty="0" smtClean="0">
                <a:solidFill>
                  <a:srgbClr val="990000"/>
                </a:solidFill>
                <a:latin typeface="Trebuchet MS"/>
                <a:cs typeface="Trebuchet MS"/>
              </a:rPr>
              <a:t>Goal: O(n</a:t>
            </a:r>
            <a:r>
              <a:rPr lang="en-US" sz="2400" baseline="30000" dirty="0" smtClean="0">
                <a:solidFill>
                  <a:srgbClr val="990000"/>
                </a:solidFill>
                <a:latin typeface="Trebuchet MS"/>
                <a:cs typeface="Trebuchet MS"/>
              </a:rPr>
              <a:t>3</a:t>
            </a:r>
            <a:r>
              <a:rPr lang="en-US" sz="2400" dirty="0">
                <a:solidFill>
                  <a:srgbClr val="990000"/>
                </a:solidFill>
                <a:latin typeface="Trebuchet MS"/>
                <a:cs typeface="Trebuchet MS"/>
              </a:rPr>
              <a:t>/</a:t>
            </a:r>
            <a:r>
              <a:rPr lang="en-US" sz="2400" dirty="0" smtClean="0">
                <a:solidFill>
                  <a:srgbClr val="990000"/>
                </a:solidFill>
                <a:latin typeface="Trebuchet MS"/>
                <a:cs typeface="Trebuchet MS"/>
              </a:rPr>
              <a:t>p) </a:t>
            </a:r>
            <a:r>
              <a:rPr lang="en-US" sz="2400" dirty="0">
                <a:solidFill>
                  <a:srgbClr val="990000"/>
                </a:solidFill>
                <a:latin typeface="Trebuchet MS"/>
                <a:cs typeface="Trebuchet MS"/>
              </a:rPr>
              <a:t>time </a:t>
            </a:r>
            <a:r>
              <a:rPr lang="en-US" sz="2400" dirty="0" smtClean="0">
                <a:solidFill>
                  <a:srgbClr val="990000"/>
                </a:solidFill>
                <a:latin typeface="Trebuchet MS"/>
                <a:cs typeface="Trebuchet MS"/>
              </a:rPr>
              <a:t>units on a p-processor BSP comp. </a:t>
            </a:r>
            <a:endParaRPr lang="en-US" sz="2300" dirty="0" smtClean="0">
              <a:solidFill>
                <a:srgbClr val="990000"/>
              </a:solidFill>
              <a:latin typeface="Trebuchet MS"/>
              <a:cs typeface="Trebuchet M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866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4268" y="537063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60493" y="-74108"/>
            <a:ext cx="8818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kern="0" dirty="0" err="1">
                <a:latin typeface="Trebuchet MS"/>
              </a:rPr>
              <a:t>Valiant’s</a:t>
            </a:r>
            <a:r>
              <a:rPr lang="en-US" sz="3600" kern="0" dirty="0">
                <a:latin typeface="Trebuchet MS"/>
              </a:rPr>
              <a:t> BSP </a:t>
            </a:r>
            <a:r>
              <a:rPr lang="en-US" sz="3600" kern="0" dirty="0" smtClean="0">
                <a:latin typeface="Trebuchet MS"/>
              </a:rPr>
              <a:t>Computer’s Parameters</a:t>
            </a:r>
            <a:endParaRPr lang="en-US" sz="3600" b="1" dirty="0"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50542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22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99143" y="564418"/>
            <a:ext cx="8520581" cy="62512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 smtClean="0">
              <a:solidFill>
                <a:srgbClr val="000090"/>
              </a:solidFill>
              <a:latin typeface="Calibri"/>
              <a:cs typeface="Calibri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4604207" y="2802128"/>
            <a:ext cx="1885" cy="1714095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3" idx="1"/>
          </p:cNvCxnSpPr>
          <p:nvPr/>
        </p:nvCxnSpPr>
        <p:spPr>
          <a:xfrm flipH="1" flipV="1">
            <a:off x="4604207" y="2802128"/>
            <a:ext cx="1284324" cy="1036553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3319883" y="2802128"/>
            <a:ext cx="1284324" cy="858311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3319883" y="3660439"/>
            <a:ext cx="1286209" cy="855784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3" idx="1"/>
          </p:cNvCxnSpPr>
          <p:nvPr/>
        </p:nvCxnSpPr>
        <p:spPr>
          <a:xfrm flipH="1">
            <a:off x="4606092" y="3838681"/>
            <a:ext cx="1282439" cy="677542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3" idx="1"/>
            <a:endCxn id="88" idx="3"/>
          </p:cNvCxnSpPr>
          <p:nvPr/>
        </p:nvCxnSpPr>
        <p:spPr>
          <a:xfrm flipH="1">
            <a:off x="3306810" y="3838681"/>
            <a:ext cx="2581721" cy="0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36254" y="1314400"/>
            <a:ext cx="11157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rgbClr val="B90000"/>
                </a:solidFill>
                <a:latin typeface="Trebuchet MS"/>
                <a:cs typeface="Trebuchet MS"/>
              </a:rPr>
              <a:t>Global Clock</a:t>
            </a:r>
            <a:endParaRPr lang="en-US" sz="2200" b="1" i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19883" y="3444995"/>
            <a:ext cx="199958" cy="430887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391208" y="4338984"/>
            <a:ext cx="429768" cy="2011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368041" y="2788859"/>
            <a:ext cx="429768" cy="2011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692343" y="3484388"/>
            <a:ext cx="199958" cy="430887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rot="18878460">
            <a:off x="4613768" y="2889443"/>
            <a:ext cx="429768" cy="2011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rot="18878460">
            <a:off x="3274276" y="3775297"/>
            <a:ext cx="429768" cy="2011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 rot="18846837">
            <a:off x="4267457" y="2773364"/>
            <a:ext cx="201168" cy="4297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18846837">
            <a:off x="5586614" y="3654344"/>
            <a:ext cx="201168" cy="4297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 rot="18878460">
            <a:off x="5454858" y="3396337"/>
            <a:ext cx="429768" cy="2011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 rot="18846837">
            <a:off x="3415487" y="3193825"/>
            <a:ext cx="201168" cy="4297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 rot="18846837">
            <a:off x="4786421" y="4079546"/>
            <a:ext cx="201168" cy="4297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 rot="18878460">
            <a:off x="4151423" y="4222441"/>
            <a:ext cx="429768" cy="2011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428787" y="1110986"/>
            <a:ext cx="1546450" cy="1545997"/>
            <a:chOff x="1428787" y="1012209"/>
            <a:chExt cx="1546450" cy="1545997"/>
          </a:xfrm>
        </p:grpSpPr>
        <p:pic>
          <p:nvPicPr>
            <p:cNvPr id="3" name="Picture 2" descr="simple-clock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8787" y="1012209"/>
              <a:ext cx="1546450" cy="1545997"/>
            </a:xfrm>
            <a:prstGeom prst="rect">
              <a:avLst/>
            </a:prstGeom>
          </p:spPr>
        </p:pic>
        <p:cxnSp>
          <p:nvCxnSpPr>
            <p:cNvPr id="8" name="Straight Arrow Connector 7"/>
            <p:cNvCxnSpPr/>
            <p:nvPr/>
          </p:nvCxnSpPr>
          <p:spPr>
            <a:xfrm flipV="1">
              <a:off x="2195285" y="1238083"/>
              <a:ext cx="0" cy="59436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2195285" y="1409790"/>
              <a:ext cx="0" cy="41148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5888531" y="2865474"/>
            <a:ext cx="2176272" cy="2293863"/>
            <a:chOff x="5888531" y="2766697"/>
            <a:chExt cx="2176272" cy="2293863"/>
          </a:xfrm>
        </p:grpSpPr>
        <p:sp>
          <p:nvSpPr>
            <p:cNvPr id="41" name="TextBox 40"/>
            <p:cNvSpPr txBox="1"/>
            <p:nvPr/>
          </p:nvSpPr>
          <p:spPr>
            <a:xfrm>
              <a:off x="6207257" y="4691228"/>
              <a:ext cx="1577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rebuchet MS"/>
                  <a:cs typeface="Trebuchet MS"/>
                </a:rPr>
                <a:t>Processor 3</a:t>
              </a:r>
              <a:endParaRPr lang="en-US" dirty="0" smtClean="0">
                <a:latin typeface="Trebuchet MS"/>
                <a:cs typeface="Trebuchet MS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888531" y="2766697"/>
              <a:ext cx="2176272" cy="194641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6320147" y="2900924"/>
              <a:ext cx="1367686" cy="1693272"/>
              <a:chOff x="6833606" y="1953752"/>
              <a:chExt cx="1496590" cy="3479653"/>
            </a:xfrm>
          </p:grpSpPr>
          <p:sp>
            <p:nvSpPr>
              <p:cNvPr id="59" name="Rounded Rectangle 58"/>
              <p:cNvSpPr/>
              <p:nvPr/>
            </p:nvSpPr>
            <p:spPr>
              <a:xfrm>
                <a:off x="6833606" y="2045422"/>
                <a:ext cx="1496589" cy="1860755"/>
              </a:xfrm>
              <a:prstGeom prst="roundRect">
                <a:avLst/>
              </a:prstGeom>
              <a:noFill/>
              <a:ln w="3492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7329630" y="1953752"/>
                <a:ext cx="534361" cy="666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/>
                  <a:t>CPU</a:t>
                </a:r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6968880" y="3283061"/>
                <a:ext cx="1284110" cy="562001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Control</a:t>
                </a:r>
                <a:endParaRPr lang="en-US" sz="1400" dirty="0"/>
              </a:p>
            </p:txBody>
          </p:sp>
          <p:sp>
            <p:nvSpPr>
              <p:cNvPr id="65" name="Rounded Rectangle 64"/>
              <p:cNvSpPr/>
              <p:nvPr/>
            </p:nvSpPr>
            <p:spPr>
              <a:xfrm>
                <a:off x="6968879" y="2591727"/>
                <a:ext cx="1284111" cy="562001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Arithmetic </a:t>
                </a:r>
                <a:endParaRPr lang="en-US" sz="1400" dirty="0"/>
              </a:p>
            </p:txBody>
          </p:sp>
          <p:sp>
            <p:nvSpPr>
              <p:cNvPr id="67" name="Rounded Rectangle 66"/>
              <p:cNvSpPr/>
              <p:nvPr/>
            </p:nvSpPr>
            <p:spPr>
              <a:xfrm>
                <a:off x="6833606" y="4381120"/>
                <a:ext cx="1496590" cy="105228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8" name="Straight Arrow Connector 67"/>
              <p:cNvCxnSpPr/>
              <p:nvPr/>
            </p:nvCxnSpPr>
            <p:spPr>
              <a:xfrm>
                <a:off x="7329630" y="3774722"/>
                <a:ext cx="0" cy="60639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/>
              <p:nvPr/>
            </p:nvCxnSpPr>
            <p:spPr>
              <a:xfrm>
                <a:off x="8145252" y="3774722"/>
                <a:ext cx="0" cy="60639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Rectangle 17"/>
            <p:cNvSpPr/>
            <p:nvPr/>
          </p:nvSpPr>
          <p:spPr>
            <a:xfrm>
              <a:off x="6591564" y="4006356"/>
              <a:ext cx="80944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/>
                <a:t>Memory</a:t>
              </a:r>
            </a:p>
          </p:txBody>
        </p:sp>
        <p:sp>
          <p:nvSpPr>
            <p:cNvPr id="71" name="Multidocument 70"/>
            <p:cNvSpPr/>
            <p:nvPr/>
          </p:nvSpPr>
          <p:spPr>
            <a:xfrm>
              <a:off x="6539788" y="4296651"/>
              <a:ext cx="941223" cy="288251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Data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568563" y="4568227"/>
            <a:ext cx="2176272" cy="2156624"/>
            <a:chOff x="5888531" y="2889825"/>
            <a:chExt cx="2176272" cy="2156624"/>
          </a:xfrm>
        </p:grpSpPr>
        <p:sp>
          <p:nvSpPr>
            <p:cNvPr id="74" name="TextBox 73"/>
            <p:cNvSpPr txBox="1"/>
            <p:nvPr/>
          </p:nvSpPr>
          <p:spPr>
            <a:xfrm>
              <a:off x="6207257" y="4677117"/>
              <a:ext cx="1577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rebuchet MS"/>
                  <a:cs typeface="Trebuchet MS"/>
                </a:rPr>
                <a:t>Processor </a:t>
              </a:r>
              <a:r>
                <a:rPr lang="en-US" dirty="0" smtClean="0">
                  <a:latin typeface="Trebuchet MS"/>
                  <a:cs typeface="Trebuchet MS"/>
                </a:rPr>
                <a:t>2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888531" y="2889825"/>
              <a:ext cx="2176272" cy="182328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6320147" y="2900924"/>
              <a:ext cx="1367686" cy="1693272"/>
              <a:chOff x="6833606" y="1953752"/>
              <a:chExt cx="1496590" cy="3479653"/>
            </a:xfrm>
          </p:grpSpPr>
          <p:sp>
            <p:nvSpPr>
              <p:cNvPr id="79" name="Rounded Rectangle 78"/>
              <p:cNvSpPr/>
              <p:nvPr/>
            </p:nvSpPr>
            <p:spPr>
              <a:xfrm>
                <a:off x="6833606" y="2045422"/>
                <a:ext cx="1496589" cy="1860755"/>
              </a:xfrm>
              <a:prstGeom prst="roundRect">
                <a:avLst/>
              </a:prstGeom>
              <a:noFill/>
              <a:ln w="3492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329630" y="1953752"/>
                <a:ext cx="534361" cy="666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/>
                  <a:t>CPU</a:t>
                </a:r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>
                <a:off x="6968880" y="3283061"/>
                <a:ext cx="1284110" cy="562001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Control</a:t>
                </a:r>
                <a:endParaRPr lang="en-US" sz="1400" dirty="0"/>
              </a:p>
            </p:txBody>
          </p:sp>
          <p:sp>
            <p:nvSpPr>
              <p:cNvPr id="82" name="Rounded Rectangle 81"/>
              <p:cNvSpPr/>
              <p:nvPr/>
            </p:nvSpPr>
            <p:spPr>
              <a:xfrm>
                <a:off x="6968879" y="2591727"/>
                <a:ext cx="1284111" cy="562001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Arithmetic </a:t>
                </a:r>
                <a:endParaRPr lang="en-US" sz="1400" dirty="0"/>
              </a:p>
            </p:txBody>
          </p:sp>
          <p:sp>
            <p:nvSpPr>
              <p:cNvPr id="83" name="Rounded Rectangle 82"/>
              <p:cNvSpPr/>
              <p:nvPr/>
            </p:nvSpPr>
            <p:spPr>
              <a:xfrm>
                <a:off x="6833606" y="4381120"/>
                <a:ext cx="1496590" cy="105228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4" name="Straight Arrow Connector 83"/>
              <p:cNvCxnSpPr/>
              <p:nvPr/>
            </p:nvCxnSpPr>
            <p:spPr>
              <a:xfrm>
                <a:off x="7329630" y="3774722"/>
                <a:ext cx="0" cy="60639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/>
              <p:nvPr/>
            </p:nvCxnSpPr>
            <p:spPr>
              <a:xfrm>
                <a:off x="8145252" y="3774722"/>
                <a:ext cx="0" cy="60639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7" name="Rectangle 76"/>
            <p:cNvSpPr/>
            <p:nvPr/>
          </p:nvSpPr>
          <p:spPr>
            <a:xfrm>
              <a:off x="6591564" y="4006356"/>
              <a:ext cx="80944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/>
                <a:t>Memory</a:t>
              </a:r>
            </a:p>
          </p:txBody>
        </p:sp>
        <p:sp>
          <p:nvSpPr>
            <p:cNvPr id="78" name="Multidocument 77"/>
            <p:cNvSpPr/>
            <p:nvPr/>
          </p:nvSpPr>
          <p:spPr>
            <a:xfrm>
              <a:off x="6539788" y="4296651"/>
              <a:ext cx="941223" cy="288251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Data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130538" y="2865474"/>
            <a:ext cx="2176272" cy="2293863"/>
            <a:chOff x="5888531" y="2766697"/>
            <a:chExt cx="2176272" cy="2293863"/>
          </a:xfrm>
        </p:grpSpPr>
        <p:sp>
          <p:nvSpPr>
            <p:cNvPr id="87" name="TextBox 86"/>
            <p:cNvSpPr txBox="1"/>
            <p:nvPr/>
          </p:nvSpPr>
          <p:spPr>
            <a:xfrm>
              <a:off x="6207257" y="4691228"/>
              <a:ext cx="1577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rebuchet MS"/>
                  <a:cs typeface="Trebuchet MS"/>
                </a:rPr>
                <a:t>Processor </a:t>
              </a:r>
              <a:r>
                <a:rPr lang="en-US" dirty="0" smtClean="0">
                  <a:latin typeface="Trebuchet MS"/>
                  <a:cs typeface="Trebuchet MS"/>
                </a:rPr>
                <a:t>1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888531" y="2766697"/>
              <a:ext cx="2176272" cy="194641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6320147" y="2900924"/>
              <a:ext cx="1367686" cy="1693272"/>
              <a:chOff x="6833606" y="1953752"/>
              <a:chExt cx="1496590" cy="3479653"/>
            </a:xfrm>
          </p:grpSpPr>
          <p:sp>
            <p:nvSpPr>
              <p:cNvPr id="93" name="Rounded Rectangle 92"/>
              <p:cNvSpPr/>
              <p:nvPr/>
            </p:nvSpPr>
            <p:spPr>
              <a:xfrm>
                <a:off x="6833606" y="2045422"/>
                <a:ext cx="1496589" cy="1860755"/>
              </a:xfrm>
              <a:prstGeom prst="roundRect">
                <a:avLst/>
              </a:prstGeom>
              <a:noFill/>
              <a:ln w="3492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7329630" y="1953752"/>
                <a:ext cx="534361" cy="666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/>
                  <a:t>CPU</a:t>
                </a:r>
              </a:p>
            </p:txBody>
          </p:sp>
          <p:sp>
            <p:nvSpPr>
              <p:cNvPr id="95" name="Rounded Rectangle 94"/>
              <p:cNvSpPr/>
              <p:nvPr/>
            </p:nvSpPr>
            <p:spPr>
              <a:xfrm>
                <a:off x="6968880" y="3283061"/>
                <a:ext cx="1284110" cy="562001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Control</a:t>
                </a:r>
                <a:endParaRPr lang="en-US" sz="1400" dirty="0"/>
              </a:p>
            </p:txBody>
          </p:sp>
          <p:sp>
            <p:nvSpPr>
              <p:cNvPr id="96" name="Rounded Rectangle 95"/>
              <p:cNvSpPr/>
              <p:nvPr/>
            </p:nvSpPr>
            <p:spPr>
              <a:xfrm>
                <a:off x="6968879" y="2591727"/>
                <a:ext cx="1284111" cy="562001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Arithmetic </a:t>
                </a:r>
                <a:endParaRPr lang="en-US" sz="1400" dirty="0"/>
              </a:p>
            </p:txBody>
          </p:sp>
          <p:sp>
            <p:nvSpPr>
              <p:cNvPr id="97" name="Rounded Rectangle 96"/>
              <p:cNvSpPr/>
              <p:nvPr/>
            </p:nvSpPr>
            <p:spPr>
              <a:xfrm>
                <a:off x="6833606" y="4381120"/>
                <a:ext cx="1496590" cy="105228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8" name="Straight Arrow Connector 97"/>
              <p:cNvCxnSpPr/>
              <p:nvPr/>
            </p:nvCxnSpPr>
            <p:spPr>
              <a:xfrm>
                <a:off x="7329630" y="3774722"/>
                <a:ext cx="0" cy="60639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Arrow Connector 98"/>
              <p:cNvCxnSpPr/>
              <p:nvPr/>
            </p:nvCxnSpPr>
            <p:spPr>
              <a:xfrm>
                <a:off x="8145252" y="3774722"/>
                <a:ext cx="0" cy="60639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Rectangle 90"/>
            <p:cNvSpPr/>
            <p:nvPr/>
          </p:nvSpPr>
          <p:spPr>
            <a:xfrm>
              <a:off x="6591564" y="4006356"/>
              <a:ext cx="80944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/>
                <a:t>Memory</a:t>
              </a:r>
            </a:p>
          </p:txBody>
        </p:sp>
        <p:sp>
          <p:nvSpPr>
            <p:cNvPr id="92" name="Multidocument 91"/>
            <p:cNvSpPr/>
            <p:nvPr/>
          </p:nvSpPr>
          <p:spPr>
            <a:xfrm>
              <a:off x="6539788" y="4296651"/>
              <a:ext cx="941223" cy="288251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Data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3500730" y="558942"/>
            <a:ext cx="2176272" cy="2215671"/>
            <a:chOff x="5888531" y="2497439"/>
            <a:chExt cx="2176272" cy="2215671"/>
          </a:xfrm>
        </p:grpSpPr>
        <p:sp>
          <p:nvSpPr>
            <p:cNvPr id="101" name="TextBox 100"/>
            <p:cNvSpPr txBox="1"/>
            <p:nvPr/>
          </p:nvSpPr>
          <p:spPr>
            <a:xfrm>
              <a:off x="6133642" y="2497439"/>
              <a:ext cx="1728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rebuchet MS"/>
                  <a:cs typeface="Trebuchet MS"/>
                </a:rPr>
                <a:t>Processor 4</a:t>
              </a:r>
              <a:endParaRPr lang="en-US" dirty="0" smtClean="0">
                <a:latin typeface="Trebuchet MS"/>
                <a:cs typeface="Trebuchet MS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888531" y="2900923"/>
              <a:ext cx="2176272" cy="18121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6320147" y="2900924"/>
              <a:ext cx="1367686" cy="1693272"/>
              <a:chOff x="6833606" y="1953752"/>
              <a:chExt cx="1496590" cy="3479653"/>
            </a:xfrm>
          </p:grpSpPr>
          <p:sp>
            <p:nvSpPr>
              <p:cNvPr id="106" name="Rounded Rectangle 105"/>
              <p:cNvSpPr/>
              <p:nvPr/>
            </p:nvSpPr>
            <p:spPr>
              <a:xfrm>
                <a:off x="6833606" y="2045422"/>
                <a:ext cx="1496589" cy="1860755"/>
              </a:xfrm>
              <a:prstGeom prst="roundRect">
                <a:avLst/>
              </a:prstGeom>
              <a:noFill/>
              <a:ln w="3492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7329630" y="1953752"/>
                <a:ext cx="534361" cy="666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/>
                  <a:t>CPU</a:t>
                </a:r>
              </a:p>
            </p:txBody>
          </p:sp>
          <p:sp>
            <p:nvSpPr>
              <p:cNvPr id="108" name="Rounded Rectangle 107"/>
              <p:cNvSpPr/>
              <p:nvPr/>
            </p:nvSpPr>
            <p:spPr>
              <a:xfrm>
                <a:off x="6968880" y="3283061"/>
                <a:ext cx="1284110" cy="562001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Control</a:t>
                </a:r>
                <a:endParaRPr lang="en-US" sz="1400" dirty="0"/>
              </a:p>
            </p:txBody>
          </p:sp>
          <p:sp>
            <p:nvSpPr>
              <p:cNvPr id="109" name="Rounded Rectangle 108"/>
              <p:cNvSpPr/>
              <p:nvPr/>
            </p:nvSpPr>
            <p:spPr>
              <a:xfrm>
                <a:off x="6968879" y="2591727"/>
                <a:ext cx="1284111" cy="562001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Arithmetic </a:t>
                </a:r>
                <a:endParaRPr lang="en-US" sz="1400" dirty="0"/>
              </a:p>
            </p:txBody>
          </p:sp>
          <p:sp>
            <p:nvSpPr>
              <p:cNvPr id="110" name="Rounded Rectangle 109"/>
              <p:cNvSpPr/>
              <p:nvPr/>
            </p:nvSpPr>
            <p:spPr>
              <a:xfrm>
                <a:off x="6833606" y="4381120"/>
                <a:ext cx="1496590" cy="105228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1" name="Straight Arrow Connector 110"/>
              <p:cNvCxnSpPr/>
              <p:nvPr/>
            </p:nvCxnSpPr>
            <p:spPr>
              <a:xfrm>
                <a:off x="7329630" y="3774722"/>
                <a:ext cx="0" cy="60639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Arrow Connector 111"/>
              <p:cNvCxnSpPr/>
              <p:nvPr/>
            </p:nvCxnSpPr>
            <p:spPr>
              <a:xfrm>
                <a:off x="8145252" y="3774722"/>
                <a:ext cx="0" cy="60639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4" name="Rectangle 103"/>
            <p:cNvSpPr/>
            <p:nvPr/>
          </p:nvSpPr>
          <p:spPr>
            <a:xfrm>
              <a:off x="6591564" y="4006356"/>
              <a:ext cx="80944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/>
                <a:t>Memory</a:t>
              </a:r>
            </a:p>
          </p:txBody>
        </p:sp>
        <p:sp>
          <p:nvSpPr>
            <p:cNvPr id="105" name="Multidocument 104"/>
            <p:cNvSpPr/>
            <p:nvPr/>
          </p:nvSpPr>
          <p:spPr>
            <a:xfrm>
              <a:off x="6539788" y="4296651"/>
              <a:ext cx="941223" cy="288251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Data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69959" y="568442"/>
            <a:ext cx="3346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  <a:latin typeface="Trebuchet MS"/>
                <a:cs typeface="Trebuchet MS"/>
              </a:rPr>
              <a:t>L: periodicity of clock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562154" y="928274"/>
            <a:ext cx="453301" cy="1827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5641667" y="1935098"/>
            <a:ext cx="3115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solidFill>
                  <a:srgbClr val="FF0000"/>
                </a:solidFill>
                <a:latin typeface="Trebuchet MS"/>
                <a:cs typeface="Trebuchet MS"/>
              </a:rPr>
              <a:t>g</a:t>
            </a:r>
            <a:r>
              <a:rPr lang="en-US" sz="2000" i="1" dirty="0" smtClean="0">
                <a:solidFill>
                  <a:srgbClr val="FF0000"/>
                </a:solidFill>
                <a:latin typeface="Trebuchet MS"/>
                <a:cs typeface="Trebuchet MS"/>
              </a:rPr>
              <a:t>: throughput of network</a:t>
            </a:r>
          </a:p>
        </p:txBody>
      </p:sp>
      <p:cxnSp>
        <p:nvCxnSpPr>
          <p:cNvPr id="114" name="Straight Arrow Connector 113"/>
          <p:cNvCxnSpPr/>
          <p:nvPr/>
        </p:nvCxnSpPr>
        <p:spPr>
          <a:xfrm flipH="1">
            <a:off x="5297309" y="2375636"/>
            <a:ext cx="1022838" cy="8379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5744835" y="700563"/>
            <a:ext cx="31159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  <a:latin typeface="Trebuchet MS"/>
                <a:cs typeface="Trebuchet MS"/>
              </a:rPr>
              <a:t>**h: maximum </a:t>
            </a:r>
            <a:r>
              <a:rPr lang="en-US" sz="2000" i="1" dirty="0" err="1" smtClean="0">
                <a:solidFill>
                  <a:srgbClr val="FF0000"/>
                </a:solidFill>
                <a:latin typeface="Trebuchet MS"/>
                <a:cs typeface="Trebuchet MS"/>
              </a:rPr>
              <a:t>msg</a:t>
            </a:r>
            <a:r>
              <a:rPr lang="en-US" sz="2000" i="1" dirty="0" smtClean="0">
                <a:solidFill>
                  <a:srgbClr val="FF0000"/>
                </a:solidFill>
                <a:latin typeface="Trebuchet MS"/>
                <a:cs typeface="Trebuchet MS"/>
              </a:rPr>
              <a:t> each processor sends/receives**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5843030" y="5329362"/>
            <a:ext cx="3115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  <a:latin typeface="Trebuchet MS"/>
                <a:cs typeface="Trebuchet MS"/>
              </a:rPr>
              <a:t>p: # processors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923028" y="5956191"/>
            <a:ext cx="3115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solidFill>
                  <a:srgbClr val="FF0000"/>
                </a:solidFill>
                <a:latin typeface="Trebuchet MS"/>
                <a:cs typeface="Trebuchet MS"/>
              </a:rPr>
              <a:t>v</a:t>
            </a:r>
            <a:r>
              <a:rPr lang="en-US" sz="2000" i="1" dirty="0" smtClean="0">
                <a:solidFill>
                  <a:srgbClr val="FF0000"/>
                </a:solidFill>
                <a:latin typeface="Trebuchet MS"/>
                <a:cs typeface="Trebuchet MS"/>
              </a:rPr>
              <a:t>: # virtual processors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5834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113" grpId="0"/>
      <p:bldP spid="115" grpId="0"/>
      <p:bldP spid="116" grpId="0"/>
      <p:bldP spid="1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925" y="807197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1599" y="90958"/>
            <a:ext cx="9011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kern="0" dirty="0" err="1" smtClean="0">
                <a:latin typeface="Trebuchet MS"/>
              </a:rPr>
              <a:t>Valiant’s</a:t>
            </a:r>
            <a:r>
              <a:rPr lang="en-US" sz="3600" kern="0" dirty="0" smtClean="0">
                <a:latin typeface="Trebuchet MS"/>
              </a:rPr>
              <a:t> Conditions For Efficiency</a:t>
            </a:r>
            <a:endParaRPr lang="en-US" sz="3600" b="1" dirty="0"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23</a:t>
            </a:fld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1" y="813831"/>
            <a:ext cx="9152925" cy="2095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Makes observations such as: </a:t>
            </a:r>
          </a:p>
          <a:p>
            <a:pPr marL="914400" lvl="1" indent="-457200">
              <a:lnSpc>
                <a:spcPct val="150000"/>
              </a:lnSpc>
              <a:buFont typeface="Wingdings" charset="2"/>
              <a:buChar char="u"/>
            </a:pPr>
            <a:r>
              <a:rPr lang="en-US" sz="2200" i="1" dirty="0" smtClean="0">
                <a:solidFill>
                  <a:srgbClr val="990000"/>
                </a:solidFill>
                <a:latin typeface="Trebuchet MS"/>
                <a:cs typeface="Trebuchet MS"/>
              </a:rPr>
              <a:t>For efficiency v has to be O(</a:t>
            </a:r>
            <a:r>
              <a:rPr lang="en-US" sz="2200" i="1" dirty="0" err="1" smtClean="0">
                <a:solidFill>
                  <a:srgbClr val="990000"/>
                </a:solidFill>
                <a:latin typeface="Trebuchet MS"/>
                <a:cs typeface="Trebuchet MS"/>
              </a:rPr>
              <a:t>plogp</a:t>
            </a:r>
            <a:r>
              <a:rPr lang="en-US" sz="2200" i="1" dirty="0" smtClean="0">
                <a:solidFill>
                  <a:srgbClr val="990000"/>
                </a:solidFill>
                <a:latin typeface="Trebuchet MS"/>
                <a:cs typeface="Trebuchet MS"/>
              </a:rPr>
              <a:t>).</a:t>
            </a:r>
          </a:p>
          <a:p>
            <a:pPr marL="914400" lvl="1" indent="-457200">
              <a:lnSpc>
                <a:spcPct val="150000"/>
              </a:lnSpc>
              <a:buFont typeface="Wingdings" charset="2"/>
              <a:buChar char="u"/>
            </a:pPr>
            <a:r>
              <a:rPr lang="en-US" sz="2200" i="1" dirty="0" smtClean="0">
                <a:solidFill>
                  <a:srgbClr val="990000"/>
                </a:solidFill>
                <a:latin typeface="Trebuchet MS"/>
                <a:cs typeface="Trebuchet MS"/>
              </a:rPr>
              <a:t>For efficiency L &gt;  O(</a:t>
            </a:r>
            <a:r>
              <a:rPr lang="en-US" sz="2200" i="1" dirty="0" err="1" smtClean="0">
                <a:solidFill>
                  <a:srgbClr val="990000"/>
                </a:solidFill>
                <a:latin typeface="Trebuchet MS"/>
                <a:cs typeface="Trebuchet MS"/>
              </a:rPr>
              <a:t>logp</a:t>
            </a:r>
            <a:r>
              <a:rPr lang="en-US" sz="2200" i="1" dirty="0" smtClean="0">
                <a:solidFill>
                  <a:srgbClr val="990000"/>
                </a:solidFill>
                <a:latin typeface="Trebuchet MS"/>
                <a:cs typeface="Trebuchet MS"/>
              </a:rPr>
              <a:t>) is enough.</a:t>
            </a:r>
          </a:p>
          <a:p>
            <a:pPr marL="914400" lvl="1" indent="-457200">
              <a:lnSpc>
                <a:spcPct val="150000"/>
              </a:lnSpc>
              <a:buFont typeface="Wingdings" charset="2"/>
              <a:buChar char="u"/>
            </a:pPr>
            <a:r>
              <a:rPr lang="en-US" sz="2200" i="1" dirty="0" smtClean="0">
                <a:solidFill>
                  <a:srgbClr val="990000"/>
                </a:solidFill>
                <a:latin typeface="Trebuchet MS"/>
                <a:cs typeface="Trebuchet MS"/>
              </a:rPr>
              <a:t>….</a:t>
            </a:r>
          </a:p>
        </p:txBody>
      </p:sp>
      <p:sp>
        <p:nvSpPr>
          <p:cNvPr id="2" name="Rectangle 1"/>
          <p:cNvSpPr/>
          <p:nvPr/>
        </p:nvSpPr>
        <p:spPr>
          <a:xfrm>
            <a:off x="101599" y="3145295"/>
            <a:ext cx="9011424" cy="2131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000" i="1" dirty="0">
                <a:latin typeface="Trebuchet MS"/>
                <a:cs typeface="Trebuchet MS"/>
              </a:rPr>
              <a:t>Essentially argues that if </a:t>
            </a:r>
            <a:r>
              <a:rPr lang="en-US" sz="3000" i="1" dirty="0" smtClean="0">
                <a:latin typeface="Trebuchet MS"/>
                <a:cs typeface="Trebuchet MS"/>
              </a:rPr>
              <a:t>throughput is large enough </a:t>
            </a:r>
            <a:r>
              <a:rPr lang="en-US" sz="3000" i="1" dirty="0">
                <a:latin typeface="Trebuchet MS"/>
                <a:cs typeface="Trebuchet MS"/>
              </a:rPr>
              <a:t>and we have enough “slack parallelism” </a:t>
            </a:r>
            <a:r>
              <a:rPr lang="en-US" sz="3000" i="1" dirty="0" smtClean="0">
                <a:latin typeface="Trebuchet MS"/>
                <a:cs typeface="Trebuchet MS"/>
              </a:rPr>
              <a:t>we get </a:t>
            </a:r>
            <a:r>
              <a:rPr lang="en-US" sz="3000" i="1" dirty="0" smtClean="0">
                <a:latin typeface="Trebuchet MS"/>
                <a:cs typeface="Trebuchet MS"/>
              </a:rPr>
              <a:t>efficiency for different computations.</a:t>
            </a:r>
            <a:endParaRPr lang="en-US" sz="3000" i="1" dirty="0">
              <a:latin typeface="Trebuchet MS"/>
              <a:cs typeface="Trebuchet M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621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925" y="807197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1" y="90958"/>
            <a:ext cx="91130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kern="0" dirty="0" smtClean="0">
                <a:latin typeface="Trebuchet MS"/>
              </a:rPr>
              <a:t>Recall: Success of von Neumann Model</a:t>
            </a:r>
            <a:endParaRPr lang="en-US" sz="3400" b="1" dirty="0"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24</a:t>
            </a:fld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1" y="839323"/>
            <a:ext cx="9152925" cy="1587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0040" indent="-320040">
              <a:lnSpc>
                <a:spcPct val="150000"/>
              </a:lnSpc>
              <a:buAutoNum type="arabicParenR"/>
            </a:pPr>
            <a:r>
              <a:rPr lang="en-US" sz="2200" dirty="0" smtClean="0">
                <a:solidFill>
                  <a:srgbClr val="990000"/>
                </a:solidFill>
                <a:latin typeface="Trebuchet MS"/>
                <a:cs typeface="Trebuchet MS"/>
              </a:rPr>
              <a:t>Universality:</a:t>
            </a: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 A “universal” machine, can execute any program</a:t>
            </a:r>
          </a:p>
          <a:p>
            <a:pPr marL="320040" indent="-320040">
              <a:lnSpc>
                <a:spcPct val="150000"/>
              </a:lnSpc>
              <a:buAutoNum type="arabicParenR"/>
            </a:pPr>
            <a:r>
              <a:rPr lang="en-US" sz="2200" dirty="0" smtClean="0">
                <a:solidFill>
                  <a:srgbClr val="990000"/>
                </a:solidFill>
                <a:latin typeface="Trebuchet MS"/>
                <a:cs typeface="Trebuchet MS"/>
              </a:rPr>
              <a:t>Efficiently realizable in hardware:</a:t>
            </a: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 w/ different technologies.</a:t>
            </a:r>
          </a:p>
          <a:p>
            <a:pPr marL="320040" indent="-320040">
              <a:lnSpc>
                <a:spcPct val="150000"/>
              </a:lnSpc>
              <a:buAutoNum type="arabicParenR"/>
            </a:pPr>
            <a:r>
              <a:rPr lang="en-US" sz="2200" dirty="0" smtClean="0">
                <a:solidFill>
                  <a:srgbClr val="990000"/>
                </a:solidFill>
                <a:latin typeface="Trebuchet MS"/>
                <a:cs typeface="Trebuchet MS"/>
              </a:rPr>
              <a:t>Easy to understand for software developers</a:t>
            </a:r>
            <a:endParaRPr lang="en-US" sz="2200" dirty="0" smtClean="0">
              <a:solidFill>
                <a:srgbClr val="000090"/>
              </a:solidFill>
              <a:latin typeface="Trebuchet MS"/>
              <a:cs typeface="Trebuchet M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547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1256719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90958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kern="0" dirty="0" smtClean="0">
                <a:solidFill>
                  <a:srgbClr val="000000"/>
                </a:solidFill>
                <a:latin typeface="Trebuchet MS"/>
              </a:rPr>
              <a:t>Why are many Modern Distributed Data Processing Systems based on BSP? (1)</a:t>
            </a:r>
            <a:endParaRPr lang="en-US" sz="3600" b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25</a:t>
            </a:fld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1" y="1207989"/>
            <a:ext cx="9143999" cy="5365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solidFill>
                  <a:srgbClr val="990000"/>
                </a:solidFill>
                <a:latin typeface="Trebuchet MS"/>
                <a:cs typeface="Trebuchet MS"/>
              </a:rPr>
              <a:t>Universality:</a:t>
            </a: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 Can execute many algorithms/data processing tasks.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solidFill>
                  <a:srgbClr val="990000"/>
                </a:solidFill>
                <a:latin typeface="Trebuchet MS"/>
                <a:cs typeface="Trebuchet MS"/>
              </a:rPr>
              <a:t>Easy to simulate in modern large-scale data-centers/clusters:</a:t>
            </a:r>
            <a:endParaRPr lang="en-US" sz="2200" dirty="0" smtClean="0">
              <a:solidFill>
                <a:srgbClr val="000090"/>
              </a:solidFill>
              <a:latin typeface="Trebuchet MS"/>
              <a:cs typeface="Trebuchet MS"/>
            </a:endParaRPr>
          </a:p>
          <a:p>
            <a:pPr marL="800100" lvl="1" indent="-342900">
              <a:lnSpc>
                <a:spcPct val="150000"/>
              </a:lnSpc>
              <a:buFont typeface="Wingdings" charset="2"/>
              <a:buChar char="§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Spawn a set of jobs in different cheap-commodity machines</a:t>
            </a:r>
          </a:p>
          <a:p>
            <a:pPr marL="800100" lvl="1" indent="-342900">
              <a:lnSpc>
                <a:spcPct val="150000"/>
              </a:lnSpc>
              <a:buFont typeface="Wingdings" charset="2"/>
              <a:buChar char="§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Each job runs user</a:t>
            </a:r>
            <a:r>
              <a:rPr lang="en-US" sz="2200" dirty="0">
                <a:solidFill>
                  <a:srgbClr val="000090"/>
                </a:solidFill>
                <a:latin typeface="Trebuchet MS"/>
                <a:cs typeface="Trebuchet MS"/>
              </a:rPr>
              <a:t>-code.</a:t>
            </a:r>
            <a:endParaRPr lang="en-US" sz="2200" dirty="0" smtClean="0">
              <a:solidFill>
                <a:srgbClr val="000090"/>
              </a:solidFill>
              <a:latin typeface="Trebuchet MS"/>
              <a:cs typeface="Trebuchet MS"/>
            </a:endParaRPr>
          </a:p>
          <a:p>
            <a:pPr marL="800100" lvl="1" indent="-342900">
              <a:lnSpc>
                <a:spcPct val="150000"/>
              </a:lnSpc>
              <a:buFont typeface="Wingdings" charset="2"/>
              <a:buChar char="§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Synchronize all jobs each </a:t>
            </a:r>
            <a:r>
              <a:rPr lang="en-US" sz="2200" dirty="0" err="1" smtClean="0">
                <a:solidFill>
                  <a:srgbClr val="000090"/>
                </a:solidFill>
                <a:latin typeface="Trebuchet MS"/>
                <a:cs typeface="Trebuchet MS"/>
              </a:rPr>
              <a:t>superstep</a:t>
            </a: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 using a dist. coordination-service. (e.g., </a:t>
            </a:r>
            <a:r>
              <a:rPr lang="en-US" sz="2200" dirty="0" err="1" smtClean="0">
                <a:solidFill>
                  <a:srgbClr val="000090"/>
                </a:solidFill>
                <a:latin typeface="Trebuchet MS"/>
                <a:cs typeface="Trebuchet MS"/>
              </a:rPr>
              <a:t>ZooKeeper</a:t>
            </a: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)</a:t>
            </a:r>
          </a:p>
          <a:p>
            <a:pPr marL="800100" lvl="1" indent="-342900">
              <a:lnSpc>
                <a:spcPct val="150000"/>
              </a:lnSpc>
              <a:buFont typeface="Wingdings" charset="2"/>
              <a:buChar char="§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Very easy </a:t>
            </a:r>
            <a:r>
              <a:rPr lang="en-US" sz="2200" dirty="0">
                <a:solidFill>
                  <a:srgbClr val="000090"/>
                </a:solidFill>
                <a:latin typeface="Trebuchet MS"/>
                <a:cs typeface="Trebuchet MS"/>
              </a:rPr>
              <a:t>to implement fault-tolerance</a:t>
            </a: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. (simple </a:t>
            </a:r>
            <a:r>
              <a:rPr lang="en-US" sz="2200" dirty="0" err="1" smtClean="0">
                <a:solidFill>
                  <a:srgbClr val="000090"/>
                </a:solidFill>
                <a:latin typeface="Trebuchet MS"/>
                <a:cs typeface="Trebuchet MS"/>
              </a:rPr>
              <a:t>checkpointing</a:t>
            </a: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solidFill>
                  <a:srgbClr val="990000"/>
                </a:solidFill>
                <a:latin typeface="Trebuchet MS"/>
                <a:cs typeface="Trebuchet MS"/>
              </a:rPr>
              <a:t>Easy to understand: </a:t>
            </a:r>
            <a:r>
              <a:rPr lang="en-US" sz="2200" dirty="0">
                <a:solidFill>
                  <a:srgbClr val="000090"/>
                </a:solidFill>
                <a:latin typeface="Trebuchet MS"/>
                <a:cs typeface="Trebuchet MS"/>
              </a:rPr>
              <a:t>F</a:t>
            </a: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or software programmers.</a:t>
            </a:r>
            <a:endParaRPr lang="en-US" sz="2200" dirty="0">
              <a:solidFill>
                <a:srgbClr val="000090"/>
              </a:solidFill>
              <a:latin typeface="Trebuchet MS"/>
              <a:cs typeface="Trebuchet MS"/>
            </a:endParaRP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(And NOT </a:t>
            </a:r>
            <a:r>
              <a:rPr lang="en-US" sz="2400" dirty="0">
                <a:solidFill>
                  <a:srgbClr val="000090"/>
                </a:solidFill>
                <a:latin typeface="Trebuchet MS"/>
                <a:cs typeface="Trebuchet MS"/>
              </a:rPr>
              <a:t>b/c of </a:t>
            </a:r>
            <a:r>
              <a:rPr lang="en-US" sz="2400" dirty="0" err="1" smtClean="0">
                <a:solidFill>
                  <a:srgbClr val="000090"/>
                </a:solidFill>
                <a:latin typeface="Trebuchet MS"/>
                <a:cs typeface="Trebuchet MS"/>
              </a:rPr>
              <a:t>Valiant’s</a:t>
            </a: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 </a:t>
            </a:r>
            <a:r>
              <a:rPr lang="en-US" sz="2400" dirty="0" smtClean="0">
                <a:solidFill>
                  <a:srgbClr val="990000"/>
                </a:solidFill>
                <a:latin typeface="Trebuchet MS"/>
                <a:cs typeface="Trebuchet MS"/>
              </a:rPr>
              <a:t>efficiency</a:t>
            </a: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 arguments). </a:t>
            </a:r>
          </a:p>
          <a:p>
            <a:pPr algn="ctr">
              <a:lnSpc>
                <a:spcPct val="150000"/>
              </a:lnSpc>
            </a:pPr>
            <a:r>
              <a:rPr lang="en-US" sz="2800" i="1" dirty="0" smtClean="0">
                <a:solidFill>
                  <a:srgbClr val="000090"/>
                </a:solidFill>
                <a:latin typeface="Trebuchet MS"/>
                <a:cs typeface="Trebuchet MS"/>
              </a:rPr>
              <a:t>Will elaborate on each point in the next few weeks.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723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/>
          <p:cNvSpPr txBox="1"/>
          <p:nvPr/>
        </p:nvSpPr>
        <p:spPr>
          <a:xfrm>
            <a:off x="16079" y="64300"/>
            <a:ext cx="8629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rebuchet MS"/>
                <a:cs typeface="Trebuchet MS"/>
              </a:rPr>
              <a:t>Outline For Today</a:t>
            </a:r>
            <a:endParaRPr lang="en-US" sz="3600" dirty="0">
              <a:latin typeface="Trebuchet MS"/>
              <a:cs typeface="Trebuchet MS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0" y="758856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3452" y="773927"/>
            <a:ext cx="906054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A6A6A6"/>
                </a:solidFill>
                <a:latin typeface="Trebuchet MS"/>
                <a:cs typeface="Trebuchet MS"/>
              </a:rPr>
              <a:t>Finish of Overview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  <a:latin typeface="Trebuchet MS"/>
                <a:cs typeface="Trebuchet MS"/>
              </a:rPr>
              <a:t>Valiant’s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Trebuchet MS"/>
                <a:cs typeface="Trebuchet MS"/>
              </a:rPr>
              <a:t>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Trebuchet MS"/>
                <a:cs typeface="Trebuchet MS"/>
              </a:rPr>
              <a:t>1990 BSP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Trebuchet MS"/>
                <a:cs typeface="Trebuchet MS"/>
              </a:rPr>
              <a:t>Paper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>
                <a:solidFill>
                  <a:srgbClr val="000090"/>
                </a:solidFill>
                <a:latin typeface="Trebuchet MS"/>
                <a:cs typeface="Trebuchet MS"/>
              </a:rPr>
              <a:t>MapReduce</a:t>
            </a:r>
            <a:endParaRPr lang="en-US" sz="2400" dirty="0">
              <a:solidFill>
                <a:srgbClr val="000090"/>
              </a:solidFill>
              <a:latin typeface="Trebuchet MS"/>
              <a:cs typeface="Trebuchet M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4509-1FB2-2540-A246-CEF93BA6863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3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925" y="807197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1" y="90958"/>
            <a:ext cx="91130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kern="0" dirty="0" smtClean="0">
                <a:latin typeface="Trebuchet MS"/>
              </a:rPr>
              <a:t>Google’s Large-scale Applications</a:t>
            </a:r>
            <a:endParaRPr lang="en-US" sz="3400" b="1" dirty="0"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27</a:t>
            </a:fld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1" y="839323"/>
            <a:ext cx="9152925" cy="1079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Many applications processing very large data: (in Petabytes)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Ex: Trillions of web pages, ad clicks, queries, videos, images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14085" y="2651982"/>
            <a:ext cx="1680530" cy="1386342"/>
            <a:chOff x="5303371" y="1540978"/>
            <a:chExt cx="1853896" cy="2419408"/>
          </a:xfrm>
        </p:grpSpPr>
        <p:grpSp>
          <p:nvGrpSpPr>
            <p:cNvPr id="6" name="Group 5"/>
            <p:cNvGrpSpPr/>
            <p:nvPr/>
          </p:nvGrpSpPr>
          <p:grpSpPr>
            <a:xfrm>
              <a:off x="5951395" y="2168080"/>
              <a:ext cx="535170" cy="693516"/>
              <a:chOff x="1678844" y="3327400"/>
              <a:chExt cx="450851" cy="4572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678844" y="3327400"/>
                <a:ext cx="450851" cy="4572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/>
                  <a:cs typeface="Calibri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1688679" y="33782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729644" y="34798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742344" y="3594100"/>
                <a:ext cx="2857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824895" y="3708400"/>
                <a:ext cx="215900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5303371" y="1540978"/>
              <a:ext cx="535170" cy="693516"/>
              <a:chOff x="1678844" y="3327400"/>
              <a:chExt cx="450851" cy="4572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78844" y="3327400"/>
                <a:ext cx="450851" cy="4572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/>
                  <a:cs typeface="Calibri"/>
                </a:endParaRPr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1688679" y="33782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1729644" y="34798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1742344" y="3594100"/>
                <a:ext cx="2857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1824895" y="3708400"/>
                <a:ext cx="215900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6622097" y="1675387"/>
              <a:ext cx="535170" cy="693516"/>
              <a:chOff x="1678844" y="3327400"/>
              <a:chExt cx="450851" cy="4572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1678844" y="3327400"/>
                <a:ext cx="450851" cy="4572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/>
                  <a:cs typeface="Calibri"/>
                </a:endParaRPr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1688679" y="33782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729644" y="34798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742344" y="3594100"/>
                <a:ext cx="2857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1824895" y="3708400"/>
                <a:ext cx="215900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6622097" y="2462237"/>
              <a:ext cx="535170" cy="693516"/>
              <a:chOff x="1678844" y="3327400"/>
              <a:chExt cx="450851" cy="45720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1678844" y="3327400"/>
                <a:ext cx="450851" cy="4572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/>
                  <a:cs typeface="Calibri"/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1688679" y="33782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729644" y="34798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742344" y="3594100"/>
                <a:ext cx="2857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824895" y="3708400"/>
                <a:ext cx="215900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/>
            <p:cNvGrpSpPr/>
            <p:nvPr/>
          </p:nvGrpSpPr>
          <p:grpSpPr>
            <a:xfrm>
              <a:off x="6448731" y="3266870"/>
              <a:ext cx="535170" cy="693516"/>
              <a:chOff x="1678844" y="3327400"/>
              <a:chExt cx="450851" cy="45720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1678844" y="3327400"/>
                <a:ext cx="450851" cy="4572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/>
                  <a:cs typeface="Calibri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1688679" y="33782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1729644" y="34798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1742344" y="3594100"/>
                <a:ext cx="2857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1824895" y="3708400"/>
                <a:ext cx="215900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37"/>
            <p:cNvGrpSpPr/>
            <p:nvPr/>
          </p:nvGrpSpPr>
          <p:grpSpPr>
            <a:xfrm>
              <a:off x="5669903" y="2920112"/>
              <a:ext cx="535170" cy="693516"/>
              <a:chOff x="1678844" y="3327400"/>
              <a:chExt cx="450851" cy="45720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1678844" y="3327400"/>
                <a:ext cx="450851" cy="4572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/>
                  <a:cs typeface="Calibri"/>
                </a:endParaRP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>
                <a:off x="1688679" y="33782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1729644" y="34798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1742344" y="3594100"/>
                <a:ext cx="2857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1824895" y="3708400"/>
                <a:ext cx="215900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4" name="Straight Arrow Connector 43"/>
          <p:cNvCxnSpPr/>
          <p:nvPr/>
        </p:nvCxnSpPr>
        <p:spPr>
          <a:xfrm>
            <a:off x="2195286" y="3370129"/>
            <a:ext cx="150876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3837069" y="3058453"/>
            <a:ext cx="265176" cy="264927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461184" y="3025336"/>
            <a:ext cx="265176" cy="264927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009281" y="3617150"/>
            <a:ext cx="265176" cy="264927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936526" y="3678477"/>
            <a:ext cx="265176" cy="264927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936526" y="2578263"/>
            <a:ext cx="265176" cy="264927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45" idx="6"/>
            <a:endCxn id="46" idx="2"/>
          </p:cNvCxnSpPr>
          <p:nvPr/>
        </p:nvCxnSpPr>
        <p:spPr>
          <a:xfrm flipV="1">
            <a:off x="4102245" y="3157800"/>
            <a:ext cx="358939" cy="33117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6" idx="7"/>
            <a:endCxn id="49" idx="3"/>
          </p:cNvCxnSpPr>
          <p:nvPr/>
        </p:nvCxnSpPr>
        <p:spPr>
          <a:xfrm flipV="1">
            <a:off x="4687526" y="2804392"/>
            <a:ext cx="287834" cy="259742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6" idx="5"/>
            <a:endCxn id="48" idx="0"/>
          </p:cNvCxnSpPr>
          <p:nvPr/>
        </p:nvCxnSpPr>
        <p:spPr>
          <a:xfrm>
            <a:off x="4687526" y="3251465"/>
            <a:ext cx="381588" cy="427012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9" idx="4"/>
            <a:endCxn id="48" idx="0"/>
          </p:cNvCxnSpPr>
          <p:nvPr/>
        </p:nvCxnSpPr>
        <p:spPr>
          <a:xfrm>
            <a:off x="5069114" y="2843190"/>
            <a:ext cx="0" cy="835287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6" idx="3"/>
            <a:endCxn id="47" idx="7"/>
          </p:cNvCxnSpPr>
          <p:nvPr/>
        </p:nvCxnSpPr>
        <p:spPr>
          <a:xfrm flipH="1">
            <a:off x="4235623" y="3251465"/>
            <a:ext cx="264395" cy="404483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177143" y="2523834"/>
            <a:ext cx="1813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90"/>
                </a:solidFill>
              </a:rPr>
              <a:t>construct web graph</a:t>
            </a:r>
            <a:endParaRPr lang="en-US" dirty="0">
              <a:solidFill>
                <a:srgbClr val="000090"/>
              </a:solidFill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295942" y="4321836"/>
            <a:ext cx="1680530" cy="1386342"/>
            <a:chOff x="5303371" y="1540978"/>
            <a:chExt cx="1853896" cy="2419408"/>
          </a:xfrm>
        </p:grpSpPr>
        <p:grpSp>
          <p:nvGrpSpPr>
            <p:cNvPr id="68" name="Group 67"/>
            <p:cNvGrpSpPr/>
            <p:nvPr/>
          </p:nvGrpSpPr>
          <p:grpSpPr>
            <a:xfrm>
              <a:off x="5951395" y="2168080"/>
              <a:ext cx="535170" cy="693516"/>
              <a:chOff x="1678844" y="3327400"/>
              <a:chExt cx="450851" cy="457200"/>
            </a:xfrm>
          </p:grpSpPr>
          <p:sp>
            <p:nvSpPr>
              <p:cNvPr id="99" name="Rectangle 98"/>
              <p:cNvSpPr/>
              <p:nvPr/>
            </p:nvSpPr>
            <p:spPr>
              <a:xfrm>
                <a:off x="1678844" y="3327400"/>
                <a:ext cx="450851" cy="4572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/>
                  <a:cs typeface="Calibri"/>
                </a:endParaRPr>
              </a:p>
            </p:txBody>
          </p:sp>
          <p:cxnSp>
            <p:nvCxnSpPr>
              <p:cNvPr id="100" name="Straight Connector 99"/>
              <p:cNvCxnSpPr/>
              <p:nvPr/>
            </p:nvCxnSpPr>
            <p:spPr>
              <a:xfrm>
                <a:off x="1688679" y="33782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1729644" y="34798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1742344" y="3594100"/>
                <a:ext cx="2857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1824895" y="3708400"/>
                <a:ext cx="215900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 68"/>
            <p:cNvGrpSpPr/>
            <p:nvPr/>
          </p:nvGrpSpPr>
          <p:grpSpPr>
            <a:xfrm>
              <a:off x="5303371" y="1540978"/>
              <a:ext cx="535170" cy="693516"/>
              <a:chOff x="1678844" y="3327400"/>
              <a:chExt cx="450851" cy="457200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1678844" y="3327400"/>
                <a:ext cx="450851" cy="4572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/>
                  <a:cs typeface="Calibri"/>
                </a:endParaRPr>
              </a:p>
            </p:txBody>
          </p:sp>
          <p:cxnSp>
            <p:nvCxnSpPr>
              <p:cNvPr id="95" name="Straight Connector 94"/>
              <p:cNvCxnSpPr/>
              <p:nvPr/>
            </p:nvCxnSpPr>
            <p:spPr>
              <a:xfrm>
                <a:off x="1688679" y="33782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1729644" y="34798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1742344" y="3594100"/>
                <a:ext cx="2857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1824895" y="3708400"/>
                <a:ext cx="215900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9"/>
            <p:cNvGrpSpPr/>
            <p:nvPr/>
          </p:nvGrpSpPr>
          <p:grpSpPr>
            <a:xfrm>
              <a:off x="6622097" y="1675387"/>
              <a:ext cx="535170" cy="693516"/>
              <a:chOff x="1678844" y="3327400"/>
              <a:chExt cx="450851" cy="457200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1678844" y="3327400"/>
                <a:ext cx="450851" cy="4572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/>
                  <a:cs typeface="Calibri"/>
                </a:endParaRPr>
              </a:p>
            </p:txBody>
          </p:sp>
          <p:cxnSp>
            <p:nvCxnSpPr>
              <p:cNvPr id="90" name="Straight Connector 89"/>
              <p:cNvCxnSpPr/>
              <p:nvPr/>
            </p:nvCxnSpPr>
            <p:spPr>
              <a:xfrm>
                <a:off x="1688679" y="33782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1729644" y="34798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1742344" y="3594100"/>
                <a:ext cx="2857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1824895" y="3708400"/>
                <a:ext cx="215900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6622097" y="2462237"/>
              <a:ext cx="535170" cy="693516"/>
              <a:chOff x="1678844" y="3327400"/>
              <a:chExt cx="450851" cy="457200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1678844" y="3327400"/>
                <a:ext cx="450851" cy="4572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/>
                  <a:cs typeface="Calibri"/>
                </a:endParaRPr>
              </a:p>
            </p:txBody>
          </p:sp>
          <p:cxnSp>
            <p:nvCxnSpPr>
              <p:cNvPr id="85" name="Straight Connector 84"/>
              <p:cNvCxnSpPr/>
              <p:nvPr/>
            </p:nvCxnSpPr>
            <p:spPr>
              <a:xfrm>
                <a:off x="1688679" y="33782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1729644" y="34798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1742344" y="3594100"/>
                <a:ext cx="2857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1824895" y="3708400"/>
                <a:ext cx="215900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6448731" y="3266870"/>
              <a:ext cx="535170" cy="693516"/>
              <a:chOff x="1678844" y="3327400"/>
              <a:chExt cx="450851" cy="457200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1678844" y="3327400"/>
                <a:ext cx="450851" cy="4572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/>
                  <a:cs typeface="Calibri"/>
                </a:endParaRPr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>
                <a:off x="1688679" y="33782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1729644" y="34798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1742344" y="3594100"/>
                <a:ext cx="2857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1824895" y="3708400"/>
                <a:ext cx="215900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72"/>
            <p:cNvGrpSpPr/>
            <p:nvPr/>
          </p:nvGrpSpPr>
          <p:grpSpPr>
            <a:xfrm>
              <a:off x="5669903" y="2920112"/>
              <a:ext cx="535170" cy="693516"/>
              <a:chOff x="1678844" y="3327400"/>
              <a:chExt cx="450851" cy="457200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1678844" y="3327400"/>
                <a:ext cx="450851" cy="4572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/>
                  <a:cs typeface="Calibri"/>
                </a:endParaRPr>
              </a:p>
            </p:txBody>
          </p:sp>
          <p:cxnSp>
            <p:nvCxnSpPr>
              <p:cNvPr id="75" name="Straight Connector 74"/>
              <p:cNvCxnSpPr/>
              <p:nvPr/>
            </p:nvCxnSpPr>
            <p:spPr>
              <a:xfrm>
                <a:off x="1688679" y="33782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1729644" y="34798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1742344" y="3594100"/>
                <a:ext cx="2857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1824895" y="3708400"/>
                <a:ext cx="215900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04" name="Straight Arrow Connector 103"/>
          <p:cNvCxnSpPr/>
          <p:nvPr/>
        </p:nvCxnSpPr>
        <p:spPr>
          <a:xfrm>
            <a:off x="2177143" y="5039983"/>
            <a:ext cx="150876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2159000" y="4193688"/>
            <a:ext cx="1813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90"/>
                </a:solidFill>
              </a:rPr>
              <a:t>summarize pages per host</a:t>
            </a:r>
            <a:endParaRPr lang="en-US" dirty="0">
              <a:solidFill>
                <a:srgbClr val="000090"/>
              </a:solidFill>
            </a:endParaRPr>
          </a:p>
        </p:txBody>
      </p:sp>
      <p:graphicFrame>
        <p:nvGraphicFramePr>
          <p:cNvPr id="117" name="Table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551635"/>
              </p:ext>
            </p:extLst>
          </p:nvPr>
        </p:nvGraphicFramePr>
        <p:xfrm>
          <a:off x="4053114" y="4193688"/>
          <a:ext cx="2696835" cy="22250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680835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Host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Pages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cnn.com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yahoo.com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uwaterloo.ca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techcrunch.com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1296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49" grpId="0" animBg="1"/>
      <p:bldP spid="65" grpId="0"/>
      <p:bldP spid="11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925" y="807197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1" y="90958"/>
            <a:ext cx="91130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kern="0" dirty="0" smtClean="0">
                <a:latin typeface="Trebuchet MS"/>
              </a:rPr>
              <a:t>Google’s Large-scale Applications</a:t>
            </a:r>
            <a:endParaRPr lang="en-US" sz="3400" b="1" dirty="0"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28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314085" y="1201570"/>
            <a:ext cx="1680530" cy="1386342"/>
            <a:chOff x="5303371" y="1540978"/>
            <a:chExt cx="1853896" cy="2419408"/>
          </a:xfrm>
        </p:grpSpPr>
        <p:grpSp>
          <p:nvGrpSpPr>
            <p:cNvPr id="6" name="Group 5"/>
            <p:cNvGrpSpPr/>
            <p:nvPr/>
          </p:nvGrpSpPr>
          <p:grpSpPr>
            <a:xfrm>
              <a:off x="5951395" y="2168080"/>
              <a:ext cx="535170" cy="693516"/>
              <a:chOff x="1678844" y="3327400"/>
              <a:chExt cx="450851" cy="4572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678844" y="3327400"/>
                <a:ext cx="450851" cy="4572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/>
                  <a:cs typeface="Calibri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1688679" y="33782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729644" y="34798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742344" y="3594100"/>
                <a:ext cx="2857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824895" y="3708400"/>
                <a:ext cx="215900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5303371" y="1540978"/>
              <a:ext cx="535170" cy="693516"/>
              <a:chOff x="1678844" y="3327400"/>
              <a:chExt cx="450851" cy="4572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78844" y="3327400"/>
                <a:ext cx="450851" cy="4572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/>
                  <a:cs typeface="Calibri"/>
                </a:endParaRPr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1688679" y="33782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1729644" y="34798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1742344" y="3594100"/>
                <a:ext cx="2857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1824895" y="3708400"/>
                <a:ext cx="215900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6622097" y="1675387"/>
              <a:ext cx="535170" cy="693516"/>
              <a:chOff x="1678844" y="3327400"/>
              <a:chExt cx="450851" cy="4572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1678844" y="3327400"/>
                <a:ext cx="450851" cy="4572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/>
                  <a:cs typeface="Calibri"/>
                </a:endParaRPr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1688679" y="33782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729644" y="34798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742344" y="3594100"/>
                <a:ext cx="2857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1824895" y="3708400"/>
                <a:ext cx="215900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6622097" y="2462237"/>
              <a:ext cx="535170" cy="693516"/>
              <a:chOff x="1678844" y="3327400"/>
              <a:chExt cx="450851" cy="45720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1678844" y="3327400"/>
                <a:ext cx="450851" cy="4572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/>
                  <a:cs typeface="Calibri"/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1688679" y="33782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729644" y="34798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742344" y="3594100"/>
                <a:ext cx="2857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824895" y="3708400"/>
                <a:ext cx="215900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/>
            <p:cNvGrpSpPr/>
            <p:nvPr/>
          </p:nvGrpSpPr>
          <p:grpSpPr>
            <a:xfrm>
              <a:off x="6448731" y="3266870"/>
              <a:ext cx="535170" cy="693516"/>
              <a:chOff x="1678844" y="3327400"/>
              <a:chExt cx="450851" cy="45720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1678844" y="3327400"/>
                <a:ext cx="450851" cy="4572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/>
                  <a:cs typeface="Calibri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1688679" y="33782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1729644" y="34798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1742344" y="3594100"/>
                <a:ext cx="2857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1824895" y="3708400"/>
                <a:ext cx="215900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37"/>
            <p:cNvGrpSpPr/>
            <p:nvPr/>
          </p:nvGrpSpPr>
          <p:grpSpPr>
            <a:xfrm>
              <a:off x="5669903" y="2920112"/>
              <a:ext cx="535170" cy="693516"/>
              <a:chOff x="1678844" y="3327400"/>
              <a:chExt cx="450851" cy="45720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1678844" y="3327400"/>
                <a:ext cx="450851" cy="4572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/>
                  <a:cs typeface="Calibri"/>
                </a:endParaRP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>
                <a:off x="1688679" y="33782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1729644" y="3479800"/>
                <a:ext cx="2984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1742344" y="3594100"/>
                <a:ext cx="285751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1824895" y="3708400"/>
                <a:ext cx="215900" cy="0"/>
              </a:xfrm>
              <a:prstGeom prst="line">
                <a:avLst/>
              </a:prstGeom>
              <a:ln w="317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4" name="Straight Arrow Connector 43"/>
          <p:cNvCxnSpPr/>
          <p:nvPr/>
        </p:nvCxnSpPr>
        <p:spPr>
          <a:xfrm>
            <a:off x="2195286" y="1919717"/>
            <a:ext cx="150876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023074" y="1376239"/>
            <a:ext cx="1813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90"/>
                </a:solidFill>
              </a:rPr>
              <a:t>i</a:t>
            </a:r>
            <a:r>
              <a:rPr lang="en-US" dirty="0" smtClean="0">
                <a:solidFill>
                  <a:srgbClr val="000090"/>
                </a:solidFill>
              </a:rPr>
              <a:t>nverted index</a:t>
            </a:r>
            <a:endParaRPr lang="en-US" dirty="0">
              <a:solidFill>
                <a:srgbClr val="000090"/>
              </a:solidFill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>
            <a:off x="2967809" y="4735587"/>
            <a:ext cx="211219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2797048" y="3742979"/>
            <a:ext cx="2282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90"/>
                </a:solidFill>
              </a:rPr>
              <a:t>clustering “similar” users</a:t>
            </a:r>
          </a:p>
          <a:p>
            <a:pPr algn="ctr"/>
            <a:r>
              <a:rPr lang="en-US" dirty="0" smtClean="0">
                <a:solidFill>
                  <a:srgbClr val="000090"/>
                </a:solidFill>
              </a:rPr>
              <a:t>(recommendation)</a:t>
            </a:r>
            <a:endParaRPr lang="en-US" dirty="0">
              <a:solidFill>
                <a:srgbClr val="000090"/>
              </a:solidFill>
            </a:endParaRPr>
          </a:p>
        </p:txBody>
      </p:sp>
      <p:graphicFrame>
        <p:nvGraphicFramePr>
          <p:cNvPr id="117" name="Table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861581"/>
              </p:ext>
            </p:extLst>
          </p:nvPr>
        </p:nvGraphicFramePr>
        <p:xfrm>
          <a:off x="3837069" y="993294"/>
          <a:ext cx="4925931" cy="21234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680835"/>
                <a:gridCol w="32450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word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Pages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trudeau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cbc.ca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nytimes.com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wikipedia.org</a:t>
                      </a:r>
                      <a:r>
                        <a:rPr lang="en-US" baseline="0" dirty="0" smtClean="0"/>
                        <a:t>, 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apple.com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farming</a:t>
                      </a:r>
                      <a:r>
                        <a:rPr lang="en-US" dirty="0" err="1" smtClean="0"/>
                        <a:t>.ca</a:t>
                      </a:r>
                      <a:r>
                        <a:rPr lang="en-US" dirty="0" smtClean="0"/>
                        <a:t>, 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ibm.com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wikipedia.org</a:t>
                      </a:r>
                      <a:r>
                        <a:rPr lang="en-US" baseline="0" dirty="0" smtClean="0"/>
                        <a:t>,…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9" name="Table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807170"/>
              </p:ext>
            </p:extLst>
          </p:nvPr>
        </p:nvGraphicFramePr>
        <p:xfrm>
          <a:off x="324668" y="3116734"/>
          <a:ext cx="2382530" cy="259588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701695"/>
                <a:gridCol w="168083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user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clicks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user1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cbc.ca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user1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techcrunch.com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user2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wikipedia.com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user3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uwaterloo.ca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user3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abc.ca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0" name="Oval 109"/>
          <p:cNvSpPr/>
          <p:nvPr/>
        </p:nvSpPr>
        <p:spPr>
          <a:xfrm>
            <a:off x="5397355" y="3787029"/>
            <a:ext cx="137160" cy="13716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6184392" y="3797780"/>
            <a:ext cx="137160" cy="13716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5846210" y="3797780"/>
            <a:ext cx="137160" cy="13716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5709050" y="3481405"/>
            <a:ext cx="137160" cy="13716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6115812" y="3412825"/>
            <a:ext cx="137160" cy="13716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6" name="Straight Connector 115"/>
          <p:cNvCxnSpPr/>
          <p:nvPr/>
        </p:nvCxnSpPr>
        <p:spPr>
          <a:xfrm>
            <a:off x="5288497" y="4269969"/>
            <a:ext cx="2694360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6569773" y="3392706"/>
            <a:ext cx="0" cy="2047875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Oval 127"/>
          <p:cNvSpPr/>
          <p:nvPr/>
        </p:nvSpPr>
        <p:spPr>
          <a:xfrm>
            <a:off x="6246077" y="5002474"/>
            <a:ext cx="137160" cy="13716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5907895" y="5002474"/>
            <a:ext cx="137160" cy="13716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5770735" y="4686099"/>
            <a:ext cx="137160" cy="13716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6050496" y="4762663"/>
            <a:ext cx="137160" cy="13716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7275876" y="4919015"/>
            <a:ext cx="137160" cy="13716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7138716" y="4602640"/>
            <a:ext cx="137160" cy="13716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7418477" y="4679204"/>
            <a:ext cx="137160" cy="13716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7570877" y="4831604"/>
            <a:ext cx="137160" cy="13716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7723277" y="4984004"/>
            <a:ext cx="137160" cy="13716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7476531" y="5009403"/>
            <a:ext cx="137160" cy="13716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7552373" y="3913894"/>
            <a:ext cx="137160" cy="13716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7077031" y="3597519"/>
            <a:ext cx="137160" cy="13716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7483793" y="3528939"/>
            <a:ext cx="137160" cy="13716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-1" y="6022379"/>
            <a:ext cx="9104099" cy="571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>
                <a:solidFill>
                  <a:srgbClr val="000090"/>
                </a:solidFill>
                <a:latin typeface="Trebuchet MS"/>
                <a:cs typeface="Trebuchet MS"/>
              </a:rPr>
              <a:t>Many others: Ad clicks, videos, images, internal machine logs, etc…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208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115" grpId="0"/>
      <p:bldP spid="110" grpId="0" animBg="1"/>
      <p:bldP spid="111" grpId="0" animBg="1"/>
      <p:bldP spid="112" grpId="0" animBg="1"/>
      <p:bldP spid="113" grpId="0" animBg="1"/>
      <p:bldP spid="114" grpId="0" animBg="1"/>
      <p:bldP spid="128" grpId="0" animBg="1"/>
      <p:bldP spid="129" grpId="0" animBg="1"/>
      <p:bldP spid="130" grpId="0" animBg="1"/>
      <p:bldP spid="131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5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925" y="807197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1" y="90958"/>
            <a:ext cx="91130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kern="0" dirty="0">
                <a:latin typeface="Trebuchet MS"/>
              </a:rPr>
              <a:t>Google’s Problem</a:t>
            </a:r>
            <a:endParaRPr lang="en-US" sz="3400" b="1" dirty="0"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29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807197"/>
            <a:ext cx="911302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Need 100s</a:t>
            </a:r>
            <a:r>
              <a:rPr lang="en-US" sz="2400" dirty="0">
                <a:solidFill>
                  <a:srgbClr val="000090"/>
                </a:solidFill>
                <a:latin typeface="Trebuchet MS"/>
                <a:cs typeface="Trebuchet MS"/>
              </a:rPr>
              <a:t>/1000s machines to process such large data.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4089" y="1422750"/>
            <a:ext cx="8858220" cy="21332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 smtClean="0">
              <a:solidFill>
                <a:srgbClr val="000090"/>
              </a:solidFill>
              <a:latin typeface="Calibri"/>
              <a:cs typeface="Calibri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54804" y="2162370"/>
            <a:ext cx="1577625" cy="1446273"/>
            <a:chOff x="254804" y="1817653"/>
            <a:chExt cx="1577625" cy="1446273"/>
          </a:xfrm>
        </p:grpSpPr>
        <p:sp>
          <p:nvSpPr>
            <p:cNvPr id="20" name="Rectangle 19"/>
            <p:cNvSpPr/>
            <p:nvPr/>
          </p:nvSpPr>
          <p:spPr>
            <a:xfrm>
              <a:off x="309719" y="1817653"/>
              <a:ext cx="1450138" cy="10670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4804" y="2848428"/>
              <a:ext cx="1577625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 smtClean="0">
                  <a:latin typeface="Trebuchet MS"/>
                  <a:cs typeface="Trebuchet MS"/>
                </a:rPr>
                <a:t>Machine 1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966686" y="2162372"/>
            <a:ext cx="1577625" cy="1554085"/>
            <a:chOff x="236661" y="2182611"/>
            <a:chExt cx="1577625" cy="1157789"/>
          </a:xfrm>
        </p:grpSpPr>
        <p:sp>
          <p:nvSpPr>
            <p:cNvPr id="23" name="Rectangle 22"/>
            <p:cNvSpPr/>
            <p:nvPr/>
          </p:nvSpPr>
          <p:spPr>
            <a:xfrm>
              <a:off x="309719" y="2182611"/>
              <a:ext cx="1450138" cy="7949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6661" y="2924902"/>
              <a:ext cx="1577625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 smtClean="0">
                  <a:latin typeface="Trebuchet MS"/>
                  <a:cs typeface="Trebuchet MS"/>
                </a:rPr>
                <a:t>Machine 2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307943" y="2162370"/>
            <a:ext cx="1577625" cy="1407887"/>
            <a:chOff x="236661" y="1837896"/>
            <a:chExt cx="1577625" cy="1407887"/>
          </a:xfrm>
        </p:grpSpPr>
        <p:sp>
          <p:nvSpPr>
            <p:cNvPr id="26" name="Rectangle 25"/>
            <p:cNvSpPr/>
            <p:nvPr/>
          </p:nvSpPr>
          <p:spPr>
            <a:xfrm>
              <a:off x="309719" y="1837896"/>
              <a:ext cx="1450138" cy="104681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6661" y="2830285"/>
              <a:ext cx="1577625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 smtClean="0">
                  <a:latin typeface="Trebuchet MS"/>
                  <a:cs typeface="Trebuchet MS"/>
                </a:rPr>
                <a:t>M 1K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376057" y="2739262"/>
            <a:ext cx="15776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 smtClean="0">
                <a:latin typeface="Trebuchet MS"/>
                <a:cs typeface="Trebuchet MS"/>
              </a:rPr>
              <a:t>…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4089" y="1446050"/>
            <a:ext cx="10704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 smtClean="0">
                <a:latin typeface="Trebuchet MS"/>
                <a:cs typeface="Trebuchet MS"/>
              </a:rPr>
              <a:t>Cluster</a:t>
            </a:r>
          </a:p>
        </p:txBody>
      </p:sp>
      <p:sp>
        <p:nvSpPr>
          <p:cNvPr id="9" name="Rectangle 8"/>
          <p:cNvSpPr/>
          <p:nvPr/>
        </p:nvSpPr>
        <p:spPr>
          <a:xfrm>
            <a:off x="-2" y="3499785"/>
            <a:ext cx="9144001" cy="2095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But: Writing </a:t>
            </a:r>
            <a:r>
              <a:rPr lang="en-US" sz="2200" dirty="0">
                <a:solidFill>
                  <a:srgbClr val="000090"/>
                </a:solidFill>
                <a:latin typeface="Trebuchet MS"/>
                <a:cs typeface="Trebuchet MS"/>
              </a:rPr>
              <a:t>distributed code is very difficult! Need code for:</a:t>
            </a:r>
          </a:p>
          <a:p>
            <a:pPr marL="800100" lvl="1" indent="-342900">
              <a:lnSpc>
                <a:spcPct val="150000"/>
              </a:lnSpc>
              <a:buFont typeface="Wingdings" charset="2"/>
              <a:buChar char="§"/>
            </a:pPr>
            <a:r>
              <a:rPr lang="en-US" sz="2200" dirty="0">
                <a:solidFill>
                  <a:srgbClr val="990000"/>
                </a:solidFill>
                <a:latin typeface="Trebuchet MS"/>
                <a:cs typeface="Trebuchet MS"/>
              </a:rPr>
              <a:t>Partitioning </a:t>
            </a:r>
            <a:r>
              <a:rPr lang="en-US" sz="2200" dirty="0" smtClean="0">
                <a:solidFill>
                  <a:srgbClr val="990000"/>
                </a:solidFill>
                <a:latin typeface="Trebuchet MS"/>
                <a:cs typeface="Trebuchet MS"/>
              </a:rPr>
              <a:t>data.</a:t>
            </a:r>
            <a:endParaRPr lang="en-US" sz="2200" dirty="0">
              <a:solidFill>
                <a:srgbClr val="990000"/>
              </a:solidFill>
              <a:latin typeface="Trebuchet MS"/>
              <a:cs typeface="Trebuchet MS"/>
            </a:endParaRPr>
          </a:p>
          <a:p>
            <a:pPr marL="800100" lvl="1" indent="-342900">
              <a:lnSpc>
                <a:spcPct val="150000"/>
              </a:lnSpc>
              <a:buFont typeface="Wingdings" charset="2"/>
              <a:buChar char="§"/>
            </a:pPr>
            <a:r>
              <a:rPr lang="en-US" sz="2200" dirty="0" smtClean="0">
                <a:solidFill>
                  <a:srgbClr val="990000"/>
                </a:solidFill>
                <a:latin typeface="Trebuchet MS"/>
                <a:cs typeface="Trebuchet MS"/>
              </a:rPr>
              <a:t>Parallelizing computation.</a:t>
            </a:r>
            <a:endParaRPr lang="en-US" sz="2200" dirty="0">
              <a:solidFill>
                <a:srgbClr val="990000"/>
              </a:solidFill>
              <a:latin typeface="Trebuchet MS"/>
              <a:cs typeface="Trebuchet MS"/>
            </a:endParaRPr>
          </a:p>
          <a:p>
            <a:pPr marL="800100" lvl="1" indent="-342900">
              <a:lnSpc>
                <a:spcPct val="150000"/>
              </a:lnSpc>
              <a:buFont typeface="Wingdings" charset="2"/>
              <a:buChar char="§"/>
            </a:pPr>
            <a:r>
              <a:rPr lang="en-US" sz="2200" dirty="0">
                <a:solidFill>
                  <a:srgbClr val="990000"/>
                </a:solidFill>
                <a:latin typeface="Trebuchet MS"/>
                <a:cs typeface="Trebuchet MS"/>
              </a:rPr>
              <a:t>Coordinating the </a:t>
            </a:r>
            <a:r>
              <a:rPr lang="en-US" sz="2200" dirty="0" smtClean="0">
                <a:solidFill>
                  <a:srgbClr val="990000"/>
                </a:solidFill>
                <a:latin typeface="Trebuchet MS"/>
                <a:cs typeface="Trebuchet MS"/>
              </a:rPr>
              <a:t>progress.</a:t>
            </a:r>
            <a:endParaRPr lang="en-US" sz="2200" dirty="0">
              <a:solidFill>
                <a:srgbClr val="990000"/>
              </a:solidFill>
              <a:latin typeface="Trebuchet MS"/>
              <a:cs typeface="Trebuchet MS"/>
            </a:endParaRPr>
          </a:p>
        </p:txBody>
      </p:sp>
      <p:sp>
        <p:nvSpPr>
          <p:cNvPr id="31" name="Multidocument 30"/>
          <p:cNvSpPr/>
          <p:nvPr/>
        </p:nvSpPr>
        <p:spPr>
          <a:xfrm>
            <a:off x="515049" y="2777065"/>
            <a:ext cx="1008951" cy="377695"/>
          </a:xfrm>
          <a:prstGeom prst="flowChartMultidocumen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Data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2" name="Multidocument 31"/>
          <p:cNvSpPr/>
          <p:nvPr/>
        </p:nvSpPr>
        <p:spPr>
          <a:xfrm>
            <a:off x="2209592" y="2764772"/>
            <a:ext cx="1008951" cy="377695"/>
          </a:xfrm>
          <a:prstGeom prst="flowChartMultidocumen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Data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3" name="Multidocument 32"/>
          <p:cNvSpPr/>
          <p:nvPr/>
        </p:nvSpPr>
        <p:spPr>
          <a:xfrm>
            <a:off x="7623421" y="2781044"/>
            <a:ext cx="1008951" cy="377695"/>
          </a:xfrm>
          <a:prstGeom prst="flowChartMultidocumen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Data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4148" y="2208505"/>
            <a:ext cx="1244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B90000"/>
                </a:solidFill>
                <a:latin typeface="Trebuchet MS"/>
                <a:cs typeface="Trebuchet MS"/>
              </a:rPr>
              <a:t>User code</a:t>
            </a:r>
            <a:endParaRPr lang="en-US" b="1" i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12316" y="2226648"/>
            <a:ext cx="1244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B90000"/>
                </a:solidFill>
                <a:latin typeface="Trebuchet MS"/>
                <a:cs typeface="Trebuchet MS"/>
              </a:rPr>
              <a:t>User code</a:t>
            </a:r>
            <a:endParaRPr lang="en-US" b="1" i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513758" y="2227856"/>
            <a:ext cx="1244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B90000"/>
                </a:solidFill>
                <a:latin typeface="Trebuchet MS"/>
                <a:cs typeface="Trebuchet MS"/>
              </a:rPr>
              <a:t>User code</a:t>
            </a:r>
            <a:endParaRPr lang="en-US" b="1" i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cxnSp>
        <p:nvCxnSpPr>
          <p:cNvPr id="44" name="Curved Connector 43"/>
          <p:cNvCxnSpPr>
            <a:stCxn id="20" idx="0"/>
            <a:endCxn id="23" idx="0"/>
          </p:cNvCxnSpPr>
          <p:nvPr/>
        </p:nvCxnSpPr>
        <p:spPr>
          <a:xfrm rot="16200000" flipH="1">
            <a:off x="1899799" y="1297359"/>
            <a:ext cx="2" cy="1730025"/>
          </a:xfrm>
          <a:prstGeom prst="curvedConnector3">
            <a:avLst>
              <a:gd name="adj1" fmla="val -11430000000"/>
            </a:avLst>
          </a:prstGeom>
          <a:ln w="38100">
            <a:solidFill>
              <a:schemeClr val="bg1">
                <a:lumMod val="65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20" idx="0"/>
            <a:endCxn id="26" idx="0"/>
          </p:cNvCxnSpPr>
          <p:nvPr/>
        </p:nvCxnSpPr>
        <p:spPr>
          <a:xfrm rot="5400000" flipH="1" flipV="1">
            <a:off x="4570429" y="-1373271"/>
            <a:ext cx="12700" cy="7071282"/>
          </a:xfrm>
          <a:prstGeom prst="curvedConnector3">
            <a:avLst>
              <a:gd name="adj1" fmla="val 3942858"/>
            </a:avLst>
          </a:prstGeom>
          <a:ln w="38100">
            <a:solidFill>
              <a:schemeClr val="bg1">
                <a:lumMod val="65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urved Connector 57"/>
          <p:cNvCxnSpPr>
            <a:stCxn id="23" idx="0"/>
            <a:endCxn id="26" idx="0"/>
          </p:cNvCxnSpPr>
          <p:nvPr/>
        </p:nvCxnSpPr>
        <p:spPr>
          <a:xfrm rot="5400000" flipH="1" flipV="1">
            <a:off x="5435440" y="-508257"/>
            <a:ext cx="2" cy="5341257"/>
          </a:xfrm>
          <a:prstGeom prst="curvedConnector3">
            <a:avLst>
              <a:gd name="adj1" fmla="val 11430100000"/>
            </a:avLst>
          </a:prstGeom>
          <a:ln w="38100">
            <a:solidFill>
              <a:schemeClr val="bg1">
                <a:lumMod val="65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927209" y="1502994"/>
            <a:ext cx="157762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endParaRPr lang="en-US" sz="15000" dirty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49855" y="4030175"/>
            <a:ext cx="4789715" cy="1587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en-US" sz="2200" dirty="0">
                <a:solidFill>
                  <a:srgbClr val="990000"/>
                </a:solidFill>
                <a:latin typeface="Trebuchet MS"/>
                <a:cs typeface="Trebuchet MS"/>
              </a:rPr>
              <a:t>Communication of machines</a:t>
            </a:r>
            <a:r>
              <a:rPr lang="en-US" sz="2200" dirty="0" smtClean="0">
                <a:solidFill>
                  <a:srgbClr val="990000"/>
                </a:solidFill>
                <a:latin typeface="Trebuchet MS"/>
                <a:cs typeface="Trebuchet MS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en-US" sz="2200" dirty="0">
                <a:solidFill>
                  <a:srgbClr val="990000"/>
                </a:solidFill>
                <a:latin typeface="Trebuchet MS"/>
                <a:cs typeface="Trebuchet MS"/>
              </a:rPr>
              <a:t>Dealing with </a:t>
            </a:r>
            <a:r>
              <a:rPr lang="en-US" sz="2200" i="1" dirty="0">
                <a:solidFill>
                  <a:srgbClr val="990000"/>
                </a:solidFill>
                <a:latin typeface="Trebuchet MS"/>
                <a:cs typeface="Trebuchet MS"/>
              </a:rPr>
              <a:t>machine failures</a:t>
            </a:r>
            <a:r>
              <a:rPr lang="en-US" sz="2200" dirty="0" smtClean="0">
                <a:solidFill>
                  <a:srgbClr val="990000"/>
                </a:solidFill>
                <a:latin typeface="Trebuchet MS"/>
                <a:cs typeface="Trebuchet MS"/>
              </a:rPr>
              <a:t>!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en-US" sz="2200" dirty="0" smtClean="0">
                <a:solidFill>
                  <a:srgbClr val="990000"/>
                </a:solidFill>
                <a:latin typeface="Trebuchet MS"/>
                <a:cs typeface="Trebuchet MS"/>
              </a:rPr>
              <a:t>Others: load-balancing, etc. </a:t>
            </a:r>
            <a:endParaRPr lang="en-US" sz="2200" dirty="0">
              <a:solidFill>
                <a:srgbClr val="990000"/>
              </a:solidFill>
              <a:latin typeface="Trebuchet MS"/>
              <a:cs typeface="Trebuchet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965" y="5540801"/>
            <a:ext cx="913196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400" dirty="0">
                <a:solidFill>
                  <a:srgbClr val="000090"/>
                </a:solidFill>
                <a:latin typeface="Trebuchet MS"/>
                <a:cs typeface="Trebuchet MS"/>
              </a:rPr>
              <a:t>All much more complex than </a:t>
            </a: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the simple </a:t>
            </a:r>
            <a:r>
              <a:rPr lang="en-US" sz="2400" dirty="0">
                <a:solidFill>
                  <a:srgbClr val="000090"/>
                </a:solidFill>
                <a:latin typeface="Trebuchet MS"/>
                <a:cs typeface="Trebuchet MS"/>
              </a:rPr>
              <a:t>application logic</a:t>
            </a: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!</a:t>
            </a:r>
          </a:p>
          <a:p>
            <a:pPr marL="800100" lvl="1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400" dirty="0" err="1">
                <a:solidFill>
                  <a:srgbClr val="990000"/>
                </a:solidFill>
                <a:latin typeface="Trebuchet MS"/>
                <a:cs typeface="Trebuchet MS"/>
              </a:rPr>
              <a:t>E.g</a:t>
            </a:r>
            <a:r>
              <a:rPr lang="en-US" sz="2200" dirty="0">
                <a:solidFill>
                  <a:srgbClr val="990000"/>
                </a:solidFill>
                <a:latin typeface="Trebuchet MS"/>
                <a:cs typeface="Trebuchet MS"/>
              </a:rPr>
              <a:t>: Take each web doc. &amp; spit out an edge for each </a:t>
            </a:r>
            <a:r>
              <a:rPr lang="en-US" sz="2200" dirty="0" smtClean="0">
                <a:solidFill>
                  <a:srgbClr val="990000"/>
                </a:solidFill>
                <a:latin typeface="Trebuchet MS"/>
                <a:cs typeface="Trebuchet MS"/>
              </a:rPr>
              <a:t>hyperlink</a:t>
            </a:r>
            <a:endParaRPr lang="en-US" sz="2200" dirty="0">
              <a:solidFill>
                <a:srgbClr val="990000"/>
              </a:solidFill>
              <a:latin typeface="Trebuchet MS"/>
              <a:cs typeface="Trebuchet M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964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8" grpId="0"/>
      <p:bldP spid="29" grpId="0"/>
      <p:bldP spid="31" grpId="0" animBg="1"/>
      <p:bldP spid="32" grpId="0" animBg="1"/>
      <p:bldP spid="33" grpId="0" animBg="1"/>
      <p:bldP spid="35" grpId="0"/>
      <p:bldP spid="36" grpId="0"/>
      <p:bldP spid="37" grpId="0"/>
      <p:bldP spid="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/>
          <p:cNvSpPr txBox="1"/>
          <p:nvPr/>
        </p:nvSpPr>
        <p:spPr>
          <a:xfrm>
            <a:off x="16079" y="64300"/>
            <a:ext cx="8629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rebuchet MS"/>
                <a:cs typeface="Trebuchet MS"/>
              </a:rPr>
              <a:t>Outline For Today</a:t>
            </a:r>
            <a:endParaRPr lang="en-US" sz="3600" dirty="0">
              <a:latin typeface="Trebuchet MS"/>
              <a:cs typeface="Trebuchet MS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0" y="758856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3452" y="773927"/>
            <a:ext cx="906054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Finish of Overview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>
                <a:solidFill>
                  <a:srgbClr val="000090"/>
                </a:solidFill>
                <a:latin typeface="Trebuchet MS"/>
                <a:cs typeface="Trebuchet MS"/>
              </a:rPr>
              <a:t>Valiant’s</a:t>
            </a: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 </a:t>
            </a:r>
            <a:r>
              <a:rPr lang="en-US" sz="2400" dirty="0">
                <a:solidFill>
                  <a:srgbClr val="000090"/>
                </a:solidFill>
                <a:latin typeface="Trebuchet MS"/>
                <a:cs typeface="Trebuchet MS"/>
              </a:rPr>
              <a:t>1990 BSP </a:t>
            </a: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Paper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>
                <a:solidFill>
                  <a:srgbClr val="000090"/>
                </a:solidFill>
                <a:latin typeface="Trebuchet MS"/>
                <a:cs typeface="Trebuchet MS"/>
              </a:rPr>
              <a:t>MapReduce</a:t>
            </a:r>
            <a:endParaRPr lang="en-US" sz="2400" dirty="0">
              <a:solidFill>
                <a:srgbClr val="000090"/>
              </a:solidFill>
              <a:latin typeface="Trebuchet MS"/>
              <a:cs typeface="Trebuchet M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4509-1FB2-2540-A246-CEF93BA686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925" y="807197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1" y="90958"/>
            <a:ext cx="91130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kern="0" dirty="0" smtClean="0">
                <a:latin typeface="Trebuchet MS"/>
              </a:rPr>
              <a:t>“Law of Large-Scale Distributed Systems”</a:t>
            </a:r>
            <a:endParaRPr lang="en-US" sz="3400" b="1" dirty="0"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30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807197"/>
            <a:ext cx="9113024" cy="5170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Law </a:t>
            </a:r>
            <a:r>
              <a:rPr lang="en-US" sz="2400" dirty="0">
                <a:solidFill>
                  <a:srgbClr val="000090"/>
                </a:solidFill>
                <a:latin typeface="Trebuchet MS"/>
                <a:cs typeface="Trebuchet MS"/>
              </a:rPr>
              <a:t>of Hardware: L</a:t>
            </a: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ike humans, </a:t>
            </a:r>
            <a:r>
              <a:rPr lang="en-US" sz="2400" dirty="0" err="1" smtClean="0">
                <a:solidFill>
                  <a:srgbClr val="000090"/>
                </a:solidFill>
                <a:latin typeface="Trebuchet MS"/>
                <a:cs typeface="Trebuchet MS"/>
              </a:rPr>
              <a:t>hardwares</a:t>
            </a: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 live &amp; die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Consider a </a:t>
            </a:r>
            <a:r>
              <a:rPr lang="en-US" sz="2200" dirty="0">
                <a:solidFill>
                  <a:srgbClr val="000090"/>
                </a:solidFill>
                <a:latin typeface="Trebuchet MS"/>
                <a:cs typeface="Trebuchet MS"/>
              </a:rPr>
              <a:t>super reliable machine</a:t>
            </a: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: Mean-time-btw-failure: 30 years</a:t>
            </a:r>
          </a:p>
          <a:p>
            <a:pPr marL="342900" lvl="1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>
                <a:solidFill>
                  <a:srgbClr val="000090"/>
                </a:solidFill>
                <a:latin typeface="Trebuchet MS"/>
                <a:cs typeface="Trebuchet MS"/>
              </a:rPr>
              <a:t>At any day prob. failure: </a:t>
            </a: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~1</a:t>
            </a:r>
            <a:r>
              <a:rPr lang="en-US" sz="2200" dirty="0">
                <a:solidFill>
                  <a:srgbClr val="000090"/>
                </a:solidFill>
                <a:latin typeface="Trebuchet MS"/>
                <a:cs typeface="Trebuchet MS"/>
              </a:rPr>
              <a:t>/</a:t>
            </a: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10000</a:t>
            </a:r>
          </a:p>
          <a:p>
            <a:pPr marL="342900" lvl="1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Consider a distributed system running on 10000 machines</a:t>
            </a:r>
          </a:p>
          <a:p>
            <a:pPr marL="0" lvl="1" algn="ctr">
              <a:lnSpc>
                <a:spcPct val="150000"/>
              </a:lnSpc>
            </a:pPr>
            <a:r>
              <a:rPr lang="en-US" sz="3000" i="1" dirty="0" smtClean="0">
                <a:solidFill>
                  <a:srgbClr val="990000"/>
                </a:solidFill>
                <a:latin typeface="Trebuchet MS"/>
                <a:cs typeface="Trebuchet MS"/>
              </a:rPr>
              <a:t>Q: </a:t>
            </a:r>
            <a:r>
              <a:rPr lang="en-US" sz="3000" i="1" dirty="0" err="1" smtClean="0">
                <a:solidFill>
                  <a:srgbClr val="990000"/>
                </a:solidFill>
                <a:latin typeface="Trebuchet MS"/>
                <a:cs typeface="Trebuchet MS"/>
              </a:rPr>
              <a:t>Prob</a:t>
            </a:r>
            <a:r>
              <a:rPr lang="en-US" sz="3000" i="1" dirty="0" smtClean="0">
                <a:solidFill>
                  <a:srgbClr val="990000"/>
                </a:solidFill>
                <a:latin typeface="Trebuchet MS"/>
                <a:cs typeface="Trebuchet MS"/>
              </a:rPr>
              <a:t> a machine will die at any day? </a:t>
            </a:r>
            <a:endParaRPr lang="en-US" sz="3000" i="1" dirty="0">
              <a:solidFill>
                <a:srgbClr val="990000"/>
              </a:solidFill>
              <a:latin typeface="Trebuchet MS"/>
              <a:cs typeface="Trebuchet MS"/>
            </a:endParaRPr>
          </a:p>
          <a:p>
            <a:pPr marL="0" lvl="1" algn="ctr">
              <a:lnSpc>
                <a:spcPct val="150000"/>
              </a:lnSpc>
            </a:pPr>
            <a:r>
              <a:rPr lang="en-US" sz="3000" i="1" dirty="0" smtClean="0">
                <a:solidFill>
                  <a:srgbClr val="008000"/>
                </a:solidFill>
                <a:latin typeface="Trebuchet MS"/>
                <a:cs typeface="Trebuchet MS"/>
              </a:rPr>
              <a:t>A: 64%</a:t>
            </a:r>
          </a:p>
          <a:p>
            <a:pPr marL="0" lvl="1" algn="ctr">
              <a:lnSpc>
                <a:spcPct val="150000"/>
              </a:lnSpc>
            </a:pPr>
            <a:r>
              <a:rPr lang="en-US" sz="3600" i="1" dirty="0" smtClean="0">
                <a:solidFill>
                  <a:srgbClr val="000090"/>
                </a:solidFill>
                <a:latin typeface="Trebuchet MS"/>
                <a:cs typeface="Trebuchet MS"/>
              </a:rPr>
              <a:t>**Fact of Life: Machines will fail frequently at large-scale.**</a:t>
            </a:r>
            <a:endParaRPr lang="en-US" sz="3600" i="1" dirty="0">
              <a:solidFill>
                <a:srgbClr val="000090"/>
              </a:solidFill>
              <a:latin typeface="Trebuchet MS"/>
              <a:cs typeface="Trebuchet M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413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925" y="807197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1" y="90958"/>
            <a:ext cx="91130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kern="0" dirty="0" smtClean="0">
                <a:latin typeface="Trebuchet MS"/>
              </a:rPr>
              <a:t>Google’s Previous Solution</a:t>
            </a:r>
            <a:endParaRPr lang="en-US" sz="3400" b="1" dirty="0"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31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807197"/>
            <a:ext cx="9113024" cy="3711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Special-purpose distributed program for each application.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Problem: Not scalable</a:t>
            </a:r>
          </a:p>
          <a:p>
            <a:pPr marL="800100" lvl="1" indent="-342900">
              <a:lnSpc>
                <a:spcPct val="150000"/>
              </a:lnSpc>
              <a:buFont typeface="Wingdings" charset="2"/>
              <a:buChar char="§"/>
            </a:pPr>
            <a:r>
              <a:rPr lang="en-US" sz="2200" dirty="0" smtClean="0">
                <a:solidFill>
                  <a:srgbClr val="990000"/>
                </a:solidFill>
                <a:latin typeface="Trebuchet MS"/>
                <a:cs typeface="Trebuchet MS"/>
              </a:rPr>
              <a:t>Difficult for many engineers to write parallel code</a:t>
            </a:r>
          </a:p>
          <a:p>
            <a:pPr marL="800100" lvl="1" indent="-342900">
              <a:lnSpc>
                <a:spcPct val="150000"/>
              </a:lnSpc>
              <a:buFont typeface="Wingdings" charset="2"/>
              <a:buChar char="§"/>
            </a:pPr>
            <a:r>
              <a:rPr lang="en-US" sz="2200" dirty="0" smtClean="0">
                <a:solidFill>
                  <a:srgbClr val="990000"/>
                </a:solidFill>
                <a:latin typeface="Trebuchet MS"/>
                <a:cs typeface="Trebuchet MS"/>
              </a:rPr>
              <a:t>Development speed: Thousands lines for simple applications.</a:t>
            </a:r>
          </a:p>
          <a:p>
            <a:pPr marL="800100" lvl="1" indent="-342900">
              <a:lnSpc>
                <a:spcPct val="150000"/>
              </a:lnSpc>
              <a:buFont typeface="Wingdings" charset="2"/>
              <a:buChar char="§"/>
            </a:pPr>
            <a:r>
              <a:rPr lang="en-US" sz="2200" dirty="0" smtClean="0">
                <a:solidFill>
                  <a:srgbClr val="990000"/>
                </a:solidFill>
                <a:latin typeface="Trebuchet MS"/>
                <a:cs typeface="Trebuchet MS"/>
              </a:rPr>
              <a:t>Code repetition for common tasks:</a:t>
            </a:r>
          </a:p>
          <a:p>
            <a:pPr marL="1257300" lvl="2" indent="-342900">
              <a:lnSpc>
                <a:spcPct val="150000"/>
              </a:lnSpc>
              <a:buFont typeface="Wingdings" charset="2"/>
              <a:buChar char="§"/>
            </a:pPr>
            <a:r>
              <a:rPr lang="en-US" sz="2200" dirty="0" smtClean="0">
                <a:solidFill>
                  <a:srgbClr val="990000"/>
                </a:solidFill>
                <a:latin typeface="Trebuchet MS"/>
                <a:cs typeface="Trebuchet MS"/>
              </a:rPr>
              <a:t>Data Partitioning</a:t>
            </a:r>
          </a:p>
          <a:p>
            <a:pPr marL="1257300" lvl="2" indent="-342900">
              <a:lnSpc>
                <a:spcPct val="150000"/>
              </a:lnSpc>
              <a:buFont typeface="Wingdings" charset="2"/>
              <a:buChar char="§"/>
            </a:pPr>
            <a:r>
              <a:rPr lang="en-US" sz="2200" dirty="0" smtClean="0">
                <a:solidFill>
                  <a:srgbClr val="990000"/>
                </a:solidFill>
                <a:latin typeface="Trebuchet MS"/>
                <a:cs typeface="Trebuchet MS"/>
              </a:rPr>
              <a:t>Code parallelizing, Fault-tolerance etc.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783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925" y="807197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1" y="90958"/>
            <a:ext cx="91130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kern="0" dirty="0" smtClean="0">
                <a:latin typeface="Trebuchet MS"/>
              </a:rPr>
              <a:t>Google’s New Solution: </a:t>
            </a:r>
            <a:r>
              <a:rPr lang="en-US" sz="3400" kern="0" dirty="0" err="1" smtClean="0">
                <a:latin typeface="Trebuchet MS"/>
              </a:rPr>
              <a:t>MapReduce</a:t>
            </a:r>
            <a:endParaRPr lang="en-US" sz="3400" b="1" dirty="0"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32</a:t>
            </a:fld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1" y="839323"/>
            <a:ext cx="9152925" cy="571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endParaRPr lang="en-US" sz="2200" i="1" dirty="0" smtClean="0">
              <a:solidFill>
                <a:srgbClr val="000090"/>
              </a:solidFill>
              <a:latin typeface="Trebuchet MS"/>
              <a:cs typeface="Trebuchet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807197"/>
            <a:ext cx="9113024" cy="4493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Distr. Data Processing System with 3 fundamental properties: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Transparent Parallelism</a:t>
            </a:r>
          </a:p>
          <a:p>
            <a:pPr marL="1371600" lvl="2" indent="-457200">
              <a:lnSpc>
                <a:spcPct val="150000"/>
              </a:lnSpc>
              <a:buFont typeface="Wingdings" charset="2"/>
              <a:buChar char="§"/>
            </a:pPr>
            <a:r>
              <a:rPr lang="en-US" sz="2400" dirty="0" err="1" smtClean="0">
                <a:solidFill>
                  <a:srgbClr val="990000"/>
                </a:solidFill>
                <a:latin typeface="Trebuchet MS"/>
                <a:cs typeface="Trebuchet MS"/>
              </a:rPr>
              <a:t>i.e</a:t>
            </a:r>
            <a:r>
              <a:rPr lang="en-US" sz="2400" dirty="0" smtClean="0">
                <a:solidFill>
                  <a:srgbClr val="990000"/>
                </a:solidFill>
                <a:latin typeface="Trebuchet MS"/>
                <a:cs typeface="Trebuchet MS"/>
              </a:rPr>
              <a:t>: User-code parallelization &amp; data partitioning automatically done by the system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Transparent Fault-tolerance</a:t>
            </a:r>
          </a:p>
          <a:p>
            <a:pPr marL="1371600" lvl="2" indent="-457200">
              <a:lnSpc>
                <a:spcPct val="150000"/>
              </a:lnSpc>
              <a:buFont typeface="Wingdings" charset="2"/>
              <a:buChar char="§"/>
            </a:pPr>
            <a:r>
              <a:rPr lang="en-US" sz="2400" dirty="0" err="1" smtClean="0">
                <a:solidFill>
                  <a:srgbClr val="990000"/>
                </a:solidFill>
                <a:latin typeface="Trebuchet MS"/>
                <a:cs typeface="Trebuchet MS"/>
              </a:rPr>
              <a:t>i.e</a:t>
            </a:r>
            <a:r>
              <a:rPr lang="en-US" sz="2400" dirty="0" smtClean="0">
                <a:solidFill>
                  <a:srgbClr val="990000"/>
                </a:solidFill>
                <a:latin typeface="Trebuchet MS"/>
                <a:cs typeface="Trebuchet MS"/>
              </a:rPr>
              <a:t>: Recovery from failures is automatic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A Simple Programming API</a:t>
            </a:r>
          </a:p>
          <a:p>
            <a:pPr marL="1371600" lvl="2" indent="-457200">
              <a:lnSpc>
                <a:spcPct val="150000"/>
              </a:lnSpc>
              <a:buFont typeface="Wingdings" charset="2"/>
              <a:buChar char="§"/>
            </a:pPr>
            <a:r>
              <a:rPr lang="en-US" sz="2400" dirty="0" smtClean="0">
                <a:solidFill>
                  <a:srgbClr val="990000"/>
                </a:solidFill>
                <a:latin typeface="Trebuchet MS"/>
                <a:cs typeface="Trebuchet MS"/>
              </a:rPr>
              <a:t>map() &amp; reduce()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233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27458"/>
            <a:ext cx="919102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0" dirty="0" err="1" smtClean="0">
                <a:latin typeface="Trebuchet MS"/>
              </a:rPr>
              <a:t>MapReduce</a:t>
            </a:r>
            <a:r>
              <a:rPr lang="en-US" sz="3200" kern="0" dirty="0" smtClean="0">
                <a:latin typeface="Trebuchet MS"/>
              </a:rPr>
              <a:t> Overview</a:t>
            </a:r>
            <a:endParaRPr lang="en-US" sz="2400" b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08750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33</a:t>
            </a:fld>
            <a:endParaRPr lang="en-US"/>
          </a:p>
        </p:txBody>
      </p:sp>
      <p:pic>
        <p:nvPicPr>
          <p:cNvPr id="10" name="Picture 9" descr="programmer-ico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4" y="5913711"/>
            <a:ext cx="1101496" cy="929067"/>
          </a:xfrm>
          <a:prstGeom prst="rect">
            <a:avLst/>
          </a:prstGeom>
        </p:spPr>
      </p:pic>
      <p:grpSp>
        <p:nvGrpSpPr>
          <p:cNvPr id="50" name="Group 49"/>
          <p:cNvGrpSpPr/>
          <p:nvPr/>
        </p:nvGrpSpPr>
        <p:grpSpPr>
          <a:xfrm>
            <a:off x="171559" y="4762751"/>
            <a:ext cx="535170" cy="693516"/>
            <a:chOff x="1678844" y="3327400"/>
            <a:chExt cx="450851" cy="457200"/>
          </a:xfrm>
        </p:grpSpPr>
        <p:sp>
          <p:nvSpPr>
            <p:cNvPr id="53" name="Rectangle 52"/>
            <p:cNvSpPr/>
            <p:nvPr/>
          </p:nvSpPr>
          <p:spPr>
            <a:xfrm>
              <a:off x="1678844" y="3327400"/>
              <a:ext cx="450851" cy="4572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/>
                <a:cs typeface="Calibri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1688679" y="3378200"/>
              <a:ext cx="298451" cy="0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729644" y="3479800"/>
              <a:ext cx="298451" cy="0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742344" y="3594100"/>
              <a:ext cx="285751" cy="0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824895" y="3708400"/>
              <a:ext cx="215900" cy="0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Straight Arrow Connector 50"/>
          <p:cNvCxnSpPr>
            <a:stCxn id="52" idx="0"/>
          </p:cNvCxnSpPr>
          <p:nvPr/>
        </p:nvCxnSpPr>
        <p:spPr>
          <a:xfrm flipH="1" flipV="1">
            <a:off x="540744" y="5570567"/>
            <a:ext cx="1180762" cy="438189"/>
          </a:xfrm>
          <a:prstGeom prst="straightConnector1">
            <a:avLst/>
          </a:prstGeom>
          <a:ln w="12700">
            <a:solidFill>
              <a:srgbClr val="99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082503" y="6008756"/>
            <a:ext cx="1278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90000"/>
                </a:solidFill>
                <a:latin typeface="Chalkboard"/>
                <a:cs typeface="Chalkboard"/>
              </a:rPr>
              <a:t>map() function</a:t>
            </a:r>
            <a:endParaRPr lang="en-US" sz="20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261346" y="1257301"/>
            <a:ext cx="7565155" cy="31821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 smtClean="0">
              <a:solidFill>
                <a:srgbClr val="000090"/>
              </a:solidFill>
              <a:latin typeface="Calibri"/>
              <a:cs typeface="Calibri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162443" y="1339209"/>
            <a:ext cx="1132668" cy="7469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887348" y="3033417"/>
            <a:ext cx="625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rebuchet MS"/>
                <a:cs typeface="Trebuchet MS"/>
              </a:rPr>
              <a:t>…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187198" y="1424908"/>
            <a:ext cx="1085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rebuchet MS"/>
                <a:cs typeface="Trebuchet MS"/>
              </a:rPr>
              <a:t>Mapper</a:t>
            </a:r>
          </a:p>
          <a:p>
            <a:pPr algn="ctr"/>
            <a:r>
              <a:rPr lang="en-US" sz="1400" dirty="0" smtClean="0">
                <a:latin typeface="Trebuchet MS"/>
                <a:cs typeface="Trebuchet MS"/>
              </a:rPr>
              <a:t>Machine</a:t>
            </a:r>
            <a:r>
              <a:rPr lang="en-US" sz="1400" baseline="-25000" dirty="0" smtClean="0">
                <a:latin typeface="Trebuchet MS"/>
                <a:cs typeface="Trebuchet MS"/>
              </a:rPr>
              <a:t>1</a:t>
            </a:r>
            <a:endParaRPr lang="en-US" sz="1400" dirty="0" smtClean="0">
              <a:latin typeface="Trebuchet MS"/>
              <a:cs typeface="Trebuchet MS"/>
            </a:endParaRPr>
          </a:p>
        </p:txBody>
      </p:sp>
      <p:cxnSp>
        <p:nvCxnSpPr>
          <p:cNvPr id="179" name="Elbow Connector 178"/>
          <p:cNvCxnSpPr/>
          <p:nvPr/>
        </p:nvCxnSpPr>
        <p:spPr>
          <a:xfrm rot="5400000" flipH="1" flipV="1">
            <a:off x="-7155" y="3453934"/>
            <a:ext cx="2073503" cy="467934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0" y="692897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147542" y="6008756"/>
            <a:ext cx="1278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990000"/>
                </a:solidFill>
                <a:latin typeface="Chalkboard"/>
                <a:cs typeface="Chalkboard"/>
              </a:rPr>
              <a:t>reduce() function</a:t>
            </a:r>
            <a:endParaRPr lang="en-US" sz="20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831702" y="4762751"/>
            <a:ext cx="535170" cy="693516"/>
            <a:chOff x="1678844" y="3327400"/>
            <a:chExt cx="450851" cy="457200"/>
          </a:xfrm>
        </p:grpSpPr>
        <p:sp>
          <p:nvSpPr>
            <p:cNvPr id="71" name="Rectangle 70"/>
            <p:cNvSpPr/>
            <p:nvPr/>
          </p:nvSpPr>
          <p:spPr>
            <a:xfrm>
              <a:off x="1678844" y="3327400"/>
              <a:ext cx="450851" cy="4572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/>
                <a:cs typeface="Calibri"/>
              </a:endParaRPr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1688679" y="3378200"/>
              <a:ext cx="298451" cy="0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1729644" y="3479800"/>
              <a:ext cx="298451" cy="0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1742344" y="3594100"/>
              <a:ext cx="285751" cy="0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1824895" y="3708400"/>
              <a:ext cx="215900" cy="0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Straight Arrow Connector 77"/>
          <p:cNvCxnSpPr>
            <a:stCxn id="69" idx="0"/>
          </p:cNvCxnSpPr>
          <p:nvPr/>
        </p:nvCxnSpPr>
        <p:spPr>
          <a:xfrm flipH="1" flipV="1">
            <a:off x="1200887" y="5570567"/>
            <a:ext cx="1585658" cy="438189"/>
          </a:xfrm>
          <a:prstGeom prst="straightConnector1">
            <a:avLst/>
          </a:prstGeom>
          <a:ln w="12700">
            <a:solidFill>
              <a:srgbClr val="99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5345796" y="2251305"/>
            <a:ext cx="1668380" cy="7291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875602" y="2305530"/>
            <a:ext cx="1085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rebuchet MS"/>
                <a:cs typeface="Trebuchet MS"/>
              </a:rPr>
              <a:t>Reducer</a:t>
            </a:r>
          </a:p>
          <a:p>
            <a:pPr algn="ctr"/>
            <a:r>
              <a:rPr lang="en-US" sz="1400" dirty="0" smtClean="0">
                <a:latin typeface="Trebuchet MS"/>
                <a:cs typeface="Trebuchet MS"/>
              </a:rPr>
              <a:t>Machine</a:t>
            </a:r>
            <a:r>
              <a:rPr lang="en-US" sz="1400" baseline="-25000" dirty="0" smtClean="0">
                <a:latin typeface="Trebuchet MS"/>
                <a:cs typeface="Trebuchet MS"/>
              </a:rPr>
              <a:t>2</a:t>
            </a:r>
            <a:endParaRPr lang="en-US" sz="1400" dirty="0" smtClean="0">
              <a:latin typeface="Trebuchet MS"/>
              <a:cs typeface="Trebuchet MS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760348" y="2631912"/>
            <a:ext cx="965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990000"/>
                </a:solidFill>
                <a:latin typeface="Chalkboard"/>
                <a:cs typeface="Chalkboard"/>
              </a:rPr>
              <a:t>reduce()</a:t>
            </a:r>
            <a:endParaRPr lang="en-US" sz="15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310501" y="3048365"/>
            <a:ext cx="625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rebuchet MS"/>
                <a:cs typeface="Trebuchet MS"/>
              </a:rPr>
              <a:t>…</a:t>
            </a:r>
          </a:p>
        </p:txBody>
      </p:sp>
      <p:graphicFrame>
        <p:nvGraphicFramePr>
          <p:cNvPr id="111" name="Table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739791"/>
              </p:ext>
            </p:extLst>
          </p:nvPr>
        </p:nvGraphicFramePr>
        <p:xfrm>
          <a:off x="2222782" y="1395740"/>
          <a:ext cx="393417" cy="64183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93417"/>
              </a:tblGrid>
              <a:tr h="213944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44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44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12" name="Group 111"/>
          <p:cNvGrpSpPr/>
          <p:nvPr/>
        </p:nvGrpSpPr>
        <p:grpSpPr>
          <a:xfrm>
            <a:off x="1971396" y="1290905"/>
            <a:ext cx="888774" cy="705495"/>
            <a:chOff x="9353229" y="5922034"/>
            <a:chExt cx="888774" cy="705495"/>
          </a:xfrm>
        </p:grpSpPr>
        <p:sp>
          <p:nvSpPr>
            <p:cNvPr id="113" name="TextBox 112"/>
            <p:cNvSpPr txBox="1"/>
            <p:nvPr/>
          </p:nvSpPr>
          <p:spPr>
            <a:xfrm>
              <a:off x="9359987" y="5922034"/>
              <a:ext cx="88201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smtClean="0"/>
                <a:t>r</a:t>
              </a:r>
              <a:r>
                <a:rPr lang="en-US" sz="1500" baseline="-25000" dirty="0" smtClean="0"/>
                <a:t>1</a:t>
              </a:r>
              <a:endParaRPr lang="en-US" sz="15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9353229" y="6116549"/>
              <a:ext cx="88201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smtClean="0"/>
                <a:t>r</a:t>
              </a:r>
              <a:r>
                <a:rPr lang="en-US" sz="1500" baseline="-25000" dirty="0" smtClean="0"/>
                <a:t>2</a:t>
              </a:r>
              <a:endParaRPr lang="en-US" sz="1500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9355170" y="6304364"/>
              <a:ext cx="88201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smtClean="0"/>
                <a:t>r</a:t>
              </a:r>
              <a:r>
                <a:rPr lang="en-US" sz="1500" baseline="-25000" dirty="0" smtClean="0"/>
                <a:t>3</a:t>
              </a:r>
              <a:endParaRPr lang="en-US" sz="1500" dirty="0"/>
            </a:p>
          </p:txBody>
        </p:sp>
      </p:grpSp>
      <p:sp>
        <p:nvSpPr>
          <p:cNvPr id="169" name="TextBox 168"/>
          <p:cNvSpPr txBox="1"/>
          <p:nvPr/>
        </p:nvSpPr>
        <p:spPr>
          <a:xfrm>
            <a:off x="2483526" y="1335309"/>
            <a:ext cx="81158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solidFill>
                  <a:srgbClr val="990000"/>
                </a:solidFill>
                <a:latin typeface="Chalkboard"/>
                <a:cs typeface="Chalkboard"/>
              </a:rPr>
              <a:t>map()</a:t>
            </a:r>
            <a:endParaRPr lang="en-US" sz="15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483526" y="1563909"/>
            <a:ext cx="81158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solidFill>
                  <a:srgbClr val="990000"/>
                </a:solidFill>
                <a:latin typeface="Chalkboard"/>
                <a:cs typeface="Chalkboard"/>
              </a:rPr>
              <a:t>map()</a:t>
            </a:r>
            <a:endParaRPr lang="en-US" sz="15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2483526" y="1767109"/>
            <a:ext cx="81158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solidFill>
                  <a:srgbClr val="990000"/>
                </a:solidFill>
                <a:latin typeface="Chalkboard"/>
                <a:cs typeface="Chalkboard"/>
              </a:rPr>
              <a:t>map()</a:t>
            </a:r>
            <a:endParaRPr lang="en-US" sz="15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434724" y="2300837"/>
            <a:ext cx="1515674" cy="3231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TextBox 179"/>
          <p:cNvSpPr txBox="1"/>
          <p:nvPr/>
        </p:nvSpPr>
        <p:spPr>
          <a:xfrm>
            <a:off x="5284742" y="2274543"/>
            <a:ext cx="1834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&lt;</a:t>
            </a:r>
            <a:r>
              <a:rPr lang="en-US" sz="1600" dirty="0" smtClean="0">
                <a:solidFill>
                  <a:srgbClr val="0000CC"/>
                </a:solidFill>
              </a:rPr>
              <a:t>k</a:t>
            </a:r>
            <a:r>
              <a:rPr lang="en-US" sz="1600" baseline="-25000" dirty="0" smtClean="0">
                <a:solidFill>
                  <a:srgbClr val="0000CC"/>
                </a:solidFill>
              </a:rPr>
              <a:t>2</a:t>
            </a:r>
            <a:r>
              <a:rPr lang="en-US" sz="1600" dirty="0" smtClean="0"/>
              <a:t>, {v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, v</a:t>
            </a:r>
            <a:r>
              <a:rPr lang="en-US" sz="1600" baseline="-25000" dirty="0" smtClean="0"/>
              <a:t>5</a:t>
            </a:r>
            <a:r>
              <a:rPr lang="en-US" sz="1600" dirty="0" smtClean="0"/>
              <a:t>, …, </a:t>
            </a:r>
            <a:r>
              <a:rPr lang="en-US" sz="1600" dirty="0" err="1"/>
              <a:t>v</a:t>
            </a:r>
            <a:r>
              <a:rPr lang="en-US" sz="1600" baseline="-25000" dirty="0" err="1" smtClean="0"/>
              <a:t>m</a:t>
            </a:r>
            <a:r>
              <a:rPr lang="en-US" sz="1600" dirty="0" smtClean="0"/>
              <a:t>}&gt;</a:t>
            </a:r>
            <a:endParaRPr lang="en-US" sz="1600" dirty="0"/>
          </a:p>
        </p:txBody>
      </p:sp>
      <p:sp>
        <p:nvSpPr>
          <p:cNvPr id="181" name="Rectangle 180"/>
          <p:cNvSpPr/>
          <p:nvPr/>
        </p:nvSpPr>
        <p:spPr>
          <a:xfrm>
            <a:off x="5345796" y="1328667"/>
            <a:ext cx="1668380" cy="7291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6875602" y="1349322"/>
            <a:ext cx="1085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rebuchet MS"/>
                <a:cs typeface="Trebuchet MS"/>
              </a:rPr>
              <a:t>Reducer</a:t>
            </a:r>
          </a:p>
          <a:p>
            <a:pPr algn="ctr"/>
            <a:r>
              <a:rPr lang="en-US" sz="1400" dirty="0" smtClean="0">
                <a:latin typeface="Trebuchet MS"/>
                <a:cs typeface="Trebuchet MS"/>
              </a:rPr>
              <a:t>Machine</a:t>
            </a:r>
            <a:r>
              <a:rPr lang="en-US" sz="1400" baseline="-25000" dirty="0" smtClean="0">
                <a:latin typeface="Trebuchet MS"/>
                <a:cs typeface="Trebuchet MS"/>
              </a:rPr>
              <a:t>1</a:t>
            </a:r>
            <a:r>
              <a:rPr lang="en-US" sz="1400" dirty="0" smtClean="0">
                <a:latin typeface="Trebuchet MS"/>
                <a:cs typeface="Trebuchet MS"/>
              </a:rPr>
              <a:t> 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5760348" y="1709274"/>
            <a:ext cx="965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990000"/>
                </a:solidFill>
                <a:latin typeface="Chalkboard"/>
                <a:cs typeface="Chalkboard"/>
              </a:rPr>
              <a:t>reduce()</a:t>
            </a:r>
            <a:endParaRPr lang="en-US" sz="15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5434724" y="1378199"/>
            <a:ext cx="1515674" cy="3231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TextBox 184"/>
          <p:cNvSpPr txBox="1"/>
          <p:nvPr/>
        </p:nvSpPr>
        <p:spPr>
          <a:xfrm>
            <a:off x="5294996" y="1358136"/>
            <a:ext cx="1744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&lt;</a:t>
            </a:r>
            <a:r>
              <a:rPr lang="en-US" sz="1600" dirty="0" smtClean="0">
                <a:solidFill>
                  <a:srgbClr val="0000CC"/>
                </a:solidFill>
              </a:rPr>
              <a:t>k</a:t>
            </a:r>
            <a:r>
              <a:rPr lang="en-US" sz="1600" baseline="-25000" dirty="0">
                <a:solidFill>
                  <a:srgbClr val="0000CC"/>
                </a:solidFill>
              </a:rPr>
              <a:t>1</a:t>
            </a:r>
            <a:r>
              <a:rPr lang="en-US" sz="1600" dirty="0" smtClean="0"/>
              <a:t>, {v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, v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}&gt;</a:t>
            </a:r>
            <a:endParaRPr lang="en-US" sz="1600" dirty="0"/>
          </a:p>
        </p:txBody>
      </p:sp>
      <p:sp>
        <p:nvSpPr>
          <p:cNvPr id="186" name="Rectangle 185"/>
          <p:cNvSpPr/>
          <p:nvPr/>
        </p:nvSpPr>
        <p:spPr>
          <a:xfrm>
            <a:off x="5371196" y="3557397"/>
            <a:ext cx="1668380" cy="7291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6875602" y="3539952"/>
            <a:ext cx="1085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rebuchet MS"/>
                <a:cs typeface="Trebuchet MS"/>
              </a:rPr>
              <a:t>Reducer</a:t>
            </a:r>
          </a:p>
          <a:p>
            <a:pPr algn="ctr"/>
            <a:r>
              <a:rPr lang="en-US" sz="1400" dirty="0" err="1" smtClean="0">
                <a:latin typeface="Trebuchet MS"/>
                <a:cs typeface="Trebuchet MS"/>
              </a:rPr>
              <a:t>Machine</a:t>
            </a:r>
            <a:r>
              <a:rPr lang="en-US" sz="1400" baseline="-25000" dirty="0" err="1" smtClean="0">
                <a:latin typeface="Trebuchet MS"/>
                <a:cs typeface="Trebuchet MS"/>
              </a:rPr>
              <a:t>p</a:t>
            </a:r>
            <a:r>
              <a:rPr lang="en-US" sz="1400" dirty="0" smtClean="0">
                <a:latin typeface="Trebuchet MS"/>
                <a:cs typeface="Trebuchet MS"/>
              </a:rPr>
              <a:t> 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5785748" y="3938004"/>
            <a:ext cx="965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990000"/>
                </a:solidFill>
                <a:latin typeface="Chalkboard"/>
                <a:cs typeface="Chalkboard"/>
              </a:rPr>
              <a:t>reduce()</a:t>
            </a:r>
            <a:endParaRPr lang="en-US" sz="15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5422024" y="3606929"/>
            <a:ext cx="1581912" cy="3231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TextBox 189"/>
          <p:cNvSpPr txBox="1"/>
          <p:nvPr/>
        </p:nvSpPr>
        <p:spPr>
          <a:xfrm>
            <a:off x="5282135" y="3567127"/>
            <a:ext cx="1834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&lt;</a:t>
            </a:r>
            <a:r>
              <a:rPr lang="en-US" sz="1600" dirty="0" err="1" smtClean="0">
                <a:solidFill>
                  <a:srgbClr val="0000CC"/>
                </a:solidFill>
              </a:rPr>
              <a:t>k</a:t>
            </a:r>
            <a:r>
              <a:rPr lang="en-US" sz="1600" baseline="-25000" dirty="0" err="1">
                <a:solidFill>
                  <a:srgbClr val="0000CC"/>
                </a:solidFill>
              </a:rPr>
              <a:t>p</a:t>
            </a:r>
            <a:r>
              <a:rPr lang="en-US" sz="1600" dirty="0" smtClean="0"/>
              <a:t>, {v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, v</a:t>
            </a:r>
            <a:r>
              <a:rPr lang="en-US" sz="1600" baseline="-25000" dirty="0"/>
              <a:t>4</a:t>
            </a:r>
            <a:r>
              <a:rPr lang="en-US" sz="1600" dirty="0" smtClean="0"/>
              <a:t>, …, v</a:t>
            </a:r>
            <a:r>
              <a:rPr lang="en-US" sz="1600" baseline="-25000" dirty="0" smtClean="0"/>
              <a:t>m-2</a:t>
            </a:r>
            <a:r>
              <a:rPr lang="en-US" sz="1600" dirty="0" smtClean="0"/>
              <a:t>}&gt;</a:t>
            </a:r>
            <a:endParaRPr lang="en-US" sz="1600" dirty="0"/>
          </a:p>
        </p:txBody>
      </p:sp>
      <p:cxnSp>
        <p:nvCxnSpPr>
          <p:cNvPr id="34" name="Straight Arrow Connector 33"/>
          <p:cNvCxnSpPr>
            <a:stCxn id="169" idx="3"/>
            <a:endCxn id="185" idx="1"/>
          </p:cNvCxnSpPr>
          <p:nvPr/>
        </p:nvCxnSpPr>
        <p:spPr>
          <a:xfrm>
            <a:off x="3295111" y="1496892"/>
            <a:ext cx="1999885" cy="3052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4310047" y="1217742"/>
            <a:ext cx="89456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halkboard"/>
                <a:cs typeface="Chalkboard"/>
              </a:rPr>
              <a:t>&lt;k</a:t>
            </a:r>
            <a:r>
              <a:rPr lang="en-US" sz="1500" baseline="-25000" dirty="0">
                <a:latin typeface="Chalkboard"/>
                <a:cs typeface="Chalkboard"/>
              </a:rPr>
              <a:t>1</a:t>
            </a:r>
            <a:r>
              <a:rPr lang="en-US" sz="1500" dirty="0" smtClean="0">
                <a:latin typeface="Chalkboard"/>
                <a:cs typeface="Chalkboard"/>
              </a:rPr>
              <a:t>, v</a:t>
            </a:r>
            <a:r>
              <a:rPr lang="en-US" sz="1500" baseline="-25000" dirty="0" smtClean="0">
                <a:latin typeface="Chalkboard"/>
                <a:cs typeface="Chalkboard"/>
              </a:rPr>
              <a:t>1</a:t>
            </a:r>
            <a:r>
              <a:rPr lang="en-US" sz="1500" dirty="0" smtClean="0">
                <a:latin typeface="Chalkboard"/>
                <a:cs typeface="Chalkboard"/>
              </a:rPr>
              <a:t>&gt; </a:t>
            </a:r>
            <a:endParaRPr lang="en-US" sz="1500" dirty="0">
              <a:latin typeface="Chalkboard"/>
              <a:cs typeface="Chalkboard"/>
            </a:endParaRPr>
          </a:p>
        </p:txBody>
      </p:sp>
      <p:cxnSp>
        <p:nvCxnSpPr>
          <p:cNvPr id="199" name="Straight Arrow Connector 198"/>
          <p:cNvCxnSpPr>
            <a:stCxn id="169" idx="3"/>
            <a:endCxn id="190" idx="1"/>
          </p:cNvCxnSpPr>
          <p:nvPr/>
        </p:nvCxnSpPr>
        <p:spPr>
          <a:xfrm>
            <a:off x="3295111" y="1496892"/>
            <a:ext cx="1987024" cy="223951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0" name="TextBox 199"/>
          <p:cNvSpPr txBox="1"/>
          <p:nvPr/>
        </p:nvSpPr>
        <p:spPr>
          <a:xfrm rot="2758775">
            <a:off x="3842077" y="2082736"/>
            <a:ext cx="89456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halkboard"/>
                <a:cs typeface="Chalkboard"/>
              </a:rPr>
              <a:t>&lt;</a:t>
            </a:r>
            <a:r>
              <a:rPr lang="en-US" sz="1500" dirty="0" err="1" smtClean="0">
                <a:latin typeface="Chalkboard"/>
                <a:cs typeface="Chalkboard"/>
              </a:rPr>
              <a:t>k</a:t>
            </a:r>
            <a:r>
              <a:rPr lang="en-US" sz="1500" baseline="-25000" dirty="0" err="1" smtClean="0">
                <a:latin typeface="Chalkboard"/>
                <a:cs typeface="Chalkboard"/>
              </a:rPr>
              <a:t>p</a:t>
            </a:r>
            <a:r>
              <a:rPr lang="en-US" sz="1500" dirty="0" smtClean="0">
                <a:latin typeface="Chalkboard"/>
                <a:cs typeface="Chalkboard"/>
              </a:rPr>
              <a:t>, v</a:t>
            </a:r>
            <a:r>
              <a:rPr lang="en-US" sz="1500" baseline="-25000" dirty="0" smtClean="0">
                <a:latin typeface="Chalkboard"/>
                <a:cs typeface="Chalkboard"/>
              </a:rPr>
              <a:t>4</a:t>
            </a:r>
            <a:r>
              <a:rPr lang="en-US" sz="1500" dirty="0" smtClean="0">
                <a:latin typeface="Chalkboard"/>
                <a:cs typeface="Chalkboard"/>
              </a:rPr>
              <a:t>&gt; </a:t>
            </a:r>
            <a:endParaRPr lang="en-US" sz="1500" dirty="0">
              <a:latin typeface="Chalkboard"/>
              <a:cs typeface="Chalkboard"/>
            </a:endParaRPr>
          </a:p>
        </p:txBody>
      </p:sp>
      <p:cxnSp>
        <p:nvCxnSpPr>
          <p:cNvPr id="203" name="Straight Arrow Connector 202"/>
          <p:cNvCxnSpPr>
            <a:stCxn id="171" idx="3"/>
            <a:endCxn id="185" idx="1"/>
          </p:cNvCxnSpPr>
          <p:nvPr/>
        </p:nvCxnSpPr>
        <p:spPr>
          <a:xfrm flipV="1">
            <a:off x="3295111" y="1527413"/>
            <a:ext cx="1999885" cy="19807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4" name="TextBox 203"/>
          <p:cNvSpPr txBox="1"/>
          <p:nvPr/>
        </p:nvSpPr>
        <p:spPr>
          <a:xfrm rot="21403520">
            <a:off x="3534937" y="1411185"/>
            <a:ext cx="89456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halkboard"/>
                <a:cs typeface="Chalkboard"/>
              </a:rPr>
              <a:t>&lt;k</a:t>
            </a:r>
            <a:r>
              <a:rPr lang="en-US" sz="1500" baseline="-25000" dirty="0" smtClean="0">
                <a:latin typeface="Chalkboard"/>
                <a:cs typeface="Chalkboard"/>
              </a:rPr>
              <a:t>1</a:t>
            </a:r>
            <a:r>
              <a:rPr lang="en-US" sz="1500" dirty="0" smtClean="0">
                <a:latin typeface="Chalkboard"/>
                <a:cs typeface="Chalkboard"/>
              </a:rPr>
              <a:t>, v</a:t>
            </a:r>
            <a:r>
              <a:rPr lang="en-US" sz="1500" baseline="-25000" dirty="0" smtClean="0">
                <a:latin typeface="Chalkboard"/>
                <a:cs typeface="Chalkboard"/>
              </a:rPr>
              <a:t>2</a:t>
            </a:r>
            <a:r>
              <a:rPr lang="en-US" sz="1500" dirty="0" smtClean="0">
                <a:latin typeface="Chalkboard"/>
                <a:cs typeface="Chalkboard"/>
              </a:rPr>
              <a:t>&gt; </a:t>
            </a:r>
            <a:endParaRPr lang="en-US" sz="1500" dirty="0">
              <a:latin typeface="Chalkboard"/>
              <a:cs typeface="Chalkboard"/>
            </a:endParaRPr>
          </a:p>
        </p:txBody>
      </p:sp>
      <p:cxnSp>
        <p:nvCxnSpPr>
          <p:cNvPr id="205" name="Straight Arrow Connector 204"/>
          <p:cNvCxnSpPr>
            <a:stCxn id="171" idx="3"/>
            <a:endCxn id="180" idx="1"/>
          </p:cNvCxnSpPr>
          <p:nvPr/>
        </p:nvCxnSpPr>
        <p:spPr>
          <a:xfrm>
            <a:off x="3295111" y="1725492"/>
            <a:ext cx="1989631" cy="71832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8" name="Rectangle 207"/>
          <p:cNvSpPr/>
          <p:nvPr/>
        </p:nvSpPr>
        <p:spPr>
          <a:xfrm>
            <a:off x="2150901" y="2188714"/>
            <a:ext cx="1144209" cy="7469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1175657" y="2274413"/>
            <a:ext cx="1085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rebuchet MS"/>
                <a:cs typeface="Trebuchet MS"/>
              </a:rPr>
              <a:t>Mapper</a:t>
            </a:r>
          </a:p>
          <a:p>
            <a:pPr algn="ctr"/>
            <a:r>
              <a:rPr lang="en-US" sz="1400" dirty="0" smtClean="0">
                <a:latin typeface="Trebuchet MS"/>
                <a:cs typeface="Trebuchet MS"/>
              </a:rPr>
              <a:t>Machine</a:t>
            </a:r>
            <a:r>
              <a:rPr lang="en-US" sz="1400" baseline="-25000" dirty="0">
                <a:latin typeface="Trebuchet MS"/>
                <a:cs typeface="Trebuchet MS"/>
              </a:rPr>
              <a:t>2</a:t>
            </a:r>
            <a:endParaRPr lang="en-US" sz="1400" dirty="0" smtClean="0">
              <a:latin typeface="Trebuchet MS"/>
              <a:cs typeface="Trebuchet MS"/>
            </a:endParaRPr>
          </a:p>
        </p:txBody>
      </p:sp>
      <p:graphicFrame>
        <p:nvGraphicFramePr>
          <p:cNvPr id="210" name="Table 2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86643"/>
              </p:ext>
            </p:extLst>
          </p:nvPr>
        </p:nvGraphicFramePr>
        <p:xfrm>
          <a:off x="2211241" y="2245245"/>
          <a:ext cx="393417" cy="64183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93417"/>
              </a:tblGrid>
              <a:tr h="213944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44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44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11" name="Group 210"/>
          <p:cNvGrpSpPr/>
          <p:nvPr/>
        </p:nvGrpSpPr>
        <p:grpSpPr>
          <a:xfrm>
            <a:off x="1959855" y="2140410"/>
            <a:ext cx="888774" cy="705495"/>
            <a:chOff x="9353229" y="5922034"/>
            <a:chExt cx="888774" cy="705495"/>
          </a:xfrm>
        </p:grpSpPr>
        <p:sp>
          <p:nvSpPr>
            <p:cNvPr id="212" name="TextBox 211"/>
            <p:cNvSpPr txBox="1"/>
            <p:nvPr/>
          </p:nvSpPr>
          <p:spPr>
            <a:xfrm>
              <a:off x="9359987" y="5922034"/>
              <a:ext cx="88201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smtClean="0"/>
                <a:t>r</a:t>
              </a:r>
              <a:r>
                <a:rPr lang="en-US" sz="1500" baseline="-25000" dirty="0"/>
                <a:t>4</a:t>
              </a:r>
              <a:endParaRPr lang="en-US" sz="15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9353229" y="6116549"/>
              <a:ext cx="88201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smtClean="0"/>
                <a:t>r</a:t>
              </a:r>
              <a:r>
                <a:rPr lang="en-US" sz="1500" baseline="-25000" dirty="0"/>
                <a:t>5</a:t>
              </a:r>
              <a:endParaRPr lang="en-US" sz="15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9355170" y="6304364"/>
              <a:ext cx="88201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smtClean="0"/>
                <a:t>r</a:t>
              </a:r>
              <a:r>
                <a:rPr lang="en-US" sz="1500" baseline="-25000" dirty="0"/>
                <a:t>6</a:t>
              </a:r>
              <a:endParaRPr lang="en-US" sz="1500" dirty="0"/>
            </a:p>
          </p:txBody>
        </p:sp>
      </p:grpSp>
      <p:sp>
        <p:nvSpPr>
          <p:cNvPr id="215" name="TextBox 214"/>
          <p:cNvSpPr txBox="1"/>
          <p:nvPr/>
        </p:nvSpPr>
        <p:spPr>
          <a:xfrm>
            <a:off x="2471985" y="2184814"/>
            <a:ext cx="81158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solidFill>
                  <a:srgbClr val="990000"/>
                </a:solidFill>
                <a:latin typeface="Chalkboard"/>
                <a:cs typeface="Chalkboard"/>
              </a:rPr>
              <a:t>map()</a:t>
            </a:r>
            <a:endParaRPr lang="en-US" sz="15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2471985" y="2413414"/>
            <a:ext cx="81158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solidFill>
                  <a:srgbClr val="990000"/>
                </a:solidFill>
                <a:latin typeface="Chalkboard"/>
                <a:cs typeface="Chalkboard"/>
              </a:rPr>
              <a:t>map()</a:t>
            </a:r>
            <a:endParaRPr lang="en-US" sz="15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2471985" y="2616614"/>
            <a:ext cx="81158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solidFill>
                  <a:srgbClr val="990000"/>
                </a:solidFill>
                <a:latin typeface="Chalkboard"/>
                <a:cs typeface="Chalkboard"/>
              </a:rPr>
              <a:t>map()</a:t>
            </a:r>
            <a:endParaRPr lang="en-US" sz="15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cxnSp>
        <p:nvCxnSpPr>
          <p:cNvPr id="218" name="Straight Arrow Connector 217"/>
          <p:cNvCxnSpPr>
            <a:stCxn id="216" idx="3"/>
            <a:endCxn id="190" idx="1"/>
          </p:cNvCxnSpPr>
          <p:nvPr/>
        </p:nvCxnSpPr>
        <p:spPr>
          <a:xfrm>
            <a:off x="3283570" y="2574997"/>
            <a:ext cx="1998565" cy="116140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1" name="Rectangle 220"/>
          <p:cNvSpPr/>
          <p:nvPr/>
        </p:nvSpPr>
        <p:spPr>
          <a:xfrm>
            <a:off x="2153218" y="3469884"/>
            <a:ext cx="1130352" cy="7469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1177973" y="3555583"/>
            <a:ext cx="1085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rebuchet MS"/>
                <a:cs typeface="Trebuchet MS"/>
              </a:rPr>
              <a:t>Mapper</a:t>
            </a:r>
          </a:p>
          <a:p>
            <a:pPr algn="ctr"/>
            <a:r>
              <a:rPr lang="en-US" sz="1400" dirty="0" err="1" smtClean="0">
                <a:latin typeface="Trebuchet MS"/>
                <a:cs typeface="Trebuchet MS"/>
              </a:rPr>
              <a:t>Machine</a:t>
            </a:r>
            <a:r>
              <a:rPr lang="en-US" sz="1400" baseline="-25000" dirty="0" err="1" smtClean="0">
                <a:latin typeface="Trebuchet MS"/>
                <a:cs typeface="Trebuchet MS"/>
              </a:rPr>
              <a:t>k</a:t>
            </a:r>
            <a:endParaRPr lang="en-US" sz="1400" dirty="0" smtClean="0">
              <a:latin typeface="Trebuchet MS"/>
              <a:cs typeface="Trebuchet MS"/>
            </a:endParaRPr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006917"/>
              </p:ext>
            </p:extLst>
          </p:nvPr>
        </p:nvGraphicFramePr>
        <p:xfrm>
          <a:off x="2213557" y="3526415"/>
          <a:ext cx="393417" cy="64183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93417"/>
              </a:tblGrid>
              <a:tr h="213944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44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44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24" name="Group 223"/>
          <p:cNvGrpSpPr/>
          <p:nvPr/>
        </p:nvGrpSpPr>
        <p:grpSpPr>
          <a:xfrm>
            <a:off x="1962171" y="3421580"/>
            <a:ext cx="888774" cy="705495"/>
            <a:chOff x="9353229" y="5922034"/>
            <a:chExt cx="888774" cy="705495"/>
          </a:xfrm>
        </p:grpSpPr>
        <p:sp>
          <p:nvSpPr>
            <p:cNvPr id="225" name="TextBox 224"/>
            <p:cNvSpPr txBox="1"/>
            <p:nvPr/>
          </p:nvSpPr>
          <p:spPr>
            <a:xfrm>
              <a:off x="9359987" y="5922034"/>
              <a:ext cx="88201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smtClean="0"/>
                <a:t>r</a:t>
              </a:r>
              <a:r>
                <a:rPr lang="en-US" sz="1500" baseline="-25000" dirty="0" smtClean="0"/>
                <a:t>m-2</a:t>
              </a:r>
              <a:endParaRPr lang="en-US" sz="1500" dirty="0"/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9353229" y="6116549"/>
              <a:ext cx="88201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smtClean="0"/>
                <a:t>r</a:t>
              </a:r>
              <a:r>
                <a:rPr lang="en-US" sz="1500" baseline="-25000" dirty="0" smtClean="0"/>
                <a:t>m-1</a:t>
              </a:r>
              <a:endParaRPr lang="en-US" sz="1500" dirty="0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9355170" y="6304364"/>
              <a:ext cx="88201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 smtClean="0"/>
                <a:t>r</a:t>
              </a:r>
              <a:r>
                <a:rPr lang="en-US" sz="1500" baseline="-25000" dirty="0" err="1"/>
                <a:t>m</a:t>
              </a:r>
              <a:endParaRPr lang="en-US" sz="1500" dirty="0"/>
            </a:p>
          </p:txBody>
        </p:sp>
      </p:grpSp>
      <p:sp>
        <p:nvSpPr>
          <p:cNvPr id="228" name="TextBox 227"/>
          <p:cNvSpPr txBox="1"/>
          <p:nvPr/>
        </p:nvSpPr>
        <p:spPr>
          <a:xfrm>
            <a:off x="2512545" y="3480745"/>
            <a:ext cx="81158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solidFill>
                  <a:srgbClr val="990000"/>
                </a:solidFill>
                <a:latin typeface="Chalkboard"/>
                <a:cs typeface="Chalkboard"/>
              </a:rPr>
              <a:t>map()</a:t>
            </a:r>
            <a:endParaRPr lang="en-US" sz="15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474301" y="3694584"/>
            <a:ext cx="81158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solidFill>
                  <a:srgbClr val="990000"/>
                </a:solidFill>
                <a:latin typeface="Chalkboard"/>
                <a:cs typeface="Chalkboard"/>
              </a:rPr>
              <a:t>map()</a:t>
            </a:r>
            <a:endParaRPr lang="en-US" sz="15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2474301" y="3897784"/>
            <a:ext cx="81158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solidFill>
                  <a:srgbClr val="990000"/>
                </a:solidFill>
                <a:latin typeface="Chalkboard"/>
                <a:cs typeface="Chalkboard"/>
              </a:rPr>
              <a:t>map()</a:t>
            </a:r>
            <a:endParaRPr lang="en-US" sz="15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cxnSp>
        <p:nvCxnSpPr>
          <p:cNvPr id="231" name="Straight Arrow Connector 230"/>
          <p:cNvCxnSpPr>
            <a:stCxn id="228" idx="3"/>
            <a:endCxn id="190" idx="1"/>
          </p:cNvCxnSpPr>
          <p:nvPr/>
        </p:nvCxnSpPr>
        <p:spPr>
          <a:xfrm>
            <a:off x="3324130" y="3642328"/>
            <a:ext cx="1958005" cy="94076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Arrow Connector 235"/>
          <p:cNvCxnSpPr>
            <a:stCxn id="230" idx="3"/>
            <a:endCxn id="190" idx="1"/>
          </p:cNvCxnSpPr>
          <p:nvPr/>
        </p:nvCxnSpPr>
        <p:spPr>
          <a:xfrm flipV="1">
            <a:off x="3285886" y="3736404"/>
            <a:ext cx="1996249" cy="322963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>
            <a:stCxn id="229" idx="3"/>
            <a:endCxn id="180" idx="1"/>
          </p:cNvCxnSpPr>
          <p:nvPr/>
        </p:nvCxnSpPr>
        <p:spPr>
          <a:xfrm flipV="1">
            <a:off x="3285886" y="2443820"/>
            <a:ext cx="1998856" cy="141234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2" name="TextBox 241"/>
          <p:cNvSpPr txBox="1"/>
          <p:nvPr/>
        </p:nvSpPr>
        <p:spPr>
          <a:xfrm rot="21224373">
            <a:off x="3697319" y="3460392"/>
            <a:ext cx="89456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halkboard"/>
                <a:cs typeface="Chalkboard"/>
              </a:rPr>
              <a:t>&lt;</a:t>
            </a:r>
            <a:r>
              <a:rPr lang="en-US" sz="1500" dirty="0" err="1" smtClean="0">
                <a:latin typeface="Chalkboard"/>
                <a:cs typeface="Chalkboard"/>
              </a:rPr>
              <a:t>k</a:t>
            </a:r>
            <a:r>
              <a:rPr lang="en-US" sz="1500" baseline="-25000" dirty="0" err="1" smtClean="0">
                <a:latin typeface="Chalkboard"/>
                <a:cs typeface="Chalkboard"/>
              </a:rPr>
              <a:t>p</a:t>
            </a:r>
            <a:r>
              <a:rPr lang="en-US" sz="1500" dirty="0" smtClean="0">
                <a:latin typeface="Chalkboard"/>
                <a:cs typeface="Chalkboard"/>
              </a:rPr>
              <a:t>, </a:t>
            </a:r>
            <a:r>
              <a:rPr lang="en-US" sz="1500" dirty="0" err="1">
                <a:latin typeface="Chalkboard"/>
                <a:cs typeface="Chalkboard"/>
              </a:rPr>
              <a:t>v</a:t>
            </a:r>
            <a:r>
              <a:rPr lang="en-US" sz="1500" baseline="-25000" dirty="0" err="1" smtClean="0">
                <a:latin typeface="Chalkboard"/>
                <a:cs typeface="Chalkboard"/>
              </a:rPr>
              <a:t>m</a:t>
            </a:r>
            <a:r>
              <a:rPr lang="en-US" sz="1500" dirty="0" smtClean="0">
                <a:latin typeface="Chalkboard"/>
                <a:cs typeface="Chalkboard"/>
              </a:rPr>
              <a:t>&gt; </a:t>
            </a:r>
            <a:endParaRPr lang="en-US" sz="1500" dirty="0">
              <a:latin typeface="Chalkboard"/>
              <a:cs typeface="Chalkboard"/>
            </a:endParaRPr>
          </a:p>
        </p:txBody>
      </p:sp>
      <p:sp>
        <p:nvSpPr>
          <p:cNvPr id="243" name="TextBox 242"/>
          <p:cNvSpPr txBox="1"/>
          <p:nvPr/>
        </p:nvSpPr>
        <p:spPr>
          <a:xfrm rot="19426269">
            <a:off x="3411091" y="2966878"/>
            <a:ext cx="9856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halkboard"/>
                <a:cs typeface="Chalkboard"/>
              </a:rPr>
              <a:t>&lt;k</a:t>
            </a:r>
            <a:r>
              <a:rPr lang="en-US" sz="1500" baseline="-25000" dirty="0">
                <a:latin typeface="Chalkboard"/>
                <a:cs typeface="Chalkboard"/>
              </a:rPr>
              <a:t>2</a:t>
            </a:r>
            <a:r>
              <a:rPr lang="en-US" sz="1500" dirty="0" smtClean="0">
                <a:latin typeface="Chalkboard"/>
                <a:cs typeface="Chalkboard"/>
              </a:rPr>
              <a:t>, v</a:t>
            </a:r>
            <a:r>
              <a:rPr lang="en-US" sz="1500" baseline="-25000" dirty="0" smtClean="0">
                <a:latin typeface="Chalkboard"/>
                <a:cs typeface="Chalkboard"/>
              </a:rPr>
              <a:t>m-1</a:t>
            </a:r>
            <a:r>
              <a:rPr lang="en-US" sz="1500" dirty="0" smtClean="0">
                <a:latin typeface="Chalkboard"/>
                <a:cs typeface="Chalkboard"/>
              </a:rPr>
              <a:t>&gt; </a:t>
            </a:r>
            <a:endParaRPr lang="en-US" sz="1500" dirty="0">
              <a:latin typeface="Chalkboard"/>
              <a:cs typeface="Chalkboard"/>
            </a:endParaRPr>
          </a:p>
        </p:txBody>
      </p:sp>
      <p:sp>
        <p:nvSpPr>
          <p:cNvPr id="248" name="TextBox 247"/>
          <p:cNvSpPr txBox="1"/>
          <p:nvPr/>
        </p:nvSpPr>
        <p:spPr>
          <a:xfrm rot="275802">
            <a:off x="3926040" y="3214951"/>
            <a:ext cx="10335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halkboard"/>
                <a:cs typeface="Chalkboard"/>
              </a:rPr>
              <a:t>&lt;</a:t>
            </a:r>
            <a:r>
              <a:rPr lang="en-US" sz="1500" dirty="0" err="1" smtClean="0">
                <a:latin typeface="Chalkboard"/>
                <a:cs typeface="Chalkboard"/>
              </a:rPr>
              <a:t>k</a:t>
            </a:r>
            <a:r>
              <a:rPr lang="en-US" sz="1500" baseline="-25000" dirty="0" err="1" smtClean="0">
                <a:latin typeface="Chalkboard"/>
                <a:cs typeface="Chalkboard"/>
              </a:rPr>
              <a:t>p</a:t>
            </a:r>
            <a:r>
              <a:rPr lang="en-US" sz="1500" dirty="0" smtClean="0">
                <a:latin typeface="Chalkboard"/>
                <a:cs typeface="Chalkboard"/>
              </a:rPr>
              <a:t>, v</a:t>
            </a:r>
            <a:r>
              <a:rPr lang="en-US" sz="1500" baseline="-25000" dirty="0" smtClean="0">
                <a:latin typeface="Chalkboard"/>
                <a:cs typeface="Chalkboard"/>
              </a:rPr>
              <a:t>m-2</a:t>
            </a:r>
            <a:r>
              <a:rPr lang="en-US" sz="1500" dirty="0" smtClean="0">
                <a:latin typeface="Chalkboard"/>
                <a:cs typeface="Chalkboard"/>
              </a:rPr>
              <a:t>&gt; </a:t>
            </a:r>
            <a:endParaRPr lang="en-US" sz="1500" dirty="0">
              <a:latin typeface="Chalkboard"/>
              <a:cs typeface="Chalkboard"/>
            </a:endParaRPr>
          </a:p>
        </p:txBody>
      </p:sp>
      <p:sp>
        <p:nvSpPr>
          <p:cNvPr id="249" name="TextBox 248"/>
          <p:cNvSpPr txBox="1"/>
          <p:nvPr/>
        </p:nvSpPr>
        <p:spPr>
          <a:xfrm rot="1723386">
            <a:off x="3757961" y="2646856"/>
            <a:ext cx="89456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halkboard"/>
                <a:cs typeface="Chalkboard"/>
              </a:rPr>
              <a:t>&lt;</a:t>
            </a:r>
            <a:r>
              <a:rPr lang="en-US" sz="1500" dirty="0" err="1" smtClean="0">
                <a:latin typeface="Chalkboard"/>
                <a:cs typeface="Chalkboard"/>
              </a:rPr>
              <a:t>k</a:t>
            </a:r>
            <a:r>
              <a:rPr lang="en-US" sz="1500" baseline="-25000" dirty="0" err="1" smtClean="0">
                <a:latin typeface="Chalkboard"/>
                <a:cs typeface="Chalkboard"/>
              </a:rPr>
              <a:t>p</a:t>
            </a:r>
            <a:r>
              <a:rPr lang="en-US" sz="1500" dirty="0" smtClean="0">
                <a:latin typeface="Chalkboard"/>
                <a:cs typeface="Chalkboard"/>
              </a:rPr>
              <a:t>, v</a:t>
            </a:r>
            <a:r>
              <a:rPr lang="en-US" sz="1500" baseline="-25000" dirty="0" smtClean="0">
                <a:latin typeface="Chalkboard"/>
                <a:cs typeface="Chalkboard"/>
              </a:rPr>
              <a:t>5</a:t>
            </a:r>
            <a:r>
              <a:rPr lang="en-US" sz="1500" dirty="0" smtClean="0">
                <a:latin typeface="Chalkboard"/>
                <a:cs typeface="Chalkboard"/>
              </a:rPr>
              <a:t>&gt; </a:t>
            </a:r>
            <a:endParaRPr lang="en-US" sz="1500" dirty="0">
              <a:latin typeface="Chalkboard"/>
              <a:cs typeface="Chalkboard"/>
            </a:endParaRPr>
          </a:p>
        </p:txBody>
      </p:sp>
      <p:sp>
        <p:nvSpPr>
          <p:cNvPr id="255" name="TextBox 254"/>
          <p:cNvSpPr txBox="1"/>
          <p:nvPr/>
        </p:nvSpPr>
        <p:spPr>
          <a:xfrm rot="1076616">
            <a:off x="4168829" y="1803603"/>
            <a:ext cx="89456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halkboard"/>
                <a:cs typeface="Chalkboard"/>
              </a:rPr>
              <a:t>&lt;k</a:t>
            </a:r>
            <a:r>
              <a:rPr lang="en-US" sz="1500" baseline="-25000" dirty="0">
                <a:latin typeface="Chalkboard"/>
                <a:cs typeface="Chalkboard"/>
              </a:rPr>
              <a:t>2</a:t>
            </a:r>
            <a:r>
              <a:rPr lang="en-US" sz="1500" dirty="0" smtClean="0">
                <a:latin typeface="Chalkboard"/>
                <a:cs typeface="Chalkboard"/>
              </a:rPr>
              <a:t>, v</a:t>
            </a:r>
            <a:r>
              <a:rPr lang="en-US" sz="1500" baseline="-25000" dirty="0" smtClean="0">
                <a:latin typeface="Chalkboard"/>
                <a:cs typeface="Chalkboard"/>
              </a:rPr>
              <a:t>2</a:t>
            </a:r>
            <a:r>
              <a:rPr lang="en-US" sz="1500" dirty="0" smtClean="0">
                <a:latin typeface="Chalkboard"/>
                <a:cs typeface="Chalkboard"/>
              </a:rPr>
              <a:t>&gt; </a:t>
            </a:r>
            <a:endParaRPr lang="en-US" sz="1500" dirty="0">
              <a:latin typeface="Chalkboard"/>
              <a:cs typeface="Chalkboard"/>
            </a:endParaRPr>
          </a:p>
        </p:txBody>
      </p:sp>
      <p:graphicFrame>
        <p:nvGraphicFramePr>
          <p:cNvPr id="349" name="Table 3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08460"/>
              </p:ext>
            </p:extLst>
          </p:nvPr>
        </p:nvGraphicFramePr>
        <p:xfrm>
          <a:off x="8192283" y="1506239"/>
          <a:ext cx="393417" cy="42788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93417"/>
              </a:tblGrid>
              <a:tr h="213944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44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50" name="Table 3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766375"/>
              </p:ext>
            </p:extLst>
          </p:nvPr>
        </p:nvGraphicFramePr>
        <p:xfrm>
          <a:off x="8189735" y="2340785"/>
          <a:ext cx="393417" cy="64183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93417"/>
              </a:tblGrid>
              <a:tr h="213944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44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44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51" name="Table 3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62183"/>
              </p:ext>
            </p:extLst>
          </p:nvPr>
        </p:nvGraphicFramePr>
        <p:xfrm>
          <a:off x="8186818" y="3760183"/>
          <a:ext cx="393417" cy="42788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93417"/>
              </a:tblGrid>
              <a:tr h="213944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3944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352" name="Group 351"/>
          <p:cNvGrpSpPr/>
          <p:nvPr/>
        </p:nvGrpSpPr>
        <p:grpSpPr>
          <a:xfrm>
            <a:off x="8065582" y="1155874"/>
            <a:ext cx="647118" cy="758395"/>
            <a:chOff x="-1202637" y="667497"/>
            <a:chExt cx="647118" cy="758395"/>
          </a:xfrm>
        </p:grpSpPr>
        <p:sp>
          <p:nvSpPr>
            <p:cNvPr id="354" name="TextBox 353"/>
            <p:cNvSpPr txBox="1"/>
            <p:nvPr/>
          </p:nvSpPr>
          <p:spPr>
            <a:xfrm>
              <a:off x="-1097605" y="908575"/>
              <a:ext cx="447992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smtClean="0"/>
                <a:t>o</a:t>
              </a:r>
              <a:r>
                <a:rPr lang="en-US" sz="1500" baseline="-25000" dirty="0" smtClean="0"/>
                <a:t>1</a:t>
              </a:r>
              <a:endParaRPr lang="en-US" sz="1500" dirty="0"/>
            </a:p>
          </p:txBody>
        </p:sp>
        <p:sp>
          <p:nvSpPr>
            <p:cNvPr id="355" name="TextBox 354"/>
            <p:cNvSpPr txBox="1"/>
            <p:nvPr/>
          </p:nvSpPr>
          <p:spPr>
            <a:xfrm>
              <a:off x="-1101038" y="1102727"/>
              <a:ext cx="447992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smtClean="0"/>
                <a:t>o</a:t>
              </a:r>
              <a:r>
                <a:rPr lang="en-US" sz="1500" baseline="-25000" dirty="0"/>
                <a:t>2</a:t>
              </a:r>
              <a:endParaRPr lang="en-US" sz="1500" dirty="0"/>
            </a:p>
          </p:txBody>
        </p:sp>
        <p:sp>
          <p:nvSpPr>
            <p:cNvPr id="356" name="TextBox 355"/>
            <p:cNvSpPr txBox="1"/>
            <p:nvPr/>
          </p:nvSpPr>
          <p:spPr>
            <a:xfrm>
              <a:off x="-1202637" y="667497"/>
              <a:ext cx="647118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/>
                <a:t>Out</a:t>
              </a:r>
              <a:r>
                <a:rPr lang="en-US" sz="1700" baseline="-25000" dirty="0"/>
                <a:t>1</a:t>
              </a:r>
              <a:endParaRPr lang="en-US" sz="1700" dirty="0"/>
            </a:p>
          </p:txBody>
        </p:sp>
      </p:grpSp>
      <p:grpSp>
        <p:nvGrpSpPr>
          <p:cNvPr id="357" name="Group 356"/>
          <p:cNvGrpSpPr/>
          <p:nvPr/>
        </p:nvGrpSpPr>
        <p:grpSpPr>
          <a:xfrm>
            <a:off x="8050035" y="2000585"/>
            <a:ext cx="647118" cy="946573"/>
            <a:chOff x="-1202637" y="667497"/>
            <a:chExt cx="647118" cy="946573"/>
          </a:xfrm>
        </p:grpSpPr>
        <p:sp>
          <p:nvSpPr>
            <p:cNvPr id="358" name="TextBox 357"/>
            <p:cNvSpPr txBox="1"/>
            <p:nvPr/>
          </p:nvSpPr>
          <p:spPr>
            <a:xfrm>
              <a:off x="-1100052" y="1290905"/>
              <a:ext cx="447992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smtClean="0"/>
                <a:t>o</a:t>
              </a:r>
              <a:r>
                <a:rPr lang="en-US" sz="1500" baseline="-25000" dirty="0"/>
                <a:t>5</a:t>
              </a:r>
              <a:endParaRPr lang="en-US" sz="1500" dirty="0"/>
            </a:p>
          </p:txBody>
        </p:sp>
        <p:sp>
          <p:nvSpPr>
            <p:cNvPr id="359" name="TextBox 358"/>
            <p:cNvSpPr txBox="1"/>
            <p:nvPr/>
          </p:nvSpPr>
          <p:spPr>
            <a:xfrm>
              <a:off x="-1097605" y="908575"/>
              <a:ext cx="447992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smtClean="0"/>
                <a:t>o</a:t>
              </a:r>
              <a:r>
                <a:rPr lang="en-US" sz="1500" baseline="-25000" dirty="0"/>
                <a:t>3</a:t>
              </a:r>
              <a:endParaRPr lang="en-US" sz="1500" dirty="0"/>
            </a:p>
          </p:txBody>
        </p:sp>
        <p:sp>
          <p:nvSpPr>
            <p:cNvPr id="360" name="TextBox 359"/>
            <p:cNvSpPr txBox="1"/>
            <p:nvPr/>
          </p:nvSpPr>
          <p:spPr>
            <a:xfrm>
              <a:off x="-1101038" y="1103090"/>
              <a:ext cx="447992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smtClean="0"/>
                <a:t>o</a:t>
              </a:r>
              <a:r>
                <a:rPr lang="en-US" sz="1500" baseline="-25000" dirty="0"/>
                <a:t>4</a:t>
              </a:r>
              <a:endParaRPr lang="en-US" sz="1500" dirty="0"/>
            </a:p>
          </p:txBody>
        </p:sp>
        <p:sp>
          <p:nvSpPr>
            <p:cNvPr id="361" name="TextBox 360"/>
            <p:cNvSpPr txBox="1"/>
            <p:nvPr/>
          </p:nvSpPr>
          <p:spPr>
            <a:xfrm>
              <a:off x="-1202637" y="667497"/>
              <a:ext cx="647118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/>
                <a:t>Out</a:t>
              </a:r>
              <a:r>
                <a:rPr lang="en-US" sz="1700" baseline="-25000" dirty="0"/>
                <a:t>2</a:t>
              </a:r>
              <a:endParaRPr lang="en-US" sz="1700" dirty="0"/>
            </a:p>
          </p:txBody>
        </p:sp>
      </p:grpSp>
      <p:grpSp>
        <p:nvGrpSpPr>
          <p:cNvPr id="362" name="Group 361"/>
          <p:cNvGrpSpPr/>
          <p:nvPr/>
        </p:nvGrpSpPr>
        <p:grpSpPr>
          <a:xfrm>
            <a:off x="8062735" y="3397386"/>
            <a:ext cx="647118" cy="790562"/>
            <a:chOff x="-1202637" y="667497"/>
            <a:chExt cx="647118" cy="790562"/>
          </a:xfrm>
        </p:grpSpPr>
        <p:sp>
          <p:nvSpPr>
            <p:cNvPr id="364" name="TextBox 363"/>
            <p:cNvSpPr txBox="1"/>
            <p:nvPr/>
          </p:nvSpPr>
          <p:spPr>
            <a:xfrm>
              <a:off x="-1135705" y="933975"/>
              <a:ext cx="54208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smtClean="0"/>
                <a:t>o</a:t>
              </a:r>
              <a:r>
                <a:rPr lang="en-US" sz="1500" baseline="-25000" dirty="0" smtClean="0"/>
                <a:t>t-1</a:t>
              </a:r>
              <a:endParaRPr lang="en-US" sz="1500" dirty="0"/>
            </a:p>
          </p:txBody>
        </p:sp>
        <p:sp>
          <p:nvSpPr>
            <p:cNvPr id="365" name="TextBox 364"/>
            <p:cNvSpPr txBox="1"/>
            <p:nvPr/>
          </p:nvSpPr>
          <p:spPr>
            <a:xfrm>
              <a:off x="-1139138" y="1134894"/>
              <a:ext cx="54551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 smtClean="0"/>
                <a:t>o</a:t>
              </a:r>
              <a:r>
                <a:rPr lang="en-US" sz="1500" baseline="-25000" dirty="0" err="1" smtClean="0"/>
                <a:t>t</a:t>
              </a:r>
              <a:endParaRPr lang="en-US" sz="1500" dirty="0"/>
            </a:p>
          </p:txBody>
        </p:sp>
        <p:sp>
          <p:nvSpPr>
            <p:cNvPr id="366" name="TextBox 365"/>
            <p:cNvSpPr txBox="1"/>
            <p:nvPr/>
          </p:nvSpPr>
          <p:spPr>
            <a:xfrm>
              <a:off x="-1202637" y="667497"/>
              <a:ext cx="647118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/>
                <a:t>Out</a:t>
              </a:r>
              <a:r>
                <a:rPr lang="en-US" sz="1700" baseline="-25000" dirty="0" err="1" smtClean="0"/>
                <a:t>p</a:t>
              </a:r>
              <a:endParaRPr lang="en-US" sz="1700" dirty="0"/>
            </a:p>
          </p:txBody>
        </p:sp>
      </p:grpSp>
      <p:sp>
        <p:nvSpPr>
          <p:cNvPr id="367" name="TextBox 366"/>
          <p:cNvSpPr txBox="1"/>
          <p:nvPr/>
        </p:nvSpPr>
        <p:spPr>
          <a:xfrm>
            <a:off x="8197753" y="2963996"/>
            <a:ext cx="36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77" name="Rectangle 376"/>
          <p:cNvSpPr/>
          <p:nvPr/>
        </p:nvSpPr>
        <p:spPr>
          <a:xfrm>
            <a:off x="1086756" y="768396"/>
            <a:ext cx="7841343" cy="384170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3" name="Straight Arrow Connector 382"/>
          <p:cNvCxnSpPr/>
          <p:nvPr/>
        </p:nvCxnSpPr>
        <p:spPr>
          <a:xfrm flipV="1">
            <a:off x="7760351" y="1619687"/>
            <a:ext cx="356616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5" name="Straight Arrow Connector 384"/>
          <p:cNvCxnSpPr/>
          <p:nvPr/>
        </p:nvCxnSpPr>
        <p:spPr>
          <a:xfrm flipV="1">
            <a:off x="7785751" y="2609715"/>
            <a:ext cx="356616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Arrow Connector 385"/>
          <p:cNvCxnSpPr/>
          <p:nvPr/>
        </p:nvCxnSpPr>
        <p:spPr>
          <a:xfrm flipV="1">
            <a:off x="7785751" y="3854881"/>
            <a:ext cx="356616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343202" y="798462"/>
            <a:ext cx="21642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latin typeface="Trebuchet MS"/>
                <a:cs typeface="Trebuchet MS"/>
              </a:rPr>
              <a:t>Cluster</a:t>
            </a:r>
            <a:endParaRPr lang="en-US" sz="2600" dirty="0">
              <a:latin typeface="Trebuchet MS"/>
              <a:cs typeface="Trebuchet M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093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982"/>
    </mc:Choice>
    <mc:Fallback xmlns="">
      <p:transition xmlns:p14="http://schemas.microsoft.com/office/powerpoint/2010/main" spd="slow" advTm="119982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69" grpId="0"/>
      <p:bldP spid="134" grpId="0"/>
      <p:bldP spid="169" grpId="0"/>
      <p:bldP spid="171" grpId="0"/>
      <p:bldP spid="172" grpId="0"/>
      <p:bldP spid="27" grpId="0" animBg="1"/>
      <p:bldP spid="180" grpId="0"/>
      <p:bldP spid="183" grpId="0"/>
      <p:bldP spid="184" grpId="0" animBg="1"/>
      <p:bldP spid="185" grpId="0"/>
      <p:bldP spid="188" grpId="0"/>
      <p:bldP spid="189" grpId="0" animBg="1"/>
      <p:bldP spid="190" grpId="0"/>
      <p:bldP spid="198" grpId="0"/>
      <p:bldP spid="200" grpId="0"/>
      <p:bldP spid="204" grpId="0"/>
      <p:bldP spid="215" grpId="0"/>
      <p:bldP spid="216" grpId="0"/>
      <p:bldP spid="217" grpId="0"/>
      <p:bldP spid="228" grpId="0"/>
      <p:bldP spid="229" grpId="0"/>
      <p:bldP spid="230" grpId="0"/>
      <p:bldP spid="242" grpId="0"/>
      <p:bldP spid="243" grpId="0"/>
      <p:bldP spid="248" grpId="0"/>
      <p:bldP spid="249" grpId="0"/>
      <p:bldP spid="255" grpId="0"/>
      <p:bldP spid="36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27458"/>
            <a:ext cx="91910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srgbClr val="000000"/>
                </a:solidFill>
                <a:latin typeface="Trebuchet MS"/>
              </a:rPr>
              <a:t>Example 1: Word Count</a:t>
            </a:r>
            <a:endParaRPr lang="en-US" sz="3200" b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548437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34</a:t>
            </a:fld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14300" y="825501"/>
            <a:ext cx="8915400" cy="46227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 smtClean="0">
              <a:solidFill>
                <a:srgbClr val="000090"/>
              </a:solidFill>
              <a:latin typeface="Calibri"/>
              <a:cs typeface="Calibri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4309" y="806385"/>
            <a:ext cx="227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rebuchet MS"/>
                <a:cs typeface="Trebuchet MS"/>
              </a:rPr>
              <a:t>Mapper Machine</a:t>
            </a:r>
            <a:r>
              <a:rPr lang="en-US" sz="1600" baseline="-25000" dirty="0" smtClean="0">
                <a:latin typeface="Trebuchet MS"/>
                <a:cs typeface="Trebuchet MS"/>
              </a:rPr>
              <a:t>1</a:t>
            </a:r>
            <a:endParaRPr lang="en-US" sz="1600" dirty="0" smtClean="0">
              <a:latin typeface="Trebuchet MS"/>
              <a:cs typeface="Trebuchet MS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>
            <a:off x="0" y="692897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Rectangle 154"/>
          <p:cNvSpPr/>
          <p:nvPr/>
        </p:nvSpPr>
        <p:spPr>
          <a:xfrm>
            <a:off x="196565" y="1144939"/>
            <a:ext cx="1869720" cy="8130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5087232" y="1136312"/>
            <a:ext cx="2305932" cy="8216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cxnSp>
        <p:nvCxnSpPr>
          <p:cNvPr id="39" name="Straight Arrow Connector 38"/>
          <p:cNvCxnSpPr>
            <a:stCxn id="38" idx="3"/>
          </p:cNvCxnSpPr>
          <p:nvPr/>
        </p:nvCxnSpPr>
        <p:spPr>
          <a:xfrm>
            <a:off x="2066285" y="1310581"/>
            <a:ext cx="3020947" cy="20005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00" idx="3"/>
          </p:cNvCxnSpPr>
          <p:nvPr/>
        </p:nvCxnSpPr>
        <p:spPr>
          <a:xfrm>
            <a:off x="2066285" y="2862117"/>
            <a:ext cx="3020947" cy="4084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04" idx="3"/>
            <a:endCxn id="159" idx="1"/>
          </p:cNvCxnSpPr>
          <p:nvPr/>
        </p:nvCxnSpPr>
        <p:spPr>
          <a:xfrm flipV="1">
            <a:off x="2066285" y="1547129"/>
            <a:ext cx="3020947" cy="313901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25827" y="3754104"/>
            <a:ext cx="1330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halkboard"/>
                <a:cs typeface="Chalkboard"/>
              </a:rPr>
              <a:t>…</a:t>
            </a:r>
            <a:endParaRPr lang="en-US" sz="2000" dirty="0">
              <a:latin typeface="Chalkboard"/>
              <a:cs typeface="Chalkboard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74532" y="814705"/>
            <a:ext cx="2138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rebuchet MS"/>
                <a:cs typeface="Trebuchet MS"/>
              </a:rPr>
              <a:t>Reducer Machine</a:t>
            </a:r>
            <a:r>
              <a:rPr lang="en-US" sz="1600" baseline="-25000" dirty="0" smtClean="0">
                <a:latin typeface="Trebuchet MS"/>
                <a:cs typeface="Trebuchet MS"/>
              </a:rPr>
              <a:t>1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</a:p>
        </p:txBody>
      </p:sp>
      <p:cxnSp>
        <p:nvCxnSpPr>
          <p:cNvPr id="70" name="Straight Arrow Connector 69"/>
          <p:cNvCxnSpPr>
            <a:endCxn id="176" idx="1"/>
          </p:cNvCxnSpPr>
          <p:nvPr/>
        </p:nvCxnSpPr>
        <p:spPr>
          <a:xfrm>
            <a:off x="2066285" y="1632094"/>
            <a:ext cx="3040660" cy="113060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2066285" y="3220187"/>
            <a:ext cx="3008247" cy="53391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672250"/>
              </p:ext>
            </p:extLst>
          </p:nvPr>
        </p:nvGraphicFramePr>
        <p:xfrm>
          <a:off x="433712" y="1179369"/>
          <a:ext cx="749804" cy="6299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49804"/>
              </a:tblGrid>
              <a:tr h="1905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rgbClr val="000000"/>
                          </a:solidFill>
                          <a:latin typeface="Trebuchet MS"/>
                          <a:cs typeface="Trebuchet MS"/>
                        </a:rPr>
                        <a:t>apple</a:t>
                      </a:r>
                    </a:p>
                  </a:txBody>
                  <a:tcPr/>
                </a:tc>
              </a:tr>
              <a:tr h="26821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bob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5" name="TextBox 84"/>
          <p:cNvSpPr txBox="1"/>
          <p:nvPr/>
        </p:nvSpPr>
        <p:spPr>
          <a:xfrm>
            <a:off x="4309" y="2366578"/>
            <a:ext cx="227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rebuchet MS"/>
                <a:cs typeface="Trebuchet MS"/>
              </a:rPr>
              <a:t>Mapper Machine</a:t>
            </a:r>
            <a:r>
              <a:rPr lang="en-US" sz="1600" baseline="-25000" dirty="0">
                <a:latin typeface="Trebuchet MS"/>
                <a:cs typeface="Trebuchet MS"/>
              </a:rPr>
              <a:t>2</a:t>
            </a:r>
            <a:endParaRPr lang="en-US" sz="1600" dirty="0" smtClean="0">
              <a:latin typeface="Trebuchet MS"/>
              <a:cs typeface="Trebuchet MS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96565" y="2717832"/>
            <a:ext cx="1869720" cy="8362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259997"/>
              </p:ext>
            </p:extLst>
          </p:nvPr>
        </p:nvGraphicFramePr>
        <p:xfrm>
          <a:off x="433712" y="2764962"/>
          <a:ext cx="698500" cy="6299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98500"/>
              </a:tblGrid>
              <a:tr h="1905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rgbClr val="000000"/>
                          </a:solidFill>
                          <a:latin typeface="Trebuchet MS"/>
                          <a:cs typeface="Trebuchet MS"/>
                        </a:rPr>
                        <a:t>bob</a:t>
                      </a:r>
                    </a:p>
                  </a:txBody>
                  <a:tcPr/>
                </a:tc>
              </a:tr>
              <a:tr h="268211">
                <a:tc>
                  <a:txBody>
                    <a:bodyPr/>
                    <a:lstStyle/>
                    <a:p>
                      <a:pPr algn="ctr">
                        <a:lnSpc>
                          <a:spcPts val="1760"/>
                        </a:lnSpc>
                      </a:pPr>
                      <a:r>
                        <a:rPr lang="en-US" b="0" dirty="0" smtClean="0"/>
                        <a:t>carol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1" name="TextBox 90"/>
          <p:cNvSpPr txBox="1"/>
          <p:nvPr/>
        </p:nvSpPr>
        <p:spPr>
          <a:xfrm>
            <a:off x="4309" y="4147658"/>
            <a:ext cx="227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rebuchet MS"/>
                <a:cs typeface="Trebuchet MS"/>
              </a:rPr>
              <a:t>Mapper </a:t>
            </a:r>
            <a:r>
              <a:rPr lang="en-US" sz="1600" dirty="0" err="1" smtClean="0">
                <a:latin typeface="Trebuchet MS"/>
                <a:cs typeface="Trebuchet MS"/>
              </a:rPr>
              <a:t>Machine</a:t>
            </a:r>
            <a:r>
              <a:rPr lang="en-US" sz="1600" baseline="-25000" dirty="0" err="1" smtClean="0">
                <a:latin typeface="Trebuchet MS"/>
                <a:cs typeface="Trebuchet MS"/>
              </a:rPr>
              <a:t>k</a:t>
            </a:r>
            <a:endParaRPr lang="en-US" sz="1600" dirty="0" smtClean="0">
              <a:latin typeface="Trebuchet MS"/>
              <a:cs typeface="Trebuchet MS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12379" y="4498912"/>
            <a:ext cx="1853906" cy="8516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graphicFrame>
        <p:nvGraphicFramePr>
          <p:cNvPr id="95" name="Table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455277"/>
              </p:ext>
            </p:extLst>
          </p:nvPr>
        </p:nvGraphicFramePr>
        <p:xfrm>
          <a:off x="449526" y="4546042"/>
          <a:ext cx="749804" cy="6299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49804"/>
              </a:tblGrid>
              <a:tr h="1905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rgbClr val="000000"/>
                          </a:solidFill>
                          <a:latin typeface="Trebuchet MS"/>
                          <a:cs typeface="Trebuchet MS"/>
                        </a:rPr>
                        <a:t>apple</a:t>
                      </a:r>
                    </a:p>
                  </a:txBody>
                  <a:tcPr/>
                </a:tc>
              </a:tr>
              <a:tr h="268211">
                <a:tc>
                  <a:txBody>
                    <a:bodyPr/>
                    <a:lstStyle/>
                    <a:p>
                      <a:pPr algn="ctr">
                        <a:lnSpc>
                          <a:spcPts val="1760"/>
                        </a:lnSpc>
                      </a:pPr>
                      <a:r>
                        <a:rPr lang="en-US" b="0" dirty="0" smtClean="0">
                          <a:latin typeface="Trebuchet MS"/>
                          <a:cs typeface="Trebuchet MS"/>
                        </a:rPr>
                        <a:t>cat</a:t>
                      </a:r>
                      <a:endParaRPr lang="en-US" b="0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150683" y="1110526"/>
            <a:ext cx="915602" cy="743551"/>
            <a:chOff x="1151955" y="1186726"/>
            <a:chExt cx="915602" cy="743551"/>
          </a:xfrm>
        </p:grpSpPr>
        <p:sp>
          <p:nvSpPr>
            <p:cNvPr id="38" name="TextBox 37"/>
            <p:cNvSpPr txBox="1"/>
            <p:nvPr/>
          </p:nvSpPr>
          <p:spPr>
            <a:xfrm>
              <a:off x="1151955" y="1186726"/>
              <a:ext cx="9156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990000"/>
                  </a:solidFill>
                  <a:latin typeface="Chalkboard"/>
                  <a:cs typeface="Chalkboard"/>
                </a:rPr>
                <a:t>map()</a:t>
              </a:r>
              <a:endParaRPr lang="en-US" sz="2000" dirty="0">
                <a:solidFill>
                  <a:srgbClr val="990000"/>
                </a:solidFill>
                <a:latin typeface="Chalkboard"/>
                <a:cs typeface="Chalkboard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151955" y="1530167"/>
              <a:ext cx="9156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990000"/>
                  </a:solidFill>
                  <a:latin typeface="Chalkboard"/>
                  <a:cs typeface="Chalkboard"/>
                </a:rPr>
                <a:t>map()</a:t>
              </a:r>
              <a:endParaRPr lang="en-US" sz="2000" dirty="0">
                <a:solidFill>
                  <a:srgbClr val="990000"/>
                </a:solidFill>
                <a:latin typeface="Chalkboard"/>
                <a:cs typeface="Chalkboard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1150683" y="2662062"/>
            <a:ext cx="915602" cy="743551"/>
            <a:chOff x="1151955" y="1186726"/>
            <a:chExt cx="915602" cy="743551"/>
          </a:xfrm>
        </p:grpSpPr>
        <p:sp>
          <p:nvSpPr>
            <p:cNvPr id="100" name="TextBox 99"/>
            <p:cNvSpPr txBox="1"/>
            <p:nvPr/>
          </p:nvSpPr>
          <p:spPr>
            <a:xfrm>
              <a:off x="1151955" y="1186726"/>
              <a:ext cx="9156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990000"/>
                  </a:solidFill>
                  <a:latin typeface="Chalkboard"/>
                  <a:cs typeface="Chalkboard"/>
                </a:rPr>
                <a:t>map()</a:t>
              </a:r>
              <a:endParaRPr lang="en-US" sz="2000" dirty="0">
                <a:solidFill>
                  <a:srgbClr val="990000"/>
                </a:solidFill>
                <a:latin typeface="Chalkboard"/>
                <a:cs typeface="Chalkboard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151955" y="1530167"/>
              <a:ext cx="9156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990000"/>
                  </a:solidFill>
                  <a:latin typeface="Chalkboard"/>
                  <a:cs typeface="Chalkboard"/>
                </a:rPr>
                <a:t>map()</a:t>
              </a:r>
              <a:endParaRPr lang="en-US" sz="2000" dirty="0">
                <a:solidFill>
                  <a:srgbClr val="990000"/>
                </a:solidFill>
                <a:latin typeface="Chalkboard"/>
                <a:cs typeface="Chalkboard"/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1150683" y="4486089"/>
            <a:ext cx="915602" cy="743551"/>
            <a:chOff x="1151955" y="1186726"/>
            <a:chExt cx="915602" cy="743551"/>
          </a:xfrm>
        </p:grpSpPr>
        <p:sp>
          <p:nvSpPr>
            <p:cNvPr id="104" name="TextBox 103"/>
            <p:cNvSpPr txBox="1"/>
            <p:nvPr/>
          </p:nvSpPr>
          <p:spPr>
            <a:xfrm>
              <a:off x="1151955" y="1186726"/>
              <a:ext cx="9156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990000"/>
                  </a:solidFill>
                  <a:latin typeface="Chalkboard"/>
                  <a:cs typeface="Chalkboard"/>
                </a:rPr>
                <a:t>map()</a:t>
              </a:r>
              <a:endParaRPr lang="en-US" sz="2000" dirty="0">
                <a:solidFill>
                  <a:srgbClr val="990000"/>
                </a:solidFill>
                <a:latin typeface="Chalkboard"/>
                <a:cs typeface="Chalkboard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151955" y="1530167"/>
              <a:ext cx="9156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990000"/>
                  </a:solidFill>
                  <a:latin typeface="Chalkboard"/>
                  <a:cs typeface="Chalkboard"/>
                </a:rPr>
                <a:t>map()</a:t>
              </a:r>
              <a:endParaRPr lang="en-US" sz="2000" dirty="0">
                <a:solidFill>
                  <a:srgbClr val="990000"/>
                </a:solidFill>
                <a:latin typeface="Chalkboard"/>
                <a:cs typeface="Chalkboard"/>
              </a:endParaRPr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5539329" y="1507036"/>
            <a:ext cx="141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90000"/>
                </a:solidFill>
                <a:latin typeface="Chalkboard"/>
                <a:cs typeface="Chalkboard"/>
              </a:rPr>
              <a:t>reduce()</a:t>
            </a:r>
            <a:endParaRPr lang="en-US" sz="20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153394"/>
              </p:ext>
            </p:extLst>
          </p:nvPr>
        </p:nvGraphicFramePr>
        <p:xfrm>
          <a:off x="7708900" y="1344747"/>
          <a:ext cx="1280272" cy="3708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49804"/>
                <a:gridCol w="5304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rebuchet MS"/>
                          <a:cs typeface="Trebuchet MS"/>
                        </a:rPr>
                        <a:t>apple</a:t>
                      </a:r>
                      <a:endParaRPr lang="en-US" b="0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100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9" name="Straight Arrow Connector 28"/>
          <p:cNvCxnSpPr>
            <a:stCxn id="159" idx="3"/>
          </p:cNvCxnSpPr>
          <p:nvPr/>
        </p:nvCxnSpPr>
        <p:spPr>
          <a:xfrm>
            <a:off x="7393164" y="1547129"/>
            <a:ext cx="315736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5087232" y="2504841"/>
            <a:ext cx="2305932" cy="8216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074532" y="2183234"/>
            <a:ext cx="2138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rebuchet MS"/>
                <a:cs typeface="Trebuchet MS"/>
              </a:rPr>
              <a:t>Reducer Machine</a:t>
            </a:r>
            <a:r>
              <a:rPr lang="en-US" sz="1600" baseline="-25000" dirty="0">
                <a:latin typeface="Trebuchet MS"/>
                <a:cs typeface="Trebuchet MS"/>
              </a:rPr>
              <a:t>2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526629" y="2913665"/>
            <a:ext cx="141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90000"/>
                </a:solidFill>
                <a:latin typeface="Chalkboard"/>
                <a:cs typeface="Chalkboard"/>
              </a:rPr>
              <a:t>reduce()</a:t>
            </a:r>
            <a:endParaRPr lang="en-US" sz="20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graphicFrame>
        <p:nvGraphicFramePr>
          <p:cNvPr id="124" name="Table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494526"/>
              </p:ext>
            </p:extLst>
          </p:nvPr>
        </p:nvGraphicFramePr>
        <p:xfrm>
          <a:off x="7708900" y="2700576"/>
          <a:ext cx="1203923" cy="3708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73455"/>
                <a:gridCol w="5304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rebuchet MS"/>
                          <a:cs typeface="Trebuchet MS"/>
                        </a:rPr>
                        <a:t>bob</a:t>
                      </a:r>
                      <a:endParaRPr lang="en-US" b="0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70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5" name="Straight Arrow Connector 124"/>
          <p:cNvCxnSpPr>
            <a:stCxn id="120" idx="3"/>
          </p:cNvCxnSpPr>
          <p:nvPr/>
        </p:nvCxnSpPr>
        <p:spPr>
          <a:xfrm>
            <a:off x="7393164" y="2915658"/>
            <a:ext cx="315736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5440415" y="3554049"/>
            <a:ext cx="1330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halkboard"/>
                <a:cs typeface="Chalkboard"/>
              </a:rPr>
              <a:t>…</a:t>
            </a:r>
            <a:endParaRPr lang="en-US" sz="2000" dirty="0">
              <a:latin typeface="Chalkboard"/>
              <a:cs typeface="Chalkboard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5087232" y="4281924"/>
            <a:ext cx="2305932" cy="8216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074532" y="3960317"/>
            <a:ext cx="2138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rebuchet MS"/>
                <a:cs typeface="Trebuchet MS"/>
              </a:rPr>
              <a:t>Reducer </a:t>
            </a:r>
            <a:r>
              <a:rPr lang="en-US" sz="1600" dirty="0" err="1" smtClean="0">
                <a:latin typeface="Trebuchet MS"/>
                <a:cs typeface="Trebuchet MS"/>
              </a:rPr>
              <a:t>Machine</a:t>
            </a:r>
            <a:r>
              <a:rPr lang="en-US" sz="1600" baseline="-25000" dirty="0" err="1" smtClean="0">
                <a:latin typeface="Trebuchet MS"/>
                <a:cs typeface="Trebuchet MS"/>
              </a:rPr>
              <a:t>p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539329" y="4690748"/>
            <a:ext cx="141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90000"/>
                </a:solidFill>
                <a:latin typeface="Chalkboard"/>
                <a:cs typeface="Chalkboard"/>
              </a:rPr>
              <a:t>reduce()</a:t>
            </a:r>
            <a:endParaRPr lang="en-US" sz="20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graphicFrame>
        <p:nvGraphicFramePr>
          <p:cNvPr id="131" name="Table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685875"/>
              </p:ext>
            </p:extLst>
          </p:nvPr>
        </p:nvGraphicFramePr>
        <p:xfrm>
          <a:off x="7774164" y="4477659"/>
          <a:ext cx="1203923" cy="3708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73455"/>
                <a:gridCol w="5304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rebuchet MS"/>
                          <a:cs typeface="Trebuchet MS"/>
                        </a:rPr>
                        <a:t>cat</a:t>
                      </a:r>
                      <a:endParaRPr lang="en-US" b="0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30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2" name="Straight Arrow Connector 131"/>
          <p:cNvCxnSpPr>
            <a:stCxn id="127" idx="3"/>
          </p:cNvCxnSpPr>
          <p:nvPr/>
        </p:nvCxnSpPr>
        <p:spPr>
          <a:xfrm>
            <a:off x="7393164" y="4692741"/>
            <a:ext cx="381000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endCxn id="127" idx="1"/>
          </p:cNvCxnSpPr>
          <p:nvPr/>
        </p:nvCxnSpPr>
        <p:spPr>
          <a:xfrm flipV="1">
            <a:off x="2066285" y="4692741"/>
            <a:ext cx="3020947" cy="39811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 rot="257616">
            <a:off x="2755899" y="1049527"/>
            <a:ext cx="1633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board"/>
                <a:cs typeface="Chalkboard"/>
              </a:rPr>
              <a:t>&lt;apple, 1&gt; 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62" name="TextBox 161"/>
          <p:cNvSpPr txBox="1"/>
          <p:nvPr/>
        </p:nvSpPr>
        <p:spPr>
          <a:xfrm rot="19052039">
            <a:off x="1823077" y="3673845"/>
            <a:ext cx="1633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board"/>
                <a:cs typeface="Chalkboard"/>
              </a:rPr>
              <a:t>&lt;apple, 1&gt; 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64" name="TextBox 163"/>
          <p:cNvSpPr txBox="1"/>
          <p:nvPr/>
        </p:nvSpPr>
        <p:spPr>
          <a:xfrm rot="1212989">
            <a:off x="2155892" y="1587826"/>
            <a:ext cx="1633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board"/>
                <a:cs typeface="Chalkboard"/>
              </a:rPr>
              <a:t>&lt;bob, 1&gt; 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65" name="TextBox 164"/>
          <p:cNvSpPr txBox="1"/>
          <p:nvPr/>
        </p:nvSpPr>
        <p:spPr>
          <a:xfrm rot="21195854">
            <a:off x="2916502" y="4573459"/>
            <a:ext cx="1019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board"/>
                <a:cs typeface="Chalkboard"/>
              </a:rPr>
              <a:t>&lt;cat, 1&gt; 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68" name="TextBox 167"/>
          <p:cNvSpPr txBox="1"/>
          <p:nvPr/>
        </p:nvSpPr>
        <p:spPr>
          <a:xfrm rot="387648">
            <a:off x="1959067" y="2977349"/>
            <a:ext cx="163313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>
                <a:latin typeface="Chalkboard"/>
                <a:cs typeface="Chalkboard"/>
              </a:rPr>
              <a:t>&lt;carol, 1&gt; </a:t>
            </a:r>
            <a:endParaRPr lang="en-US" sz="1700" dirty="0">
              <a:latin typeface="Chalkboard"/>
              <a:cs typeface="Chalkboard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2062321" y="2485090"/>
            <a:ext cx="163313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>
                <a:latin typeface="Chalkboard"/>
                <a:cs typeface="Chalkboard"/>
              </a:rPr>
              <a:t>&lt;bob, 1&gt; </a:t>
            </a:r>
            <a:endParaRPr lang="en-US" sz="1700" dirty="0">
              <a:latin typeface="Chalkboard"/>
              <a:cs typeface="Chalkboard"/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5182835" y="1185863"/>
            <a:ext cx="2157984" cy="4114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TextBox 171"/>
          <p:cNvSpPr txBox="1"/>
          <p:nvPr/>
        </p:nvSpPr>
        <p:spPr>
          <a:xfrm>
            <a:off x="5118100" y="1146067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rebuchet MS"/>
                <a:cs typeface="Trebuchet MS"/>
              </a:rPr>
              <a:t>&lt;</a:t>
            </a:r>
            <a:r>
              <a:rPr lang="en-US" dirty="0" smtClean="0">
                <a:solidFill>
                  <a:srgbClr val="0000CC"/>
                </a:solidFill>
                <a:latin typeface="Trebuchet MS"/>
                <a:cs typeface="Trebuchet MS"/>
              </a:rPr>
              <a:t>apple</a:t>
            </a:r>
            <a:r>
              <a:rPr lang="en-US" dirty="0" smtClean="0">
                <a:latin typeface="Trebuchet MS"/>
                <a:cs typeface="Trebuchet MS"/>
              </a:rPr>
              <a:t>, {1, 1, … ,1}&gt;</a:t>
            </a:r>
            <a:endParaRPr lang="en-US" dirty="0">
              <a:latin typeface="Trebuchet MS"/>
              <a:cs typeface="Trebuchet MS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5158980" y="2579725"/>
            <a:ext cx="2157984" cy="4114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TextBox 175"/>
          <p:cNvSpPr txBox="1"/>
          <p:nvPr/>
        </p:nvSpPr>
        <p:spPr>
          <a:xfrm>
            <a:off x="5106945" y="2578029"/>
            <a:ext cx="2235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rebuchet MS"/>
                <a:cs typeface="Trebuchet MS"/>
              </a:rPr>
              <a:t>&lt;</a:t>
            </a:r>
            <a:r>
              <a:rPr lang="en-US" dirty="0" smtClean="0">
                <a:solidFill>
                  <a:srgbClr val="0000CC"/>
                </a:solidFill>
                <a:latin typeface="Trebuchet MS"/>
                <a:cs typeface="Trebuchet MS"/>
              </a:rPr>
              <a:t>bob</a:t>
            </a:r>
            <a:r>
              <a:rPr lang="en-US" dirty="0" smtClean="0">
                <a:latin typeface="Trebuchet MS"/>
                <a:cs typeface="Trebuchet MS"/>
              </a:rPr>
              <a:t>, {1, 1, … ,1}&gt;</a:t>
            </a:r>
            <a:endParaRPr lang="en-US" dirty="0">
              <a:latin typeface="Trebuchet MS"/>
              <a:cs typeface="Trebuchet MS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5170135" y="4333543"/>
            <a:ext cx="2157984" cy="4114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TextBox 179"/>
          <p:cNvSpPr txBox="1"/>
          <p:nvPr/>
        </p:nvSpPr>
        <p:spPr>
          <a:xfrm>
            <a:off x="5118100" y="4319147"/>
            <a:ext cx="2235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rebuchet MS"/>
                <a:cs typeface="Trebuchet MS"/>
              </a:rPr>
              <a:t>&lt;</a:t>
            </a:r>
            <a:r>
              <a:rPr lang="en-US" dirty="0" smtClean="0">
                <a:solidFill>
                  <a:srgbClr val="0000CC"/>
                </a:solidFill>
                <a:latin typeface="Trebuchet MS"/>
                <a:cs typeface="Trebuchet MS"/>
              </a:rPr>
              <a:t>cat</a:t>
            </a:r>
            <a:r>
              <a:rPr lang="en-US" dirty="0" smtClean="0">
                <a:latin typeface="Trebuchet MS"/>
                <a:cs typeface="Trebuchet MS"/>
              </a:rPr>
              <a:t>, {1, 1, … ,1}&gt;</a:t>
            </a:r>
            <a:endParaRPr lang="en-US" dirty="0">
              <a:latin typeface="Trebuchet MS"/>
              <a:cs typeface="Trebuchet MS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138852" y="5549901"/>
            <a:ext cx="4526963" cy="431800"/>
          </a:xfrm>
          <a:prstGeom prst="roundRect">
            <a:avLst/>
          </a:prstGeom>
          <a:solidFill>
            <a:schemeClr val="bg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228600" rtlCol="0" anchor="ctr" anchorCtr="0"/>
          <a:lstStyle/>
          <a:p>
            <a:pPr>
              <a:lnSpc>
                <a:spcPts val="3680"/>
              </a:lnSpc>
            </a:pPr>
            <a:r>
              <a:rPr lang="en-US" sz="2400" dirty="0" smtClean="0">
                <a:solidFill>
                  <a:srgbClr val="0000FF"/>
                </a:solidFill>
                <a:latin typeface="Chalkboard"/>
                <a:cs typeface="Chalkboard"/>
              </a:rPr>
              <a:t>map(String word) </a:t>
            </a:r>
            <a:r>
              <a:rPr lang="en-US" sz="2400" dirty="0" smtClean="0">
                <a:solidFill>
                  <a:srgbClr val="0000FF"/>
                </a:solidFill>
                <a:latin typeface="Chalkboard"/>
                <a:cs typeface="Chalkboard"/>
                <a:sym typeface="Wingdings"/>
              </a:rPr>
              <a:t></a:t>
            </a:r>
            <a:r>
              <a:rPr lang="en-US" sz="2400" dirty="0" smtClean="0">
                <a:solidFill>
                  <a:srgbClr val="0000FF"/>
                </a:solidFill>
                <a:latin typeface="Chalkboard"/>
                <a:cs typeface="Chalkboard"/>
              </a:rPr>
              <a:t> &lt;word, 1&gt;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127000" y="6070600"/>
            <a:ext cx="8800287" cy="457200"/>
          </a:xfrm>
          <a:prstGeom prst="roundRect">
            <a:avLst/>
          </a:prstGeom>
          <a:solidFill>
            <a:schemeClr val="bg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228600" rtlCol="0" anchor="ctr" anchorCtr="0"/>
          <a:lstStyle/>
          <a:p>
            <a:pPr>
              <a:lnSpc>
                <a:spcPts val="3680"/>
              </a:lnSpc>
            </a:pPr>
            <a:r>
              <a:rPr lang="en-US" sz="2400" dirty="0" smtClean="0">
                <a:solidFill>
                  <a:srgbClr val="0000FF"/>
                </a:solidFill>
                <a:latin typeface="Chalkboard"/>
                <a:cs typeface="Chalkboard"/>
              </a:rPr>
              <a:t>reduce(String word, List&lt;Integer&gt; ones): </a:t>
            </a:r>
            <a:r>
              <a:rPr lang="en-US" sz="2400" dirty="0" smtClean="0">
                <a:solidFill>
                  <a:srgbClr val="0000FF"/>
                </a:solidFill>
                <a:latin typeface="Chalkboard"/>
                <a:cs typeface="Chalkboard"/>
                <a:sym typeface="Wingdings"/>
              </a:rPr>
              <a:t></a:t>
            </a:r>
            <a:r>
              <a:rPr lang="en-US" sz="2400" dirty="0" smtClean="0">
                <a:solidFill>
                  <a:srgbClr val="0000FF"/>
                </a:solidFill>
                <a:latin typeface="Chalkboard"/>
                <a:cs typeface="Chalkboard"/>
              </a:rPr>
              <a:t> &lt;word, sum(ones)&gt;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7410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091"/>
    </mc:Choice>
    <mc:Fallback xmlns="">
      <p:transition xmlns:p14="http://schemas.microsoft.com/office/powerpoint/2010/main" spd="slow" advTm="5209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22" grpId="0"/>
      <p:bldP spid="129" grpId="0"/>
      <p:bldP spid="148" grpId="0"/>
      <p:bldP spid="162" grpId="0"/>
      <p:bldP spid="164" grpId="0"/>
      <p:bldP spid="165" grpId="0"/>
      <p:bldP spid="168" grpId="0"/>
      <p:bldP spid="169" grpId="0"/>
      <p:bldP spid="171" grpId="0" animBg="1"/>
      <p:bldP spid="172" grpId="0"/>
      <p:bldP spid="175" grpId="0" animBg="1"/>
      <p:bldP spid="176" grpId="0"/>
      <p:bldP spid="179" grpId="0" animBg="1"/>
      <p:bldP spid="180" grpId="0"/>
      <p:bldP spid="74" grpId="0" animBg="1"/>
      <p:bldP spid="7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27458"/>
            <a:ext cx="91910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srgbClr val="000000"/>
                </a:solidFill>
                <a:latin typeface="Trebuchet MS"/>
              </a:rPr>
              <a:t>Example 2: Reversing Web-Link Graph</a:t>
            </a:r>
            <a:endParaRPr lang="en-US" sz="3200" b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548437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35</a:t>
            </a:fld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14300" y="825501"/>
            <a:ext cx="9029700" cy="46227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 smtClean="0">
              <a:solidFill>
                <a:srgbClr val="000090"/>
              </a:solidFill>
              <a:latin typeface="Calibri"/>
              <a:cs typeface="Calibri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4309" y="806385"/>
            <a:ext cx="227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rebuchet MS"/>
                <a:cs typeface="Trebuchet MS"/>
              </a:rPr>
              <a:t>Mapper Machine</a:t>
            </a:r>
            <a:r>
              <a:rPr lang="en-US" sz="1600" baseline="-25000" dirty="0" smtClean="0">
                <a:latin typeface="Trebuchet MS"/>
                <a:cs typeface="Trebuchet MS"/>
              </a:rPr>
              <a:t>1</a:t>
            </a:r>
            <a:endParaRPr lang="en-US" sz="1600" dirty="0" smtClean="0">
              <a:latin typeface="Trebuchet MS"/>
              <a:cs typeface="Trebuchet MS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>
            <a:off x="0" y="692897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Rectangle 154"/>
          <p:cNvSpPr/>
          <p:nvPr/>
        </p:nvSpPr>
        <p:spPr>
          <a:xfrm>
            <a:off x="196565" y="1144939"/>
            <a:ext cx="1869720" cy="10382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5087232" y="1136312"/>
            <a:ext cx="1864395" cy="7708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cxnSp>
        <p:nvCxnSpPr>
          <p:cNvPr id="39" name="Straight Arrow Connector 38"/>
          <p:cNvCxnSpPr>
            <a:stCxn id="155" idx="3"/>
          </p:cNvCxnSpPr>
          <p:nvPr/>
        </p:nvCxnSpPr>
        <p:spPr>
          <a:xfrm flipV="1">
            <a:off x="2066285" y="1593707"/>
            <a:ext cx="3051815" cy="7038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00" idx="3"/>
          </p:cNvCxnSpPr>
          <p:nvPr/>
        </p:nvCxnSpPr>
        <p:spPr>
          <a:xfrm>
            <a:off x="2066285" y="2862117"/>
            <a:ext cx="3020947" cy="4084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25827" y="3754104"/>
            <a:ext cx="1330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halkboard"/>
                <a:cs typeface="Chalkboard"/>
              </a:rPr>
              <a:t>…</a:t>
            </a:r>
            <a:endParaRPr lang="en-US" sz="2000" dirty="0">
              <a:latin typeface="Chalkboard"/>
              <a:cs typeface="Chalkboard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74532" y="814705"/>
            <a:ext cx="2138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rebuchet MS"/>
                <a:cs typeface="Trebuchet MS"/>
              </a:rPr>
              <a:t>Reducer Machine</a:t>
            </a:r>
            <a:r>
              <a:rPr lang="en-US" sz="1600" baseline="-25000" dirty="0" smtClean="0">
                <a:latin typeface="Trebuchet MS"/>
                <a:cs typeface="Trebuchet MS"/>
              </a:rPr>
              <a:t>1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2084428" y="1700819"/>
            <a:ext cx="2990104" cy="120213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2066285" y="3220187"/>
            <a:ext cx="3008247" cy="146595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4309" y="2366578"/>
            <a:ext cx="227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rebuchet MS"/>
                <a:cs typeface="Trebuchet MS"/>
              </a:rPr>
              <a:t>Mapper Machine</a:t>
            </a:r>
            <a:r>
              <a:rPr lang="en-US" sz="1600" baseline="-25000" dirty="0">
                <a:latin typeface="Trebuchet MS"/>
                <a:cs typeface="Trebuchet MS"/>
              </a:rPr>
              <a:t>2</a:t>
            </a:r>
            <a:endParaRPr lang="en-US" sz="1600" dirty="0" smtClean="0">
              <a:latin typeface="Trebuchet MS"/>
              <a:cs typeface="Trebuchet MS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309" y="4147658"/>
            <a:ext cx="227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rebuchet MS"/>
                <a:cs typeface="Trebuchet MS"/>
              </a:rPr>
              <a:t>Mapper </a:t>
            </a:r>
            <a:r>
              <a:rPr lang="en-US" sz="1600" dirty="0" err="1" smtClean="0">
                <a:latin typeface="Trebuchet MS"/>
                <a:cs typeface="Trebuchet MS"/>
              </a:rPr>
              <a:t>Machine</a:t>
            </a:r>
            <a:r>
              <a:rPr lang="en-US" sz="1600" baseline="-25000" dirty="0" err="1" smtClean="0">
                <a:latin typeface="Trebuchet MS"/>
                <a:cs typeface="Trebuchet MS"/>
              </a:rPr>
              <a:t>k</a:t>
            </a:r>
            <a:endParaRPr lang="en-US" sz="1600" dirty="0" smtClean="0">
              <a:latin typeface="Trebuchet MS"/>
              <a:cs typeface="Trebuchet MS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12379" y="4498912"/>
            <a:ext cx="1853906" cy="8516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42144" y="1370135"/>
            <a:ext cx="915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90000"/>
                </a:solidFill>
                <a:latin typeface="Chalkboard"/>
                <a:cs typeface="Chalkboard"/>
              </a:rPr>
              <a:t>map()</a:t>
            </a:r>
            <a:endParaRPr lang="en-US" sz="20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043537" y="4601180"/>
            <a:ext cx="915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90000"/>
                </a:solidFill>
                <a:latin typeface="Chalkboard"/>
                <a:cs typeface="Chalkboard"/>
              </a:rPr>
              <a:t>map()</a:t>
            </a:r>
            <a:endParaRPr lang="en-US" sz="20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303470" y="1507036"/>
            <a:ext cx="141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90000"/>
                </a:solidFill>
                <a:latin typeface="Chalkboard"/>
                <a:cs typeface="Chalkboard"/>
              </a:rPr>
              <a:t>reduce()</a:t>
            </a:r>
            <a:endParaRPr lang="en-US" sz="20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32529"/>
              </p:ext>
            </p:extLst>
          </p:nvPr>
        </p:nvGraphicFramePr>
        <p:xfrm>
          <a:off x="7342364" y="1329979"/>
          <a:ext cx="1143374" cy="3708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77894"/>
                <a:gridCol w="6654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latin typeface="Trebuchet MS"/>
                          <a:cs typeface="Trebuchet MS"/>
                        </a:rPr>
                        <a:t>uw</a:t>
                      </a:r>
                      <a:endParaRPr lang="en-US" b="0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{</a:t>
                      </a:r>
                      <a:r>
                        <a:rPr lang="en-US" b="0" dirty="0" err="1" smtClean="0"/>
                        <a:t>cnn</a:t>
                      </a:r>
                      <a:r>
                        <a:rPr lang="en-US" b="0" dirty="0" smtClean="0"/>
                        <a:t>}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9" name="Straight Arrow Connector 28"/>
          <p:cNvCxnSpPr>
            <a:stCxn id="159" idx="3"/>
            <a:endCxn id="25" idx="1"/>
          </p:cNvCxnSpPr>
          <p:nvPr/>
        </p:nvCxnSpPr>
        <p:spPr>
          <a:xfrm flipV="1">
            <a:off x="6951627" y="1515399"/>
            <a:ext cx="390737" cy="633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5087232" y="2504841"/>
            <a:ext cx="1864395" cy="8216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074532" y="2183234"/>
            <a:ext cx="2138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rebuchet MS"/>
                <a:cs typeface="Trebuchet MS"/>
              </a:rPr>
              <a:t>Reducer Machine</a:t>
            </a:r>
            <a:r>
              <a:rPr lang="en-US" sz="1600" baseline="-25000" dirty="0">
                <a:latin typeface="Trebuchet MS"/>
                <a:cs typeface="Trebuchet MS"/>
              </a:rPr>
              <a:t>2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254484" y="2913665"/>
            <a:ext cx="141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90000"/>
                </a:solidFill>
                <a:latin typeface="Chalkboard"/>
                <a:cs typeface="Chalkboard"/>
              </a:rPr>
              <a:t>reduce()</a:t>
            </a:r>
            <a:endParaRPr lang="en-US" sz="20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graphicFrame>
        <p:nvGraphicFramePr>
          <p:cNvPr id="124" name="Table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559586"/>
              </p:ext>
            </p:extLst>
          </p:nvPr>
        </p:nvGraphicFramePr>
        <p:xfrm>
          <a:off x="7342364" y="2731163"/>
          <a:ext cx="1732635" cy="3708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73455"/>
                <a:gridCol w="10591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latin typeface="Trebuchet MS"/>
                          <a:cs typeface="Trebuchet MS"/>
                        </a:rPr>
                        <a:t>cbc</a:t>
                      </a:r>
                      <a:endParaRPr lang="en-US" b="0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{</a:t>
                      </a:r>
                      <a:r>
                        <a:rPr lang="en-US" b="0" dirty="0" err="1" smtClean="0"/>
                        <a:t>uw</a:t>
                      </a:r>
                      <a:r>
                        <a:rPr lang="en-US" b="0" dirty="0" smtClean="0"/>
                        <a:t>, </a:t>
                      </a:r>
                      <a:r>
                        <a:rPr lang="en-US" b="0" dirty="0" err="1" smtClean="0"/>
                        <a:t>cnn</a:t>
                      </a:r>
                      <a:r>
                        <a:rPr lang="en-US" b="0" dirty="0" smtClean="0"/>
                        <a:t>}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5" name="Straight Arrow Connector 124"/>
          <p:cNvCxnSpPr>
            <a:stCxn id="120" idx="3"/>
            <a:endCxn id="124" idx="1"/>
          </p:cNvCxnSpPr>
          <p:nvPr/>
        </p:nvCxnSpPr>
        <p:spPr>
          <a:xfrm>
            <a:off x="6951627" y="2915658"/>
            <a:ext cx="390737" cy="92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5440415" y="3554049"/>
            <a:ext cx="1330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halkboard"/>
                <a:cs typeface="Chalkboard"/>
              </a:rPr>
              <a:t>…</a:t>
            </a:r>
            <a:endParaRPr lang="en-US" sz="2000" dirty="0">
              <a:latin typeface="Chalkboard"/>
              <a:cs typeface="Chalkboard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5105375" y="4281924"/>
            <a:ext cx="1900681" cy="8216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074532" y="3924031"/>
            <a:ext cx="2138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rebuchet MS"/>
                <a:cs typeface="Trebuchet MS"/>
              </a:rPr>
              <a:t>Reducer </a:t>
            </a:r>
            <a:r>
              <a:rPr lang="en-US" sz="1600" dirty="0" err="1" smtClean="0">
                <a:latin typeface="Trebuchet MS"/>
                <a:cs typeface="Trebuchet MS"/>
              </a:rPr>
              <a:t>Machine</a:t>
            </a:r>
            <a:r>
              <a:rPr lang="en-US" sz="1600" baseline="-25000" dirty="0" err="1" smtClean="0">
                <a:latin typeface="Trebuchet MS"/>
                <a:cs typeface="Trebuchet MS"/>
              </a:rPr>
              <a:t>p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394185" y="4690748"/>
            <a:ext cx="141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90000"/>
                </a:solidFill>
                <a:latin typeface="Chalkboard"/>
                <a:cs typeface="Chalkboard"/>
              </a:rPr>
              <a:t>reduce()</a:t>
            </a:r>
            <a:endParaRPr lang="en-US" sz="20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graphicFrame>
        <p:nvGraphicFramePr>
          <p:cNvPr id="131" name="Table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729873"/>
              </p:ext>
            </p:extLst>
          </p:nvPr>
        </p:nvGraphicFramePr>
        <p:xfrm>
          <a:off x="7342364" y="4391719"/>
          <a:ext cx="1695806" cy="640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06780"/>
                <a:gridCol w="7890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rebuchet MS"/>
                          <a:cs typeface="Trebuchet MS"/>
                        </a:rPr>
                        <a:t>twitter</a:t>
                      </a:r>
                      <a:endParaRPr lang="en-US" b="0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{</a:t>
                      </a:r>
                      <a:r>
                        <a:rPr lang="en-US" b="0" dirty="0" err="1" smtClean="0"/>
                        <a:t>cnn</a:t>
                      </a:r>
                      <a:r>
                        <a:rPr lang="en-US" b="0" dirty="0" smtClean="0"/>
                        <a:t>,</a:t>
                      </a:r>
                      <a:r>
                        <a:rPr lang="en-US" b="0" baseline="0" dirty="0" smtClean="0"/>
                        <a:t> times}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2" name="Straight Arrow Connector 131"/>
          <p:cNvCxnSpPr>
            <a:stCxn id="127" idx="3"/>
          </p:cNvCxnSpPr>
          <p:nvPr/>
        </p:nvCxnSpPr>
        <p:spPr>
          <a:xfrm flipV="1">
            <a:off x="7006056" y="4686144"/>
            <a:ext cx="359944" cy="659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endCxn id="127" idx="1"/>
          </p:cNvCxnSpPr>
          <p:nvPr/>
        </p:nvCxnSpPr>
        <p:spPr>
          <a:xfrm flipV="1">
            <a:off x="2084428" y="4692741"/>
            <a:ext cx="3020947" cy="39811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2283978" y="1182355"/>
            <a:ext cx="210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board"/>
                <a:cs typeface="Chalkboard"/>
              </a:rPr>
              <a:t>&lt;</a:t>
            </a:r>
            <a:r>
              <a:rPr lang="en-US" dirty="0" err="1" smtClean="0">
                <a:latin typeface="Chalkboard"/>
                <a:cs typeface="Chalkboard"/>
              </a:rPr>
              <a:t>cnn</a:t>
            </a:r>
            <a:r>
              <a:rPr lang="en-US" dirty="0" smtClean="0">
                <a:latin typeface="Chalkboard"/>
                <a:cs typeface="Chalkboard"/>
              </a:rPr>
              <a:t>, </a:t>
            </a:r>
            <a:r>
              <a:rPr lang="en-US" dirty="0" err="1" smtClean="0">
                <a:latin typeface="Chalkboard"/>
                <a:cs typeface="Chalkboard"/>
              </a:rPr>
              <a:t>uw</a:t>
            </a:r>
            <a:r>
              <a:rPr lang="en-US" dirty="0" smtClean="0">
                <a:latin typeface="Chalkboard"/>
                <a:cs typeface="Chalkboard"/>
              </a:rPr>
              <a:t>&gt; 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65" name="TextBox 164"/>
          <p:cNvSpPr txBox="1"/>
          <p:nvPr/>
        </p:nvSpPr>
        <p:spPr>
          <a:xfrm rot="21195854">
            <a:off x="2549162" y="4567845"/>
            <a:ext cx="1848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board"/>
                <a:cs typeface="Chalkboard"/>
              </a:rPr>
              <a:t>&lt;twitter, times&gt; 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68" name="TextBox 167"/>
          <p:cNvSpPr txBox="1"/>
          <p:nvPr/>
        </p:nvSpPr>
        <p:spPr>
          <a:xfrm rot="1613231">
            <a:off x="1950901" y="3136887"/>
            <a:ext cx="163313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>
                <a:latin typeface="Chalkboard"/>
                <a:cs typeface="Chalkboard"/>
              </a:rPr>
              <a:t>&lt;twitter, </a:t>
            </a:r>
            <a:r>
              <a:rPr lang="en-US" sz="1700" dirty="0" err="1" smtClean="0">
                <a:latin typeface="Chalkboard"/>
                <a:cs typeface="Chalkboard"/>
              </a:rPr>
              <a:t>cnn</a:t>
            </a:r>
            <a:r>
              <a:rPr lang="en-US" sz="1700" dirty="0" smtClean="0">
                <a:latin typeface="Chalkboard"/>
                <a:cs typeface="Chalkboard"/>
              </a:rPr>
              <a:t>&gt; </a:t>
            </a:r>
            <a:endParaRPr lang="en-US" sz="1700" dirty="0">
              <a:latin typeface="Chalkboard"/>
              <a:cs typeface="Chalkboard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2062321" y="2485090"/>
            <a:ext cx="163313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>
                <a:latin typeface="Chalkboard"/>
                <a:cs typeface="Chalkboard"/>
              </a:rPr>
              <a:t>&lt;</a:t>
            </a:r>
            <a:r>
              <a:rPr lang="en-US" sz="1700" dirty="0" err="1" smtClean="0">
                <a:latin typeface="Chalkboard"/>
                <a:cs typeface="Chalkboard"/>
              </a:rPr>
              <a:t>cbc</a:t>
            </a:r>
            <a:r>
              <a:rPr lang="en-US" sz="1700" dirty="0" smtClean="0">
                <a:latin typeface="Chalkboard"/>
                <a:cs typeface="Chalkboard"/>
              </a:rPr>
              <a:t>, </a:t>
            </a:r>
            <a:r>
              <a:rPr lang="en-US" sz="1700" dirty="0" err="1" smtClean="0">
                <a:latin typeface="Chalkboard"/>
                <a:cs typeface="Chalkboard"/>
              </a:rPr>
              <a:t>cnn</a:t>
            </a:r>
            <a:r>
              <a:rPr lang="en-US" sz="1700" dirty="0" smtClean="0">
                <a:latin typeface="Chalkboard"/>
                <a:cs typeface="Chalkboard"/>
              </a:rPr>
              <a:t>&gt; </a:t>
            </a:r>
            <a:endParaRPr lang="en-US" sz="1700" dirty="0">
              <a:latin typeface="Chalkboard"/>
              <a:cs typeface="Chalkboard"/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5182835" y="1185863"/>
            <a:ext cx="1587921" cy="40784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TextBox 171"/>
          <p:cNvSpPr txBox="1"/>
          <p:nvPr/>
        </p:nvSpPr>
        <p:spPr>
          <a:xfrm>
            <a:off x="5118100" y="1146067"/>
            <a:ext cx="1652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rebuchet MS"/>
                <a:cs typeface="Trebuchet MS"/>
              </a:rPr>
              <a:t>&lt;</a:t>
            </a:r>
            <a:r>
              <a:rPr lang="en-US" dirty="0" err="1" smtClean="0">
                <a:solidFill>
                  <a:srgbClr val="0000CC"/>
                </a:solidFill>
                <a:latin typeface="Trebuchet MS"/>
                <a:cs typeface="Trebuchet MS"/>
              </a:rPr>
              <a:t>uw</a:t>
            </a:r>
            <a:r>
              <a:rPr lang="en-US" dirty="0" smtClean="0">
                <a:latin typeface="Trebuchet MS"/>
                <a:cs typeface="Trebuchet MS"/>
              </a:rPr>
              <a:t>, {</a:t>
            </a:r>
            <a:r>
              <a:rPr lang="en-US" dirty="0" err="1" smtClean="0">
                <a:latin typeface="Trebuchet MS"/>
                <a:cs typeface="Trebuchet MS"/>
              </a:rPr>
              <a:t>cnn</a:t>
            </a:r>
            <a:r>
              <a:rPr lang="en-US" dirty="0" smtClean="0">
                <a:latin typeface="Trebuchet MS"/>
                <a:cs typeface="Trebuchet MS"/>
              </a:rPr>
              <a:t>}&gt;</a:t>
            </a:r>
            <a:endParaRPr lang="en-US" dirty="0">
              <a:latin typeface="Trebuchet MS"/>
              <a:cs typeface="Trebuchet MS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5158980" y="2579725"/>
            <a:ext cx="1611776" cy="4002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TextBox 175"/>
          <p:cNvSpPr txBox="1"/>
          <p:nvPr/>
        </p:nvSpPr>
        <p:spPr>
          <a:xfrm>
            <a:off x="4943658" y="2578029"/>
            <a:ext cx="22354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rebuchet MS"/>
                <a:cs typeface="Trebuchet MS"/>
              </a:rPr>
              <a:t>&lt;</a:t>
            </a:r>
            <a:r>
              <a:rPr lang="en-US" sz="1600" dirty="0" err="1" smtClean="0">
                <a:solidFill>
                  <a:srgbClr val="0000CC"/>
                </a:solidFill>
                <a:latin typeface="Trebuchet MS"/>
                <a:cs typeface="Trebuchet MS"/>
              </a:rPr>
              <a:t>cbc</a:t>
            </a:r>
            <a:r>
              <a:rPr lang="en-US" sz="1600" dirty="0" smtClean="0">
                <a:latin typeface="Trebuchet MS"/>
                <a:cs typeface="Trebuchet MS"/>
              </a:rPr>
              <a:t>, {</a:t>
            </a:r>
            <a:r>
              <a:rPr lang="en-US" sz="1600" dirty="0" err="1" smtClean="0">
                <a:latin typeface="Trebuchet MS"/>
                <a:cs typeface="Trebuchet MS"/>
              </a:rPr>
              <a:t>uw</a:t>
            </a:r>
            <a:r>
              <a:rPr lang="en-US" sz="1600" dirty="0" smtClean="0">
                <a:latin typeface="Trebuchet MS"/>
                <a:cs typeface="Trebuchet MS"/>
              </a:rPr>
              <a:t>, </a:t>
            </a:r>
            <a:r>
              <a:rPr lang="en-US" sz="1600" dirty="0" err="1" smtClean="0">
                <a:latin typeface="Trebuchet MS"/>
                <a:cs typeface="Trebuchet MS"/>
              </a:rPr>
              <a:t>cnn</a:t>
            </a:r>
            <a:r>
              <a:rPr lang="en-US" sz="1600" dirty="0" smtClean="0">
                <a:latin typeface="Trebuchet MS"/>
                <a:cs typeface="Trebuchet MS"/>
              </a:rPr>
              <a:t>}&gt;</a:t>
            </a:r>
            <a:endParaRPr lang="en-US" sz="1600" dirty="0">
              <a:latin typeface="Trebuchet MS"/>
              <a:cs typeface="Trebuchet MS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5170135" y="4333542"/>
            <a:ext cx="1781492" cy="4959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TextBox 179"/>
          <p:cNvSpPr txBox="1"/>
          <p:nvPr/>
        </p:nvSpPr>
        <p:spPr>
          <a:xfrm>
            <a:off x="4807859" y="4319147"/>
            <a:ext cx="2527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rebuchet MS"/>
                <a:cs typeface="Trebuchet MS"/>
              </a:rPr>
              <a:t>&lt;</a:t>
            </a:r>
            <a:r>
              <a:rPr lang="en-US" sz="1600" dirty="0" smtClean="0">
                <a:solidFill>
                  <a:srgbClr val="0000CC"/>
                </a:solidFill>
                <a:latin typeface="Trebuchet MS"/>
                <a:cs typeface="Trebuchet MS"/>
              </a:rPr>
              <a:t>twitter</a:t>
            </a:r>
            <a:r>
              <a:rPr lang="en-US" sz="1600" dirty="0" smtClean="0">
                <a:latin typeface="Trebuchet MS"/>
                <a:cs typeface="Trebuchet MS"/>
              </a:rPr>
              <a:t>, {</a:t>
            </a:r>
            <a:r>
              <a:rPr lang="en-US" sz="1600" dirty="0" err="1" smtClean="0">
                <a:latin typeface="Trebuchet MS"/>
                <a:cs typeface="Trebuchet MS"/>
              </a:rPr>
              <a:t>cnn</a:t>
            </a:r>
            <a:r>
              <a:rPr lang="en-US" sz="1600" dirty="0" smtClean="0">
                <a:latin typeface="Trebuchet MS"/>
                <a:cs typeface="Trebuchet MS"/>
              </a:rPr>
              <a:t>, times}&gt;</a:t>
            </a:r>
            <a:endParaRPr lang="en-US" sz="1600" dirty="0">
              <a:latin typeface="Trebuchet MS"/>
              <a:cs typeface="Trebuchet MS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76882" y="5549901"/>
            <a:ext cx="8973778" cy="431800"/>
          </a:xfrm>
          <a:prstGeom prst="roundRect">
            <a:avLst/>
          </a:prstGeom>
          <a:solidFill>
            <a:schemeClr val="bg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228600" rtlCol="0" anchor="ctr" anchorCtr="0"/>
          <a:lstStyle/>
          <a:p>
            <a:pPr>
              <a:lnSpc>
                <a:spcPts val="3680"/>
              </a:lnSpc>
            </a:pPr>
            <a:r>
              <a:rPr lang="en-US" sz="2100" dirty="0" smtClean="0">
                <a:solidFill>
                  <a:srgbClr val="0000FF"/>
                </a:solidFill>
                <a:latin typeface="Chalkboard"/>
                <a:cs typeface="Chalkboard"/>
              </a:rPr>
              <a:t>map(Doc </a:t>
            </a:r>
            <a:r>
              <a:rPr lang="en-US" sz="2100" dirty="0" err="1" smtClean="0">
                <a:solidFill>
                  <a:srgbClr val="0000FF"/>
                </a:solidFill>
                <a:latin typeface="Chalkboard"/>
                <a:cs typeface="Chalkboard"/>
              </a:rPr>
              <a:t>srcDoc</a:t>
            </a:r>
            <a:r>
              <a:rPr lang="en-US" sz="2100" dirty="0" smtClean="0">
                <a:solidFill>
                  <a:srgbClr val="0000FF"/>
                </a:solidFill>
                <a:latin typeface="Chalkboard"/>
                <a:cs typeface="Chalkboard"/>
              </a:rPr>
              <a:t>) </a:t>
            </a:r>
            <a:r>
              <a:rPr lang="en-US" sz="2100" dirty="0" smtClean="0">
                <a:solidFill>
                  <a:srgbClr val="0000FF"/>
                </a:solidFill>
                <a:latin typeface="Chalkboard"/>
                <a:cs typeface="Chalkboard"/>
                <a:sym typeface="Wingdings"/>
              </a:rPr>
              <a:t></a:t>
            </a:r>
            <a:r>
              <a:rPr lang="en-US" sz="2100" dirty="0" smtClean="0">
                <a:solidFill>
                  <a:srgbClr val="0000FF"/>
                </a:solidFill>
                <a:latin typeface="Chalkboard"/>
                <a:cs typeface="Chalkboard"/>
              </a:rPr>
              <a:t> for (link </a:t>
            </a:r>
            <a:r>
              <a:rPr lang="en-US" sz="2100" dirty="0" err="1" smtClean="0">
                <a:solidFill>
                  <a:srgbClr val="0000FF"/>
                </a:solidFill>
                <a:latin typeface="Chalkboard"/>
                <a:cs typeface="Chalkboard"/>
              </a:rPr>
              <a:t>dstLink</a:t>
            </a:r>
            <a:r>
              <a:rPr lang="en-US" sz="2100" dirty="0" smtClean="0">
                <a:solidFill>
                  <a:srgbClr val="0000FF"/>
                </a:solidFill>
                <a:latin typeface="Chalkboard"/>
                <a:cs typeface="Chalkboard"/>
              </a:rPr>
              <a:t> </a:t>
            </a:r>
            <a:r>
              <a:rPr lang="en-US" sz="2100" dirty="0">
                <a:solidFill>
                  <a:srgbClr val="0000FF"/>
                </a:solidFill>
                <a:latin typeface="Chalkboard"/>
                <a:cs typeface="Chalkboard"/>
              </a:rPr>
              <a:t>in </a:t>
            </a:r>
            <a:r>
              <a:rPr lang="en-US" sz="2100" dirty="0" err="1" smtClean="0">
                <a:solidFill>
                  <a:srgbClr val="0000FF"/>
                </a:solidFill>
                <a:latin typeface="Chalkboard"/>
                <a:cs typeface="Chalkboard"/>
              </a:rPr>
              <a:t>srcDoc</a:t>
            </a:r>
            <a:r>
              <a:rPr lang="en-US" sz="2100" dirty="0" smtClean="0">
                <a:solidFill>
                  <a:srgbClr val="0000FF"/>
                </a:solidFill>
                <a:latin typeface="Chalkboard"/>
                <a:cs typeface="Chalkboard"/>
              </a:rPr>
              <a:t>): </a:t>
            </a:r>
            <a:r>
              <a:rPr lang="en-US" sz="2100" dirty="0">
                <a:solidFill>
                  <a:srgbClr val="0000FF"/>
                </a:solidFill>
                <a:latin typeface="Chalkboard"/>
                <a:cs typeface="Chalkboard"/>
              </a:rPr>
              <a:t>&lt;</a:t>
            </a:r>
            <a:r>
              <a:rPr lang="en-US" sz="2100" dirty="0" err="1" smtClean="0">
                <a:solidFill>
                  <a:srgbClr val="0000FF"/>
                </a:solidFill>
                <a:latin typeface="Chalkboard"/>
                <a:cs typeface="Chalkboard"/>
              </a:rPr>
              <a:t>dstLink</a:t>
            </a:r>
            <a:r>
              <a:rPr lang="en-US" sz="2100" dirty="0" smtClean="0">
                <a:solidFill>
                  <a:srgbClr val="0000FF"/>
                </a:solidFill>
                <a:latin typeface="Chalkboard"/>
                <a:cs typeface="Chalkboard"/>
              </a:rPr>
              <a:t>, </a:t>
            </a:r>
            <a:r>
              <a:rPr lang="en-US" sz="2100" dirty="0" err="1" smtClean="0">
                <a:solidFill>
                  <a:srgbClr val="0000FF"/>
                </a:solidFill>
                <a:latin typeface="Chalkboard"/>
                <a:cs typeface="Chalkboard"/>
              </a:rPr>
              <a:t>srcDoc.link</a:t>
            </a:r>
            <a:r>
              <a:rPr lang="en-US" sz="2100" dirty="0" smtClean="0">
                <a:solidFill>
                  <a:srgbClr val="0000FF"/>
                </a:solidFill>
                <a:latin typeface="Chalkboard"/>
                <a:cs typeface="Chalkboard"/>
              </a:rPr>
              <a:t>&gt;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76882" y="6299200"/>
            <a:ext cx="8973778" cy="457200"/>
          </a:xfrm>
          <a:prstGeom prst="roundRect">
            <a:avLst/>
          </a:prstGeom>
          <a:solidFill>
            <a:schemeClr val="bg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228600" rtlCol="0" anchor="ctr" anchorCtr="0"/>
          <a:lstStyle/>
          <a:p>
            <a:pPr>
              <a:lnSpc>
                <a:spcPts val="3680"/>
              </a:lnSpc>
            </a:pPr>
            <a:r>
              <a:rPr lang="en-US" sz="2100" dirty="0">
                <a:solidFill>
                  <a:srgbClr val="0000FF"/>
                </a:solidFill>
                <a:latin typeface="Chalkboard"/>
                <a:cs typeface="Chalkboard"/>
              </a:rPr>
              <a:t>r</a:t>
            </a:r>
            <a:r>
              <a:rPr lang="en-US" sz="2100" dirty="0" smtClean="0">
                <a:solidFill>
                  <a:srgbClr val="0000FF"/>
                </a:solidFill>
                <a:latin typeface="Chalkboard"/>
                <a:cs typeface="Chalkboard"/>
              </a:rPr>
              <a:t>educe(String target, List&lt;Long&gt; </a:t>
            </a:r>
            <a:r>
              <a:rPr lang="en-US" sz="2100" dirty="0" err="1" smtClean="0">
                <a:solidFill>
                  <a:srgbClr val="0000FF"/>
                </a:solidFill>
                <a:latin typeface="Chalkboard"/>
                <a:cs typeface="Chalkboard"/>
              </a:rPr>
              <a:t>srcs</a:t>
            </a:r>
            <a:r>
              <a:rPr lang="en-US" sz="2100" dirty="0" smtClean="0">
                <a:solidFill>
                  <a:srgbClr val="0000FF"/>
                </a:solidFill>
                <a:latin typeface="Chalkboard"/>
                <a:cs typeface="Chalkboard"/>
              </a:rPr>
              <a:t>): </a:t>
            </a:r>
            <a:r>
              <a:rPr lang="en-US" sz="2100" dirty="0" smtClean="0">
                <a:solidFill>
                  <a:srgbClr val="0000FF"/>
                </a:solidFill>
                <a:latin typeface="Chalkboard"/>
                <a:cs typeface="Chalkboard"/>
                <a:sym typeface="Wingdings"/>
              </a:rPr>
              <a:t></a:t>
            </a:r>
            <a:r>
              <a:rPr lang="en-US" sz="2100" dirty="0" smtClean="0">
                <a:solidFill>
                  <a:srgbClr val="0000FF"/>
                </a:solidFill>
                <a:latin typeface="Chalkboard"/>
                <a:cs typeface="Chalkboard"/>
              </a:rPr>
              <a:t> &lt;target, </a:t>
            </a:r>
            <a:r>
              <a:rPr lang="en-US" sz="2100" dirty="0" err="1" smtClean="0">
                <a:solidFill>
                  <a:srgbClr val="0000FF"/>
                </a:solidFill>
                <a:latin typeface="Chalkboard"/>
                <a:cs typeface="Chalkboard"/>
              </a:rPr>
              <a:t>srcs</a:t>
            </a:r>
            <a:r>
              <a:rPr lang="en-US" sz="2100" dirty="0" smtClean="0">
                <a:solidFill>
                  <a:srgbClr val="0000FF"/>
                </a:solidFill>
                <a:latin typeface="Chalkboard"/>
                <a:cs typeface="Chalkboard"/>
              </a:rPr>
              <a:t>&gt;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383113" y="1385392"/>
            <a:ext cx="535170" cy="462344"/>
            <a:chOff x="1678844" y="3327400"/>
            <a:chExt cx="450851" cy="457200"/>
          </a:xfrm>
        </p:grpSpPr>
        <p:sp>
          <p:nvSpPr>
            <p:cNvPr id="63" name="Rectangle 62"/>
            <p:cNvSpPr/>
            <p:nvPr/>
          </p:nvSpPr>
          <p:spPr>
            <a:xfrm>
              <a:off x="1678844" y="3327400"/>
              <a:ext cx="450851" cy="4572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/>
                <a:cs typeface="Calibri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1688679" y="3378200"/>
              <a:ext cx="298451" cy="0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1729644" y="3479800"/>
              <a:ext cx="298451" cy="0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1742344" y="3594100"/>
              <a:ext cx="285751" cy="0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1824895" y="3708400"/>
              <a:ext cx="215900" cy="0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 rot="1202010">
            <a:off x="2166222" y="1772018"/>
            <a:ext cx="232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board"/>
                <a:cs typeface="Chalkboard"/>
              </a:rPr>
              <a:t>&lt;</a:t>
            </a:r>
            <a:r>
              <a:rPr lang="en-US" dirty="0" err="1" smtClean="0">
                <a:latin typeface="Chalkboard"/>
                <a:cs typeface="Chalkboard"/>
              </a:rPr>
              <a:t>cbc</a:t>
            </a:r>
            <a:r>
              <a:rPr lang="en-US" dirty="0" smtClean="0">
                <a:latin typeface="Chalkboard"/>
                <a:cs typeface="Chalkboard"/>
              </a:rPr>
              <a:t>, </a:t>
            </a:r>
            <a:r>
              <a:rPr lang="en-US" dirty="0" err="1" smtClean="0">
                <a:latin typeface="Chalkboard"/>
                <a:cs typeface="Chalkboard"/>
              </a:rPr>
              <a:t>uw</a:t>
            </a:r>
            <a:r>
              <a:rPr lang="en-US" dirty="0" smtClean="0">
                <a:latin typeface="Chalkboard"/>
                <a:cs typeface="Chalkboard"/>
              </a:rPr>
              <a:t>&gt; 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96564" y="1770245"/>
            <a:ext cx="100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Chalkboard"/>
                <a:cs typeface="Chalkboard"/>
              </a:rPr>
              <a:t>uw.ca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01839" y="2688118"/>
            <a:ext cx="1869720" cy="10382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147418" y="2913314"/>
            <a:ext cx="915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90000"/>
                </a:solidFill>
                <a:latin typeface="Chalkboard"/>
                <a:cs typeface="Chalkboard"/>
              </a:rPr>
              <a:t>map()</a:t>
            </a:r>
            <a:endParaRPr lang="en-US" sz="20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388387" y="2928571"/>
            <a:ext cx="535170" cy="462344"/>
            <a:chOff x="1678844" y="3327400"/>
            <a:chExt cx="450851" cy="457200"/>
          </a:xfrm>
        </p:grpSpPr>
        <p:sp>
          <p:nvSpPr>
            <p:cNvPr id="78" name="Rectangle 77"/>
            <p:cNvSpPr/>
            <p:nvPr/>
          </p:nvSpPr>
          <p:spPr>
            <a:xfrm>
              <a:off x="1678844" y="3327400"/>
              <a:ext cx="450851" cy="4572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/>
                <a:cs typeface="Calibri"/>
              </a:endParaRPr>
            </a:p>
          </p:txBody>
        </p:sp>
        <p:cxnSp>
          <p:nvCxnSpPr>
            <p:cNvPr id="79" name="Straight Connector 78"/>
            <p:cNvCxnSpPr/>
            <p:nvPr/>
          </p:nvCxnSpPr>
          <p:spPr>
            <a:xfrm>
              <a:off x="1688679" y="3378200"/>
              <a:ext cx="298451" cy="0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1729644" y="3479800"/>
              <a:ext cx="298451" cy="0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1742344" y="3594100"/>
              <a:ext cx="285751" cy="0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1824895" y="3708400"/>
              <a:ext cx="215900" cy="0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TextBox 86"/>
          <p:cNvSpPr txBox="1"/>
          <p:nvPr/>
        </p:nvSpPr>
        <p:spPr>
          <a:xfrm>
            <a:off x="201838" y="3313424"/>
            <a:ext cx="100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Chalkboard"/>
                <a:cs typeface="Chalkboard"/>
              </a:rPr>
              <a:t>cnn.com</a:t>
            </a:r>
            <a:endParaRPr lang="en-US" dirty="0">
              <a:latin typeface="Chalkboard"/>
              <a:cs typeface="Chalkboard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348578" y="4575232"/>
            <a:ext cx="535170" cy="462344"/>
            <a:chOff x="1678844" y="3327400"/>
            <a:chExt cx="450851" cy="457200"/>
          </a:xfrm>
        </p:grpSpPr>
        <p:sp>
          <p:nvSpPr>
            <p:cNvPr id="97" name="Rectangle 96"/>
            <p:cNvSpPr/>
            <p:nvPr/>
          </p:nvSpPr>
          <p:spPr>
            <a:xfrm>
              <a:off x="1678844" y="3327400"/>
              <a:ext cx="450851" cy="4572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/>
                <a:cs typeface="Calibri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>
            <a:xfrm>
              <a:off x="1688679" y="3378200"/>
              <a:ext cx="298451" cy="0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1729644" y="3479800"/>
              <a:ext cx="298451" cy="0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1742344" y="3594100"/>
              <a:ext cx="285751" cy="0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1824895" y="3708400"/>
              <a:ext cx="215900" cy="0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TextBox 106"/>
          <p:cNvSpPr txBox="1"/>
          <p:nvPr/>
        </p:nvSpPr>
        <p:spPr>
          <a:xfrm>
            <a:off x="123136" y="5001828"/>
            <a:ext cx="1183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Chalkboard"/>
                <a:cs typeface="Chalkboard"/>
              </a:rPr>
              <a:t>times.com</a:t>
            </a:r>
            <a:endParaRPr lang="en-US" dirty="0">
              <a:latin typeface="Chalkboard"/>
              <a:cs typeface="Chalkboard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937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091"/>
    </mc:Choice>
    <mc:Fallback xmlns="">
      <p:transition xmlns:p14="http://schemas.microsoft.com/office/powerpoint/2010/main" spd="slow" advTm="5209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104" grpId="0"/>
      <p:bldP spid="111" grpId="0"/>
      <p:bldP spid="122" grpId="0"/>
      <p:bldP spid="129" grpId="0"/>
      <p:bldP spid="148" grpId="0"/>
      <p:bldP spid="165" grpId="0"/>
      <p:bldP spid="168" grpId="0"/>
      <p:bldP spid="169" grpId="0"/>
      <p:bldP spid="171" grpId="0" animBg="1"/>
      <p:bldP spid="172" grpId="0"/>
      <p:bldP spid="175" grpId="0" animBg="1"/>
      <p:bldP spid="176" grpId="0"/>
      <p:bldP spid="179" grpId="0" animBg="1"/>
      <p:bldP spid="180" grpId="0"/>
      <p:bldP spid="74" grpId="0" animBg="1"/>
      <p:bldP spid="75" grpId="0" animBg="1"/>
      <p:bldP spid="71" grpId="0"/>
      <p:bldP spid="7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144" y="-45114"/>
            <a:ext cx="91910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srgbClr val="000000"/>
                </a:solidFill>
                <a:latin typeface="Trebuchet MS"/>
              </a:rPr>
              <a:t>More Detailed Architecture</a:t>
            </a:r>
            <a:endParaRPr lang="en-US" sz="3200" b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548437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36</a:t>
            </a:fld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14300" y="627622"/>
            <a:ext cx="8915400" cy="6266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 smtClean="0">
              <a:solidFill>
                <a:srgbClr val="000090"/>
              </a:solidFill>
              <a:latin typeface="Calibri"/>
              <a:cs typeface="Calibri"/>
            </a:endParaRPr>
          </a:p>
        </p:txBody>
      </p:sp>
      <p:sp>
        <p:nvSpPr>
          <p:cNvPr id="2" name="Can 1"/>
          <p:cNvSpPr/>
          <p:nvPr/>
        </p:nvSpPr>
        <p:spPr>
          <a:xfrm>
            <a:off x="344714" y="5724072"/>
            <a:ext cx="8545286" cy="1133928"/>
          </a:xfrm>
          <a:prstGeom prst="can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34268" y="537063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07" idx="1"/>
          </p:cNvCxnSpPr>
          <p:nvPr/>
        </p:nvCxnSpPr>
        <p:spPr>
          <a:xfrm flipH="1" flipV="1">
            <a:off x="4604207" y="2802128"/>
            <a:ext cx="1284324" cy="1036553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3319883" y="2802128"/>
            <a:ext cx="1284324" cy="1036553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07" idx="1"/>
            <a:endCxn id="135" idx="3"/>
          </p:cNvCxnSpPr>
          <p:nvPr/>
        </p:nvCxnSpPr>
        <p:spPr>
          <a:xfrm flipH="1">
            <a:off x="3306810" y="3838681"/>
            <a:ext cx="2581721" cy="0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5888531" y="2865474"/>
            <a:ext cx="2176272" cy="2293863"/>
            <a:chOff x="5888531" y="2766697"/>
            <a:chExt cx="2176272" cy="2293863"/>
          </a:xfrm>
        </p:grpSpPr>
        <p:sp>
          <p:nvSpPr>
            <p:cNvPr id="106" name="TextBox 105"/>
            <p:cNvSpPr txBox="1"/>
            <p:nvPr/>
          </p:nvSpPr>
          <p:spPr>
            <a:xfrm>
              <a:off x="6207257" y="4691228"/>
              <a:ext cx="1577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3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888531" y="2766697"/>
              <a:ext cx="2176272" cy="194641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130538" y="2865474"/>
            <a:ext cx="2176272" cy="2283827"/>
            <a:chOff x="5888531" y="2766697"/>
            <a:chExt cx="2176272" cy="2283827"/>
          </a:xfrm>
        </p:grpSpPr>
        <p:sp>
          <p:nvSpPr>
            <p:cNvPr id="134" name="TextBox 133"/>
            <p:cNvSpPr txBox="1"/>
            <p:nvPr/>
          </p:nvSpPr>
          <p:spPr>
            <a:xfrm>
              <a:off x="5983590" y="4681192"/>
              <a:ext cx="20410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1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888531" y="2766697"/>
              <a:ext cx="2176272" cy="194641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500730" y="613371"/>
            <a:ext cx="2176272" cy="2161242"/>
            <a:chOff x="5888531" y="2551868"/>
            <a:chExt cx="2176272" cy="2161242"/>
          </a:xfrm>
        </p:grpSpPr>
        <p:sp>
          <p:nvSpPr>
            <p:cNvPr id="149" name="TextBox 148"/>
            <p:cNvSpPr txBox="1"/>
            <p:nvPr/>
          </p:nvSpPr>
          <p:spPr>
            <a:xfrm>
              <a:off x="6133642" y="2551868"/>
              <a:ext cx="1728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2</a:t>
              </a: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888531" y="2900923"/>
              <a:ext cx="2176272" cy="18121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cxnSp>
        <p:nvCxnSpPr>
          <p:cNvPr id="6" name="Straight Arrow Connector 5"/>
          <p:cNvCxnSpPr/>
          <p:nvPr/>
        </p:nvCxnSpPr>
        <p:spPr>
          <a:xfrm>
            <a:off x="2215017" y="5177480"/>
            <a:ext cx="0" cy="51856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06" idx="2"/>
          </p:cNvCxnSpPr>
          <p:nvPr/>
        </p:nvCxnSpPr>
        <p:spPr>
          <a:xfrm>
            <a:off x="6996070" y="5159337"/>
            <a:ext cx="0" cy="51856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>
            <a:off x="4606093" y="2766454"/>
            <a:ext cx="0" cy="292194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566238" y="595767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Distributed Storage (E.g., Distr. File System, Distr. Database)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25221" y="6080299"/>
            <a:ext cx="827803" cy="468137"/>
            <a:chOff x="322411" y="5995422"/>
            <a:chExt cx="875232" cy="681148"/>
          </a:xfrm>
        </p:grpSpPr>
        <p:sp>
          <p:nvSpPr>
            <p:cNvPr id="173" name="Multidocument 172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2411" y="5995422"/>
              <a:ext cx="875232" cy="452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 smtClean="0"/>
                <a:t>1</a:t>
              </a:r>
              <a:endParaRPr lang="en-US" sz="1700" dirty="0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1104990" y="6071516"/>
            <a:ext cx="827803" cy="468137"/>
            <a:chOff x="322411" y="5995422"/>
            <a:chExt cx="875232" cy="681148"/>
          </a:xfrm>
        </p:grpSpPr>
        <p:sp>
          <p:nvSpPr>
            <p:cNvPr id="185" name="Multidocument 184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/>
                <a:t>2</a:t>
              </a:r>
              <a:endParaRPr lang="en-US" sz="1700" dirty="0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1980954" y="6080299"/>
            <a:ext cx="827803" cy="468137"/>
            <a:chOff x="322411" y="5995422"/>
            <a:chExt cx="875232" cy="681148"/>
          </a:xfrm>
        </p:grpSpPr>
        <p:sp>
          <p:nvSpPr>
            <p:cNvPr id="188" name="Multidocument 187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/>
                <a:t>3</a:t>
              </a:r>
              <a:endParaRPr lang="en-US" sz="1700" dirty="0"/>
            </a:p>
          </p:txBody>
        </p:sp>
      </p:grpSp>
      <p:sp>
        <p:nvSpPr>
          <p:cNvPr id="170" name="Can 169"/>
          <p:cNvSpPr/>
          <p:nvPr/>
        </p:nvSpPr>
        <p:spPr>
          <a:xfrm>
            <a:off x="1189312" y="3915275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7" name="Can 206"/>
          <p:cNvSpPr/>
          <p:nvPr/>
        </p:nvSpPr>
        <p:spPr>
          <a:xfrm>
            <a:off x="3563073" y="1928253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8" name="Can 217"/>
          <p:cNvSpPr/>
          <p:nvPr/>
        </p:nvSpPr>
        <p:spPr>
          <a:xfrm>
            <a:off x="5947977" y="3923703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31" name="Group 230"/>
          <p:cNvGrpSpPr/>
          <p:nvPr/>
        </p:nvGrpSpPr>
        <p:grpSpPr>
          <a:xfrm>
            <a:off x="3370387" y="4297131"/>
            <a:ext cx="2561710" cy="1302542"/>
            <a:chOff x="5909389" y="645921"/>
            <a:chExt cx="2561710" cy="1302542"/>
          </a:xfrm>
        </p:grpSpPr>
        <p:sp>
          <p:nvSpPr>
            <p:cNvPr id="232" name="TextBox 231"/>
            <p:cNvSpPr txBox="1"/>
            <p:nvPr/>
          </p:nvSpPr>
          <p:spPr>
            <a:xfrm>
              <a:off x="6242242" y="1579131"/>
              <a:ext cx="16053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Master</a:t>
              </a:r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5960493" y="730443"/>
              <a:ext cx="2385221" cy="90311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5909389" y="645921"/>
              <a:ext cx="2561710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00" dirty="0" smtClean="0">
                  <a:solidFill>
                    <a:srgbClr val="990000"/>
                  </a:solidFill>
                  <a:latin typeface="Chalkboard"/>
                  <a:cs typeface="Chalkboard"/>
                </a:rPr>
                <a:t>coordinates: workers</a:t>
              </a:r>
            </a:p>
            <a:p>
              <a:r>
                <a:rPr lang="en-US" sz="1900" dirty="0" smtClean="0">
                  <a:solidFill>
                    <a:srgbClr val="990000"/>
                  </a:solidFill>
                  <a:latin typeface="Chalkboard"/>
                  <a:cs typeface="Chalkboard"/>
                </a:rPr>
                <a:t>for progress, fault recovery, </a:t>
              </a:r>
              <a:r>
                <a:rPr lang="en-US" sz="1900" dirty="0" err="1" smtClean="0">
                  <a:solidFill>
                    <a:srgbClr val="990000"/>
                  </a:solidFill>
                  <a:latin typeface="Chalkboard"/>
                  <a:cs typeface="Chalkboard"/>
                </a:rPr>
                <a:t>synchrn</a:t>
              </a:r>
              <a:r>
                <a:rPr lang="en-US" sz="1900" dirty="0" smtClean="0">
                  <a:solidFill>
                    <a:srgbClr val="990000"/>
                  </a:solidFill>
                  <a:latin typeface="Chalkboard"/>
                  <a:cs typeface="Chalkboard"/>
                </a:rPr>
                <a:t>. </a:t>
              </a:r>
              <a:endParaRPr lang="en-US" sz="1900" dirty="0">
                <a:solidFill>
                  <a:srgbClr val="990000"/>
                </a:solidFill>
                <a:latin typeface="Chalkboard"/>
                <a:cs typeface="Chalkboard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3644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091"/>
    </mc:Choice>
    <mc:Fallback xmlns="">
      <p:transition xmlns:p14="http://schemas.microsoft.com/office/powerpoint/2010/main" spd="slow" advTm="5209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144" y="-45114"/>
            <a:ext cx="91910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srgbClr val="000000"/>
                </a:solidFill>
                <a:latin typeface="Trebuchet MS"/>
              </a:rPr>
              <a:t>More Detailed Architecture</a:t>
            </a:r>
            <a:endParaRPr lang="en-US" sz="3200" b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548437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37</a:t>
            </a:fld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14300" y="627622"/>
            <a:ext cx="8915400" cy="6266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 smtClean="0">
              <a:solidFill>
                <a:srgbClr val="000090"/>
              </a:solidFill>
              <a:latin typeface="Calibri"/>
              <a:cs typeface="Calibri"/>
            </a:endParaRPr>
          </a:p>
        </p:txBody>
      </p:sp>
      <p:sp>
        <p:nvSpPr>
          <p:cNvPr id="2" name="Can 1"/>
          <p:cNvSpPr/>
          <p:nvPr/>
        </p:nvSpPr>
        <p:spPr>
          <a:xfrm>
            <a:off x="344714" y="5724072"/>
            <a:ext cx="8545286" cy="1133928"/>
          </a:xfrm>
          <a:prstGeom prst="can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34268" y="537063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07" idx="1"/>
          </p:cNvCxnSpPr>
          <p:nvPr/>
        </p:nvCxnSpPr>
        <p:spPr>
          <a:xfrm flipH="1" flipV="1">
            <a:off x="4604207" y="2802128"/>
            <a:ext cx="1284324" cy="1036553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135" idx="3"/>
          </p:cNvCxnSpPr>
          <p:nvPr/>
        </p:nvCxnSpPr>
        <p:spPr>
          <a:xfrm flipH="1">
            <a:off x="3306810" y="2802128"/>
            <a:ext cx="1297397" cy="1036553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07" idx="1"/>
            <a:endCxn id="135" idx="3"/>
          </p:cNvCxnSpPr>
          <p:nvPr/>
        </p:nvCxnSpPr>
        <p:spPr>
          <a:xfrm flipH="1">
            <a:off x="3306810" y="3838681"/>
            <a:ext cx="2581721" cy="0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5888531" y="2865474"/>
            <a:ext cx="2176272" cy="2293863"/>
            <a:chOff x="5888531" y="2766697"/>
            <a:chExt cx="2176272" cy="2293863"/>
          </a:xfrm>
        </p:grpSpPr>
        <p:sp>
          <p:nvSpPr>
            <p:cNvPr id="106" name="TextBox 105"/>
            <p:cNvSpPr txBox="1"/>
            <p:nvPr/>
          </p:nvSpPr>
          <p:spPr>
            <a:xfrm>
              <a:off x="6207257" y="4691228"/>
              <a:ext cx="1577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3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888531" y="2766697"/>
              <a:ext cx="2176272" cy="194641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130538" y="2865474"/>
            <a:ext cx="2176272" cy="2283827"/>
            <a:chOff x="5888531" y="2766697"/>
            <a:chExt cx="2176272" cy="2283827"/>
          </a:xfrm>
        </p:grpSpPr>
        <p:sp>
          <p:nvSpPr>
            <p:cNvPr id="134" name="TextBox 133"/>
            <p:cNvSpPr txBox="1"/>
            <p:nvPr/>
          </p:nvSpPr>
          <p:spPr>
            <a:xfrm>
              <a:off x="5983590" y="4681192"/>
              <a:ext cx="20410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1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888531" y="2766697"/>
              <a:ext cx="2176272" cy="194641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500730" y="558942"/>
            <a:ext cx="2176272" cy="2215671"/>
            <a:chOff x="5888531" y="2497439"/>
            <a:chExt cx="2176272" cy="2215671"/>
          </a:xfrm>
        </p:grpSpPr>
        <p:sp>
          <p:nvSpPr>
            <p:cNvPr id="149" name="TextBox 148"/>
            <p:cNvSpPr txBox="1"/>
            <p:nvPr/>
          </p:nvSpPr>
          <p:spPr>
            <a:xfrm>
              <a:off x="6133642" y="2497439"/>
              <a:ext cx="1728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2</a:t>
              </a: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888531" y="2900923"/>
              <a:ext cx="2176272" cy="18121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cxnSp>
        <p:nvCxnSpPr>
          <p:cNvPr id="6" name="Straight Arrow Connector 5"/>
          <p:cNvCxnSpPr/>
          <p:nvPr/>
        </p:nvCxnSpPr>
        <p:spPr>
          <a:xfrm>
            <a:off x="2215017" y="5177480"/>
            <a:ext cx="0" cy="51856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06" idx="2"/>
          </p:cNvCxnSpPr>
          <p:nvPr/>
        </p:nvCxnSpPr>
        <p:spPr>
          <a:xfrm>
            <a:off x="6996070" y="5159337"/>
            <a:ext cx="0" cy="51856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>
            <a:off x="4606093" y="2766454"/>
            <a:ext cx="0" cy="292194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566238" y="595767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Distributed Storage (E.g., Distr. File System, Distr. Database)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25221" y="6080299"/>
            <a:ext cx="827803" cy="468137"/>
            <a:chOff x="322411" y="5995422"/>
            <a:chExt cx="875232" cy="681148"/>
          </a:xfrm>
        </p:grpSpPr>
        <p:sp>
          <p:nvSpPr>
            <p:cNvPr id="173" name="Multidocument 172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2411" y="5995422"/>
              <a:ext cx="875232" cy="452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 smtClean="0"/>
                <a:t>1</a:t>
              </a:r>
              <a:endParaRPr lang="en-US" sz="1700" dirty="0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1104990" y="6071516"/>
            <a:ext cx="827803" cy="468137"/>
            <a:chOff x="322411" y="5995422"/>
            <a:chExt cx="875232" cy="681148"/>
          </a:xfrm>
        </p:grpSpPr>
        <p:sp>
          <p:nvSpPr>
            <p:cNvPr id="185" name="Multidocument 184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/>
                <a:t>2</a:t>
              </a:r>
              <a:endParaRPr lang="en-US" sz="1700" dirty="0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1980954" y="6080299"/>
            <a:ext cx="827803" cy="468137"/>
            <a:chOff x="322411" y="5995422"/>
            <a:chExt cx="875232" cy="681148"/>
          </a:xfrm>
        </p:grpSpPr>
        <p:sp>
          <p:nvSpPr>
            <p:cNvPr id="188" name="Multidocument 187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/>
                <a:t>3</a:t>
              </a:r>
              <a:endParaRPr lang="en-US" sz="1700" dirty="0"/>
            </a:p>
          </p:txBody>
        </p:sp>
      </p:grpSp>
      <p:sp>
        <p:nvSpPr>
          <p:cNvPr id="170" name="Can 169"/>
          <p:cNvSpPr/>
          <p:nvPr/>
        </p:nvSpPr>
        <p:spPr>
          <a:xfrm>
            <a:off x="1189312" y="3915275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95" name="Group 194"/>
          <p:cNvGrpSpPr/>
          <p:nvPr/>
        </p:nvGrpSpPr>
        <p:grpSpPr>
          <a:xfrm>
            <a:off x="1134883" y="4167147"/>
            <a:ext cx="827803" cy="468137"/>
            <a:chOff x="322411" y="5995422"/>
            <a:chExt cx="875232" cy="681148"/>
          </a:xfrm>
        </p:grpSpPr>
        <p:sp>
          <p:nvSpPr>
            <p:cNvPr id="196" name="Multidocument 195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322411" y="5995422"/>
              <a:ext cx="875232" cy="452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 smtClean="0"/>
                <a:t>1</a:t>
              </a:r>
              <a:endParaRPr lang="en-US" sz="1700" dirty="0"/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2106680" y="4060871"/>
            <a:ext cx="905037" cy="338554"/>
            <a:chOff x="2015965" y="4314873"/>
            <a:chExt cx="905037" cy="338554"/>
          </a:xfrm>
        </p:grpSpPr>
        <p:sp>
          <p:nvSpPr>
            <p:cNvPr id="201" name="Rectangle 200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int-data</a:t>
              </a:r>
              <a:r>
                <a:rPr lang="en-US" sz="1600" baseline="-25000" dirty="0"/>
                <a:t>2</a:t>
              </a:r>
              <a:endParaRPr lang="en-US" sz="1600" dirty="0"/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2095793" y="4358415"/>
            <a:ext cx="905037" cy="338554"/>
            <a:chOff x="2015965" y="4314873"/>
            <a:chExt cx="905037" cy="338554"/>
          </a:xfrm>
        </p:grpSpPr>
        <p:sp>
          <p:nvSpPr>
            <p:cNvPr id="204" name="Rectangle 203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3</a:t>
              </a:r>
              <a:endParaRPr lang="en-US" sz="1600" dirty="0"/>
            </a:p>
          </p:txBody>
        </p:sp>
      </p:grpSp>
      <p:sp>
        <p:nvSpPr>
          <p:cNvPr id="207" name="Can 206"/>
          <p:cNvSpPr/>
          <p:nvPr/>
        </p:nvSpPr>
        <p:spPr>
          <a:xfrm>
            <a:off x="3563073" y="1928253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08" name="Group 207"/>
          <p:cNvGrpSpPr/>
          <p:nvPr/>
        </p:nvGrpSpPr>
        <p:grpSpPr>
          <a:xfrm>
            <a:off x="3508644" y="2180125"/>
            <a:ext cx="827803" cy="468137"/>
            <a:chOff x="322411" y="5995422"/>
            <a:chExt cx="875232" cy="681148"/>
          </a:xfrm>
        </p:grpSpPr>
        <p:sp>
          <p:nvSpPr>
            <p:cNvPr id="215" name="Multidocument 214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 smtClean="0"/>
                <a:t>2</a:t>
              </a:r>
              <a:endParaRPr lang="en-US" sz="1700" dirty="0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4480441" y="2073849"/>
            <a:ext cx="905037" cy="338554"/>
            <a:chOff x="2015965" y="4314873"/>
            <a:chExt cx="905037" cy="338554"/>
          </a:xfrm>
        </p:grpSpPr>
        <p:sp>
          <p:nvSpPr>
            <p:cNvPr id="213" name="Rectangle 212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1</a:t>
              </a:r>
              <a:endParaRPr lang="en-US" sz="1600" dirty="0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4469554" y="2371393"/>
            <a:ext cx="905037" cy="338554"/>
            <a:chOff x="2015965" y="4314873"/>
            <a:chExt cx="905037" cy="338554"/>
          </a:xfrm>
        </p:grpSpPr>
        <p:sp>
          <p:nvSpPr>
            <p:cNvPr id="211" name="Rectangle 210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3</a:t>
              </a:r>
              <a:endParaRPr lang="en-US" sz="1600" dirty="0"/>
            </a:p>
          </p:txBody>
        </p:sp>
      </p:grpSp>
      <p:sp>
        <p:nvSpPr>
          <p:cNvPr id="218" name="Can 217"/>
          <p:cNvSpPr/>
          <p:nvPr/>
        </p:nvSpPr>
        <p:spPr>
          <a:xfrm>
            <a:off x="5947977" y="3923703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19" name="Group 218"/>
          <p:cNvGrpSpPr/>
          <p:nvPr/>
        </p:nvGrpSpPr>
        <p:grpSpPr>
          <a:xfrm>
            <a:off x="5912504" y="4175575"/>
            <a:ext cx="827803" cy="468137"/>
            <a:chOff x="322411" y="5995422"/>
            <a:chExt cx="875232" cy="681148"/>
          </a:xfrm>
        </p:grpSpPr>
        <p:sp>
          <p:nvSpPr>
            <p:cNvPr id="226" name="Multidocument 225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/>
                <a:t>3</a:t>
              </a:r>
              <a:endParaRPr lang="en-US" sz="1700" dirty="0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6884301" y="4069299"/>
            <a:ext cx="905037" cy="338554"/>
            <a:chOff x="2015965" y="4314873"/>
            <a:chExt cx="905037" cy="338554"/>
          </a:xfrm>
        </p:grpSpPr>
        <p:sp>
          <p:nvSpPr>
            <p:cNvPr id="224" name="Rectangle 223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1</a:t>
              </a:r>
              <a:endParaRPr lang="en-US" sz="1600" dirty="0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6873414" y="4366843"/>
            <a:ext cx="905037" cy="338554"/>
            <a:chOff x="2015965" y="4314873"/>
            <a:chExt cx="905037" cy="338554"/>
          </a:xfrm>
        </p:grpSpPr>
        <p:sp>
          <p:nvSpPr>
            <p:cNvPr id="222" name="Rectangle 221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/>
                <a:t>2</a:t>
              </a:r>
              <a:endParaRPr lang="en-US" sz="1600" dirty="0"/>
            </a:p>
          </p:txBody>
        </p:sp>
      </p:grpSp>
      <p:sp>
        <p:nvSpPr>
          <p:cNvPr id="228" name="TextBox 227"/>
          <p:cNvSpPr txBox="1"/>
          <p:nvPr/>
        </p:nvSpPr>
        <p:spPr>
          <a:xfrm>
            <a:off x="1572173" y="3062172"/>
            <a:ext cx="1236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  <a:latin typeface="Chalkboard"/>
                <a:cs typeface="Chalkboard"/>
              </a:rPr>
              <a:t>map()</a:t>
            </a:r>
            <a:endParaRPr lang="en-US" sz="24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987801" y="1182572"/>
            <a:ext cx="1236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  <a:latin typeface="Chalkboard"/>
                <a:cs typeface="Chalkboard"/>
              </a:rPr>
              <a:t>map()</a:t>
            </a:r>
            <a:endParaRPr lang="en-US" sz="24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6377778" y="3118007"/>
            <a:ext cx="1236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  <a:latin typeface="Chalkboard"/>
                <a:cs typeface="Chalkboard"/>
              </a:rPr>
              <a:t>map()</a:t>
            </a:r>
            <a:endParaRPr lang="en-US" sz="24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792" y="669418"/>
            <a:ext cx="2905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Map Stage</a:t>
            </a:r>
          </a:p>
          <a:p>
            <a:pPr algn="ctr"/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(1</a:t>
            </a:r>
            <a:r>
              <a:rPr lang="en-US" sz="3000" baseline="30000" dirty="0" smtClean="0">
                <a:solidFill>
                  <a:srgbClr val="FF0000"/>
                </a:solidFill>
                <a:latin typeface="Trebuchet MS"/>
                <a:cs typeface="Trebuchet MS"/>
              </a:rPr>
              <a:t>st</a:t>
            </a:r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rebuchet MS"/>
                <a:cs typeface="Trebuchet MS"/>
              </a:rPr>
              <a:t>Superstep</a:t>
            </a:r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)</a:t>
            </a:r>
            <a:endParaRPr lang="en-US" sz="3000" dirty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3370387" y="4315274"/>
            <a:ext cx="2561710" cy="1284399"/>
            <a:chOff x="5909389" y="664064"/>
            <a:chExt cx="2561710" cy="1284399"/>
          </a:xfrm>
        </p:grpSpPr>
        <p:sp>
          <p:nvSpPr>
            <p:cNvPr id="78" name="TextBox 77"/>
            <p:cNvSpPr txBox="1"/>
            <p:nvPr/>
          </p:nvSpPr>
          <p:spPr>
            <a:xfrm>
              <a:off x="6242242" y="1579131"/>
              <a:ext cx="16053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Master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960493" y="730443"/>
              <a:ext cx="2385221" cy="90311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909389" y="664064"/>
              <a:ext cx="2561710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00" dirty="0" smtClean="0">
                  <a:solidFill>
                    <a:srgbClr val="990000"/>
                  </a:solidFill>
                  <a:latin typeface="Chalkboard"/>
                  <a:cs typeface="Chalkboard"/>
                </a:rPr>
                <a:t>coordinates: workers</a:t>
              </a:r>
            </a:p>
            <a:p>
              <a:r>
                <a:rPr lang="en-US" sz="1900" dirty="0" smtClean="0">
                  <a:solidFill>
                    <a:srgbClr val="990000"/>
                  </a:solidFill>
                  <a:latin typeface="Chalkboard"/>
                  <a:cs typeface="Chalkboard"/>
                </a:rPr>
                <a:t>for progress, fault recovery, </a:t>
              </a:r>
              <a:r>
                <a:rPr lang="en-US" sz="1900" dirty="0" err="1" smtClean="0">
                  <a:solidFill>
                    <a:srgbClr val="990000"/>
                  </a:solidFill>
                  <a:latin typeface="Chalkboard"/>
                  <a:cs typeface="Chalkboard"/>
                </a:rPr>
                <a:t>synchrn</a:t>
              </a:r>
              <a:r>
                <a:rPr lang="en-US" sz="1900" dirty="0" smtClean="0">
                  <a:solidFill>
                    <a:srgbClr val="990000"/>
                  </a:solidFill>
                  <a:latin typeface="Chalkboard"/>
                  <a:cs typeface="Chalkboard"/>
                </a:rPr>
                <a:t>. </a:t>
              </a:r>
              <a:endParaRPr lang="en-US" sz="1900" dirty="0">
                <a:solidFill>
                  <a:srgbClr val="990000"/>
                </a:solidFill>
                <a:latin typeface="Chalkboard"/>
                <a:cs typeface="Chalkboard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8272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091"/>
    </mc:Choice>
    <mc:Fallback xmlns="">
      <p:transition xmlns:p14="http://schemas.microsoft.com/office/powerpoint/2010/main" spd="slow" advTm="5209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2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2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2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" grpId="0"/>
      <p:bldP spid="228" grpId="1"/>
      <p:bldP spid="229" grpId="0"/>
      <p:bldP spid="229" grpId="1"/>
      <p:bldP spid="230" grpId="0"/>
      <p:bldP spid="230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144" y="-45114"/>
            <a:ext cx="91910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srgbClr val="000000"/>
                </a:solidFill>
                <a:latin typeface="Trebuchet MS"/>
              </a:rPr>
              <a:t>More Detailed Architecture</a:t>
            </a:r>
            <a:endParaRPr lang="en-US" sz="3200" b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548437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38</a:t>
            </a:fld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14300" y="627622"/>
            <a:ext cx="8915400" cy="6266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 smtClean="0">
              <a:solidFill>
                <a:srgbClr val="000090"/>
              </a:solidFill>
              <a:latin typeface="Calibri"/>
              <a:cs typeface="Calibri"/>
            </a:endParaRPr>
          </a:p>
        </p:txBody>
      </p:sp>
      <p:sp>
        <p:nvSpPr>
          <p:cNvPr id="2" name="Can 1"/>
          <p:cNvSpPr/>
          <p:nvPr/>
        </p:nvSpPr>
        <p:spPr>
          <a:xfrm>
            <a:off x="344714" y="5724072"/>
            <a:ext cx="8545286" cy="1133928"/>
          </a:xfrm>
          <a:prstGeom prst="can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34268" y="537063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07" idx="1"/>
          </p:cNvCxnSpPr>
          <p:nvPr/>
        </p:nvCxnSpPr>
        <p:spPr>
          <a:xfrm flipH="1" flipV="1">
            <a:off x="4604207" y="2802128"/>
            <a:ext cx="1284324" cy="1036553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3319883" y="2802128"/>
            <a:ext cx="1284324" cy="858311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07" idx="1"/>
            <a:endCxn id="135" idx="3"/>
          </p:cNvCxnSpPr>
          <p:nvPr/>
        </p:nvCxnSpPr>
        <p:spPr>
          <a:xfrm flipH="1">
            <a:off x="3306810" y="3838681"/>
            <a:ext cx="2581721" cy="0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319883" y="3539785"/>
            <a:ext cx="199958" cy="430887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5692343" y="3579178"/>
            <a:ext cx="199958" cy="430887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 rot="18878460">
            <a:off x="4613768" y="2889443"/>
            <a:ext cx="429768" cy="2011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 rot="18846837">
            <a:off x="4249314" y="2755221"/>
            <a:ext cx="201168" cy="4297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 rot="18878460">
            <a:off x="5454858" y="3396337"/>
            <a:ext cx="429768" cy="2011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 rot="18846837">
            <a:off x="3415487" y="3193825"/>
            <a:ext cx="201168" cy="4297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/>
          <p:cNvGrpSpPr/>
          <p:nvPr/>
        </p:nvGrpSpPr>
        <p:grpSpPr>
          <a:xfrm>
            <a:off x="5888531" y="2865474"/>
            <a:ext cx="2176272" cy="2293863"/>
            <a:chOff x="5888531" y="2766697"/>
            <a:chExt cx="2176272" cy="2293863"/>
          </a:xfrm>
        </p:grpSpPr>
        <p:sp>
          <p:nvSpPr>
            <p:cNvPr id="106" name="TextBox 105"/>
            <p:cNvSpPr txBox="1"/>
            <p:nvPr/>
          </p:nvSpPr>
          <p:spPr>
            <a:xfrm>
              <a:off x="6207257" y="4691228"/>
              <a:ext cx="1577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3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888531" y="2766697"/>
              <a:ext cx="2176272" cy="194641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130538" y="2865474"/>
            <a:ext cx="2176272" cy="2283827"/>
            <a:chOff x="5888531" y="2766697"/>
            <a:chExt cx="2176272" cy="2283827"/>
          </a:xfrm>
        </p:grpSpPr>
        <p:sp>
          <p:nvSpPr>
            <p:cNvPr id="134" name="TextBox 133"/>
            <p:cNvSpPr txBox="1"/>
            <p:nvPr/>
          </p:nvSpPr>
          <p:spPr>
            <a:xfrm>
              <a:off x="5983590" y="4681192"/>
              <a:ext cx="20410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1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888531" y="2766697"/>
              <a:ext cx="2176272" cy="194641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500730" y="558942"/>
            <a:ext cx="2176272" cy="2215671"/>
            <a:chOff x="5888531" y="2497439"/>
            <a:chExt cx="2176272" cy="2215671"/>
          </a:xfrm>
        </p:grpSpPr>
        <p:sp>
          <p:nvSpPr>
            <p:cNvPr id="149" name="TextBox 148"/>
            <p:cNvSpPr txBox="1"/>
            <p:nvPr/>
          </p:nvSpPr>
          <p:spPr>
            <a:xfrm>
              <a:off x="6133642" y="2497439"/>
              <a:ext cx="1728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2</a:t>
              </a: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888531" y="2900923"/>
              <a:ext cx="2176272" cy="18121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cxnSp>
        <p:nvCxnSpPr>
          <p:cNvPr id="6" name="Straight Arrow Connector 5"/>
          <p:cNvCxnSpPr/>
          <p:nvPr/>
        </p:nvCxnSpPr>
        <p:spPr>
          <a:xfrm>
            <a:off x="2215017" y="5177480"/>
            <a:ext cx="0" cy="51856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06" idx="2"/>
          </p:cNvCxnSpPr>
          <p:nvPr/>
        </p:nvCxnSpPr>
        <p:spPr>
          <a:xfrm>
            <a:off x="6996070" y="5159337"/>
            <a:ext cx="0" cy="51856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>
            <a:off x="4606093" y="2766454"/>
            <a:ext cx="0" cy="292194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566238" y="595767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Distributed Storage (E.g., Distr. File System, Distr. Database)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25221" y="6080299"/>
            <a:ext cx="827803" cy="468137"/>
            <a:chOff x="322411" y="5995422"/>
            <a:chExt cx="875232" cy="681148"/>
          </a:xfrm>
        </p:grpSpPr>
        <p:sp>
          <p:nvSpPr>
            <p:cNvPr id="173" name="Multidocument 172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2411" y="5995422"/>
              <a:ext cx="875232" cy="452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 smtClean="0"/>
                <a:t>1</a:t>
              </a:r>
              <a:endParaRPr lang="en-US" sz="1700" dirty="0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1104990" y="6071516"/>
            <a:ext cx="827803" cy="468137"/>
            <a:chOff x="322411" y="5995422"/>
            <a:chExt cx="875232" cy="681148"/>
          </a:xfrm>
        </p:grpSpPr>
        <p:sp>
          <p:nvSpPr>
            <p:cNvPr id="185" name="Multidocument 184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/>
                <a:t>2</a:t>
              </a:r>
              <a:endParaRPr lang="en-US" sz="1700" dirty="0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1980954" y="6080299"/>
            <a:ext cx="827803" cy="468137"/>
            <a:chOff x="322411" y="5995422"/>
            <a:chExt cx="875232" cy="681148"/>
          </a:xfrm>
        </p:grpSpPr>
        <p:sp>
          <p:nvSpPr>
            <p:cNvPr id="188" name="Multidocument 187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/>
                <a:t>3</a:t>
              </a:r>
              <a:endParaRPr lang="en-US" sz="1700" dirty="0"/>
            </a:p>
          </p:txBody>
        </p:sp>
      </p:grpSp>
      <p:sp>
        <p:nvSpPr>
          <p:cNvPr id="170" name="Can 169"/>
          <p:cNvSpPr/>
          <p:nvPr/>
        </p:nvSpPr>
        <p:spPr>
          <a:xfrm>
            <a:off x="1189312" y="3915275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00" name="Group 199"/>
          <p:cNvGrpSpPr/>
          <p:nvPr/>
        </p:nvGrpSpPr>
        <p:grpSpPr>
          <a:xfrm>
            <a:off x="2106680" y="4060871"/>
            <a:ext cx="905037" cy="338554"/>
            <a:chOff x="2015965" y="4314873"/>
            <a:chExt cx="905037" cy="338554"/>
          </a:xfrm>
        </p:grpSpPr>
        <p:sp>
          <p:nvSpPr>
            <p:cNvPr id="201" name="Rectangle 200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int-data</a:t>
              </a:r>
              <a:r>
                <a:rPr lang="en-US" sz="1600" baseline="-25000" dirty="0"/>
                <a:t>2</a:t>
              </a:r>
              <a:endParaRPr lang="en-US" sz="1600" dirty="0"/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2095793" y="4358415"/>
            <a:ext cx="905037" cy="338554"/>
            <a:chOff x="2015965" y="4314873"/>
            <a:chExt cx="905037" cy="338554"/>
          </a:xfrm>
        </p:grpSpPr>
        <p:sp>
          <p:nvSpPr>
            <p:cNvPr id="204" name="Rectangle 203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3</a:t>
              </a:r>
              <a:endParaRPr lang="en-US" sz="1600" dirty="0"/>
            </a:p>
          </p:txBody>
        </p:sp>
      </p:grpSp>
      <p:sp>
        <p:nvSpPr>
          <p:cNvPr id="207" name="Can 206"/>
          <p:cNvSpPr/>
          <p:nvPr/>
        </p:nvSpPr>
        <p:spPr>
          <a:xfrm>
            <a:off x="3563073" y="1928253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09" name="Group 208"/>
          <p:cNvGrpSpPr/>
          <p:nvPr/>
        </p:nvGrpSpPr>
        <p:grpSpPr>
          <a:xfrm>
            <a:off x="4480441" y="2073849"/>
            <a:ext cx="905037" cy="338554"/>
            <a:chOff x="2015965" y="4314873"/>
            <a:chExt cx="905037" cy="338554"/>
          </a:xfrm>
        </p:grpSpPr>
        <p:sp>
          <p:nvSpPr>
            <p:cNvPr id="213" name="Rectangle 212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1</a:t>
              </a:r>
              <a:endParaRPr lang="en-US" sz="1600" dirty="0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4469554" y="2371393"/>
            <a:ext cx="905037" cy="338554"/>
            <a:chOff x="2015965" y="4314873"/>
            <a:chExt cx="905037" cy="338554"/>
          </a:xfrm>
        </p:grpSpPr>
        <p:sp>
          <p:nvSpPr>
            <p:cNvPr id="211" name="Rectangle 210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3</a:t>
              </a:r>
              <a:endParaRPr lang="en-US" sz="1600" dirty="0"/>
            </a:p>
          </p:txBody>
        </p:sp>
      </p:grpSp>
      <p:sp>
        <p:nvSpPr>
          <p:cNvPr id="218" name="Can 217"/>
          <p:cNvSpPr/>
          <p:nvPr/>
        </p:nvSpPr>
        <p:spPr>
          <a:xfrm>
            <a:off x="5947977" y="3923703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20" name="Group 219"/>
          <p:cNvGrpSpPr/>
          <p:nvPr/>
        </p:nvGrpSpPr>
        <p:grpSpPr>
          <a:xfrm>
            <a:off x="6884301" y="4069299"/>
            <a:ext cx="905037" cy="338554"/>
            <a:chOff x="2015965" y="4314873"/>
            <a:chExt cx="905037" cy="338554"/>
          </a:xfrm>
        </p:grpSpPr>
        <p:sp>
          <p:nvSpPr>
            <p:cNvPr id="224" name="Rectangle 223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1</a:t>
              </a:r>
              <a:endParaRPr lang="en-US" sz="1600" dirty="0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6873414" y="4366843"/>
            <a:ext cx="905037" cy="338554"/>
            <a:chOff x="2015965" y="4314873"/>
            <a:chExt cx="905037" cy="338554"/>
          </a:xfrm>
        </p:grpSpPr>
        <p:sp>
          <p:nvSpPr>
            <p:cNvPr id="222" name="Rectangle 221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/>
                <a:t>2</a:t>
              </a:r>
              <a:endParaRPr lang="en-US" sz="16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70792" y="669418"/>
            <a:ext cx="2905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Shuffle Stage</a:t>
            </a:r>
          </a:p>
          <a:p>
            <a:pPr algn="ctr"/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(1</a:t>
            </a:r>
            <a:r>
              <a:rPr lang="en-US" sz="3000" baseline="30000" dirty="0" smtClean="0">
                <a:solidFill>
                  <a:srgbClr val="FF0000"/>
                </a:solidFill>
                <a:latin typeface="Trebuchet MS"/>
                <a:cs typeface="Trebuchet MS"/>
              </a:rPr>
              <a:t>st</a:t>
            </a:r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rebuchet MS"/>
                <a:cs typeface="Trebuchet MS"/>
              </a:rPr>
              <a:t>Superstep</a:t>
            </a:r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)</a:t>
            </a:r>
            <a:endParaRPr lang="en-US" sz="3000" dirty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3370387" y="4297131"/>
            <a:ext cx="2561710" cy="1302542"/>
            <a:chOff x="5909389" y="645921"/>
            <a:chExt cx="2561710" cy="1302542"/>
          </a:xfrm>
        </p:grpSpPr>
        <p:sp>
          <p:nvSpPr>
            <p:cNvPr id="74" name="TextBox 73"/>
            <p:cNvSpPr txBox="1"/>
            <p:nvPr/>
          </p:nvSpPr>
          <p:spPr>
            <a:xfrm>
              <a:off x="6242242" y="1579131"/>
              <a:ext cx="16053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Master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960493" y="730443"/>
              <a:ext cx="2385221" cy="90311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909389" y="645921"/>
              <a:ext cx="2561710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00" dirty="0" smtClean="0">
                  <a:solidFill>
                    <a:srgbClr val="990000"/>
                  </a:solidFill>
                  <a:latin typeface="Chalkboard"/>
                  <a:cs typeface="Chalkboard"/>
                </a:rPr>
                <a:t>coordinates: workers</a:t>
              </a:r>
            </a:p>
            <a:p>
              <a:r>
                <a:rPr lang="en-US" sz="1900" dirty="0" smtClean="0">
                  <a:solidFill>
                    <a:srgbClr val="990000"/>
                  </a:solidFill>
                  <a:latin typeface="Chalkboard"/>
                  <a:cs typeface="Chalkboard"/>
                </a:rPr>
                <a:t>for progress, fault recovery, </a:t>
              </a:r>
              <a:r>
                <a:rPr lang="en-US" sz="1900" dirty="0" err="1" smtClean="0">
                  <a:solidFill>
                    <a:srgbClr val="990000"/>
                  </a:solidFill>
                  <a:latin typeface="Chalkboard"/>
                  <a:cs typeface="Chalkboard"/>
                </a:rPr>
                <a:t>synchrn</a:t>
              </a:r>
              <a:r>
                <a:rPr lang="en-US" sz="1900" dirty="0" smtClean="0">
                  <a:solidFill>
                    <a:srgbClr val="990000"/>
                  </a:solidFill>
                  <a:latin typeface="Chalkboard"/>
                  <a:cs typeface="Chalkboard"/>
                </a:rPr>
                <a:t>. </a:t>
              </a:r>
              <a:endParaRPr lang="en-US" sz="1900" dirty="0">
                <a:solidFill>
                  <a:srgbClr val="990000"/>
                </a:solidFill>
                <a:latin typeface="Chalkboard"/>
                <a:cs typeface="Chalkboard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0940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091"/>
    </mc:Choice>
    <mc:Fallback xmlns="">
      <p:transition xmlns:p14="http://schemas.microsoft.com/office/powerpoint/2010/main" spd="slow" advTm="5209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399 0.00532 " pathEditMode="relative" ptsTypes="AA">
                                      <p:cBhvr>
                                        <p:cTn id="2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8038 -0.0713 " pathEditMode="relative" ptsTypes="AA">
                                      <p:cBhvr>
                                        <p:cTn id="2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94 -0.00741 L -0.11267 0.1069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87" y="5718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726 0.09352 " pathEditMode="relative" ptsTypes="AA">
                                      <p:cBhvr>
                                        <p:cTn id="32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5 -0.00046 L -0.23316 -0.0002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89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22222E-6 L -0.1 -0.11968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-5995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76" grpId="2" animBg="1"/>
      <p:bldP spid="79" grpId="0" animBg="1"/>
      <p:bldP spid="79" grpId="1" animBg="1"/>
      <p:bldP spid="79" grpId="2" animBg="1"/>
      <p:bldP spid="80" grpId="0" animBg="1"/>
      <p:bldP spid="80" grpId="1" animBg="1"/>
      <p:bldP spid="80" grpId="2" animBg="1"/>
      <p:bldP spid="83" grpId="0" animBg="1"/>
      <p:bldP spid="83" grpId="1" animBg="1"/>
      <p:bldP spid="83" grpId="2" animBg="1"/>
      <p:bldP spid="88" grpId="0" animBg="1"/>
      <p:bldP spid="88" grpId="1" animBg="1"/>
      <p:bldP spid="88" grpId="2" animBg="1"/>
      <p:bldP spid="90" grpId="0" animBg="1"/>
      <p:bldP spid="90" grpId="1" animBg="1"/>
      <p:bldP spid="90" grpId="2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144" y="-45114"/>
            <a:ext cx="91910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srgbClr val="000000"/>
                </a:solidFill>
                <a:latin typeface="Trebuchet MS"/>
              </a:rPr>
              <a:t>More Detailed Architecture</a:t>
            </a:r>
            <a:endParaRPr lang="en-US" sz="3200" b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548437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39</a:t>
            </a:fld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14300" y="627622"/>
            <a:ext cx="8915400" cy="6266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 smtClean="0">
              <a:solidFill>
                <a:srgbClr val="000090"/>
              </a:solidFill>
              <a:latin typeface="Calibri"/>
              <a:cs typeface="Calibri"/>
            </a:endParaRPr>
          </a:p>
        </p:txBody>
      </p:sp>
      <p:sp>
        <p:nvSpPr>
          <p:cNvPr id="2" name="Can 1"/>
          <p:cNvSpPr/>
          <p:nvPr/>
        </p:nvSpPr>
        <p:spPr>
          <a:xfrm>
            <a:off x="344714" y="5724072"/>
            <a:ext cx="8545286" cy="1133928"/>
          </a:xfrm>
          <a:prstGeom prst="can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34268" y="537063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07" idx="1"/>
          </p:cNvCxnSpPr>
          <p:nvPr/>
        </p:nvCxnSpPr>
        <p:spPr>
          <a:xfrm flipH="1" flipV="1">
            <a:off x="4604207" y="2802128"/>
            <a:ext cx="1284324" cy="1036553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3319883" y="2802128"/>
            <a:ext cx="1284324" cy="858311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07" idx="1"/>
            <a:endCxn id="135" idx="3"/>
          </p:cNvCxnSpPr>
          <p:nvPr/>
        </p:nvCxnSpPr>
        <p:spPr>
          <a:xfrm flipH="1">
            <a:off x="3306810" y="3838681"/>
            <a:ext cx="2581721" cy="0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5888531" y="2865474"/>
            <a:ext cx="2176272" cy="2293863"/>
            <a:chOff x="5888531" y="2766697"/>
            <a:chExt cx="2176272" cy="2293863"/>
          </a:xfrm>
        </p:grpSpPr>
        <p:sp>
          <p:nvSpPr>
            <p:cNvPr id="106" name="TextBox 105"/>
            <p:cNvSpPr txBox="1"/>
            <p:nvPr/>
          </p:nvSpPr>
          <p:spPr>
            <a:xfrm>
              <a:off x="6207257" y="4691228"/>
              <a:ext cx="1577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3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888531" y="2766697"/>
              <a:ext cx="2176272" cy="194641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130538" y="2865474"/>
            <a:ext cx="2176272" cy="2283827"/>
            <a:chOff x="5888531" y="2766697"/>
            <a:chExt cx="2176272" cy="2283827"/>
          </a:xfrm>
        </p:grpSpPr>
        <p:sp>
          <p:nvSpPr>
            <p:cNvPr id="134" name="TextBox 133"/>
            <p:cNvSpPr txBox="1"/>
            <p:nvPr/>
          </p:nvSpPr>
          <p:spPr>
            <a:xfrm>
              <a:off x="5983590" y="4681192"/>
              <a:ext cx="20410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1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888531" y="2766697"/>
              <a:ext cx="2176272" cy="194641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500730" y="558942"/>
            <a:ext cx="2176272" cy="2215671"/>
            <a:chOff x="5888531" y="2497439"/>
            <a:chExt cx="2176272" cy="2215671"/>
          </a:xfrm>
        </p:grpSpPr>
        <p:sp>
          <p:nvSpPr>
            <p:cNvPr id="149" name="TextBox 148"/>
            <p:cNvSpPr txBox="1"/>
            <p:nvPr/>
          </p:nvSpPr>
          <p:spPr>
            <a:xfrm>
              <a:off x="6133642" y="2497439"/>
              <a:ext cx="1728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2</a:t>
              </a: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888531" y="2900923"/>
              <a:ext cx="2176272" cy="18121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cxnSp>
        <p:nvCxnSpPr>
          <p:cNvPr id="6" name="Straight Arrow Connector 5"/>
          <p:cNvCxnSpPr/>
          <p:nvPr/>
        </p:nvCxnSpPr>
        <p:spPr>
          <a:xfrm>
            <a:off x="2215017" y="5177480"/>
            <a:ext cx="0" cy="51856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06" idx="2"/>
          </p:cNvCxnSpPr>
          <p:nvPr/>
        </p:nvCxnSpPr>
        <p:spPr>
          <a:xfrm>
            <a:off x="6996070" y="5159337"/>
            <a:ext cx="0" cy="51856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>
            <a:off x="4606093" y="2766454"/>
            <a:ext cx="0" cy="292194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690810" y="6071418"/>
            <a:ext cx="38030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</a:rPr>
              <a:t>Distributed Storage (E.g., Distr. File System, Distr. Database)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25221" y="6080299"/>
            <a:ext cx="827803" cy="468137"/>
            <a:chOff x="322411" y="5995422"/>
            <a:chExt cx="875232" cy="681148"/>
          </a:xfrm>
        </p:grpSpPr>
        <p:sp>
          <p:nvSpPr>
            <p:cNvPr id="173" name="Multidocument 172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2411" y="5995422"/>
              <a:ext cx="875232" cy="452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 smtClean="0"/>
                <a:t>1</a:t>
              </a:r>
              <a:endParaRPr lang="en-US" sz="1700" dirty="0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1104990" y="6071516"/>
            <a:ext cx="827803" cy="468137"/>
            <a:chOff x="322411" y="5995422"/>
            <a:chExt cx="875232" cy="681148"/>
          </a:xfrm>
        </p:grpSpPr>
        <p:sp>
          <p:nvSpPr>
            <p:cNvPr id="185" name="Multidocument 184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/>
                <a:t>2</a:t>
              </a:r>
              <a:endParaRPr lang="en-US" sz="1700" dirty="0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1980954" y="6080299"/>
            <a:ext cx="827803" cy="468137"/>
            <a:chOff x="322411" y="5995422"/>
            <a:chExt cx="875232" cy="681148"/>
          </a:xfrm>
        </p:grpSpPr>
        <p:sp>
          <p:nvSpPr>
            <p:cNvPr id="188" name="Multidocument 187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/>
                <a:t>3</a:t>
              </a:r>
              <a:endParaRPr lang="en-US" sz="1700" dirty="0"/>
            </a:p>
          </p:txBody>
        </p:sp>
      </p:grpSp>
      <p:sp>
        <p:nvSpPr>
          <p:cNvPr id="170" name="Can 169"/>
          <p:cNvSpPr/>
          <p:nvPr/>
        </p:nvSpPr>
        <p:spPr>
          <a:xfrm>
            <a:off x="1207455" y="3933418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00" name="Group 199"/>
          <p:cNvGrpSpPr/>
          <p:nvPr/>
        </p:nvGrpSpPr>
        <p:grpSpPr>
          <a:xfrm>
            <a:off x="1297498" y="4060276"/>
            <a:ext cx="905037" cy="338554"/>
            <a:chOff x="2015965" y="4314873"/>
            <a:chExt cx="905037" cy="338554"/>
          </a:xfrm>
        </p:grpSpPr>
        <p:sp>
          <p:nvSpPr>
            <p:cNvPr id="201" name="Rectangle 200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/>
                <a:t>1</a:t>
              </a:r>
              <a:endParaRPr lang="en-US" sz="1600" dirty="0"/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1297501" y="4358415"/>
            <a:ext cx="905037" cy="338554"/>
            <a:chOff x="2015965" y="4314873"/>
            <a:chExt cx="905037" cy="338554"/>
          </a:xfrm>
        </p:grpSpPr>
        <p:sp>
          <p:nvSpPr>
            <p:cNvPr id="204" name="Rectangle 203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/>
                <a:t>1</a:t>
              </a:r>
              <a:endParaRPr lang="en-US" sz="1600" dirty="0"/>
            </a:p>
          </p:txBody>
        </p:sp>
      </p:grpSp>
      <p:sp>
        <p:nvSpPr>
          <p:cNvPr id="207" name="Can 206"/>
          <p:cNvSpPr/>
          <p:nvPr/>
        </p:nvSpPr>
        <p:spPr>
          <a:xfrm>
            <a:off x="3581216" y="1928253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09" name="Group 208"/>
          <p:cNvGrpSpPr/>
          <p:nvPr/>
        </p:nvGrpSpPr>
        <p:grpSpPr>
          <a:xfrm>
            <a:off x="3772864" y="2073849"/>
            <a:ext cx="905037" cy="338554"/>
            <a:chOff x="2015965" y="4314873"/>
            <a:chExt cx="905037" cy="338554"/>
          </a:xfrm>
        </p:grpSpPr>
        <p:sp>
          <p:nvSpPr>
            <p:cNvPr id="213" name="Rectangle 212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/>
                <a:t>2</a:t>
              </a:r>
              <a:endParaRPr lang="en-US" sz="1600" dirty="0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3761977" y="2371393"/>
            <a:ext cx="905037" cy="338554"/>
            <a:chOff x="2015965" y="4314873"/>
            <a:chExt cx="905037" cy="338554"/>
          </a:xfrm>
        </p:grpSpPr>
        <p:sp>
          <p:nvSpPr>
            <p:cNvPr id="211" name="Rectangle 210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/>
                <a:t>2</a:t>
              </a:r>
              <a:endParaRPr lang="en-US" sz="1600" dirty="0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5947977" y="3923703"/>
            <a:ext cx="2041002" cy="828408"/>
            <a:chOff x="1170356" y="3915275"/>
            <a:chExt cx="2041002" cy="828408"/>
          </a:xfrm>
        </p:grpSpPr>
        <p:sp>
          <p:nvSpPr>
            <p:cNvPr id="218" name="Can 217"/>
            <p:cNvSpPr/>
            <p:nvPr/>
          </p:nvSpPr>
          <p:spPr>
            <a:xfrm>
              <a:off x="1170356" y="3915275"/>
              <a:ext cx="2041002" cy="828408"/>
            </a:xfrm>
            <a:prstGeom prst="can">
              <a:avLst>
                <a:gd name="adj" fmla="val 22959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grpSp>
          <p:nvGrpSpPr>
            <p:cNvPr id="220" name="Group 219"/>
            <p:cNvGrpSpPr/>
            <p:nvPr/>
          </p:nvGrpSpPr>
          <p:grpSpPr>
            <a:xfrm>
              <a:off x="1235816" y="4060871"/>
              <a:ext cx="905037" cy="338554"/>
              <a:chOff x="1145101" y="4314873"/>
              <a:chExt cx="905037" cy="338554"/>
            </a:xfrm>
          </p:grpSpPr>
          <p:sp>
            <p:nvSpPr>
              <p:cNvPr id="224" name="Rectangle 223"/>
              <p:cNvSpPr/>
              <p:nvPr/>
            </p:nvSpPr>
            <p:spPr>
              <a:xfrm>
                <a:off x="1199527" y="4401021"/>
                <a:ext cx="814324" cy="23426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1145101" y="4314873"/>
                <a:ext cx="905037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/>
                  <a:t>int-</a:t>
                </a:r>
                <a:r>
                  <a:rPr lang="en-US" sz="1600" dirty="0" smtClean="0"/>
                  <a:t>data</a:t>
                </a:r>
                <a:r>
                  <a:rPr lang="en-US" sz="1600" baseline="-25000" dirty="0"/>
                  <a:t>3</a:t>
                </a:r>
                <a:endParaRPr lang="en-US" sz="1600" dirty="0"/>
              </a:p>
            </p:txBody>
          </p:sp>
        </p:grpSp>
        <p:grpSp>
          <p:nvGrpSpPr>
            <p:cNvPr id="221" name="Group 220"/>
            <p:cNvGrpSpPr/>
            <p:nvPr/>
          </p:nvGrpSpPr>
          <p:grpSpPr>
            <a:xfrm>
              <a:off x="1261215" y="4358415"/>
              <a:ext cx="905037" cy="338554"/>
              <a:chOff x="1181387" y="4314873"/>
              <a:chExt cx="905037" cy="338554"/>
            </a:xfrm>
          </p:grpSpPr>
          <p:sp>
            <p:nvSpPr>
              <p:cNvPr id="222" name="Rectangle 221"/>
              <p:cNvSpPr/>
              <p:nvPr/>
            </p:nvSpPr>
            <p:spPr>
              <a:xfrm>
                <a:off x="1181387" y="4401021"/>
                <a:ext cx="814324" cy="23426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1181387" y="4314873"/>
                <a:ext cx="905037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/>
                  <a:t>int-</a:t>
                </a:r>
                <a:r>
                  <a:rPr lang="en-US" sz="1600" dirty="0" smtClean="0"/>
                  <a:t>data</a:t>
                </a:r>
                <a:r>
                  <a:rPr lang="en-US" sz="1600" baseline="-25000" dirty="0" smtClean="0"/>
                  <a:t>3</a:t>
                </a:r>
                <a:endParaRPr lang="en-US" sz="1600" dirty="0"/>
              </a:p>
            </p:txBody>
          </p:sp>
        </p:grpSp>
      </p:grpSp>
      <p:sp>
        <p:nvSpPr>
          <p:cNvPr id="228" name="TextBox 227"/>
          <p:cNvSpPr txBox="1"/>
          <p:nvPr/>
        </p:nvSpPr>
        <p:spPr>
          <a:xfrm>
            <a:off x="1463315" y="3098458"/>
            <a:ext cx="1439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  <a:latin typeface="Chalkboard"/>
                <a:cs typeface="Chalkboard"/>
              </a:rPr>
              <a:t>reduce()</a:t>
            </a:r>
            <a:endParaRPr lang="en-US" sz="24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933372" y="1182572"/>
            <a:ext cx="1459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  <a:latin typeface="Chalkboard"/>
                <a:cs typeface="Chalkboard"/>
              </a:rPr>
              <a:t>reduce()</a:t>
            </a:r>
            <a:endParaRPr lang="en-US" sz="24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6178205" y="3118007"/>
            <a:ext cx="1611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  <a:latin typeface="Chalkboard"/>
                <a:cs typeface="Chalkboard"/>
              </a:rPr>
              <a:t>reduce()</a:t>
            </a:r>
            <a:endParaRPr lang="en-US" sz="24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6326405" y="6071418"/>
            <a:ext cx="669665" cy="468137"/>
            <a:chOff x="322411" y="5995422"/>
            <a:chExt cx="875232" cy="681148"/>
          </a:xfrm>
        </p:grpSpPr>
        <p:sp>
          <p:nvSpPr>
            <p:cNvPr id="75" name="Multidocument 74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accent6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Out</a:t>
              </a:r>
              <a:r>
                <a:rPr lang="en-US" sz="1700" baseline="-25000" dirty="0" smtClean="0"/>
                <a:t>1</a:t>
              </a:r>
              <a:endParaRPr lang="en-US" sz="1700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7119741" y="6071516"/>
            <a:ext cx="669665" cy="468137"/>
            <a:chOff x="322411" y="5995422"/>
            <a:chExt cx="875232" cy="681148"/>
          </a:xfrm>
        </p:grpSpPr>
        <p:sp>
          <p:nvSpPr>
            <p:cNvPr id="82" name="Multidocument 81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accent6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Out</a:t>
              </a:r>
              <a:r>
                <a:rPr lang="en-US" sz="1700" baseline="-25000" dirty="0"/>
                <a:t>2</a:t>
              </a:r>
              <a:endParaRPr lang="en-US" sz="1700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7988979" y="5998749"/>
            <a:ext cx="669665" cy="468137"/>
            <a:chOff x="322411" y="5995422"/>
            <a:chExt cx="875232" cy="681148"/>
          </a:xfrm>
        </p:grpSpPr>
        <p:sp>
          <p:nvSpPr>
            <p:cNvPr id="86" name="Multidocument 85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accent6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Out</a:t>
              </a:r>
              <a:r>
                <a:rPr lang="en-US" sz="1700" baseline="-25000" dirty="0"/>
                <a:t>3</a:t>
              </a:r>
              <a:endParaRPr lang="en-US" sz="1700" dirty="0"/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270792" y="669418"/>
            <a:ext cx="2905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Reduce Stage</a:t>
            </a:r>
          </a:p>
          <a:p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(2</a:t>
            </a:r>
            <a:r>
              <a:rPr lang="en-US" sz="3000" baseline="30000" dirty="0" smtClean="0">
                <a:solidFill>
                  <a:srgbClr val="FF0000"/>
                </a:solidFill>
                <a:latin typeface="Trebuchet MS"/>
                <a:cs typeface="Trebuchet MS"/>
              </a:rPr>
              <a:t>nd</a:t>
            </a:r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rebuchet MS"/>
                <a:cs typeface="Trebuchet MS"/>
              </a:rPr>
              <a:t>superstep</a:t>
            </a:r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)</a:t>
            </a:r>
            <a:endParaRPr lang="en-US" sz="3000" dirty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3370387" y="4297131"/>
            <a:ext cx="2561710" cy="1302542"/>
            <a:chOff x="5909389" y="645921"/>
            <a:chExt cx="2561710" cy="1302542"/>
          </a:xfrm>
        </p:grpSpPr>
        <p:sp>
          <p:nvSpPr>
            <p:cNvPr id="97" name="TextBox 96"/>
            <p:cNvSpPr txBox="1"/>
            <p:nvPr/>
          </p:nvSpPr>
          <p:spPr>
            <a:xfrm>
              <a:off x="6242242" y="1579131"/>
              <a:ext cx="16053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Master</a:t>
              </a: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5960493" y="730443"/>
              <a:ext cx="2385221" cy="90311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909389" y="645921"/>
              <a:ext cx="2561710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00" dirty="0" smtClean="0">
                  <a:solidFill>
                    <a:srgbClr val="990000"/>
                  </a:solidFill>
                  <a:latin typeface="Chalkboard"/>
                  <a:cs typeface="Chalkboard"/>
                </a:rPr>
                <a:t>coordinates: workers</a:t>
              </a:r>
            </a:p>
            <a:p>
              <a:r>
                <a:rPr lang="en-US" sz="1900" dirty="0" smtClean="0">
                  <a:solidFill>
                    <a:srgbClr val="990000"/>
                  </a:solidFill>
                  <a:latin typeface="Chalkboard"/>
                  <a:cs typeface="Chalkboard"/>
                </a:rPr>
                <a:t>for progress, fault recovery, </a:t>
              </a:r>
              <a:r>
                <a:rPr lang="en-US" sz="1900" dirty="0" err="1" smtClean="0">
                  <a:solidFill>
                    <a:srgbClr val="990000"/>
                  </a:solidFill>
                  <a:latin typeface="Chalkboard"/>
                  <a:cs typeface="Chalkboard"/>
                </a:rPr>
                <a:t>synchrn</a:t>
              </a:r>
              <a:r>
                <a:rPr lang="en-US" sz="1900" dirty="0" smtClean="0">
                  <a:solidFill>
                    <a:srgbClr val="990000"/>
                  </a:solidFill>
                  <a:latin typeface="Chalkboard"/>
                  <a:cs typeface="Chalkboard"/>
                </a:rPr>
                <a:t>. </a:t>
              </a:r>
              <a:endParaRPr lang="en-US" sz="1900" dirty="0">
                <a:solidFill>
                  <a:srgbClr val="990000"/>
                </a:solidFill>
                <a:latin typeface="Chalkboard"/>
                <a:cs typeface="Chalkboard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2215538" y="4060871"/>
            <a:ext cx="905037" cy="338554"/>
            <a:chOff x="2015965" y="4314873"/>
            <a:chExt cx="905037" cy="338554"/>
          </a:xfrm>
        </p:grpSpPr>
        <p:sp>
          <p:nvSpPr>
            <p:cNvPr id="101" name="Rectangle 100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int-data</a:t>
              </a:r>
              <a:r>
                <a:rPr lang="en-US" sz="1600" baseline="-25000" dirty="0"/>
                <a:t>2</a:t>
              </a:r>
              <a:endParaRPr lang="en-US" sz="1600" dirty="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2204651" y="4358415"/>
            <a:ext cx="905037" cy="338554"/>
            <a:chOff x="2015965" y="4314873"/>
            <a:chExt cx="905037" cy="338554"/>
          </a:xfrm>
        </p:grpSpPr>
        <p:sp>
          <p:nvSpPr>
            <p:cNvPr id="104" name="Rectangle 103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3</a:t>
              </a:r>
              <a:endParaRPr lang="en-US" sz="1600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680014" y="2073849"/>
            <a:ext cx="905037" cy="338554"/>
            <a:chOff x="2015965" y="4314873"/>
            <a:chExt cx="905037" cy="338554"/>
          </a:xfrm>
        </p:grpSpPr>
        <p:sp>
          <p:nvSpPr>
            <p:cNvPr id="110" name="Rectangle 109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1</a:t>
              </a:r>
              <a:endParaRPr lang="en-US" sz="1600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4669127" y="2371393"/>
            <a:ext cx="905037" cy="338554"/>
            <a:chOff x="2015965" y="4314873"/>
            <a:chExt cx="905037" cy="338554"/>
          </a:xfrm>
        </p:grpSpPr>
        <p:sp>
          <p:nvSpPr>
            <p:cNvPr id="113" name="Rectangle 112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3</a:t>
              </a:r>
              <a:endParaRPr lang="en-US" sz="1600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7120160" y="4069299"/>
            <a:ext cx="905037" cy="338554"/>
            <a:chOff x="2015965" y="4314873"/>
            <a:chExt cx="905037" cy="338554"/>
          </a:xfrm>
        </p:grpSpPr>
        <p:sp>
          <p:nvSpPr>
            <p:cNvPr id="116" name="Rectangle 115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1</a:t>
              </a:r>
              <a:endParaRPr lang="en-US" sz="1600" dirty="0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7109273" y="4366843"/>
            <a:ext cx="905037" cy="338554"/>
            <a:chOff x="2015965" y="4314873"/>
            <a:chExt cx="905037" cy="338554"/>
          </a:xfrm>
        </p:grpSpPr>
        <p:sp>
          <p:nvSpPr>
            <p:cNvPr id="119" name="Rectangle 118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/>
                <a:t>2</a:t>
              </a:r>
              <a:endParaRPr lang="en-US" sz="1600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1664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091"/>
    </mc:Choice>
    <mc:Fallback xmlns="">
      <p:transition xmlns:p14="http://schemas.microsoft.com/office/powerpoint/2010/main" spd="slow" advTm="5209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2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 tmFilter="0, 0; .2, .5; .8, .5; 1, 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000" autoRev="1" fill="hold"/>
                                        <p:tgtEl>
                                          <p:spTgt spid="2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 tmFilter="0, 0; .2, .5; .8, .5; 1, 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1000" autoRev="1" fill="hold"/>
                                        <p:tgtEl>
                                          <p:spTgt spid="2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" grpId="0"/>
      <p:bldP spid="228" grpId="1"/>
      <p:bldP spid="229" grpId="0"/>
      <p:bldP spid="229" grpId="1"/>
      <p:bldP spid="230" grpId="0"/>
      <p:bldP spid="23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/>
          <p:cNvSpPr txBox="1"/>
          <p:nvPr/>
        </p:nvSpPr>
        <p:spPr>
          <a:xfrm>
            <a:off x="16079" y="64300"/>
            <a:ext cx="8629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rebuchet MS"/>
                <a:cs typeface="Trebuchet MS"/>
              </a:rPr>
              <a:t>Outline For Today</a:t>
            </a:r>
            <a:endParaRPr lang="en-US" sz="3600" dirty="0">
              <a:latin typeface="Trebuchet MS"/>
              <a:cs typeface="Trebuchet MS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0" y="758856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3452" y="773927"/>
            <a:ext cx="906054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Finish of Overview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  <a:latin typeface="Trebuchet MS"/>
                <a:cs typeface="Trebuchet MS"/>
              </a:rPr>
              <a:t>Valiant’s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Trebuchet MS"/>
                <a:cs typeface="Trebuchet MS"/>
              </a:rPr>
              <a:t>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Trebuchet MS"/>
                <a:cs typeface="Trebuchet MS"/>
              </a:rPr>
              <a:t>1990 BSP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Trebuchet MS"/>
                <a:cs typeface="Trebuchet MS"/>
              </a:rPr>
              <a:t>Paper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  <a:latin typeface="Trebuchet MS"/>
                <a:cs typeface="Trebuchet MS"/>
              </a:rPr>
              <a:t>MapReduce</a:t>
            </a:r>
            <a:endParaRPr lang="en-US" sz="2400" dirty="0">
              <a:solidFill>
                <a:schemeClr val="bg1">
                  <a:lumMod val="65000"/>
                </a:schemeClr>
              </a:solidFill>
              <a:latin typeface="Trebuchet MS"/>
              <a:cs typeface="Trebuchet M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4509-1FB2-2540-A246-CEF93BA686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9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144" y="-45114"/>
            <a:ext cx="91910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srgbClr val="000000"/>
                </a:solidFill>
                <a:latin typeface="Trebuchet MS"/>
              </a:rPr>
              <a:t>More Detailed Architecture</a:t>
            </a:r>
            <a:endParaRPr lang="en-US" sz="3200" b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548437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40</a:t>
            </a:fld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14300" y="627622"/>
            <a:ext cx="8915400" cy="6266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 smtClean="0">
              <a:solidFill>
                <a:srgbClr val="000090"/>
              </a:solidFill>
              <a:latin typeface="Calibri"/>
              <a:cs typeface="Calibri"/>
            </a:endParaRPr>
          </a:p>
        </p:txBody>
      </p:sp>
      <p:sp>
        <p:nvSpPr>
          <p:cNvPr id="2" name="Can 1"/>
          <p:cNvSpPr/>
          <p:nvPr/>
        </p:nvSpPr>
        <p:spPr>
          <a:xfrm>
            <a:off x="344714" y="5724072"/>
            <a:ext cx="8545286" cy="1133928"/>
          </a:xfrm>
          <a:prstGeom prst="can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34268" y="537063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07" idx="1"/>
          </p:cNvCxnSpPr>
          <p:nvPr/>
        </p:nvCxnSpPr>
        <p:spPr>
          <a:xfrm flipH="1" flipV="1">
            <a:off x="4604207" y="2802128"/>
            <a:ext cx="1284324" cy="1036553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3319883" y="2802128"/>
            <a:ext cx="1284324" cy="858311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07" idx="1"/>
            <a:endCxn id="135" idx="3"/>
          </p:cNvCxnSpPr>
          <p:nvPr/>
        </p:nvCxnSpPr>
        <p:spPr>
          <a:xfrm flipH="1">
            <a:off x="3306810" y="3838681"/>
            <a:ext cx="2581721" cy="0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5888531" y="2865474"/>
            <a:ext cx="2176272" cy="2293863"/>
            <a:chOff x="5888531" y="2766697"/>
            <a:chExt cx="2176272" cy="2293863"/>
          </a:xfrm>
        </p:grpSpPr>
        <p:sp>
          <p:nvSpPr>
            <p:cNvPr id="106" name="TextBox 105"/>
            <p:cNvSpPr txBox="1"/>
            <p:nvPr/>
          </p:nvSpPr>
          <p:spPr>
            <a:xfrm>
              <a:off x="6207257" y="4691228"/>
              <a:ext cx="1577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3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888531" y="2766697"/>
              <a:ext cx="2176272" cy="194641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130538" y="2865474"/>
            <a:ext cx="2176272" cy="2283827"/>
            <a:chOff x="5888531" y="2766697"/>
            <a:chExt cx="2176272" cy="2283827"/>
          </a:xfrm>
        </p:grpSpPr>
        <p:sp>
          <p:nvSpPr>
            <p:cNvPr id="134" name="TextBox 133"/>
            <p:cNvSpPr txBox="1"/>
            <p:nvPr/>
          </p:nvSpPr>
          <p:spPr>
            <a:xfrm>
              <a:off x="5983590" y="4681192"/>
              <a:ext cx="20410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1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888531" y="2766697"/>
              <a:ext cx="2176272" cy="194641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500730" y="558942"/>
            <a:ext cx="2176272" cy="2215671"/>
            <a:chOff x="5888531" y="2497439"/>
            <a:chExt cx="2176272" cy="2215671"/>
          </a:xfrm>
        </p:grpSpPr>
        <p:sp>
          <p:nvSpPr>
            <p:cNvPr id="149" name="TextBox 148"/>
            <p:cNvSpPr txBox="1"/>
            <p:nvPr/>
          </p:nvSpPr>
          <p:spPr>
            <a:xfrm>
              <a:off x="6133642" y="2497439"/>
              <a:ext cx="1728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2</a:t>
              </a: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888531" y="2900923"/>
              <a:ext cx="2176272" cy="18121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cxnSp>
        <p:nvCxnSpPr>
          <p:cNvPr id="6" name="Straight Arrow Connector 5"/>
          <p:cNvCxnSpPr/>
          <p:nvPr/>
        </p:nvCxnSpPr>
        <p:spPr>
          <a:xfrm>
            <a:off x="2215017" y="5177480"/>
            <a:ext cx="0" cy="51856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06" idx="2"/>
          </p:cNvCxnSpPr>
          <p:nvPr/>
        </p:nvCxnSpPr>
        <p:spPr>
          <a:xfrm>
            <a:off x="6996070" y="5159337"/>
            <a:ext cx="0" cy="51856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>
            <a:off x="4606093" y="2766454"/>
            <a:ext cx="0" cy="292194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690810" y="6071418"/>
            <a:ext cx="38030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</a:rPr>
              <a:t>Distributed Storage (E.g., Distr. File System, Distr. Database)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25221" y="6080299"/>
            <a:ext cx="827803" cy="468137"/>
            <a:chOff x="322411" y="5995422"/>
            <a:chExt cx="875232" cy="681148"/>
          </a:xfrm>
        </p:grpSpPr>
        <p:sp>
          <p:nvSpPr>
            <p:cNvPr id="173" name="Multidocument 172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2411" y="5995422"/>
              <a:ext cx="875232" cy="452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 smtClean="0"/>
                <a:t>1</a:t>
              </a:r>
              <a:endParaRPr lang="en-US" sz="1700" dirty="0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1104990" y="6071516"/>
            <a:ext cx="827803" cy="468137"/>
            <a:chOff x="322411" y="5995422"/>
            <a:chExt cx="875232" cy="681148"/>
          </a:xfrm>
        </p:grpSpPr>
        <p:sp>
          <p:nvSpPr>
            <p:cNvPr id="185" name="Multidocument 184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/>
                <a:t>2</a:t>
              </a:r>
              <a:endParaRPr lang="en-US" sz="1700" dirty="0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1980954" y="6080299"/>
            <a:ext cx="827803" cy="468137"/>
            <a:chOff x="322411" y="5995422"/>
            <a:chExt cx="875232" cy="681148"/>
          </a:xfrm>
        </p:grpSpPr>
        <p:sp>
          <p:nvSpPr>
            <p:cNvPr id="188" name="Multidocument 187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/>
                <a:t>3</a:t>
              </a:r>
              <a:endParaRPr lang="en-US" sz="1700" dirty="0"/>
            </a:p>
          </p:txBody>
        </p:sp>
      </p:grpSp>
      <p:sp>
        <p:nvSpPr>
          <p:cNvPr id="170" name="Can 169"/>
          <p:cNvSpPr/>
          <p:nvPr/>
        </p:nvSpPr>
        <p:spPr>
          <a:xfrm>
            <a:off x="1207455" y="3933418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7" name="Can 206"/>
          <p:cNvSpPr/>
          <p:nvPr/>
        </p:nvSpPr>
        <p:spPr>
          <a:xfrm>
            <a:off x="3581216" y="1928253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8" name="Can 217"/>
          <p:cNvSpPr/>
          <p:nvPr/>
        </p:nvSpPr>
        <p:spPr>
          <a:xfrm>
            <a:off x="5947977" y="3923703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6326405" y="6071418"/>
            <a:ext cx="669665" cy="468137"/>
            <a:chOff x="322411" y="5995422"/>
            <a:chExt cx="875232" cy="681148"/>
          </a:xfrm>
        </p:grpSpPr>
        <p:sp>
          <p:nvSpPr>
            <p:cNvPr id="75" name="Multidocument 74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accent6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Out</a:t>
              </a:r>
              <a:r>
                <a:rPr lang="en-US" sz="1700" baseline="-25000" dirty="0" smtClean="0"/>
                <a:t>1</a:t>
              </a:r>
              <a:endParaRPr lang="en-US" sz="1700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7119741" y="6071516"/>
            <a:ext cx="669665" cy="468137"/>
            <a:chOff x="322411" y="5995422"/>
            <a:chExt cx="875232" cy="681148"/>
          </a:xfrm>
        </p:grpSpPr>
        <p:sp>
          <p:nvSpPr>
            <p:cNvPr id="82" name="Multidocument 81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accent6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Out</a:t>
              </a:r>
              <a:r>
                <a:rPr lang="en-US" sz="1700" baseline="-25000" dirty="0"/>
                <a:t>2</a:t>
              </a:r>
              <a:endParaRPr lang="en-US" sz="1700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7988979" y="5998749"/>
            <a:ext cx="669665" cy="468137"/>
            <a:chOff x="322411" y="5995422"/>
            <a:chExt cx="875232" cy="681148"/>
          </a:xfrm>
        </p:grpSpPr>
        <p:sp>
          <p:nvSpPr>
            <p:cNvPr id="86" name="Multidocument 85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accent6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Out</a:t>
              </a:r>
              <a:r>
                <a:rPr lang="en-US" sz="1700" baseline="-25000" dirty="0"/>
                <a:t>3</a:t>
              </a:r>
              <a:endParaRPr lang="en-US" sz="1700" dirty="0"/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270792" y="669418"/>
            <a:ext cx="2905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End of Computation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3370387" y="4297131"/>
            <a:ext cx="2561710" cy="1302542"/>
            <a:chOff x="5909389" y="645921"/>
            <a:chExt cx="2561710" cy="1302542"/>
          </a:xfrm>
        </p:grpSpPr>
        <p:sp>
          <p:nvSpPr>
            <p:cNvPr id="97" name="TextBox 96"/>
            <p:cNvSpPr txBox="1"/>
            <p:nvPr/>
          </p:nvSpPr>
          <p:spPr>
            <a:xfrm>
              <a:off x="6242242" y="1579131"/>
              <a:ext cx="16053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Master</a:t>
              </a: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5960493" y="730443"/>
              <a:ext cx="2385221" cy="90311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909389" y="645921"/>
              <a:ext cx="2561710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00" dirty="0" smtClean="0">
                  <a:solidFill>
                    <a:srgbClr val="990000"/>
                  </a:solidFill>
                  <a:latin typeface="Chalkboard"/>
                  <a:cs typeface="Chalkboard"/>
                </a:rPr>
                <a:t>coordinates: workers</a:t>
              </a:r>
            </a:p>
            <a:p>
              <a:r>
                <a:rPr lang="en-US" sz="1900" dirty="0" smtClean="0">
                  <a:solidFill>
                    <a:srgbClr val="990000"/>
                  </a:solidFill>
                  <a:latin typeface="Chalkboard"/>
                  <a:cs typeface="Chalkboard"/>
                </a:rPr>
                <a:t>for progress, fault recovery, </a:t>
              </a:r>
              <a:r>
                <a:rPr lang="en-US" sz="1900" dirty="0" err="1" smtClean="0">
                  <a:solidFill>
                    <a:srgbClr val="990000"/>
                  </a:solidFill>
                  <a:latin typeface="Chalkboard"/>
                  <a:cs typeface="Chalkboard"/>
                </a:rPr>
                <a:t>synchrn</a:t>
              </a:r>
              <a:r>
                <a:rPr lang="en-US" sz="1900" dirty="0" smtClean="0">
                  <a:solidFill>
                    <a:srgbClr val="990000"/>
                  </a:solidFill>
                  <a:latin typeface="Chalkboard"/>
                  <a:cs typeface="Chalkboard"/>
                </a:rPr>
                <a:t>. </a:t>
              </a:r>
              <a:endParaRPr lang="en-US" sz="1900" dirty="0">
                <a:solidFill>
                  <a:srgbClr val="990000"/>
                </a:solidFill>
                <a:latin typeface="Chalkboard"/>
                <a:cs typeface="Chalkboard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41626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091"/>
    </mc:Choice>
    <mc:Fallback xmlns="">
      <p:transition xmlns:p14="http://schemas.microsoft.com/office/powerpoint/2010/main" spd="slow" advTm="5209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925" y="807197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1" y="90958"/>
            <a:ext cx="91130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kern="0" dirty="0" smtClean="0">
                <a:latin typeface="Trebuchet MS"/>
              </a:rPr>
              <a:t>Fault Tolerance</a:t>
            </a:r>
            <a:endParaRPr lang="en-US" sz="3400" b="1" dirty="0"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41</a:t>
            </a:fld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1" y="839323"/>
            <a:ext cx="9152925" cy="571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endParaRPr lang="en-US" sz="2200" i="1" dirty="0" smtClean="0">
              <a:solidFill>
                <a:srgbClr val="000090"/>
              </a:solidFill>
              <a:latin typeface="Trebuchet MS"/>
              <a:cs typeface="Trebuchet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807197"/>
            <a:ext cx="9113024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3 Failure Scenarios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Master Failure: Nothing is done. Computation Fails.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Mapper Failure (next slide)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Reducer Failure (next slide)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829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144" y="-45114"/>
            <a:ext cx="91910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srgbClr val="000000"/>
                </a:solidFill>
                <a:latin typeface="Trebuchet MS"/>
              </a:rPr>
              <a:t>Map Failure</a:t>
            </a:r>
            <a:endParaRPr lang="en-US" sz="3200" b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548437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42</a:t>
            </a:fld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14300" y="627622"/>
            <a:ext cx="8915400" cy="6266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 smtClean="0">
              <a:solidFill>
                <a:srgbClr val="000090"/>
              </a:solidFill>
              <a:latin typeface="Calibri"/>
              <a:cs typeface="Calibri"/>
            </a:endParaRPr>
          </a:p>
        </p:txBody>
      </p:sp>
      <p:sp>
        <p:nvSpPr>
          <p:cNvPr id="2" name="Can 1"/>
          <p:cNvSpPr/>
          <p:nvPr/>
        </p:nvSpPr>
        <p:spPr>
          <a:xfrm>
            <a:off x="344714" y="5724072"/>
            <a:ext cx="8545286" cy="1133928"/>
          </a:xfrm>
          <a:prstGeom prst="can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34268" y="537063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07" idx="1"/>
          </p:cNvCxnSpPr>
          <p:nvPr/>
        </p:nvCxnSpPr>
        <p:spPr>
          <a:xfrm flipH="1" flipV="1">
            <a:off x="4604207" y="2802128"/>
            <a:ext cx="1284324" cy="1036553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135" idx="3"/>
          </p:cNvCxnSpPr>
          <p:nvPr/>
        </p:nvCxnSpPr>
        <p:spPr>
          <a:xfrm flipH="1">
            <a:off x="3306810" y="2802128"/>
            <a:ext cx="1297397" cy="1036553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07" idx="1"/>
            <a:endCxn id="135" idx="3"/>
          </p:cNvCxnSpPr>
          <p:nvPr/>
        </p:nvCxnSpPr>
        <p:spPr>
          <a:xfrm flipH="1">
            <a:off x="3306810" y="3838681"/>
            <a:ext cx="2581721" cy="0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5888531" y="2865474"/>
            <a:ext cx="2176272" cy="2293863"/>
            <a:chOff x="5888531" y="2766697"/>
            <a:chExt cx="2176272" cy="2293863"/>
          </a:xfrm>
        </p:grpSpPr>
        <p:sp>
          <p:nvSpPr>
            <p:cNvPr id="106" name="TextBox 105"/>
            <p:cNvSpPr txBox="1"/>
            <p:nvPr/>
          </p:nvSpPr>
          <p:spPr>
            <a:xfrm>
              <a:off x="6207257" y="4691228"/>
              <a:ext cx="1577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3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888531" y="2766697"/>
              <a:ext cx="2176272" cy="194641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130538" y="2865474"/>
            <a:ext cx="2176272" cy="2283827"/>
            <a:chOff x="5888531" y="2766697"/>
            <a:chExt cx="2176272" cy="2283827"/>
          </a:xfrm>
        </p:grpSpPr>
        <p:sp>
          <p:nvSpPr>
            <p:cNvPr id="134" name="TextBox 133"/>
            <p:cNvSpPr txBox="1"/>
            <p:nvPr/>
          </p:nvSpPr>
          <p:spPr>
            <a:xfrm>
              <a:off x="5983590" y="4681192"/>
              <a:ext cx="20410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1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888531" y="2766697"/>
              <a:ext cx="2176272" cy="194641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500730" y="558942"/>
            <a:ext cx="2176272" cy="2215671"/>
            <a:chOff x="5888531" y="2497439"/>
            <a:chExt cx="2176272" cy="2215671"/>
          </a:xfrm>
        </p:grpSpPr>
        <p:sp>
          <p:nvSpPr>
            <p:cNvPr id="149" name="TextBox 148"/>
            <p:cNvSpPr txBox="1"/>
            <p:nvPr/>
          </p:nvSpPr>
          <p:spPr>
            <a:xfrm>
              <a:off x="6133642" y="2497439"/>
              <a:ext cx="1728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2</a:t>
              </a: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888531" y="2900923"/>
              <a:ext cx="2176272" cy="18121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cxnSp>
        <p:nvCxnSpPr>
          <p:cNvPr id="6" name="Straight Arrow Connector 5"/>
          <p:cNvCxnSpPr/>
          <p:nvPr/>
        </p:nvCxnSpPr>
        <p:spPr>
          <a:xfrm>
            <a:off x="2215017" y="5177480"/>
            <a:ext cx="0" cy="51856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06" idx="2"/>
          </p:cNvCxnSpPr>
          <p:nvPr/>
        </p:nvCxnSpPr>
        <p:spPr>
          <a:xfrm>
            <a:off x="6996070" y="5159337"/>
            <a:ext cx="0" cy="51856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>
            <a:off x="4606093" y="2766454"/>
            <a:ext cx="0" cy="292194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566238" y="595767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Distributed Storage (E.g., Distr. File System, Distr. Database)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25221" y="6080299"/>
            <a:ext cx="827803" cy="468137"/>
            <a:chOff x="322411" y="5995422"/>
            <a:chExt cx="875232" cy="681148"/>
          </a:xfrm>
        </p:grpSpPr>
        <p:sp>
          <p:nvSpPr>
            <p:cNvPr id="173" name="Multidocument 172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2411" y="5995422"/>
              <a:ext cx="875232" cy="452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 smtClean="0"/>
                <a:t>1</a:t>
              </a:r>
              <a:endParaRPr lang="en-US" sz="1700" dirty="0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1104990" y="6071516"/>
            <a:ext cx="827803" cy="468137"/>
            <a:chOff x="322411" y="5995422"/>
            <a:chExt cx="875232" cy="681148"/>
          </a:xfrm>
        </p:grpSpPr>
        <p:sp>
          <p:nvSpPr>
            <p:cNvPr id="185" name="Multidocument 184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/>
                <a:t>2</a:t>
              </a:r>
              <a:endParaRPr lang="en-US" sz="1700" dirty="0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1980954" y="6080299"/>
            <a:ext cx="827803" cy="468137"/>
            <a:chOff x="322411" y="5995422"/>
            <a:chExt cx="875232" cy="681148"/>
          </a:xfrm>
        </p:grpSpPr>
        <p:sp>
          <p:nvSpPr>
            <p:cNvPr id="188" name="Multidocument 187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/>
                <a:t>3</a:t>
              </a:r>
              <a:endParaRPr lang="en-US" sz="1700" dirty="0"/>
            </a:p>
          </p:txBody>
        </p:sp>
      </p:grpSp>
      <p:sp>
        <p:nvSpPr>
          <p:cNvPr id="170" name="Can 169"/>
          <p:cNvSpPr/>
          <p:nvPr/>
        </p:nvSpPr>
        <p:spPr>
          <a:xfrm>
            <a:off x="1189312" y="3915275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95" name="Group 194"/>
          <p:cNvGrpSpPr/>
          <p:nvPr/>
        </p:nvGrpSpPr>
        <p:grpSpPr>
          <a:xfrm>
            <a:off x="1134883" y="4167147"/>
            <a:ext cx="827803" cy="468137"/>
            <a:chOff x="322411" y="5995422"/>
            <a:chExt cx="875232" cy="681148"/>
          </a:xfrm>
        </p:grpSpPr>
        <p:sp>
          <p:nvSpPr>
            <p:cNvPr id="196" name="Multidocument 195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322411" y="5995422"/>
              <a:ext cx="875232" cy="452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 smtClean="0"/>
                <a:t>1</a:t>
              </a:r>
              <a:endParaRPr lang="en-US" sz="1700" dirty="0"/>
            </a:p>
          </p:txBody>
        </p:sp>
      </p:grpSp>
      <p:sp>
        <p:nvSpPr>
          <p:cNvPr id="207" name="Can 206"/>
          <p:cNvSpPr/>
          <p:nvPr/>
        </p:nvSpPr>
        <p:spPr>
          <a:xfrm>
            <a:off x="3563073" y="1928253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08" name="Group 207"/>
          <p:cNvGrpSpPr/>
          <p:nvPr/>
        </p:nvGrpSpPr>
        <p:grpSpPr>
          <a:xfrm>
            <a:off x="3508644" y="2180125"/>
            <a:ext cx="827803" cy="468137"/>
            <a:chOff x="322411" y="5995422"/>
            <a:chExt cx="875232" cy="681148"/>
          </a:xfrm>
        </p:grpSpPr>
        <p:sp>
          <p:nvSpPr>
            <p:cNvPr id="215" name="Multidocument 214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 smtClean="0"/>
                <a:t>2</a:t>
              </a:r>
              <a:endParaRPr lang="en-US" sz="1700" dirty="0"/>
            </a:p>
          </p:txBody>
        </p:sp>
      </p:grpSp>
      <p:sp>
        <p:nvSpPr>
          <p:cNvPr id="218" name="Can 217"/>
          <p:cNvSpPr/>
          <p:nvPr/>
        </p:nvSpPr>
        <p:spPr>
          <a:xfrm>
            <a:off x="5947977" y="3923703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19" name="Group 218"/>
          <p:cNvGrpSpPr/>
          <p:nvPr/>
        </p:nvGrpSpPr>
        <p:grpSpPr>
          <a:xfrm>
            <a:off x="5912504" y="4175575"/>
            <a:ext cx="827803" cy="468137"/>
            <a:chOff x="322411" y="5995422"/>
            <a:chExt cx="875232" cy="681148"/>
          </a:xfrm>
        </p:grpSpPr>
        <p:sp>
          <p:nvSpPr>
            <p:cNvPr id="226" name="Multidocument 225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/>
                <a:t>3</a:t>
              </a:r>
              <a:endParaRPr lang="en-US" sz="1700" dirty="0"/>
            </a:p>
          </p:txBody>
        </p:sp>
      </p:grpSp>
      <p:sp>
        <p:nvSpPr>
          <p:cNvPr id="228" name="TextBox 227"/>
          <p:cNvSpPr txBox="1"/>
          <p:nvPr/>
        </p:nvSpPr>
        <p:spPr>
          <a:xfrm>
            <a:off x="1572173" y="3062172"/>
            <a:ext cx="1236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  <a:latin typeface="Chalkboard"/>
                <a:cs typeface="Chalkboard"/>
              </a:rPr>
              <a:t>map()</a:t>
            </a:r>
            <a:endParaRPr lang="en-US" sz="24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987801" y="1182572"/>
            <a:ext cx="1236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  <a:latin typeface="Chalkboard"/>
                <a:cs typeface="Chalkboard"/>
              </a:rPr>
              <a:t>map()</a:t>
            </a:r>
            <a:endParaRPr lang="en-US" sz="24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6377778" y="3118007"/>
            <a:ext cx="1236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  <a:latin typeface="Chalkboard"/>
                <a:cs typeface="Chalkboard"/>
              </a:rPr>
              <a:t>map()</a:t>
            </a:r>
            <a:endParaRPr lang="en-US" sz="24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792" y="669418"/>
            <a:ext cx="2905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Map Stage</a:t>
            </a:r>
          </a:p>
          <a:p>
            <a:pPr algn="ctr"/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(1</a:t>
            </a:r>
            <a:r>
              <a:rPr lang="en-US" sz="3000" baseline="30000" dirty="0" smtClean="0">
                <a:solidFill>
                  <a:srgbClr val="FF0000"/>
                </a:solidFill>
                <a:latin typeface="Trebuchet MS"/>
                <a:cs typeface="Trebuchet MS"/>
              </a:rPr>
              <a:t>st</a:t>
            </a:r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rebuchet MS"/>
                <a:cs typeface="Trebuchet MS"/>
              </a:rPr>
              <a:t>Superstep</a:t>
            </a:r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)</a:t>
            </a:r>
            <a:endParaRPr lang="en-US" sz="3000" dirty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042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091"/>
    </mc:Choice>
    <mc:Fallback xmlns="">
      <p:transition xmlns:p14="http://schemas.microsoft.com/office/powerpoint/2010/main" spd="slow" advTm="5209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2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2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2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" grpId="0"/>
      <p:bldP spid="228" grpId="1"/>
      <p:bldP spid="229" grpId="0"/>
      <p:bldP spid="229" grpId="1"/>
      <p:bldP spid="230" grpId="0"/>
      <p:bldP spid="230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144" y="-45114"/>
            <a:ext cx="91910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srgbClr val="000000"/>
                </a:solidFill>
                <a:latin typeface="Trebuchet MS"/>
              </a:rPr>
              <a:t>Map Failure</a:t>
            </a:r>
            <a:endParaRPr lang="en-US" sz="3200" b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548437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43</a:t>
            </a:fld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14300" y="627622"/>
            <a:ext cx="8915400" cy="6266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 smtClean="0">
              <a:solidFill>
                <a:srgbClr val="000090"/>
              </a:solidFill>
              <a:latin typeface="Calibri"/>
              <a:cs typeface="Calibri"/>
            </a:endParaRPr>
          </a:p>
        </p:txBody>
      </p:sp>
      <p:sp>
        <p:nvSpPr>
          <p:cNvPr id="2" name="Can 1"/>
          <p:cNvSpPr/>
          <p:nvPr/>
        </p:nvSpPr>
        <p:spPr>
          <a:xfrm>
            <a:off x="344714" y="5724072"/>
            <a:ext cx="8545286" cy="1133928"/>
          </a:xfrm>
          <a:prstGeom prst="can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34268" y="537063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07" idx="1"/>
          </p:cNvCxnSpPr>
          <p:nvPr/>
        </p:nvCxnSpPr>
        <p:spPr>
          <a:xfrm flipH="1" flipV="1">
            <a:off x="4604207" y="2802128"/>
            <a:ext cx="1284324" cy="1036553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135" idx="3"/>
          </p:cNvCxnSpPr>
          <p:nvPr/>
        </p:nvCxnSpPr>
        <p:spPr>
          <a:xfrm flipH="1">
            <a:off x="3306810" y="2802128"/>
            <a:ext cx="1297397" cy="1036553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07" idx="1"/>
            <a:endCxn id="135" idx="3"/>
          </p:cNvCxnSpPr>
          <p:nvPr/>
        </p:nvCxnSpPr>
        <p:spPr>
          <a:xfrm flipH="1">
            <a:off x="3306810" y="3838681"/>
            <a:ext cx="2581721" cy="0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5888531" y="2865474"/>
            <a:ext cx="2176272" cy="2293863"/>
            <a:chOff x="5888531" y="2766697"/>
            <a:chExt cx="2176272" cy="2293863"/>
          </a:xfrm>
        </p:grpSpPr>
        <p:sp>
          <p:nvSpPr>
            <p:cNvPr id="106" name="TextBox 105"/>
            <p:cNvSpPr txBox="1"/>
            <p:nvPr/>
          </p:nvSpPr>
          <p:spPr>
            <a:xfrm>
              <a:off x="6207257" y="4691228"/>
              <a:ext cx="1577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3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888531" y="2766697"/>
              <a:ext cx="2176272" cy="194641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130538" y="2865474"/>
            <a:ext cx="2176272" cy="2283827"/>
            <a:chOff x="5888531" y="2766697"/>
            <a:chExt cx="2176272" cy="2283827"/>
          </a:xfrm>
        </p:grpSpPr>
        <p:sp>
          <p:nvSpPr>
            <p:cNvPr id="134" name="TextBox 133"/>
            <p:cNvSpPr txBox="1"/>
            <p:nvPr/>
          </p:nvSpPr>
          <p:spPr>
            <a:xfrm>
              <a:off x="5983590" y="4681192"/>
              <a:ext cx="20410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1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888531" y="2766697"/>
              <a:ext cx="2176272" cy="194641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500730" y="558942"/>
            <a:ext cx="2176272" cy="2215671"/>
            <a:chOff x="5888531" y="2497439"/>
            <a:chExt cx="2176272" cy="2215671"/>
          </a:xfrm>
        </p:grpSpPr>
        <p:sp>
          <p:nvSpPr>
            <p:cNvPr id="149" name="TextBox 148"/>
            <p:cNvSpPr txBox="1"/>
            <p:nvPr/>
          </p:nvSpPr>
          <p:spPr>
            <a:xfrm>
              <a:off x="6133642" y="2497439"/>
              <a:ext cx="1728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2</a:t>
              </a: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888531" y="2900923"/>
              <a:ext cx="2176272" cy="18121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cxnSp>
        <p:nvCxnSpPr>
          <p:cNvPr id="6" name="Straight Arrow Connector 5"/>
          <p:cNvCxnSpPr/>
          <p:nvPr/>
        </p:nvCxnSpPr>
        <p:spPr>
          <a:xfrm>
            <a:off x="2215017" y="5177480"/>
            <a:ext cx="0" cy="51856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06" idx="2"/>
          </p:cNvCxnSpPr>
          <p:nvPr/>
        </p:nvCxnSpPr>
        <p:spPr>
          <a:xfrm>
            <a:off x="6996070" y="5159337"/>
            <a:ext cx="0" cy="51856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>
            <a:off x="4606093" y="2766454"/>
            <a:ext cx="0" cy="292194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566238" y="595767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Distributed Storage (E.g., Distr. File System, Distr. Database)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25221" y="6080299"/>
            <a:ext cx="827803" cy="468137"/>
            <a:chOff x="322411" y="5995422"/>
            <a:chExt cx="875232" cy="681148"/>
          </a:xfrm>
        </p:grpSpPr>
        <p:sp>
          <p:nvSpPr>
            <p:cNvPr id="173" name="Multidocument 172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2411" y="5995422"/>
              <a:ext cx="875232" cy="452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 smtClean="0"/>
                <a:t>1</a:t>
              </a:r>
              <a:endParaRPr lang="en-US" sz="1700" dirty="0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1104990" y="6071516"/>
            <a:ext cx="827803" cy="468137"/>
            <a:chOff x="322411" y="5995422"/>
            <a:chExt cx="875232" cy="681148"/>
          </a:xfrm>
        </p:grpSpPr>
        <p:sp>
          <p:nvSpPr>
            <p:cNvPr id="185" name="Multidocument 184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/>
                <a:t>2</a:t>
              </a:r>
              <a:endParaRPr lang="en-US" sz="1700" dirty="0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1980954" y="6080299"/>
            <a:ext cx="827803" cy="468137"/>
            <a:chOff x="322411" y="5995422"/>
            <a:chExt cx="875232" cy="681148"/>
          </a:xfrm>
        </p:grpSpPr>
        <p:sp>
          <p:nvSpPr>
            <p:cNvPr id="188" name="Multidocument 187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/>
                <a:t>3</a:t>
              </a:r>
              <a:endParaRPr lang="en-US" sz="1700" dirty="0"/>
            </a:p>
          </p:txBody>
        </p:sp>
      </p:grpSp>
      <p:sp>
        <p:nvSpPr>
          <p:cNvPr id="170" name="Can 169"/>
          <p:cNvSpPr/>
          <p:nvPr/>
        </p:nvSpPr>
        <p:spPr>
          <a:xfrm>
            <a:off x="1189312" y="3915275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95" name="Group 194"/>
          <p:cNvGrpSpPr/>
          <p:nvPr/>
        </p:nvGrpSpPr>
        <p:grpSpPr>
          <a:xfrm>
            <a:off x="1134883" y="4167147"/>
            <a:ext cx="827803" cy="468137"/>
            <a:chOff x="322411" y="5995422"/>
            <a:chExt cx="875232" cy="681148"/>
          </a:xfrm>
        </p:grpSpPr>
        <p:sp>
          <p:nvSpPr>
            <p:cNvPr id="196" name="Multidocument 195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322411" y="5995422"/>
              <a:ext cx="875232" cy="452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 smtClean="0"/>
                <a:t>1</a:t>
              </a:r>
              <a:endParaRPr lang="en-US" sz="1700" dirty="0"/>
            </a:p>
          </p:txBody>
        </p:sp>
      </p:grpSp>
      <p:sp>
        <p:nvSpPr>
          <p:cNvPr id="207" name="Can 206"/>
          <p:cNvSpPr/>
          <p:nvPr/>
        </p:nvSpPr>
        <p:spPr>
          <a:xfrm>
            <a:off x="3563073" y="1928253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08" name="Group 207"/>
          <p:cNvGrpSpPr/>
          <p:nvPr/>
        </p:nvGrpSpPr>
        <p:grpSpPr>
          <a:xfrm>
            <a:off x="3508644" y="2180125"/>
            <a:ext cx="827803" cy="468137"/>
            <a:chOff x="322411" y="5995422"/>
            <a:chExt cx="875232" cy="681148"/>
          </a:xfrm>
        </p:grpSpPr>
        <p:sp>
          <p:nvSpPr>
            <p:cNvPr id="215" name="Multidocument 214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 smtClean="0"/>
                <a:t>2</a:t>
              </a:r>
              <a:endParaRPr lang="en-US" sz="1700" dirty="0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4480441" y="2073849"/>
            <a:ext cx="905037" cy="338554"/>
            <a:chOff x="2015965" y="4314873"/>
            <a:chExt cx="905037" cy="338554"/>
          </a:xfrm>
        </p:grpSpPr>
        <p:sp>
          <p:nvSpPr>
            <p:cNvPr id="213" name="Rectangle 212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1</a:t>
              </a:r>
              <a:endParaRPr lang="en-US" sz="1600" dirty="0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4469554" y="2371393"/>
            <a:ext cx="905037" cy="338554"/>
            <a:chOff x="2015965" y="4314873"/>
            <a:chExt cx="905037" cy="338554"/>
          </a:xfrm>
        </p:grpSpPr>
        <p:sp>
          <p:nvSpPr>
            <p:cNvPr id="211" name="Rectangle 210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3</a:t>
              </a:r>
              <a:endParaRPr lang="en-US" sz="1600" dirty="0"/>
            </a:p>
          </p:txBody>
        </p:sp>
      </p:grpSp>
      <p:sp>
        <p:nvSpPr>
          <p:cNvPr id="218" name="Can 217"/>
          <p:cNvSpPr/>
          <p:nvPr/>
        </p:nvSpPr>
        <p:spPr>
          <a:xfrm>
            <a:off x="5947977" y="3923703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19" name="Group 218"/>
          <p:cNvGrpSpPr/>
          <p:nvPr/>
        </p:nvGrpSpPr>
        <p:grpSpPr>
          <a:xfrm>
            <a:off x="5912504" y="4175575"/>
            <a:ext cx="827803" cy="468137"/>
            <a:chOff x="322411" y="5995422"/>
            <a:chExt cx="875232" cy="681148"/>
          </a:xfrm>
        </p:grpSpPr>
        <p:sp>
          <p:nvSpPr>
            <p:cNvPr id="226" name="Multidocument 225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/>
                <a:t>3</a:t>
              </a:r>
              <a:endParaRPr lang="en-US" sz="1700" dirty="0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6884301" y="4069299"/>
            <a:ext cx="905037" cy="338554"/>
            <a:chOff x="2015965" y="4314873"/>
            <a:chExt cx="905037" cy="338554"/>
          </a:xfrm>
        </p:grpSpPr>
        <p:sp>
          <p:nvSpPr>
            <p:cNvPr id="224" name="Rectangle 223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1</a:t>
              </a:r>
              <a:endParaRPr lang="en-US" sz="1600" dirty="0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6873414" y="4366843"/>
            <a:ext cx="905037" cy="338554"/>
            <a:chOff x="2015965" y="4314873"/>
            <a:chExt cx="905037" cy="338554"/>
          </a:xfrm>
        </p:grpSpPr>
        <p:sp>
          <p:nvSpPr>
            <p:cNvPr id="222" name="Rectangle 221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/>
                <a:t>2</a:t>
              </a:r>
              <a:endParaRPr lang="en-US" sz="1600" dirty="0"/>
            </a:p>
          </p:txBody>
        </p:sp>
      </p:grpSp>
      <p:sp>
        <p:nvSpPr>
          <p:cNvPr id="228" name="TextBox 227"/>
          <p:cNvSpPr txBox="1"/>
          <p:nvPr/>
        </p:nvSpPr>
        <p:spPr>
          <a:xfrm>
            <a:off x="1572173" y="3062172"/>
            <a:ext cx="1236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  <a:latin typeface="Chalkboard"/>
                <a:cs typeface="Chalkboard"/>
              </a:rPr>
              <a:t>map()</a:t>
            </a:r>
            <a:endParaRPr lang="en-US" sz="24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987801" y="1182572"/>
            <a:ext cx="1236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  <a:latin typeface="Chalkboard"/>
                <a:cs typeface="Chalkboard"/>
              </a:rPr>
              <a:t>map()</a:t>
            </a:r>
            <a:endParaRPr lang="en-US" sz="24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6377778" y="3118007"/>
            <a:ext cx="1236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  <a:latin typeface="Chalkboard"/>
                <a:cs typeface="Chalkboard"/>
              </a:rPr>
              <a:t>map()</a:t>
            </a:r>
            <a:endParaRPr lang="en-US" sz="24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792" y="669418"/>
            <a:ext cx="2905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Map Stage</a:t>
            </a:r>
          </a:p>
          <a:p>
            <a:pPr algn="ctr"/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(1</a:t>
            </a:r>
            <a:r>
              <a:rPr lang="en-US" sz="3000" baseline="30000" dirty="0" smtClean="0">
                <a:solidFill>
                  <a:srgbClr val="FF0000"/>
                </a:solidFill>
                <a:latin typeface="Trebuchet MS"/>
                <a:cs typeface="Trebuchet MS"/>
              </a:rPr>
              <a:t>st</a:t>
            </a:r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rebuchet MS"/>
                <a:cs typeface="Trebuchet MS"/>
              </a:rPr>
              <a:t>Superstep</a:t>
            </a:r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)</a:t>
            </a:r>
            <a:endParaRPr lang="en-US" sz="3000" dirty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26204" y="2693882"/>
            <a:ext cx="157762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endParaRPr lang="en-US" sz="15000" dirty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626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091"/>
    </mc:Choice>
    <mc:Fallback xmlns="">
      <p:transition xmlns:p14="http://schemas.microsoft.com/office/powerpoint/2010/main" spd="slow" advTm="5209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144" y="-45114"/>
            <a:ext cx="91910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srgbClr val="000000"/>
                </a:solidFill>
                <a:latin typeface="Trebuchet MS"/>
              </a:rPr>
              <a:t>Map Failure Recovery</a:t>
            </a:r>
            <a:endParaRPr lang="en-US" sz="3200" b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548437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44</a:t>
            </a:fld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14300" y="627622"/>
            <a:ext cx="8915400" cy="6266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 smtClean="0">
              <a:solidFill>
                <a:srgbClr val="000090"/>
              </a:solidFill>
              <a:latin typeface="Calibri"/>
              <a:cs typeface="Calibri"/>
            </a:endParaRPr>
          </a:p>
        </p:txBody>
      </p:sp>
      <p:sp>
        <p:nvSpPr>
          <p:cNvPr id="2" name="Can 1"/>
          <p:cNvSpPr/>
          <p:nvPr/>
        </p:nvSpPr>
        <p:spPr>
          <a:xfrm>
            <a:off x="344714" y="5724072"/>
            <a:ext cx="8545286" cy="1133928"/>
          </a:xfrm>
          <a:prstGeom prst="can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34268" y="537063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07" idx="1"/>
          </p:cNvCxnSpPr>
          <p:nvPr/>
        </p:nvCxnSpPr>
        <p:spPr>
          <a:xfrm flipH="1" flipV="1">
            <a:off x="4604207" y="2802128"/>
            <a:ext cx="1284324" cy="1036553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135" idx="3"/>
          </p:cNvCxnSpPr>
          <p:nvPr/>
        </p:nvCxnSpPr>
        <p:spPr>
          <a:xfrm flipH="1">
            <a:off x="3306810" y="2802128"/>
            <a:ext cx="1297397" cy="1036553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07" idx="1"/>
            <a:endCxn id="135" idx="3"/>
          </p:cNvCxnSpPr>
          <p:nvPr/>
        </p:nvCxnSpPr>
        <p:spPr>
          <a:xfrm flipH="1">
            <a:off x="3306810" y="3838681"/>
            <a:ext cx="2581721" cy="0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5888531" y="2865474"/>
            <a:ext cx="2176272" cy="2293863"/>
            <a:chOff x="5888531" y="2766697"/>
            <a:chExt cx="2176272" cy="2293863"/>
          </a:xfrm>
        </p:grpSpPr>
        <p:sp>
          <p:nvSpPr>
            <p:cNvPr id="106" name="TextBox 105"/>
            <p:cNvSpPr txBox="1"/>
            <p:nvPr/>
          </p:nvSpPr>
          <p:spPr>
            <a:xfrm>
              <a:off x="6207257" y="4691228"/>
              <a:ext cx="1577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3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888531" y="2766697"/>
              <a:ext cx="2176272" cy="194641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130538" y="2865474"/>
            <a:ext cx="2176272" cy="2283827"/>
            <a:chOff x="5888531" y="2766697"/>
            <a:chExt cx="2176272" cy="2283827"/>
          </a:xfrm>
        </p:grpSpPr>
        <p:sp>
          <p:nvSpPr>
            <p:cNvPr id="134" name="TextBox 133"/>
            <p:cNvSpPr txBox="1"/>
            <p:nvPr/>
          </p:nvSpPr>
          <p:spPr>
            <a:xfrm>
              <a:off x="5983590" y="4681192"/>
              <a:ext cx="20410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Trebuchet MS"/>
                  <a:cs typeface="Trebuchet MS"/>
                </a:rPr>
                <a:t>New Worker 1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888531" y="2766697"/>
              <a:ext cx="2176272" cy="194641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500730" y="558942"/>
            <a:ext cx="2176272" cy="2215671"/>
            <a:chOff x="5888531" y="2497439"/>
            <a:chExt cx="2176272" cy="2215671"/>
          </a:xfrm>
        </p:grpSpPr>
        <p:sp>
          <p:nvSpPr>
            <p:cNvPr id="149" name="TextBox 148"/>
            <p:cNvSpPr txBox="1"/>
            <p:nvPr/>
          </p:nvSpPr>
          <p:spPr>
            <a:xfrm>
              <a:off x="6133642" y="2497439"/>
              <a:ext cx="1728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2</a:t>
              </a: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888531" y="2900923"/>
              <a:ext cx="2176272" cy="18121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cxnSp>
        <p:nvCxnSpPr>
          <p:cNvPr id="6" name="Straight Arrow Connector 5"/>
          <p:cNvCxnSpPr/>
          <p:nvPr/>
        </p:nvCxnSpPr>
        <p:spPr>
          <a:xfrm>
            <a:off x="2215017" y="5177480"/>
            <a:ext cx="0" cy="51856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06" idx="2"/>
          </p:cNvCxnSpPr>
          <p:nvPr/>
        </p:nvCxnSpPr>
        <p:spPr>
          <a:xfrm>
            <a:off x="6996070" y="5159337"/>
            <a:ext cx="0" cy="51856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>
            <a:off x="4606093" y="2766454"/>
            <a:ext cx="0" cy="292194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566238" y="595767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Distributed Storage (E.g., Distr. File System, Distr. Database)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25221" y="6080299"/>
            <a:ext cx="827803" cy="468137"/>
            <a:chOff x="322411" y="5995422"/>
            <a:chExt cx="875232" cy="681148"/>
          </a:xfrm>
        </p:grpSpPr>
        <p:sp>
          <p:nvSpPr>
            <p:cNvPr id="173" name="Multidocument 172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2411" y="5995422"/>
              <a:ext cx="875232" cy="452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 smtClean="0"/>
                <a:t>1</a:t>
              </a:r>
              <a:endParaRPr lang="en-US" sz="1700" dirty="0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1104990" y="6071516"/>
            <a:ext cx="827803" cy="468137"/>
            <a:chOff x="322411" y="5995422"/>
            <a:chExt cx="875232" cy="681148"/>
          </a:xfrm>
        </p:grpSpPr>
        <p:sp>
          <p:nvSpPr>
            <p:cNvPr id="185" name="Multidocument 184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/>
                <a:t>2</a:t>
              </a:r>
              <a:endParaRPr lang="en-US" sz="1700" dirty="0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1980954" y="6080299"/>
            <a:ext cx="827803" cy="468137"/>
            <a:chOff x="322411" y="5995422"/>
            <a:chExt cx="875232" cy="681148"/>
          </a:xfrm>
        </p:grpSpPr>
        <p:sp>
          <p:nvSpPr>
            <p:cNvPr id="188" name="Multidocument 187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/>
                <a:t>3</a:t>
              </a:r>
              <a:endParaRPr lang="en-US" sz="1700" dirty="0"/>
            </a:p>
          </p:txBody>
        </p:sp>
      </p:grpSp>
      <p:sp>
        <p:nvSpPr>
          <p:cNvPr id="170" name="Can 169"/>
          <p:cNvSpPr/>
          <p:nvPr/>
        </p:nvSpPr>
        <p:spPr>
          <a:xfrm>
            <a:off x="1189312" y="3915275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7" name="Can 206"/>
          <p:cNvSpPr/>
          <p:nvPr/>
        </p:nvSpPr>
        <p:spPr>
          <a:xfrm>
            <a:off x="3563073" y="1928253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08" name="Group 207"/>
          <p:cNvGrpSpPr/>
          <p:nvPr/>
        </p:nvGrpSpPr>
        <p:grpSpPr>
          <a:xfrm>
            <a:off x="3508644" y="2180125"/>
            <a:ext cx="827803" cy="468137"/>
            <a:chOff x="322411" y="5995422"/>
            <a:chExt cx="875232" cy="681148"/>
          </a:xfrm>
        </p:grpSpPr>
        <p:sp>
          <p:nvSpPr>
            <p:cNvPr id="215" name="Multidocument 214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 smtClean="0"/>
                <a:t>2</a:t>
              </a:r>
              <a:endParaRPr lang="en-US" sz="1700" dirty="0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4480441" y="2073849"/>
            <a:ext cx="905037" cy="338554"/>
            <a:chOff x="2015965" y="4314873"/>
            <a:chExt cx="905037" cy="338554"/>
          </a:xfrm>
        </p:grpSpPr>
        <p:sp>
          <p:nvSpPr>
            <p:cNvPr id="213" name="Rectangle 212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1</a:t>
              </a:r>
              <a:endParaRPr lang="en-US" sz="1600" dirty="0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4469554" y="2371393"/>
            <a:ext cx="905037" cy="338554"/>
            <a:chOff x="2015965" y="4314873"/>
            <a:chExt cx="905037" cy="338554"/>
          </a:xfrm>
        </p:grpSpPr>
        <p:sp>
          <p:nvSpPr>
            <p:cNvPr id="211" name="Rectangle 210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3</a:t>
              </a:r>
              <a:endParaRPr lang="en-US" sz="1600" dirty="0"/>
            </a:p>
          </p:txBody>
        </p:sp>
      </p:grpSp>
      <p:sp>
        <p:nvSpPr>
          <p:cNvPr id="218" name="Can 217"/>
          <p:cNvSpPr/>
          <p:nvPr/>
        </p:nvSpPr>
        <p:spPr>
          <a:xfrm>
            <a:off x="5947977" y="3923703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19" name="Group 218"/>
          <p:cNvGrpSpPr/>
          <p:nvPr/>
        </p:nvGrpSpPr>
        <p:grpSpPr>
          <a:xfrm>
            <a:off x="5912504" y="4175575"/>
            <a:ext cx="827803" cy="468137"/>
            <a:chOff x="322411" y="5995422"/>
            <a:chExt cx="875232" cy="681148"/>
          </a:xfrm>
        </p:grpSpPr>
        <p:sp>
          <p:nvSpPr>
            <p:cNvPr id="226" name="Multidocument 225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/>
                <a:t>3</a:t>
              </a:r>
              <a:endParaRPr lang="en-US" sz="1700" dirty="0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6884301" y="4069299"/>
            <a:ext cx="905037" cy="338554"/>
            <a:chOff x="2015965" y="4314873"/>
            <a:chExt cx="905037" cy="338554"/>
          </a:xfrm>
        </p:grpSpPr>
        <p:sp>
          <p:nvSpPr>
            <p:cNvPr id="224" name="Rectangle 223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1</a:t>
              </a:r>
              <a:endParaRPr lang="en-US" sz="1600" dirty="0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6873414" y="4366843"/>
            <a:ext cx="905037" cy="338554"/>
            <a:chOff x="2015965" y="4314873"/>
            <a:chExt cx="905037" cy="338554"/>
          </a:xfrm>
        </p:grpSpPr>
        <p:sp>
          <p:nvSpPr>
            <p:cNvPr id="222" name="Rectangle 221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/>
                <a:t>2</a:t>
              </a:r>
              <a:endParaRPr lang="en-US" sz="1600" dirty="0"/>
            </a:p>
          </p:txBody>
        </p:sp>
      </p:grpSp>
      <p:sp>
        <p:nvSpPr>
          <p:cNvPr id="229" name="TextBox 228"/>
          <p:cNvSpPr txBox="1"/>
          <p:nvPr/>
        </p:nvSpPr>
        <p:spPr>
          <a:xfrm>
            <a:off x="3987801" y="1182572"/>
            <a:ext cx="1236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  <a:latin typeface="Chalkboard"/>
                <a:cs typeface="Chalkboard"/>
              </a:rPr>
              <a:t>map()</a:t>
            </a:r>
            <a:endParaRPr lang="en-US" sz="24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6377778" y="3118007"/>
            <a:ext cx="1236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  <a:latin typeface="Chalkboard"/>
                <a:cs typeface="Chalkboard"/>
              </a:rPr>
              <a:t>map()</a:t>
            </a:r>
            <a:endParaRPr lang="en-US" sz="24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792" y="669418"/>
            <a:ext cx="2905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Map Stage</a:t>
            </a:r>
          </a:p>
          <a:p>
            <a:pPr algn="ctr"/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(1</a:t>
            </a:r>
            <a:r>
              <a:rPr lang="en-US" sz="3000" baseline="30000" dirty="0" smtClean="0">
                <a:solidFill>
                  <a:srgbClr val="FF0000"/>
                </a:solidFill>
                <a:latin typeface="Trebuchet MS"/>
                <a:cs typeface="Trebuchet MS"/>
              </a:rPr>
              <a:t>st</a:t>
            </a:r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rebuchet MS"/>
                <a:cs typeface="Trebuchet MS"/>
              </a:rPr>
              <a:t>Superstep</a:t>
            </a:r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)</a:t>
            </a:r>
            <a:endParaRPr lang="en-US" sz="3000" dirty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95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091"/>
    </mc:Choice>
    <mc:Fallback xmlns="">
      <p:transition xmlns:p14="http://schemas.microsoft.com/office/powerpoint/2010/main" spd="slow" advTm="5209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144" y="-45114"/>
            <a:ext cx="91910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srgbClr val="000000"/>
                </a:solidFill>
                <a:latin typeface="Trebuchet MS"/>
              </a:rPr>
              <a:t>Map Failure Recovery</a:t>
            </a:r>
            <a:endParaRPr lang="en-US" sz="3200" b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548437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45</a:t>
            </a:fld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14300" y="627622"/>
            <a:ext cx="8915400" cy="6266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 smtClean="0">
              <a:solidFill>
                <a:srgbClr val="000090"/>
              </a:solidFill>
              <a:latin typeface="Calibri"/>
              <a:cs typeface="Calibri"/>
            </a:endParaRPr>
          </a:p>
        </p:txBody>
      </p:sp>
      <p:sp>
        <p:nvSpPr>
          <p:cNvPr id="2" name="Can 1"/>
          <p:cNvSpPr/>
          <p:nvPr/>
        </p:nvSpPr>
        <p:spPr>
          <a:xfrm>
            <a:off x="344714" y="5724072"/>
            <a:ext cx="8545286" cy="1133928"/>
          </a:xfrm>
          <a:prstGeom prst="can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34268" y="537063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07" idx="1"/>
          </p:cNvCxnSpPr>
          <p:nvPr/>
        </p:nvCxnSpPr>
        <p:spPr>
          <a:xfrm flipH="1" flipV="1">
            <a:off x="4604207" y="2802128"/>
            <a:ext cx="1284324" cy="1036553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135" idx="3"/>
          </p:cNvCxnSpPr>
          <p:nvPr/>
        </p:nvCxnSpPr>
        <p:spPr>
          <a:xfrm flipH="1">
            <a:off x="3306810" y="2802128"/>
            <a:ext cx="1297397" cy="1036553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07" idx="1"/>
            <a:endCxn id="135" idx="3"/>
          </p:cNvCxnSpPr>
          <p:nvPr/>
        </p:nvCxnSpPr>
        <p:spPr>
          <a:xfrm flipH="1">
            <a:off x="3306810" y="3838681"/>
            <a:ext cx="2581721" cy="0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5888531" y="2865474"/>
            <a:ext cx="2176272" cy="2293863"/>
            <a:chOff x="5888531" y="2766697"/>
            <a:chExt cx="2176272" cy="2293863"/>
          </a:xfrm>
        </p:grpSpPr>
        <p:sp>
          <p:nvSpPr>
            <p:cNvPr id="106" name="TextBox 105"/>
            <p:cNvSpPr txBox="1"/>
            <p:nvPr/>
          </p:nvSpPr>
          <p:spPr>
            <a:xfrm>
              <a:off x="6207257" y="4691228"/>
              <a:ext cx="1577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3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888531" y="2766697"/>
              <a:ext cx="2176272" cy="194641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130538" y="2865474"/>
            <a:ext cx="2176272" cy="2283827"/>
            <a:chOff x="5888531" y="2766697"/>
            <a:chExt cx="2176272" cy="2283827"/>
          </a:xfrm>
        </p:grpSpPr>
        <p:sp>
          <p:nvSpPr>
            <p:cNvPr id="134" name="TextBox 133"/>
            <p:cNvSpPr txBox="1"/>
            <p:nvPr/>
          </p:nvSpPr>
          <p:spPr>
            <a:xfrm>
              <a:off x="5983590" y="4681192"/>
              <a:ext cx="20410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New Worker 1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888531" y="2766697"/>
              <a:ext cx="2176272" cy="194641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500730" y="558942"/>
            <a:ext cx="2176272" cy="2215671"/>
            <a:chOff x="5888531" y="2497439"/>
            <a:chExt cx="2176272" cy="2215671"/>
          </a:xfrm>
        </p:grpSpPr>
        <p:sp>
          <p:nvSpPr>
            <p:cNvPr id="149" name="TextBox 148"/>
            <p:cNvSpPr txBox="1"/>
            <p:nvPr/>
          </p:nvSpPr>
          <p:spPr>
            <a:xfrm>
              <a:off x="6133642" y="2497439"/>
              <a:ext cx="1728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2</a:t>
              </a: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888531" y="2900923"/>
              <a:ext cx="2176272" cy="18121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cxnSp>
        <p:nvCxnSpPr>
          <p:cNvPr id="6" name="Straight Arrow Connector 5"/>
          <p:cNvCxnSpPr/>
          <p:nvPr/>
        </p:nvCxnSpPr>
        <p:spPr>
          <a:xfrm>
            <a:off x="2215017" y="5177480"/>
            <a:ext cx="0" cy="51856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06" idx="2"/>
          </p:cNvCxnSpPr>
          <p:nvPr/>
        </p:nvCxnSpPr>
        <p:spPr>
          <a:xfrm>
            <a:off x="6996070" y="5159337"/>
            <a:ext cx="0" cy="51856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>
            <a:off x="4606093" y="2766454"/>
            <a:ext cx="0" cy="292194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566238" y="595767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Distributed Storage (E.g., Distr. File System, Distr. Database)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25221" y="6080299"/>
            <a:ext cx="827803" cy="468137"/>
            <a:chOff x="322411" y="5995422"/>
            <a:chExt cx="875232" cy="681148"/>
          </a:xfrm>
        </p:grpSpPr>
        <p:sp>
          <p:nvSpPr>
            <p:cNvPr id="173" name="Multidocument 172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2411" y="5995422"/>
              <a:ext cx="875232" cy="452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 smtClean="0"/>
                <a:t>1</a:t>
              </a:r>
              <a:endParaRPr lang="en-US" sz="1700" dirty="0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1104990" y="6071516"/>
            <a:ext cx="827803" cy="468137"/>
            <a:chOff x="322411" y="5995422"/>
            <a:chExt cx="875232" cy="681148"/>
          </a:xfrm>
        </p:grpSpPr>
        <p:sp>
          <p:nvSpPr>
            <p:cNvPr id="185" name="Multidocument 184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/>
                <a:t>2</a:t>
              </a:r>
              <a:endParaRPr lang="en-US" sz="1700" dirty="0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1980954" y="6080299"/>
            <a:ext cx="827803" cy="468137"/>
            <a:chOff x="322411" y="5995422"/>
            <a:chExt cx="875232" cy="681148"/>
          </a:xfrm>
        </p:grpSpPr>
        <p:sp>
          <p:nvSpPr>
            <p:cNvPr id="188" name="Multidocument 187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/>
                <a:t>3</a:t>
              </a:r>
              <a:endParaRPr lang="en-US" sz="1700" dirty="0"/>
            </a:p>
          </p:txBody>
        </p:sp>
      </p:grpSp>
      <p:sp>
        <p:nvSpPr>
          <p:cNvPr id="170" name="Can 169"/>
          <p:cNvSpPr/>
          <p:nvPr/>
        </p:nvSpPr>
        <p:spPr>
          <a:xfrm>
            <a:off x="1189312" y="3915275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7" name="Can 206"/>
          <p:cNvSpPr/>
          <p:nvPr/>
        </p:nvSpPr>
        <p:spPr>
          <a:xfrm>
            <a:off x="3563073" y="1928253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08" name="Group 207"/>
          <p:cNvGrpSpPr/>
          <p:nvPr/>
        </p:nvGrpSpPr>
        <p:grpSpPr>
          <a:xfrm>
            <a:off x="3508644" y="2180125"/>
            <a:ext cx="827803" cy="468137"/>
            <a:chOff x="322411" y="5995422"/>
            <a:chExt cx="875232" cy="681148"/>
          </a:xfrm>
        </p:grpSpPr>
        <p:sp>
          <p:nvSpPr>
            <p:cNvPr id="215" name="Multidocument 214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 smtClean="0"/>
                <a:t>2</a:t>
              </a:r>
              <a:endParaRPr lang="en-US" sz="1700" dirty="0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4480441" y="2073849"/>
            <a:ext cx="905037" cy="338554"/>
            <a:chOff x="2015965" y="4314873"/>
            <a:chExt cx="905037" cy="338554"/>
          </a:xfrm>
        </p:grpSpPr>
        <p:sp>
          <p:nvSpPr>
            <p:cNvPr id="213" name="Rectangle 212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1</a:t>
              </a:r>
              <a:endParaRPr lang="en-US" sz="1600" dirty="0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4469554" y="2371393"/>
            <a:ext cx="905037" cy="338554"/>
            <a:chOff x="2015965" y="4314873"/>
            <a:chExt cx="905037" cy="338554"/>
          </a:xfrm>
        </p:grpSpPr>
        <p:sp>
          <p:nvSpPr>
            <p:cNvPr id="211" name="Rectangle 210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3</a:t>
              </a:r>
              <a:endParaRPr lang="en-US" sz="1600" dirty="0"/>
            </a:p>
          </p:txBody>
        </p:sp>
      </p:grpSp>
      <p:sp>
        <p:nvSpPr>
          <p:cNvPr id="218" name="Can 217"/>
          <p:cNvSpPr/>
          <p:nvPr/>
        </p:nvSpPr>
        <p:spPr>
          <a:xfrm>
            <a:off x="5947977" y="3923703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19" name="Group 218"/>
          <p:cNvGrpSpPr/>
          <p:nvPr/>
        </p:nvGrpSpPr>
        <p:grpSpPr>
          <a:xfrm>
            <a:off x="5912504" y="4175575"/>
            <a:ext cx="827803" cy="468137"/>
            <a:chOff x="322411" y="5995422"/>
            <a:chExt cx="875232" cy="681148"/>
          </a:xfrm>
        </p:grpSpPr>
        <p:sp>
          <p:nvSpPr>
            <p:cNvPr id="226" name="Multidocument 225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/>
                <a:t>3</a:t>
              </a:r>
              <a:endParaRPr lang="en-US" sz="1700" dirty="0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6884301" y="4069299"/>
            <a:ext cx="905037" cy="338554"/>
            <a:chOff x="2015965" y="4314873"/>
            <a:chExt cx="905037" cy="338554"/>
          </a:xfrm>
        </p:grpSpPr>
        <p:sp>
          <p:nvSpPr>
            <p:cNvPr id="224" name="Rectangle 223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1</a:t>
              </a:r>
              <a:endParaRPr lang="en-US" sz="1600" dirty="0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6873414" y="4366843"/>
            <a:ext cx="905037" cy="338554"/>
            <a:chOff x="2015965" y="4314873"/>
            <a:chExt cx="905037" cy="338554"/>
          </a:xfrm>
        </p:grpSpPr>
        <p:sp>
          <p:nvSpPr>
            <p:cNvPr id="222" name="Rectangle 221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/>
                <a:t>2</a:t>
              </a:r>
              <a:endParaRPr lang="en-US" sz="1600" dirty="0"/>
            </a:p>
          </p:txBody>
        </p:sp>
      </p:grpSp>
      <p:sp>
        <p:nvSpPr>
          <p:cNvPr id="229" name="TextBox 228"/>
          <p:cNvSpPr txBox="1"/>
          <p:nvPr/>
        </p:nvSpPr>
        <p:spPr>
          <a:xfrm>
            <a:off x="3987801" y="1182572"/>
            <a:ext cx="1236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  <a:latin typeface="Chalkboard"/>
                <a:cs typeface="Chalkboard"/>
              </a:rPr>
              <a:t>map()</a:t>
            </a:r>
            <a:endParaRPr lang="en-US" sz="24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6377778" y="3118007"/>
            <a:ext cx="1236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  <a:latin typeface="Chalkboard"/>
                <a:cs typeface="Chalkboard"/>
              </a:rPr>
              <a:t>map()</a:t>
            </a:r>
            <a:endParaRPr lang="en-US" sz="24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792" y="669418"/>
            <a:ext cx="2905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Map Stage</a:t>
            </a:r>
          </a:p>
          <a:p>
            <a:pPr algn="ctr"/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(1</a:t>
            </a:r>
            <a:r>
              <a:rPr lang="en-US" sz="3000" baseline="30000" dirty="0" smtClean="0">
                <a:solidFill>
                  <a:srgbClr val="FF0000"/>
                </a:solidFill>
                <a:latin typeface="Trebuchet MS"/>
                <a:cs typeface="Trebuchet MS"/>
              </a:rPr>
              <a:t>st</a:t>
            </a:r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rebuchet MS"/>
                <a:cs typeface="Trebuchet MS"/>
              </a:rPr>
              <a:t>Superstep</a:t>
            </a:r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)</a:t>
            </a:r>
            <a:endParaRPr lang="en-US" sz="3000" dirty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1134883" y="4167147"/>
            <a:ext cx="827803" cy="468137"/>
            <a:chOff x="322411" y="5995422"/>
            <a:chExt cx="875232" cy="681148"/>
          </a:xfrm>
        </p:grpSpPr>
        <p:sp>
          <p:nvSpPr>
            <p:cNvPr id="57" name="Multidocument 56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22411" y="5995422"/>
              <a:ext cx="875232" cy="452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 smtClean="0"/>
                <a:t>1</a:t>
              </a:r>
              <a:endParaRPr lang="en-US" sz="1700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1572173" y="3062172"/>
            <a:ext cx="1236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  <a:latin typeface="Chalkboard"/>
                <a:cs typeface="Chalkboard"/>
              </a:rPr>
              <a:t>map()</a:t>
            </a:r>
            <a:endParaRPr lang="en-US" sz="24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2106680" y="4060871"/>
            <a:ext cx="905037" cy="338554"/>
            <a:chOff x="2015965" y="4314873"/>
            <a:chExt cx="905037" cy="338554"/>
          </a:xfrm>
        </p:grpSpPr>
        <p:sp>
          <p:nvSpPr>
            <p:cNvPr id="61" name="Rectangle 60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int-data</a:t>
              </a:r>
              <a:r>
                <a:rPr lang="en-US" sz="1600" baseline="-25000" dirty="0"/>
                <a:t>2</a:t>
              </a:r>
              <a:endParaRPr lang="en-US" sz="1600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095793" y="4358415"/>
            <a:ext cx="905037" cy="338554"/>
            <a:chOff x="2015965" y="4314873"/>
            <a:chExt cx="905037" cy="338554"/>
          </a:xfrm>
        </p:grpSpPr>
        <p:sp>
          <p:nvSpPr>
            <p:cNvPr id="66" name="Rectangle 65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3</a:t>
              </a:r>
              <a:endParaRPr lang="en-US" sz="1600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5888531" y="821818"/>
            <a:ext cx="2905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i="1" dirty="0" smtClean="0">
                <a:solidFill>
                  <a:srgbClr val="FF0000"/>
                </a:solidFill>
                <a:latin typeface="Trebuchet MS"/>
                <a:cs typeface="Trebuchet MS"/>
              </a:rPr>
              <a:t>As Simple As That!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289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091"/>
    </mc:Choice>
    <mc:Fallback xmlns="">
      <p:transition xmlns:p14="http://schemas.microsoft.com/office/powerpoint/2010/main" spd="slow" advTm="5209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59" grpId="1"/>
      <p:bldP spid="6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144" y="-45114"/>
            <a:ext cx="91910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srgbClr val="000000"/>
                </a:solidFill>
                <a:latin typeface="Trebuchet MS"/>
              </a:rPr>
              <a:t>Reducer Failure</a:t>
            </a:r>
            <a:endParaRPr lang="en-US" sz="3200" b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548437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46</a:t>
            </a:fld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14300" y="627622"/>
            <a:ext cx="8915400" cy="6266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 smtClean="0">
              <a:solidFill>
                <a:srgbClr val="000090"/>
              </a:solidFill>
              <a:latin typeface="Calibri"/>
              <a:cs typeface="Calibri"/>
            </a:endParaRPr>
          </a:p>
        </p:txBody>
      </p:sp>
      <p:sp>
        <p:nvSpPr>
          <p:cNvPr id="2" name="Can 1"/>
          <p:cNvSpPr/>
          <p:nvPr/>
        </p:nvSpPr>
        <p:spPr>
          <a:xfrm>
            <a:off x="344714" y="5724072"/>
            <a:ext cx="8545286" cy="1133928"/>
          </a:xfrm>
          <a:prstGeom prst="can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34268" y="537063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07" idx="1"/>
          </p:cNvCxnSpPr>
          <p:nvPr/>
        </p:nvCxnSpPr>
        <p:spPr>
          <a:xfrm flipH="1" flipV="1">
            <a:off x="4604207" y="2802128"/>
            <a:ext cx="1284324" cy="1036553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3319883" y="2802128"/>
            <a:ext cx="1284324" cy="858311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07" idx="1"/>
            <a:endCxn id="135" idx="3"/>
          </p:cNvCxnSpPr>
          <p:nvPr/>
        </p:nvCxnSpPr>
        <p:spPr>
          <a:xfrm flipH="1">
            <a:off x="3306810" y="3838681"/>
            <a:ext cx="2581721" cy="0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5888531" y="2865474"/>
            <a:ext cx="2176272" cy="2293863"/>
            <a:chOff x="5888531" y="2766697"/>
            <a:chExt cx="2176272" cy="2293863"/>
          </a:xfrm>
        </p:grpSpPr>
        <p:sp>
          <p:nvSpPr>
            <p:cNvPr id="106" name="TextBox 105"/>
            <p:cNvSpPr txBox="1"/>
            <p:nvPr/>
          </p:nvSpPr>
          <p:spPr>
            <a:xfrm>
              <a:off x="6207257" y="4691228"/>
              <a:ext cx="1577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3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888531" y="2766697"/>
              <a:ext cx="2176272" cy="194641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130538" y="2865474"/>
            <a:ext cx="2176272" cy="2283827"/>
            <a:chOff x="5888531" y="2766697"/>
            <a:chExt cx="2176272" cy="2283827"/>
          </a:xfrm>
        </p:grpSpPr>
        <p:sp>
          <p:nvSpPr>
            <p:cNvPr id="134" name="TextBox 133"/>
            <p:cNvSpPr txBox="1"/>
            <p:nvPr/>
          </p:nvSpPr>
          <p:spPr>
            <a:xfrm>
              <a:off x="5983590" y="4681192"/>
              <a:ext cx="20410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1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888531" y="2766697"/>
              <a:ext cx="2176272" cy="194641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500730" y="558942"/>
            <a:ext cx="2176272" cy="2215671"/>
            <a:chOff x="5888531" y="2497439"/>
            <a:chExt cx="2176272" cy="2215671"/>
          </a:xfrm>
        </p:grpSpPr>
        <p:sp>
          <p:nvSpPr>
            <p:cNvPr id="149" name="TextBox 148"/>
            <p:cNvSpPr txBox="1"/>
            <p:nvPr/>
          </p:nvSpPr>
          <p:spPr>
            <a:xfrm>
              <a:off x="6133642" y="2497439"/>
              <a:ext cx="1728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2</a:t>
              </a: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888531" y="2900923"/>
              <a:ext cx="2176272" cy="18121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cxnSp>
        <p:nvCxnSpPr>
          <p:cNvPr id="6" name="Straight Arrow Connector 5"/>
          <p:cNvCxnSpPr/>
          <p:nvPr/>
        </p:nvCxnSpPr>
        <p:spPr>
          <a:xfrm>
            <a:off x="2215017" y="5177480"/>
            <a:ext cx="0" cy="51856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06" idx="2"/>
          </p:cNvCxnSpPr>
          <p:nvPr/>
        </p:nvCxnSpPr>
        <p:spPr>
          <a:xfrm>
            <a:off x="6996070" y="5159337"/>
            <a:ext cx="0" cy="51856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>
            <a:off x="4606093" y="2766454"/>
            <a:ext cx="0" cy="292194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690810" y="6071418"/>
            <a:ext cx="38030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</a:rPr>
              <a:t>Distributed Storage (E.g., Distr. File System, Distr. Database)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25221" y="6080299"/>
            <a:ext cx="827803" cy="468137"/>
            <a:chOff x="322411" y="5995422"/>
            <a:chExt cx="875232" cy="681148"/>
          </a:xfrm>
        </p:grpSpPr>
        <p:sp>
          <p:nvSpPr>
            <p:cNvPr id="173" name="Multidocument 172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2411" y="5995422"/>
              <a:ext cx="875232" cy="452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 smtClean="0"/>
                <a:t>1</a:t>
              </a:r>
              <a:endParaRPr lang="en-US" sz="1700" dirty="0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1104990" y="6071516"/>
            <a:ext cx="827803" cy="468137"/>
            <a:chOff x="322411" y="5995422"/>
            <a:chExt cx="875232" cy="681148"/>
          </a:xfrm>
        </p:grpSpPr>
        <p:sp>
          <p:nvSpPr>
            <p:cNvPr id="185" name="Multidocument 184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/>
                <a:t>2</a:t>
              </a:r>
              <a:endParaRPr lang="en-US" sz="1700" dirty="0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1980954" y="6080299"/>
            <a:ext cx="827803" cy="468137"/>
            <a:chOff x="322411" y="5995422"/>
            <a:chExt cx="875232" cy="681148"/>
          </a:xfrm>
        </p:grpSpPr>
        <p:sp>
          <p:nvSpPr>
            <p:cNvPr id="188" name="Multidocument 187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/>
                <a:t>3</a:t>
              </a:r>
              <a:endParaRPr lang="en-US" sz="1700" dirty="0"/>
            </a:p>
          </p:txBody>
        </p:sp>
      </p:grpSp>
      <p:sp>
        <p:nvSpPr>
          <p:cNvPr id="170" name="Can 169"/>
          <p:cNvSpPr/>
          <p:nvPr/>
        </p:nvSpPr>
        <p:spPr>
          <a:xfrm>
            <a:off x="1207455" y="3933418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00" name="Group 199"/>
          <p:cNvGrpSpPr/>
          <p:nvPr/>
        </p:nvGrpSpPr>
        <p:grpSpPr>
          <a:xfrm>
            <a:off x="1297498" y="4060276"/>
            <a:ext cx="905037" cy="338554"/>
            <a:chOff x="2015965" y="4314873"/>
            <a:chExt cx="905037" cy="338554"/>
          </a:xfrm>
        </p:grpSpPr>
        <p:sp>
          <p:nvSpPr>
            <p:cNvPr id="201" name="Rectangle 200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/>
                <a:t>1</a:t>
              </a:r>
              <a:endParaRPr lang="en-US" sz="1600" dirty="0"/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1297501" y="4358415"/>
            <a:ext cx="905037" cy="338554"/>
            <a:chOff x="2015965" y="4314873"/>
            <a:chExt cx="905037" cy="338554"/>
          </a:xfrm>
        </p:grpSpPr>
        <p:sp>
          <p:nvSpPr>
            <p:cNvPr id="204" name="Rectangle 203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/>
                <a:t>1</a:t>
              </a:r>
              <a:endParaRPr lang="en-US" sz="1600" dirty="0"/>
            </a:p>
          </p:txBody>
        </p:sp>
      </p:grpSp>
      <p:sp>
        <p:nvSpPr>
          <p:cNvPr id="207" name="Can 206"/>
          <p:cNvSpPr/>
          <p:nvPr/>
        </p:nvSpPr>
        <p:spPr>
          <a:xfrm>
            <a:off x="3581216" y="1928253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09" name="Group 208"/>
          <p:cNvGrpSpPr/>
          <p:nvPr/>
        </p:nvGrpSpPr>
        <p:grpSpPr>
          <a:xfrm>
            <a:off x="3772864" y="2073849"/>
            <a:ext cx="905037" cy="338554"/>
            <a:chOff x="2015965" y="4314873"/>
            <a:chExt cx="905037" cy="338554"/>
          </a:xfrm>
        </p:grpSpPr>
        <p:sp>
          <p:nvSpPr>
            <p:cNvPr id="213" name="Rectangle 212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/>
                <a:t>2</a:t>
              </a:r>
              <a:endParaRPr lang="en-US" sz="1600" dirty="0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3761977" y="2371393"/>
            <a:ext cx="905037" cy="338554"/>
            <a:chOff x="2015965" y="4314873"/>
            <a:chExt cx="905037" cy="338554"/>
          </a:xfrm>
        </p:grpSpPr>
        <p:sp>
          <p:nvSpPr>
            <p:cNvPr id="211" name="Rectangle 210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/>
                <a:t>2</a:t>
              </a:r>
              <a:endParaRPr lang="en-US" sz="1600" dirty="0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5947977" y="3923703"/>
            <a:ext cx="2041002" cy="828408"/>
            <a:chOff x="1170356" y="3915275"/>
            <a:chExt cx="2041002" cy="828408"/>
          </a:xfrm>
        </p:grpSpPr>
        <p:sp>
          <p:nvSpPr>
            <p:cNvPr id="218" name="Can 217"/>
            <p:cNvSpPr/>
            <p:nvPr/>
          </p:nvSpPr>
          <p:spPr>
            <a:xfrm>
              <a:off x="1170356" y="3915275"/>
              <a:ext cx="2041002" cy="828408"/>
            </a:xfrm>
            <a:prstGeom prst="can">
              <a:avLst>
                <a:gd name="adj" fmla="val 22959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grpSp>
          <p:nvGrpSpPr>
            <p:cNvPr id="220" name="Group 219"/>
            <p:cNvGrpSpPr/>
            <p:nvPr/>
          </p:nvGrpSpPr>
          <p:grpSpPr>
            <a:xfrm>
              <a:off x="1235816" y="4060871"/>
              <a:ext cx="905037" cy="338554"/>
              <a:chOff x="1145101" y="4314873"/>
              <a:chExt cx="905037" cy="338554"/>
            </a:xfrm>
          </p:grpSpPr>
          <p:sp>
            <p:nvSpPr>
              <p:cNvPr id="224" name="Rectangle 223"/>
              <p:cNvSpPr/>
              <p:nvPr/>
            </p:nvSpPr>
            <p:spPr>
              <a:xfrm>
                <a:off x="1199527" y="4401021"/>
                <a:ext cx="814324" cy="23426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1145101" y="4314873"/>
                <a:ext cx="905037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/>
                  <a:t>int-</a:t>
                </a:r>
                <a:r>
                  <a:rPr lang="en-US" sz="1600" dirty="0" smtClean="0"/>
                  <a:t>data</a:t>
                </a:r>
                <a:r>
                  <a:rPr lang="en-US" sz="1600" baseline="-25000" dirty="0"/>
                  <a:t>3</a:t>
                </a:r>
                <a:endParaRPr lang="en-US" sz="1600" dirty="0"/>
              </a:p>
            </p:txBody>
          </p:sp>
        </p:grpSp>
        <p:grpSp>
          <p:nvGrpSpPr>
            <p:cNvPr id="221" name="Group 220"/>
            <p:cNvGrpSpPr/>
            <p:nvPr/>
          </p:nvGrpSpPr>
          <p:grpSpPr>
            <a:xfrm>
              <a:off x="1261215" y="4358415"/>
              <a:ext cx="905037" cy="338554"/>
              <a:chOff x="1181387" y="4314873"/>
              <a:chExt cx="905037" cy="338554"/>
            </a:xfrm>
          </p:grpSpPr>
          <p:sp>
            <p:nvSpPr>
              <p:cNvPr id="222" name="Rectangle 221"/>
              <p:cNvSpPr/>
              <p:nvPr/>
            </p:nvSpPr>
            <p:spPr>
              <a:xfrm>
                <a:off x="1181387" y="4401021"/>
                <a:ext cx="814324" cy="23426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1181387" y="4314873"/>
                <a:ext cx="905037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/>
                  <a:t>int-</a:t>
                </a:r>
                <a:r>
                  <a:rPr lang="en-US" sz="1600" dirty="0" smtClean="0"/>
                  <a:t>data</a:t>
                </a:r>
                <a:r>
                  <a:rPr lang="en-US" sz="1600" baseline="-25000" dirty="0" smtClean="0"/>
                  <a:t>3</a:t>
                </a:r>
                <a:endParaRPr lang="en-US" sz="1600" dirty="0"/>
              </a:p>
            </p:txBody>
          </p:sp>
        </p:grpSp>
      </p:grpSp>
      <p:sp>
        <p:nvSpPr>
          <p:cNvPr id="228" name="TextBox 227"/>
          <p:cNvSpPr txBox="1"/>
          <p:nvPr/>
        </p:nvSpPr>
        <p:spPr>
          <a:xfrm>
            <a:off x="1463315" y="3098458"/>
            <a:ext cx="1439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  <a:latin typeface="Chalkboard"/>
                <a:cs typeface="Chalkboard"/>
              </a:rPr>
              <a:t>reduce()</a:t>
            </a:r>
            <a:endParaRPr lang="en-US" sz="24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933372" y="1182572"/>
            <a:ext cx="1459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  <a:latin typeface="Chalkboard"/>
                <a:cs typeface="Chalkboard"/>
              </a:rPr>
              <a:t>reduce()</a:t>
            </a:r>
            <a:endParaRPr lang="en-US" sz="24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6178205" y="3118007"/>
            <a:ext cx="1611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  <a:latin typeface="Chalkboard"/>
                <a:cs typeface="Chalkboard"/>
              </a:rPr>
              <a:t>reduce()</a:t>
            </a:r>
            <a:endParaRPr lang="en-US" sz="24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70792" y="669418"/>
            <a:ext cx="2905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Reduce Stage</a:t>
            </a:r>
          </a:p>
          <a:p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(2</a:t>
            </a:r>
            <a:r>
              <a:rPr lang="en-US" sz="3000" baseline="30000" dirty="0" smtClean="0">
                <a:solidFill>
                  <a:srgbClr val="FF0000"/>
                </a:solidFill>
                <a:latin typeface="Trebuchet MS"/>
                <a:cs typeface="Trebuchet MS"/>
              </a:rPr>
              <a:t>nd</a:t>
            </a:r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rebuchet MS"/>
                <a:cs typeface="Trebuchet MS"/>
              </a:rPr>
              <a:t>superstep</a:t>
            </a:r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)</a:t>
            </a:r>
            <a:endParaRPr lang="en-US" sz="3000" dirty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2215538" y="4060871"/>
            <a:ext cx="905037" cy="338554"/>
            <a:chOff x="2015965" y="4314873"/>
            <a:chExt cx="905037" cy="338554"/>
          </a:xfrm>
        </p:grpSpPr>
        <p:sp>
          <p:nvSpPr>
            <p:cNvPr id="101" name="Rectangle 100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int-data</a:t>
              </a:r>
              <a:r>
                <a:rPr lang="en-US" sz="1600" baseline="-25000" dirty="0"/>
                <a:t>2</a:t>
              </a:r>
              <a:endParaRPr lang="en-US" sz="1600" dirty="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2204651" y="4358415"/>
            <a:ext cx="905037" cy="338554"/>
            <a:chOff x="2015965" y="4314873"/>
            <a:chExt cx="905037" cy="338554"/>
          </a:xfrm>
        </p:grpSpPr>
        <p:sp>
          <p:nvSpPr>
            <p:cNvPr id="104" name="Rectangle 103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3</a:t>
              </a:r>
              <a:endParaRPr lang="en-US" sz="1600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680014" y="2073849"/>
            <a:ext cx="905037" cy="338554"/>
            <a:chOff x="2015965" y="4314873"/>
            <a:chExt cx="905037" cy="338554"/>
          </a:xfrm>
        </p:grpSpPr>
        <p:sp>
          <p:nvSpPr>
            <p:cNvPr id="110" name="Rectangle 109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1</a:t>
              </a:r>
              <a:endParaRPr lang="en-US" sz="1600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4669127" y="2371393"/>
            <a:ext cx="905037" cy="338554"/>
            <a:chOff x="2015965" y="4314873"/>
            <a:chExt cx="905037" cy="338554"/>
          </a:xfrm>
        </p:grpSpPr>
        <p:sp>
          <p:nvSpPr>
            <p:cNvPr id="113" name="Rectangle 112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3</a:t>
              </a:r>
              <a:endParaRPr lang="en-US" sz="1600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7120160" y="4069299"/>
            <a:ext cx="905037" cy="338554"/>
            <a:chOff x="2015965" y="4314873"/>
            <a:chExt cx="905037" cy="338554"/>
          </a:xfrm>
        </p:grpSpPr>
        <p:sp>
          <p:nvSpPr>
            <p:cNvPr id="116" name="Rectangle 115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1</a:t>
              </a:r>
              <a:endParaRPr lang="en-US" sz="1600" dirty="0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7109273" y="4366843"/>
            <a:ext cx="905037" cy="338554"/>
            <a:chOff x="2015965" y="4314873"/>
            <a:chExt cx="905037" cy="338554"/>
          </a:xfrm>
        </p:grpSpPr>
        <p:sp>
          <p:nvSpPr>
            <p:cNvPr id="119" name="Rectangle 118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/>
                <a:t>2</a:t>
              </a:r>
              <a:endParaRPr lang="en-US" sz="1600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9708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091"/>
    </mc:Choice>
    <mc:Fallback xmlns="">
      <p:transition xmlns:p14="http://schemas.microsoft.com/office/powerpoint/2010/main" spd="slow" advTm="5209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2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 tmFilter="0, 0; .2, .5; .8, .5; 1, 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000" autoRev="1" fill="hold"/>
                                        <p:tgtEl>
                                          <p:spTgt spid="2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 tmFilter="0, 0; .2, .5; .8, .5; 1, 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1000" autoRev="1" fill="hold"/>
                                        <p:tgtEl>
                                          <p:spTgt spid="2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" grpId="0"/>
      <p:bldP spid="228" grpId="1"/>
      <p:bldP spid="229" grpId="0"/>
      <p:bldP spid="229" grpId="1"/>
      <p:bldP spid="230" grpId="0"/>
      <p:bldP spid="230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144" y="-45114"/>
            <a:ext cx="91910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srgbClr val="000000"/>
                </a:solidFill>
                <a:latin typeface="Trebuchet MS"/>
              </a:rPr>
              <a:t>Reducer Failure</a:t>
            </a:r>
            <a:endParaRPr lang="en-US" sz="3200" b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548437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47</a:t>
            </a:fld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14300" y="627622"/>
            <a:ext cx="8915400" cy="6266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 smtClean="0">
              <a:solidFill>
                <a:srgbClr val="000090"/>
              </a:solidFill>
              <a:latin typeface="Calibri"/>
              <a:cs typeface="Calibri"/>
            </a:endParaRPr>
          </a:p>
        </p:txBody>
      </p:sp>
      <p:sp>
        <p:nvSpPr>
          <p:cNvPr id="2" name="Can 1"/>
          <p:cNvSpPr/>
          <p:nvPr/>
        </p:nvSpPr>
        <p:spPr>
          <a:xfrm>
            <a:off x="344714" y="5724072"/>
            <a:ext cx="8545286" cy="1133928"/>
          </a:xfrm>
          <a:prstGeom prst="can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34268" y="537063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07" idx="1"/>
          </p:cNvCxnSpPr>
          <p:nvPr/>
        </p:nvCxnSpPr>
        <p:spPr>
          <a:xfrm flipH="1" flipV="1">
            <a:off x="4604207" y="2802128"/>
            <a:ext cx="1284324" cy="1036553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3319883" y="2802128"/>
            <a:ext cx="1284324" cy="858311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07" idx="1"/>
            <a:endCxn id="135" idx="3"/>
          </p:cNvCxnSpPr>
          <p:nvPr/>
        </p:nvCxnSpPr>
        <p:spPr>
          <a:xfrm flipH="1">
            <a:off x="3306810" y="3838681"/>
            <a:ext cx="2581721" cy="0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5888531" y="2865474"/>
            <a:ext cx="2176272" cy="2293863"/>
            <a:chOff x="5888531" y="2766697"/>
            <a:chExt cx="2176272" cy="2293863"/>
          </a:xfrm>
        </p:grpSpPr>
        <p:sp>
          <p:nvSpPr>
            <p:cNvPr id="106" name="TextBox 105"/>
            <p:cNvSpPr txBox="1"/>
            <p:nvPr/>
          </p:nvSpPr>
          <p:spPr>
            <a:xfrm>
              <a:off x="6207257" y="4691228"/>
              <a:ext cx="1577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3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888531" y="2766697"/>
              <a:ext cx="2176272" cy="194641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130538" y="2865474"/>
            <a:ext cx="2176272" cy="2283827"/>
            <a:chOff x="5888531" y="2766697"/>
            <a:chExt cx="2176272" cy="2283827"/>
          </a:xfrm>
        </p:grpSpPr>
        <p:sp>
          <p:nvSpPr>
            <p:cNvPr id="134" name="TextBox 133"/>
            <p:cNvSpPr txBox="1"/>
            <p:nvPr/>
          </p:nvSpPr>
          <p:spPr>
            <a:xfrm>
              <a:off x="5983590" y="4681192"/>
              <a:ext cx="20410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1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888531" y="2766697"/>
              <a:ext cx="2176272" cy="194641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500730" y="558942"/>
            <a:ext cx="2176272" cy="2215671"/>
            <a:chOff x="5888531" y="2497439"/>
            <a:chExt cx="2176272" cy="2215671"/>
          </a:xfrm>
        </p:grpSpPr>
        <p:sp>
          <p:nvSpPr>
            <p:cNvPr id="149" name="TextBox 148"/>
            <p:cNvSpPr txBox="1"/>
            <p:nvPr/>
          </p:nvSpPr>
          <p:spPr>
            <a:xfrm>
              <a:off x="6133642" y="2497439"/>
              <a:ext cx="1728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2</a:t>
              </a: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888531" y="2900923"/>
              <a:ext cx="2176272" cy="18121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cxnSp>
        <p:nvCxnSpPr>
          <p:cNvPr id="6" name="Straight Arrow Connector 5"/>
          <p:cNvCxnSpPr/>
          <p:nvPr/>
        </p:nvCxnSpPr>
        <p:spPr>
          <a:xfrm>
            <a:off x="2215017" y="5177480"/>
            <a:ext cx="0" cy="51856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06" idx="2"/>
          </p:cNvCxnSpPr>
          <p:nvPr/>
        </p:nvCxnSpPr>
        <p:spPr>
          <a:xfrm>
            <a:off x="6996070" y="5159337"/>
            <a:ext cx="0" cy="51856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>
            <a:off x="4606093" y="2766454"/>
            <a:ext cx="0" cy="292194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690810" y="6071418"/>
            <a:ext cx="38030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</a:rPr>
              <a:t>Distributed Storage (E.g., Distr. File System, Distr. Database)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25221" y="6080299"/>
            <a:ext cx="827803" cy="468137"/>
            <a:chOff x="322411" y="5995422"/>
            <a:chExt cx="875232" cy="681148"/>
          </a:xfrm>
        </p:grpSpPr>
        <p:sp>
          <p:nvSpPr>
            <p:cNvPr id="173" name="Multidocument 172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2411" y="5995422"/>
              <a:ext cx="875232" cy="452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 smtClean="0"/>
                <a:t>1</a:t>
              </a:r>
              <a:endParaRPr lang="en-US" sz="1700" dirty="0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1104990" y="6071516"/>
            <a:ext cx="827803" cy="468137"/>
            <a:chOff x="322411" y="5995422"/>
            <a:chExt cx="875232" cy="681148"/>
          </a:xfrm>
        </p:grpSpPr>
        <p:sp>
          <p:nvSpPr>
            <p:cNvPr id="185" name="Multidocument 184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/>
                <a:t>2</a:t>
              </a:r>
              <a:endParaRPr lang="en-US" sz="1700" dirty="0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1980954" y="6080299"/>
            <a:ext cx="827803" cy="468137"/>
            <a:chOff x="322411" y="5995422"/>
            <a:chExt cx="875232" cy="681148"/>
          </a:xfrm>
        </p:grpSpPr>
        <p:sp>
          <p:nvSpPr>
            <p:cNvPr id="188" name="Multidocument 187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/>
                <a:t>3</a:t>
              </a:r>
              <a:endParaRPr lang="en-US" sz="1700" dirty="0"/>
            </a:p>
          </p:txBody>
        </p:sp>
      </p:grpSp>
      <p:sp>
        <p:nvSpPr>
          <p:cNvPr id="170" name="Can 169"/>
          <p:cNvSpPr/>
          <p:nvPr/>
        </p:nvSpPr>
        <p:spPr>
          <a:xfrm>
            <a:off x="1207455" y="3933418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00" name="Group 199"/>
          <p:cNvGrpSpPr/>
          <p:nvPr/>
        </p:nvGrpSpPr>
        <p:grpSpPr>
          <a:xfrm>
            <a:off x="1297498" y="4060276"/>
            <a:ext cx="905037" cy="338554"/>
            <a:chOff x="2015965" y="4314873"/>
            <a:chExt cx="905037" cy="338554"/>
          </a:xfrm>
        </p:grpSpPr>
        <p:sp>
          <p:nvSpPr>
            <p:cNvPr id="201" name="Rectangle 200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/>
                <a:t>1</a:t>
              </a:r>
              <a:endParaRPr lang="en-US" sz="1600" dirty="0"/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1297501" y="4358415"/>
            <a:ext cx="905037" cy="338554"/>
            <a:chOff x="2015965" y="4314873"/>
            <a:chExt cx="905037" cy="338554"/>
          </a:xfrm>
        </p:grpSpPr>
        <p:sp>
          <p:nvSpPr>
            <p:cNvPr id="204" name="Rectangle 203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/>
                <a:t>1</a:t>
              </a:r>
              <a:endParaRPr lang="en-US" sz="1600" dirty="0"/>
            </a:p>
          </p:txBody>
        </p:sp>
      </p:grpSp>
      <p:sp>
        <p:nvSpPr>
          <p:cNvPr id="207" name="Can 206"/>
          <p:cNvSpPr/>
          <p:nvPr/>
        </p:nvSpPr>
        <p:spPr>
          <a:xfrm>
            <a:off x="3581216" y="1928253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09" name="Group 208"/>
          <p:cNvGrpSpPr/>
          <p:nvPr/>
        </p:nvGrpSpPr>
        <p:grpSpPr>
          <a:xfrm>
            <a:off x="3772864" y="2073849"/>
            <a:ext cx="905037" cy="338554"/>
            <a:chOff x="2015965" y="4314873"/>
            <a:chExt cx="905037" cy="338554"/>
          </a:xfrm>
        </p:grpSpPr>
        <p:sp>
          <p:nvSpPr>
            <p:cNvPr id="213" name="Rectangle 212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/>
                <a:t>2</a:t>
              </a:r>
              <a:endParaRPr lang="en-US" sz="1600" dirty="0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3761977" y="2371393"/>
            <a:ext cx="905037" cy="338554"/>
            <a:chOff x="2015965" y="4314873"/>
            <a:chExt cx="905037" cy="338554"/>
          </a:xfrm>
        </p:grpSpPr>
        <p:sp>
          <p:nvSpPr>
            <p:cNvPr id="211" name="Rectangle 210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/>
                <a:t>2</a:t>
              </a:r>
              <a:endParaRPr lang="en-US" sz="1600" dirty="0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5947977" y="3923703"/>
            <a:ext cx="2041002" cy="828408"/>
            <a:chOff x="1170356" y="3915275"/>
            <a:chExt cx="2041002" cy="828408"/>
          </a:xfrm>
        </p:grpSpPr>
        <p:sp>
          <p:nvSpPr>
            <p:cNvPr id="218" name="Can 217"/>
            <p:cNvSpPr/>
            <p:nvPr/>
          </p:nvSpPr>
          <p:spPr>
            <a:xfrm>
              <a:off x="1170356" y="3915275"/>
              <a:ext cx="2041002" cy="828408"/>
            </a:xfrm>
            <a:prstGeom prst="can">
              <a:avLst>
                <a:gd name="adj" fmla="val 22959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grpSp>
          <p:nvGrpSpPr>
            <p:cNvPr id="220" name="Group 219"/>
            <p:cNvGrpSpPr/>
            <p:nvPr/>
          </p:nvGrpSpPr>
          <p:grpSpPr>
            <a:xfrm>
              <a:off x="1235816" y="4060871"/>
              <a:ext cx="905037" cy="338554"/>
              <a:chOff x="1145101" y="4314873"/>
              <a:chExt cx="905037" cy="338554"/>
            </a:xfrm>
          </p:grpSpPr>
          <p:sp>
            <p:nvSpPr>
              <p:cNvPr id="224" name="Rectangle 223"/>
              <p:cNvSpPr/>
              <p:nvPr/>
            </p:nvSpPr>
            <p:spPr>
              <a:xfrm>
                <a:off x="1199527" y="4401021"/>
                <a:ext cx="814324" cy="23426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1145101" y="4314873"/>
                <a:ext cx="905037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/>
                  <a:t>int-</a:t>
                </a:r>
                <a:r>
                  <a:rPr lang="en-US" sz="1600" dirty="0" smtClean="0"/>
                  <a:t>data</a:t>
                </a:r>
                <a:r>
                  <a:rPr lang="en-US" sz="1600" baseline="-25000" dirty="0"/>
                  <a:t>3</a:t>
                </a:r>
                <a:endParaRPr lang="en-US" sz="1600" dirty="0"/>
              </a:p>
            </p:txBody>
          </p:sp>
        </p:grpSp>
        <p:grpSp>
          <p:nvGrpSpPr>
            <p:cNvPr id="221" name="Group 220"/>
            <p:cNvGrpSpPr/>
            <p:nvPr/>
          </p:nvGrpSpPr>
          <p:grpSpPr>
            <a:xfrm>
              <a:off x="1261215" y="4358415"/>
              <a:ext cx="905037" cy="338554"/>
              <a:chOff x="1181387" y="4314873"/>
              <a:chExt cx="905037" cy="338554"/>
            </a:xfrm>
          </p:grpSpPr>
          <p:sp>
            <p:nvSpPr>
              <p:cNvPr id="222" name="Rectangle 221"/>
              <p:cNvSpPr/>
              <p:nvPr/>
            </p:nvSpPr>
            <p:spPr>
              <a:xfrm>
                <a:off x="1181387" y="4401021"/>
                <a:ext cx="814324" cy="23426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1181387" y="4314873"/>
                <a:ext cx="905037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/>
                  <a:t>int-</a:t>
                </a:r>
                <a:r>
                  <a:rPr lang="en-US" sz="1600" dirty="0" smtClean="0"/>
                  <a:t>data</a:t>
                </a:r>
                <a:r>
                  <a:rPr lang="en-US" sz="1600" baseline="-25000" dirty="0" smtClean="0"/>
                  <a:t>3</a:t>
                </a:r>
                <a:endParaRPr lang="en-US" sz="1600" dirty="0"/>
              </a:p>
            </p:txBody>
          </p:sp>
        </p:grpSp>
      </p:grpSp>
      <p:grpSp>
        <p:nvGrpSpPr>
          <p:cNvPr id="74" name="Group 73"/>
          <p:cNvGrpSpPr/>
          <p:nvPr/>
        </p:nvGrpSpPr>
        <p:grpSpPr>
          <a:xfrm>
            <a:off x="6326405" y="6071418"/>
            <a:ext cx="669665" cy="468137"/>
            <a:chOff x="322411" y="5995422"/>
            <a:chExt cx="875232" cy="681148"/>
          </a:xfrm>
        </p:grpSpPr>
        <p:sp>
          <p:nvSpPr>
            <p:cNvPr id="75" name="Multidocument 74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accent6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Out</a:t>
              </a:r>
              <a:r>
                <a:rPr lang="en-US" sz="1700" baseline="-25000" dirty="0" smtClean="0"/>
                <a:t>1</a:t>
              </a:r>
              <a:endParaRPr lang="en-US" sz="1700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7119741" y="6071516"/>
            <a:ext cx="669665" cy="468137"/>
            <a:chOff x="322411" y="5995422"/>
            <a:chExt cx="875232" cy="681148"/>
          </a:xfrm>
        </p:grpSpPr>
        <p:sp>
          <p:nvSpPr>
            <p:cNvPr id="82" name="Multidocument 81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accent6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Out</a:t>
              </a:r>
              <a:r>
                <a:rPr lang="en-US" sz="1700" baseline="-25000" dirty="0"/>
                <a:t>2</a:t>
              </a:r>
              <a:endParaRPr lang="en-US" sz="1700" dirty="0"/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270792" y="669418"/>
            <a:ext cx="2905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Reduce Stage</a:t>
            </a:r>
          </a:p>
          <a:p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(2</a:t>
            </a:r>
            <a:r>
              <a:rPr lang="en-US" sz="3000" baseline="30000" dirty="0" smtClean="0">
                <a:solidFill>
                  <a:srgbClr val="FF0000"/>
                </a:solidFill>
                <a:latin typeface="Trebuchet MS"/>
                <a:cs typeface="Trebuchet MS"/>
              </a:rPr>
              <a:t>nd</a:t>
            </a:r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rebuchet MS"/>
                <a:cs typeface="Trebuchet MS"/>
              </a:rPr>
              <a:t>superstep</a:t>
            </a:r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)</a:t>
            </a:r>
            <a:endParaRPr lang="en-US" sz="3000" dirty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2215538" y="4060871"/>
            <a:ext cx="905037" cy="338554"/>
            <a:chOff x="2015965" y="4314873"/>
            <a:chExt cx="905037" cy="338554"/>
          </a:xfrm>
        </p:grpSpPr>
        <p:sp>
          <p:nvSpPr>
            <p:cNvPr id="101" name="Rectangle 100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int-data</a:t>
              </a:r>
              <a:r>
                <a:rPr lang="en-US" sz="1600" baseline="-25000" dirty="0"/>
                <a:t>2</a:t>
              </a:r>
              <a:endParaRPr lang="en-US" sz="1600" dirty="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2204651" y="4358415"/>
            <a:ext cx="905037" cy="338554"/>
            <a:chOff x="2015965" y="4314873"/>
            <a:chExt cx="905037" cy="338554"/>
          </a:xfrm>
        </p:grpSpPr>
        <p:sp>
          <p:nvSpPr>
            <p:cNvPr id="104" name="Rectangle 103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3</a:t>
              </a:r>
              <a:endParaRPr lang="en-US" sz="1600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680014" y="2073849"/>
            <a:ext cx="905037" cy="338554"/>
            <a:chOff x="2015965" y="4314873"/>
            <a:chExt cx="905037" cy="338554"/>
          </a:xfrm>
        </p:grpSpPr>
        <p:sp>
          <p:nvSpPr>
            <p:cNvPr id="110" name="Rectangle 109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1</a:t>
              </a:r>
              <a:endParaRPr lang="en-US" sz="1600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4669127" y="2371393"/>
            <a:ext cx="905037" cy="338554"/>
            <a:chOff x="2015965" y="4314873"/>
            <a:chExt cx="905037" cy="338554"/>
          </a:xfrm>
        </p:grpSpPr>
        <p:sp>
          <p:nvSpPr>
            <p:cNvPr id="113" name="Rectangle 112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3</a:t>
              </a:r>
              <a:endParaRPr lang="en-US" sz="1600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7120160" y="4069299"/>
            <a:ext cx="905037" cy="338554"/>
            <a:chOff x="2015965" y="4314873"/>
            <a:chExt cx="905037" cy="338554"/>
          </a:xfrm>
        </p:grpSpPr>
        <p:sp>
          <p:nvSpPr>
            <p:cNvPr id="116" name="Rectangle 115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1</a:t>
              </a:r>
              <a:endParaRPr lang="en-US" sz="1600" dirty="0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7109273" y="4366843"/>
            <a:ext cx="905037" cy="338554"/>
            <a:chOff x="2015965" y="4314873"/>
            <a:chExt cx="905037" cy="338554"/>
          </a:xfrm>
        </p:grpSpPr>
        <p:sp>
          <p:nvSpPr>
            <p:cNvPr id="119" name="Rectangle 118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/>
                <a:t>2</a:t>
              </a:r>
              <a:endParaRPr lang="en-US" sz="1600" dirty="0"/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6263918" y="2620209"/>
            <a:ext cx="157762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endParaRPr lang="en-US" sz="15000" dirty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253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091"/>
    </mc:Choice>
    <mc:Fallback xmlns="">
      <p:transition xmlns:p14="http://schemas.microsoft.com/office/powerpoint/2010/main" spd="slow" advTm="5209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144" y="-45114"/>
            <a:ext cx="91910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srgbClr val="000000"/>
                </a:solidFill>
                <a:latin typeface="Trebuchet MS"/>
              </a:rPr>
              <a:t>Reducer Failure Recovery</a:t>
            </a:r>
            <a:endParaRPr lang="en-US" sz="3200" b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548437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48</a:t>
            </a:fld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14300" y="627622"/>
            <a:ext cx="8915400" cy="6266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 smtClean="0">
              <a:solidFill>
                <a:srgbClr val="000090"/>
              </a:solidFill>
              <a:latin typeface="Calibri"/>
              <a:cs typeface="Calibri"/>
            </a:endParaRPr>
          </a:p>
        </p:txBody>
      </p:sp>
      <p:sp>
        <p:nvSpPr>
          <p:cNvPr id="2" name="Can 1"/>
          <p:cNvSpPr/>
          <p:nvPr/>
        </p:nvSpPr>
        <p:spPr>
          <a:xfrm>
            <a:off x="344714" y="5724072"/>
            <a:ext cx="8545286" cy="1133928"/>
          </a:xfrm>
          <a:prstGeom prst="can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34268" y="537063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07" idx="1"/>
          </p:cNvCxnSpPr>
          <p:nvPr/>
        </p:nvCxnSpPr>
        <p:spPr>
          <a:xfrm flipH="1" flipV="1">
            <a:off x="4604207" y="2802128"/>
            <a:ext cx="1284324" cy="1036553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3319883" y="2802128"/>
            <a:ext cx="1284324" cy="858311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07" idx="1"/>
            <a:endCxn id="135" idx="3"/>
          </p:cNvCxnSpPr>
          <p:nvPr/>
        </p:nvCxnSpPr>
        <p:spPr>
          <a:xfrm flipH="1">
            <a:off x="3306810" y="3838681"/>
            <a:ext cx="2581721" cy="0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319883" y="3539785"/>
            <a:ext cx="199958" cy="430887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 rot="18878460">
            <a:off x="4613768" y="2889443"/>
            <a:ext cx="429768" cy="20116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/>
          <p:cNvGrpSpPr/>
          <p:nvPr/>
        </p:nvGrpSpPr>
        <p:grpSpPr>
          <a:xfrm>
            <a:off x="5888531" y="2865474"/>
            <a:ext cx="2176272" cy="2293863"/>
            <a:chOff x="5888531" y="2766697"/>
            <a:chExt cx="2176272" cy="2293863"/>
          </a:xfrm>
        </p:grpSpPr>
        <p:sp>
          <p:nvSpPr>
            <p:cNvPr id="106" name="TextBox 105"/>
            <p:cNvSpPr txBox="1"/>
            <p:nvPr/>
          </p:nvSpPr>
          <p:spPr>
            <a:xfrm>
              <a:off x="6207257" y="4691228"/>
              <a:ext cx="17817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Trebuchet MS"/>
                  <a:cs typeface="Trebuchet MS"/>
                </a:rPr>
                <a:t>New Worker 3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888531" y="2766697"/>
              <a:ext cx="2176272" cy="194641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130538" y="2865474"/>
            <a:ext cx="2176272" cy="2283827"/>
            <a:chOff x="5888531" y="2766697"/>
            <a:chExt cx="2176272" cy="2283827"/>
          </a:xfrm>
        </p:grpSpPr>
        <p:sp>
          <p:nvSpPr>
            <p:cNvPr id="134" name="TextBox 133"/>
            <p:cNvSpPr txBox="1"/>
            <p:nvPr/>
          </p:nvSpPr>
          <p:spPr>
            <a:xfrm>
              <a:off x="5983590" y="4681192"/>
              <a:ext cx="20410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1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888531" y="2766697"/>
              <a:ext cx="2176272" cy="194641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500730" y="558942"/>
            <a:ext cx="2176272" cy="2215671"/>
            <a:chOff x="5888531" y="2497439"/>
            <a:chExt cx="2176272" cy="2215671"/>
          </a:xfrm>
        </p:grpSpPr>
        <p:sp>
          <p:nvSpPr>
            <p:cNvPr id="149" name="TextBox 148"/>
            <p:cNvSpPr txBox="1"/>
            <p:nvPr/>
          </p:nvSpPr>
          <p:spPr>
            <a:xfrm>
              <a:off x="6133642" y="2497439"/>
              <a:ext cx="1728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2</a:t>
              </a: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888531" y="2900923"/>
              <a:ext cx="2176272" cy="18121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cxnSp>
        <p:nvCxnSpPr>
          <p:cNvPr id="6" name="Straight Arrow Connector 5"/>
          <p:cNvCxnSpPr/>
          <p:nvPr/>
        </p:nvCxnSpPr>
        <p:spPr>
          <a:xfrm>
            <a:off x="2215017" y="5177480"/>
            <a:ext cx="0" cy="51856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06" idx="2"/>
          </p:cNvCxnSpPr>
          <p:nvPr/>
        </p:nvCxnSpPr>
        <p:spPr>
          <a:xfrm>
            <a:off x="7098118" y="5159337"/>
            <a:ext cx="0" cy="56473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>
            <a:off x="4606093" y="2766454"/>
            <a:ext cx="0" cy="292194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620667" y="5957670"/>
            <a:ext cx="37601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Distributed Storage (E.g., Distr. File System, Distr. Database)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25221" y="6080299"/>
            <a:ext cx="827803" cy="468137"/>
            <a:chOff x="322411" y="5995422"/>
            <a:chExt cx="875232" cy="681148"/>
          </a:xfrm>
        </p:grpSpPr>
        <p:sp>
          <p:nvSpPr>
            <p:cNvPr id="173" name="Multidocument 172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2411" y="5995422"/>
              <a:ext cx="875232" cy="452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 smtClean="0"/>
                <a:t>1</a:t>
              </a:r>
              <a:endParaRPr lang="en-US" sz="1700" dirty="0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1104990" y="6071516"/>
            <a:ext cx="827803" cy="468137"/>
            <a:chOff x="322411" y="5995422"/>
            <a:chExt cx="875232" cy="681148"/>
          </a:xfrm>
        </p:grpSpPr>
        <p:sp>
          <p:nvSpPr>
            <p:cNvPr id="185" name="Multidocument 184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/>
                <a:t>2</a:t>
              </a:r>
              <a:endParaRPr lang="en-US" sz="1700" dirty="0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1980954" y="6080299"/>
            <a:ext cx="827803" cy="468137"/>
            <a:chOff x="322411" y="5995422"/>
            <a:chExt cx="875232" cy="681148"/>
          </a:xfrm>
        </p:grpSpPr>
        <p:sp>
          <p:nvSpPr>
            <p:cNvPr id="188" name="Multidocument 187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/>
                <a:t>3</a:t>
              </a:r>
              <a:endParaRPr lang="en-US" sz="1700" dirty="0"/>
            </a:p>
          </p:txBody>
        </p:sp>
      </p:grpSp>
      <p:sp>
        <p:nvSpPr>
          <p:cNvPr id="170" name="Can 169"/>
          <p:cNvSpPr/>
          <p:nvPr/>
        </p:nvSpPr>
        <p:spPr>
          <a:xfrm>
            <a:off x="1189312" y="3915275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00" name="Group 199"/>
          <p:cNvGrpSpPr/>
          <p:nvPr/>
        </p:nvGrpSpPr>
        <p:grpSpPr>
          <a:xfrm>
            <a:off x="2106680" y="4060871"/>
            <a:ext cx="905037" cy="338554"/>
            <a:chOff x="2015965" y="4314873"/>
            <a:chExt cx="905037" cy="338554"/>
          </a:xfrm>
        </p:grpSpPr>
        <p:sp>
          <p:nvSpPr>
            <p:cNvPr id="201" name="Rectangle 200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int-data</a:t>
              </a:r>
              <a:r>
                <a:rPr lang="en-US" sz="1600" baseline="-25000" dirty="0"/>
                <a:t>2</a:t>
              </a:r>
              <a:endParaRPr lang="en-US" sz="1600" dirty="0"/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2095793" y="4358415"/>
            <a:ext cx="905037" cy="338554"/>
            <a:chOff x="2015965" y="4314873"/>
            <a:chExt cx="905037" cy="338554"/>
          </a:xfrm>
        </p:grpSpPr>
        <p:sp>
          <p:nvSpPr>
            <p:cNvPr id="204" name="Rectangle 203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3</a:t>
              </a:r>
              <a:endParaRPr lang="en-US" sz="1600" dirty="0"/>
            </a:p>
          </p:txBody>
        </p:sp>
      </p:grpSp>
      <p:sp>
        <p:nvSpPr>
          <p:cNvPr id="207" name="Can 206"/>
          <p:cNvSpPr/>
          <p:nvPr/>
        </p:nvSpPr>
        <p:spPr>
          <a:xfrm>
            <a:off x="3563073" y="1928253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09" name="Group 208"/>
          <p:cNvGrpSpPr/>
          <p:nvPr/>
        </p:nvGrpSpPr>
        <p:grpSpPr>
          <a:xfrm>
            <a:off x="4480441" y="2073849"/>
            <a:ext cx="905037" cy="338554"/>
            <a:chOff x="2015965" y="4314873"/>
            <a:chExt cx="905037" cy="338554"/>
          </a:xfrm>
        </p:grpSpPr>
        <p:sp>
          <p:nvSpPr>
            <p:cNvPr id="213" name="Rectangle 212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1</a:t>
              </a:r>
              <a:endParaRPr lang="en-US" sz="1600" dirty="0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4469554" y="2371393"/>
            <a:ext cx="905037" cy="338554"/>
            <a:chOff x="2015965" y="4314873"/>
            <a:chExt cx="905037" cy="338554"/>
          </a:xfrm>
        </p:grpSpPr>
        <p:sp>
          <p:nvSpPr>
            <p:cNvPr id="211" name="Rectangle 210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3</a:t>
              </a:r>
              <a:endParaRPr lang="en-US" sz="1600" dirty="0"/>
            </a:p>
          </p:txBody>
        </p:sp>
      </p:grpSp>
      <p:sp>
        <p:nvSpPr>
          <p:cNvPr id="218" name="Can 217"/>
          <p:cNvSpPr/>
          <p:nvPr/>
        </p:nvSpPr>
        <p:spPr>
          <a:xfrm>
            <a:off x="5947977" y="3923703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792" y="669418"/>
            <a:ext cx="29050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Shuffle new Worker 3’s data again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6326405" y="6071418"/>
            <a:ext cx="669665" cy="468137"/>
            <a:chOff x="322411" y="5995422"/>
            <a:chExt cx="875232" cy="681148"/>
          </a:xfrm>
        </p:grpSpPr>
        <p:sp>
          <p:nvSpPr>
            <p:cNvPr id="69" name="Multidocument 68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accent6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Out</a:t>
              </a:r>
              <a:r>
                <a:rPr lang="en-US" sz="1700" baseline="-25000" dirty="0" smtClean="0"/>
                <a:t>1</a:t>
              </a:r>
              <a:endParaRPr lang="en-US" sz="1700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7119741" y="6071516"/>
            <a:ext cx="669665" cy="468137"/>
            <a:chOff x="322411" y="5995422"/>
            <a:chExt cx="875232" cy="681148"/>
          </a:xfrm>
        </p:grpSpPr>
        <p:sp>
          <p:nvSpPr>
            <p:cNvPr id="78" name="Multidocument 77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accent6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Out</a:t>
              </a:r>
              <a:r>
                <a:rPr lang="en-US" sz="1700" baseline="-25000" dirty="0"/>
                <a:t>2</a:t>
              </a:r>
              <a:endParaRPr lang="en-US" sz="1700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53756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091"/>
    </mc:Choice>
    <mc:Fallback xmlns="">
      <p:transition xmlns:p14="http://schemas.microsoft.com/office/powerpoint/2010/main" spd="slow" advTm="5209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399 0.00532 " pathEditMode="relative" ptsTypes="AA">
                                      <p:cBhvr>
                                        <p:cTn id="1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726 0.09352 " pathEditMode="relative" ptsTypes="AA">
                                      <p:cBhvr>
                                        <p:cTn id="1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76" grpId="2" animBg="1"/>
      <p:bldP spid="80" grpId="0" animBg="1"/>
      <p:bldP spid="80" grpId="1" animBg="1"/>
      <p:bldP spid="80" grpId="2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144" y="-45114"/>
            <a:ext cx="91910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0" dirty="0">
                <a:solidFill>
                  <a:srgbClr val="000000"/>
                </a:solidFill>
                <a:latin typeface="Trebuchet MS"/>
              </a:rPr>
              <a:t>Reducer Failure Recovery</a:t>
            </a:r>
            <a:endParaRPr lang="en-US" sz="3200" b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548437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49</a:t>
            </a:fld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14300" y="627622"/>
            <a:ext cx="8915400" cy="6266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 smtClean="0">
              <a:solidFill>
                <a:srgbClr val="000090"/>
              </a:solidFill>
              <a:latin typeface="Calibri"/>
              <a:cs typeface="Calibri"/>
            </a:endParaRPr>
          </a:p>
        </p:txBody>
      </p:sp>
      <p:sp>
        <p:nvSpPr>
          <p:cNvPr id="2" name="Can 1"/>
          <p:cNvSpPr/>
          <p:nvPr/>
        </p:nvSpPr>
        <p:spPr>
          <a:xfrm>
            <a:off x="344714" y="5724072"/>
            <a:ext cx="8545286" cy="1133928"/>
          </a:xfrm>
          <a:prstGeom prst="can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34268" y="537063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07" idx="1"/>
          </p:cNvCxnSpPr>
          <p:nvPr/>
        </p:nvCxnSpPr>
        <p:spPr>
          <a:xfrm flipH="1" flipV="1">
            <a:off x="4604207" y="2802128"/>
            <a:ext cx="1284324" cy="1036553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3319883" y="2802128"/>
            <a:ext cx="1284324" cy="858311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07" idx="1"/>
            <a:endCxn id="135" idx="3"/>
          </p:cNvCxnSpPr>
          <p:nvPr/>
        </p:nvCxnSpPr>
        <p:spPr>
          <a:xfrm flipH="1">
            <a:off x="3306810" y="3838681"/>
            <a:ext cx="2581721" cy="0"/>
          </a:xfrm>
          <a:prstGeom prst="straightConnector1">
            <a:avLst/>
          </a:prstGeom>
          <a:ln w="47625">
            <a:solidFill>
              <a:schemeClr val="bg1">
                <a:lumMod val="50000"/>
              </a:schemeClr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5888531" y="2865474"/>
            <a:ext cx="2176272" cy="2293863"/>
            <a:chOff x="5888531" y="2766697"/>
            <a:chExt cx="2176272" cy="2293863"/>
          </a:xfrm>
        </p:grpSpPr>
        <p:sp>
          <p:nvSpPr>
            <p:cNvPr id="106" name="TextBox 105"/>
            <p:cNvSpPr txBox="1"/>
            <p:nvPr/>
          </p:nvSpPr>
          <p:spPr>
            <a:xfrm>
              <a:off x="6207257" y="4691228"/>
              <a:ext cx="1577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3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888531" y="2766697"/>
              <a:ext cx="2176272" cy="194641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130538" y="2865474"/>
            <a:ext cx="2176272" cy="2283827"/>
            <a:chOff x="5888531" y="2766697"/>
            <a:chExt cx="2176272" cy="2283827"/>
          </a:xfrm>
        </p:grpSpPr>
        <p:sp>
          <p:nvSpPr>
            <p:cNvPr id="134" name="TextBox 133"/>
            <p:cNvSpPr txBox="1"/>
            <p:nvPr/>
          </p:nvSpPr>
          <p:spPr>
            <a:xfrm>
              <a:off x="5983590" y="4681192"/>
              <a:ext cx="20410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1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888531" y="2766697"/>
              <a:ext cx="2176272" cy="194641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500730" y="558942"/>
            <a:ext cx="2176272" cy="2215671"/>
            <a:chOff x="5888531" y="2497439"/>
            <a:chExt cx="2176272" cy="2215671"/>
          </a:xfrm>
        </p:grpSpPr>
        <p:sp>
          <p:nvSpPr>
            <p:cNvPr id="149" name="TextBox 148"/>
            <p:cNvSpPr txBox="1"/>
            <p:nvPr/>
          </p:nvSpPr>
          <p:spPr>
            <a:xfrm>
              <a:off x="6133642" y="2497439"/>
              <a:ext cx="1728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rebuchet MS"/>
                  <a:cs typeface="Trebuchet MS"/>
                </a:rPr>
                <a:t>Worker 2</a:t>
              </a: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888531" y="2900923"/>
              <a:ext cx="2176272" cy="18121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  <a:latin typeface="Trebuchet MS"/>
                <a:cs typeface="Trebuchet MS"/>
              </a:endParaRPr>
            </a:p>
          </p:txBody>
        </p:sp>
      </p:grpSp>
      <p:cxnSp>
        <p:nvCxnSpPr>
          <p:cNvPr id="6" name="Straight Arrow Connector 5"/>
          <p:cNvCxnSpPr/>
          <p:nvPr/>
        </p:nvCxnSpPr>
        <p:spPr>
          <a:xfrm>
            <a:off x="2215017" y="5177480"/>
            <a:ext cx="0" cy="51856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06" idx="2"/>
          </p:cNvCxnSpPr>
          <p:nvPr/>
        </p:nvCxnSpPr>
        <p:spPr>
          <a:xfrm>
            <a:off x="6996070" y="5159337"/>
            <a:ext cx="0" cy="51856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>
            <a:off x="4606093" y="2766454"/>
            <a:ext cx="0" cy="292194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690810" y="6071418"/>
            <a:ext cx="38030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</a:rPr>
              <a:t>Distributed Storage (E.g., Distr. File System, Distr. Database)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25221" y="6080299"/>
            <a:ext cx="827803" cy="468137"/>
            <a:chOff x="322411" y="5995422"/>
            <a:chExt cx="875232" cy="681148"/>
          </a:xfrm>
        </p:grpSpPr>
        <p:sp>
          <p:nvSpPr>
            <p:cNvPr id="173" name="Multidocument 172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2411" y="5995422"/>
              <a:ext cx="875232" cy="452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 smtClean="0"/>
                <a:t>1</a:t>
              </a:r>
              <a:endParaRPr lang="en-US" sz="1700" dirty="0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1104990" y="6071516"/>
            <a:ext cx="827803" cy="468137"/>
            <a:chOff x="322411" y="5995422"/>
            <a:chExt cx="875232" cy="681148"/>
          </a:xfrm>
        </p:grpSpPr>
        <p:sp>
          <p:nvSpPr>
            <p:cNvPr id="185" name="Multidocument 184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/>
                <a:t>2</a:t>
              </a:r>
              <a:endParaRPr lang="en-US" sz="1700" dirty="0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1980954" y="6080299"/>
            <a:ext cx="827803" cy="468137"/>
            <a:chOff x="322411" y="5995422"/>
            <a:chExt cx="875232" cy="681148"/>
          </a:xfrm>
        </p:grpSpPr>
        <p:sp>
          <p:nvSpPr>
            <p:cNvPr id="188" name="Multidocument 187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Input</a:t>
              </a:r>
              <a:r>
                <a:rPr lang="en-US" sz="1700" baseline="-25000" dirty="0"/>
                <a:t>3</a:t>
              </a:r>
              <a:endParaRPr lang="en-US" sz="1700" dirty="0"/>
            </a:p>
          </p:txBody>
        </p:sp>
      </p:grpSp>
      <p:sp>
        <p:nvSpPr>
          <p:cNvPr id="170" name="Can 169"/>
          <p:cNvSpPr/>
          <p:nvPr/>
        </p:nvSpPr>
        <p:spPr>
          <a:xfrm>
            <a:off x="1207455" y="3933418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7" name="Can 206"/>
          <p:cNvSpPr/>
          <p:nvPr/>
        </p:nvSpPr>
        <p:spPr>
          <a:xfrm>
            <a:off x="3581216" y="1928253"/>
            <a:ext cx="2041002" cy="828408"/>
          </a:xfrm>
          <a:prstGeom prst="can">
            <a:avLst>
              <a:gd name="adj" fmla="val 2295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17" name="Group 216"/>
          <p:cNvGrpSpPr/>
          <p:nvPr/>
        </p:nvGrpSpPr>
        <p:grpSpPr>
          <a:xfrm>
            <a:off x="5947977" y="3923703"/>
            <a:ext cx="2041002" cy="828408"/>
            <a:chOff x="1170356" y="3915275"/>
            <a:chExt cx="2041002" cy="828408"/>
          </a:xfrm>
        </p:grpSpPr>
        <p:sp>
          <p:nvSpPr>
            <p:cNvPr id="218" name="Can 217"/>
            <p:cNvSpPr/>
            <p:nvPr/>
          </p:nvSpPr>
          <p:spPr>
            <a:xfrm>
              <a:off x="1170356" y="3915275"/>
              <a:ext cx="2041002" cy="828408"/>
            </a:xfrm>
            <a:prstGeom prst="can">
              <a:avLst>
                <a:gd name="adj" fmla="val 22959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grpSp>
          <p:nvGrpSpPr>
            <p:cNvPr id="220" name="Group 219"/>
            <p:cNvGrpSpPr/>
            <p:nvPr/>
          </p:nvGrpSpPr>
          <p:grpSpPr>
            <a:xfrm>
              <a:off x="1235816" y="4060871"/>
              <a:ext cx="905037" cy="338554"/>
              <a:chOff x="1145101" y="4314873"/>
              <a:chExt cx="905037" cy="338554"/>
            </a:xfrm>
          </p:grpSpPr>
          <p:sp>
            <p:nvSpPr>
              <p:cNvPr id="224" name="Rectangle 223"/>
              <p:cNvSpPr/>
              <p:nvPr/>
            </p:nvSpPr>
            <p:spPr>
              <a:xfrm>
                <a:off x="1199527" y="4401021"/>
                <a:ext cx="814324" cy="23426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1145101" y="4314873"/>
                <a:ext cx="905037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/>
                  <a:t>int-</a:t>
                </a:r>
                <a:r>
                  <a:rPr lang="en-US" sz="1600" dirty="0" smtClean="0"/>
                  <a:t>data</a:t>
                </a:r>
                <a:r>
                  <a:rPr lang="en-US" sz="1600" baseline="-25000" dirty="0"/>
                  <a:t>3</a:t>
                </a:r>
                <a:endParaRPr lang="en-US" sz="1600" dirty="0"/>
              </a:p>
            </p:txBody>
          </p:sp>
        </p:grpSp>
        <p:grpSp>
          <p:nvGrpSpPr>
            <p:cNvPr id="221" name="Group 220"/>
            <p:cNvGrpSpPr/>
            <p:nvPr/>
          </p:nvGrpSpPr>
          <p:grpSpPr>
            <a:xfrm>
              <a:off x="1261215" y="4358415"/>
              <a:ext cx="905037" cy="338554"/>
              <a:chOff x="1181387" y="4314873"/>
              <a:chExt cx="905037" cy="338554"/>
            </a:xfrm>
          </p:grpSpPr>
          <p:sp>
            <p:nvSpPr>
              <p:cNvPr id="222" name="Rectangle 221"/>
              <p:cNvSpPr/>
              <p:nvPr/>
            </p:nvSpPr>
            <p:spPr>
              <a:xfrm>
                <a:off x="1181387" y="4401021"/>
                <a:ext cx="814324" cy="23426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1181387" y="4314873"/>
                <a:ext cx="905037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/>
                  <a:t>int-</a:t>
                </a:r>
                <a:r>
                  <a:rPr lang="en-US" sz="1600" dirty="0" smtClean="0"/>
                  <a:t>data</a:t>
                </a:r>
                <a:r>
                  <a:rPr lang="en-US" sz="1600" baseline="-25000" dirty="0" smtClean="0"/>
                  <a:t>3</a:t>
                </a:r>
                <a:endParaRPr lang="en-US" sz="1600" dirty="0"/>
              </a:p>
            </p:txBody>
          </p:sp>
        </p:grpSp>
      </p:grpSp>
      <p:sp>
        <p:nvSpPr>
          <p:cNvPr id="230" name="TextBox 229"/>
          <p:cNvSpPr txBox="1"/>
          <p:nvPr/>
        </p:nvSpPr>
        <p:spPr>
          <a:xfrm>
            <a:off x="6178205" y="3118007"/>
            <a:ext cx="1611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  <a:latin typeface="Chalkboard"/>
                <a:cs typeface="Chalkboard"/>
              </a:rPr>
              <a:t>reduce()</a:t>
            </a:r>
            <a:endParaRPr lang="en-US" sz="2400" dirty="0">
              <a:solidFill>
                <a:srgbClr val="990000"/>
              </a:solidFill>
              <a:latin typeface="Chalkboard"/>
              <a:cs typeface="Chalkboard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6326405" y="6071418"/>
            <a:ext cx="669665" cy="468137"/>
            <a:chOff x="322411" y="5995422"/>
            <a:chExt cx="875232" cy="681148"/>
          </a:xfrm>
        </p:grpSpPr>
        <p:sp>
          <p:nvSpPr>
            <p:cNvPr id="75" name="Multidocument 74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accent6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Out</a:t>
              </a:r>
              <a:r>
                <a:rPr lang="en-US" sz="1700" baseline="-25000" dirty="0" smtClean="0"/>
                <a:t>1</a:t>
              </a:r>
              <a:endParaRPr lang="en-US" sz="1700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7119741" y="6071516"/>
            <a:ext cx="669665" cy="468137"/>
            <a:chOff x="322411" y="5995422"/>
            <a:chExt cx="875232" cy="681148"/>
          </a:xfrm>
        </p:grpSpPr>
        <p:sp>
          <p:nvSpPr>
            <p:cNvPr id="82" name="Multidocument 81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accent6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Out</a:t>
              </a:r>
              <a:r>
                <a:rPr lang="en-US" sz="1700" baseline="-25000" dirty="0"/>
                <a:t>2</a:t>
              </a:r>
              <a:endParaRPr lang="en-US" sz="1700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7988979" y="5998749"/>
            <a:ext cx="669665" cy="468137"/>
            <a:chOff x="322411" y="5995422"/>
            <a:chExt cx="875232" cy="681148"/>
          </a:xfrm>
        </p:grpSpPr>
        <p:sp>
          <p:nvSpPr>
            <p:cNvPr id="86" name="Multidocument 85"/>
            <p:cNvSpPr/>
            <p:nvPr/>
          </p:nvSpPr>
          <p:spPr>
            <a:xfrm>
              <a:off x="374241" y="6008375"/>
              <a:ext cx="774440" cy="668195"/>
            </a:xfrm>
            <a:prstGeom prst="flowChartMultidocument">
              <a:avLst/>
            </a:prstGeom>
            <a:solidFill>
              <a:schemeClr val="accent6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22411" y="5995422"/>
              <a:ext cx="875232" cy="5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Out</a:t>
              </a:r>
              <a:r>
                <a:rPr lang="en-US" sz="1700" baseline="-25000" dirty="0"/>
                <a:t>3</a:t>
              </a:r>
              <a:endParaRPr lang="en-US" sz="1700" dirty="0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2215538" y="4060871"/>
            <a:ext cx="905037" cy="338554"/>
            <a:chOff x="2015965" y="4314873"/>
            <a:chExt cx="905037" cy="338554"/>
          </a:xfrm>
        </p:grpSpPr>
        <p:sp>
          <p:nvSpPr>
            <p:cNvPr id="101" name="Rectangle 100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int-data</a:t>
              </a:r>
              <a:r>
                <a:rPr lang="en-US" sz="1600" baseline="-25000" dirty="0"/>
                <a:t>2</a:t>
              </a:r>
              <a:endParaRPr lang="en-US" sz="1600" dirty="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2204651" y="4358415"/>
            <a:ext cx="905037" cy="338554"/>
            <a:chOff x="2015965" y="4314873"/>
            <a:chExt cx="905037" cy="338554"/>
          </a:xfrm>
        </p:grpSpPr>
        <p:sp>
          <p:nvSpPr>
            <p:cNvPr id="104" name="Rectangle 103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3</a:t>
              </a:r>
              <a:endParaRPr lang="en-US" sz="1600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680014" y="2073849"/>
            <a:ext cx="905037" cy="338554"/>
            <a:chOff x="2015965" y="4314873"/>
            <a:chExt cx="905037" cy="338554"/>
          </a:xfrm>
        </p:grpSpPr>
        <p:sp>
          <p:nvSpPr>
            <p:cNvPr id="110" name="Rectangle 109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1</a:t>
              </a:r>
              <a:endParaRPr lang="en-US" sz="1600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4669127" y="2371393"/>
            <a:ext cx="905037" cy="338554"/>
            <a:chOff x="2015965" y="4314873"/>
            <a:chExt cx="905037" cy="338554"/>
          </a:xfrm>
        </p:grpSpPr>
        <p:sp>
          <p:nvSpPr>
            <p:cNvPr id="113" name="Rectangle 112"/>
            <p:cNvSpPr/>
            <p:nvPr/>
          </p:nvSpPr>
          <p:spPr>
            <a:xfrm>
              <a:off x="2034105" y="4401021"/>
              <a:ext cx="814324" cy="2342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015965" y="4314873"/>
              <a:ext cx="90503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/>
                <a:t>int-</a:t>
              </a:r>
              <a:r>
                <a:rPr lang="en-US" sz="1600" dirty="0" smtClean="0"/>
                <a:t>data</a:t>
              </a:r>
              <a:r>
                <a:rPr lang="en-US" sz="1600" baseline="-25000" dirty="0" smtClean="0"/>
                <a:t>3</a:t>
              </a:r>
              <a:endParaRPr lang="en-US" sz="1600" dirty="0"/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270792" y="669418"/>
            <a:ext cx="32299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FF0000"/>
                </a:solidFill>
                <a:latin typeface="Trebuchet MS"/>
                <a:cs typeface="Trebuchet MS"/>
              </a:rPr>
              <a:t>Run reduce at new Worker 3 again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888531" y="821818"/>
            <a:ext cx="2905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i="1" dirty="0" smtClean="0">
                <a:solidFill>
                  <a:srgbClr val="FF0000"/>
                </a:solidFill>
                <a:latin typeface="Trebuchet MS"/>
                <a:cs typeface="Trebuchet MS"/>
              </a:rPr>
              <a:t>As Simple As That!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943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091"/>
    </mc:Choice>
    <mc:Fallback xmlns="">
      <p:transition xmlns:p14="http://schemas.microsoft.com/office/powerpoint/2010/main" spd="slow" advTm="5209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 tmFilter="0, 0; .2, .5; .8, .5; 1, 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1000" autoRev="1" fill="hold"/>
                                        <p:tgtEl>
                                          <p:spTgt spid="2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" grpId="0"/>
      <p:bldP spid="230" grpId="1"/>
      <p:bldP spid="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/>
          <p:cNvSpPr txBox="1"/>
          <p:nvPr/>
        </p:nvSpPr>
        <p:spPr>
          <a:xfrm>
            <a:off x="16079" y="64300"/>
            <a:ext cx="8629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rebuchet MS"/>
                <a:cs typeface="Trebuchet MS"/>
              </a:rPr>
              <a:t>Course Diagram</a:t>
            </a:r>
            <a:endParaRPr lang="en-US" sz="3600" dirty="0">
              <a:latin typeface="Trebuchet MS"/>
              <a:cs typeface="Trebuchet MS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0" y="758856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4509-1FB2-2540-A246-CEF93BA68631}" type="slidenum">
              <a:rPr lang="en-US" smtClean="0"/>
              <a:t>5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8879" y="897011"/>
            <a:ext cx="5664485" cy="5987749"/>
            <a:chOff x="292881" y="894885"/>
            <a:chExt cx="5664485" cy="5703516"/>
          </a:xfrm>
        </p:grpSpPr>
        <p:sp>
          <p:nvSpPr>
            <p:cNvPr id="6" name="Rounded Rectangle 5"/>
            <p:cNvSpPr/>
            <p:nvPr/>
          </p:nvSpPr>
          <p:spPr>
            <a:xfrm>
              <a:off x="370253" y="894885"/>
              <a:ext cx="5587113" cy="5547980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7565" y="973184"/>
              <a:ext cx="5289801" cy="615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Computation Models, Systems, &amp; Applications in Modern Dist. Data </a:t>
              </a:r>
              <a:r>
                <a:rPr lang="en-US" dirty="0" err="1" smtClean="0">
                  <a:solidFill>
                    <a:srgbClr val="FF0000"/>
                  </a:solidFill>
                  <a:latin typeface="Chalkboard"/>
                  <a:cs typeface="Chalkboard"/>
                </a:rPr>
                <a:t>Proccessing</a:t>
              </a:r>
              <a:endParaRPr lang="en-US" dirty="0">
                <a:solidFill>
                  <a:srgbClr val="FF0000"/>
                </a:solidFill>
                <a:latin typeface="Chalkboard"/>
                <a:cs typeface="Chalkboard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2881" y="1520087"/>
              <a:ext cx="5537484" cy="5078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192024">
                <a:buFont typeface="Arial"/>
                <a:buChar char="•"/>
              </a:pPr>
              <a:r>
                <a:rPr lang="en-US" b="1" dirty="0" smtClean="0"/>
                <a:t>Bulk Synchronous Parallel Computing</a:t>
              </a:r>
            </a:p>
            <a:p>
              <a:pPr marL="742950" lvl="1" indent="-192024">
                <a:buFont typeface="Arial"/>
                <a:buChar char="•"/>
              </a:pPr>
              <a:r>
                <a:rPr lang="en-US" dirty="0" smtClean="0"/>
                <a:t>Systems: </a:t>
              </a:r>
              <a:r>
                <a:rPr lang="en-US" dirty="0" err="1" smtClean="0"/>
                <a:t>MapReduce</a:t>
              </a:r>
              <a:r>
                <a:rPr lang="en-US" dirty="0" smtClean="0"/>
                <a:t>, Spark, </a:t>
              </a:r>
              <a:r>
                <a:rPr lang="en-US" dirty="0" err="1" smtClean="0"/>
                <a:t>Pregel</a:t>
              </a:r>
              <a:r>
                <a:rPr lang="en-US" dirty="0" smtClean="0"/>
                <a:t>, CIEL, … </a:t>
              </a:r>
            </a:p>
            <a:p>
              <a:pPr marL="742950" lvl="1" indent="-192024">
                <a:buFont typeface="Arial"/>
                <a:buChar char="•"/>
              </a:pPr>
              <a:r>
                <a:rPr lang="en-US" dirty="0" smtClean="0"/>
                <a:t>Apps: General Data Processing Systems, Relational Data Processing, Data warehousing,</a:t>
              </a:r>
              <a:r>
                <a:rPr lang="en-US" dirty="0"/>
                <a:t> </a:t>
              </a:r>
              <a:r>
                <a:rPr lang="en-US" dirty="0" smtClean="0"/>
                <a:t>Graph Processing</a:t>
              </a:r>
            </a:p>
            <a:p>
              <a:pPr marL="285750" indent="-192024">
                <a:buFont typeface="Arial"/>
                <a:buChar char="•"/>
              </a:pPr>
              <a:r>
                <a:rPr lang="en-US" b="1" dirty="0" smtClean="0"/>
                <a:t>Asynchronous Computing</a:t>
              </a:r>
            </a:p>
            <a:p>
              <a:pPr marL="742950" lvl="1" indent="-192024">
                <a:buFont typeface="Arial"/>
                <a:buChar char="•"/>
              </a:pPr>
              <a:r>
                <a:rPr lang="en-US" dirty="0" smtClean="0"/>
                <a:t>Systems: </a:t>
              </a:r>
              <a:r>
                <a:rPr lang="en-US" dirty="0" err="1" smtClean="0"/>
                <a:t>PowerGraph</a:t>
              </a:r>
              <a:r>
                <a:rPr lang="en-US" dirty="0"/>
                <a:t> </a:t>
              </a:r>
              <a:r>
                <a:rPr lang="en-US" dirty="0" smtClean="0"/>
                <a:t>&amp; coordination-avoiding system prototypes</a:t>
              </a:r>
            </a:p>
            <a:p>
              <a:pPr marL="742950" lvl="1" indent="-192024">
                <a:buFont typeface="Arial"/>
                <a:buChar char="•"/>
              </a:pPr>
              <a:r>
                <a:rPr lang="en-US" dirty="0" smtClean="0"/>
                <a:t>Apps: Machine Learning, Graph </a:t>
              </a:r>
              <a:r>
                <a:rPr lang="en-US" dirty="0"/>
                <a:t>P</a:t>
              </a:r>
              <a:r>
                <a:rPr lang="en-US" dirty="0" smtClean="0"/>
                <a:t>rocessing, Asynchronous OLTP</a:t>
              </a:r>
            </a:p>
            <a:p>
              <a:pPr marL="285750" indent="-192024">
                <a:buFont typeface="Arial"/>
                <a:buChar char="•"/>
              </a:pPr>
              <a:r>
                <a:rPr lang="en-US" b="1" dirty="0" smtClean="0"/>
                <a:t>Streaming</a:t>
              </a:r>
            </a:p>
            <a:p>
              <a:pPr marL="742950" lvl="1" indent="-192024">
                <a:buFont typeface="Arial"/>
                <a:buChar char="•"/>
              </a:pPr>
              <a:r>
                <a:rPr lang="en-US" dirty="0" smtClean="0"/>
                <a:t>Systems: Storm, </a:t>
              </a:r>
              <a:r>
                <a:rPr lang="en-US" dirty="0" err="1" smtClean="0"/>
                <a:t>MillWheel</a:t>
              </a:r>
              <a:endParaRPr lang="en-US" dirty="0" smtClean="0"/>
            </a:p>
            <a:p>
              <a:pPr marL="742950" lvl="1" indent="-192024">
                <a:buFont typeface="Arial"/>
                <a:buChar char="•"/>
              </a:pPr>
              <a:r>
                <a:rPr lang="en-US" dirty="0" smtClean="0"/>
                <a:t>Apps: Continuous queries, monitoring </a:t>
              </a:r>
              <a:r>
                <a:rPr lang="en-US" dirty="0"/>
                <a:t>a</a:t>
              </a:r>
              <a:r>
                <a:rPr lang="en-US" dirty="0" smtClean="0"/>
                <a:t>pplications, sensors, Google Trends</a:t>
              </a:r>
            </a:p>
            <a:p>
              <a:pPr marL="285750" indent="-192024">
                <a:buFont typeface="Arial"/>
                <a:buChar char="•"/>
              </a:pPr>
              <a:r>
                <a:rPr lang="en-US" b="1" dirty="0" smtClean="0"/>
                <a:t>Timely &amp; Differential Dataflow</a:t>
              </a:r>
            </a:p>
            <a:p>
              <a:pPr marL="742950" lvl="1" indent="-192024">
                <a:buFont typeface="Arial"/>
                <a:buChar char="•"/>
              </a:pPr>
              <a:r>
                <a:rPr lang="en-US" dirty="0" smtClean="0"/>
                <a:t>Systems: Naiad</a:t>
              </a:r>
            </a:p>
            <a:p>
              <a:pPr marL="742950" lvl="1" indent="-192024">
                <a:buFont typeface="Arial"/>
                <a:buChar char="•"/>
              </a:pPr>
              <a:r>
                <a:rPr lang="en-US" dirty="0" smtClean="0"/>
                <a:t>Apps: Fast, complex doubly-nested loop computations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671994" y="1421960"/>
            <a:ext cx="3186634" cy="2262116"/>
            <a:chOff x="1573330" y="4832898"/>
            <a:chExt cx="3547152" cy="2262116"/>
          </a:xfrm>
        </p:grpSpPr>
        <p:sp>
          <p:nvSpPr>
            <p:cNvPr id="8" name="Rounded Rectangle 7"/>
            <p:cNvSpPr/>
            <p:nvPr/>
          </p:nvSpPr>
          <p:spPr>
            <a:xfrm>
              <a:off x="1699621" y="4850293"/>
              <a:ext cx="3420861" cy="2244721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32119" y="4832898"/>
              <a:ext cx="32883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Popular Distributed Infrastructure Software</a:t>
              </a:r>
              <a:endParaRPr lang="en-US" dirty="0">
                <a:solidFill>
                  <a:srgbClr val="FF0000"/>
                </a:solidFill>
                <a:latin typeface="Chalkboard"/>
                <a:cs typeface="Chalkboard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73330" y="5340687"/>
              <a:ext cx="3547152" cy="1754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192024">
                <a:buFont typeface="Arial"/>
                <a:buChar char="•"/>
              </a:pPr>
              <a:r>
                <a:rPr lang="en-US" dirty="0" err="1" smtClean="0"/>
                <a:t>Hadoop</a:t>
              </a:r>
              <a:r>
                <a:rPr lang="en-US" dirty="0" smtClean="0"/>
                <a:t>,</a:t>
              </a:r>
              <a:r>
                <a:rPr lang="en-US" dirty="0"/>
                <a:t> </a:t>
              </a:r>
              <a:endParaRPr lang="en-US" dirty="0" smtClean="0"/>
            </a:p>
            <a:p>
              <a:pPr marL="285750" indent="-192024">
                <a:buFont typeface="Arial"/>
                <a:buChar char="•"/>
              </a:pPr>
              <a:r>
                <a:rPr lang="en-US" dirty="0" err="1" smtClean="0"/>
                <a:t>Hadoop</a:t>
              </a:r>
              <a:r>
                <a:rPr lang="en-US" dirty="0" smtClean="0"/>
                <a:t> Dist. File System,</a:t>
              </a:r>
              <a:r>
                <a:rPr lang="en-US" dirty="0"/>
                <a:t> </a:t>
              </a:r>
              <a:endParaRPr lang="en-US" dirty="0" smtClean="0"/>
            </a:p>
            <a:p>
              <a:pPr marL="285750" indent="-192024">
                <a:buFont typeface="Arial"/>
                <a:buChar char="•"/>
              </a:pPr>
              <a:r>
                <a:rPr lang="en-US" dirty="0" err="1" smtClean="0"/>
                <a:t>HBase</a:t>
              </a:r>
              <a:endParaRPr lang="en-US" dirty="0" smtClean="0"/>
            </a:p>
            <a:p>
              <a:pPr marL="285750" indent="-192024">
                <a:buFont typeface="Arial"/>
                <a:buChar char="•"/>
              </a:pPr>
              <a:r>
                <a:rPr lang="en-US" dirty="0" smtClean="0"/>
                <a:t>Yarn, </a:t>
              </a:r>
              <a:r>
                <a:rPr lang="en-US" dirty="0" err="1" smtClean="0"/>
                <a:t>Mesos</a:t>
              </a:r>
              <a:endParaRPr lang="en-US" dirty="0"/>
            </a:p>
            <a:p>
              <a:pPr marL="285750" indent="-192024">
                <a:buFont typeface="Arial"/>
                <a:buChar char="•"/>
              </a:pPr>
              <a:r>
                <a:rPr lang="en-US" dirty="0" smtClean="0"/>
                <a:t>Zookeeper</a:t>
              </a:r>
            </a:p>
            <a:p>
              <a:pPr marL="285750" indent="-192024">
                <a:buFont typeface="Arial"/>
                <a:buChar char="•"/>
              </a:pPr>
              <a:r>
                <a:rPr lang="en-US" dirty="0" smtClean="0"/>
                <a:t>Kafka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785449" y="4108905"/>
            <a:ext cx="3100835" cy="1168431"/>
            <a:chOff x="4971110" y="4716830"/>
            <a:chExt cx="3100835" cy="1168431"/>
          </a:xfrm>
        </p:grpSpPr>
        <p:sp>
          <p:nvSpPr>
            <p:cNvPr id="9" name="Rounded Rectangle 8"/>
            <p:cNvSpPr/>
            <p:nvPr/>
          </p:nvSpPr>
          <p:spPr>
            <a:xfrm>
              <a:off x="4971110" y="4783483"/>
              <a:ext cx="2848461" cy="1101373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75667" y="4716830"/>
              <a:ext cx="22939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halkboard"/>
                  <a:cs typeface="Chalkboard"/>
                </a:rPr>
                <a:t>Other</a:t>
              </a:r>
            </a:p>
            <a:p>
              <a:endParaRPr lang="en-US" dirty="0">
                <a:solidFill>
                  <a:srgbClr val="FF0000"/>
                </a:solidFill>
                <a:latin typeface="Chalkboard"/>
                <a:cs typeface="Chalkboard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051550" y="4961931"/>
              <a:ext cx="302039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02870" indent="-192024">
                <a:buFont typeface="Arial"/>
                <a:buChar char="•"/>
              </a:pPr>
              <a:r>
                <a:rPr lang="en-US" dirty="0" smtClean="0"/>
                <a:t>Disorderly Declarative Programming </a:t>
              </a:r>
            </a:p>
            <a:p>
              <a:pPr marL="102870" indent="-192024">
                <a:buFont typeface="Arial"/>
                <a:buChar char="•"/>
              </a:pPr>
              <a:r>
                <a:rPr lang="en-US" dirty="0" err="1" smtClean="0"/>
                <a:t>Coflow</a:t>
              </a:r>
              <a:r>
                <a:rPr lang="en-US" dirty="0" smtClean="0"/>
                <a:t> Networking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201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27458"/>
            <a:ext cx="91910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0" dirty="0">
                <a:solidFill>
                  <a:srgbClr val="000000"/>
                </a:solidFill>
                <a:latin typeface="Trebuchet MS"/>
              </a:rPr>
              <a:t>Optimization to Shuffling: Combiners</a:t>
            </a:r>
            <a:endParaRPr lang="en-US" sz="3200" b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548437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50</a:t>
            </a:fld>
            <a:endParaRPr lang="en-US"/>
          </a:p>
        </p:txBody>
      </p:sp>
      <p:cxnSp>
        <p:nvCxnSpPr>
          <p:cNvPr id="68" name="Straight Connector 67"/>
          <p:cNvCxnSpPr/>
          <p:nvPr/>
        </p:nvCxnSpPr>
        <p:spPr>
          <a:xfrm>
            <a:off x="0" y="692897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0713" y="821870"/>
            <a:ext cx="9100311" cy="3363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User writes </a:t>
            </a:r>
            <a:r>
              <a:rPr lang="en-US" sz="2400" dirty="0" err="1" smtClean="0">
                <a:solidFill>
                  <a:srgbClr val="000090"/>
                </a:solidFill>
                <a:latin typeface="Trebuchet MS"/>
                <a:cs typeface="Trebuchet MS"/>
              </a:rPr>
              <a:t>map&amp;reduce</a:t>
            </a: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, and optionally </a:t>
            </a:r>
            <a:r>
              <a:rPr lang="en-US" sz="2400" i="1" dirty="0" smtClean="0">
                <a:solidFill>
                  <a:srgbClr val="FF0000"/>
                </a:solidFill>
                <a:latin typeface="Trebuchet MS"/>
                <a:cs typeface="Trebuchet MS"/>
              </a:rPr>
              <a:t>combine()</a:t>
            </a: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 function.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If a worker sends k values for the same key.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System calls users combine function on the k values.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Instead of k messages to </a:t>
            </a:r>
            <a:r>
              <a:rPr lang="en-US" sz="2400" dirty="0" err="1" smtClean="0">
                <a:solidFill>
                  <a:srgbClr val="000090"/>
                </a:solidFill>
                <a:latin typeface="Trebuchet MS"/>
                <a:cs typeface="Trebuchet MS"/>
              </a:rPr>
              <a:t>dst</a:t>
            </a: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 worker, send only 1. 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Ex: Word Count: </a:t>
            </a:r>
          </a:p>
          <a:p>
            <a:pPr>
              <a:lnSpc>
                <a:spcPct val="150000"/>
              </a:lnSpc>
            </a:pPr>
            <a:r>
              <a:rPr lang="en-US" sz="2300" dirty="0" smtClean="0">
                <a:solidFill>
                  <a:srgbClr val="660066"/>
                </a:solidFill>
                <a:latin typeface="Consolas"/>
                <a:cs typeface="Consolas"/>
              </a:rPr>
              <a:t>combine(List&lt;Integer&gt; values) -&gt; { return sum(values)};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868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091"/>
    </mc:Choice>
    <mc:Fallback xmlns="">
      <p:transition xmlns:p14="http://schemas.microsoft.com/office/powerpoint/2010/main" spd="slow" advTm="5209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27458"/>
            <a:ext cx="91910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0" dirty="0">
                <a:solidFill>
                  <a:srgbClr val="000000"/>
                </a:solidFill>
                <a:latin typeface="Trebuchet MS"/>
              </a:rPr>
              <a:t>Optimization to </a:t>
            </a:r>
            <a:r>
              <a:rPr lang="en-US" sz="3200" kern="0" dirty="0" smtClean="0">
                <a:solidFill>
                  <a:srgbClr val="000000"/>
                </a:solidFill>
                <a:latin typeface="Trebuchet MS"/>
              </a:rPr>
              <a:t>Shuffling: </a:t>
            </a:r>
            <a:r>
              <a:rPr lang="en-US" sz="3200" kern="0" dirty="0">
                <a:solidFill>
                  <a:srgbClr val="000000"/>
                </a:solidFill>
                <a:latin typeface="Trebuchet MS"/>
              </a:rPr>
              <a:t>Combiners</a:t>
            </a:r>
            <a:endParaRPr lang="en-US" sz="3200" b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548437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51</a:t>
            </a:fld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14300" y="825501"/>
            <a:ext cx="8915400" cy="46227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 smtClean="0">
              <a:solidFill>
                <a:srgbClr val="000090"/>
              </a:solidFill>
              <a:latin typeface="Calibri"/>
              <a:cs typeface="Calibri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4309" y="806385"/>
            <a:ext cx="227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rebuchet MS"/>
                <a:cs typeface="Trebuchet MS"/>
              </a:rPr>
              <a:t>Mapper Machine</a:t>
            </a:r>
            <a:r>
              <a:rPr lang="en-US" sz="1600" baseline="-25000" dirty="0" smtClean="0">
                <a:latin typeface="Trebuchet MS"/>
                <a:cs typeface="Trebuchet MS"/>
              </a:rPr>
              <a:t>1</a:t>
            </a:r>
            <a:endParaRPr lang="en-US" sz="1600" dirty="0" smtClean="0">
              <a:latin typeface="Trebuchet MS"/>
              <a:cs typeface="Trebuchet MS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>
            <a:off x="0" y="692897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Rectangle 154"/>
          <p:cNvSpPr/>
          <p:nvPr/>
        </p:nvSpPr>
        <p:spPr>
          <a:xfrm>
            <a:off x="196565" y="1144939"/>
            <a:ext cx="1869720" cy="8130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5087232" y="1136312"/>
            <a:ext cx="2305932" cy="8216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cxnSp>
        <p:nvCxnSpPr>
          <p:cNvPr id="42" name="Straight Arrow Connector 41"/>
          <p:cNvCxnSpPr>
            <a:stCxn id="100" idx="3"/>
          </p:cNvCxnSpPr>
          <p:nvPr/>
        </p:nvCxnSpPr>
        <p:spPr>
          <a:xfrm>
            <a:off x="2066285" y="2862117"/>
            <a:ext cx="3020947" cy="4084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25827" y="3754104"/>
            <a:ext cx="1330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halkboard"/>
                <a:cs typeface="Chalkboard"/>
              </a:rPr>
              <a:t>…</a:t>
            </a:r>
            <a:endParaRPr lang="en-US" sz="2000" dirty="0">
              <a:latin typeface="Chalkboard"/>
              <a:cs typeface="Chalkboard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74532" y="814705"/>
            <a:ext cx="2138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rebuchet MS"/>
                <a:cs typeface="Trebuchet MS"/>
              </a:rPr>
              <a:t>Reducer Machine</a:t>
            </a:r>
            <a:r>
              <a:rPr lang="en-US" sz="1600" baseline="-25000" dirty="0" smtClean="0">
                <a:latin typeface="Trebuchet MS"/>
                <a:cs typeface="Trebuchet MS"/>
              </a:rPr>
              <a:t>1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2066285" y="1632094"/>
            <a:ext cx="3040660" cy="113060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2066285" y="3220187"/>
            <a:ext cx="3008247" cy="53391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890991"/>
              </p:ext>
            </p:extLst>
          </p:nvPr>
        </p:nvGraphicFramePr>
        <p:xfrm>
          <a:off x="433712" y="1179369"/>
          <a:ext cx="749804" cy="6299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49804"/>
              </a:tblGrid>
              <a:tr h="1905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rgbClr val="000000"/>
                          </a:solidFill>
                          <a:latin typeface="Trebuchet MS"/>
                          <a:cs typeface="Trebuchet MS"/>
                        </a:rPr>
                        <a:t>bob</a:t>
                      </a:r>
                    </a:p>
                  </a:txBody>
                  <a:tcPr/>
                </a:tc>
              </a:tr>
              <a:tr h="26821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bob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5" name="TextBox 84"/>
          <p:cNvSpPr txBox="1"/>
          <p:nvPr/>
        </p:nvSpPr>
        <p:spPr>
          <a:xfrm>
            <a:off x="4309" y="2366578"/>
            <a:ext cx="227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rebuchet MS"/>
                <a:cs typeface="Trebuchet MS"/>
              </a:rPr>
              <a:t>Mapper Machine</a:t>
            </a:r>
            <a:r>
              <a:rPr lang="en-US" sz="1600" baseline="-25000" dirty="0">
                <a:latin typeface="Trebuchet MS"/>
                <a:cs typeface="Trebuchet MS"/>
              </a:rPr>
              <a:t>2</a:t>
            </a:r>
            <a:endParaRPr lang="en-US" sz="1600" dirty="0" smtClean="0">
              <a:latin typeface="Trebuchet MS"/>
              <a:cs typeface="Trebuchet MS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96565" y="2717832"/>
            <a:ext cx="1869720" cy="8362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246551"/>
              </p:ext>
            </p:extLst>
          </p:nvPr>
        </p:nvGraphicFramePr>
        <p:xfrm>
          <a:off x="433712" y="2764962"/>
          <a:ext cx="698500" cy="6299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98500"/>
              </a:tblGrid>
              <a:tr h="1905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rgbClr val="000000"/>
                          </a:solidFill>
                          <a:latin typeface="Trebuchet MS"/>
                          <a:cs typeface="Trebuchet MS"/>
                        </a:rPr>
                        <a:t>bob</a:t>
                      </a:r>
                    </a:p>
                  </a:txBody>
                  <a:tcPr/>
                </a:tc>
              </a:tr>
              <a:tr h="268211">
                <a:tc>
                  <a:txBody>
                    <a:bodyPr/>
                    <a:lstStyle/>
                    <a:p>
                      <a:pPr algn="ctr">
                        <a:lnSpc>
                          <a:spcPts val="1760"/>
                        </a:lnSpc>
                      </a:pPr>
                      <a:r>
                        <a:rPr lang="en-US" b="0" dirty="0" smtClean="0"/>
                        <a:t>carol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1" name="TextBox 90"/>
          <p:cNvSpPr txBox="1"/>
          <p:nvPr/>
        </p:nvSpPr>
        <p:spPr>
          <a:xfrm>
            <a:off x="4309" y="4147658"/>
            <a:ext cx="227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rebuchet MS"/>
                <a:cs typeface="Trebuchet MS"/>
              </a:rPr>
              <a:t>Mapper </a:t>
            </a:r>
            <a:r>
              <a:rPr lang="en-US" sz="1600" dirty="0" err="1" smtClean="0">
                <a:latin typeface="Trebuchet MS"/>
                <a:cs typeface="Trebuchet MS"/>
              </a:rPr>
              <a:t>Machine</a:t>
            </a:r>
            <a:r>
              <a:rPr lang="en-US" sz="1600" baseline="-25000" dirty="0" err="1" smtClean="0">
                <a:latin typeface="Trebuchet MS"/>
                <a:cs typeface="Trebuchet MS"/>
              </a:rPr>
              <a:t>k</a:t>
            </a:r>
            <a:endParaRPr lang="en-US" sz="1600" dirty="0" smtClean="0">
              <a:latin typeface="Trebuchet MS"/>
              <a:cs typeface="Trebuchet MS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12379" y="4498912"/>
            <a:ext cx="1853906" cy="8516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graphicFrame>
        <p:nvGraphicFramePr>
          <p:cNvPr id="95" name="Table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890308"/>
              </p:ext>
            </p:extLst>
          </p:nvPr>
        </p:nvGraphicFramePr>
        <p:xfrm>
          <a:off x="449526" y="4546042"/>
          <a:ext cx="749804" cy="6299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49804"/>
              </a:tblGrid>
              <a:tr h="1905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rgbClr val="000000"/>
                          </a:solidFill>
                          <a:latin typeface="Trebuchet MS"/>
                          <a:cs typeface="Trebuchet MS"/>
                        </a:rPr>
                        <a:t>apple</a:t>
                      </a:r>
                    </a:p>
                  </a:txBody>
                  <a:tcPr/>
                </a:tc>
              </a:tr>
              <a:tr h="268211">
                <a:tc>
                  <a:txBody>
                    <a:bodyPr/>
                    <a:lstStyle/>
                    <a:p>
                      <a:pPr algn="ctr">
                        <a:lnSpc>
                          <a:spcPts val="1760"/>
                        </a:lnSpc>
                      </a:pPr>
                      <a:r>
                        <a:rPr lang="en-US" b="0" dirty="0" smtClean="0">
                          <a:latin typeface="Trebuchet MS"/>
                          <a:cs typeface="Trebuchet MS"/>
                        </a:rPr>
                        <a:t>cat</a:t>
                      </a:r>
                      <a:endParaRPr lang="en-US" b="0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150683" y="1110526"/>
            <a:ext cx="915602" cy="743551"/>
            <a:chOff x="1151955" y="1186726"/>
            <a:chExt cx="915602" cy="743551"/>
          </a:xfrm>
        </p:grpSpPr>
        <p:sp>
          <p:nvSpPr>
            <p:cNvPr id="38" name="TextBox 37"/>
            <p:cNvSpPr txBox="1"/>
            <p:nvPr/>
          </p:nvSpPr>
          <p:spPr>
            <a:xfrm>
              <a:off x="1151955" y="1186726"/>
              <a:ext cx="9156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990000"/>
                  </a:solidFill>
                  <a:latin typeface="Chalkboard"/>
                  <a:cs typeface="Chalkboard"/>
                </a:rPr>
                <a:t>map()</a:t>
              </a:r>
              <a:endParaRPr lang="en-US" sz="2000" dirty="0">
                <a:solidFill>
                  <a:srgbClr val="990000"/>
                </a:solidFill>
                <a:latin typeface="Chalkboard"/>
                <a:cs typeface="Chalkboard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151955" y="1530167"/>
              <a:ext cx="9156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990000"/>
                  </a:solidFill>
                  <a:latin typeface="Chalkboard"/>
                  <a:cs typeface="Chalkboard"/>
                </a:rPr>
                <a:t>map()</a:t>
              </a:r>
              <a:endParaRPr lang="en-US" sz="2000" dirty="0">
                <a:solidFill>
                  <a:srgbClr val="990000"/>
                </a:solidFill>
                <a:latin typeface="Chalkboard"/>
                <a:cs typeface="Chalkboard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1150683" y="2662062"/>
            <a:ext cx="915602" cy="743551"/>
            <a:chOff x="1151955" y="1186726"/>
            <a:chExt cx="915602" cy="743551"/>
          </a:xfrm>
        </p:grpSpPr>
        <p:sp>
          <p:nvSpPr>
            <p:cNvPr id="100" name="TextBox 99"/>
            <p:cNvSpPr txBox="1"/>
            <p:nvPr/>
          </p:nvSpPr>
          <p:spPr>
            <a:xfrm>
              <a:off x="1151955" y="1186726"/>
              <a:ext cx="9156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990000"/>
                  </a:solidFill>
                  <a:latin typeface="Chalkboard"/>
                  <a:cs typeface="Chalkboard"/>
                </a:rPr>
                <a:t>map()</a:t>
              </a:r>
              <a:endParaRPr lang="en-US" sz="2000" dirty="0">
                <a:solidFill>
                  <a:srgbClr val="990000"/>
                </a:solidFill>
                <a:latin typeface="Chalkboard"/>
                <a:cs typeface="Chalkboard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151955" y="1530167"/>
              <a:ext cx="9156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990000"/>
                  </a:solidFill>
                  <a:latin typeface="Chalkboard"/>
                  <a:cs typeface="Chalkboard"/>
                </a:rPr>
                <a:t>map()</a:t>
              </a:r>
              <a:endParaRPr lang="en-US" sz="2000" dirty="0">
                <a:solidFill>
                  <a:srgbClr val="990000"/>
                </a:solidFill>
                <a:latin typeface="Chalkboard"/>
                <a:cs typeface="Chalkboard"/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1150683" y="4486089"/>
            <a:ext cx="915602" cy="743551"/>
            <a:chOff x="1151955" y="1186726"/>
            <a:chExt cx="915602" cy="743551"/>
          </a:xfrm>
        </p:grpSpPr>
        <p:sp>
          <p:nvSpPr>
            <p:cNvPr id="104" name="TextBox 103"/>
            <p:cNvSpPr txBox="1"/>
            <p:nvPr/>
          </p:nvSpPr>
          <p:spPr>
            <a:xfrm>
              <a:off x="1151955" y="1186726"/>
              <a:ext cx="9156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990000"/>
                  </a:solidFill>
                  <a:latin typeface="Chalkboard"/>
                  <a:cs typeface="Chalkboard"/>
                </a:rPr>
                <a:t>map()</a:t>
              </a:r>
              <a:endParaRPr lang="en-US" sz="2000" dirty="0">
                <a:solidFill>
                  <a:srgbClr val="990000"/>
                </a:solidFill>
                <a:latin typeface="Chalkboard"/>
                <a:cs typeface="Chalkboard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151955" y="1530167"/>
              <a:ext cx="9156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990000"/>
                  </a:solidFill>
                  <a:latin typeface="Chalkboard"/>
                  <a:cs typeface="Chalkboard"/>
                </a:rPr>
                <a:t>map()</a:t>
              </a:r>
              <a:endParaRPr lang="en-US" sz="2000" dirty="0">
                <a:solidFill>
                  <a:srgbClr val="990000"/>
                </a:solidFill>
                <a:latin typeface="Chalkboard"/>
                <a:cs typeface="Chalkboard"/>
              </a:endParaRPr>
            </a:p>
          </p:txBody>
        </p:sp>
      </p:grpSp>
      <p:sp>
        <p:nvSpPr>
          <p:cNvPr id="120" name="Rectangle 119"/>
          <p:cNvSpPr/>
          <p:nvPr/>
        </p:nvSpPr>
        <p:spPr>
          <a:xfrm>
            <a:off x="5087232" y="2504841"/>
            <a:ext cx="2305932" cy="8216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074532" y="2183234"/>
            <a:ext cx="2138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rebuchet MS"/>
                <a:cs typeface="Trebuchet MS"/>
              </a:rPr>
              <a:t>Reducer Machine</a:t>
            </a:r>
            <a:r>
              <a:rPr lang="en-US" sz="1600" baseline="-25000" dirty="0">
                <a:latin typeface="Trebuchet MS"/>
                <a:cs typeface="Trebuchet MS"/>
              </a:rPr>
              <a:t>2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5087232" y="4281924"/>
            <a:ext cx="2305932" cy="8216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074532" y="3960317"/>
            <a:ext cx="2138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rebuchet MS"/>
                <a:cs typeface="Trebuchet MS"/>
              </a:rPr>
              <a:t>Reducer </a:t>
            </a:r>
            <a:r>
              <a:rPr lang="en-US" sz="1600" dirty="0" err="1" smtClean="0">
                <a:latin typeface="Trebuchet MS"/>
                <a:cs typeface="Trebuchet MS"/>
              </a:rPr>
              <a:t>Machine</a:t>
            </a:r>
            <a:r>
              <a:rPr lang="en-US" sz="1600" baseline="-25000" dirty="0" err="1" smtClean="0">
                <a:latin typeface="Trebuchet MS"/>
                <a:cs typeface="Trebuchet MS"/>
              </a:rPr>
              <a:t>p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</a:p>
        </p:txBody>
      </p:sp>
      <p:cxnSp>
        <p:nvCxnSpPr>
          <p:cNvPr id="143" name="Straight Arrow Connector 142"/>
          <p:cNvCxnSpPr>
            <a:endCxn id="127" idx="1"/>
          </p:cNvCxnSpPr>
          <p:nvPr/>
        </p:nvCxnSpPr>
        <p:spPr>
          <a:xfrm flipV="1">
            <a:off x="2066285" y="4692741"/>
            <a:ext cx="3020947" cy="39811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 rot="19052039">
            <a:off x="1823077" y="3673845"/>
            <a:ext cx="1633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board"/>
                <a:cs typeface="Chalkboard"/>
              </a:rPr>
              <a:t>&lt;apple, 1&gt; 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64" name="TextBox 163"/>
          <p:cNvSpPr txBox="1"/>
          <p:nvPr/>
        </p:nvSpPr>
        <p:spPr>
          <a:xfrm rot="1212989">
            <a:off x="2155892" y="1587826"/>
            <a:ext cx="1633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board"/>
                <a:cs typeface="Chalkboard"/>
              </a:rPr>
              <a:t>&lt;bob, 1&gt; 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65" name="TextBox 164"/>
          <p:cNvSpPr txBox="1"/>
          <p:nvPr/>
        </p:nvSpPr>
        <p:spPr>
          <a:xfrm rot="21195854">
            <a:off x="2916502" y="4573459"/>
            <a:ext cx="1019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board"/>
                <a:cs typeface="Chalkboard"/>
              </a:rPr>
              <a:t>&lt;cat, 1&gt; 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68" name="TextBox 167"/>
          <p:cNvSpPr txBox="1"/>
          <p:nvPr/>
        </p:nvSpPr>
        <p:spPr>
          <a:xfrm rot="387648">
            <a:off x="1959067" y="2977349"/>
            <a:ext cx="163313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>
                <a:latin typeface="Chalkboard"/>
                <a:cs typeface="Chalkboard"/>
              </a:rPr>
              <a:t>&lt;carol, 1&gt; </a:t>
            </a:r>
            <a:endParaRPr lang="en-US" sz="1700" dirty="0">
              <a:latin typeface="Chalkboard"/>
              <a:cs typeface="Chalkboard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2062321" y="2485090"/>
            <a:ext cx="163313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>
                <a:latin typeface="Chalkboard"/>
                <a:cs typeface="Chalkboard"/>
              </a:rPr>
              <a:t>&lt;bob, 1&gt; </a:t>
            </a:r>
            <a:endParaRPr lang="en-US" sz="1700" dirty="0">
              <a:latin typeface="Chalkboard"/>
              <a:cs typeface="Chalkboard"/>
            </a:endParaRPr>
          </a:p>
        </p:txBody>
      </p:sp>
      <p:sp>
        <p:nvSpPr>
          <p:cNvPr id="61" name="TextBox 60"/>
          <p:cNvSpPr txBox="1"/>
          <p:nvPr/>
        </p:nvSpPr>
        <p:spPr>
          <a:xfrm rot="1212989">
            <a:off x="2325387" y="1326900"/>
            <a:ext cx="1633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board"/>
                <a:cs typeface="Chalkboard"/>
              </a:rPr>
              <a:t>&lt;bob, 1&gt; 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521857" y="1190741"/>
            <a:ext cx="1066925" cy="1046922"/>
          </a:xfrm>
          <a:prstGeom prst="roundRect">
            <a:avLst/>
          </a:prstGeom>
          <a:noFill/>
          <a:ln w="6032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0714" y="5412013"/>
            <a:ext cx="8915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Instead of sending 2 &lt;bob, 1&gt; key-value pairs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Can simply send &lt;bob, 2&gt; (essentially sending half the data)</a:t>
            </a:r>
            <a:endParaRPr lang="en-US" sz="2400" dirty="0">
              <a:solidFill>
                <a:srgbClr val="000090"/>
              </a:solidFill>
              <a:latin typeface="Trebuchet MS"/>
              <a:cs typeface="Trebuchet M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10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091"/>
    </mc:Choice>
    <mc:Fallback xmlns="">
      <p:transition xmlns:p14="http://schemas.microsoft.com/office/powerpoint/2010/main" spd="slow" advTm="5209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/>
      <p:bldP spid="164" grpId="0"/>
      <p:bldP spid="165" grpId="0"/>
      <p:bldP spid="168" grpId="0"/>
      <p:bldP spid="169" grpId="0"/>
      <p:bldP spid="61" grpId="0"/>
      <p:bldP spid="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27458"/>
            <a:ext cx="91910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srgbClr val="000000"/>
                </a:solidFill>
                <a:latin typeface="Trebuchet MS"/>
              </a:rPr>
              <a:t>Other System Optimizations</a:t>
            </a:r>
            <a:endParaRPr lang="en-US" sz="3200" b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548437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52</a:t>
            </a:fld>
            <a:endParaRPr lang="en-US"/>
          </a:p>
        </p:txBody>
      </p:sp>
      <p:cxnSp>
        <p:nvCxnSpPr>
          <p:cNvPr id="68" name="Straight Connector 67"/>
          <p:cNvCxnSpPr/>
          <p:nvPr/>
        </p:nvCxnSpPr>
        <p:spPr>
          <a:xfrm>
            <a:off x="0" y="692897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" y="713012"/>
            <a:ext cx="910031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Stragglers: Workers that are slow for some reason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Solution: Backup tasks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1882563"/>
            <a:ext cx="9191024" cy="2823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000" i="1" dirty="0">
                <a:solidFill>
                  <a:srgbClr val="000090"/>
                </a:solidFill>
                <a:latin typeface="Trebuchet MS"/>
                <a:cs typeface="Trebuchet MS"/>
              </a:rPr>
              <a:t>Run some tasks </a:t>
            </a:r>
            <a:r>
              <a:rPr lang="en-US" sz="3000" i="1" dirty="0" smtClean="0">
                <a:solidFill>
                  <a:srgbClr val="000090"/>
                </a:solidFill>
                <a:latin typeface="Trebuchet MS"/>
                <a:cs typeface="Trebuchet MS"/>
              </a:rPr>
              <a:t>at </a:t>
            </a:r>
            <a:r>
              <a:rPr lang="en-US" sz="3000" i="1" dirty="0">
                <a:solidFill>
                  <a:srgbClr val="000090"/>
                </a:solidFill>
                <a:latin typeface="Trebuchet MS"/>
                <a:cs typeface="Trebuchet MS"/>
              </a:rPr>
              <a:t>multiple machines </a:t>
            </a:r>
            <a:r>
              <a:rPr lang="en-US" sz="3000" i="1" dirty="0" smtClean="0">
                <a:solidFill>
                  <a:srgbClr val="000090"/>
                </a:solidFill>
                <a:latin typeface="Trebuchet MS"/>
                <a:cs typeface="Trebuchet MS"/>
              </a:rPr>
              <a:t>simultaneously</a:t>
            </a:r>
          </a:p>
          <a:p>
            <a:pPr algn="ctr">
              <a:lnSpc>
                <a:spcPct val="150000"/>
              </a:lnSpc>
            </a:pPr>
            <a:r>
              <a:rPr lang="en-US" sz="3000" i="1" dirty="0" smtClean="0">
                <a:solidFill>
                  <a:srgbClr val="000090"/>
                </a:solidFill>
                <a:latin typeface="Trebuchet MS"/>
                <a:cs typeface="Trebuchet MS"/>
              </a:rPr>
              <a:t>(</a:t>
            </a:r>
            <a:r>
              <a:rPr lang="en-US" sz="3000" i="1" dirty="0">
                <a:solidFill>
                  <a:srgbClr val="000090"/>
                </a:solidFill>
                <a:latin typeface="Trebuchet MS"/>
                <a:cs typeface="Trebuchet MS"/>
              </a:rPr>
              <a:t>especially the last mappers &amp; reducers</a:t>
            </a:r>
            <a:r>
              <a:rPr lang="en-US" sz="3000" i="1" dirty="0" smtClean="0">
                <a:solidFill>
                  <a:srgbClr val="000090"/>
                </a:solidFill>
                <a:latin typeface="Trebuchet MS"/>
                <a:cs typeface="Trebuchet MS"/>
              </a:rPr>
              <a:t>)</a:t>
            </a:r>
            <a:endParaRPr lang="en-US" sz="3000" i="1" dirty="0">
              <a:solidFill>
                <a:srgbClr val="000090"/>
              </a:solidFill>
              <a:latin typeface="Trebuchet MS"/>
              <a:cs typeface="Trebuchet MS"/>
            </a:endParaRPr>
          </a:p>
          <a:p>
            <a:pPr algn="ctr">
              <a:lnSpc>
                <a:spcPct val="150000"/>
              </a:lnSpc>
            </a:pPr>
            <a:r>
              <a:rPr lang="en-US" sz="3000" i="1" dirty="0">
                <a:solidFill>
                  <a:srgbClr val="000090"/>
                </a:solidFill>
                <a:latin typeface="Trebuchet MS"/>
                <a:cs typeface="Trebuchet MS"/>
              </a:rPr>
              <a:t>Accept the output of the first one that finishes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4898571"/>
            <a:ext cx="89551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990000"/>
                </a:solidFill>
                <a:latin typeface="Trebuchet MS"/>
                <a:cs typeface="Trebuchet MS"/>
              </a:rPr>
              <a:t>Q: What are some causes of stragglers?</a:t>
            </a:r>
            <a:endParaRPr lang="en-US" sz="4000" i="1" dirty="0">
              <a:solidFill>
                <a:srgbClr val="990000"/>
              </a:solidFill>
              <a:latin typeface="Trebuchet MS"/>
              <a:cs typeface="Trebuchet M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771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091"/>
    </mc:Choice>
    <mc:Fallback xmlns="">
      <p:transition xmlns:p14="http://schemas.microsoft.com/office/powerpoint/2010/main" spd="slow" advTm="5209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27458"/>
            <a:ext cx="91910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srgbClr val="000000"/>
                </a:solidFill>
                <a:latin typeface="Trebuchet MS"/>
              </a:rPr>
              <a:t>Research Problems</a:t>
            </a:r>
            <a:endParaRPr lang="en-US" sz="3200" b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548437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53</a:t>
            </a:fld>
            <a:endParaRPr lang="en-US"/>
          </a:p>
        </p:txBody>
      </p:sp>
      <p:cxnSp>
        <p:nvCxnSpPr>
          <p:cNvPr id="68" name="Straight Connector 67"/>
          <p:cNvCxnSpPr/>
          <p:nvPr/>
        </p:nvCxnSpPr>
        <p:spPr>
          <a:xfrm>
            <a:off x="0" y="692897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" y="676726"/>
            <a:ext cx="9100311" cy="6155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Skew: What can you do when data is skewed?</a:t>
            </a:r>
          </a:p>
          <a:p>
            <a:pPr algn="ctr">
              <a:lnSpc>
                <a:spcPct val="150000"/>
              </a:lnSpc>
            </a:pPr>
            <a:r>
              <a:rPr lang="en-US" sz="3600" i="1" dirty="0" smtClean="0">
                <a:solidFill>
                  <a:srgbClr val="990000"/>
                </a:solidFill>
                <a:latin typeface="Trebuchet MS"/>
                <a:cs typeface="Trebuchet MS"/>
              </a:rPr>
              <a:t>Q: Will Backup Tasks Help with Data Skew?</a:t>
            </a: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rgbClr val="008000"/>
                </a:solidFill>
                <a:latin typeface="Trebuchet MS"/>
                <a:cs typeface="Trebuchet MS"/>
              </a:rPr>
              <a:t>A: No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Statelessness: If you have an iterative computation, can’t keep things in memory across iterations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How to schedule the mappers &amp; reducers? </a:t>
            </a:r>
          </a:p>
          <a:p>
            <a:pPr marL="800100" lvl="1" indent="-342900">
              <a:lnSpc>
                <a:spcPct val="150000"/>
              </a:lnSpc>
              <a:buFont typeface="Wingdings" charset="2"/>
              <a:buChar char="§"/>
            </a:pPr>
            <a:r>
              <a:rPr lang="en-US" sz="2400" dirty="0" smtClean="0">
                <a:solidFill>
                  <a:srgbClr val="800000"/>
                </a:solidFill>
                <a:latin typeface="Trebuchet MS"/>
                <a:cs typeface="Trebuchet MS"/>
              </a:rPr>
              <a:t>Does it matter?</a:t>
            </a:r>
          </a:p>
          <a:p>
            <a:pPr marL="800100" lvl="1" indent="-342900">
              <a:lnSpc>
                <a:spcPct val="150000"/>
              </a:lnSpc>
              <a:buFont typeface="Wingdings" charset="2"/>
              <a:buChar char="§"/>
            </a:pPr>
            <a:r>
              <a:rPr lang="en-US" sz="2400" dirty="0" smtClean="0">
                <a:solidFill>
                  <a:srgbClr val="800000"/>
                </a:solidFill>
                <a:latin typeface="Trebuchet MS"/>
                <a:cs typeface="Trebuchet MS"/>
              </a:rPr>
              <a:t>E.g. </a:t>
            </a:r>
            <a:r>
              <a:rPr lang="en-US" sz="2400" dirty="0">
                <a:solidFill>
                  <a:srgbClr val="800000"/>
                </a:solidFill>
                <a:latin typeface="Trebuchet MS"/>
                <a:cs typeface="Trebuchet MS"/>
              </a:rPr>
              <a:t>s</a:t>
            </a:r>
            <a:r>
              <a:rPr lang="en-US" sz="2400" dirty="0" smtClean="0">
                <a:solidFill>
                  <a:srgbClr val="800000"/>
                </a:solidFill>
                <a:latin typeface="Trebuchet MS"/>
                <a:cs typeface="Trebuchet MS"/>
              </a:rPr>
              <a:t>chedule mappers where dist. file system keeps data?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400" dirty="0" smtClean="0">
                <a:solidFill>
                  <a:srgbClr val="000090"/>
                </a:solidFill>
                <a:latin typeface="Trebuchet MS"/>
                <a:cs typeface="Trebuchet MS"/>
              </a:rPr>
              <a:t>Is the programming API really easy? Or is it too generic for some applications?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169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091"/>
    </mc:Choice>
    <mc:Fallback xmlns="">
      <p:transition xmlns:p14="http://schemas.microsoft.com/office/powerpoint/2010/main" spd="slow" advTm="5209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925" y="1402042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1" y="233941"/>
            <a:ext cx="911302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kern="0" dirty="0" smtClean="0">
                <a:latin typeface="Trebuchet MS"/>
              </a:rPr>
              <a:t>***Don’t Forget The Fundamental Features of </a:t>
            </a:r>
            <a:r>
              <a:rPr lang="en-US" sz="3400" kern="0" dirty="0" err="1" smtClean="0">
                <a:latin typeface="Trebuchet MS"/>
              </a:rPr>
              <a:t>MapReduce</a:t>
            </a:r>
            <a:r>
              <a:rPr lang="en-US" sz="3400" kern="0" dirty="0" smtClean="0">
                <a:latin typeface="Trebuchet MS"/>
              </a:rPr>
              <a:t>***</a:t>
            </a:r>
            <a:endParaRPr lang="en-US" sz="3400" b="1" dirty="0"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9075C179-5504-0F4F-A25C-5707CD43B0A9}" type="slidenum">
              <a:rPr lang="en-US" smtClean="0"/>
              <a:t>54</a:t>
            </a:fld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1" y="839323"/>
            <a:ext cx="9152925" cy="571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endParaRPr lang="en-US" sz="2200" i="1" dirty="0" smtClean="0">
              <a:solidFill>
                <a:srgbClr val="000090"/>
              </a:solidFill>
              <a:latin typeface="Trebuchet MS"/>
              <a:cs typeface="Trebuchet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411274"/>
            <a:ext cx="9113024" cy="3683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200000"/>
              </a:lnSpc>
              <a:buFont typeface="+mj-lt"/>
              <a:buAutoNum type="arabicPeriod"/>
            </a:pPr>
            <a:r>
              <a:rPr lang="en-US" sz="4000" dirty="0" smtClean="0">
                <a:solidFill>
                  <a:srgbClr val="000090"/>
                </a:solidFill>
                <a:latin typeface="Trebuchet MS"/>
                <a:cs typeface="Trebuchet MS"/>
              </a:rPr>
              <a:t>Transparent Parallelism</a:t>
            </a:r>
          </a:p>
          <a:p>
            <a:pPr marL="457200" indent="-457200" algn="ctr">
              <a:lnSpc>
                <a:spcPct val="200000"/>
              </a:lnSpc>
              <a:buFont typeface="+mj-lt"/>
              <a:buAutoNum type="arabicPeriod"/>
            </a:pPr>
            <a:r>
              <a:rPr lang="en-US" sz="4000" dirty="0" smtClean="0">
                <a:solidFill>
                  <a:srgbClr val="000090"/>
                </a:solidFill>
                <a:latin typeface="Trebuchet MS"/>
                <a:cs typeface="Trebuchet MS"/>
              </a:rPr>
              <a:t>Transparent Fault-tolerance</a:t>
            </a:r>
          </a:p>
          <a:p>
            <a:pPr marL="457200" indent="-457200" algn="ctr">
              <a:lnSpc>
                <a:spcPct val="200000"/>
              </a:lnSpc>
              <a:buFont typeface="+mj-lt"/>
              <a:buAutoNum type="arabicPeriod"/>
            </a:pPr>
            <a:r>
              <a:rPr lang="en-US" sz="4000" dirty="0" smtClean="0">
                <a:solidFill>
                  <a:srgbClr val="000090"/>
                </a:solidFill>
                <a:latin typeface="Trebuchet MS"/>
                <a:cs typeface="Trebuchet MS"/>
              </a:rPr>
              <a:t> A Simple Programming API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945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C179-5504-0F4F-A25C-5707CD43B0A9}" type="slidenum">
              <a:rPr lang="en-US" smtClean="0"/>
              <a:t>6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8925" y="807197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-12701" y="78258"/>
            <a:ext cx="90894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kern="0" dirty="0" smtClean="0">
                <a:solidFill>
                  <a:srgbClr val="000000"/>
                </a:solidFill>
                <a:latin typeface="Trebuchet MS"/>
              </a:rPr>
              <a:t>Other Topics</a:t>
            </a:r>
            <a:endParaRPr lang="en-US" sz="3300" b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476" y="693889"/>
            <a:ext cx="9060548" cy="1079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Programming Languages: Disorderly Declarative Programming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Networks: </a:t>
            </a:r>
            <a:r>
              <a:rPr lang="en-US" sz="2200" dirty="0" err="1" smtClean="0">
                <a:solidFill>
                  <a:srgbClr val="000090"/>
                </a:solidFill>
                <a:latin typeface="Trebuchet MS"/>
                <a:cs typeface="Trebuchet MS"/>
              </a:rPr>
              <a:t>Coflow</a:t>
            </a: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 Networking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941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C179-5504-0F4F-A25C-5707CD43B0A9}" type="slidenum">
              <a:rPr lang="en-US" smtClean="0"/>
              <a:t>7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8925" y="807197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-12701" y="78258"/>
            <a:ext cx="90894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kern="0" dirty="0" smtClean="0">
                <a:solidFill>
                  <a:srgbClr val="000000"/>
                </a:solidFill>
                <a:latin typeface="Trebuchet MS"/>
              </a:rPr>
              <a:t>Disorderly Declarative Programming</a:t>
            </a:r>
            <a:endParaRPr lang="en-US" sz="3300" b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76" y="693889"/>
            <a:ext cx="9060548" cy="1079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Goal: Make it easier to build distributed systems.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Ex: Master/Worker model data-processing system code. Spark:</a:t>
            </a:r>
          </a:p>
        </p:txBody>
      </p:sp>
      <p:sp>
        <p:nvSpPr>
          <p:cNvPr id="2" name="Rectangle 1"/>
          <p:cNvSpPr/>
          <p:nvPr/>
        </p:nvSpPr>
        <p:spPr>
          <a:xfrm>
            <a:off x="8925" y="1773672"/>
            <a:ext cx="910409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>
                <a:latin typeface="Consolas"/>
                <a:cs typeface="Consolas"/>
              </a:rPr>
              <a:t> </a:t>
            </a:r>
            <a:r>
              <a:rPr lang="en-US" sz="1500" dirty="0">
                <a:solidFill>
                  <a:srgbClr val="FF0000"/>
                </a:solidFill>
                <a:latin typeface="Consolas"/>
                <a:cs typeface="Consolas"/>
              </a:rPr>
              <a:t>override </a:t>
            </a:r>
            <a:r>
              <a:rPr lang="en-US" sz="1500" dirty="0" err="1">
                <a:solidFill>
                  <a:srgbClr val="FF0000"/>
                </a:solidFill>
                <a:latin typeface="Consolas"/>
                <a:cs typeface="Consolas"/>
              </a:rPr>
              <a:t>def</a:t>
            </a:r>
            <a:r>
              <a:rPr lang="en-US" sz="1500" dirty="0">
                <a:latin typeface="Consolas"/>
                <a:cs typeface="Consolas"/>
              </a:rPr>
              <a:t> </a:t>
            </a:r>
            <a:r>
              <a:rPr lang="en-US" sz="1500" dirty="0" err="1">
                <a:solidFill>
                  <a:srgbClr val="660066"/>
                </a:solidFill>
                <a:latin typeface="Consolas"/>
                <a:cs typeface="Consolas"/>
              </a:rPr>
              <a:t>onStart</a:t>
            </a:r>
            <a:r>
              <a:rPr lang="en-US" sz="1500" dirty="0">
                <a:latin typeface="Consolas"/>
                <a:cs typeface="Consolas"/>
              </a:rPr>
              <a:t>(): </a:t>
            </a:r>
            <a:r>
              <a:rPr lang="en-US" sz="1500" dirty="0">
                <a:solidFill>
                  <a:srgbClr val="FF0000"/>
                </a:solidFill>
                <a:latin typeface="Consolas"/>
                <a:cs typeface="Consolas"/>
              </a:rPr>
              <a:t>Unit</a:t>
            </a:r>
            <a:r>
              <a:rPr lang="en-US" sz="1500" dirty="0">
                <a:latin typeface="Consolas"/>
                <a:cs typeface="Consolas"/>
              </a:rPr>
              <a:t> = {</a:t>
            </a:r>
          </a:p>
          <a:p>
            <a:r>
              <a:rPr lang="en-US" sz="1500" dirty="0">
                <a:latin typeface="Consolas"/>
                <a:cs typeface="Consolas"/>
              </a:rPr>
              <a:t>    </a:t>
            </a:r>
            <a:r>
              <a:rPr lang="en-US" sz="1500" dirty="0" err="1">
                <a:latin typeface="Consolas"/>
                <a:cs typeface="Consolas"/>
              </a:rPr>
              <a:t>logInfo</a:t>
            </a:r>
            <a:r>
              <a:rPr lang="en-US" sz="1500" dirty="0">
                <a:latin typeface="Consolas"/>
                <a:cs typeface="Consolas"/>
              </a:rPr>
              <a:t>("Starting Spark master at " + </a:t>
            </a:r>
            <a:r>
              <a:rPr lang="en-US" sz="1500" dirty="0" err="1">
                <a:latin typeface="Consolas"/>
                <a:cs typeface="Consolas"/>
              </a:rPr>
              <a:t>masterUrl</a:t>
            </a:r>
            <a:r>
              <a:rPr lang="en-US" sz="1500" dirty="0">
                <a:latin typeface="Consolas"/>
                <a:cs typeface="Consolas"/>
              </a:rPr>
              <a:t>)</a:t>
            </a:r>
          </a:p>
          <a:p>
            <a:r>
              <a:rPr lang="en-US" sz="1500" dirty="0">
                <a:latin typeface="Consolas"/>
                <a:cs typeface="Consolas"/>
              </a:rPr>
              <a:t>    </a:t>
            </a:r>
            <a:r>
              <a:rPr lang="en-US" sz="1500" dirty="0" err="1">
                <a:latin typeface="Consolas"/>
                <a:cs typeface="Consolas"/>
              </a:rPr>
              <a:t>logInfo</a:t>
            </a:r>
            <a:r>
              <a:rPr lang="en-US" sz="1500" dirty="0">
                <a:latin typeface="Consolas"/>
                <a:cs typeface="Consolas"/>
              </a:rPr>
              <a:t>(</a:t>
            </a:r>
            <a:r>
              <a:rPr lang="en-US" sz="1500" dirty="0" err="1">
                <a:latin typeface="Consolas"/>
                <a:cs typeface="Consolas"/>
              </a:rPr>
              <a:t>s"Running</a:t>
            </a:r>
            <a:r>
              <a:rPr lang="en-US" sz="1500" dirty="0">
                <a:latin typeface="Consolas"/>
                <a:cs typeface="Consolas"/>
              </a:rPr>
              <a:t> Spark version ${</a:t>
            </a:r>
            <a:r>
              <a:rPr lang="en-US" sz="1500" dirty="0" err="1">
                <a:latin typeface="Consolas"/>
                <a:cs typeface="Consolas"/>
              </a:rPr>
              <a:t>org.apache.spark.SPARK_VERSION</a:t>
            </a:r>
            <a:r>
              <a:rPr lang="en-US" sz="1500" dirty="0">
                <a:latin typeface="Consolas"/>
                <a:cs typeface="Consolas"/>
              </a:rPr>
              <a:t>}")</a:t>
            </a:r>
          </a:p>
          <a:p>
            <a:r>
              <a:rPr lang="en-US" sz="1500" dirty="0">
                <a:latin typeface="Consolas"/>
                <a:cs typeface="Consolas"/>
              </a:rPr>
              <a:t>    </a:t>
            </a:r>
            <a:r>
              <a:rPr lang="en-US" sz="1500" dirty="0" err="1">
                <a:latin typeface="Consolas"/>
                <a:cs typeface="Consolas"/>
              </a:rPr>
              <a:t>webUi</a:t>
            </a:r>
            <a:r>
              <a:rPr lang="en-US" sz="1500" dirty="0">
                <a:latin typeface="Consolas"/>
                <a:cs typeface="Consolas"/>
              </a:rPr>
              <a:t> = new </a:t>
            </a:r>
            <a:r>
              <a:rPr lang="en-US" sz="1500" dirty="0" err="1">
                <a:latin typeface="Consolas"/>
                <a:cs typeface="Consolas"/>
              </a:rPr>
              <a:t>MasterWebUI</a:t>
            </a:r>
            <a:r>
              <a:rPr lang="en-US" sz="1500" dirty="0">
                <a:latin typeface="Consolas"/>
                <a:cs typeface="Consolas"/>
              </a:rPr>
              <a:t>(this, </a:t>
            </a:r>
            <a:r>
              <a:rPr lang="en-US" sz="1500" dirty="0" err="1">
                <a:latin typeface="Consolas"/>
                <a:cs typeface="Consolas"/>
              </a:rPr>
              <a:t>webUiPort</a:t>
            </a:r>
            <a:r>
              <a:rPr lang="en-US" sz="1500" dirty="0" smtClean="0">
                <a:latin typeface="Consolas"/>
                <a:cs typeface="Consolas"/>
              </a:rPr>
              <a:t>)</a:t>
            </a:r>
          </a:p>
          <a:p>
            <a:r>
              <a:rPr lang="en-US" sz="1500" dirty="0" smtClean="0">
                <a:latin typeface="Consolas"/>
                <a:cs typeface="Consolas"/>
              </a:rPr>
              <a:t>    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52475" y="2882669"/>
            <a:ext cx="910044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>
                <a:latin typeface="Consolas"/>
                <a:cs typeface="Consolas"/>
              </a:rPr>
              <a:t> </a:t>
            </a:r>
            <a:r>
              <a:rPr lang="en-US" sz="1500" dirty="0">
                <a:solidFill>
                  <a:srgbClr val="FF0000"/>
                </a:solidFill>
                <a:latin typeface="Consolas"/>
                <a:cs typeface="Consolas"/>
              </a:rPr>
              <a:t>override </a:t>
            </a:r>
            <a:r>
              <a:rPr lang="en-US" sz="1500" dirty="0" err="1">
                <a:solidFill>
                  <a:srgbClr val="FF0000"/>
                </a:solidFill>
                <a:latin typeface="Consolas"/>
                <a:cs typeface="Consolas"/>
              </a:rPr>
              <a:t>def</a:t>
            </a:r>
            <a:r>
              <a:rPr lang="en-US" sz="1500" dirty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sz="1500" dirty="0">
                <a:solidFill>
                  <a:srgbClr val="660066"/>
                </a:solidFill>
                <a:latin typeface="Consolas"/>
                <a:cs typeface="Consolas"/>
              </a:rPr>
              <a:t>receive: </a:t>
            </a:r>
            <a:r>
              <a:rPr lang="en-US" sz="1500" dirty="0" err="1">
                <a:solidFill>
                  <a:srgbClr val="660066"/>
                </a:solidFill>
                <a:latin typeface="Consolas"/>
                <a:cs typeface="Consolas"/>
              </a:rPr>
              <a:t>PartialFunction</a:t>
            </a:r>
            <a:r>
              <a:rPr lang="en-US" sz="1500" dirty="0">
                <a:solidFill>
                  <a:srgbClr val="660066"/>
                </a:solidFill>
                <a:latin typeface="Consolas"/>
                <a:cs typeface="Consolas"/>
              </a:rPr>
              <a:t>[Any,</a:t>
            </a:r>
            <a:r>
              <a:rPr lang="en-US" sz="1500" dirty="0">
                <a:latin typeface="Consolas"/>
                <a:cs typeface="Consolas"/>
              </a:rPr>
              <a:t> </a:t>
            </a:r>
            <a:r>
              <a:rPr lang="en-US" sz="1500" dirty="0">
                <a:solidFill>
                  <a:srgbClr val="FF0000"/>
                </a:solidFill>
                <a:latin typeface="Consolas"/>
                <a:cs typeface="Consolas"/>
              </a:rPr>
              <a:t>Unit</a:t>
            </a:r>
            <a:r>
              <a:rPr lang="en-US" sz="1500" dirty="0">
                <a:latin typeface="Consolas"/>
                <a:cs typeface="Consolas"/>
              </a:rPr>
              <a:t>] = {</a:t>
            </a:r>
          </a:p>
          <a:p>
            <a:r>
              <a:rPr lang="en-US" sz="1500" dirty="0">
                <a:latin typeface="Consolas"/>
                <a:cs typeface="Consolas"/>
              </a:rPr>
              <a:t>    </a:t>
            </a:r>
            <a:r>
              <a:rPr lang="en-US" sz="1500" dirty="0">
                <a:solidFill>
                  <a:srgbClr val="FF0000"/>
                </a:solidFill>
                <a:latin typeface="Consolas"/>
                <a:cs typeface="Consolas"/>
              </a:rPr>
              <a:t>case</a:t>
            </a:r>
            <a:r>
              <a:rPr lang="en-US" sz="1500" dirty="0">
                <a:latin typeface="Consolas"/>
                <a:cs typeface="Consolas"/>
              </a:rPr>
              <a:t> </a:t>
            </a:r>
            <a:r>
              <a:rPr lang="en-US" sz="1500" dirty="0" err="1">
                <a:solidFill>
                  <a:srgbClr val="660066"/>
                </a:solidFill>
                <a:latin typeface="Consolas"/>
                <a:cs typeface="Consolas"/>
              </a:rPr>
              <a:t>ElectedLeader</a:t>
            </a:r>
            <a:r>
              <a:rPr lang="en-US" sz="1500" dirty="0">
                <a:solidFill>
                  <a:srgbClr val="660066"/>
                </a:solidFill>
                <a:latin typeface="Consolas"/>
                <a:cs typeface="Consolas"/>
              </a:rPr>
              <a:t> </a:t>
            </a:r>
            <a:r>
              <a:rPr lang="en-US" sz="1500" dirty="0">
                <a:latin typeface="Consolas"/>
                <a:cs typeface="Consolas"/>
              </a:rPr>
              <a:t>=</a:t>
            </a:r>
            <a:r>
              <a:rPr lang="en-US" sz="15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1500" dirty="0">
                <a:latin typeface="Consolas"/>
                <a:cs typeface="Consolas"/>
              </a:rPr>
              <a:t>	</a:t>
            </a:r>
            <a:r>
              <a:rPr lang="en-US" sz="1500" dirty="0" smtClean="0">
                <a:latin typeface="Consolas"/>
                <a:cs typeface="Consolas"/>
              </a:rPr>
              <a:t>…</a:t>
            </a:r>
          </a:p>
          <a:p>
            <a:r>
              <a:rPr lang="en-US" sz="1500" dirty="0">
                <a:latin typeface="Consolas"/>
                <a:cs typeface="Consolas"/>
              </a:rPr>
              <a:t>	</a:t>
            </a:r>
            <a:r>
              <a:rPr lang="en-US" sz="1500" dirty="0" smtClean="0">
                <a:solidFill>
                  <a:srgbClr val="FF0000"/>
                </a:solidFill>
                <a:latin typeface="Consolas"/>
                <a:cs typeface="Consolas"/>
              </a:rPr>
              <a:t>case</a:t>
            </a:r>
            <a:r>
              <a:rPr lang="en-US" sz="1500" dirty="0" smtClean="0">
                <a:latin typeface="Consolas"/>
                <a:cs typeface="Consolas"/>
              </a:rPr>
              <a:t> </a:t>
            </a:r>
            <a:r>
              <a:rPr lang="en-US" sz="1500" dirty="0" err="1" smtClean="0">
                <a:solidFill>
                  <a:srgbClr val="660066"/>
                </a:solidFill>
                <a:latin typeface="Consolas"/>
                <a:cs typeface="Consolas"/>
              </a:rPr>
              <a:t>RevokedLeadership</a:t>
            </a:r>
            <a:r>
              <a:rPr lang="en-US" sz="1500" dirty="0" smtClean="0">
                <a:solidFill>
                  <a:srgbClr val="660066"/>
                </a:solidFill>
                <a:latin typeface="Consolas"/>
                <a:cs typeface="Consolas"/>
              </a:rPr>
              <a:t> </a:t>
            </a:r>
            <a:r>
              <a:rPr lang="en-US" sz="1500" dirty="0" smtClean="0">
                <a:latin typeface="Consolas"/>
                <a:cs typeface="Consolas"/>
              </a:rPr>
              <a:t>=&gt;</a:t>
            </a:r>
          </a:p>
          <a:p>
            <a:r>
              <a:rPr lang="en-US" sz="1500" dirty="0">
                <a:latin typeface="Consolas"/>
                <a:cs typeface="Consolas"/>
              </a:rPr>
              <a:t>	</a:t>
            </a:r>
            <a:r>
              <a:rPr lang="en-US" sz="1500" dirty="0" smtClean="0">
                <a:latin typeface="Consolas"/>
                <a:cs typeface="Consolas"/>
              </a:rPr>
              <a:t>…</a:t>
            </a:r>
          </a:p>
          <a:p>
            <a:r>
              <a:rPr lang="en-US" sz="1500" dirty="0">
                <a:latin typeface="Consolas"/>
                <a:cs typeface="Consolas"/>
              </a:rPr>
              <a:t>	</a:t>
            </a:r>
            <a:r>
              <a:rPr lang="en-US" sz="1500" dirty="0">
                <a:solidFill>
                  <a:srgbClr val="FF0000"/>
                </a:solidFill>
                <a:latin typeface="Consolas"/>
                <a:cs typeface="Consolas"/>
              </a:rPr>
              <a:t>case</a:t>
            </a:r>
            <a:r>
              <a:rPr lang="en-US" sz="1500" dirty="0">
                <a:latin typeface="Consolas"/>
                <a:cs typeface="Consolas"/>
              </a:rPr>
              <a:t> </a:t>
            </a:r>
            <a:r>
              <a:rPr lang="en-US" sz="1500" dirty="0" err="1">
                <a:solidFill>
                  <a:srgbClr val="660066"/>
                </a:solidFill>
                <a:latin typeface="Consolas"/>
                <a:cs typeface="Consolas"/>
              </a:rPr>
              <a:t>CompleteRecovery</a:t>
            </a:r>
            <a:r>
              <a:rPr lang="en-US" sz="1500" dirty="0">
                <a:solidFill>
                  <a:srgbClr val="660066"/>
                </a:solidFill>
                <a:latin typeface="Consolas"/>
                <a:cs typeface="Consolas"/>
              </a:rPr>
              <a:t> </a:t>
            </a:r>
            <a:r>
              <a:rPr lang="en-US" sz="1500" dirty="0">
                <a:latin typeface="Consolas"/>
                <a:cs typeface="Consolas"/>
              </a:rPr>
              <a:t>=&gt; </a:t>
            </a:r>
          </a:p>
          <a:p>
            <a:r>
              <a:rPr lang="en-US" sz="1500" dirty="0">
                <a:latin typeface="Consolas"/>
                <a:cs typeface="Consolas"/>
              </a:rPr>
              <a:t>	</a:t>
            </a:r>
            <a:r>
              <a:rPr lang="en-US" sz="1500" dirty="0" smtClean="0">
                <a:latin typeface="Consolas"/>
                <a:cs typeface="Consolas"/>
              </a:rPr>
              <a:t>…</a:t>
            </a:r>
          </a:p>
          <a:p>
            <a:r>
              <a:rPr lang="en-US" sz="1500" dirty="0">
                <a:latin typeface="Consolas"/>
                <a:cs typeface="Consolas"/>
              </a:rPr>
              <a:t>	</a:t>
            </a:r>
            <a:r>
              <a:rPr lang="en-US" sz="1500" dirty="0" smtClean="0">
                <a:solidFill>
                  <a:srgbClr val="FF0000"/>
                </a:solidFill>
                <a:latin typeface="Consolas"/>
                <a:cs typeface="Consolas"/>
              </a:rPr>
              <a:t>case</a:t>
            </a:r>
            <a:r>
              <a:rPr lang="en-US" sz="1500" dirty="0" smtClean="0">
                <a:latin typeface="Consolas"/>
                <a:cs typeface="Consolas"/>
              </a:rPr>
              <a:t> </a:t>
            </a:r>
            <a:r>
              <a:rPr lang="en-US" sz="1500" dirty="0" err="1" smtClean="0">
                <a:solidFill>
                  <a:srgbClr val="660066"/>
                </a:solidFill>
                <a:latin typeface="Consolas"/>
                <a:cs typeface="Consolas"/>
              </a:rPr>
              <a:t>RegisterApplication</a:t>
            </a:r>
            <a:r>
              <a:rPr lang="en-US" sz="1500" dirty="0" smtClean="0">
                <a:solidFill>
                  <a:srgbClr val="660066"/>
                </a:solidFill>
                <a:latin typeface="Consolas"/>
                <a:cs typeface="Consolas"/>
              </a:rPr>
              <a:t> </a:t>
            </a:r>
            <a:r>
              <a:rPr lang="en-US" sz="1500" dirty="0" smtClean="0">
                <a:latin typeface="Consolas"/>
                <a:cs typeface="Consolas"/>
              </a:rPr>
              <a:t>=&gt;</a:t>
            </a:r>
          </a:p>
          <a:p>
            <a:r>
              <a:rPr lang="en-US" sz="1500" dirty="0">
                <a:latin typeface="Consolas"/>
                <a:cs typeface="Consolas"/>
              </a:rPr>
              <a:t>	</a:t>
            </a:r>
            <a:r>
              <a:rPr lang="en-US" sz="1500" dirty="0" smtClean="0">
                <a:latin typeface="Consolas"/>
                <a:cs typeface="Consolas"/>
              </a:rPr>
              <a:t>…</a:t>
            </a:r>
          </a:p>
          <a:p>
            <a:r>
              <a:rPr lang="en-US" sz="1500" dirty="0">
                <a:latin typeface="Consolas"/>
                <a:cs typeface="Consolas"/>
              </a:rPr>
              <a:t>	</a:t>
            </a:r>
            <a:r>
              <a:rPr lang="en-US" sz="1500" dirty="0" smtClean="0">
                <a:solidFill>
                  <a:srgbClr val="FF0000"/>
                </a:solidFill>
                <a:latin typeface="Consolas"/>
                <a:cs typeface="Consolas"/>
              </a:rPr>
              <a:t>case</a:t>
            </a:r>
            <a:r>
              <a:rPr lang="en-US" sz="1500" dirty="0" smtClean="0">
                <a:latin typeface="Consolas"/>
                <a:cs typeface="Consolas"/>
              </a:rPr>
              <a:t> </a:t>
            </a:r>
            <a:r>
              <a:rPr lang="en-US" sz="1500" dirty="0" err="1" smtClean="0">
                <a:solidFill>
                  <a:srgbClr val="660066"/>
                </a:solidFill>
                <a:latin typeface="Consolas"/>
                <a:cs typeface="Consolas"/>
              </a:rPr>
              <a:t>ExecutorStateChanged</a:t>
            </a:r>
            <a:r>
              <a:rPr lang="en-US" sz="1500" dirty="0" smtClean="0">
                <a:solidFill>
                  <a:srgbClr val="660066"/>
                </a:solidFill>
                <a:latin typeface="Consolas"/>
                <a:cs typeface="Consolas"/>
              </a:rPr>
              <a:t> </a:t>
            </a:r>
            <a:r>
              <a:rPr lang="en-US" sz="1500" dirty="0" smtClean="0">
                <a:latin typeface="Consolas"/>
                <a:cs typeface="Consolas"/>
              </a:rPr>
              <a:t>=&gt;</a:t>
            </a:r>
          </a:p>
          <a:p>
            <a:r>
              <a:rPr lang="en-US" sz="1500" dirty="0">
                <a:latin typeface="Consolas"/>
                <a:cs typeface="Consolas"/>
              </a:rPr>
              <a:t>	</a:t>
            </a:r>
            <a:r>
              <a:rPr lang="en-US" sz="1500" dirty="0" smtClean="0">
                <a:latin typeface="Consolas"/>
                <a:cs typeface="Consolas"/>
              </a:rPr>
              <a:t>…</a:t>
            </a:r>
          </a:p>
          <a:p>
            <a:r>
              <a:rPr lang="en-US" sz="1500" dirty="0">
                <a:latin typeface="Consolas"/>
                <a:cs typeface="Consolas"/>
              </a:rPr>
              <a:t>	</a:t>
            </a:r>
            <a:r>
              <a:rPr lang="en-US" sz="1500" dirty="0" smtClean="0">
                <a:solidFill>
                  <a:srgbClr val="FF0000"/>
                </a:solidFill>
                <a:latin typeface="Consolas"/>
                <a:cs typeface="Consolas"/>
              </a:rPr>
              <a:t>case</a:t>
            </a:r>
            <a:r>
              <a:rPr lang="en-US" sz="1500" dirty="0" smtClean="0">
                <a:latin typeface="Consolas"/>
                <a:cs typeface="Consolas"/>
              </a:rPr>
              <a:t> </a:t>
            </a:r>
            <a:r>
              <a:rPr lang="en-US" sz="1500" dirty="0" err="1" smtClean="0">
                <a:solidFill>
                  <a:srgbClr val="660066"/>
                </a:solidFill>
                <a:latin typeface="Consolas"/>
                <a:cs typeface="Consolas"/>
              </a:rPr>
              <a:t>DriverStateChanged</a:t>
            </a:r>
            <a:r>
              <a:rPr lang="en-US" sz="1500" dirty="0" smtClean="0">
                <a:solidFill>
                  <a:srgbClr val="660066"/>
                </a:solidFill>
                <a:latin typeface="Consolas"/>
                <a:cs typeface="Consolas"/>
              </a:rPr>
              <a:t> </a:t>
            </a:r>
            <a:r>
              <a:rPr lang="en-US" sz="1500" dirty="0" smtClean="0">
                <a:latin typeface="Consolas"/>
                <a:cs typeface="Consolas"/>
              </a:rPr>
              <a:t>=&gt;</a:t>
            </a:r>
          </a:p>
          <a:p>
            <a:r>
              <a:rPr lang="en-US" sz="1500" dirty="0">
                <a:latin typeface="Consolas"/>
                <a:cs typeface="Consolas"/>
              </a:rPr>
              <a:t>	</a:t>
            </a:r>
            <a:r>
              <a:rPr lang="en-US" sz="1500" dirty="0" smtClean="0">
                <a:latin typeface="Consolas"/>
                <a:cs typeface="Consolas"/>
              </a:rPr>
              <a:t>…</a:t>
            </a:r>
          </a:p>
          <a:p>
            <a:r>
              <a:rPr lang="en-US" sz="1500" dirty="0">
                <a:latin typeface="Consolas"/>
                <a:cs typeface="Consolas"/>
              </a:rPr>
              <a:t>	</a:t>
            </a:r>
            <a:r>
              <a:rPr lang="en-US" sz="1500" dirty="0" smtClean="0">
                <a:solidFill>
                  <a:srgbClr val="FF0000"/>
                </a:solidFill>
                <a:latin typeface="Consolas"/>
                <a:cs typeface="Consolas"/>
              </a:rPr>
              <a:t>case</a:t>
            </a:r>
            <a:r>
              <a:rPr lang="en-US" sz="1500" dirty="0" smtClean="0">
                <a:latin typeface="Consolas"/>
                <a:cs typeface="Consolas"/>
              </a:rPr>
              <a:t> </a:t>
            </a:r>
            <a:r>
              <a:rPr lang="en-US" sz="1500" dirty="0" err="1" smtClean="0">
                <a:solidFill>
                  <a:srgbClr val="660066"/>
                </a:solidFill>
                <a:latin typeface="Consolas"/>
                <a:cs typeface="Consolas"/>
              </a:rPr>
              <a:t>WorkerLatestState</a:t>
            </a:r>
            <a:r>
              <a:rPr lang="en-US" sz="1500" dirty="0" smtClean="0">
                <a:solidFill>
                  <a:srgbClr val="660066"/>
                </a:solidFill>
                <a:latin typeface="Consolas"/>
                <a:cs typeface="Consolas"/>
              </a:rPr>
              <a:t> </a:t>
            </a:r>
            <a:r>
              <a:rPr lang="en-US" sz="1500" dirty="0" smtClean="0">
                <a:latin typeface="Consolas"/>
                <a:cs typeface="Consolas"/>
              </a:rPr>
              <a:t>=&gt;</a:t>
            </a:r>
          </a:p>
          <a:p>
            <a:r>
              <a:rPr lang="en-US" sz="1500" dirty="0">
                <a:latin typeface="Consolas"/>
                <a:cs typeface="Consolas"/>
              </a:rPr>
              <a:t>	</a:t>
            </a:r>
            <a:r>
              <a:rPr lang="en-US" sz="1500" dirty="0" smtClean="0">
                <a:latin typeface="Consolas"/>
                <a:cs typeface="Consolas"/>
              </a:rPr>
              <a:t>…</a:t>
            </a:r>
          </a:p>
          <a:p>
            <a:r>
              <a:rPr lang="en-US" sz="1500" dirty="0" smtClean="0">
                <a:solidFill>
                  <a:srgbClr val="FF0000"/>
                </a:solidFill>
                <a:latin typeface="Consolas"/>
                <a:cs typeface="Consolas"/>
              </a:rPr>
              <a:t>	case</a:t>
            </a:r>
            <a:r>
              <a:rPr lang="en-US" sz="1500" dirty="0" smtClean="0">
                <a:latin typeface="Consolas"/>
                <a:cs typeface="Consolas"/>
              </a:rPr>
              <a:t> </a:t>
            </a:r>
            <a:r>
              <a:rPr lang="en-US" sz="1500" dirty="0">
                <a:solidFill>
                  <a:srgbClr val="660066"/>
                </a:solidFill>
                <a:latin typeface="Consolas"/>
                <a:cs typeface="Consolas"/>
              </a:rPr>
              <a:t>Heartbeat</a:t>
            </a:r>
            <a:r>
              <a:rPr lang="en-US" sz="1500" dirty="0">
                <a:latin typeface="Consolas"/>
                <a:cs typeface="Consolas"/>
              </a:rPr>
              <a:t> =&gt;</a:t>
            </a:r>
          </a:p>
          <a:p>
            <a:r>
              <a:rPr lang="en-US" sz="1500" dirty="0">
                <a:latin typeface="Consolas"/>
                <a:cs typeface="Consolas"/>
              </a:rPr>
              <a:t>	…</a:t>
            </a:r>
          </a:p>
          <a:p>
            <a:endParaRPr lang="en-US" sz="1500" dirty="0">
              <a:latin typeface="Consolas"/>
              <a:cs typeface="Consola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794000" y="3302000"/>
            <a:ext cx="2127956" cy="14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74166" y="3135935"/>
            <a:ext cx="3620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Leader election (possibly </a:t>
            </a:r>
            <a:r>
              <a:rPr lang="en-US" sz="2000" dirty="0" err="1" smtClean="0"/>
              <a:t>Paxos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231444" y="3316111"/>
            <a:ext cx="1690512" cy="4628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8" idx="1"/>
          </p:cNvCxnSpPr>
          <p:nvPr/>
        </p:nvCxnSpPr>
        <p:spPr>
          <a:xfrm flipV="1">
            <a:off x="3231444" y="4152555"/>
            <a:ext cx="1742722" cy="525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74166" y="3952500"/>
            <a:ext cx="2645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Fault Tolerance code</a:t>
            </a:r>
            <a:endParaRPr lang="en-US" sz="2000" dirty="0"/>
          </a:p>
        </p:txBody>
      </p:sp>
      <p:cxnSp>
        <p:nvCxnSpPr>
          <p:cNvPr id="19" name="Straight Arrow Connector 18"/>
          <p:cNvCxnSpPr>
            <a:endCxn id="21" idx="1"/>
          </p:cNvCxnSpPr>
          <p:nvPr/>
        </p:nvCxnSpPr>
        <p:spPr>
          <a:xfrm>
            <a:off x="3409243" y="4682070"/>
            <a:ext cx="1564922" cy="153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974165" y="4497402"/>
            <a:ext cx="411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User starting an application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4974165" y="5272000"/>
            <a:ext cx="411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Progress tracking in application</a:t>
            </a:r>
            <a:endParaRPr lang="en-US" sz="20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561643" y="5159024"/>
            <a:ext cx="1360313" cy="2976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409243" y="5456666"/>
            <a:ext cx="1512713" cy="1172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231444" y="5456666"/>
            <a:ext cx="1730022" cy="5828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974166" y="6298683"/>
            <a:ext cx="2966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Worker monitoring</a:t>
            </a:r>
            <a:endParaRPr lang="en-US" sz="2000" dirty="0"/>
          </a:p>
        </p:txBody>
      </p:sp>
      <p:cxnSp>
        <p:nvCxnSpPr>
          <p:cNvPr id="29" name="Straight Arrow Connector 28"/>
          <p:cNvCxnSpPr>
            <a:endCxn id="28" idx="1"/>
          </p:cNvCxnSpPr>
          <p:nvPr/>
        </p:nvCxnSpPr>
        <p:spPr>
          <a:xfrm flipV="1">
            <a:off x="2551287" y="6498738"/>
            <a:ext cx="2422879" cy="93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31128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1" grpId="0"/>
      <p:bldP spid="18" grpId="0"/>
      <p:bldP spid="21" grpId="0"/>
      <p:bldP spid="22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C179-5504-0F4F-A25C-5707CD43B0A9}" type="slidenum">
              <a:rPr lang="en-US" smtClean="0"/>
              <a:t>8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8925" y="807197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-12701" y="78258"/>
            <a:ext cx="90894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kern="0" dirty="0" smtClean="0">
                <a:solidFill>
                  <a:srgbClr val="000000"/>
                </a:solidFill>
                <a:latin typeface="Trebuchet MS"/>
              </a:rPr>
              <a:t>Problems w/Java/C++/</a:t>
            </a:r>
            <a:r>
              <a:rPr lang="en-US" sz="3300" kern="0" dirty="0" err="1" smtClean="0">
                <a:solidFill>
                  <a:srgbClr val="000000"/>
                </a:solidFill>
                <a:latin typeface="Trebuchet MS"/>
              </a:rPr>
              <a:t>Scala</a:t>
            </a:r>
            <a:r>
              <a:rPr lang="en-US" sz="3300" kern="0" dirty="0" smtClean="0">
                <a:solidFill>
                  <a:srgbClr val="000000"/>
                </a:solidFill>
                <a:latin typeface="Trebuchet MS"/>
              </a:rPr>
              <a:t> in Distr. Systems</a:t>
            </a:r>
            <a:endParaRPr lang="en-US" sz="3300" b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76" y="693889"/>
            <a:ext cx="9060548" cy="1587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Handling of (many) different states of system written one by one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(Very) Difficult to write &amp; understand the overall protocol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Difficult to test &amp; debug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883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C179-5504-0F4F-A25C-5707CD43B0A9}" type="slidenum">
              <a:rPr lang="en-US" smtClean="0"/>
              <a:t>9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8925" y="807197"/>
            <a:ext cx="9144000" cy="0"/>
          </a:xfrm>
          <a:prstGeom prst="line">
            <a:avLst/>
          </a:prstGeom>
          <a:ln w="5715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-12701" y="78258"/>
            <a:ext cx="90894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kern="0" dirty="0" smtClean="0">
                <a:solidFill>
                  <a:srgbClr val="000000"/>
                </a:solidFill>
                <a:latin typeface="Trebuchet MS"/>
              </a:rPr>
              <a:t>Disorderly Declarative Programming</a:t>
            </a:r>
            <a:endParaRPr lang="en-US" sz="3300" b="1" dirty="0">
              <a:solidFill>
                <a:srgbClr val="B90000"/>
              </a:solidFill>
              <a:latin typeface="Trebuchet MS"/>
              <a:cs typeface="Trebuchet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76" y="693889"/>
            <a:ext cx="9060548" cy="4730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Alternative: Use data-centric declarative logic programming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>
                <a:solidFill>
                  <a:srgbClr val="000090"/>
                </a:solidFill>
                <a:latin typeface="Trebuchet MS"/>
                <a:cs typeface="Trebuchet MS"/>
              </a:rPr>
              <a:t>Ex: </a:t>
            </a:r>
            <a:r>
              <a:rPr lang="en-US" sz="2200" dirty="0" err="1" smtClean="0">
                <a:solidFill>
                  <a:srgbClr val="000090"/>
                </a:solidFill>
                <a:latin typeface="Trebuchet MS"/>
                <a:cs typeface="Trebuchet MS"/>
              </a:rPr>
              <a:t>Datalog</a:t>
            </a: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: A declarative logic programming language 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A </a:t>
            </a:r>
            <a:r>
              <a:rPr lang="en-US" sz="2200" dirty="0" err="1" smtClean="0">
                <a:solidFill>
                  <a:srgbClr val="000090"/>
                </a:solidFill>
                <a:latin typeface="Trebuchet MS"/>
                <a:cs typeface="Trebuchet MS"/>
              </a:rPr>
              <a:t>Datalog</a:t>
            </a: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 program: </a:t>
            </a:r>
            <a:r>
              <a:rPr lang="en-US" sz="2200" i="1" dirty="0" smtClean="0">
                <a:solidFill>
                  <a:srgbClr val="000090"/>
                </a:solidFill>
                <a:latin typeface="Trebuchet MS"/>
                <a:cs typeface="Trebuchet MS"/>
              </a:rPr>
              <a:t>Extensional Relations</a:t>
            </a: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 &amp; Rules of form:</a:t>
            </a:r>
          </a:p>
          <a:p>
            <a:pPr>
              <a:lnSpc>
                <a:spcPct val="150000"/>
              </a:lnSpc>
            </a:pPr>
            <a:r>
              <a:rPr lang="en-US" sz="1900" dirty="0">
                <a:solidFill>
                  <a:schemeClr val="accent2"/>
                </a:solidFill>
                <a:latin typeface="Consolas"/>
                <a:cs typeface="Consolas"/>
              </a:rPr>
              <a:t>head  :-   atom1, atom2, …., atom,…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u"/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Ex:</a:t>
            </a:r>
          </a:p>
          <a:p>
            <a:pPr>
              <a:lnSpc>
                <a:spcPct val="150000"/>
              </a:lnSpc>
            </a:pPr>
            <a:r>
              <a:rPr lang="en-US" sz="1900" dirty="0" smtClean="0">
                <a:solidFill>
                  <a:srgbClr val="000090"/>
                </a:solidFill>
                <a:latin typeface="Consolas"/>
                <a:cs typeface="Consolas"/>
              </a:rPr>
              <a:t>Extensional Relation: Sells(name, product, price)</a:t>
            </a:r>
          </a:p>
          <a:p>
            <a:pPr>
              <a:lnSpc>
                <a:spcPct val="150000"/>
              </a:lnSpc>
            </a:pPr>
            <a:r>
              <a:rPr lang="en-US" sz="1900" dirty="0" smtClean="0">
                <a:solidFill>
                  <a:srgbClr val="000090"/>
                </a:solidFill>
                <a:latin typeface="Consolas"/>
                <a:cs typeface="Consolas"/>
              </a:rPr>
              <a:t>Q1: </a:t>
            </a:r>
            <a:r>
              <a:rPr lang="en-US" sz="1900" b="1" dirty="0" err="1" smtClean="0">
                <a:solidFill>
                  <a:srgbClr val="660066"/>
                </a:solidFill>
                <a:latin typeface="Consolas"/>
                <a:cs typeface="Consolas"/>
              </a:rPr>
              <a:t>NikeCatalog</a:t>
            </a:r>
            <a:r>
              <a:rPr lang="en-US" sz="1900" dirty="0" smtClean="0">
                <a:solidFill>
                  <a:srgbClr val="000090"/>
                </a:solidFill>
                <a:latin typeface="Consolas"/>
                <a:cs typeface="Consolas"/>
              </a:rPr>
              <a:t>(product, price) :- </a:t>
            </a:r>
            <a:r>
              <a:rPr lang="en-US" sz="1900" b="1" dirty="0" smtClean="0">
                <a:solidFill>
                  <a:srgbClr val="660066"/>
                </a:solidFill>
                <a:latin typeface="Consolas"/>
                <a:cs typeface="Consolas"/>
              </a:rPr>
              <a:t>Sells</a:t>
            </a:r>
            <a:r>
              <a:rPr lang="en-US" sz="1900" dirty="0" smtClean="0">
                <a:solidFill>
                  <a:srgbClr val="000090"/>
                </a:solidFill>
                <a:latin typeface="Consolas"/>
                <a:cs typeface="Consolas"/>
              </a:rPr>
              <a:t>(“Nike”, product, price)</a:t>
            </a:r>
          </a:p>
          <a:p>
            <a:pPr>
              <a:lnSpc>
                <a:spcPct val="150000"/>
              </a:lnSpc>
            </a:pPr>
            <a:r>
              <a:rPr lang="en-US" sz="1900" dirty="0" smtClean="0">
                <a:solidFill>
                  <a:srgbClr val="000090"/>
                </a:solidFill>
                <a:latin typeface="Consolas"/>
                <a:cs typeface="Consolas"/>
              </a:rPr>
              <a:t>Q2: </a:t>
            </a:r>
            <a:r>
              <a:rPr lang="en-US" sz="1900" b="1" dirty="0" err="1" smtClean="0">
                <a:solidFill>
                  <a:srgbClr val="660066"/>
                </a:solidFill>
                <a:latin typeface="Consolas"/>
                <a:cs typeface="Consolas"/>
              </a:rPr>
              <a:t>CheapProduct</a:t>
            </a:r>
            <a:r>
              <a:rPr lang="en-US" sz="1900" dirty="0" smtClean="0">
                <a:solidFill>
                  <a:srgbClr val="000090"/>
                </a:solidFill>
                <a:latin typeface="Consolas"/>
                <a:cs typeface="Consolas"/>
              </a:rPr>
              <a:t>(product): 	</a:t>
            </a:r>
            <a:r>
              <a:rPr lang="en-US" sz="1900" b="1" dirty="0" smtClean="0">
                <a:solidFill>
                  <a:srgbClr val="660066"/>
                </a:solidFill>
                <a:latin typeface="Consolas"/>
                <a:cs typeface="Consolas"/>
              </a:rPr>
              <a:t>Sells</a:t>
            </a:r>
            <a:r>
              <a:rPr lang="en-US" sz="1900" dirty="0" smtClean="0">
                <a:solidFill>
                  <a:srgbClr val="000090"/>
                </a:solidFill>
                <a:latin typeface="Consolas"/>
                <a:cs typeface="Consolas"/>
              </a:rPr>
              <a:t>(x,product,p1) AND </a:t>
            </a:r>
          </a:p>
          <a:p>
            <a:pPr>
              <a:lnSpc>
                <a:spcPct val="150000"/>
              </a:lnSpc>
            </a:pPr>
            <a:r>
              <a:rPr lang="en-US" sz="1900" dirty="0">
                <a:solidFill>
                  <a:srgbClr val="000090"/>
                </a:solidFill>
                <a:latin typeface="Consolas"/>
                <a:cs typeface="Consolas"/>
              </a:rPr>
              <a:t>	</a:t>
            </a:r>
            <a:r>
              <a:rPr lang="en-US" sz="1900" dirty="0" smtClean="0">
                <a:solidFill>
                  <a:srgbClr val="000090"/>
                </a:solidFill>
                <a:latin typeface="Consolas"/>
                <a:cs typeface="Consolas"/>
              </a:rPr>
              <a:t>							</a:t>
            </a:r>
            <a:r>
              <a:rPr lang="en-US" sz="1900" b="1" dirty="0" smtClean="0">
                <a:solidFill>
                  <a:srgbClr val="660066"/>
                </a:solidFill>
                <a:latin typeface="Consolas"/>
                <a:cs typeface="Consolas"/>
              </a:rPr>
              <a:t>Sells</a:t>
            </a:r>
            <a:r>
              <a:rPr lang="en-US" sz="1900" dirty="0" smtClean="0">
                <a:solidFill>
                  <a:srgbClr val="000090"/>
                </a:solidFill>
                <a:latin typeface="Consolas"/>
                <a:cs typeface="Consolas"/>
              </a:rPr>
              <a:t>(y,</a:t>
            </a:r>
            <a:r>
              <a:rPr lang="en-US" sz="1900" dirty="0">
                <a:solidFill>
                  <a:srgbClr val="000090"/>
                </a:solidFill>
                <a:latin typeface="Consolas"/>
                <a:cs typeface="Consolas"/>
              </a:rPr>
              <a:t>product,p1</a:t>
            </a:r>
            <a:r>
              <a:rPr lang="en-US" sz="1900" dirty="0" smtClean="0">
                <a:solidFill>
                  <a:srgbClr val="000090"/>
                </a:solidFill>
                <a:latin typeface="Consolas"/>
                <a:cs typeface="Consolas"/>
              </a:rPr>
              <a:t>) AND</a:t>
            </a:r>
          </a:p>
          <a:p>
            <a:pPr>
              <a:lnSpc>
                <a:spcPct val="150000"/>
              </a:lnSpc>
            </a:pPr>
            <a:r>
              <a:rPr lang="en-US" sz="1900" dirty="0">
                <a:solidFill>
                  <a:srgbClr val="000090"/>
                </a:solidFill>
                <a:latin typeface="Consolas"/>
                <a:cs typeface="Consolas"/>
              </a:rPr>
              <a:t>	</a:t>
            </a:r>
            <a:r>
              <a:rPr lang="en-US" sz="1900" dirty="0" smtClean="0">
                <a:solidFill>
                  <a:srgbClr val="000090"/>
                </a:solidFill>
                <a:latin typeface="Consolas"/>
                <a:cs typeface="Consolas"/>
              </a:rPr>
              <a:t>						  	p1 &lt; $10 AND p2 &lt; $10 AND x != y</a:t>
            </a:r>
            <a:endParaRPr lang="en-US" sz="2200" dirty="0" smtClean="0">
              <a:solidFill>
                <a:srgbClr val="000090"/>
              </a:solidFill>
              <a:latin typeface="Trebuchet MS"/>
              <a:cs typeface="Trebuchet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377" y="6326097"/>
            <a:ext cx="9060548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i="1" dirty="0" smtClean="0">
                <a:latin typeface="Trebuchet MS"/>
                <a:cs typeface="Trebuchet MS"/>
              </a:rPr>
              <a:t>(Example from Jeff Ullman)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25" y="5502940"/>
            <a:ext cx="9060548" cy="571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200" dirty="0" smtClean="0">
                <a:solidFill>
                  <a:srgbClr val="000090"/>
                </a:solidFill>
                <a:latin typeface="Trebuchet MS"/>
                <a:cs typeface="Trebuchet MS"/>
              </a:rPr>
              <a:t>Cheap product is one sold by two diff. producers for &lt; $10.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570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6.8|18.1|4.4|13.2|3.9|2.3|7.9|1.5|0.8|10|2.1|10.6|12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6.8|18.1|4.4|13.2|3.9|2.3|7.9|1.5|0.8|10|2.1|10.6|12.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1|8.6|9.5|0.8|10.3|2.5|5.4|17.7|6.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8.1|4.6|1.5|2.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8.1|4.6|1.5|2.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8.1|4.6|1.5|2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6.8|18.1|4.4|13.2|3.9|2.3|7.9|1.5|0.8|10|2.1|10.6|12.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8.1|4.6|1.5|2.6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8.1|4.6|1.5|2.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8.1|4.6|1.5|2.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8.1|4.6|1.5|2.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8.1|4.6|1.5|2.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8.1|4.6|1.5|2.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8.1|4.6|1.5|2.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8.1|4.6|1.5|2.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8.1|4.6|1.5|2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6.8|18.1|4.4|13.2|3.9|2.3|7.9|1.5|0.8|10|2.1|10.6|12.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8.1|4.6|1.5|2.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8.1|4.6|1.5|2.6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8.1|4.6|1.5|2.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8.1|4.6|1.5|2.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8.1|4.6|1.5|2.6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8.1|4.6|1.5|2.6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8.1|4.6|1.5|2.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6.8|18.1|4.4|13.2|3.9|2.3|7.9|1.5|0.8|10|2.1|10.6|1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6.8|18.1|4.4|13.2|3.9|2.3|7.9|1.5|0.8|10|2.1|10.6|1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6.8|18.1|4.4|13.2|3.9|2.3|7.9|1.5|0.8|10|2.1|10.6|1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30076</TotalTime>
  <Words>3625</Words>
  <Application>Microsoft Macintosh PowerPoint</Application>
  <PresentationFormat>On-screen Show (4:3)</PresentationFormat>
  <Paragraphs>896</Paragraphs>
  <Slides>54</Slides>
  <Notes>53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Semih Salihoglu</dc:creator>
  <cp:lastModifiedBy>Semih Salihoglu</cp:lastModifiedBy>
  <cp:revision>1695</cp:revision>
  <dcterms:created xsi:type="dcterms:W3CDTF">2016-04-06T14:30:24Z</dcterms:created>
  <dcterms:modified xsi:type="dcterms:W3CDTF">2016-09-14T21:03:03Z</dcterms:modified>
</cp:coreProperties>
</file>