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notesSlides/notesSlide24.xml" ContentType="application/vnd.openxmlformats-officedocument.presentationml.notesSlide+xml"/>
  <Override PartName="/ppt/tags/tag14.xml" ContentType="application/vnd.openxmlformats-officedocument.presentationml.tags+xml"/>
  <Override PartName="/ppt/notesSlides/notesSlide25.xml" ContentType="application/vnd.openxmlformats-officedocument.presentationml.notesSlide+xml"/>
  <Override PartName="/ppt/tags/tag15.xml" ContentType="application/vnd.openxmlformats-officedocument.presentationml.tags+xml"/>
  <Override PartName="/ppt/notesSlides/notesSlide26.xml" ContentType="application/vnd.openxmlformats-officedocument.presentationml.notesSlide+xml"/>
  <Override PartName="/ppt/tags/tag16.xml" ContentType="application/vnd.openxmlformats-officedocument.presentationml.tags+xml"/>
  <Override PartName="/ppt/notesSlides/notesSlide27.xml" ContentType="application/vnd.openxmlformats-officedocument.presentationml.notesSlide+xml"/>
  <Override PartName="/ppt/tags/tag17.xml" ContentType="application/vnd.openxmlformats-officedocument.presentationml.tags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notesSlides/notesSlide29.xml" ContentType="application/vnd.openxmlformats-officedocument.presentationml.notesSlide+xml"/>
  <Override PartName="/ppt/tags/tag19.xml" ContentType="application/vnd.openxmlformats-officedocument.presentationml.tags+xml"/>
  <Override PartName="/ppt/notesSlides/notesSlide30.xml" ContentType="application/vnd.openxmlformats-officedocument.presentationml.notesSlide+xml"/>
  <Override PartName="/ppt/tags/tag20.xml" ContentType="application/vnd.openxmlformats-officedocument.presentationml.tags+xml"/>
  <Override PartName="/ppt/notesSlides/notesSlide31.xml" ContentType="application/vnd.openxmlformats-officedocument.presentationml.notesSlide+xml"/>
  <Override PartName="/ppt/tags/tag21.xml" ContentType="application/vnd.openxmlformats-officedocument.presentationml.tags+xml"/>
  <Override PartName="/ppt/notesSlides/notesSlide32.xml" ContentType="application/vnd.openxmlformats-officedocument.presentationml.notesSlide+xml"/>
  <Override PartName="/ppt/tags/tag22.xml" ContentType="application/vnd.openxmlformats-officedocument.presentationml.tags+xml"/>
  <Override PartName="/ppt/notesSlides/notesSlide33.xml" ContentType="application/vnd.openxmlformats-officedocument.presentationml.notesSlide+xml"/>
  <Override PartName="/ppt/tags/tag23.xml" ContentType="application/vnd.openxmlformats-officedocument.presentationml.tags+xml"/>
  <Override PartName="/ppt/notesSlides/notesSlide34.xml" ContentType="application/vnd.openxmlformats-officedocument.presentationml.notesSlide+xml"/>
  <Override PartName="/ppt/tags/tag24.xml" ContentType="application/vnd.openxmlformats-officedocument.presentationml.tags+xml"/>
  <Override PartName="/ppt/notesSlides/notesSlide35.xml" ContentType="application/vnd.openxmlformats-officedocument.presentationml.notesSlide+xml"/>
  <Override PartName="/ppt/tags/tag25.xml" ContentType="application/vnd.openxmlformats-officedocument.presentationml.tags+xml"/>
  <Override PartName="/ppt/notesSlides/notesSlide36.xml" ContentType="application/vnd.openxmlformats-officedocument.presentationml.notesSlide+xml"/>
  <Override PartName="/ppt/tags/tag26.xml" ContentType="application/vnd.openxmlformats-officedocument.presentationml.tags+xml"/>
  <Override PartName="/ppt/notesSlides/notesSlide37.xml" ContentType="application/vnd.openxmlformats-officedocument.presentationml.notesSlide+xml"/>
  <Override PartName="/ppt/tags/tag27.xml" ContentType="application/vnd.openxmlformats-officedocument.presentationml.tags+xml"/>
  <Override PartName="/ppt/notesSlides/notesSlide38.xml" ContentType="application/vnd.openxmlformats-officedocument.presentationml.notesSlide+xml"/>
  <Override PartName="/ppt/tags/tag28.xml" ContentType="application/vnd.openxmlformats-officedocument.presentationml.tags+xml"/>
  <Override PartName="/ppt/notesSlides/notesSlide39.xml" ContentType="application/vnd.openxmlformats-officedocument.presentationml.notesSlide+xml"/>
  <Override PartName="/ppt/tags/tag29.xml" ContentType="application/vnd.openxmlformats-officedocument.presentationml.tags+xml"/>
  <Override PartName="/ppt/notesSlides/notesSlide40.xml" ContentType="application/vnd.openxmlformats-officedocument.presentationml.notesSlide+xml"/>
  <Override PartName="/ppt/tags/tag30.xml" ContentType="application/vnd.openxmlformats-officedocument.presentationml.tags+xml"/>
  <Override PartName="/ppt/notesSlides/notesSlide41.xml" ContentType="application/vnd.openxmlformats-officedocument.presentationml.notesSlide+xml"/>
  <Override PartName="/ppt/tags/tag31.xml" ContentType="application/vnd.openxmlformats-officedocument.presentationml.tags+xml"/>
  <Override PartName="/ppt/notesSlides/notesSlide42.xml" ContentType="application/vnd.openxmlformats-officedocument.presentationml.notesSlide+xml"/>
  <Override PartName="/ppt/tags/tag32.xml" ContentType="application/vnd.openxmlformats-officedocument.presentationml.tags+xml"/>
  <Override PartName="/ppt/notesSlides/notesSlide43.xml" ContentType="application/vnd.openxmlformats-officedocument.presentationml.notesSlide+xml"/>
  <Override PartName="/ppt/tags/tag33.xml" ContentType="application/vnd.openxmlformats-officedocument.presentationml.tags+xml"/>
  <Override PartName="/ppt/notesSlides/notesSlide44.xml" ContentType="application/vnd.openxmlformats-officedocument.presentationml.notesSlide+xml"/>
  <Override PartName="/ppt/tags/tag34.xml" ContentType="application/vnd.openxmlformats-officedocument.presentationml.tags+xml"/>
  <Override PartName="/ppt/notesSlides/notesSlide45.xml" ContentType="application/vnd.openxmlformats-officedocument.presentationml.notesSlide+xml"/>
  <Override PartName="/ppt/tags/tag35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62" r:id="rId2"/>
    <p:sldId id="284" r:id="rId3"/>
    <p:sldId id="285" r:id="rId4"/>
    <p:sldId id="263" r:id="rId5"/>
    <p:sldId id="266" r:id="rId6"/>
    <p:sldId id="290" r:id="rId7"/>
    <p:sldId id="292" r:id="rId8"/>
    <p:sldId id="293" r:id="rId9"/>
    <p:sldId id="294" r:id="rId10"/>
    <p:sldId id="291" r:id="rId11"/>
    <p:sldId id="264" r:id="rId12"/>
    <p:sldId id="286" r:id="rId13"/>
    <p:sldId id="370" r:id="rId14"/>
    <p:sldId id="367" r:id="rId15"/>
    <p:sldId id="368" r:id="rId16"/>
    <p:sldId id="369" r:id="rId17"/>
    <p:sldId id="324" r:id="rId18"/>
    <p:sldId id="305" r:id="rId19"/>
    <p:sldId id="307" r:id="rId20"/>
    <p:sldId id="308" r:id="rId21"/>
    <p:sldId id="309" r:id="rId22"/>
    <p:sldId id="328" r:id="rId23"/>
    <p:sldId id="325" r:id="rId24"/>
    <p:sldId id="332" r:id="rId25"/>
    <p:sldId id="326" r:id="rId26"/>
    <p:sldId id="333" r:id="rId27"/>
    <p:sldId id="327" r:id="rId28"/>
    <p:sldId id="331" r:id="rId29"/>
    <p:sldId id="334" r:id="rId30"/>
    <p:sldId id="335" r:id="rId31"/>
    <p:sldId id="345" r:id="rId32"/>
    <p:sldId id="346" r:id="rId33"/>
    <p:sldId id="347" r:id="rId34"/>
    <p:sldId id="348" r:id="rId35"/>
    <p:sldId id="351" r:id="rId36"/>
    <p:sldId id="337" r:id="rId37"/>
    <p:sldId id="352" r:id="rId38"/>
    <p:sldId id="353" r:id="rId39"/>
    <p:sldId id="338" r:id="rId40"/>
    <p:sldId id="303" r:id="rId41"/>
    <p:sldId id="341" r:id="rId42"/>
    <p:sldId id="354" r:id="rId43"/>
    <p:sldId id="355" r:id="rId44"/>
    <p:sldId id="356" r:id="rId45"/>
    <p:sldId id="357" r:id="rId46"/>
    <p:sldId id="359" r:id="rId47"/>
    <p:sldId id="300" r:id="rId48"/>
    <p:sldId id="360" r:id="rId49"/>
    <p:sldId id="288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95" autoAdjust="0"/>
  </p:normalViewPr>
  <p:slideViewPr>
    <p:cSldViewPr snapToGrid="0" snapToObjects="1">
      <p:cViewPr varScale="1">
        <p:scale>
          <a:sx n="90" d="100"/>
          <a:sy n="90" d="100"/>
        </p:scale>
        <p:origin x="-1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5BFF4-16CE-FF42-8F98-AF276FA50BA1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3E036-A4CB-E845-BE6C-EA1CA9E2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0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6719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466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143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143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143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143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173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4668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1431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14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4668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1431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1431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1431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1431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2875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1431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14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46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46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46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466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46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7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5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3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0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A743-70A3-BB43-8075-433ED5A57AC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6A743-70A3-BB43-8075-433ED5A57AC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CB8E4-41A5-2D47-BA37-EFABE5CAB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2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gif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jpeg"/><Relationship Id="rId15" Type="http://schemas.openxmlformats.org/officeDocument/2006/relationships/image" Target="../media/image12.jpe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jpeg"/><Relationship Id="rId19" Type="http://schemas.openxmlformats.org/officeDocument/2006/relationships/image" Target="../media/image16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gif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jpeg"/><Relationship Id="rId15" Type="http://schemas.openxmlformats.org/officeDocument/2006/relationships/image" Target="../media/image12.jpe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jpeg"/><Relationship Id="rId19" Type="http://schemas.openxmlformats.org/officeDocument/2006/relationships/image" Target="../media/image16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gif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jpeg"/><Relationship Id="rId15" Type="http://schemas.openxmlformats.org/officeDocument/2006/relationships/image" Target="../media/image12.jpe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jpeg"/><Relationship Id="rId19" Type="http://schemas.openxmlformats.org/officeDocument/2006/relationships/image" Target="../media/image16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5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2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5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5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mih.salihoglu@uwaterloo.ca" TargetMode="External"/><Relationship Id="rId4" Type="http://schemas.openxmlformats.org/officeDocument/2006/relationships/hyperlink" Target="https://cs.uwaterloo.ca/~ssalihog/courses/cs848-fall-2016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image" Target="../media/image25.png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442914"/>
            <a:ext cx="9178792" cy="523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400" kern="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Trebuchet MS"/>
              </a:rPr>
              <a:t>Lecture 1: </a:t>
            </a:r>
            <a:r>
              <a:rPr lang="en-US" sz="3400" kern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Trebuchet MS"/>
              </a:rPr>
              <a:t>Overview &amp; BSP</a:t>
            </a:r>
          </a:p>
          <a:p>
            <a:pPr algn="ctr">
              <a:lnSpc>
                <a:spcPct val="200000"/>
              </a:lnSpc>
            </a:pPr>
            <a:r>
              <a:rPr lang="en-US" sz="3400" kern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Trebuchet MS"/>
              </a:rPr>
              <a:t>CS 848:</a:t>
            </a:r>
            <a:endParaRPr lang="en-US" sz="3400" kern="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/>
              <a:cs typeface="Trebuchet MS"/>
            </a:endParaRPr>
          </a:p>
          <a:p>
            <a:pPr algn="ctr">
              <a:lnSpc>
                <a:spcPct val="200000"/>
              </a:lnSpc>
            </a:pPr>
            <a:r>
              <a:rPr lang="en-US" sz="3400" kern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Trebuchet MS"/>
              </a:rPr>
              <a:t>Models and Applications of Distributed Data Processing Systems</a:t>
            </a:r>
          </a:p>
          <a:p>
            <a:pPr algn="ctr">
              <a:lnSpc>
                <a:spcPct val="200000"/>
              </a:lnSpc>
            </a:pPr>
            <a:r>
              <a:rPr lang="en-US" sz="3400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Trebuchet MS"/>
              </a:rPr>
              <a:t>Monday, Sep 12</a:t>
            </a:r>
            <a:r>
              <a:rPr lang="en-US" sz="3400" kern="0" baseline="300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Trebuchet MS"/>
              </a:rPr>
              <a:t>th</a:t>
            </a:r>
            <a:r>
              <a:rPr lang="en-US" sz="3400" kern="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/>
                <a:cs typeface="Trebuchet MS"/>
              </a:rPr>
              <a:t> 2016</a:t>
            </a:r>
            <a:endParaRPr lang="en-US" sz="34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032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4" y="-30397"/>
            <a:ext cx="910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Administrative Info (7): Mark Breakdown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69876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" y="621317"/>
            <a:ext cx="915292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Class Participation: 15%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Paper Summaries: 20%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Presentations: 20%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Project: 45%</a:t>
            </a:r>
            <a:endParaRPr lang="en-US" sz="24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249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5" y="-30397"/>
            <a:ext cx="787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Prerequisites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69876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76" y="621317"/>
            <a:ext cx="906054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Interest in modern data management &amp; processing systems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Appreciation </a:t>
            </a: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of 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systems, theory</a:t>
            </a: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, 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and applications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Standard databases, operating systems, network systems knowledge (level at an undergraduate class).</a:t>
            </a:r>
          </a:p>
        </p:txBody>
      </p:sp>
    </p:spTree>
    <p:extLst>
      <p:ext uri="{BB962C8B-B14F-4D97-AF65-F5344CB8AC3E}">
        <p14:creationId xmlns:p14="http://schemas.microsoft.com/office/powerpoint/2010/main" val="15662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6079" y="64300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Outline For Today</a:t>
            </a:r>
            <a:endParaRPr lang="en-US" sz="3600" dirty="0">
              <a:latin typeface="Trebuchet MS"/>
              <a:cs typeface="Trebuchet MS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0" y="758856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452" y="773927"/>
            <a:ext cx="90605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Administrative Information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Overview of CS 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848</a:t>
            </a:r>
            <a:endParaRPr lang="en-US" sz="2400" dirty="0" smtClean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4509-1FB2-2540-A246-CEF93BA686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7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/>
              <a:t>13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2701" y="78258"/>
            <a:ext cx="9089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kern="0" dirty="0" smtClean="0">
                <a:solidFill>
                  <a:srgbClr val="000000"/>
                </a:solidFill>
                <a:latin typeface="Trebuchet MS"/>
              </a:rPr>
              <a:t>Distributed Data Processing Systems in 2006</a:t>
            </a:r>
            <a:endParaRPr lang="en-US" sz="33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01725" y="1638674"/>
            <a:ext cx="6940550" cy="4291853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hadoop_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58580"/>
            <a:ext cx="3352800" cy="144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/>
              <a:t>14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2701" y="78258"/>
            <a:ext cx="9089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kern="0" dirty="0">
                <a:solidFill>
                  <a:srgbClr val="000000"/>
                </a:solidFill>
                <a:latin typeface="Trebuchet MS"/>
              </a:rPr>
              <a:t>Distributed Data Processing Systems in </a:t>
            </a:r>
            <a:r>
              <a:rPr lang="en-US" sz="3300" kern="0" dirty="0" smtClean="0">
                <a:solidFill>
                  <a:srgbClr val="000000"/>
                </a:solidFill>
                <a:latin typeface="Trebuchet MS"/>
              </a:rPr>
              <a:t>2016</a:t>
            </a:r>
            <a:endParaRPr lang="en-US" sz="33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01725" y="1638674"/>
            <a:ext cx="6940550" cy="4291853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hadoop_ic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43" y="3164981"/>
            <a:ext cx="2109914" cy="1139716"/>
          </a:xfrm>
          <a:prstGeom prst="rect">
            <a:avLst/>
          </a:prstGeom>
        </p:spPr>
      </p:pic>
      <p:pic>
        <p:nvPicPr>
          <p:cNvPr id="35" name="Picture 34" descr="hive_ic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11" y="5199335"/>
            <a:ext cx="892554" cy="553436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459773" y="4573805"/>
            <a:ext cx="762001" cy="1085444"/>
            <a:chOff x="1208665" y="1604113"/>
            <a:chExt cx="1534752" cy="1916309"/>
          </a:xfrm>
        </p:grpSpPr>
        <p:pic>
          <p:nvPicPr>
            <p:cNvPr id="38" name="Picture 37" descr="pig_ic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450" y="2084518"/>
              <a:ext cx="1452967" cy="1435904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208665" y="1604113"/>
              <a:ext cx="1432435" cy="65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PIG</a:t>
              </a:r>
              <a:endParaRPr lang="en-US" dirty="0">
                <a:latin typeface="Trebuchet MS"/>
                <a:cs typeface="Trebuchet M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045063" y="3783146"/>
            <a:ext cx="12311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err="1" smtClean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FlockDB</a:t>
            </a:r>
            <a:endParaRPr lang="en-US" sz="1900" b="1" dirty="0">
              <a:solidFill>
                <a:schemeClr val="accent6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48" name="Picture 47" descr="s4_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2010719"/>
            <a:ext cx="1866900" cy="484236"/>
          </a:xfrm>
          <a:prstGeom prst="rect">
            <a:avLst/>
          </a:prstGeom>
        </p:spPr>
      </p:pic>
      <p:pic>
        <p:nvPicPr>
          <p:cNvPr id="49" name="Picture 48" descr="spark_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04" y="1794400"/>
            <a:ext cx="1779083" cy="413580"/>
          </a:xfrm>
          <a:prstGeom prst="rect">
            <a:avLst/>
          </a:prstGeom>
        </p:spPr>
      </p:pic>
      <p:pic>
        <p:nvPicPr>
          <p:cNvPr id="55" name="Picture 54" descr="spark_sql_ic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32" y="4670331"/>
            <a:ext cx="1976437" cy="530914"/>
          </a:xfrm>
          <a:prstGeom prst="rect">
            <a:avLst/>
          </a:prstGeom>
        </p:spPr>
      </p:pic>
      <p:pic>
        <p:nvPicPr>
          <p:cNvPr id="56" name="Picture 55" descr="storm_ic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25" y="2531861"/>
            <a:ext cx="1219200" cy="445008"/>
          </a:xfrm>
          <a:prstGeom prst="rect">
            <a:avLst/>
          </a:prstGeom>
        </p:spPr>
      </p:pic>
      <p:pic>
        <p:nvPicPr>
          <p:cNvPr id="59" name="Picture 58" descr="mahout_ico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07" y="2254897"/>
            <a:ext cx="1371880" cy="585689"/>
          </a:xfrm>
          <a:prstGeom prst="rect">
            <a:avLst/>
          </a:prstGeom>
        </p:spPr>
      </p:pic>
      <p:pic>
        <p:nvPicPr>
          <p:cNvPr id="61" name="Picture 60" descr="mongodb_ico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13" y="2555539"/>
            <a:ext cx="1715602" cy="797533"/>
          </a:xfrm>
          <a:prstGeom prst="rect">
            <a:avLst/>
          </a:prstGeom>
        </p:spPr>
      </p:pic>
      <p:pic>
        <p:nvPicPr>
          <p:cNvPr id="62" name="Picture 61" descr="flume_ic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46" y="3923079"/>
            <a:ext cx="1097433" cy="873040"/>
          </a:xfrm>
          <a:prstGeom prst="rect">
            <a:avLst/>
          </a:prstGeom>
        </p:spPr>
      </p:pic>
      <p:pic>
        <p:nvPicPr>
          <p:cNvPr id="63" name="Picture 62" descr="couchdb_icon.jpe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94" y="3779223"/>
            <a:ext cx="1008329" cy="668439"/>
          </a:xfrm>
          <a:prstGeom prst="rect">
            <a:avLst/>
          </a:prstGeom>
        </p:spPr>
      </p:pic>
      <p:pic>
        <p:nvPicPr>
          <p:cNvPr id="64" name="Picture 63" descr="cassandra_icon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83" y="3082962"/>
            <a:ext cx="1110272" cy="632862"/>
          </a:xfrm>
          <a:prstGeom prst="rect">
            <a:avLst/>
          </a:prstGeom>
        </p:spPr>
      </p:pic>
      <p:pic>
        <p:nvPicPr>
          <p:cNvPr id="65" name="Picture 64" descr="terrastore_icon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79" y="4075343"/>
            <a:ext cx="1589810" cy="794175"/>
          </a:xfrm>
          <a:prstGeom prst="rect">
            <a:avLst/>
          </a:prstGeom>
        </p:spPr>
      </p:pic>
      <p:pic>
        <p:nvPicPr>
          <p:cNvPr id="68" name="Picture 67" descr="mlbase_icon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88" y="2082211"/>
            <a:ext cx="1217709" cy="661626"/>
          </a:xfrm>
          <a:prstGeom prst="rect">
            <a:avLst/>
          </a:prstGeom>
        </p:spPr>
      </p:pic>
      <p:pic>
        <p:nvPicPr>
          <p:cNvPr id="69" name="Picture 68" descr="zookeeper_icon.jpe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15" y="3624507"/>
            <a:ext cx="773406" cy="652626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3855817" y="5148225"/>
            <a:ext cx="1672472" cy="613092"/>
            <a:chOff x="3710364" y="5181600"/>
            <a:chExt cx="1672472" cy="613092"/>
          </a:xfrm>
        </p:grpSpPr>
        <p:sp>
          <p:nvSpPr>
            <p:cNvPr id="43" name="TextBox 42"/>
            <p:cNvSpPr txBox="1"/>
            <p:nvPr/>
          </p:nvSpPr>
          <p:spPr>
            <a:xfrm>
              <a:off x="3710364" y="5409971"/>
              <a:ext cx="167247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err="1" smtClean="0">
                  <a:solidFill>
                    <a:schemeClr val="accent6">
                      <a:lumMod val="75000"/>
                    </a:schemeClr>
                  </a:solidFill>
                  <a:latin typeface="Trebuchet MS"/>
                  <a:cs typeface="Trebuchet MS"/>
                </a:rPr>
                <a:t>DryadLinQ</a:t>
              </a:r>
              <a:endParaRPr lang="en-US" sz="19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70" name="Picture 69" descr="microsoft_icon.jpe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612" y="5181600"/>
              <a:ext cx="998531" cy="282201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2643982" y="2900002"/>
            <a:ext cx="998531" cy="640980"/>
            <a:chOff x="5453062" y="3358257"/>
            <a:chExt cx="998531" cy="640980"/>
          </a:xfrm>
        </p:grpSpPr>
        <p:sp>
          <p:nvSpPr>
            <p:cNvPr id="44" name="TextBox 43"/>
            <p:cNvSpPr txBox="1"/>
            <p:nvPr/>
          </p:nvSpPr>
          <p:spPr>
            <a:xfrm>
              <a:off x="5472718" y="3599127"/>
              <a:ext cx="897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Trebuchet MS"/>
                  <a:cs typeface="Trebuchet MS"/>
                </a:rPr>
                <a:t>Dryad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72" name="Picture 71" descr="microsoft_icon.jpe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062" y="3358257"/>
              <a:ext cx="998531" cy="282201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1935287" y="2448936"/>
            <a:ext cx="998531" cy="666952"/>
            <a:chOff x="5484436" y="3891687"/>
            <a:chExt cx="998531" cy="666952"/>
          </a:xfrm>
        </p:grpSpPr>
        <p:sp>
          <p:nvSpPr>
            <p:cNvPr id="45" name="TextBox 44"/>
            <p:cNvSpPr txBox="1"/>
            <p:nvPr/>
          </p:nvSpPr>
          <p:spPr>
            <a:xfrm>
              <a:off x="5528289" y="4173918"/>
              <a:ext cx="83623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smtClean="0">
                  <a:solidFill>
                    <a:schemeClr val="accent6">
                      <a:lumMod val="75000"/>
                    </a:schemeClr>
                  </a:solidFill>
                  <a:latin typeface="Trebuchet MS"/>
                  <a:cs typeface="Trebuchet MS"/>
                </a:rPr>
                <a:t>Naiad</a:t>
              </a:r>
              <a:endParaRPr lang="en-US" sz="19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76" name="Picture 75" descr="microsoft_icon.jpe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436" y="3891687"/>
              <a:ext cx="998531" cy="282201"/>
            </a:xfrm>
            <a:prstGeom prst="rect">
              <a:avLst/>
            </a:prstGeom>
          </p:spPr>
        </p:pic>
      </p:grpSp>
      <p:pic>
        <p:nvPicPr>
          <p:cNvPr id="79" name="Picture 78" descr="Giraph-logo-standar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20" y="3872834"/>
            <a:ext cx="1159503" cy="907118"/>
          </a:xfrm>
          <a:prstGeom prst="rect">
            <a:avLst/>
          </a:prstGeom>
        </p:spPr>
      </p:pic>
      <p:pic>
        <p:nvPicPr>
          <p:cNvPr id="103" name="Picture 102" descr="graphx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15" y="2831500"/>
            <a:ext cx="1841500" cy="517976"/>
          </a:xfrm>
          <a:prstGeom prst="rect">
            <a:avLst/>
          </a:prstGeom>
        </p:spPr>
      </p:pic>
      <p:pic>
        <p:nvPicPr>
          <p:cNvPr id="104" name="Picture 103" descr="graphlab_icon.gi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34" y="3251472"/>
            <a:ext cx="1676400" cy="584735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4999598" y="4429031"/>
            <a:ext cx="1545198" cy="1133239"/>
            <a:chOff x="6383271" y="3296984"/>
            <a:chExt cx="1620904" cy="1133239"/>
          </a:xfrm>
        </p:grpSpPr>
        <p:sp>
          <p:nvSpPr>
            <p:cNvPr id="109" name="TextBox 108"/>
            <p:cNvSpPr txBox="1"/>
            <p:nvPr/>
          </p:nvSpPr>
          <p:spPr>
            <a:xfrm>
              <a:off x="6383271" y="3296984"/>
              <a:ext cx="1620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rebuchet MS"/>
                  <a:cs typeface="Trebuchet MS"/>
                </a:rPr>
                <a:t>Stanford GPS</a:t>
              </a:r>
              <a:endParaRPr lang="en-US" sz="1600" dirty="0">
                <a:latin typeface="Trebuchet MS"/>
                <a:cs typeface="Trebuchet MS"/>
              </a:endParaRPr>
            </a:p>
          </p:txBody>
        </p:sp>
        <p:pic>
          <p:nvPicPr>
            <p:cNvPr id="110" name="Picture 109" descr="gps_icon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271" y="3532313"/>
              <a:ext cx="1509712" cy="897910"/>
            </a:xfrm>
            <a:prstGeom prst="rect">
              <a:avLst/>
            </a:prstGeom>
          </p:spPr>
        </p:pic>
      </p:grpSp>
      <p:pic>
        <p:nvPicPr>
          <p:cNvPr id="115" name="Picture 114" descr="hama_icon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33" y="3233346"/>
            <a:ext cx="1371763" cy="397811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6194920" y="4716417"/>
            <a:ext cx="1133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Pregel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17" name="Picture 116" descr="tez_icon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12" y="2184115"/>
            <a:ext cx="1282700" cy="388947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220082" y="5404975"/>
            <a:ext cx="2493693" cy="712684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79448" y="5303375"/>
            <a:ext cx="261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/>
                <a:cs typeface="Trebuchet MS"/>
              </a:rPr>
              <a:t>Data </a:t>
            </a:r>
            <a:endParaRPr lang="en-US" sz="2000" dirty="0" smtClean="0">
              <a:latin typeface="Trebuchet MS"/>
              <a:cs typeface="Trebuchet MS"/>
            </a:endParaRPr>
          </a:p>
          <a:p>
            <a:pPr algn="ctr"/>
            <a:r>
              <a:rPr lang="en-US" sz="2000" dirty="0" smtClean="0">
                <a:latin typeface="Trebuchet MS"/>
                <a:cs typeface="Trebuchet MS"/>
              </a:rPr>
              <a:t>Privacy &amp; Security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2698" y="4722686"/>
            <a:ext cx="1623527" cy="682289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-91639" y="4630540"/>
            <a:ext cx="1831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/>
                <a:cs typeface="Trebuchet MS"/>
              </a:rPr>
              <a:t>Data Visualization</a:t>
            </a:r>
          </a:p>
        </p:txBody>
      </p:sp>
      <p:sp>
        <p:nvSpPr>
          <p:cNvPr id="87" name="Oval 86"/>
          <p:cNvSpPr/>
          <p:nvPr/>
        </p:nvSpPr>
        <p:spPr>
          <a:xfrm>
            <a:off x="2241317" y="5864703"/>
            <a:ext cx="1878049" cy="782949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183094" y="5896054"/>
            <a:ext cx="2054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Trebuchet MS"/>
                <a:cs typeface="Trebuchet MS"/>
              </a:rPr>
              <a:t>Dealing with</a:t>
            </a:r>
          </a:p>
          <a:p>
            <a:pPr algn="ctr"/>
            <a:r>
              <a:rPr lang="en-US" sz="2100" dirty="0">
                <a:solidFill>
                  <a:srgbClr val="000000"/>
                </a:solidFill>
                <a:latin typeface="Trebuchet MS"/>
                <a:cs typeface="Trebuchet MS"/>
              </a:rPr>
              <a:t>Failures</a:t>
            </a:r>
          </a:p>
        </p:txBody>
      </p:sp>
      <p:sp>
        <p:nvSpPr>
          <p:cNvPr id="92" name="Oval 91"/>
          <p:cNvSpPr/>
          <p:nvPr/>
        </p:nvSpPr>
        <p:spPr>
          <a:xfrm>
            <a:off x="5346700" y="5778501"/>
            <a:ext cx="2514633" cy="782949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tx1"/>
                </a:solidFill>
                <a:latin typeface="Trebuchet MS"/>
                <a:cs typeface="Trebuchet MS"/>
              </a:rPr>
              <a:t>Programming</a:t>
            </a:r>
            <a:endParaRPr lang="en-US" sz="21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773639" y="5229505"/>
            <a:ext cx="1569901" cy="600967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tx1"/>
                </a:solidFill>
                <a:latin typeface="Trebuchet MS"/>
                <a:cs typeface="Trebuchet MS"/>
              </a:rPr>
              <a:t>Testing</a:t>
            </a:r>
            <a:endParaRPr lang="en-US" sz="21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670341" y="4467131"/>
            <a:ext cx="1448259" cy="825873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7524053" y="4682698"/>
            <a:ext cx="17389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Debugging</a:t>
            </a:r>
            <a:endParaRPr lang="en-US" sz="2100" dirty="0">
              <a:latin typeface="Trebuchet MS"/>
              <a:cs typeface="Trebuchet M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000289" y="903354"/>
            <a:ext cx="1924845" cy="767771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4989601" y="853177"/>
            <a:ext cx="1886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rgbClr val="000000"/>
                </a:solidFill>
                <a:latin typeface="Trebuchet MS"/>
                <a:cs typeface="Trebuchet MS"/>
              </a:rPr>
              <a:t>Network</a:t>
            </a:r>
          </a:p>
          <a:p>
            <a:pPr algn="ctr"/>
            <a:r>
              <a:rPr lang="en-US" sz="2100" dirty="0" smtClean="0">
                <a:solidFill>
                  <a:srgbClr val="000000"/>
                </a:solidFill>
                <a:latin typeface="Trebuchet MS"/>
                <a:cs typeface="Trebuchet MS"/>
              </a:rPr>
              <a:t>Optimizations</a:t>
            </a:r>
            <a:endParaRPr lang="en-US" sz="21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451497" y="1428055"/>
            <a:ext cx="1826027" cy="717960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Trebuchet MS"/>
                <a:cs typeface="Trebuchet MS"/>
              </a:rPr>
              <a:t>Managing Memory</a:t>
            </a:r>
          </a:p>
        </p:txBody>
      </p:sp>
      <p:sp>
        <p:nvSpPr>
          <p:cNvPr id="118" name="Oval 117"/>
          <p:cNvSpPr/>
          <p:nvPr/>
        </p:nvSpPr>
        <p:spPr>
          <a:xfrm>
            <a:off x="7468283" y="2056703"/>
            <a:ext cx="1675936" cy="809865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430182" y="2051076"/>
            <a:ext cx="1738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Trebuchet MS"/>
                <a:cs typeface="Trebuchet MS"/>
              </a:rPr>
              <a:t>Resource Scheduling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67553" y="2308870"/>
            <a:ext cx="1624555" cy="772575"/>
            <a:chOff x="9922" y="2068593"/>
            <a:chExt cx="1747715" cy="772575"/>
          </a:xfrm>
        </p:grpSpPr>
        <p:sp>
          <p:nvSpPr>
            <p:cNvPr id="120" name="Oval 119"/>
            <p:cNvSpPr/>
            <p:nvPr/>
          </p:nvSpPr>
          <p:spPr>
            <a:xfrm>
              <a:off x="97825" y="2068593"/>
              <a:ext cx="1565875" cy="772575"/>
            </a:xfrm>
            <a:prstGeom prst="ellipse">
              <a:avLst/>
            </a:prstGeom>
            <a:solidFill>
              <a:schemeClr val="bg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922" y="2211006"/>
              <a:ext cx="174771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Algorithms</a:t>
              </a:r>
              <a:endParaRPr lang="en-US" sz="2100" dirty="0">
                <a:latin typeface="Trebuchet MS"/>
                <a:cs typeface="Trebuchet MS"/>
              </a:endParaRPr>
            </a:p>
          </p:txBody>
        </p:sp>
      </p:grpSp>
      <p:pic>
        <p:nvPicPr>
          <p:cNvPr id="2" name="Picture 1" descr="apache_accumulo_icon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94" y="3462138"/>
            <a:ext cx="1219200" cy="413415"/>
          </a:xfrm>
          <a:prstGeom prst="rect">
            <a:avLst/>
          </a:prstGeom>
        </p:spPr>
      </p:pic>
      <p:pic>
        <p:nvPicPr>
          <p:cNvPr id="3" name="Picture 2" descr="hbase_icon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08" y="4433956"/>
            <a:ext cx="1023771" cy="429747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2314183" y="847956"/>
            <a:ext cx="1739900" cy="772575"/>
            <a:chOff x="81497" y="2068593"/>
            <a:chExt cx="1565875" cy="772575"/>
          </a:xfrm>
        </p:grpSpPr>
        <p:sp>
          <p:nvSpPr>
            <p:cNvPr id="81" name="Oval 80"/>
            <p:cNvSpPr/>
            <p:nvPr/>
          </p:nvSpPr>
          <p:spPr>
            <a:xfrm>
              <a:off x="81497" y="2068593"/>
              <a:ext cx="1565875" cy="772575"/>
            </a:xfrm>
            <a:prstGeom prst="ellipse">
              <a:avLst/>
            </a:prstGeom>
            <a:solidFill>
              <a:schemeClr val="bg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6550" y="2211006"/>
              <a:ext cx="147697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Applications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-19068" y="1361888"/>
            <a:ext cx="2779497" cy="865023"/>
            <a:chOff x="616858" y="1001949"/>
            <a:chExt cx="2779497" cy="865023"/>
          </a:xfrm>
          <a:solidFill>
            <a:srgbClr val="008000"/>
          </a:solidFill>
        </p:grpSpPr>
        <p:sp>
          <p:nvSpPr>
            <p:cNvPr id="86" name="Oval 85"/>
            <p:cNvSpPr/>
            <p:nvPr/>
          </p:nvSpPr>
          <p:spPr>
            <a:xfrm>
              <a:off x="616858" y="1001949"/>
              <a:ext cx="2779497" cy="865023"/>
            </a:xfrm>
            <a:prstGeom prst="ellipse">
              <a:avLst/>
            </a:prstGeom>
            <a:solidFill>
              <a:schemeClr val="bg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25715" y="1013017"/>
              <a:ext cx="24452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Models</a:t>
              </a:r>
              <a:endParaRPr lang="en-US" sz="2100" dirty="0">
                <a:solidFill>
                  <a:srgbClr val="000000"/>
                </a:solidFill>
                <a:latin typeface="Trebuchet MS"/>
                <a:cs typeface="Trebuchet MS"/>
              </a:endParaRPr>
            </a:p>
            <a:p>
              <a:pPr algn="ctr"/>
              <a:r>
                <a:rPr lang="en-US" sz="210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Of Computation</a:t>
              </a:r>
              <a:endParaRPr lang="en-US" sz="21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94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/>
      <p:bldP spid="82" grpId="0" animBg="1"/>
      <p:bldP spid="85" grpId="0"/>
      <p:bldP spid="87" grpId="0" animBg="1"/>
      <p:bldP spid="88" grpId="0"/>
      <p:bldP spid="92" grpId="0" animBg="1"/>
      <p:bldP spid="93" grpId="0" animBg="1"/>
      <p:bldP spid="102" grpId="0" animBg="1"/>
      <p:bldP spid="105" grpId="0"/>
      <p:bldP spid="106" grpId="0" animBg="1"/>
      <p:bldP spid="113" grpId="0"/>
      <p:bldP spid="114" grpId="0" animBg="1"/>
      <p:bldP spid="118" grpId="0" animBg="1"/>
      <p:bldP spid="1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/>
              <a:t>15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2701" y="78258"/>
            <a:ext cx="9089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kern="0" dirty="0">
                <a:solidFill>
                  <a:srgbClr val="000000"/>
                </a:solidFill>
                <a:latin typeface="Trebuchet MS"/>
              </a:rPr>
              <a:t>Distributed Data Processing Systems in </a:t>
            </a:r>
            <a:r>
              <a:rPr lang="en-US" sz="3300" kern="0" dirty="0" smtClean="0">
                <a:solidFill>
                  <a:srgbClr val="000000"/>
                </a:solidFill>
                <a:latin typeface="Trebuchet MS"/>
              </a:rPr>
              <a:t>2016</a:t>
            </a:r>
            <a:endParaRPr lang="en-US" sz="33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01725" y="1638674"/>
            <a:ext cx="6940550" cy="4291853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hadoop_ic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43" y="3164981"/>
            <a:ext cx="2109914" cy="1139716"/>
          </a:xfrm>
          <a:prstGeom prst="rect">
            <a:avLst/>
          </a:prstGeom>
        </p:spPr>
      </p:pic>
      <p:pic>
        <p:nvPicPr>
          <p:cNvPr id="35" name="Picture 34" descr="hive_ic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11" y="5199335"/>
            <a:ext cx="892554" cy="553436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459773" y="4573805"/>
            <a:ext cx="762001" cy="1085444"/>
            <a:chOff x="1208665" y="1604113"/>
            <a:chExt cx="1534752" cy="1916309"/>
          </a:xfrm>
        </p:grpSpPr>
        <p:pic>
          <p:nvPicPr>
            <p:cNvPr id="38" name="Picture 37" descr="pig_ic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450" y="2084518"/>
              <a:ext cx="1452967" cy="1435904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208665" y="1604113"/>
              <a:ext cx="1432435" cy="65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PIG</a:t>
              </a:r>
              <a:endParaRPr lang="en-US" dirty="0">
                <a:latin typeface="Trebuchet MS"/>
                <a:cs typeface="Trebuchet M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045063" y="3783146"/>
            <a:ext cx="12311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err="1" smtClean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FlockDB</a:t>
            </a:r>
            <a:endParaRPr lang="en-US" sz="1900" b="1" dirty="0">
              <a:solidFill>
                <a:schemeClr val="accent6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48" name="Picture 47" descr="s4_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2010719"/>
            <a:ext cx="1866900" cy="484236"/>
          </a:xfrm>
          <a:prstGeom prst="rect">
            <a:avLst/>
          </a:prstGeom>
        </p:spPr>
      </p:pic>
      <p:pic>
        <p:nvPicPr>
          <p:cNvPr id="49" name="Picture 48" descr="spark_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04" y="1794400"/>
            <a:ext cx="1779083" cy="413580"/>
          </a:xfrm>
          <a:prstGeom prst="rect">
            <a:avLst/>
          </a:prstGeom>
        </p:spPr>
      </p:pic>
      <p:pic>
        <p:nvPicPr>
          <p:cNvPr id="55" name="Picture 54" descr="spark_sql_ic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32" y="4670331"/>
            <a:ext cx="1976437" cy="530914"/>
          </a:xfrm>
          <a:prstGeom prst="rect">
            <a:avLst/>
          </a:prstGeom>
        </p:spPr>
      </p:pic>
      <p:pic>
        <p:nvPicPr>
          <p:cNvPr id="56" name="Picture 55" descr="storm_ic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25" y="2531861"/>
            <a:ext cx="1219200" cy="445008"/>
          </a:xfrm>
          <a:prstGeom prst="rect">
            <a:avLst/>
          </a:prstGeom>
        </p:spPr>
      </p:pic>
      <p:pic>
        <p:nvPicPr>
          <p:cNvPr id="59" name="Picture 58" descr="mahout_ico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07" y="2254897"/>
            <a:ext cx="1371880" cy="585689"/>
          </a:xfrm>
          <a:prstGeom prst="rect">
            <a:avLst/>
          </a:prstGeom>
        </p:spPr>
      </p:pic>
      <p:pic>
        <p:nvPicPr>
          <p:cNvPr id="61" name="Picture 60" descr="mongodb_ico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13" y="2555539"/>
            <a:ext cx="1715602" cy="797533"/>
          </a:xfrm>
          <a:prstGeom prst="rect">
            <a:avLst/>
          </a:prstGeom>
        </p:spPr>
      </p:pic>
      <p:pic>
        <p:nvPicPr>
          <p:cNvPr id="62" name="Picture 61" descr="flume_ic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46" y="3923079"/>
            <a:ext cx="1097433" cy="873040"/>
          </a:xfrm>
          <a:prstGeom prst="rect">
            <a:avLst/>
          </a:prstGeom>
        </p:spPr>
      </p:pic>
      <p:pic>
        <p:nvPicPr>
          <p:cNvPr id="63" name="Picture 62" descr="couchdb_icon.jpe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94" y="3779223"/>
            <a:ext cx="1008329" cy="668439"/>
          </a:xfrm>
          <a:prstGeom prst="rect">
            <a:avLst/>
          </a:prstGeom>
        </p:spPr>
      </p:pic>
      <p:pic>
        <p:nvPicPr>
          <p:cNvPr id="64" name="Picture 63" descr="cassandra_icon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83" y="3082962"/>
            <a:ext cx="1110272" cy="632862"/>
          </a:xfrm>
          <a:prstGeom prst="rect">
            <a:avLst/>
          </a:prstGeom>
        </p:spPr>
      </p:pic>
      <p:pic>
        <p:nvPicPr>
          <p:cNvPr id="65" name="Picture 64" descr="terrastore_icon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79" y="4075343"/>
            <a:ext cx="1589810" cy="794175"/>
          </a:xfrm>
          <a:prstGeom prst="rect">
            <a:avLst/>
          </a:prstGeom>
        </p:spPr>
      </p:pic>
      <p:pic>
        <p:nvPicPr>
          <p:cNvPr id="68" name="Picture 67" descr="mlbase_icon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88" y="2082211"/>
            <a:ext cx="1217709" cy="661626"/>
          </a:xfrm>
          <a:prstGeom prst="rect">
            <a:avLst/>
          </a:prstGeom>
        </p:spPr>
      </p:pic>
      <p:pic>
        <p:nvPicPr>
          <p:cNvPr id="69" name="Picture 68" descr="zookeeper_icon.jpe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15" y="3624507"/>
            <a:ext cx="773406" cy="652626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3855817" y="5148225"/>
            <a:ext cx="1672472" cy="613092"/>
            <a:chOff x="3710364" y="5181600"/>
            <a:chExt cx="1672472" cy="613092"/>
          </a:xfrm>
        </p:grpSpPr>
        <p:sp>
          <p:nvSpPr>
            <p:cNvPr id="43" name="TextBox 42"/>
            <p:cNvSpPr txBox="1"/>
            <p:nvPr/>
          </p:nvSpPr>
          <p:spPr>
            <a:xfrm>
              <a:off x="3710364" y="5409971"/>
              <a:ext cx="167247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err="1" smtClean="0">
                  <a:solidFill>
                    <a:schemeClr val="accent6">
                      <a:lumMod val="75000"/>
                    </a:schemeClr>
                  </a:solidFill>
                  <a:latin typeface="Trebuchet MS"/>
                  <a:cs typeface="Trebuchet MS"/>
                </a:rPr>
                <a:t>DryadLinQ</a:t>
              </a:r>
              <a:endParaRPr lang="en-US" sz="19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70" name="Picture 69" descr="microsoft_icon.jpe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612" y="5181600"/>
              <a:ext cx="998531" cy="282201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2643982" y="2900002"/>
            <a:ext cx="998531" cy="640980"/>
            <a:chOff x="5453062" y="3358257"/>
            <a:chExt cx="998531" cy="640980"/>
          </a:xfrm>
        </p:grpSpPr>
        <p:sp>
          <p:nvSpPr>
            <p:cNvPr id="44" name="TextBox 43"/>
            <p:cNvSpPr txBox="1"/>
            <p:nvPr/>
          </p:nvSpPr>
          <p:spPr>
            <a:xfrm>
              <a:off x="5472718" y="3599127"/>
              <a:ext cx="897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Trebuchet MS"/>
                  <a:cs typeface="Trebuchet MS"/>
                </a:rPr>
                <a:t>Dryad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72" name="Picture 71" descr="microsoft_icon.jpe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062" y="3358257"/>
              <a:ext cx="998531" cy="282201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1935287" y="2448936"/>
            <a:ext cx="998531" cy="666952"/>
            <a:chOff x="5484436" y="3891687"/>
            <a:chExt cx="998531" cy="666952"/>
          </a:xfrm>
        </p:grpSpPr>
        <p:sp>
          <p:nvSpPr>
            <p:cNvPr id="45" name="TextBox 44"/>
            <p:cNvSpPr txBox="1"/>
            <p:nvPr/>
          </p:nvSpPr>
          <p:spPr>
            <a:xfrm>
              <a:off x="5528289" y="4173918"/>
              <a:ext cx="83623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smtClean="0">
                  <a:solidFill>
                    <a:schemeClr val="accent6">
                      <a:lumMod val="75000"/>
                    </a:schemeClr>
                  </a:solidFill>
                  <a:latin typeface="Trebuchet MS"/>
                  <a:cs typeface="Trebuchet MS"/>
                </a:rPr>
                <a:t>Naiad</a:t>
              </a:r>
              <a:endParaRPr lang="en-US" sz="19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76" name="Picture 75" descr="microsoft_icon.jpe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436" y="3891687"/>
              <a:ext cx="998531" cy="282201"/>
            </a:xfrm>
            <a:prstGeom prst="rect">
              <a:avLst/>
            </a:prstGeom>
          </p:spPr>
        </p:pic>
      </p:grpSp>
      <p:pic>
        <p:nvPicPr>
          <p:cNvPr id="79" name="Picture 78" descr="Giraph-logo-standar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20" y="3872834"/>
            <a:ext cx="1159503" cy="907118"/>
          </a:xfrm>
          <a:prstGeom prst="rect">
            <a:avLst/>
          </a:prstGeom>
        </p:spPr>
      </p:pic>
      <p:pic>
        <p:nvPicPr>
          <p:cNvPr id="103" name="Picture 102" descr="graphx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15" y="2831500"/>
            <a:ext cx="1841500" cy="517976"/>
          </a:xfrm>
          <a:prstGeom prst="rect">
            <a:avLst/>
          </a:prstGeom>
        </p:spPr>
      </p:pic>
      <p:pic>
        <p:nvPicPr>
          <p:cNvPr id="104" name="Picture 103" descr="graphlab_icon.gi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34" y="3251472"/>
            <a:ext cx="1676400" cy="584735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4999598" y="4429031"/>
            <a:ext cx="1545198" cy="1133239"/>
            <a:chOff x="6383271" y="3296984"/>
            <a:chExt cx="1620904" cy="1133239"/>
          </a:xfrm>
        </p:grpSpPr>
        <p:sp>
          <p:nvSpPr>
            <p:cNvPr id="109" name="TextBox 108"/>
            <p:cNvSpPr txBox="1"/>
            <p:nvPr/>
          </p:nvSpPr>
          <p:spPr>
            <a:xfrm>
              <a:off x="6383271" y="3296984"/>
              <a:ext cx="1620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rebuchet MS"/>
                  <a:cs typeface="Trebuchet MS"/>
                </a:rPr>
                <a:t>Stanford GPS</a:t>
              </a:r>
              <a:endParaRPr lang="en-US" sz="1600" dirty="0">
                <a:latin typeface="Trebuchet MS"/>
                <a:cs typeface="Trebuchet MS"/>
              </a:endParaRPr>
            </a:p>
          </p:txBody>
        </p:sp>
        <p:pic>
          <p:nvPicPr>
            <p:cNvPr id="110" name="Picture 109" descr="gps_icon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271" y="3532313"/>
              <a:ext cx="1509712" cy="897910"/>
            </a:xfrm>
            <a:prstGeom prst="rect">
              <a:avLst/>
            </a:prstGeom>
          </p:spPr>
        </p:pic>
      </p:grpSp>
      <p:pic>
        <p:nvPicPr>
          <p:cNvPr id="115" name="Picture 114" descr="hama_icon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33" y="3233346"/>
            <a:ext cx="1371763" cy="397811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6194920" y="4716417"/>
            <a:ext cx="1133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Pregel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17" name="Picture 116" descr="tez_icon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12" y="2184115"/>
            <a:ext cx="1282700" cy="388947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220082" y="5404975"/>
            <a:ext cx="2493693" cy="712684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79448" y="5303375"/>
            <a:ext cx="261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/>
                <a:cs typeface="Trebuchet MS"/>
              </a:rPr>
              <a:t>Data </a:t>
            </a:r>
            <a:endParaRPr lang="en-US" sz="2000" dirty="0" smtClean="0">
              <a:latin typeface="Trebuchet MS"/>
              <a:cs typeface="Trebuchet MS"/>
            </a:endParaRPr>
          </a:p>
          <a:p>
            <a:pPr algn="ctr"/>
            <a:r>
              <a:rPr lang="en-US" sz="2000" dirty="0" smtClean="0">
                <a:latin typeface="Trebuchet MS"/>
                <a:cs typeface="Trebuchet MS"/>
              </a:rPr>
              <a:t>Privacy &amp; Security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2698" y="4722686"/>
            <a:ext cx="1623527" cy="682289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-91639" y="4630540"/>
            <a:ext cx="1831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/>
                <a:cs typeface="Trebuchet MS"/>
              </a:rPr>
              <a:t>Data Visualization</a:t>
            </a:r>
          </a:p>
        </p:txBody>
      </p:sp>
      <p:sp>
        <p:nvSpPr>
          <p:cNvPr id="87" name="Oval 86"/>
          <p:cNvSpPr/>
          <p:nvPr/>
        </p:nvSpPr>
        <p:spPr>
          <a:xfrm>
            <a:off x="2241317" y="5864703"/>
            <a:ext cx="1878049" cy="782949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183094" y="5896054"/>
            <a:ext cx="2054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Trebuchet MS"/>
                <a:cs typeface="Trebuchet MS"/>
              </a:rPr>
              <a:t>Dealing with</a:t>
            </a:r>
          </a:p>
          <a:p>
            <a:pPr algn="ctr"/>
            <a:r>
              <a:rPr lang="en-US" sz="2100" dirty="0">
                <a:solidFill>
                  <a:srgbClr val="000000"/>
                </a:solidFill>
                <a:latin typeface="Trebuchet MS"/>
                <a:cs typeface="Trebuchet MS"/>
              </a:rPr>
              <a:t>Failures</a:t>
            </a:r>
          </a:p>
        </p:txBody>
      </p:sp>
      <p:sp>
        <p:nvSpPr>
          <p:cNvPr id="92" name="Oval 91"/>
          <p:cNvSpPr/>
          <p:nvPr/>
        </p:nvSpPr>
        <p:spPr>
          <a:xfrm>
            <a:off x="5346700" y="5778501"/>
            <a:ext cx="2514633" cy="782949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tx1"/>
                </a:solidFill>
                <a:latin typeface="Trebuchet MS"/>
                <a:cs typeface="Trebuchet MS"/>
              </a:rPr>
              <a:t>Programming</a:t>
            </a:r>
            <a:endParaRPr lang="en-US" sz="21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773639" y="5229505"/>
            <a:ext cx="1569901" cy="600967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tx1"/>
                </a:solidFill>
                <a:latin typeface="Trebuchet MS"/>
                <a:cs typeface="Trebuchet MS"/>
              </a:rPr>
              <a:t>Testing</a:t>
            </a:r>
            <a:endParaRPr lang="en-US" sz="21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670341" y="4467131"/>
            <a:ext cx="1448259" cy="825873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7524053" y="4682698"/>
            <a:ext cx="17389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Debugging</a:t>
            </a:r>
            <a:endParaRPr lang="en-US" sz="2100" dirty="0">
              <a:latin typeface="Trebuchet MS"/>
              <a:cs typeface="Trebuchet M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000289" y="903354"/>
            <a:ext cx="1924845" cy="767771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4989601" y="853177"/>
            <a:ext cx="1886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rgbClr val="000000"/>
                </a:solidFill>
                <a:latin typeface="Trebuchet MS"/>
                <a:cs typeface="Trebuchet MS"/>
              </a:rPr>
              <a:t>Network</a:t>
            </a:r>
          </a:p>
          <a:p>
            <a:pPr algn="ctr"/>
            <a:r>
              <a:rPr lang="en-US" sz="2100" dirty="0" smtClean="0">
                <a:solidFill>
                  <a:srgbClr val="000000"/>
                </a:solidFill>
                <a:latin typeface="Trebuchet MS"/>
                <a:cs typeface="Trebuchet MS"/>
              </a:rPr>
              <a:t>Optimizations</a:t>
            </a:r>
            <a:endParaRPr lang="en-US" sz="21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451497" y="1428055"/>
            <a:ext cx="1826027" cy="717960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Trebuchet MS"/>
                <a:cs typeface="Trebuchet MS"/>
              </a:rPr>
              <a:t>Managing Memory</a:t>
            </a:r>
          </a:p>
        </p:txBody>
      </p:sp>
      <p:sp>
        <p:nvSpPr>
          <p:cNvPr id="118" name="Oval 117"/>
          <p:cNvSpPr/>
          <p:nvPr/>
        </p:nvSpPr>
        <p:spPr>
          <a:xfrm>
            <a:off x="7468283" y="2056703"/>
            <a:ext cx="1675936" cy="809865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430182" y="2051076"/>
            <a:ext cx="1738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Trebuchet MS"/>
                <a:cs typeface="Trebuchet MS"/>
              </a:rPr>
              <a:t>Resource Scheduling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67553" y="2308870"/>
            <a:ext cx="1624555" cy="772575"/>
            <a:chOff x="9922" y="2068593"/>
            <a:chExt cx="1747715" cy="772575"/>
          </a:xfrm>
        </p:grpSpPr>
        <p:sp>
          <p:nvSpPr>
            <p:cNvPr id="120" name="Oval 119"/>
            <p:cNvSpPr/>
            <p:nvPr/>
          </p:nvSpPr>
          <p:spPr>
            <a:xfrm>
              <a:off x="97825" y="2068593"/>
              <a:ext cx="1565875" cy="772575"/>
            </a:xfrm>
            <a:prstGeom prst="ellipse">
              <a:avLst/>
            </a:prstGeom>
            <a:solidFill>
              <a:schemeClr val="bg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922" y="2211006"/>
              <a:ext cx="174771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Algorithms</a:t>
              </a:r>
              <a:endParaRPr lang="en-US" sz="2100" dirty="0">
                <a:latin typeface="Trebuchet MS"/>
                <a:cs typeface="Trebuchet MS"/>
              </a:endParaRPr>
            </a:p>
          </p:txBody>
        </p:sp>
      </p:grpSp>
      <p:pic>
        <p:nvPicPr>
          <p:cNvPr id="2" name="Picture 1" descr="apache_accumulo_icon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94" y="3462138"/>
            <a:ext cx="1219200" cy="413415"/>
          </a:xfrm>
          <a:prstGeom prst="rect">
            <a:avLst/>
          </a:prstGeom>
        </p:spPr>
      </p:pic>
      <p:pic>
        <p:nvPicPr>
          <p:cNvPr id="3" name="Picture 2" descr="hbase_icon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08" y="4433956"/>
            <a:ext cx="1023771" cy="429747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-19068" y="1361888"/>
            <a:ext cx="2779497" cy="865023"/>
            <a:chOff x="616858" y="1001949"/>
            <a:chExt cx="2779497" cy="865023"/>
          </a:xfrm>
          <a:solidFill>
            <a:srgbClr val="008000"/>
          </a:solidFill>
        </p:grpSpPr>
        <p:sp>
          <p:nvSpPr>
            <p:cNvPr id="90" name="Oval 89"/>
            <p:cNvSpPr/>
            <p:nvPr/>
          </p:nvSpPr>
          <p:spPr>
            <a:xfrm>
              <a:off x="616858" y="1001949"/>
              <a:ext cx="2779497" cy="865023"/>
            </a:xfrm>
            <a:prstGeom prst="ellipse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25715" y="1013017"/>
              <a:ext cx="24452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Models</a:t>
              </a:r>
              <a:endParaRPr lang="en-US" sz="2100" dirty="0">
                <a:solidFill>
                  <a:srgbClr val="000000"/>
                </a:solidFill>
                <a:latin typeface="Trebuchet MS"/>
                <a:cs typeface="Trebuchet MS"/>
              </a:endParaRPr>
            </a:p>
            <a:p>
              <a:pPr algn="ctr"/>
              <a:r>
                <a:rPr lang="en-US" sz="210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Of Computation</a:t>
              </a:r>
              <a:endParaRPr lang="en-US" sz="21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314183" y="847956"/>
            <a:ext cx="1739900" cy="772575"/>
            <a:chOff x="81497" y="2068593"/>
            <a:chExt cx="1565875" cy="772575"/>
          </a:xfrm>
          <a:solidFill>
            <a:srgbClr val="008000"/>
          </a:solidFill>
        </p:grpSpPr>
        <p:sp>
          <p:nvSpPr>
            <p:cNvPr id="95" name="Oval 94"/>
            <p:cNvSpPr/>
            <p:nvPr/>
          </p:nvSpPr>
          <p:spPr>
            <a:xfrm>
              <a:off x="81497" y="2068593"/>
              <a:ext cx="1565875" cy="772575"/>
            </a:xfrm>
            <a:prstGeom prst="ellipse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46550" y="2211006"/>
              <a:ext cx="147697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Applications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934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/>
              <a:t>16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2701" y="78258"/>
            <a:ext cx="9089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kern="0" dirty="0">
                <a:solidFill>
                  <a:srgbClr val="000000"/>
                </a:solidFill>
                <a:latin typeface="Trebuchet MS"/>
              </a:rPr>
              <a:t>Distributed Data Processing Systems in </a:t>
            </a:r>
            <a:r>
              <a:rPr lang="en-US" sz="3300" kern="0" dirty="0" smtClean="0">
                <a:solidFill>
                  <a:srgbClr val="000000"/>
                </a:solidFill>
                <a:latin typeface="Trebuchet MS"/>
              </a:rPr>
              <a:t>2016</a:t>
            </a:r>
            <a:endParaRPr lang="en-US" sz="33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01725" y="1638674"/>
            <a:ext cx="6940550" cy="4291853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hadoop_ic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43" y="3164981"/>
            <a:ext cx="2109914" cy="1139716"/>
          </a:xfrm>
          <a:prstGeom prst="rect">
            <a:avLst/>
          </a:prstGeom>
        </p:spPr>
      </p:pic>
      <p:pic>
        <p:nvPicPr>
          <p:cNvPr id="35" name="Picture 34" descr="hive_ic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11" y="5199335"/>
            <a:ext cx="892554" cy="553436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459773" y="4573805"/>
            <a:ext cx="762001" cy="1085444"/>
            <a:chOff x="1208665" y="1604113"/>
            <a:chExt cx="1534752" cy="1916309"/>
          </a:xfrm>
        </p:grpSpPr>
        <p:pic>
          <p:nvPicPr>
            <p:cNvPr id="38" name="Picture 37" descr="pig_ic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450" y="2084518"/>
              <a:ext cx="1452967" cy="1435904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208665" y="1604113"/>
              <a:ext cx="1432435" cy="65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PIG</a:t>
              </a:r>
              <a:endParaRPr lang="en-US" dirty="0">
                <a:latin typeface="Trebuchet MS"/>
                <a:cs typeface="Trebuchet M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045063" y="3783146"/>
            <a:ext cx="12311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err="1" smtClean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FlockDB</a:t>
            </a:r>
            <a:endParaRPr lang="en-US" sz="1900" b="1" dirty="0">
              <a:solidFill>
                <a:schemeClr val="accent6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48" name="Picture 47" descr="s4_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2010719"/>
            <a:ext cx="1866900" cy="484236"/>
          </a:xfrm>
          <a:prstGeom prst="rect">
            <a:avLst/>
          </a:prstGeom>
        </p:spPr>
      </p:pic>
      <p:pic>
        <p:nvPicPr>
          <p:cNvPr id="49" name="Picture 48" descr="spark_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04" y="1794400"/>
            <a:ext cx="1779083" cy="413580"/>
          </a:xfrm>
          <a:prstGeom prst="rect">
            <a:avLst/>
          </a:prstGeom>
        </p:spPr>
      </p:pic>
      <p:pic>
        <p:nvPicPr>
          <p:cNvPr id="55" name="Picture 54" descr="spark_sql_ic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32" y="4670331"/>
            <a:ext cx="1976437" cy="530914"/>
          </a:xfrm>
          <a:prstGeom prst="rect">
            <a:avLst/>
          </a:prstGeom>
        </p:spPr>
      </p:pic>
      <p:pic>
        <p:nvPicPr>
          <p:cNvPr id="56" name="Picture 55" descr="storm_ic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25" y="2531861"/>
            <a:ext cx="1219200" cy="445008"/>
          </a:xfrm>
          <a:prstGeom prst="rect">
            <a:avLst/>
          </a:prstGeom>
        </p:spPr>
      </p:pic>
      <p:pic>
        <p:nvPicPr>
          <p:cNvPr id="59" name="Picture 58" descr="mahout_ico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07" y="2254897"/>
            <a:ext cx="1371880" cy="585689"/>
          </a:xfrm>
          <a:prstGeom prst="rect">
            <a:avLst/>
          </a:prstGeom>
        </p:spPr>
      </p:pic>
      <p:pic>
        <p:nvPicPr>
          <p:cNvPr id="61" name="Picture 60" descr="mongodb_ico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13" y="2555539"/>
            <a:ext cx="1715602" cy="797533"/>
          </a:xfrm>
          <a:prstGeom prst="rect">
            <a:avLst/>
          </a:prstGeom>
        </p:spPr>
      </p:pic>
      <p:pic>
        <p:nvPicPr>
          <p:cNvPr id="62" name="Picture 61" descr="flume_ic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46" y="3923079"/>
            <a:ext cx="1097433" cy="873040"/>
          </a:xfrm>
          <a:prstGeom prst="rect">
            <a:avLst/>
          </a:prstGeom>
        </p:spPr>
      </p:pic>
      <p:pic>
        <p:nvPicPr>
          <p:cNvPr id="63" name="Picture 62" descr="couchdb_icon.jpe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94" y="3779223"/>
            <a:ext cx="1008329" cy="668439"/>
          </a:xfrm>
          <a:prstGeom prst="rect">
            <a:avLst/>
          </a:prstGeom>
        </p:spPr>
      </p:pic>
      <p:pic>
        <p:nvPicPr>
          <p:cNvPr id="64" name="Picture 63" descr="cassandra_icon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63" y="3082962"/>
            <a:ext cx="1110272" cy="632862"/>
          </a:xfrm>
          <a:prstGeom prst="rect">
            <a:avLst/>
          </a:prstGeom>
        </p:spPr>
      </p:pic>
      <p:pic>
        <p:nvPicPr>
          <p:cNvPr id="65" name="Picture 64" descr="terrastore_icon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79" y="4075343"/>
            <a:ext cx="1589810" cy="794175"/>
          </a:xfrm>
          <a:prstGeom prst="rect">
            <a:avLst/>
          </a:prstGeom>
        </p:spPr>
      </p:pic>
      <p:pic>
        <p:nvPicPr>
          <p:cNvPr id="68" name="Picture 67" descr="mlbase_icon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88" y="2082211"/>
            <a:ext cx="1217709" cy="661626"/>
          </a:xfrm>
          <a:prstGeom prst="rect">
            <a:avLst/>
          </a:prstGeom>
        </p:spPr>
      </p:pic>
      <p:pic>
        <p:nvPicPr>
          <p:cNvPr id="69" name="Picture 68" descr="zookeeper_icon.jpe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15" y="3624507"/>
            <a:ext cx="773406" cy="652626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3855817" y="5148225"/>
            <a:ext cx="1672472" cy="613092"/>
            <a:chOff x="3710364" y="5181600"/>
            <a:chExt cx="1672472" cy="613092"/>
          </a:xfrm>
        </p:grpSpPr>
        <p:sp>
          <p:nvSpPr>
            <p:cNvPr id="43" name="TextBox 42"/>
            <p:cNvSpPr txBox="1"/>
            <p:nvPr/>
          </p:nvSpPr>
          <p:spPr>
            <a:xfrm>
              <a:off x="3710364" y="5409971"/>
              <a:ext cx="167247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err="1" smtClean="0">
                  <a:solidFill>
                    <a:schemeClr val="accent6">
                      <a:lumMod val="75000"/>
                    </a:schemeClr>
                  </a:solidFill>
                  <a:latin typeface="Trebuchet MS"/>
                  <a:cs typeface="Trebuchet MS"/>
                </a:rPr>
                <a:t>DryadLinQ</a:t>
              </a:r>
              <a:endParaRPr lang="en-US" sz="19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70" name="Picture 69" descr="microsoft_icon.jpe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612" y="5181600"/>
              <a:ext cx="998531" cy="282201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2643982" y="2900002"/>
            <a:ext cx="998531" cy="640980"/>
            <a:chOff x="5453062" y="3358257"/>
            <a:chExt cx="998531" cy="640980"/>
          </a:xfrm>
        </p:grpSpPr>
        <p:sp>
          <p:nvSpPr>
            <p:cNvPr id="44" name="TextBox 43"/>
            <p:cNvSpPr txBox="1"/>
            <p:nvPr/>
          </p:nvSpPr>
          <p:spPr>
            <a:xfrm>
              <a:off x="5472718" y="3599127"/>
              <a:ext cx="897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Trebuchet MS"/>
                  <a:cs typeface="Trebuchet MS"/>
                </a:rPr>
                <a:t>Dryad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72" name="Picture 71" descr="microsoft_icon.jpe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062" y="3358257"/>
              <a:ext cx="998531" cy="282201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1935287" y="2448936"/>
            <a:ext cx="998531" cy="666952"/>
            <a:chOff x="5484436" y="3891687"/>
            <a:chExt cx="998531" cy="666952"/>
          </a:xfrm>
        </p:grpSpPr>
        <p:sp>
          <p:nvSpPr>
            <p:cNvPr id="45" name="TextBox 44"/>
            <p:cNvSpPr txBox="1"/>
            <p:nvPr/>
          </p:nvSpPr>
          <p:spPr>
            <a:xfrm>
              <a:off x="5528289" y="4173918"/>
              <a:ext cx="83623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smtClean="0">
                  <a:solidFill>
                    <a:schemeClr val="accent6">
                      <a:lumMod val="75000"/>
                    </a:schemeClr>
                  </a:solidFill>
                  <a:latin typeface="Trebuchet MS"/>
                  <a:cs typeface="Trebuchet MS"/>
                </a:rPr>
                <a:t>Naiad</a:t>
              </a:r>
              <a:endParaRPr lang="en-US" sz="19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76" name="Picture 75" descr="microsoft_icon.jpe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436" y="3891687"/>
              <a:ext cx="998531" cy="282201"/>
            </a:xfrm>
            <a:prstGeom prst="rect">
              <a:avLst/>
            </a:prstGeom>
          </p:spPr>
        </p:pic>
      </p:grpSp>
      <p:pic>
        <p:nvPicPr>
          <p:cNvPr id="79" name="Picture 78" descr="Giraph-logo-standar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20" y="3872834"/>
            <a:ext cx="1159503" cy="907118"/>
          </a:xfrm>
          <a:prstGeom prst="rect">
            <a:avLst/>
          </a:prstGeom>
        </p:spPr>
      </p:pic>
      <p:pic>
        <p:nvPicPr>
          <p:cNvPr id="103" name="Picture 102" descr="graphx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15" y="2831500"/>
            <a:ext cx="1841500" cy="517976"/>
          </a:xfrm>
          <a:prstGeom prst="rect">
            <a:avLst/>
          </a:prstGeom>
        </p:spPr>
      </p:pic>
      <p:pic>
        <p:nvPicPr>
          <p:cNvPr id="104" name="Picture 103" descr="graphlab_icon.gi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34" y="3251472"/>
            <a:ext cx="1676400" cy="584735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4999598" y="4429031"/>
            <a:ext cx="1545198" cy="1133239"/>
            <a:chOff x="6383271" y="3296984"/>
            <a:chExt cx="1620904" cy="1133239"/>
          </a:xfrm>
        </p:grpSpPr>
        <p:sp>
          <p:nvSpPr>
            <p:cNvPr id="109" name="TextBox 108"/>
            <p:cNvSpPr txBox="1"/>
            <p:nvPr/>
          </p:nvSpPr>
          <p:spPr>
            <a:xfrm>
              <a:off x="6383271" y="3296984"/>
              <a:ext cx="1620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rebuchet MS"/>
                  <a:cs typeface="Trebuchet MS"/>
                </a:rPr>
                <a:t>Stanford GPS</a:t>
              </a:r>
              <a:endParaRPr lang="en-US" sz="1600" dirty="0">
                <a:latin typeface="Trebuchet MS"/>
                <a:cs typeface="Trebuchet MS"/>
              </a:endParaRPr>
            </a:p>
          </p:txBody>
        </p:sp>
        <p:pic>
          <p:nvPicPr>
            <p:cNvPr id="110" name="Picture 109" descr="gps_icon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271" y="3532313"/>
              <a:ext cx="1509712" cy="897910"/>
            </a:xfrm>
            <a:prstGeom prst="rect">
              <a:avLst/>
            </a:prstGeom>
          </p:spPr>
        </p:pic>
      </p:grpSp>
      <p:pic>
        <p:nvPicPr>
          <p:cNvPr id="115" name="Picture 114" descr="hama_icon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33" y="3233346"/>
            <a:ext cx="1371763" cy="397811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6194920" y="4716417"/>
            <a:ext cx="1133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Pregel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17" name="Picture 116" descr="tez_icon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12" y="2184115"/>
            <a:ext cx="1282700" cy="38894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68" y="1361888"/>
            <a:ext cx="2779497" cy="865023"/>
            <a:chOff x="616858" y="1001949"/>
            <a:chExt cx="2779497" cy="865023"/>
          </a:xfrm>
          <a:solidFill>
            <a:srgbClr val="008000"/>
          </a:solidFill>
        </p:grpSpPr>
        <p:sp>
          <p:nvSpPr>
            <p:cNvPr id="7" name="Oval 6"/>
            <p:cNvSpPr/>
            <p:nvPr/>
          </p:nvSpPr>
          <p:spPr>
            <a:xfrm>
              <a:off x="616858" y="1001949"/>
              <a:ext cx="2779497" cy="865023"/>
            </a:xfrm>
            <a:prstGeom prst="ellipse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5715" y="1013017"/>
              <a:ext cx="24452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Models</a:t>
              </a:r>
              <a:endParaRPr lang="en-US" sz="2100" dirty="0">
                <a:solidFill>
                  <a:srgbClr val="000000"/>
                </a:solidFill>
                <a:latin typeface="Trebuchet MS"/>
                <a:cs typeface="Trebuchet MS"/>
              </a:endParaRPr>
            </a:p>
            <a:p>
              <a:pPr algn="ctr"/>
              <a:r>
                <a:rPr lang="en-US" sz="210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Of Computation</a:t>
              </a:r>
              <a:endParaRPr lang="en-US" sz="21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220082" y="5404975"/>
            <a:ext cx="2493693" cy="712684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79448" y="5303375"/>
            <a:ext cx="261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/>
                <a:cs typeface="Trebuchet MS"/>
              </a:rPr>
              <a:t>Data </a:t>
            </a:r>
            <a:endParaRPr lang="en-US" sz="2000" dirty="0" smtClean="0">
              <a:latin typeface="Trebuchet MS"/>
              <a:cs typeface="Trebuchet MS"/>
            </a:endParaRPr>
          </a:p>
          <a:p>
            <a:pPr algn="ctr"/>
            <a:r>
              <a:rPr lang="en-US" sz="2000" dirty="0" smtClean="0">
                <a:latin typeface="Trebuchet MS"/>
                <a:cs typeface="Trebuchet MS"/>
              </a:rPr>
              <a:t>Privacy &amp; Security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2698" y="4722686"/>
            <a:ext cx="1623527" cy="682289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-91639" y="4630540"/>
            <a:ext cx="1831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/>
                <a:cs typeface="Trebuchet MS"/>
              </a:rPr>
              <a:t>Data Visualization</a:t>
            </a:r>
          </a:p>
        </p:txBody>
      </p:sp>
      <p:sp>
        <p:nvSpPr>
          <p:cNvPr id="87" name="Oval 86"/>
          <p:cNvSpPr/>
          <p:nvPr/>
        </p:nvSpPr>
        <p:spPr>
          <a:xfrm>
            <a:off x="2241317" y="5864703"/>
            <a:ext cx="1878049" cy="782949"/>
          </a:xfrm>
          <a:prstGeom prst="ellipse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201703" y="5910239"/>
            <a:ext cx="2054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Trebuchet MS"/>
                <a:cs typeface="Trebuchet MS"/>
              </a:rPr>
              <a:t>Dealing with</a:t>
            </a:r>
          </a:p>
          <a:p>
            <a:pPr algn="ctr"/>
            <a:r>
              <a:rPr lang="en-US" sz="2100" dirty="0">
                <a:solidFill>
                  <a:srgbClr val="000000"/>
                </a:solidFill>
                <a:latin typeface="Trebuchet MS"/>
                <a:cs typeface="Trebuchet MS"/>
              </a:rPr>
              <a:t>Failures</a:t>
            </a:r>
          </a:p>
        </p:txBody>
      </p:sp>
      <p:sp>
        <p:nvSpPr>
          <p:cNvPr id="92" name="Oval 91"/>
          <p:cNvSpPr/>
          <p:nvPr/>
        </p:nvSpPr>
        <p:spPr>
          <a:xfrm>
            <a:off x="5346700" y="5778501"/>
            <a:ext cx="2514633" cy="782949"/>
          </a:xfrm>
          <a:prstGeom prst="ellipse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tx1"/>
                </a:solidFill>
                <a:latin typeface="Trebuchet MS"/>
                <a:cs typeface="Trebuchet MS"/>
              </a:rPr>
              <a:t>Programming</a:t>
            </a:r>
            <a:endParaRPr lang="en-US" sz="21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773639" y="5229505"/>
            <a:ext cx="1569901" cy="600967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tx1"/>
                </a:solidFill>
                <a:latin typeface="Trebuchet MS"/>
                <a:cs typeface="Trebuchet MS"/>
              </a:rPr>
              <a:t>Testing</a:t>
            </a:r>
            <a:endParaRPr lang="en-US" sz="21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670341" y="4467131"/>
            <a:ext cx="1448259" cy="825873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7524053" y="4682698"/>
            <a:ext cx="17389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Debugging</a:t>
            </a:r>
            <a:endParaRPr lang="en-US" sz="2100" dirty="0">
              <a:latin typeface="Trebuchet MS"/>
              <a:cs typeface="Trebuchet M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000289" y="903354"/>
            <a:ext cx="1924845" cy="767771"/>
          </a:xfrm>
          <a:prstGeom prst="ellipse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4989601" y="853177"/>
            <a:ext cx="1886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rgbClr val="000000"/>
                </a:solidFill>
                <a:latin typeface="Trebuchet MS"/>
                <a:cs typeface="Trebuchet MS"/>
              </a:rPr>
              <a:t>Network</a:t>
            </a:r>
          </a:p>
          <a:p>
            <a:pPr algn="ctr"/>
            <a:r>
              <a:rPr lang="en-US" sz="2100" dirty="0" smtClean="0">
                <a:solidFill>
                  <a:srgbClr val="000000"/>
                </a:solidFill>
                <a:latin typeface="Trebuchet MS"/>
                <a:cs typeface="Trebuchet MS"/>
              </a:rPr>
              <a:t>Optimizations</a:t>
            </a:r>
            <a:endParaRPr lang="en-US" sz="21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451497" y="1428055"/>
            <a:ext cx="1826027" cy="717960"/>
          </a:xfrm>
          <a:prstGeom prst="ellipse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Trebuchet MS"/>
                <a:cs typeface="Trebuchet MS"/>
              </a:rPr>
              <a:t>Managing Memory</a:t>
            </a:r>
          </a:p>
        </p:txBody>
      </p:sp>
      <p:sp>
        <p:nvSpPr>
          <p:cNvPr id="118" name="Oval 117"/>
          <p:cNvSpPr/>
          <p:nvPr/>
        </p:nvSpPr>
        <p:spPr>
          <a:xfrm>
            <a:off x="7468283" y="2056703"/>
            <a:ext cx="1675936" cy="809865"/>
          </a:xfrm>
          <a:prstGeom prst="ellipse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430182" y="2051076"/>
            <a:ext cx="1738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Trebuchet MS"/>
                <a:cs typeface="Trebuchet MS"/>
              </a:rPr>
              <a:t>Resource Scheduling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49913" y="2308870"/>
            <a:ext cx="1624555" cy="772575"/>
            <a:chOff x="9922" y="2068593"/>
            <a:chExt cx="1747715" cy="772575"/>
          </a:xfrm>
          <a:solidFill>
            <a:schemeClr val="accent6"/>
          </a:solidFill>
        </p:grpSpPr>
        <p:sp>
          <p:nvSpPr>
            <p:cNvPr id="120" name="Oval 119"/>
            <p:cNvSpPr/>
            <p:nvPr/>
          </p:nvSpPr>
          <p:spPr>
            <a:xfrm>
              <a:off x="97825" y="2068593"/>
              <a:ext cx="1565875" cy="772575"/>
            </a:xfrm>
            <a:prstGeom prst="ellipse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922" y="2211006"/>
              <a:ext cx="174771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Algorithms</a:t>
              </a:r>
              <a:endParaRPr lang="en-US" sz="2100" dirty="0">
                <a:latin typeface="Trebuchet MS"/>
                <a:cs typeface="Trebuchet MS"/>
              </a:endParaRPr>
            </a:p>
          </p:txBody>
        </p:sp>
      </p:grpSp>
      <p:pic>
        <p:nvPicPr>
          <p:cNvPr id="2" name="Picture 1" descr="apache_accumulo_icon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94" y="3462138"/>
            <a:ext cx="1219200" cy="413415"/>
          </a:xfrm>
          <a:prstGeom prst="rect">
            <a:avLst/>
          </a:prstGeom>
        </p:spPr>
      </p:pic>
      <p:pic>
        <p:nvPicPr>
          <p:cNvPr id="3" name="Picture 2" descr="hbase_icon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08" y="4433956"/>
            <a:ext cx="1023771" cy="429747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2314183" y="847956"/>
            <a:ext cx="1739900" cy="772575"/>
            <a:chOff x="81497" y="2068593"/>
            <a:chExt cx="1565875" cy="772575"/>
          </a:xfrm>
          <a:solidFill>
            <a:srgbClr val="008000"/>
          </a:solidFill>
        </p:grpSpPr>
        <p:sp>
          <p:nvSpPr>
            <p:cNvPr id="81" name="Oval 80"/>
            <p:cNvSpPr/>
            <p:nvPr/>
          </p:nvSpPr>
          <p:spPr>
            <a:xfrm>
              <a:off x="81497" y="2068593"/>
              <a:ext cx="1565875" cy="772575"/>
            </a:xfrm>
            <a:prstGeom prst="ellipse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6550" y="2211006"/>
              <a:ext cx="147697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Applications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420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Models Covered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17</a:t>
            </a:fld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01599" y="820802"/>
            <a:ext cx="904240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Bulk Synchronous Parallel Systems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Asynchronous Systems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Streaming Systems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Timely &amp; Differential Dataflow</a:t>
            </a:r>
            <a:endParaRPr lang="en-US" sz="24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1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>
                <a:solidFill>
                  <a:srgbClr val="000000"/>
                </a:solidFill>
                <a:latin typeface="Trebuchet MS"/>
              </a:rPr>
              <a:t>Bulk Synchronous Parallel Systems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18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99143" y="943430"/>
            <a:ext cx="8520581" cy="57331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611" y="2985590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6897" y="4131233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38230" y="1157354"/>
            <a:ext cx="23059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49796" y="5553749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85614" y="4178446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16071" y="1551207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88531" y="3024983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9841" y="4417446"/>
            <a:ext cx="2172502" cy="115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45" name="Straight Arrow Connector 44"/>
          <p:cNvCxnSpPr>
            <a:stCxn id="44" idx="0"/>
            <a:endCxn id="42" idx="2"/>
          </p:cNvCxnSpPr>
          <p:nvPr/>
        </p:nvCxnSpPr>
        <p:spPr>
          <a:xfrm flipH="1" flipV="1">
            <a:off x="4604207" y="2703351"/>
            <a:ext cx="1885" cy="1714095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1"/>
            <a:endCxn id="42" idx="2"/>
          </p:cNvCxnSpPr>
          <p:nvPr/>
        </p:nvCxnSpPr>
        <p:spPr>
          <a:xfrm flipH="1" flipV="1">
            <a:off x="4604207" y="2703351"/>
            <a:ext cx="1284324" cy="89770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2"/>
            <a:endCxn id="37" idx="3"/>
          </p:cNvCxnSpPr>
          <p:nvPr/>
        </p:nvCxnSpPr>
        <p:spPr>
          <a:xfrm flipH="1">
            <a:off x="3319883" y="2703351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0"/>
            <a:endCxn id="37" idx="3"/>
          </p:cNvCxnSpPr>
          <p:nvPr/>
        </p:nvCxnSpPr>
        <p:spPr>
          <a:xfrm flipH="1" flipV="1">
            <a:off x="3319883" y="3561662"/>
            <a:ext cx="1286209" cy="85578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1"/>
            <a:endCxn id="44" idx="0"/>
          </p:cNvCxnSpPr>
          <p:nvPr/>
        </p:nvCxnSpPr>
        <p:spPr>
          <a:xfrm flipH="1">
            <a:off x="4606092" y="3601055"/>
            <a:ext cx="1282439" cy="81639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1"/>
            <a:endCxn id="37" idx="3"/>
          </p:cNvCxnSpPr>
          <p:nvPr/>
        </p:nvCxnSpPr>
        <p:spPr>
          <a:xfrm flipH="1" flipV="1">
            <a:off x="3319883" y="3561662"/>
            <a:ext cx="2568648" cy="3939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3611" y="3053737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19841" y="1641273"/>
            <a:ext cx="2172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10926" y="4462779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88531" y="3053737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6254" y="1215623"/>
            <a:ext cx="1115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Global Clock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9883" y="3346218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91208" y="4240207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68041" y="2690082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92343" y="3385611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8878460">
            <a:off x="4613768" y="2790666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8878460">
            <a:off x="3274276" y="3676520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8846837">
            <a:off x="4267457" y="2674587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8846837">
            <a:off x="5586614" y="3555567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8878460">
            <a:off x="5454858" y="3297560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8846837">
            <a:off x="3415487" y="3095048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8846837">
            <a:off x="4786421" y="3980769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8878460">
            <a:off x="4151423" y="4123664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428787" y="1012209"/>
            <a:ext cx="1546450" cy="1545997"/>
            <a:chOff x="1428787" y="1012209"/>
            <a:chExt cx="1546450" cy="1545997"/>
          </a:xfrm>
        </p:grpSpPr>
        <p:pic>
          <p:nvPicPr>
            <p:cNvPr id="3" name="Picture 2" descr="simple-clo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87" y="1012209"/>
              <a:ext cx="1546450" cy="154599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2195285" y="1238083"/>
              <a:ext cx="0" cy="5943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2195285" y="1409790"/>
              <a:ext cx="0" cy="4114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99143" y="6061988"/>
            <a:ext cx="852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990000"/>
                </a:solidFill>
                <a:latin typeface="Trebuchet MS"/>
                <a:cs typeface="Trebuchet MS"/>
              </a:rPr>
              <a:t>Iteration 1 </a:t>
            </a:r>
            <a:r>
              <a:rPr lang="en-US" sz="3600" dirty="0" smtClean="0">
                <a:solidFill>
                  <a:srgbClr val="990000"/>
                </a:solidFill>
                <a:latin typeface="Trebuchet MS"/>
                <a:cs typeface="Trebuchet MS"/>
              </a:rPr>
              <a:t>(First Clock Tick)</a:t>
            </a:r>
            <a:endParaRPr lang="en-US" sz="3600" dirty="0">
              <a:solidFill>
                <a:srgbClr val="990000"/>
              </a:solidFill>
              <a:latin typeface="Trebuchet MS"/>
              <a:cs typeface="Trebuchet MS"/>
            </a:endParaRPr>
          </a:p>
        </p:txBody>
      </p:sp>
      <p:sp>
        <p:nvSpPr>
          <p:cNvPr id="57" name="Multidocument 56"/>
          <p:cNvSpPr/>
          <p:nvPr/>
        </p:nvSpPr>
        <p:spPr>
          <a:xfrm>
            <a:off x="3740365" y="2200713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Multidocument 59"/>
          <p:cNvSpPr/>
          <p:nvPr/>
        </p:nvSpPr>
        <p:spPr>
          <a:xfrm>
            <a:off x="1374248" y="3621716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" name="Multidocument 60"/>
          <p:cNvSpPr/>
          <p:nvPr/>
        </p:nvSpPr>
        <p:spPr>
          <a:xfrm>
            <a:off x="6156991" y="3675967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2" name="Multidocument 61"/>
          <p:cNvSpPr/>
          <p:nvPr/>
        </p:nvSpPr>
        <p:spPr>
          <a:xfrm>
            <a:off x="3757972" y="5027811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9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2.96296E-6 L 0.08734 -0.08449 " pathEditMode="relative" ptsTypes="AA">
                                      <p:cBhvr>
                                        <p:cTn id="5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1898 L 0.09028 0.07107 " pathEditMode="relative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72E-18 L 0.24652 1.73472E-18 " pathEditMode="relative" ptsTypes="AA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10625 0.0833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416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73472E-18 L -0.09479 -0.08472 " pathEditMode="relative" ptsTypes="AA"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23611 0.0002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444E-6 6.2963E-6 L -9.44444E-6 0.21135 " pathEditMode="relative" ptsTypes="AA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9549 0.08495 " pathEditMode="relative" ptsTypes="AA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09774 0.0974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486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96296E-6 L 0.09219 -0.08681 " pathEditMode="relative" ptsTypes="AA">
                                      <p:cBhvr>
                                        <p:cTn id="72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7037E-7 L -8.67362E-19 -0.21134 " pathEditMode="relative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0579 L -0.11563 -0.1030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-544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0" grpId="0"/>
      <p:bldP spid="66" grpId="0"/>
      <p:bldP spid="69" grpId="0"/>
      <p:bldP spid="72" grpId="0"/>
      <p:bldP spid="2" grpId="0" animBg="1"/>
      <p:bldP spid="2" grpId="1" animBg="1"/>
      <p:bldP spid="2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46" grpId="0" animBg="1"/>
      <p:bldP spid="46" grpId="1" animBg="1"/>
      <p:bldP spid="46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>
                <a:solidFill>
                  <a:srgbClr val="000000"/>
                </a:solidFill>
                <a:latin typeface="Trebuchet MS"/>
              </a:rPr>
              <a:t>Bulk Synchronous Parallel Systems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19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99143" y="943430"/>
            <a:ext cx="8520581" cy="57331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611" y="2985590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6897" y="4131233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38230" y="1157354"/>
            <a:ext cx="23059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49796" y="5553749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85614" y="4178446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16071" y="1551207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88531" y="3024983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9841" y="4417446"/>
            <a:ext cx="2172502" cy="115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45" name="Straight Arrow Connector 44"/>
          <p:cNvCxnSpPr>
            <a:stCxn id="44" idx="0"/>
            <a:endCxn id="42" idx="2"/>
          </p:cNvCxnSpPr>
          <p:nvPr/>
        </p:nvCxnSpPr>
        <p:spPr>
          <a:xfrm flipH="1" flipV="1">
            <a:off x="4604207" y="2703351"/>
            <a:ext cx="1885" cy="1714095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1"/>
            <a:endCxn id="42" idx="2"/>
          </p:cNvCxnSpPr>
          <p:nvPr/>
        </p:nvCxnSpPr>
        <p:spPr>
          <a:xfrm flipH="1" flipV="1">
            <a:off x="4604207" y="2703351"/>
            <a:ext cx="1284324" cy="89770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2"/>
            <a:endCxn id="37" idx="3"/>
          </p:cNvCxnSpPr>
          <p:nvPr/>
        </p:nvCxnSpPr>
        <p:spPr>
          <a:xfrm flipH="1">
            <a:off x="3319883" y="2703351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0"/>
            <a:endCxn id="37" idx="3"/>
          </p:cNvCxnSpPr>
          <p:nvPr/>
        </p:nvCxnSpPr>
        <p:spPr>
          <a:xfrm flipH="1" flipV="1">
            <a:off x="3319883" y="3561662"/>
            <a:ext cx="1286209" cy="85578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1"/>
            <a:endCxn id="44" idx="0"/>
          </p:cNvCxnSpPr>
          <p:nvPr/>
        </p:nvCxnSpPr>
        <p:spPr>
          <a:xfrm flipH="1">
            <a:off x="4606092" y="3601055"/>
            <a:ext cx="1282439" cy="81639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1"/>
            <a:endCxn id="37" idx="3"/>
          </p:cNvCxnSpPr>
          <p:nvPr/>
        </p:nvCxnSpPr>
        <p:spPr>
          <a:xfrm flipH="1" flipV="1">
            <a:off x="3319883" y="3561662"/>
            <a:ext cx="2568648" cy="3939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3611" y="3030513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19841" y="1616999"/>
            <a:ext cx="2172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10926" y="4465069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88531" y="3114822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6254" y="1215623"/>
            <a:ext cx="1115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Global Clock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9883" y="3346218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91208" y="4240207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68041" y="2690082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92343" y="3385611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8878460">
            <a:off x="4613768" y="2790666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8878460">
            <a:off x="3274276" y="3676520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8846837">
            <a:off x="4267457" y="2674587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8846837">
            <a:off x="5586614" y="3555567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8878460">
            <a:off x="5454858" y="3297560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8846837">
            <a:off x="3415487" y="3095048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8846837">
            <a:off x="4786421" y="3980769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8878460">
            <a:off x="4151423" y="4123664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428787" y="1012209"/>
            <a:ext cx="1546450" cy="1545997"/>
            <a:chOff x="1428787" y="1012209"/>
            <a:chExt cx="1546450" cy="1545997"/>
          </a:xfrm>
        </p:grpSpPr>
        <p:pic>
          <p:nvPicPr>
            <p:cNvPr id="3" name="Picture 2" descr="simple-clo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87" y="1012209"/>
              <a:ext cx="1546450" cy="154599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2195285" y="1306338"/>
              <a:ext cx="290286" cy="5029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2195285" y="1409790"/>
              <a:ext cx="0" cy="4114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99143" y="6061988"/>
            <a:ext cx="852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90000"/>
                </a:solidFill>
                <a:latin typeface="Trebuchet MS"/>
                <a:cs typeface="Trebuchet MS"/>
              </a:rPr>
              <a:t>Iteration 2 (Second Clock Tick)</a:t>
            </a:r>
            <a:endParaRPr lang="en-US" sz="3600" dirty="0">
              <a:solidFill>
                <a:srgbClr val="990000"/>
              </a:solidFill>
              <a:latin typeface="Trebuchet MS"/>
              <a:cs typeface="Trebuchet MS"/>
            </a:endParaRPr>
          </a:p>
        </p:txBody>
      </p:sp>
      <p:sp>
        <p:nvSpPr>
          <p:cNvPr id="57" name="Multidocument 56"/>
          <p:cNvSpPr/>
          <p:nvPr/>
        </p:nvSpPr>
        <p:spPr>
          <a:xfrm>
            <a:off x="3740365" y="2200713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" name="Multidocument 57"/>
          <p:cNvSpPr/>
          <p:nvPr/>
        </p:nvSpPr>
        <p:spPr>
          <a:xfrm>
            <a:off x="1374248" y="3621716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Multidocument 58"/>
          <p:cNvSpPr/>
          <p:nvPr/>
        </p:nvSpPr>
        <p:spPr>
          <a:xfrm>
            <a:off x="6156991" y="3675967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Multidocument 59"/>
          <p:cNvSpPr/>
          <p:nvPr/>
        </p:nvSpPr>
        <p:spPr>
          <a:xfrm>
            <a:off x="3757972" y="5027811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27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2.96296E-6 L 0.08734 -0.08449 " pathEditMode="relative" ptsTypes="AA"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1898 L 0.09028 0.07107 " pathEditMode="relative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72E-18 L 0.24652 1.73472E-18 " pathEditMode="relative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10625 0.083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41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73472E-18 L -0.09479 -0.08472 " pathEditMode="relative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23611 0.000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444E-6 6.2963E-6 L -9.44444E-6 0.21135 " pathEditMode="relative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9549 0.08495 " pathEditMode="relative" ptsTypes="AA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09774 0.0974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486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96296E-6 L 0.09219 -0.08681 " pathEditMode="relative" ptsTypes="AA">
                                      <p:cBhvr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7037E-7 L -8.67362E-19 -0.21134 " pathEditMode="relative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0579 L -0.11563 -0.103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-544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0" grpId="0"/>
      <p:bldP spid="66" grpId="0"/>
      <p:bldP spid="69" grpId="0"/>
      <p:bldP spid="2" grpId="0" animBg="1"/>
      <p:bldP spid="2" grpId="1" animBg="1"/>
      <p:bldP spid="2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46" grpId="0" animBg="1"/>
      <p:bldP spid="46" grpId="1" animBg="1"/>
      <p:bldP spid="46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6079" y="64300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Outline For Today</a:t>
            </a:r>
            <a:endParaRPr lang="en-US" sz="3600" dirty="0">
              <a:latin typeface="Trebuchet MS"/>
              <a:cs typeface="Trebuchet MS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0" y="758856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452" y="773927"/>
            <a:ext cx="90605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Administrative Information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Overview of CS 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848</a:t>
            </a:r>
            <a:endParaRPr lang="en-US" sz="2400" dirty="0" smtClean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4509-1FB2-2540-A246-CEF93BA686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>
                <a:solidFill>
                  <a:srgbClr val="000000"/>
                </a:solidFill>
                <a:latin typeface="Trebuchet MS"/>
              </a:rPr>
              <a:t>Bulk Synchronous Parallel Systems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20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99143" y="943430"/>
            <a:ext cx="8520581" cy="57331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611" y="2985590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6897" y="4131233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38230" y="1157354"/>
            <a:ext cx="23059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49796" y="5553749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85614" y="4178446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16071" y="1551207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88531" y="3024983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9841" y="4417446"/>
            <a:ext cx="2172502" cy="115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45" name="Straight Arrow Connector 44"/>
          <p:cNvCxnSpPr>
            <a:stCxn id="44" idx="0"/>
            <a:endCxn id="42" idx="2"/>
          </p:cNvCxnSpPr>
          <p:nvPr/>
        </p:nvCxnSpPr>
        <p:spPr>
          <a:xfrm flipH="1" flipV="1">
            <a:off x="4604207" y="2703351"/>
            <a:ext cx="1885" cy="1714095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1"/>
            <a:endCxn id="42" idx="2"/>
          </p:cNvCxnSpPr>
          <p:nvPr/>
        </p:nvCxnSpPr>
        <p:spPr>
          <a:xfrm flipH="1" flipV="1">
            <a:off x="4604207" y="2703351"/>
            <a:ext cx="1284324" cy="89770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2"/>
            <a:endCxn id="37" idx="3"/>
          </p:cNvCxnSpPr>
          <p:nvPr/>
        </p:nvCxnSpPr>
        <p:spPr>
          <a:xfrm flipH="1">
            <a:off x="3319883" y="2703351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0"/>
            <a:endCxn id="37" idx="3"/>
          </p:cNvCxnSpPr>
          <p:nvPr/>
        </p:nvCxnSpPr>
        <p:spPr>
          <a:xfrm flipH="1" flipV="1">
            <a:off x="3319883" y="3561662"/>
            <a:ext cx="1286209" cy="85578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1"/>
            <a:endCxn id="44" idx="0"/>
          </p:cNvCxnSpPr>
          <p:nvPr/>
        </p:nvCxnSpPr>
        <p:spPr>
          <a:xfrm flipH="1">
            <a:off x="4606092" y="3601055"/>
            <a:ext cx="1282439" cy="81639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1"/>
            <a:endCxn id="37" idx="3"/>
          </p:cNvCxnSpPr>
          <p:nvPr/>
        </p:nvCxnSpPr>
        <p:spPr>
          <a:xfrm flipH="1" flipV="1">
            <a:off x="3319883" y="3561662"/>
            <a:ext cx="2568648" cy="3939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3611" y="3023177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19841" y="1545688"/>
            <a:ext cx="2172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10926" y="4441315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88531" y="3059463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6254" y="1215623"/>
            <a:ext cx="1115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Global Clock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9883" y="3346218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91208" y="4240207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68041" y="2690082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92343" y="3385611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8878460">
            <a:off x="4613768" y="2790666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8878460">
            <a:off x="3274276" y="3676520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8846837">
            <a:off x="4267457" y="2674587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8846837">
            <a:off x="5586614" y="3555567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8878460">
            <a:off x="5454858" y="3297560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8846837">
            <a:off x="3415487" y="3095048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8846837">
            <a:off x="4786421" y="3980769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8878460">
            <a:off x="4151423" y="4123664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428787" y="1012209"/>
            <a:ext cx="1546450" cy="1545997"/>
            <a:chOff x="1428787" y="1012209"/>
            <a:chExt cx="1546450" cy="1545997"/>
          </a:xfrm>
        </p:grpSpPr>
        <p:pic>
          <p:nvPicPr>
            <p:cNvPr id="3" name="Picture 2" descr="simple-clo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87" y="1012209"/>
              <a:ext cx="1546450" cy="154599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2195285" y="1533064"/>
              <a:ext cx="489858" cy="2812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2195285" y="1409790"/>
              <a:ext cx="0" cy="4114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99143" y="6061988"/>
            <a:ext cx="852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90000"/>
                </a:solidFill>
                <a:latin typeface="Trebuchet MS"/>
                <a:cs typeface="Trebuchet MS"/>
              </a:rPr>
              <a:t>Iteration 3 (Third Clock Tick)</a:t>
            </a:r>
            <a:endParaRPr lang="en-US" sz="3600" dirty="0">
              <a:solidFill>
                <a:srgbClr val="990000"/>
              </a:solidFill>
              <a:latin typeface="Trebuchet MS"/>
              <a:cs typeface="Trebuchet MS"/>
            </a:endParaRPr>
          </a:p>
        </p:txBody>
      </p:sp>
      <p:sp>
        <p:nvSpPr>
          <p:cNvPr id="57" name="Multidocument 56"/>
          <p:cNvSpPr/>
          <p:nvPr/>
        </p:nvSpPr>
        <p:spPr>
          <a:xfrm>
            <a:off x="3740365" y="2200713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" name="Multidocument 57"/>
          <p:cNvSpPr/>
          <p:nvPr/>
        </p:nvSpPr>
        <p:spPr>
          <a:xfrm>
            <a:off x="1374248" y="3621716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Multidocument 58"/>
          <p:cNvSpPr/>
          <p:nvPr/>
        </p:nvSpPr>
        <p:spPr>
          <a:xfrm>
            <a:off x="6156991" y="3675967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Multidocument 59"/>
          <p:cNvSpPr/>
          <p:nvPr/>
        </p:nvSpPr>
        <p:spPr>
          <a:xfrm>
            <a:off x="3757972" y="5027811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9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2.96296E-6 L 0.08734 -0.08449 " pathEditMode="relative" ptsTypes="AA"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1898 L 0.09028 0.07107 " pathEditMode="relative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72E-18 L 0.24652 1.73472E-18 " pathEditMode="relative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10625 0.083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41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73472E-18 L -0.09479 -0.08472 " pathEditMode="relative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23611 0.000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444E-6 6.2963E-6 L -9.44444E-6 0.21135 " pathEditMode="relative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9549 0.08495 " pathEditMode="relative" ptsTypes="AA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09774 0.0974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486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96296E-6 L 0.09219 -0.08681 " pathEditMode="relative" ptsTypes="AA">
                                      <p:cBhvr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7037E-7 L -8.67362E-19 -0.21134 " pathEditMode="relative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0579 L -0.11563 -0.103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-544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0" grpId="0"/>
      <p:bldP spid="66" grpId="0"/>
      <p:bldP spid="69" grpId="0"/>
      <p:bldP spid="2" grpId="0" animBg="1"/>
      <p:bldP spid="2" grpId="1" animBg="1"/>
      <p:bldP spid="2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46" grpId="0" animBg="1"/>
      <p:bldP spid="46" grpId="1" animBg="1"/>
      <p:bldP spid="46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>
                <a:solidFill>
                  <a:srgbClr val="000000"/>
                </a:solidFill>
                <a:latin typeface="Trebuchet MS"/>
              </a:rPr>
              <a:t>Bulk Synchronous Parallel Systems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21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99143" y="943430"/>
            <a:ext cx="8520581" cy="57331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611" y="2985590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6897" y="4131233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38230" y="1157354"/>
            <a:ext cx="23059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49796" y="5553749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85614" y="4178446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16071" y="1551207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88531" y="3024983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9841" y="4417446"/>
            <a:ext cx="2172502" cy="115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45" name="Straight Arrow Connector 44"/>
          <p:cNvCxnSpPr>
            <a:stCxn id="44" idx="0"/>
            <a:endCxn id="42" idx="2"/>
          </p:cNvCxnSpPr>
          <p:nvPr/>
        </p:nvCxnSpPr>
        <p:spPr>
          <a:xfrm flipH="1" flipV="1">
            <a:off x="4604207" y="2703351"/>
            <a:ext cx="1885" cy="1714095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1"/>
            <a:endCxn id="42" idx="2"/>
          </p:cNvCxnSpPr>
          <p:nvPr/>
        </p:nvCxnSpPr>
        <p:spPr>
          <a:xfrm flipH="1" flipV="1">
            <a:off x="4604207" y="2703351"/>
            <a:ext cx="1284324" cy="89770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2"/>
            <a:endCxn id="37" idx="3"/>
          </p:cNvCxnSpPr>
          <p:nvPr/>
        </p:nvCxnSpPr>
        <p:spPr>
          <a:xfrm flipH="1">
            <a:off x="3319883" y="2703351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0"/>
            <a:endCxn id="37" idx="3"/>
          </p:cNvCxnSpPr>
          <p:nvPr/>
        </p:nvCxnSpPr>
        <p:spPr>
          <a:xfrm flipH="1" flipV="1">
            <a:off x="3319883" y="3561662"/>
            <a:ext cx="1286209" cy="85578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1"/>
            <a:endCxn id="44" idx="0"/>
          </p:cNvCxnSpPr>
          <p:nvPr/>
        </p:nvCxnSpPr>
        <p:spPr>
          <a:xfrm flipH="1">
            <a:off x="4606092" y="3601055"/>
            <a:ext cx="1282439" cy="81639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1"/>
            <a:endCxn id="37" idx="3"/>
          </p:cNvCxnSpPr>
          <p:nvPr/>
        </p:nvCxnSpPr>
        <p:spPr>
          <a:xfrm flipH="1" flipV="1">
            <a:off x="3319883" y="3561662"/>
            <a:ext cx="2568648" cy="3939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3611" y="3009522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19841" y="1532033"/>
            <a:ext cx="2172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10926" y="4427660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88531" y="3045808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6254" y="1215623"/>
            <a:ext cx="1115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Global Clock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28787" y="1012209"/>
            <a:ext cx="1546450" cy="1545997"/>
            <a:chOff x="1428787" y="1012209"/>
            <a:chExt cx="1546450" cy="1545997"/>
          </a:xfrm>
        </p:grpSpPr>
        <p:pic>
          <p:nvPicPr>
            <p:cNvPr id="3" name="Picture 2" descr="simple-clo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87" y="1012209"/>
              <a:ext cx="1546450" cy="154599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 flipV="1">
              <a:off x="1723571" y="1572852"/>
              <a:ext cx="471714" cy="2414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195285" y="1821270"/>
              <a:ext cx="526144" cy="1117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99143" y="6061988"/>
            <a:ext cx="852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90000"/>
                </a:solidFill>
                <a:latin typeface="Trebuchet MS"/>
                <a:cs typeface="Trebuchet MS"/>
              </a:rPr>
              <a:t>Iteration n (nth Clock Tick)</a:t>
            </a:r>
            <a:endParaRPr lang="en-US" sz="3600" dirty="0">
              <a:solidFill>
                <a:srgbClr val="990000"/>
              </a:solidFill>
              <a:latin typeface="Trebuchet MS"/>
              <a:cs typeface="Trebuchet MS"/>
            </a:endParaRPr>
          </a:p>
        </p:txBody>
      </p:sp>
      <p:sp>
        <p:nvSpPr>
          <p:cNvPr id="57" name="Multidocument 56"/>
          <p:cNvSpPr/>
          <p:nvPr/>
        </p:nvSpPr>
        <p:spPr>
          <a:xfrm>
            <a:off x="3740365" y="2200713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" name="Multidocument 57"/>
          <p:cNvSpPr/>
          <p:nvPr/>
        </p:nvSpPr>
        <p:spPr>
          <a:xfrm>
            <a:off x="1374248" y="3621716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Multidocument 58"/>
          <p:cNvSpPr/>
          <p:nvPr/>
        </p:nvSpPr>
        <p:spPr>
          <a:xfrm>
            <a:off x="6156991" y="3675967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Multidocument 59"/>
          <p:cNvSpPr/>
          <p:nvPr/>
        </p:nvSpPr>
        <p:spPr>
          <a:xfrm>
            <a:off x="3757972" y="5027811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517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Applications that run on BSP Systems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22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1599" y="820802"/>
            <a:ext cx="9042401" cy="539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Many common data processing tasks are 1-step operations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So BSP is simply very natural for them: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filtering, grouping, joins, projections, sorting, </a:t>
            </a:r>
            <a:r>
              <a:rPr lang="en-US" sz="2400" dirty="0" err="1" smtClean="0">
                <a:solidFill>
                  <a:srgbClr val="990000"/>
                </a:solidFill>
                <a:latin typeface="Trebuchet MS"/>
                <a:cs typeface="Trebuchet MS"/>
              </a:rPr>
              <a:t>grep</a:t>
            </a: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But many other apps as well: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Graph processing 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Machine-learning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Linear Algebra, Image Processing, Scientific Simulations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US" sz="40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And many many many more! </a:t>
            </a:r>
            <a:endParaRPr lang="en-US" sz="40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1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8925" y="685172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416" y="10040"/>
            <a:ext cx="905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Benefits &amp; Costs of Synchronization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23</a:t>
            </a:fld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0341" y="728086"/>
            <a:ext cx="9042401" cy="5601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8000"/>
                </a:solidFill>
                <a:latin typeface="Trebuchet MS"/>
                <a:cs typeface="Trebuchet MS"/>
              </a:rPr>
              <a:t>Execution Guarantees: 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User code can know what other machines are doing concurrently.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8000"/>
                </a:solidFill>
                <a:latin typeface="Trebuchet MS"/>
                <a:cs typeface="Trebuchet MS"/>
              </a:rPr>
              <a:t>Lower Communication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Ex: Join Processing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Skew: 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Progress is determined by slowest machine.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Ex: Graph Algorithms, Inverted Index, Joins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Slower Algorithmic Convergence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Ex: Graph </a:t>
            </a: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&amp; ML Algorithms</a:t>
            </a:r>
            <a:endParaRPr lang="en-US" sz="2400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Higher Latency/Lower Throughput: 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Coordination takes time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Ex: OLTP processing</a:t>
            </a:r>
            <a:endParaRPr lang="en-US" sz="24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8925" y="685172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416" y="10040"/>
            <a:ext cx="905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Research Questions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24</a:t>
            </a:fld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0341" y="728086"/>
            <a:ext cx="9042401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Which applications can you build on BSP systems?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Theory: What is the cost of parallelizing/distribution?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Theory: What is the power of synchronization/iterations?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For a problem P, how much communication is required if you can run k iterations?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Systems/Theory: How to mitigate effects of skew?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Effects of synchronization on convergence of algorithms?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Can we avoid synchronization in applications (coming up)?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and others…</a:t>
            </a:r>
            <a:endParaRPr lang="en-US" sz="24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79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>
                <a:solidFill>
                  <a:srgbClr val="000000"/>
                </a:solidFill>
                <a:latin typeface="Trebuchet MS"/>
              </a:rPr>
              <a:t>Asynchronous Systems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25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2139" y="875155"/>
            <a:ext cx="8919723" cy="5914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611" y="2985590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6897" y="4131233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38230" y="1157354"/>
            <a:ext cx="23059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49796" y="5553749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85614" y="4178446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16071" y="1551207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88531" y="3024983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9841" y="4417446"/>
            <a:ext cx="2172502" cy="115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45" name="Straight Arrow Connector 44"/>
          <p:cNvCxnSpPr>
            <a:stCxn id="44" idx="0"/>
            <a:endCxn id="42" idx="2"/>
          </p:cNvCxnSpPr>
          <p:nvPr/>
        </p:nvCxnSpPr>
        <p:spPr>
          <a:xfrm flipH="1" flipV="1">
            <a:off x="4604207" y="2703351"/>
            <a:ext cx="1885" cy="1714095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1"/>
            <a:endCxn id="42" idx="2"/>
          </p:cNvCxnSpPr>
          <p:nvPr/>
        </p:nvCxnSpPr>
        <p:spPr>
          <a:xfrm flipH="1" flipV="1">
            <a:off x="4604207" y="2703351"/>
            <a:ext cx="1284324" cy="89770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2"/>
            <a:endCxn id="37" idx="3"/>
          </p:cNvCxnSpPr>
          <p:nvPr/>
        </p:nvCxnSpPr>
        <p:spPr>
          <a:xfrm flipH="1">
            <a:off x="3319883" y="2703351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0"/>
            <a:endCxn id="37" idx="3"/>
          </p:cNvCxnSpPr>
          <p:nvPr/>
        </p:nvCxnSpPr>
        <p:spPr>
          <a:xfrm flipH="1" flipV="1">
            <a:off x="3319883" y="3561662"/>
            <a:ext cx="1286209" cy="85578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1"/>
            <a:endCxn id="44" idx="0"/>
          </p:cNvCxnSpPr>
          <p:nvPr/>
        </p:nvCxnSpPr>
        <p:spPr>
          <a:xfrm flipH="1">
            <a:off x="4606092" y="3601055"/>
            <a:ext cx="1282439" cy="81639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1"/>
            <a:endCxn id="37" idx="3"/>
          </p:cNvCxnSpPr>
          <p:nvPr/>
        </p:nvCxnSpPr>
        <p:spPr>
          <a:xfrm flipH="1" flipV="1">
            <a:off x="3319883" y="3561662"/>
            <a:ext cx="2568648" cy="3939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3611" y="2995867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19841" y="1518378"/>
            <a:ext cx="2172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10926" y="4414005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88531" y="3032153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2138" y="5985484"/>
            <a:ext cx="8919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No Global Clock</a:t>
            </a:r>
            <a:r>
              <a:rPr lang="en-US" sz="2100" b="1" i="1" dirty="0">
                <a:solidFill>
                  <a:srgbClr val="B90000"/>
                </a:solidFill>
                <a:latin typeface="Trebuchet MS"/>
                <a:cs typeface="Trebuchet MS"/>
              </a:rPr>
              <a:t>.</a:t>
            </a:r>
            <a:r>
              <a:rPr lang="en-US" sz="21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 </a:t>
            </a:r>
          </a:p>
          <a:p>
            <a:pPr algn="ctr"/>
            <a:r>
              <a:rPr lang="en-US" sz="21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Machines operate independently, with asynchronous communication</a:t>
            </a:r>
            <a:endParaRPr lang="en-US" sz="21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91208" y="4240207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68041" y="2690082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92343" y="3385611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8878460">
            <a:off x="4613768" y="2790666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8878460">
            <a:off x="3274276" y="3676520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8846837">
            <a:off x="5586614" y="3555567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8846837">
            <a:off x="3415487" y="3095048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8878460">
            <a:off x="4151423" y="4123664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document 60"/>
          <p:cNvSpPr/>
          <p:nvPr/>
        </p:nvSpPr>
        <p:spPr>
          <a:xfrm>
            <a:off x="3740365" y="2200713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2" name="Multidocument 61"/>
          <p:cNvSpPr/>
          <p:nvPr/>
        </p:nvSpPr>
        <p:spPr>
          <a:xfrm>
            <a:off x="1374248" y="3621716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Multidocument 62"/>
          <p:cNvSpPr/>
          <p:nvPr/>
        </p:nvSpPr>
        <p:spPr>
          <a:xfrm>
            <a:off x="6156991" y="3675967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4" name="Multidocument 63"/>
          <p:cNvSpPr/>
          <p:nvPr/>
        </p:nvSpPr>
        <p:spPr>
          <a:xfrm>
            <a:off x="3757972" y="5027811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Finite) Data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2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3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2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09839 0.10375 " pathEditMode="relative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.00138 0.19176 " pathEditMode="relative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38 0.01621 L 0.07167 -0.061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4" y="-386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 0 L 0.09335 0.07341 " pathEditMode="relative" ptsTypes="AA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711 0.00024 L -0.24362 -0.0002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4" y="-2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0 L -0.09856 0.07364 " pathEditMode="relative" ptsTypes="AA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0 L -0.09353 -0.07341 " pathEditMode="relative" ptsTypes="AA">
                                      <p:cBhvr>
                                        <p:cTn id="8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104 -0.03428 L -0.00556 -0.2285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972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2" grpId="2"/>
      <p:bldP spid="52" grpId="3"/>
      <p:bldP spid="90" grpId="0"/>
      <p:bldP spid="90" grpId="1"/>
      <p:bldP spid="90" grpId="2"/>
      <p:bldP spid="90" grpId="3"/>
      <p:bldP spid="66" grpId="0"/>
      <p:bldP spid="66" grpId="1"/>
      <p:bldP spid="66" grpId="2"/>
      <p:bldP spid="69" grpId="0"/>
      <p:bldP spid="69" grpId="1"/>
      <p:bldP spid="69" grpId="2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4" grpId="0" animBg="1"/>
      <p:bldP spid="34" grpId="1" animBg="1"/>
      <p:bldP spid="34" grpId="2" animBg="1"/>
      <p:bldP spid="46" grpId="0" animBg="1"/>
      <p:bldP spid="46" grpId="1" animBg="1"/>
      <p:bldP spid="46" grpId="2" animBg="1"/>
      <p:bldP spid="54" grpId="0" animBg="1"/>
      <p:bldP spid="54" grpId="1" animBg="1"/>
      <p:bldP spid="54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78329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/>
                <a:cs typeface="Trebuchet MS"/>
              </a:rPr>
              <a:t>Applications of Asynchronous </a:t>
            </a:r>
            <a:r>
              <a:rPr lang="en-US" sz="3600" dirty="0" smtClean="0">
                <a:latin typeface="Trebuchet MS"/>
                <a:cs typeface="Trebuchet MS"/>
              </a:rPr>
              <a:t>Systems</a:t>
            </a:r>
            <a:endParaRPr lang="en-US" sz="3600" dirty="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26</a:t>
            </a:fld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0" y="847565"/>
            <a:ext cx="913507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Graph/ML Applications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Faster convergence in asynchronous processing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OLTP 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Transactions in Databases 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Certain isolation levels &amp; application constraints achievable without synchronization (e.g., acquiring locks)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4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78329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/>
                <a:cs typeface="Trebuchet MS"/>
              </a:rPr>
              <a:t>Research 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27</a:t>
            </a:fld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0" y="847565"/>
            <a:ext cx="9135075" cy="393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How to achieve fault-tolerance in asynchronous systems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In OLTP Transaction Processing 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Which isolation levels &amp; application constraints can be guaranteed without synch.?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How to guarantee these isolation levels &amp; app. constraints?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Effects on convergence of algorithms?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9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764864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Streaming Systems (From early 2000s)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28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2139" y="875155"/>
            <a:ext cx="8919723" cy="5914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6995" y="5583421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2139" y="3211155"/>
            <a:ext cx="215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Continuous/</a:t>
            </a:r>
          </a:p>
          <a:p>
            <a:pPr algn="ctr"/>
            <a:r>
              <a:rPr lang="en-US" sz="20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Infinite Data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58243" y="5055643"/>
            <a:ext cx="1207008" cy="5701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58243" y="3888230"/>
            <a:ext cx="1207008" cy="5701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658243" y="2720817"/>
            <a:ext cx="1207008" cy="5701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06995" y="4430119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</a:t>
            </a:r>
            <a:r>
              <a:rPr lang="en-US" sz="2100" dirty="0">
                <a:latin typeface="Trebuchet MS"/>
                <a:cs typeface="Trebuchet MS"/>
              </a:rPr>
              <a:t>2</a:t>
            </a:r>
            <a:endParaRPr lang="en-US" sz="2100" dirty="0" smtClean="0">
              <a:latin typeface="Trebuchet MS"/>
              <a:cs typeface="Trebuchet M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06995" y="3290928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402670" y="4408409"/>
            <a:ext cx="1207008" cy="5701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402670" y="3240996"/>
            <a:ext cx="1207008" cy="5701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347181" y="4404758"/>
            <a:ext cx="1207008" cy="5701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347181" y="3276420"/>
            <a:ext cx="1207008" cy="5701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347181" y="2148082"/>
            <a:ext cx="1207008" cy="5701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77" name="Straight Arrow Connector 76"/>
          <p:cNvCxnSpPr>
            <a:stCxn id="70" idx="1"/>
            <a:endCxn id="56" idx="3"/>
          </p:cNvCxnSpPr>
          <p:nvPr/>
        </p:nvCxnSpPr>
        <p:spPr>
          <a:xfrm flipH="1">
            <a:off x="3865251" y="4693465"/>
            <a:ext cx="537419" cy="64723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347181" y="5533095"/>
            <a:ext cx="1207008" cy="5701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80" name="Straight Arrow Connector 79"/>
          <p:cNvCxnSpPr>
            <a:stCxn id="70" idx="1"/>
            <a:endCxn id="57" idx="3"/>
          </p:cNvCxnSpPr>
          <p:nvPr/>
        </p:nvCxnSpPr>
        <p:spPr>
          <a:xfrm flipH="1" flipV="1">
            <a:off x="3865251" y="4173286"/>
            <a:ext cx="537419" cy="520179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1" idx="1"/>
            <a:endCxn id="57" idx="3"/>
          </p:cNvCxnSpPr>
          <p:nvPr/>
        </p:nvCxnSpPr>
        <p:spPr>
          <a:xfrm flipH="1">
            <a:off x="3865251" y="3526052"/>
            <a:ext cx="537419" cy="64723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8" idx="3"/>
            <a:endCxn id="71" idx="1"/>
          </p:cNvCxnSpPr>
          <p:nvPr/>
        </p:nvCxnSpPr>
        <p:spPr>
          <a:xfrm>
            <a:off x="3865251" y="3005873"/>
            <a:ext cx="537419" cy="520179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8" idx="3"/>
            <a:endCxn id="70" idx="1"/>
          </p:cNvCxnSpPr>
          <p:nvPr/>
        </p:nvCxnSpPr>
        <p:spPr>
          <a:xfrm>
            <a:off x="3865251" y="3005873"/>
            <a:ext cx="537419" cy="1687592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1" idx="1"/>
            <a:endCxn id="56" idx="3"/>
          </p:cNvCxnSpPr>
          <p:nvPr/>
        </p:nvCxnSpPr>
        <p:spPr>
          <a:xfrm flipH="1">
            <a:off x="3865251" y="3526052"/>
            <a:ext cx="537419" cy="1814647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71" idx="3"/>
            <a:endCxn id="75" idx="1"/>
          </p:cNvCxnSpPr>
          <p:nvPr/>
        </p:nvCxnSpPr>
        <p:spPr>
          <a:xfrm flipV="1">
            <a:off x="5609678" y="2433138"/>
            <a:ext cx="737503" cy="109291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endCxn id="74" idx="1"/>
          </p:cNvCxnSpPr>
          <p:nvPr/>
        </p:nvCxnSpPr>
        <p:spPr>
          <a:xfrm>
            <a:off x="5601196" y="3526052"/>
            <a:ext cx="745985" cy="3542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74" idx="1"/>
          </p:cNvCxnSpPr>
          <p:nvPr/>
        </p:nvCxnSpPr>
        <p:spPr>
          <a:xfrm flipV="1">
            <a:off x="5609678" y="3561476"/>
            <a:ext cx="737503" cy="1128338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0" idx="3"/>
            <a:endCxn id="73" idx="1"/>
          </p:cNvCxnSpPr>
          <p:nvPr/>
        </p:nvCxnSpPr>
        <p:spPr>
          <a:xfrm flipV="1">
            <a:off x="5609678" y="4689814"/>
            <a:ext cx="737503" cy="365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endCxn id="79" idx="1"/>
          </p:cNvCxnSpPr>
          <p:nvPr/>
        </p:nvCxnSpPr>
        <p:spPr>
          <a:xfrm>
            <a:off x="5601196" y="4693466"/>
            <a:ext cx="745985" cy="1124685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253954" y="4993742"/>
            <a:ext cx="14610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4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253954" y="3759331"/>
            <a:ext cx="14610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5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226688" y="6103206"/>
            <a:ext cx="14610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</a:t>
            </a:r>
            <a:r>
              <a:rPr lang="en-US" sz="2100" dirty="0">
                <a:latin typeface="Trebuchet MS"/>
                <a:cs typeface="Trebuchet MS"/>
              </a:rPr>
              <a:t>6</a:t>
            </a:r>
            <a:endParaRPr lang="en-US" sz="2100" dirty="0" smtClean="0">
              <a:latin typeface="Trebuchet MS"/>
              <a:cs typeface="Trebuchet M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226688" y="4914977"/>
            <a:ext cx="14610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7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226688" y="3837108"/>
            <a:ext cx="14610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</a:t>
            </a:r>
            <a:r>
              <a:rPr lang="en-US" sz="2100" dirty="0">
                <a:latin typeface="Trebuchet MS"/>
                <a:cs typeface="Trebuchet MS"/>
              </a:rPr>
              <a:t>8</a:t>
            </a:r>
            <a:endParaRPr lang="en-US" sz="2100" dirty="0" smtClean="0">
              <a:latin typeface="Trebuchet MS"/>
              <a:cs typeface="Trebuchet M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191917" y="2675860"/>
            <a:ext cx="14610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</a:t>
            </a:r>
            <a:r>
              <a:rPr lang="en-US" sz="2100" dirty="0">
                <a:latin typeface="Trebuchet MS"/>
                <a:cs typeface="Trebuchet MS"/>
              </a:rPr>
              <a:t>9</a:t>
            </a:r>
            <a:endParaRPr lang="en-US" sz="2100" dirty="0" smtClean="0">
              <a:latin typeface="Trebuchet MS"/>
              <a:cs typeface="Trebuchet MS"/>
            </a:endParaRPr>
          </a:p>
        </p:txBody>
      </p:sp>
      <p:cxnSp>
        <p:nvCxnSpPr>
          <p:cNvPr id="127" name="Straight Arrow Connector 126"/>
          <p:cNvCxnSpPr>
            <a:stCxn id="131" idx="3"/>
            <a:endCxn id="58" idx="1"/>
          </p:cNvCxnSpPr>
          <p:nvPr/>
        </p:nvCxnSpPr>
        <p:spPr>
          <a:xfrm flipV="1">
            <a:off x="1944512" y="3005873"/>
            <a:ext cx="713731" cy="1157956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239889" y="3871425"/>
            <a:ext cx="1704623" cy="433455"/>
            <a:chOff x="239889" y="3926858"/>
            <a:chExt cx="1704623" cy="433455"/>
          </a:xfrm>
        </p:grpSpPr>
        <p:sp>
          <p:nvSpPr>
            <p:cNvPr id="129" name="Multidocument 128"/>
            <p:cNvSpPr/>
            <p:nvPr/>
          </p:nvSpPr>
          <p:spPr>
            <a:xfrm>
              <a:off x="239889" y="4078211"/>
              <a:ext cx="366889" cy="28210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0" name="Multidocument 129"/>
            <p:cNvSpPr/>
            <p:nvPr/>
          </p:nvSpPr>
          <p:spPr>
            <a:xfrm>
              <a:off x="745067" y="4078211"/>
              <a:ext cx="366889" cy="28210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Multidocument 130"/>
            <p:cNvSpPr/>
            <p:nvPr/>
          </p:nvSpPr>
          <p:spPr>
            <a:xfrm>
              <a:off x="1577623" y="4078211"/>
              <a:ext cx="366889" cy="28210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26066" y="3926858"/>
              <a:ext cx="45155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…</a:t>
              </a:r>
            </a:p>
          </p:txBody>
        </p:sp>
      </p:grpSp>
      <p:cxnSp>
        <p:nvCxnSpPr>
          <p:cNvPr id="138" name="Straight Arrow Connector 137"/>
          <p:cNvCxnSpPr>
            <a:stCxn id="131" idx="3"/>
            <a:endCxn id="57" idx="1"/>
          </p:cNvCxnSpPr>
          <p:nvPr/>
        </p:nvCxnSpPr>
        <p:spPr>
          <a:xfrm>
            <a:off x="1944512" y="4163829"/>
            <a:ext cx="713731" cy="9457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31" idx="3"/>
            <a:endCxn id="56" idx="1"/>
          </p:cNvCxnSpPr>
          <p:nvPr/>
        </p:nvCxnSpPr>
        <p:spPr>
          <a:xfrm>
            <a:off x="1944512" y="4163829"/>
            <a:ext cx="713731" cy="1176870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75" idx="3"/>
          </p:cNvCxnSpPr>
          <p:nvPr/>
        </p:nvCxnSpPr>
        <p:spPr>
          <a:xfrm>
            <a:off x="7554188" y="2433138"/>
            <a:ext cx="1243584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74" idx="3"/>
          </p:cNvCxnSpPr>
          <p:nvPr/>
        </p:nvCxnSpPr>
        <p:spPr>
          <a:xfrm>
            <a:off x="7554188" y="3561476"/>
            <a:ext cx="1243584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73" idx="3"/>
          </p:cNvCxnSpPr>
          <p:nvPr/>
        </p:nvCxnSpPr>
        <p:spPr>
          <a:xfrm>
            <a:off x="7554188" y="4689814"/>
            <a:ext cx="1243584" cy="36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79" idx="3"/>
          </p:cNvCxnSpPr>
          <p:nvPr/>
        </p:nvCxnSpPr>
        <p:spPr>
          <a:xfrm>
            <a:off x="7554188" y="5818151"/>
            <a:ext cx="1243584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7581990" y="1771071"/>
            <a:ext cx="1337734" cy="433455"/>
            <a:chOff x="239889" y="3926858"/>
            <a:chExt cx="1704623" cy="433455"/>
          </a:xfrm>
        </p:grpSpPr>
        <p:sp>
          <p:nvSpPr>
            <p:cNvPr id="157" name="Multidocument 156"/>
            <p:cNvSpPr/>
            <p:nvPr/>
          </p:nvSpPr>
          <p:spPr>
            <a:xfrm>
              <a:off x="239889" y="4078211"/>
              <a:ext cx="366889" cy="282102"/>
            </a:xfrm>
            <a:prstGeom prst="flowChartMultidocument">
              <a:avLst/>
            </a:prstGeom>
            <a:solidFill>
              <a:srgbClr val="008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8" name="Multidocument 157"/>
            <p:cNvSpPr/>
            <p:nvPr/>
          </p:nvSpPr>
          <p:spPr>
            <a:xfrm>
              <a:off x="745067" y="4078211"/>
              <a:ext cx="366889" cy="282102"/>
            </a:xfrm>
            <a:prstGeom prst="flowChartMultidocument">
              <a:avLst/>
            </a:prstGeom>
            <a:solidFill>
              <a:srgbClr val="008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9" name="Multidocument 158"/>
            <p:cNvSpPr/>
            <p:nvPr/>
          </p:nvSpPr>
          <p:spPr>
            <a:xfrm>
              <a:off x="1577623" y="4078211"/>
              <a:ext cx="366889" cy="282102"/>
            </a:xfrm>
            <a:prstGeom prst="flowChartMultidocument">
              <a:avLst/>
            </a:prstGeom>
            <a:solidFill>
              <a:srgbClr val="008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126066" y="3926858"/>
              <a:ext cx="45155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…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7652966" y="2983681"/>
            <a:ext cx="1337734" cy="433455"/>
            <a:chOff x="239889" y="3926858"/>
            <a:chExt cx="1704623" cy="433455"/>
          </a:xfrm>
        </p:grpSpPr>
        <p:sp>
          <p:nvSpPr>
            <p:cNvPr id="162" name="Multidocument 161"/>
            <p:cNvSpPr/>
            <p:nvPr/>
          </p:nvSpPr>
          <p:spPr>
            <a:xfrm>
              <a:off x="239889" y="4078211"/>
              <a:ext cx="366889" cy="282102"/>
            </a:xfrm>
            <a:prstGeom prst="flowChartMultidocument">
              <a:avLst/>
            </a:prstGeom>
            <a:solidFill>
              <a:srgbClr val="008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3" name="Multidocument 162"/>
            <p:cNvSpPr/>
            <p:nvPr/>
          </p:nvSpPr>
          <p:spPr>
            <a:xfrm>
              <a:off x="745067" y="4078211"/>
              <a:ext cx="366889" cy="282102"/>
            </a:xfrm>
            <a:prstGeom prst="flowChartMultidocument">
              <a:avLst/>
            </a:prstGeom>
            <a:solidFill>
              <a:srgbClr val="008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4" name="Multidocument 163"/>
            <p:cNvSpPr/>
            <p:nvPr/>
          </p:nvSpPr>
          <p:spPr>
            <a:xfrm>
              <a:off x="1577623" y="4078211"/>
              <a:ext cx="366889" cy="282102"/>
            </a:xfrm>
            <a:prstGeom prst="flowChartMultidocument">
              <a:avLst/>
            </a:prstGeom>
            <a:solidFill>
              <a:srgbClr val="008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126066" y="3926858"/>
              <a:ext cx="45155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…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7608567" y="4117813"/>
            <a:ext cx="1337734" cy="433455"/>
            <a:chOff x="239889" y="3926858"/>
            <a:chExt cx="1704623" cy="433455"/>
          </a:xfrm>
        </p:grpSpPr>
        <p:sp>
          <p:nvSpPr>
            <p:cNvPr id="167" name="Multidocument 166"/>
            <p:cNvSpPr/>
            <p:nvPr/>
          </p:nvSpPr>
          <p:spPr>
            <a:xfrm>
              <a:off x="239889" y="4078211"/>
              <a:ext cx="366889" cy="282102"/>
            </a:xfrm>
            <a:prstGeom prst="flowChartMultidocument">
              <a:avLst/>
            </a:prstGeom>
            <a:solidFill>
              <a:srgbClr val="008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8" name="Multidocument 167"/>
            <p:cNvSpPr/>
            <p:nvPr/>
          </p:nvSpPr>
          <p:spPr>
            <a:xfrm>
              <a:off x="745067" y="4078211"/>
              <a:ext cx="366889" cy="282102"/>
            </a:xfrm>
            <a:prstGeom prst="flowChartMultidocument">
              <a:avLst/>
            </a:prstGeom>
            <a:solidFill>
              <a:srgbClr val="008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9" name="Multidocument 168"/>
            <p:cNvSpPr/>
            <p:nvPr/>
          </p:nvSpPr>
          <p:spPr>
            <a:xfrm>
              <a:off x="1577623" y="4078211"/>
              <a:ext cx="366889" cy="282102"/>
            </a:xfrm>
            <a:prstGeom prst="flowChartMultidocument">
              <a:avLst/>
            </a:prstGeom>
            <a:solidFill>
              <a:srgbClr val="008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126066" y="3926858"/>
              <a:ext cx="45155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…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7597494" y="5226031"/>
            <a:ext cx="1337734" cy="433455"/>
            <a:chOff x="239889" y="3926858"/>
            <a:chExt cx="1704623" cy="433455"/>
          </a:xfrm>
        </p:grpSpPr>
        <p:sp>
          <p:nvSpPr>
            <p:cNvPr id="172" name="Multidocument 171"/>
            <p:cNvSpPr/>
            <p:nvPr/>
          </p:nvSpPr>
          <p:spPr>
            <a:xfrm>
              <a:off x="239889" y="4078211"/>
              <a:ext cx="366889" cy="282102"/>
            </a:xfrm>
            <a:prstGeom prst="flowChartMultidocument">
              <a:avLst/>
            </a:prstGeom>
            <a:solidFill>
              <a:srgbClr val="008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3" name="Multidocument 172"/>
            <p:cNvSpPr/>
            <p:nvPr/>
          </p:nvSpPr>
          <p:spPr>
            <a:xfrm>
              <a:off x="745067" y="4078211"/>
              <a:ext cx="366889" cy="282102"/>
            </a:xfrm>
            <a:prstGeom prst="flowChartMultidocument">
              <a:avLst/>
            </a:prstGeom>
            <a:solidFill>
              <a:srgbClr val="008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4" name="Multidocument 173"/>
            <p:cNvSpPr/>
            <p:nvPr/>
          </p:nvSpPr>
          <p:spPr>
            <a:xfrm>
              <a:off x="1577623" y="4078211"/>
              <a:ext cx="366889" cy="282102"/>
            </a:xfrm>
            <a:prstGeom prst="flowChartMultidocument">
              <a:avLst/>
            </a:prstGeom>
            <a:solidFill>
              <a:srgbClr val="008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126066" y="3926858"/>
              <a:ext cx="45155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…</a:t>
              </a:r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7020390" y="1105898"/>
            <a:ext cx="215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Continuous Results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2850444" y="2669460"/>
            <a:ext cx="84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850444" y="3840438"/>
            <a:ext cx="84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822222" y="5009309"/>
            <a:ext cx="84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597400" y="3189473"/>
            <a:ext cx="84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69178" y="4370871"/>
            <a:ext cx="84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558844" y="2095861"/>
            <a:ext cx="84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6544733" y="3248595"/>
            <a:ext cx="84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530622" y="4361522"/>
            <a:ext cx="84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530622" y="5480874"/>
            <a:ext cx="84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9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6" grpId="0" animBg="1"/>
      <p:bldP spid="57" grpId="0" animBg="1"/>
      <p:bldP spid="58" grpId="0" animBg="1"/>
      <p:bldP spid="60" grpId="0"/>
      <p:bldP spid="65" grpId="0"/>
      <p:bldP spid="70" grpId="0" animBg="1"/>
      <p:bldP spid="71" grpId="0" animBg="1"/>
      <p:bldP spid="73" grpId="0" animBg="1"/>
      <p:bldP spid="74" grpId="0" animBg="1"/>
      <p:bldP spid="75" grpId="0" animBg="1"/>
      <p:bldP spid="79" grpId="0" animBg="1"/>
      <p:bldP spid="120" grpId="0"/>
      <p:bldP spid="121" grpId="0"/>
      <p:bldP spid="122" grpId="0"/>
      <p:bldP spid="123" grpId="0"/>
      <p:bldP spid="124" grpId="0"/>
      <p:bldP spid="12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78329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rebuchet MS"/>
                <a:cs typeface="Trebuchet MS"/>
              </a:rPr>
              <a:t>Applications of </a:t>
            </a:r>
            <a:r>
              <a:rPr lang="en-US" sz="3600" dirty="0" smtClean="0">
                <a:latin typeface="Trebuchet MS"/>
                <a:cs typeface="Trebuchet MS"/>
              </a:rPr>
              <a:t>Streaming Systems</a:t>
            </a:r>
            <a:endParaRPr lang="en-US" sz="3600" dirty="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29</a:t>
            </a:fld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0" y="847565"/>
            <a:ext cx="9135075" cy="539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Any real-time application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Monitoring applications: e.g., traffic monitoring, system dashboards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Queries on sensor networks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Google Trends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Twitter recommendations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Continuous network packet/log analysis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Continuous graph pattern detection</a:t>
            </a:r>
            <a:endParaRPr lang="en-US" sz="2400" dirty="0">
              <a:solidFill>
                <a:srgbClr val="990000"/>
              </a:solidFill>
              <a:latin typeface="Trebuchet MS"/>
              <a:cs typeface="Trebuchet MS"/>
            </a:endParaRPr>
          </a:p>
          <a:p>
            <a:pPr lvl="1" algn="ctr">
              <a:lnSpc>
                <a:spcPct val="150000"/>
              </a:lnSpc>
            </a:pPr>
            <a:r>
              <a:rPr lang="en-US" sz="4000" i="1" dirty="0">
                <a:solidFill>
                  <a:srgbClr val="000090"/>
                </a:solidFill>
                <a:latin typeface="Trebuchet MS"/>
                <a:cs typeface="Trebuchet MS"/>
              </a:rPr>
              <a:t>And many many many more!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92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6079" y="64300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Outline For Today</a:t>
            </a:r>
            <a:endParaRPr lang="en-US" sz="3600" dirty="0">
              <a:latin typeface="Trebuchet MS"/>
              <a:cs typeface="Trebuchet MS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0" y="758856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452" y="773927"/>
            <a:ext cx="90605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Administrative Information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Overview of CS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848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4509-1FB2-2540-A246-CEF93BA686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78329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Research Questions</a:t>
            </a:r>
            <a:endParaRPr lang="en-US" sz="3600" dirty="0"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47565"/>
            <a:ext cx="9135075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Which queries can be answered with bounded memory?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Techniques for summarizing infinite data (e.g., sketches)?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Data ingestion speed &gt; data processing speed?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Fault tolerance?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Providing execution guarantees under failures?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At least/exactly/at most once guarantee? (i.e., each user code will execute at least once but can execute multiple times)</a:t>
            </a:r>
            <a:endParaRPr lang="en-US" sz="2400" dirty="0">
              <a:solidFill>
                <a:srgbClr val="990000"/>
              </a:solidFill>
              <a:latin typeface="Trebuchet MS"/>
              <a:cs typeface="Trebuchet MS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(And less focus on parallelism and distribution of work)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6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764864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Timely Dataflow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47565"/>
            <a:ext cx="9135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Overall Goal: What to do for streaming but complex analytics?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Motivating Application: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59" y="3163539"/>
            <a:ext cx="1656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Continuous Tweets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9890" y="3871425"/>
            <a:ext cx="1337734" cy="433455"/>
            <a:chOff x="239889" y="3926858"/>
            <a:chExt cx="1704623" cy="433455"/>
          </a:xfrm>
        </p:grpSpPr>
        <p:sp>
          <p:nvSpPr>
            <p:cNvPr id="10" name="Multidocument 9"/>
            <p:cNvSpPr/>
            <p:nvPr/>
          </p:nvSpPr>
          <p:spPr>
            <a:xfrm>
              <a:off x="239889" y="4078211"/>
              <a:ext cx="366889" cy="28210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Multidocument 10"/>
            <p:cNvSpPr/>
            <p:nvPr/>
          </p:nvSpPr>
          <p:spPr>
            <a:xfrm>
              <a:off x="745067" y="4078211"/>
              <a:ext cx="366889" cy="28210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Multidocument 11"/>
            <p:cNvSpPr/>
            <p:nvPr/>
          </p:nvSpPr>
          <p:spPr>
            <a:xfrm>
              <a:off x="1577623" y="4078211"/>
              <a:ext cx="366889" cy="28210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26066" y="3926858"/>
              <a:ext cx="45155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…</a:t>
              </a:r>
            </a:p>
          </p:txBody>
        </p:sp>
      </p:grpSp>
      <p:cxnSp>
        <p:nvCxnSpPr>
          <p:cNvPr id="15" name="Elbow Connector 14"/>
          <p:cNvCxnSpPr>
            <a:stCxn id="12" idx="3"/>
            <a:endCxn id="20" idx="1"/>
          </p:cNvCxnSpPr>
          <p:nvPr/>
        </p:nvCxnSpPr>
        <p:spPr>
          <a:xfrm flipV="1">
            <a:off x="1577624" y="3228947"/>
            <a:ext cx="722488" cy="93488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70762" y="2001818"/>
            <a:ext cx="2155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Extract </a:t>
            </a:r>
            <a:r>
              <a:rPr lang="en-US" sz="2000" b="1" i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hashtags</a:t>
            </a:r>
            <a:r>
              <a:rPr lang="en-US" sz="20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 &amp; mentions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300112" y="3052558"/>
            <a:ext cx="959555" cy="3527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</a:t>
            </a:r>
            <a:endParaRPr lang="en-US" dirty="0"/>
          </a:p>
        </p:txBody>
      </p:sp>
      <p:cxnSp>
        <p:nvCxnSpPr>
          <p:cNvPr id="24" name="Elbow Connector 23"/>
          <p:cNvCxnSpPr>
            <a:stCxn id="20" idx="3"/>
            <a:endCxn id="27" idx="1"/>
          </p:cNvCxnSpPr>
          <p:nvPr/>
        </p:nvCxnSpPr>
        <p:spPr>
          <a:xfrm>
            <a:off x="3259667" y="3228947"/>
            <a:ext cx="900289" cy="138074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159956" y="4522611"/>
            <a:ext cx="1326444" cy="3527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99557" y="5048932"/>
            <a:ext cx="2925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Iteratively compute conn. comp. of “mentions graph”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399843" y="6316486"/>
            <a:ext cx="1326444" cy="3527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</a:t>
            </a:r>
            <a:endParaRPr lang="en-US" dirty="0"/>
          </a:p>
        </p:txBody>
      </p:sp>
      <p:cxnSp>
        <p:nvCxnSpPr>
          <p:cNvPr id="35" name="Elbow Connector 34"/>
          <p:cNvCxnSpPr>
            <a:stCxn id="27" idx="3"/>
            <a:endCxn id="61" idx="0"/>
          </p:cNvCxnSpPr>
          <p:nvPr/>
        </p:nvCxnSpPr>
        <p:spPr>
          <a:xfrm>
            <a:off x="5486400" y="4699000"/>
            <a:ext cx="1298224" cy="653343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61" idx="2"/>
            <a:endCxn id="33" idx="3"/>
          </p:cNvCxnSpPr>
          <p:nvPr/>
        </p:nvCxnSpPr>
        <p:spPr>
          <a:xfrm rot="5400000">
            <a:off x="5861579" y="5569830"/>
            <a:ext cx="787754" cy="1058337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3" idx="1"/>
            <a:endCxn id="27" idx="1"/>
          </p:cNvCxnSpPr>
          <p:nvPr/>
        </p:nvCxnSpPr>
        <p:spPr>
          <a:xfrm rot="10800000">
            <a:off x="4159957" y="4699001"/>
            <a:ext cx="239887" cy="1793875"/>
          </a:xfrm>
          <a:prstGeom prst="bentConnector3">
            <a:avLst>
              <a:gd name="adj1" fmla="val 460003"/>
            </a:avLst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7" idx="3"/>
            <a:endCxn id="60" idx="1"/>
          </p:cNvCxnSpPr>
          <p:nvPr/>
        </p:nvCxnSpPr>
        <p:spPr>
          <a:xfrm flipV="1">
            <a:off x="5486400" y="2335398"/>
            <a:ext cx="635002" cy="226771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6121402" y="2159009"/>
            <a:ext cx="815623" cy="3527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</a:t>
            </a:r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6121402" y="5352343"/>
            <a:ext cx="1326444" cy="3527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Aggregate</a:t>
            </a:r>
            <a:endParaRPr lang="en-US" dirty="0"/>
          </a:p>
        </p:txBody>
      </p:sp>
      <p:cxnSp>
        <p:nvCxnSpPr>
          <p:cNvPr id="72" name="Elbow Connector 71"/>
          <p:cNvCxnSpPr>
            <a:stCxn id="20" idx="3"/>
          </p:cNvCxnSpPr>
          <p:nvPr/>
        </p:nvCxnSpPr>
        <p:spPr>
          <a:xfrm flipV="1">
            <a:off x="3259667" y="2243675"/>
            <a:ext cx="2872345" cy="9144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0" idx="3"/>
          </p:cNvCxnSpPr>
          <p:nvPr/>
        </p:nvCxnSpPr>
        <p:spPr>
          <a:xfrm>
            <a:off x="6937025" y="2335398"/>
            <a:ext cx="62653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937025" y="2509649"/>
            <a:ext cx="2381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B90000"/>
                </a:solidFill>
                <a:latin typeface="Trebuchet MS"/>
                <a:cs typeface="Trebuchet MS"/>
              </a:rPr>
              <a:t>M</a:t>
            </a:r>
            <a:r>
              <a:rPr lang="en-US" sz="20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ost popular </a:t>
            </a:r>
            <a:r>
              <a:rPr lang="en-US" sz="2000" b="1" i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hashtags</a:t>
            </a:r>
            <a:r>
              <a:rPr lang="en-US" sz="20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 per component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7583169" y="2081071"/>
            <a:ext cx="1337734" cy="433455"/>
            <a:chOff x="239889" y="3926858"/>
            <a:chExt cx="1704623" cy="433455"/>
          </a:xfrm>
        </p:grpSpPr>
        <p:sp>
          <p:nvSpPr>
            <p:cNvPr id="110" name="Multidocument 109"/>
            <p:cNvSpPr/>
            <p:nvPr/>
          </p:nvSpPr>
          <p:spPr>
            <a:xfrm>
              <a:off x="239889" y="4078211"/>
              <a:ext cx="366889" cy="282102"/>
            </a:xfrm>
            <a:prstGeom prst="flowChartMultidocument">
              <a:avLst/>
            </a:prstGeom>
            <a:solidFill>
              <a:srgbClr val="008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1" name="Multidocument 110"/>
            <p:cNvSpPr/>
            <p:nvPr/>
          </p:nvSpPr>
          <p:spPr>
            <a:xfrm>
              <a:off x="745067" y="4078211"/>
              <a:ext cx="366889" cy="282102"/>
            </a:xfrm>
            <a:prstGeom prst="flowChartMultidocument">
              <a:avLst/>
            </a:prstGeom>
            <a:solidFill>
              <a:srgbClr val="008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2" name="Multidocument 111"/>
            <p:cNvSpPr/>
            <p:nvPr/>
          </p:nvSpPr>
          <p:spPr>
            <a:xfrm>
              <a:off x="1577623" y="4078211"/>
              <a:ext cx="366889" cy="282102"/>
            </a:xfrm>
            <a:prstGeom prst="flowChartMultidocument">
              <a:avLst/>
            </a:prstGeom>
            <a:solidFill>
              <a:srgbClr val="008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126066" y="3926858"/>
              <a:ext cx="45155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…</a:t>
              </a: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3804083" y="1837518"/>
            <a:ext cx="1682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B90000"/>
                </a:solidFill>
                <a:latin typeface="Trebuchet MS"/>
                <a:cs typeface="Trebuchet MS"/>
              </a:rPr>
              <a:t>h</a:t>
            </a:r>
            <a:r>
              <a:rPr lang="en-US" sz="2000" b="1" i="1" dirty="0" err="1" smtClean="0">
                <a:solidFill>
                  <a:srgbClr val="B90000"/>
                </a:solidFill>
                <a:latin typeface="Trebuchet MS"/>
                <a:cs typeface="Trebuchet MS"/>
              </a:rPr>
              <a:t>ashtags</a:t>
            </a:r>
            <a:r>
              <a:rPr lang="en-US" sz="20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 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756228" y="3689752"/>
            <a:ext cx="1287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mentions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8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0" grpId="0" animBg="1"/>
      <p:bldP spid="27" grpId="0" animBg="1"/>
      <p:bldP spid="30" grpId="0"/>
      <p:bldP spid="33" grpId="0" animBg="1"/>
      <p:bldP spid="60" grpId="0" animBg="1"/>
      <p:bldP spid="61" grpId="0" animBg="1"/>
      <p:bldP spid="106" grpId="0"/>
      <p:bldP spid="116" grpId="0"/>
      <p:bldP spid="116" grpId="1"/>
      <p:bldP spid="117" grpId="0"/>
      <p:bldP spid="11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764864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Problems with Other Models &amp; Systems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47565"/>
            <a:ext cx="9135075" cy="365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BSP &amp; Asynchronous Systems cannot handle streams of data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Streaming does not (natively) handle cyclic/iterative comps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Can </a:t>
            </a:r>
            <a:r>
              <a:rPr lang="en-US" sz="2400" dirty="0" err="1" smtClean="0">
                <a:solidFill>
                  <a:srgbClr val="990000"/>
                </a:solidFill>
                <a:latin typeface="Trebuchet MS"/>
                <a:cs typeface="Trebuchet MS"/>
              </a:rPr>
              <a:t>mimick</a:t>
            </a: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 &amp; hack but without system support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Timely Dataflow: </a:t>
            </a:r>
          </a:p>
          <a:p>
            <a:pPr lvl="1" algn="ctr">
              <a:lnSpc>
                <a:spcPct val="150000"/>
              </a:lnSpc>
            </a:pPr>
            <a:r>
              <a:rPr lang="en-US" sz="3000" i="1" dirty="0" smtClean="0">
                <a:solidFill>
                  <a:srgbClr val="990000"/>
                </a:solidFill>
                <a:latin typeface="Trebuchet MS"/>
                <a:cs typeface="Trebuchet MS"/>
              </a:rPr>
              <a:t>A streaming distributed system with native support for iterative computations!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6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764864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Timely Dataflow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3113" y="6442502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33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" y="875154"/>
            <a:ext cx="9144000" cy="59886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cxnSp>
        <p:nvCxnSpPr>
          <p:cNvPr id="85" name="Straight Arrow Connector 84"/>
          <p:cNvCxnSpPr>
            <a:stCxn id="91" idx="2"/>
            <a:endCxn id="188" idx="1"/>
          </p:cNvCxnSpPr>
          <p:nvPr/>
        </p:nvCxnSpPr>
        <p:spPr>
          <a:xfrm>
            <a:off x="4284695" y="3819747"/>
            <a:ext cx="1595496" cy="88780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138113" y="3335207"/>
            <a:ext cx="899102" cy="362900"/>
            <a:chOff x="239889" y="3997413"/>
            <a:chExt cx="1704623" cy="362900"/>
          </a:xfrm>
        </p:grpSpPr>
        <p:sp>
          <p:nvSpPr>
            <p:cNvPr id="129" name="Multidocument 128"/>
            <p:cNvSpPr/>
            <p:nvPr/>
          </p:nvSpPr>
          <p:spPr>
            <a:xfrm>
              <a:off x="239889" y="4078211"/>
              <a:ext cx="366889" cy="28210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0" name="Multidocument 129"/>
            <p:cNvSpPr/>
            <p:nvPr/>
          </p:nvSpPr>
          <p:spPr>
            <a:xfrm>
              <a:off x="745067" y="4078211"/>
              <a:ext cx="366889" cy="28210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Multidocument 130"/>
            <p:cNvSpPr/>
            <p:nvPr/>
          </p:nvSpPr>
          <p:spPr>
            <a:xfrm>
              <a:off x="1577623" y="4078211"/>
              <a:ext cx="366889" cy="28210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072559" y="3997413"/>
              <a:ext cx="4515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Trebuchet MS"/>
                  <a:cs typeface="Trebuchet MS"/>
                </a:rPr>
                <a:t>…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502210" y="3177446"/>
            <a:ext cx="1494412" cy="646331"/>
            <a:chOff x="2604962" y="4983453"/>
            <a:chExt cx="1128513" cy="646331"/>
          </a:xfrm>
        </p:grpSpPr>
        <p:sp>
          <p:nvSpPr>
            <p:cNvPr id="91" name="Rectangle 90"/>
            <p:cNvSpPr/>
            <p:nvPr/>
          </p:nvSpPr>
          <p:spPr>
            <a:xfrm>
              <a:off x="2658243" y="5055643"/>
              <a:ext cx="1075232" cy="5701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604962" y="4983453"/>
              <a:ext cx="1111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Conn. Comp. code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100" name="Straight Arrow Connector 99"/>
          <p:cNvCxnSpPr>
            <a:stCxn id="154" idx="0"/>
            <a:endCxn id="188" idx="1"/>
          </p:cNvCxnSpPr>
          <p:nvPr/>
        </p:nvCxnSpPr>
        <p:spPr>
          <a:xfrm flipV="1">
            <a:off x="4294543" y="4707551"/>
            <a:ext cx="1585648" cy="1219128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54" idx="0"/>
            <a:endCxn id="91" idx="2"/>
          </p:cNvCxnSpPr>
          <p:nvPr/>
        </p:nvCxnSpPr>
        <p:spPr>
          <a:xfrm flipH="1" flipV="1">
            <a:off x="4284695" y="3819747"/>
            <a:ext cx="9848" cy="2106932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31712" y="885352"/>
            <a:ext cx="561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rebuchet MS"/>
                <a:cs typeface="Trebuchet MS"/>
              </a:rPr>
              <a:t>Note: Simulation not</a:t>
            </a:r>
          </a:p>
          <a:p>
            <a:r>
              <a:rPr lang="en-US" sz="2000" i="1" dirty="0" smtClean="0">
                <a:latin typeface="Trebuchet MS"/>
                <a:cs typeface="Trebuchet MS"/>
              </a:rPr>
              <a:t>showing distribution!</a:t>
            </a:r>
          </a:p>
        </p:txBody>
      </p:sp>
      <p:sp>
        <p:nvSpPr>
          <p:cNvPr id="143" name="Rectangle 142"/>
          <p:cNvSpPr/>
          <p:nvPr/>
        </p:nvSpPr>
        <p:spPr>
          <a:xfrm rot="18878460">
            <a:off x="4221295" y="3857709"/>
            <a:ext cx="1010716" cy="27272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(1, 1, m</a:t>
            </a:r>
            <a:r>
              <a:rPr lang="en-US" sz="1700" b="1" baseline="-25000" dirty="0"/>
              <a:t>1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3316931" y="5894456"/>
            <a:ext cx="2089141" cy="963544"/>
            <a:chOff x="2458595" y="5023420"/>
            <a:chExt cx="1577625" cy="963544"/>
          </a:xfrm>
        </p:grpSpPr>
        <p:sp>
          <p:nvSpPr>
            <p:cNvPr id="152" name="TextBox 151"/>
            <p:cNvSpPr txBox="1"/>
            <p:nvPr/>
          </p:nvSpPr>
          <p:spPr>
            <a:xfrm>
              <a:off x="2458595" y="5571466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Machine </a:t>
              </a:r>
              <a:r>
                <a:rPr lang="en-US" sz="2100" dirty="0">
                  <a:latin typeface="Trebuchet MS"/>
                  <a:cs typeface="Trebuchet MS"/>
                </a:rPr>
                <a:t>4</a:t>
              </a:r>
              <a:endParaRPr lang="en-US" sz="2100" dirty="0" smtClean="0">
                <a:latin typeface="Trebuchet MS"/>
                <a:cs typeface="Trebuchet MS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658243" y="5055643"/>
              <a:ext cx="1077201" cy="5669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596447" y="5023420"/>
              <a:ext cx="1269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Conn. Comp. code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5615812" y="4347939"/>
            <a:ext cx="2089141" cy="1005877"/>
            <a:chOff x="2458595" y="4981087"/>
            <a:chExt cx="1577625" cy="1005877"/>
          </a:xfrm>
        </p:grpSpPr>
        <p:sp>
          <p:nvSpPr>
            <p:cNvPr id="187" name="TextBox 186"/>
            <p:cNvSpPr txBox="1"/>
            <p:nvPr/>
          </p:nvSpPr>
          <p:spPr>
            <a:xfrm>
              <a:off x="2458595" y="5571466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Machine </a:t>
              </a:r>
              <a:r>
                <a:rPr lang="en-US" sz="2100" dirty="0">
                  <a:latin typeface="Trebuchet MS"/>
                  <a:cs typeface="Trebuchet MS"/>
                </a:rPr>
                <a:t>3</a:t>
              </a:r>
              <a:endParaRPr lang="en-US" sz="2100" dirty="0" smtClean="0">
                <a:latin typeface="Trebuchet MS"/>
                <a:cs typeface="Trebuchet MS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658242" y="5055643"/>
              <a:ext cx="1077201" cy="5701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635415" y="4981087"/>
              <a:ext cx="1110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Conn. Comp. code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90" name="Rectangle 189"/>
          <p:cNvSpPr/>
          <p:nvPr/>
        </p:nvSpPr>
        <p:spPr>
          <a:xfrm rot="2305111">
            <a:off x="5184437" y="4830512"/>
            <a:ext cx="1010716" cy="27272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(1, 1, m</a:t>
            </a:r>
            <a:r>
              <a:rPr lang="en-US" sz="1700" b="1" baseline="-25000" dirty="0" smtClean="0"/>
              <a:t>2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sp>
        <p:nvSpPr>
          <p:cNvPr id="191" name="Rectangle 190"/>
          <p:cNvSpPr/>
          <p:nvPr/>
        </p:nvSpPr>
        <p:spPr>
          <a:xfrm>
            <a:off x="3769173" y="5609949"/>
            <a:ext cx="1010716" cy="27272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(1, 1, m</a:t>
            </a:r>
            <a:r>
              <a:rPr lang="en-US" sz="1700" b="1" baseline="-25000" dirty="0" smtClean="0"/>
              <a:t>3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1342515" y="1454916"/>
            <a:ext cx="2089141" cy="749610"/>
            <a:chOff x="2334478" y="4666310"/>
            <a:chExt cx="1577625" cy="749610"/>
          </a:xfrm>
        </p:grpSpPr>
        <p:sp>
          <p:nvSpPr>
            <p:cNvPr id="194" name="TextBox 193"/>
            <p:cNvSpPr txBox="1"/>
            <p:nvPr/>
          </p:nvSpPr>
          <p:spPr>
            <a:xfrm>
              <a:off x="2334478" y="4666310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Machine 1</a:t>
              </a: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2658244" y="5055644"/>
              <a:ext cx="825612" cy="3602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596446" y="5019600"/>
              <a:ext cx="8874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Extractor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197" name="Straight Arrow Connector 196"/>
          <p:cNvCxnSpPr>
            <a:stCxn id="131" idx="3"/>
          </p:cNvCxnSpPr>
          <p:nvPr/>
        </p:nvCxnSpPr>
        <p:spPr>
          <a:xfrm flipV="1">
            <a:off x="1037215" y="2096342"/>
            <a:ext cx="734040" cy="146071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91" idx="0"/>
            <a:endCxn id="196" idx="3"/>
          </p:cNvCxnSpPr>
          <p:nvPr/>
        </p:nvCxnSpPr>
        <p:spPr>
          <a:xfrm flipH="1" flipV="1">
            <a:off x="2864557" y="1992872"/>
            <a:ext cx="1420137" cy="125676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0" name="Group 199"/>
          <p:cNvGrpSpPr/>
          <p:nvPr/>
        </p:nvGrpSpPr>
        <p:grpSpPr>
          <a:xfrm>
            <a:off x="6354251" y="1380674"/>
            <a:ext cx="2089141" cy="805313"/>
            <a:chOff x="2349701" y="4568274"/>
            <a:chExt cx="1577625" cy="805313"/>
          </a:xfrm>
        </p:grpSpPr>
        <p:sp>
          <p:nvSpPr>
            <p:cNvPr id="201" name="TextBox 200"/>
            <p:cNvSpPr txBox="1"/>
            <p:nvPr/>
          </p:nvSpPr>
          <p:spPr>
            <a:xfrm>
              <a:off x="2349701" y="4568274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Machine </a:t>
              </a:r>
              <a:r>
                <a:rPr lang="en-US" sz="2100" dirty="0">
                  <a:latin typeface="Trebuchet MS"/>
                  <a:cs typeface="Trebuchet MS"/>
                </a:rPr>
                <a:t>5</a:t>
              </a:r>
              <a:endParaRPr lang="en-US" sz="2100" dirty="0" smtClean="0">
                <a:latin typeface="Trebuchet MS"/>
                <a:cs typeface="Trebuchet MS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922025" y="5013311"/>
              <a:ext cx="508765" cy="3602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931732" y="4974097"/>
              <a:ext cx="517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Join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206" name="Straight Arrow Connector 205"/>
          <p:cNvCxnSpPr>
            <a:stCxn id="91" idx="0"/>
            <a:endCxn id="196" idx="3"/>
          </p:cNvCxnSpPr>
          <p:nvPr/>
        </p:nvCxnSpPr>
        <p:spPr>
          <a:xfrm flipH="1" flipV="1">
            <a:off x="2864557" y="1992872"/>
            <a:ext cx="1420137" cy="125676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>
            <a:stCxn id="202" idx="1"/>
            <a:endCxn id="196" idx="3"/>
          </p:cNvCxnSpPr>
          <p:nvPr/>
        </p:nvCxnSpPr>
        <p:spPr>
          <a:xfrm flipH="1" flipV="1">
            <a:off x="2864557" y="1992872"/>
            <a:ext cx="4247584" cy="12977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1" name="Rectangle 220"/>
          <p:cNvSpPr/>
          <p:nvPr/>
        </p:nvSpPr>
        <p:spPr>
          <a:xfrm rot="16200000">
            <a:off x="2664873" y="1815032"/>
            <a:ext cx="1010716" cy="27272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(1,  m</a:t>
            </a:r>
            <a:r>
              <a:rPr lang="en-US" sz="1700" b="1" baseline="-25000" dirty="0"/>
              <a:t>2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sp>
        <p:nvSpPr>
          <p:cNvPr id="222" name="Rectangle 221"/>
          <p:cNvSpPr/>
          <p:nvPr/>
        </p:nvSpPr>
        <p:spPr>
          <a:xfrm rot="18718749">
            <a:off x="2530704" y="2183269"/>
            <a:ext cx="1010716" cy="27272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(1,  m</a:t>
            </a:r>
            <a:r>
              <a:rPr lang="en-US" sz="1700" b="1" baseline="-25000" dirty="0" smtClean="0"/>
              <a:t>3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sp>
        <p:nvSpPr>
          <p:cNvPr id="223" name="Rectangle 222"/>
          <p:cNvSpPr/>
          <p:nvPr/>
        </p:nvSpPr>
        <p:spPr>
          <a:xfrm rot="12231117">
            <a:off x="666725" y="3232674"/>
            <a:ext cx="1010716" cy="27272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(1,  m</a:t>
            </a:r>
            <a:r>
              <a:rPr lang="en-US" sz="1700" b="1" baseline="-25000" dirty="0" smtClean="0"/>
              <a:t>1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sp>
        <p:nvSpPr>
          <p:cNvPr id="224" name="TextBox 223"/>
          <p:cNvSpPr txBox="1"/>
          <p:nvPr/>
        </p:nvSpPr>
        <p:spPr>
          <a:xfrm>
            <a:off x="3211902" y="2846614"/>
            <a:ext cx="20891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</a:t>
            </a:r>
            <a:r>
              <a:rPr lang="en-US" sz="2100" dirty="0">
                <a:latin typeface="Trebuchet MS"/>
                <a:cs typeface="Trebuchet MS"/>
              </a:rPr>
              <a:t>2</a:t>
            </a:r>
            <a:endParaRPr lang="en-US" sz="2100" dirty="0" smtClean="0">
              <a:latin typeface="Trebuchet MS"/>
              <a:cs typeface="Trebuchet MS"/>
            </a:endParaRPr>
          </a:p>
        </p:txBody>
      </p:sp>
      <p:cxnSp>
        <p:nvCxnSpPr>
          <p:cNvPr id="225" name="Straight Arrow Connector 224"/>
          <p:cNvCxnSpPr>
            <a:stCxn id="202" idx="1"/>
            <a:endCxn id="91" idx="3"/>
          </p:cNvCxnSpPr>
          <p:nvPr/>
        </p:nvCxnSpPr>
        <p:spPr>
          <a:xfrm flipH="1">
            <a:off x="4996623" y="2005849"/>
            <a:ext cx="2115518" cy="152884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-70555" y="3714609"/>
            <a:ext cx="134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B90000"/>
                </a:solidFill>
                <a:latin typeface="Trebuchet MS"/>
                <a:cs typeface="Trebuchet MS"/>
              </a:rPr>
              <a:t>Continuous</a:t>
            </a:r>
          </a:p>
          <a:p>
            <a:pPr algn="ctr"/>
            <a:r>
              <a:rPr lang="en-US" dirty="0" smtClean="0">
                <a:solidFill>
                  <a:srgbClr val="B90000"/>
                </a:solidFill>
                <a:latin typeface="Trebuchet MS"/>
                <a:cs typeface="Trebuchet MS"/>
              </a:rPr>
              <a:t>Tweets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47643" y="849066"/>
            <a:ext cx="280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990000"/>
                </a:solidFill>
                <a:latin typeface="Trebuchet MS"/>
                <a:cs typeface="Trebuchet MS"/>
              </a:rPr>
              <a:t>Machine 5 will keep this </a:t>
            </a:r>
            <a:r>
              <a:rPr lang="en-US" sz="2000" i="1" dirty="0" err="1" smtClean="0">
                <a:solidFill>
                  <a:srgbClr val="990000"/>
                </a:solidFill>
                <a:latin typeface="Trebuchet MS"/>
                <a:cs typeface="Trebuchet MS"/>
              </a:rPr>
              <a:t>msg</a:t>
            </a:r>
            <a:r>
              <a:rPr lang="en-US" sz="2000" i="1" dirty="0" smtClean="0">
                <a:solidFill>
                  <a:srgbClr val="990000"/>
                </a:solidFill>
                <a:latin typeface="Trebuchet MS"/>
                <a:cs typeface="Trebuchet MS"/>
              </a:rPr>
              <a:t> in memory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55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05677 -0.172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-86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41632 -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1099 0.12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606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0555 0.093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467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10539 0.118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590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026 -0.255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27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3" grpId="1" animBg="1"/>
      <p:bldP spid="143" grpId="2" animBg="1"/>
      <p:bldP spid="190" grpId="0" animBg="1"/>
      <p:bldP spid="190" grpId="1" animBg="1"/>
      <p:bldP spid="190" grpId="2" animBg="1"/>
      <p:bldP spid="191" grpId="0" animBg="1"/>
      <p:bldP spid="191" grpId="1" animBg="1"/>
      <p:bldP spid="191" grpId="2" animBg="1"/>
      <p:bldP spid="221" grpId="0" animBg="1"/>
      <p:bldP spid="221" grpId="1" animBg="1"/>
      <p:bldP spid="221" grpId="2" animBg="1"/>
      <p:bldP spid="222" grpId="0" animBg="1"/>
      <p:bldP spid="222" grpId="1" animBg="1"/>
      <p:bldP spid="222" grpId="2" animBg="1"/>
      <p:bldP spid="223" grpId="0" animBg="1"/>
      <p:bldP spid="223" grpId="1" animBg="1"/>
      <p:bldP spid="223" grpId="2" animBg="1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764864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Timely Dataflow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3113" y="6442502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34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925" y="875154"/>
            <a:ext cx="9135075" cy="59886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cxnSp>
        <p:nvCxnSpPr>
          <p:cNvPr id="85" name="Straight Arrow Connector 84"/>
          <p:cNvCxnSpPr>
            <a:stCxn id="91" idx="2"/>
            <a:endCxn id="188" idx="1"/>
          </p:cNvCxnSpPr>
          <p:nvPr/>
        </p:nvCxnSpPr>
        <p:spPr>
          <a:xfrm>
            <a:off x="4284695" y="3819747"/>
            <a:ext cx="1595496" cy="88780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138113" y="3335207"/>
            <a:ext cx="899102" cy="362900"/>
            <a:chOff x="239889" y="3997413"/>
            <a:chExt cx="1704623" cy="362900"/>
          </a:xfrm>
        </p:grpSpPr>
        <p:sp>
          <p:nvSpPr>
            <p:cNvPr id="129" name="Multidocument 128"/>
            <p:cNvSpPr/>
            <p:nvPr/>
          </p:nvSpPr>
          <p:spPr>
            <a:xfrm>
              <a:off x="239889" y="4078211"/>
              <a:ext cx="366889" cy="28210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0" name="Multidocument 129"/>
            <p:cNvSpPr/>
            <p:nvPr/>
          </p:nvSpPr>
          <p:spPr>
            <a:xfrm>
              <a:off x="745067" y="4078211"/>
              <a:ext cx="366889" cy="28210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Multidocument 130"/>
            <p:cNvSpPr/>
            <p:nvPr/>
          </p:nvSpPr>
          <p:spPr>
            <a:xfrm>
              <a:off x="1577623" y="4078211"/>
              <a:ext cx="366889" cy="28210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072559" y="3997413"/>
              <a:ext cx="4515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Trebuchet MS"/>
                  <a:cs typeface="Trebuchet MS"/>
                </a:rPr>
                <a:t>…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506580" y="3177446"/>
            <a:ext cx="1490044" cy="646331"/>
            <a:chOff x="2608261" y="4983453"/>
            <a:chExt cx="1125214" cy="646331"/>
          </a:xfrm>
        </p:grpSpPr>
        <p:sp>
          <p:nvSpPr>
            <p:cNvPr id="91" name="Rectangle 90"/>
            <p:cNvSpPr/>
            <p:nvPr/>
          </p:nvSpPr>
          <p:spPr>
            <a:xfrm>
              <a:off x="2658243" y="5055643"/>
              <a:ext cx="1075232" cy="5701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608261" y="4983453"/>
              <a:ext cx="1111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Conn. Comp. code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100" name="Straight Arrow Connector 99"/>
          <p:cNvCxnSpPr>
            <a:stCxn id="154" idx="0"/>
            <a:endCxn id="188" idx="1"/>
          </p:cNvCxnSpPr>
          <p:nvPr/>
        </p:nvCxnSpPr>
        <p:spPr>
          <a:xfrm flipV="1">
            <a:off x="4294543" y="4707551"/>
            <a:ext cx="1585648" cy="1219128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54" idx="0"/>
            <a:endCxn id="91" idx="2"/>
          </p:cNvCxnSpPr>
          <p:nvPr/>
        </p:nvCxnSpPr>
        <p:spPr>
          <a:xfrm flipH="1" flipV="1">
            <a:off x="4284695" y="3819747"/>
            <a:ext cx="9848" cy="2106932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31712" y="885352"/>
            <a:ext cx="561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rebuchet MS"/>
                <a:cs typeface="Trebuchet MS"/>
              </a:rPr>
              <a:t>Note: Simulation not</a:t>
            </a:r>
          </a:p>
          <a:p>
            <a:r>
              <a:rPr lang="en-US" sz="2000" i="1" dirty="0" smtClean="0">
                <a:latin typeface="Trebuchet MS"/>
                <a:cs typeface="Trebuchet MS"/>
              </a:rPr>
              <a:t>showing distribution!</a:t>
            </a:r>
          </a:p>
        </p:txBody>
      </p:sp>
      <p:sp>
        <p:nvSpPr>
          <p:cNvPr id="143" name="Rectangle 142"/>
          <p:cNvSpPr/>
          <p:nvPr/>
        </p:nvSpPr>
        <p:spPr>
          <a:xfrm rot="18878460">
            <a:off x="4221295" y="3857709"/>
            <a:ext cx="1010716" cy="27272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(1, 2, m</a:t>
            </a:r>
            <a:r>
              <a:rPr lang="en-US" sz="1700" b="1" baseline="-25000" dirty="0"/>
              <a:t>1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3316931" y="5894456"/>
            <a:ext cx="2089141" cy="963544"/>
            <a:chOff x="2458595" y="5023420"/>
            <a:chExt cx="1577625" cy="963544"/>
          </a:xfrm>
        </p:grpSpPr>
        <p:sp>
          <p:nvSpPr>
            <p:cNvPr id="152" name="TextBox 151"/>
            <p:cNvSpPr txBox="1"/>
            <p:nvPr/>
          </p:nvSpPr>
          <p:spPr>
            <a:xfrm>
              <a:off x="2458595" y="5571466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Machine </a:t>
              </a:r>
              <a:r>
                <a:rPr lang="en-US" sz="2100" dirty="0">
                  <a:latin typeface="Trebuchet MS"/>
                  <a:cs typeface="Trebuchet MS"/>
                </a:rPr>
                <a:t>4</a:t>
              </a:r>
              <a:endParaRPr lang="en-US" sz="2100" dirty="0" smtClean="0">
                <a:latin typeface="Trebuchet MS"/>
                <a:cs typeface="Trebuchet MS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658243" y="5055643"/>
              <a:ext cx="1077201" cy="5669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596447" y="5023420"/>
              <a:ext cx="1269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Conn. Comp. code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5615812" y="4347939"/>
            <a:ext cx="2089141" cy="1005877"/>
            <a:chOff x="2458595" y="4981087"/>
            <a:chExt cx="1577625" cy="1005877"/>
          </a:xfrm>
        </p:grpSpPr>
        <p:sp>
          <p:nvSpPr>
            <p:cNvPr id="187" name="TextBox 186"/>
            <p:cNvSpPr txBox="1"/>
            <p:nvPr/>
          </p:nvSpPr>
          <p:spPr>
            <a:xfrm>
              <a:off x="2458595" y="5571466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Machine </a:t>
              </a:r>
              <a:r>
                <a:rPr lang="en-US" sz="2100" dirty="0">
                  <a:latin typeface="Trebuchet MS"/>
                  <a:cs typeface="Trebuchet MS"/>
                </a:rPr>
                <a:t>3</a:t>
              </a:r>
              <a:endParaRPr lang="en-US" sz="2100" dirty="0" smtClean="0">
                <a:latin typeface="Trebuchet MS"/>
                <a:cs typeface="Trebuchet MS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658242" y="5055643"/>
              <a:ext cx="1077201" cy="5701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635415" y="4981087"/>
              <a:ext cx="1110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Conn. Comp. code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90" name="Rectangle 189"/>
          <p:cNvSpPr/>
          <p:nvPr/>
        </p:nvSpPr>
        <p:spPr>
          <a:xfrm rot="2305111">
            <a:off x="5184437" y="4830512"/>
            <a:ext cx="1010716" cy="27272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(1, 2, m</a:t>
            </a:r>
            <a:r>
              <a:rPr lang="en-US" sz="1700" b="1" baseline="-25000" dirty="0" smtClean="0"/>
              <a:t>2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sp>
        <p:nvSpPr>
          <p:cNvPr id="191" name="Rectangle 190"/>
          <p:cNvSpPr/>
          <p:nvPr/>
        </p:nvSpPr>
        <p:spPr>
          <a:xfrm>
            <a:off x="3769173" y="5609949"/>
            <a:ext cx="1010716" cy="27272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(1, 2, m</a:t>
            </a:r>
            <a:r>
              <a:rPr lang="en-US" sz="1700" b="1" baseline="-25000" dirty="0" smtClean="0"/>
              <a:t>3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1342515" y="1454916"/>
            <a:ext cx="2089141" cy="749610"/>
            <a:chOff x="2334478" y="4666310"/>
            <a:chExt cx="1577625" cy="749610"/>
          </a:xfrm>
        </p:grpSpPr>
        <p:sp>
          <p:nvSpPr>
            <p:cNvPr id="194" name="TextBox 193"/>
            <p:cNvSpPr txBox="1"/>
            <p:nvPr/>
          </p:nvSpPr>
          <p:spPr>
            <a:xfrm>
              <a:off x="2334478" y="4666310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Machine 1</a:t>
              </a: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2658244" y="5055644"/>
              <a:ext cx="825612" cy="3602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596446" y="5019600"/>
              <a:ext cx="8874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Extractor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197" name="Straight Arrow Connector 196"/>
          <p:cNvCxnSpPr>
            <a:stCxn id="131" idx="3"/>
          </p:cNvCxnSpPr>
          <p:nvPr/>
        </p:nvCxnSpPr>
        <p:spPr>
          <a:xfrm flipV="1">
            <a:off x="1037215" y="2096342"/>
            <a:ext cx="734040" cy="146071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91" idx="0"/>
            <a:endCxn id="196" idx="3"/>
          </p:cNvCxnSpPr>
          <p:nvPr/>
        </p:nvCxnSpPr>
        <p:spPr>
          <a:xfrm flipH="1" flipV="1">
            <a:off x="2864557" y="1992872"/>
            <a:ext cx="1420137" cy="125676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0" name="Group 199"/>
          <p:cNvGrpSpPr/>
          <p:nvPr/>
        </p:nvGrpSpPr>
        <p:grpSpPr>
          <a:xfrm>
            <a:off x="6354251" y="1380674"/>
            <a:ext cx="2089141" cy="805313"/>
            <a:chOff x="2349701" y="4568274"/>
            <a:chExt cx="1577625" cy="805313"/>
          </a:xfrm>
        </p:grpSpPr>
        <p:sp>
          <p:nvSpPr>
            <p:cNvPr id="201" name="TextBox 200"/>
            <p:cNvSpPr txBox="1"/>
            <p:nvPr/>
          </p:nvSpPr>
          <p:spPr>
            <a:xfrm>
              <a:off x="2349701" y="4568274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Machine </a:t>
              </a:r>
              <a:r>
                <a:rPr lang="en-US" sz="2100" dirty="0">
                  <a:latin typeface="Trebuchet MS"/>
                  <a:cs typeface="Trebuchet MS"/>
                </a:rPr>
                <a:t>5</a:t>
              </a:r>
              <a:endParaRPr lang="en-US" sz="2100" dirty="0" smtClean="0">
                <a:latin typeface="Trebuchet MS"/>
                <a:cs typeface="Trebuchet MS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922025" y="5013311"/>
              <a:ext cx="508765" cy="3602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931732" y="4974097"/>
              <a:ext cx="517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Join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206" name="Straight Arrow Connector 205"/>
          <p:cNvCxnSpPr>
            <a:stCxn id="91" idx="0"/>
            <a:endCxn id="196" idx="3"/>
          </p:cNvCxnSpPr>
          <p:nvPr/>
        </p:nvCxnSpPr>
        <p:spPr>
          <a:xfrm flipH="1" flipV="1">
            <a:off x="2864557" y="1992872"/>
            <a:ext cx="1420137" cy="125676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>
            <a:stCxn id="202" idx="1"/>
            <a:endCxn id="196" idx="3"/>
          </p:cNvCxnSpPr>
          <p:nvPr/>
        </p:nvCxnSpPr>
        <p:spPr>
          <a:xfrm flipH="1" flipV="1">
            <a:off x="2864557" y="1992872"/>
            <a:ext cx="4247584" cy="12977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211902" y="2846614"/>
            <a:ext cx="20891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</a:t>
            </a:r>
            <a:r>
              <a:rPr lang="en-US" sz="2100" dirty="0">
                <a:latin typeface="Trebuchet MS"/>
                <a:cs typeface="Trebuchet MS"/>
              </a:rPr>
              <a:t>2</a:t>
            </a:r>
            <a:endParaRPr lang="en-US" sz="2100" dirty="0" smtClean="0">
              <a:latin typeface="Trebuchet MS"/>
              <a:cs typeface="Trebuchet MS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4996623" y="2005849"/>
            <a:ext cx="2115518" cy="152884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-70555" y="3714609"/>
            <a:ext cx="134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B90000"/>
                </a:solidFill>
                <a:latin typeface="Trebuchet MS"/>
                <a:cs typeface="Trebuchet MS"/>
              </a:rPr>
              <a:t>Continuous</a:t>
            </a:r>
          </a:p>
          <a:p>
            <a:pPr algn="ctr"/>
            <a:r>
              <a:rPr lang="en-US" dirty="0" smtClean="0">
                <a:solidFill>
                  <a:srgbClr val="B90000"/>
                </a:solidFill>
                <a:latin typeface="Trebuchet MS"/>
                <a:cs typeface="Trebuchet MS"/>
              </a:rPr>
              <a:t>Tweets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06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0555 0.093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46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10539 0.118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5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026 -0.25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27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3" grpId="1" animBg="1"/>
      <p:bldP spid="143" grpId="2" animBg="1"/>
      <p:bldP spid="190" grpId="0" animBg="1"/>
      <p:bldP spid="190" grpId="1" animBg="1"/>
      <p:bldP spid="190" grpId="2" animBg="1"/>
      <p:bldP spid="191" grpId="0" animBg="1"/>
      <p:bldP spid="191" grpId="1" animBg="1"/>
      <p:bldP spid="191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764864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Timely Dataflow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3113" y="6442502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35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925" y="875154"/>
            <a:ext cx="9135075" cy="59886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cxnSp>
        <p:nvCxnSpPr>
          <p:cNvPr id="85" name="Straight Arrow Connector 84"/>
          <p:cNvCxnSpPr>
            <a:stCxn id="91" idx="2"/>
            <a:endCxn id="188" idx="1"/>
          </p:cNvCxnSpPr>
          <p:nvPr/>
        </p:nvCxnSpPr>
        <p:spPr>
          <a:xfrm>
            <a:off x="4284695" y="3819747"/>
            <a:ext cx="1595496" cy="88780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138113" y="3335207"/>
            <a:ext cx="899102" cy="362900"/>
            <a:chOff x="239889" y="3997413"/>
            <a:chExt cx="1704623" cy="362900"/>
          </a:xfrm>
        </p:grpSpPr>
        <p:sp>
          <p:nvSpPr>
            <p:cNvPr id="129" name="Multidocument 128"/>
            <p:cNvSpPr/>
            <p:nvPr/>
          </p:nvSpPr>
          <p:spPr>
            <a:xfrm>
              <a:off x="239889" y="4078211"/>
              <a:ext cx="366889" cy="28210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0" name="Multidocument 129"/>
            <p:cNvSpPr/>
            <p:nvPr/>
          </p:nvSpPr>
          <p:spPr>
            <a:xfrm>
              <a:off x="745067" y="4078211"/>
              <a:ext cx="366889" cy="28210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Multidocument 130"/>
            <p:cNvSpPr/>
            <p:nvPr/>
          </p:nvSpPr>
          <p:spPr>
            <a:xfrm>
              <a:off x="1577623" y="4078211"/>
              <a:ext cx="366889" cy="28210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072559" y="3997413"/>
              <a:ext cx="4515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Trebuchet MS"/>
                  <a:cs typeface="Trebuchet MS"/>
                </a:rPr>
                <a:t>…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506580" y="3177446"/>
            <a:ext cx="1490044" cy="646331"/>
            <a:chOff x="2608261" y="4983453"/>
            <a:chExt cx="1125214" cy="646331"/>
          </a:xfrm>
        </p:grpSpPr>
        <p:sp>
          <p:nvSpPr>
            <p:cNvPr id="91" name="Rectangle 90"/>
            <p:cNvSpPr/>
            <p:nvPr/>
          </p:nvSpPr>
          <p:spPr>
            <a:xfrm>
              <a:off x="2658243" y="5055643"/>
              <a:ext cx="1075232" cy="5701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608261" y="4983453"/>
              <a:ext cx="1111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Conn. Comp. code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100" name="Straight Arrow Connector 99"/>
          <p:cNvCxnSpPr>
            <a:stCxn id="154" idx="0"/>
            <a:endCxn id="188" idx="1"/>
          </p:cNvCxnSpPr>
          <p:nvPr/>
        </p:nvCxnSpPr>
        <p:spPr>
          <a:xfrm flipV="1">
            <a:off x="4294543" y="4707551"/>
            <a:ext cx="1585648" cy="1219128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54" idx="0"/>
            <a:endCxn id="91" idx="2"/>
          </p:cNvCxnSpPr>
          <p:nvPr/>
        </p:nvCxnSpPr>
        <p:spPr>
          <a:xfrm flipH="1" flipV="1">
            <a:off x="4284695" y="3819747"/>
            <a:ext cx="9848" cy="2106932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31712" y="885352"/>
            <a:ext cx="561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rebuchet MS"/>
                <a:cs typeface="Trebuchet MS"/>
              </a:rPr>
              <a:t>Note: Simulation not</a:t>
            </a:r>
          </a:p>
          <a:p>
            <a:r>
              <a:rPr lang="en-US" sz="2000" i="1" dirty="0" smtClean="0">
                <a:latin typeface="Trebuchet MS"/>
                <a:cs typeface="Trebuchet MS"/>
              </a:rPr>
              <a:t>showing distribution!</a:t>
            </a:r>
          </a:p>
        </p:txBody>
      </p:sp>
      <p:sp>
        <p:nvSpPr>
          <p:cNvPr id="143" name="Rectangle 142"/>
          <p:cNvSpPr/>
          <p:nvPr/>
        </p:nvSpPr>
        <p:spPr>
          <a:xfrm rot="18878460">
            <a:off x="4221295" y="3857709"/>
            <a:ext cx="1010716" cy="27272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(1, 3, m</a:t>
            </a:r>
            <a:r>
              <a:rPr lang="en-US" sz="1700" b="1" baseline="-25000" dirty="0"/>
              <a:t>1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3316931" y="5894456"/>
            <a:ext cx="2089141" cy="963544"/>
            <a:chOff x="2458595" y="5023420"/>
            <a:chExt cx="1577625" cy="963544"/>
          </a:xfrm>
        </p:grpSpPr>
        <p:sp>
          <p:nvSpPr>
            <p:cNvPr id="152" name="TextBox 151"/>
            <p:cNvSpPr txBox="1"/>
            <p:nvPr/>
          </p:nvSpPr>
          <p:spPr>
            <a:xfrm>
              <a:off x="2458595" y="5571466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Machine </a:t>
              </a:r>
              <a:r>
                <a:rPr lang="en-US" sz="2100" dirty="0">
                  <a:latin typeface="Trebuchet MS"/>
                  <a:cs typeface="Trebuchet MS"/>
                </a:rPr>
                <a:t>4</a:t>
              </a:r>
              <a:endParaRPr lang="en-US" sz="2100" dirty="0" smtClean="0">
                <a:latin typeface="Trebuchet MS"/>
                <a:cs typeface="Trebuchet MS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658243" y="5055643"/>
              <a:ext cx="1077201" cy="5669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596447" y="5023420"/>
              <a:ext cx="1269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Conn. Comp. code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5615812" y="4347939"/>
            <a:ext cx="2089141" cy="1005877"/>
            <a:chOff x="2458595" y="4981087"/>
            <a:chExt cx="1577625" cy="1005877"/>
          </a:xfrm>
        </p:grpSpPr>
        <p:sp>
          <p:nvSpPr>
            <p:cNvPr id="187" name="TextBox 186"/>
            <p:cNvSpPr txBox="1"/>
            <p:nvPr/>
          </p:nvSpPr>
          <p:spPr>
            <a:xfrm>
              <a:off x="2458595" y="5571466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Machine </a:t>
              </a:r>
              <a:r>
                <a:rPr lang="en-US" sz="2100" dirty="0">
                  <a:latin typeface="Trebuchet MS"/>
                  <a:cs typeface="Trebuchet MS"/>
                </a:rPr>
                <a:t>3</a:t>
              </a:r>
              <a:endParaRPr lang="en-US" sz="2100" dirty="0" smtClean="0">
                <a:latin typeface="Trebuchet MS"/>
                <a:cs typeface="Trebuchet MS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658242" y="5055643"/>
              <a:ext cx="1077201" cy="5701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635415" y="4981087"/>
              <a:ext cx="1110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Conn. Comp. code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90" name="Rectangle 189"/>
          <p:cNvSpPr/>
          <p:nvPr/>
        </p:nvSpPr>
        <p:spPr>
          <a:xfrm rot="2305111">
            <a:off x="5184437" y="4830512"/>
            <a:ext cx="1010716" cy="27272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(1, 3, m</a:t>
            </a:r>
            <a:r>
              <a:rPr lang="en-US" sz="1700" b="1" baseline="-25000" dirty="0" smtClean="0"/>
              <a:t>2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sp>
        <p:nvSpPr>
          <p:cNvPr id="191" name="Rectangle 190"/>
          <p:cNvSpPr/>
          <p:nvPr/>
        </p:nvSpPr>
        <p:spPr>
          <a:xfrm>
            <a:off x="3769173" y="5609949"/>
            <a:ext cx="1010716" cy="27272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(1, 3, m</a:t>
            </a:r>
            <a:r>
              <a:rPr lang="en-US" sz="1700" b="1" baseline="-25000" dirty="0" smtClean="0"/>
              <a:t>3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1342515" y="1454916"/>
            <a:ext cx="2089141" cy="749610"/>
            <a:chOff x="2334478" y="4666310"/>
            <a:chExt cx="1577625" cy="749610"/>
          </a:xfrm>
        </p:grpSpPr>
        <p:sp>
          <p:nvSpPr>
            <p:cNvPr id="194" name="TextBox 193"/>
            <p:cNvSpPr txBox="1"/>
            <p:nvPr/>
          </p:nvSpPr>
          <p:spPr>
            <a:xfrm>
              <a:off x="2334478" y="4666310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Machine 1</a:t>
              </a: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2658244" y="5055644"/>
              <a:ext cx="825612" cy="3602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596446" y="5019600"/>
              <a:ext cx="8874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Extractor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197" name="Straight Arrow Connector 196"/>
          <p:cNvCxnSpPr>
            <a:stCxn id="131" idx="3"/>
          </p:cNvCxnSpPr>
          <p:nvPr/>
        </p:nvCxnSpPr>
        <p:spPr>
          <a:xfrm flipV="1">
            <a:off x="1037215" y="2096342"/>
            <a:ext cx="734040" cy="146071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91" idx="0"/>
            <a:endCxn id="196" idx="3"/>
          </p:cNvCxnSpPr>
          <p:nvPr/>
        </p:nvCxnSpPr>
        <p:spPr>
          <a:xfrm flipH="1" flipV="1">
            <a:off x="2864557" y="1992872"/>
            <a:ext cx="1420137" cy="125676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0" name="Group 199"/>
          <p:cNvGrpSpPr/>
          <p:nvPr/>
        </p:nvGrpSpPr>
        <p:grpSpPr>
          <a:xfrm>
            <a:off x="6354251" y="1380674"/>
            <a:ext cx="2089141" cy="805313"/>
            <a:chOff x="2349701" y="4568274"/>
            <a:chExt cx="1577625" cy="805313"/>
          </a:xfrm>
        </p:grpSpPr>
        <p:sp>
          <p:nvSpPr>
            <p:cNvPr id="201" name="TextBox 200"/>
            <p:cNvSpPr txBox="1"/>
            <p:nvPr/>
          </p:nvSpPr>
          <p:spPr>
            <a:xfrm>
              <a:off x="2349701" y="4568274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Machine </a:t>
              </a:r>
              <a:r>
                <a:rPr lang="en-US" sz="2100" dirty="0">
                  <a:latin typeface="Trebuchet MS"/>
                  <a:cs typeface="Trebuchet MS"/>
                </a:rPr>
                <a:t>5</a:t>
              </a:r>
              <a:endParaRPr lang="en-US" sz="2100" dirty="0" smtClean="0">
                <a:latin typeface="Trebuchet MS"/>
                <a:cs typeface="Trebuchet MS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922025" y="5013311"/>
              <a:ext cx="508765" cy="3602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931732" y="4974097"/>
              <a:ext cx="517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Join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206" name="Straight Arrow Connector 205"/>
          <p:cNvCxnSpPr>
            <a:stCxn id="91" idx="0"/>
            <a:endCxn id="196" idx="3"/>
          </p:cNvCxnSpPr>
          <p:nvPr/>
        </p:nvCxnSpPr>
        <p:spPr>
          <a:xfrm flipH="1" flipV="1">
            <a:off x="2864557" y="1992872"/>
            <a:ext cx="1420137" cy="125676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>
            <a:stCxn id="202" idx="1"/>
            <a:endCxn id="196" idx="3"/>
          </p:cNvCxnSpPr>
          <p:nvPr/>
        </p:nvCxnSpPr>
        <p:spPr>
          <a:xfrm flipH="1" flipV="1">
            <a:off x="2864557" y="1992872"/>
            <a:ext cx="4247584" cy="12977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211902" y="2846614"/>
            <a:ext cx="20891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</a:t>
            </a:r>
            <a:r>
              <a:rPr lang="en-US" sz="2100" dirty="0">
                <a:latin typeface="Trebuchet MS"/>
                <a:cs typeface="Trebuchet MS"/>
              </a:rPr>
              <a:t>2</a:t>
            </a:r>
            <a:endParaRPr lang="en-US" sz="2100" dirty="0" smtClean="0">
              <a:latin typeface="Trebuchet MS"/>
              <a:cs typeface="Trebuchet MS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4996623" y="2005849"/>
            <a:ext cx="2115518" cy="152884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-70555" y="3714609"/>
            <a:ext cx="134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B90000"/>
                </a:solidFill>
                <a:latin typeface="Trebuchet MS"/>
                <a:cs typeface="Trebuchet MS"/>
              </a:rPr>
              <a:t>Continuous</a:t>
            </a:r>
          </a:p>
          <a:p>
            <a:pPr algn="ctr"/>
            <a:r>
              <a:rPr lang="en-US" dirty="0" smtClean="0">
                <a:solidFill>
                  <a:srgbClr val="B90000"/>
                </a:solidFill>
                <a:latin typeface="Trebuchet MS"/>
                <a:cs typeface="Trebuchet MS"/>
              </a:rPr>
              <a:t>Tweets</a:t>
            </a:r>
          </a:p>
        </p:txBody>
      </p:sp>
      <p:sp>
        <p:nvSpPr>
          <p:cNvPr id="44" name="Rectangle 43"/>
          <p:cNvSpPr/>
          <p:nvPr/>
        </p:nvSpPr>
        <p:spPr>
          <a:xfrm rot="13462754">
            <a:off x="4731096" y="3232473"/>
            <a:ext cx="1010716" cy="27272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(1, m</a:t>
            </a:r>
            <a:r>
              <a:rPr lang="en-US" sz="1700" b="1" baseline="-25000" dirty="0" smtClean="0"/>
              <a:t>4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785864" y="2005849"/>
            <a:ext cx="348254" cy="1123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Multidocument 45"/>
          <p:cNvSpPr/>
          <p:nvPr/>
        </p:nvSpPr>
        <p:spPr>
          <a:xfrm>
            <a:off x="8162340" y="1869564"/>
            <a:ext cx="196098" cy="282102"/>
          </a:xfrm>
          <a:prstGeom prst="flowChartMultidocument">
            <a:avLst/>
          </a:prstGeom>
          <a:solidFill>
            <a:srgbClr val="008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0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0555 0.093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46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10539 0.118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5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026 -0.25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27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19219 -0.1925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-963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708 0 " pathEditMode="relative" ptsTypes="AA"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3" grpId="1" animBg="1"/>
      <p:bldP spid="143" grpId="2" animBg="1"/>
      <p:bldP spid="190" grpId="0" animBg="1"/>
      <p:bldP spid="190" grpId="1" animBg="1"/>
      <p:bldP spid="190" grpId="2" animBg="1"/>
      <p:bldP spid="191" grpId="0" animBg="1"/>
      <p:bldP spid="191" grpId="1" animBg="1"/>
      <p:bldP spid="191" grpId="2" animBg="1"/>
      <p:bldP spid="44" grpId="0" animBg="1"/>
      <p:bldP spid="44" grpId="1" animBg="1"/>
      <p:bldP spid="44" grpId="2" animBg="1"/>
      <p:bldP spid="46" grpId="0" animBg="1"/>
      <p:bldP spid="4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764864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Applications of Timely Dataflow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36</a:t>
            </a:fld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0" y="847565"/>
            <a:ext cx="9135075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Any BSP application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Any </a:t>
            </a: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a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synchronous application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Any streaming application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But mainly designed for streaming complex/iterative analytics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Continuous connected components computations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Continuous clustering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Continuous stable marriage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Continuous matching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75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764864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Differential Dataflow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03113" y="6442502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37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" y="875154"/>
            <a:ext cx="9144000" cy="59886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cxnSp>
        <p:nvCxnSpPr>
          <p:cNvPr id="85" name="Straight Arrow Connector 84"/>
          <p:cNvCxnSpPr>
            <a:stCxn id="91" idx="2"/>
            <a:endCxn id="188" idx="1"/>
          </p:cNvCxnSpPr>
          <p:nvPr/>
        </p:nvCxnSpPr>
        <p:spPr>
          <a:xfrm>
            <a:off x="4284695" y="3819747"/>
            <a:ext cx="1595496" cy="88780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138113" y="3335207"/>
            <a:ext cx="899102" cy="362900"/>
            <a:chOff x="239889" y="3997413"/>
            <a:chExt cx="1704623" cy="362900"/>
          </a:xfrm>
        </p:grpSpPr>
        <p:sp>
          <p:nvSpPr>
            <p:cNvPr id="129" name="Multidocument 128"/>
            <p:cNvSpPr/>
            <p:nvPr/>
          </p:nvSpPr>
          <p:spPr>
            <a:xfrm>
              <a:off x="239889" y="4078211"/>
              <a:ext cx="366889" cy="28210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0" name="Multidocument 129"/>
            <p:cNvSpPr/>
            <p:nvPr/>
          </p:nvSpPr>
          <p:spPr>
            <a:xfrm>
              <a:off x="745067" y="4078211"/>
              <a:ext cx="366889" cy="28210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Multidocument 130"/>
            <p:cNvSpPr/>
            <p:nvPr/>
          </p:nvSpPr>
          <p:spPr>
            <a:xfrm>
              <a:off x="1577623" y="4078211"/>
              <a:ext cx="366889" cy="282102"/>
            </a:xfrm>
            <a:prstGeom prst="flowChartMultidocumen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072559" y="3997413"/>
              <a:ext cx="4515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Trebuchet MS"/>
                  <a:cs typeface="Trebuchet MS"/>
                </a:rPr>
                <a:t>…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502210" y="3177446"/>
            <a:ext cx="1494412" cy="646331"/>
            <a:chOff x="2604962" y="4983453"/>
            <a:chExt cx="1128513" cy="646331"/>
          </a:xfrm>
        </p:grpSpPr>
        <p:sp>
          <p:nvSpPr>
            <p:cNvPr id="91" name="Rectangle 90"/>
            <p:cNvSpPr/>
            <p:nvPr/>
          </p:nvSpPr>
          <p:spPr>
            <a:xfrm>
              <a:off x="2658243" y="5055643"/>
              <a:ext cx="1075232" cy="5701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604962" y="4983453"/>
              <a:ext cx="1111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Conn. Comp. code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100" name="Straight Arrow Connector 99"/>
          <p:cNvCxnSpPr>
            <a:stCxn id="154" idx="0"/>
            <a:endCxn id="188" idx="1"/>
          </p:cNvCxnSpPr>
          <p:nvPr/>
        </p:nvCxnSpPr>
        <p:spPr>
          <a:xfrm flipV="1">
            <a:off x="4294543" y="4707551"/>
            <a:ext cx="1585648" cy="1219128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54" idx="0"/>
            <a:endCxn id="91" idx="2"/>
          </p:cNvCxnSpPr>
          <p:nvPr/>
        </p:nvCxnSpPr>
        <p:spPr>
          <a:xfrm flipH="1" flipV="1">
            <a:off x="4284695" y="3819747"/>
            <a:ext cx="9848" cy="2106932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-112888" y="4421177"/>
            <a:ext cx="33874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smtClean="0">
                <a:latin typeface="Trebuchet MS"/>
                <a:cs typeface="Trebuchet MS"/>
              </a:rPr>
              <a:t>Extension to Timely DF </a:t>
            </a:r>
            <a:r>
              <a:rPr lang="en-US" sz="2300" i="1" dirty="0" smtClean="0">
                <a:solidFill>
                  <a:srgbClr val="FF0000"/>
                </a:solidFill>
                <a:latin typeface="Trebuchet MS"/>
                <a:cs typeface="Trebuchet MS"/>
              </a:rPr>
              <a:t>to speed </a:t>
            </a:r>
          </a:p>
          <a:p>
            <a:pPr algn="ctr"/>
            <a:r>
              <a:rPr lang="en-US" sz="2300" i="1" dirty="0" smtClean="0">
                <a:solidFill>
                  <a:srgbClr val="FF0000"/>
                </a:solidFill>
                <a:latin typeface="Trebuchet MS"/>
                <a:cs typeface="Trebuchet MS"/>
              </a:rPr>
              <a:t>continuous </a:t>
            </a:r>
            <a:r>
              <a:rPr lang="en-US" sz="2300" i="1" dirty="0">
                <a:solidFill>
                  <a:srgbClr val="FF0000"/>
                </a:solidFill>
                <a:latin typeface="Trebuchet MS"/>
                <a:cs typeface="Trebuchet MS"/>
              </a:rPr>
              <a:t>iterative</a:t>
            </a:r>
            <a:r>
              <a:rPr lang="en-US" sz="2300" i="1" dirty="0">
                <a:latin typeface="Trebuchet MS"/>
                <a:cs typeface="Trebuchet MS"/>
              </a:rPr>
              <a:t> </a:t>
            </a:r>
            <a:r>
              <a:rPr lang="en-US" sz="2300" i="1" dirty="0">
                <a:solidFill>
                  <a:srgbClr val="FF0000"/>
                </a:solidFill>
                <a:latin typeface="Trebuchet MS"/>
                <a:cs typeface="Trebuchet MS"/>
              </a:rPr>
              <a:t>computations</a:t>
            </a:r>
            <a:r>
              <a:rPr lang="en-US" sz="2300" i="1" dirty="0">
                <a:latin typeface="Trebuchet MS"/>
                <a:cs typeface="Trebuchet MS"/>
              </a:rPr>
              <a:t> (in milliseconds</a:t>
            </a:r>
            <a:r>
              <a:rPr lang="en-US" sz="2300" i="1" dirty="0" smtClean="0">
                <a:latin typeface="Trebuchet MS"/>
                <a:cs typeface="Trebuchet MS"/>
              </a:rPr>
              <a:t>)!!</a:t>
            </a:r>
          </a:p>
        </p:txBody>
      </p:sp>
      <p:sp>
        <p:nvSpPr>
          <p:cNvPr id="143" name="Rectangle 142"/>
          <p:cNvSpPr/>
          <p:nvPr/>
        </p:nvSpPr>
        <p:spPr>
          <a:xfrm rot="18878460">
            <a:off x="4221295" y="3857709"/>
            <a:ext cx="1010716" cy="27272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(1, 1, m</a:t>
            </a:r>
            <a:r>
              <a:rPr lang="en-US" sz="1700" b="1" baseline="-25000" dirty="0"/>
              <a:t>1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3316931" y="5894456"/>
            <a:ext cx="2089141" cy="963544"/>
            <a:chOff x="2458595" y="5023420"/>
            <a:chExt cx="1577625" cy="963544"/>
          </a:xfrm>
        </p:grpSpPr>
        <p:sp>
          <p:nvSpPr>
            <p:cNvPr id="152" name="TextBox 151"/>
            <p:cNvSpPr txBox="1"/>
            <p:nvPr/>
          </p:nvSpPr>
          <p:spPr>
            <a:xfrm>
              <a:off x="2458595" y="5571466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Machine </a:t>
              </a:r>
              <a:r>
                <a:rPr lang="en-US" sz="2100" dirty="0">
                  <a:latin typeface="Trebuchet MS"/>
                  <a:cs typeface="Trebuchet MS"/>
                </a:rPr>
                <a:t>4</a:t>
              </a:r>
              <a:endParaRPr lang="en-US" sz="2100" dirty="0" smtClean="0">
                <a:latin typeface="Trebuchet MS"/>
                <a:cs typeface="Trebuchet MS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658243" y="5055643"/>
              <a:ext cx="1077201" cy="5669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596447" y="5023420"/>
              <a:ext cx="1269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Conn. Comp. code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5615812" y="4347939"/>
            <a:ext cx="2089141" cy="1005877"/>
            <a:chOff x="2458595" y="4981087"/>
            <a:chExt cx="1577625" cy="1005877"/>
          </a:xfrm>
        </p:grpSpPr>
        <p:sp>
          <p:nvSpPr>
            <p:cNvPr id="187" name="TextBox 186"/>
            <p:cNvSpPr txBox="1"/>
            <p:nvPr/>
          </p:nvSpPr>
          <p:spPr>
            <a:xfrm>
              <a:off x="2458595" y="5571466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Machine </a:t>
              </a:r>
              <a:r>
                <a:rPr lang="en-US" sz="2100" dirty="0">
                  <a:latin typeface="Trebuchet MS"/>
                  <a:cs typeface="Trebuchet MS"/>
                </a:rPr>
                <a:t>3</a:t>
              </a:r>
              <a:endParaRPr lang="en-US" sz="2100" dirty="0" smtClean="0">
                <a:latin typeface="Trebuchet MS"/>
                <a:cs typeface="Trebuchet MS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658242" y="5055643"/>
              <a:ext cx="1077201" cy="5701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635415" y="4981087"/>
              <a:ext cx="1110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Conn. Comp. code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90" name="Rectangle 189"/>
          <p:cNvSpPr/>
          <p:nvPr/>
        </p:nvSpPr>
        <p:spPr>
          <a:xfrm rot="2305111">
            <a:off x="5184437" y="4830512"/>
            <a:ext cx="1010716" cy="27272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(1, 1, m</a:t>
            </a:r>
            <a:r>
              <a:rPr lang="en-US" sz="1700" b="1" baseline="-25000" dirty="0" smtClean="0"/>
              <a:t>2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sp>
        <p:nvSpPr>
          <p:cNvPr id="191" name="Rectangle 190"/>
          <p:cNvSpPr/>
          <p:nvPr/>
        </p:nvSpPr>
        <p:spPr>
          <a:xfrm>
            <a:off x="3769173" y="5609949"/>
            <a:ext cx="1010716" cy="27272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/>
              <a:t>(1, 1, m</a:t>
            </a:r>
            <a:r>
              <a:rPr lang="en-US" sz="1700" b="1" baseline="-25000" dirty="0" smtClean="0"/>
              <a:t>3</a:t>
            </a:r>
            <a:r>
              <a:rPr lang="en-US" sz="1700" b="1" dirty="0" smtClean="0"/>
              <a:t>)</a:t>
            </a:r>
            <a:endParaRPr lang="en-US" sz="1700" b="1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1342515" y="1454916"/>
            <a:ext cx="2089141" cy="749610"/>
            <a:chOff x="2334478" y="4666310"/>
            <a:chExt cx="1577625" cy="749610"/>
          </a:xfrm>
        </p:grpSpPr>
        <p:sp>
          <p:nvSpPr>
            <p:cNvPr id="194" name="TextBox 193"/>
            <p:cNvSpPr txBox="1"/>
            <p:nvPr/>
          </p:nvSpPr>
          <p:spPr>
            <a:xfrm>
              <a:off x="2334478" y="4666310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Machine 1</a:t>
              </a: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2658244" y="5055644"/>
              <a:ext cx="825612" cy="3602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596446" y="5019600"/>
              <a:ext cx="8874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Extractor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197" name="Straight Arrow Connector 196"/>
          <p:cNvCxnSpPr>
            <a:stCxn id="131" idx="3"/>
          </p:cNvCxnSpPr>
          <p:nvPr/>
        </p:nvCxnSpPr>
        <p:spPr>
          <a:xfrm flipV="1">
            <a:off x="1037215" y="2096342"/>
            <a:ext cx="734040" cy="146071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91" idx="0"/>
            <a:endCxn id="196" idx="3"/>
          </p:cNvCxnSpPr>
          <p:nvPr/>
        </p:nvCxnSpPr>
        <p:spPr>
          <a:xfrm flipH="1" flipV="1">
            <a:off x="2864557" y="1992872"/>
            <a:ext cx="1420137" cy="125676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0" name="Group 199"/>
          <p:cNvGrpSpPr/>
          <p:nvPr/>
        </p:nvGrpSpPr>
        <p:grpSpPr>
          <a:xfrm>
            <a:off x="6354251" y="1380674"/>
            <a:ext cx="2089141" cy="805313"/>
            <a:chOff x="2349701" y="4568274"/>
            <a:chExt cx="1577625" cy="805313"/>
          </a:xfrm>
        </p:grpSpPr>
        <p:sp>
          <p:nvSpPr>
            <p:cNvPr id="201" name="TextBox 200"/>
            <p:cNvSpPr txBox="1"/>
            <p:nvPr/>
          </p:nvSpPr>
          <p:spPr>
            <a:xfrm>
              <a:off x="2349701" y="4568274"/>
              <a:ext cx="15776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smtClean="0">
                  <a:latin typeface="Trebuchet MS"/>
                  <a:cs typeface="Trebuchet MS"/>
                </a:rPr>
                <a:t>Machine </a:t>
              </a:r>
              <a:r>
                <a:rPr lang="en-US" sz="2100" dirty="0">
                  <a:latin typeface="Trebuchet MS"/>
                  <a:cs typeface="Trebuchet MS"/>
                </a:rPr>
                <a:t>5</a:t>
              </a:r>
              <a:endParaRPr lang="en-US" sz="2100" dirty="0" smtClean="0">
                <a:latin typeface="Trebuchet MS"/>
                <a:cs typeface="Trebuchet MS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922025" y="5013311"/>
              <a:ext cx="508765" cy="3602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931732" y="4974097"/>
              <a:ext cx="517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B90000"/>
                  </a:solidFill>
                  <a:latin typeface="Trebuchet MS"/>
                  <a:cs typeface="Trebuchet MS"/>
                </a:rPr>
                <a:t>Join</a:t>
              </a:r>
              <a:endParaRPr lang="en-US" dirty="0">
                <a:solidFill>
                  <a:srgbClr val="B90000"/>
                </a:solidFill>
                <a:latin typeface="Trebuchet MS"/>
                <a:cs typeface="Trebuchet MS"/>
              </a:endParaRPr>
            </a:p>
          </p:txBody>
        </p:sp>
      </p:grpSp>
      <p:cxnSp>
        <p:nvCxnSpPr>
          <p:cNvPr id="206" name="Straight Arrow Connector 205"/>
          <p:cNvCxnSpPr>
            <a:stCxn id="91" idx="0"/>
            <a:endCxn id="196" idx="3"/>
          </p:cNvCxnSpPr>
          <p:nvPr/>
        </p:nvCxnSpPr>
        <p:spPr>
          <a:xfrm flipH="1" flipV="1">
            <a:off x="2864557" y="1992872"/>
            <a:ext cx="1420137" cy="125676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>
            <a:stCxn id="202" idx="1"/>
            <a:endCxn id="196" idx="3"/>
          </p:cNvCxnSpPr>
          <p:nvPr/>
        </p:nvCxnSpPr>
        <p:spPr>
          <a:xfrm flipH="1" flipV="1">
            <a:off x="2864557" y="1992872"/>
            <a:ext cx="4247584" cy="12977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3211902" y="2846614"/>
            <a:ext cx="20891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</a:t>
            </a:r>
            <a:r>
              <a:rPr lang="en-US" sz="2100" dirty="0">
                <a:latin typeface="Trebuchet MS"/>
                <a:cs typeface="Trebuchet MS"/>
              </a:rPr>
              <a:t>2</a:t>
            </a:r>
            <a:endParaRPr lang="en-US" sz="2100" dirty="0" smtClean="0">
              <a:latin typeface="Trebuchet MS"/>
              <a:cs typeface="Trebuchet MS"/>
            </a:endParaRPr>
          </a:p>
        </p:txBody>
      </p:sp>
      <p:cxnSp>
        <p:nvCxnSpPr>
          <p:cNvPr id="225" name="Straight Arrow Connector 224"/>
          <p:cNvCxnSpPr>
            <a:stCxn id="202" idx="1"/>
            <a:endCxn id="91" idx="3"/>
          </p:cNvCxnSpPr>
          <p:nvPr/>
        </p:nvCxnSpPr>
        <p:spPr>
          <a:xfrm flipH="1">
            <a:off x="4996623" y="2005849"/>
            <a:ext cx="2115518" cy="152884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-70555" y="3714609"/>
            <a:ext cx="134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B90000"/>
                </a:solidFill>
                <a:latin typeface="Trebuchet MS"/>
                <a:cs typeface="Trebuchet MS"/>
              </a:rPr>
              <a:t>Continuous</a:t>
            </a:r>
          </a:p>
          <a:p>
            <a:pPr algn="ctr"/>
            <a:r>
              <a:rPr lang="en-US" dirty="0" smtClean="0">
                <a:solidFill>
                  <a:srgbClr val="B90000"/>
                </a:solidFill>
                <a:latin typeface="Trebuchet MS"/>
                <a:cs typeface="Trebuchet MS"/>
              </a:rPr>
              <a:t>Tweets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211902" y="2846614"/>
            <a:ext cx="4266987" cy="3961013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3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764864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Differential Dataflow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47565"/>
            <a:ext cx="913507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A Timely Dataflow extension to perform very fast continuous iterative computations (in milliseconds)!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Trick: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Keep diffs in states of computations (requires memory)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990000"/>
                </a:solidFill>
                <a:latin typeface="Trebuchet MS"/>
                <a:cs typeface="Trebuchet MS"/>
              </a:rPr>
              <a:t>Detect convergence </a:t>
            </a:r>
            <a:r>
              <a:rPr lang="en-US" sz="2400" dirty="0" smtClean="0">
                <a:solidFill>
                  <a:srgbClr val="990000"/>
                </a:solidFill>
                <a:latin typeface="Trebuchet MS"/>
                <a:cs typeface="Trebuchet MS"/>
              </a:rPr>
              <a:t>early</a:t>
            </a:r>
          </a:p>
          <a:p>
            <a:pPr algn="ctr">
              <a:lnSpc>
                <a:spcPct val="150000"/>
              </a:lnSpc>
            </a:pPr>
            <a:r>
              <a:rPr lang="en-US" sz="36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Will say much more when we cover it!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6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764864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599" y="90958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Research Questions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47565"/>
            <a:ext cx="913507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Fault tolerance?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Scheduling of dataflow computations?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Tracking correct progress of time?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Making Timely DF easier to program?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Building more applications on Timely &amp; Diff. DF.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0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5" y="-30397"/>
            <a:ext cx="787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Administrative Info (1): General Info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69876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76" y="621317"/>
            <a:ext cx="9060548" cy="393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Instructor: Semih Salihoglu (</a:t>
            </a:r>
            <a:r>
              <a:rPr lang="en-US" sz="2400" dirty="0" err="1" smtClean="0">
                <a:solidFill>
                  <a:srgbClr val="000090"/>
                </a:solidFill>
                <a:latin typeface="Trebuchet MS"/>
                <a:cs typeface="Trebuchet MS"/>
                <a:hlinkClick r:id="rId3"/>
              </a:rPr>
              <a:t>semih.salihoglu@uwaterloo.ca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Office Hours: By appointment @ DC 3351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Website: 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  <a:hlinkClick r:id="rId4"/>
              </a:rPr>
              <a:t>https</a:t>
            </a: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  <a:hlinkClick r:id="rId4"/>
              </a:rPr>
              <a:t>://cs.uwaterloo.ca/~ssalihog/courses/cs848-fall-2016.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  <a:hlinkClick r:id="rId4"/>
              </a:rPr>
              <a:t>html</a:t>
            </a:r>
            <a:endParaRPr lang="en-US" sz="2400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Note: If you did not get my email and want to be added to the course email list, please email me.</a:t>
            </a:r>
          </a:p>
        </p:txBody>
      </p:sp>
    </p:spTree>
    <p:extLst>
      <p:ext uri="{BB962C8B-B14F-4D97-AF65-F5344CB8AC3E}">
        <p14:creationId xmlns:p14="http://schemas.microsoft.com/office/powerpoint/2010/main" val="109003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/>
              <a:t>40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2701" y="78258"/>
            <a:ext cx="9089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kern="0" dirty="0" smtClean="0">
                <a:solidFill>
                  <a:srgbClr val="000000"/>
                </a:solidFill>
                <a:latin typeface="Trebuchet MS"/>
              </a:rPr>
              <a:t>Other Topics</a:t>
            </a:r>
            <a:endParaRPr lang="en-US" sz="33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76" y="693889"/>
            <a:ext cx="9060548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Programming Languages: Disorderly Declarative Programming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Networks: </a:t>
            </a:r>
            <a:r>
              <a:rPr lang="en-US" sz="2200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Coflow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 Networking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4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/>
              <a:t>41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2701" y="78258"/>
            <a:ext cx="9089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kern="0" dirty="0" smtClean="0">
                <a:solidFill>
                  <a:srgbClr val="000000"/>
                </a:solidFill>
                <a:latin typeface="Trebuchet MS"/>
              </a:rPr>
              <a:t>Disorderly Declarative Programming</a:t>
            </a:r>
            <a:endParaRPr lang="en-US" sz="33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76" y="693889"/>
            <a:ext cx="9060548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Goal: Make it easier to build distributed systems.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Ex: Master/Worker model data-processing system code. Spark:</a:t>
            </a:r>
          </a:p>
        </p:txBody>
      </p:sp>
      <p:sp>
        <p:nvSpPr>
          <p:cNvPr id="2" name="Rectangle 1"/>
          <p:cNvSpPr/>
          <p:nvPr/>
        </p:nvSpPr>
        <p:spPr>
          <a:xfrm>
            <a:off x="8925" y="1773672"/>
            <a:ext cx="91040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onsolas"/>
                <a:cs typeface="Consolas"/>
              </a:rPr>
              <a:t> </a:t>
            </a: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override </a:t>
            </a:r>
            <a:r>
              <a:rPr lang="en-US" sz="1500" dirty="0" err="1">
                <a:solidFill>
                  <a:srgbClr val="FF0000"/>
                </a:solidFill>
                <a:latin typeface="Consolas"/>
                <a:cs typeface="Consolas"/>
              </a:rPr>
              <a:t>def</a:t>
            </a:r>
            <a:r>
              <a:rPr lang="en-US" sz="1500" dirty="0">
                <a:latin typeface="Consolas"/>
                <a:cs typeface="Consolas"/>
              </a:rPr>
              <a:t> </a:t>
            </a:r>
            <a:r>
              <a:rPr lang="en-US" sz="1500" dirty="0" err="1">
                <a:solidFill>
                  <a:srgbClr val="660066"/>
                </a:solidFill>
                <a:latin typeface="Consolas"/>
                <a:cs typeface="Consolas"/>
              </a:rPr>
              <a:t>onStart</a:t>
            </a:r>
            <a:r>
              <a:rPr lang="en-US" sz="1500" dirty="0">
                <a:latin typeface="Consolas"/>
                <a:cs typeface="Consolas"/>
              </a:rPr>
              <a:t>(): </a:t>
            </a: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Unit</a:t>
            </a:r>
            <a:r>
              <a:rPr lang="en-US" sz="1500" dirty="0">
                <a:latin typeface="Consolas"/>
                <a:cs typeface="Consolas"/>
              </a:rPr>
              <a:t> = {</a:t>
            </a:r>
          </a:p>
          <a:p>
            <a:r>
              <a:rPr lang="en-US" sz="1500" dirty="0">
                <a:latin typeface="Consolas"/>
                <a:cs typeface="Consolas"/>
              </a:rPr>
              <a:t>    </a:t>
            </a:r>
            <a:r>
              <a:rPr lang="en-US" sz="1500" dirty="0" err="1">
                <a:latin typeface="Consolas"/>
                <a:cs typeface="Consolas"/>
              </a:rPr>
              <a:t>logInfo</a:t>
            </a:r>
            <a:r>
              <a:rPr lang="en-US" sz="1500" dirty="0">
                <a:latin typeface="Consolas"/>
                <a:cs typeface="Consolas"/>
              </a:rPr>
              <a:t>("Starting Spark master at " + </a:t>
            </a:r>
            <a:r>
              <a:rPr lang="en-US" sz="1500" dirty="0" err="1">
                <a:latin typeface="Consolas"/>
                <a:cs typeface="Consolas"/>
              </a:rPr>
              <a:t>masterUrl</a:t>
            </a:r>
            <a:r>
              <a:rPr lang="en-US" sz="1500" dirty="0">
                <a:latin typeface="Consolas"/>
                <a:cs typeface="Consolas"/>
              </a:rPr>
              <a:t>)</a:t>
            </a:r>
          </a:p>
          <a:p>
            <a:r>
              <a:rPr lang="en-US" sz="1500" dirty="0">
                <a:latin typeface="Consolas"/>
                <a:cs typeface="Consolas"/>
              </a:rPr>
              <a:t>    </a:t>
            </a:r>
            <a:r>
              <a:rPr lang="en-US" sz="1500" dirty="0" err="1">
                <a:latin typeface="Consolas"/>
                <a:cs typeface="Consolas"/>
              </a:rPr>
              <a:t>logInfo</a:t>
            </a:r>
            <a:r>
              <a:rPr lang="en-US" sz="1500" dirty="0">
                <a:latin typeface="Consolas"/>
                <a:cs typeface="Consolas"/>
              </a:rPr>
              <a:t>(</a:t>
            </a:r>
            <a:r>
              <a:rPr lang="en-US" sz="1500" dirty="0" err="1">
                <a:latin typeface="Consolas"/>
                <a:cs typeface="Consolas"/>
              </a:rPr>
              <a:t>s"Running</a:t>
            </a:r>
            <a:r>
              <a:rPr lang="en-US" sz="1500" dirty="0">
                <a:latin typeface="Consolas"/>
                <a:cs typeface="Consolas"/>
              </a:rPr>
              <a:t> Spark version ${</a:t>
            </a:r>
            <a:r>
              <a:rPr lang="en-US" sz="1500" dirty="0" err="1">
                <a:latin typeface="Consolas"/>
                <a:cs typeface="Consolas"/>
              </a:rPr>
              <a:t>org.apache.spark.SPARK_VERSION</a:t>
            </a:r>
            <a:r>
              <a:rPr lang="en-US" sz="1500" dirty="0">
                <a:latin typeface="Consolas"/>
                <a:cs typeface="Consolas"/>
              </a:rPr>
              <a:t>}")</a:t>
            </a:r>
          </a:p>
          <a:p>
            <a:r>
              <a:rPr lang="en-US" sz="1500" dirty="0">
                <a:latin typeface="Consolas"/>
                <a:cs typeface="Consolas"/>
              </a:rPr>
              <a:t>    </a:t>
            </a:r>
            <a:r>
              <a:rPr lang="en-US" sz="1500" dirty="0" err="1">
                <a:latin typeface="Consolas"/>
                <a:cs typeface="Consolas"/>
              </a:rPr>
              <a:t>webUi</a:t>
            </a:r>
            <a:r>
              <a:rPr lang="en-US" sz="1500" dirty="0">
                <a:latin typeface="Consolas"/>
                <a:cs typeface="Consolas"/>
              </a:rPr>
              <a:t> = new </a:t>
            </a:r>
            <a:r>
              <a:rPr lang="en-US" sz="1500" dirty="0" err="1">
                <a:latin typeface="Consolas"/>
                <a:cs typeface="Consolas"/>
              </a:rPr>
              <a:t>MasterWebUI</a:t>
            </a:r>
            <a:r>
              <a:rPr lang="en-US" sz="1500" dirty="0">
                <a:latin typeface="Consolas"/>
                <a:cs typeface="Consolas"/>
              </a:rPr>
              <a:t>(this, </a:t>
            </a:r>
            <a:r>
              <a:rPr lang="en-US" sz="1500" dirty="0" err="1">
                <a:latin typeface="Consolas"/>
                <a:cs typeface="Consolas"/>
              </a:rPr>
              <a:t>webUiPort</a:t>
            </a:r>
            <a:r>
              <a:rPr lang="en-US" sz="1500" dirty="0" smtClean="0">
                <a:latin typeface="Consolas"/>
                <a:cs typeface="Consolas"/>
              </a:rPr>
              <a:t>)</a:t>
            </a:r>
          </a:p>
          <a:p>
            <a:r>
              <a:rPr lang="en-US" sz="1500" dirty="0" smtClean="0">
                <a:latin typeface="Consolas"/>
                <a:cs typeface="Consolas"/>
              </a:rPr>
              <a:t>  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2475" y="2882669"/>
            <a:ext cx="91004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onsolas"/>
                <a:cs typeface="Consolas"/>
              </a:rPr>
              <a:t> </a:t>
            </a: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override </a:t>
            </a:r>
            <a:r>
              <a:rPr lang="en-US" sz="1500" dirty="0" err="1">
                <a:solidFill>
                  <a:srgbClr val="FF0000"/>
                </a:solidFill>
                <a:latin typeface="Consolas"/>
                <a:cs typeface="Consolas"/>
              </a:rPr>
              <a:t>def</a:t>
            </a: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lang="en-US" sz="1500" dirty="0">
                <a:solidFill>
                  <a:srgbClr val="660066"/>
                </a:solidFill>
                <a:latin typeface="Consolas"/>
                <a:cs typeface="Consolas"/>
              </a:rPr>
              <a:t>receive: </a:t>
            </a:r>
            <a:r>
              <a:rPr lang="en-US" sz="1500" dirty="0" err="1">
                <a:solidFill>
                  <a:srgbClr val="660066"/>
                </a:solidFill>
                <a:latin typeface="Consolas"/>
                <a:cs typeface="Consolas"/>
              </a:rPr>
              <a:t>PartialFunction</a:t>
            </a:r>
            <a:r>
              <a:rPr lang="en-US" sz="1500" dirty="0">
                <a:solidFill>
                  <a:srgbClr val="660066"/>
                </a:solidFill>
                <a:latin typeface="Consolas"/>
                <a:cs typeface="Consolas"/>
              </a:rPr>
              <a:t>[Any,</a:t>
            </a:r>
            <a:r>
              <a:rPr lang="en-US" sz="1500" dirty="0">
                <a:latin typeface="Consolas"/>
                <a:cs typeface="Consolas"/>
              </a:rPr>
              <a:t> </a:t>
            </a: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Unit</a:t>
            </a:r>
            <a:r>
              <a:rPr lang="en-US" sz="1500" dirty="0">
                <a:latin typeface="Consolas"/>
                <a:cs typeface="Consolas"/>
              </a:rPr>
              <a:t>] = {</a:t>
            </a:r>
          </a:p>
          <a:p>
            <a:r>
              <a:rPr lang="en-US" sz="1500" dirty="0">
                <a:latin typeface="Consolas"/>
                <a:cs typeface="Consolas"/>
              </a:rPr>
              <a:t>    </a:t>
            </a: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case</a:t>
            </a:r>
            <a:r>
              <a:rPr lang="en-US" sz="1500" dirty="0">
                <a:latin typeface="Consolas"/>
                <a:cs typeface="Consolas"/>
              </a:rPr>
              <a:t> </a:t>
            </a:r>
            <a:r>
              <a:rPr lang="en-US" sz="1500" dirty="0" err="1">
                <a:solidFill>
                  <a:srgbClr val="660066"/>
                </a:solidFill>
                <a:latin typeface="Consolas"/>
                <a:cs typeface="Consolas"/>
              </a:rPr>
              <a:t>ElectedLeader</a:t>
            </a:r>
            <a:r>
              <a:rPr lang="en-US" sz="1500" dirty="0">
                <a:solidFill>
                  <a:srgbClr val="660066"/>
                </a:solidFill>
                <a:latin typeface="Consolas"/>
                <a:cs typeface="Consolas"/>
              </a:rPr>
              <a:t> </a:t>
            </a:r>
            <a:r>
              <a:rPr lang="en-US" sz="1500" dirty="0">
                <a:latin typeface="Consolas"/>
                <a:cs typeface="Consolas"/>
              </a:rPr>
              <a:t>=</a:t>
            </a:r>
            <a:r>
              <a:rPr lang="en-US" sz="1500" dirty="0" smtClean="0">
                <a:latin typeface="Consolas"/>
                <a:cs typeface="Consolas"/>
              </a:rPr>
              <a:t>&gt;</a:t>
            </a:r>
          </a:p>
          <a:p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dirty="0" smtClean="0">
                <a:latin typeface="Consolas"/>
                <a:cs typeface="Consolas"/>
              </a:rPr>
              <a:t>…</a:t>
            </a:r>
          </a:p>
          <a:p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dirty="0" smtClean="0">
                <a:solidFill>
                  <a:srgbClr val="FF0000"/>
                </a:solidFill>
                <a:latin typeface="Consolas"/>
                <a:cs typeface="Consolas"/>
              </a:rPr>
              <a:t>case</a:t>
            </a:r>
            <a:r>
              <a:rPr lang="en-US" sz="1500" dirty="0" smtClean="0">
                <a:latin typeface="Consolas"/>
                <a:cs typeface="Consolas"/>
              </a:rPr>
              <a:t> </a:t>
            </a:r>
            <a:r>
              <a:rPr lang="en-US" sz="1500" dirty="0" err="1" smtClean="0">
                <a:solidFill>
                  <a:srgbClr val="660066"/>
                </a:solidFill>
                <a:latin typeface="Consolas"/>
                <a:cs typeface="Consolas"/>
              </a:rPr>
              <a:t>RevokedLeadership</a:t>
            </a:r>
            <a:r>
              <a:rPr lang="en-US" sz="1500" dirty="0" smtClean="0">
                <a:solidFill>
                  <a:srgbClr val="660066"/>
                </a:solidFill>
                <a:latin typeface="Consolas"/>
                <a:cs typeface="Consolas"/>
              </a:rPr>
              <a:t> </a:t>
            </a:r>
            <a:r>
              <a:rPr lang="en-US" sz="1500" dirty="0" smtClean="0">
                <a:latin typeface="Consolas"/>
                <a:cs typeface="Consolas"/>
              </a:rPr>
              <a:t>=&gt;</a:t>
            </a:r>
          </a:p>
          <a:p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dirty="0" smtClean="0">
                <a:latin typeface="Consolas"/>
                <a:cs typeface="Consolas"/>
              </a:rPr>
              <a:t>…</a:t>
            </a:r>
          </a:p>
          <a:p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dirty="0">
                <a:solidFill>
                  <a:srgbClr val="FF0000"/>
                </a:solidFill>
                <a:latin typeface="Consolas"/>
                <a:cs typeface="Consolas"/>
              </a:rPr>
              <a:t>case</a:t>
            </a:r>
            <a:r>
              <a:rPr lang="en-US" sz="1500" dirty="0">
                <a:latin typeface="Consolas"/>
                <a:cs typeface="Consolas"/>
              </a:rPr>
              <a:t> </a:t>
            </a:r>
            <a:r>
              <a:rPr lang="en-US" sz="1500" dirty="0" err="1">
                <a:solidFill>
                  <a:srgbClr val="660066"/>
                </a:solidFill>
                <a:latin typeface="Consolas"/>
                <a:cs typeface="Consolas"/>
              </a:rPr>
              <a:t>CompleteRecovery</a:t>
            </a:r>
            <a:r>
              <a:rPr lang="en-US" sz="1500" dirty="0">
                <a:solidFill>
                  <a:srgbClr val="660066"/>
                </a:solidFill>
                <a:latin typeface="Consolas"/>
                <a:cs typeface="Consolas"/>
              </a:rPr>
              <a:t> </a:t>
            </a:r>
            <a:r>
              <a:rPr lang="en-US" sz="1500" dirty="0">
                <a:latin typeface="Consolas"/>
                <a:cs typeface="Consolas"/>
              </a:rPr>
              <a:t>=&gt; </a:t>
            </a:r>
          </a:p>
          <a:p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dirty="0" smtClean="0">
                <a:latin typeface="Consolas"/>
                <a:cs typeface="Consolas"/>
              </a:rPr>
              <a:t>…</a:t>
            </a:r>
          </a:p>
          <a:p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dirty="0" smtClean="0">
                <a:solidFill>
                  <a:srgbClr val="FF0000"/>
                </a:solidFill>
                <a:latin typeface="Consolas"/>
                <a:cs typeface="Consolas"/>
              </a:rPr>
              <a:t>case</a:t>
            </a:r>
            <a:r>
              <a:rPr lang="en-US" sz="1500" dirty="0" smtClean="0">
                <a:latin typeface="Consolas"/>
                <a:cs typeface="Consolas"/>
              </a:rPr>
              <a:t> </a:t>
            </a:r>
            <a:r>
              <a:rPr lang="en-US" sz="1500" dirty="0" err="1" smtClean="0">
                <a:solidFill>
                  <a:srgbClr val="660066"/>
                </a:solidFill>
                <a:latin typeface="Consolas"/>
                <a:cs typeface="Consolas"/>
              </a:rPr>
              <a:t>RegisterApplication</a:t>
            </a:r>
            <a:r>
              <a:rPr lang="en-US" sz="1500" dirty="0" smtClean="0">
                <a:solidFill>
                  <a:srgbClr val="660066"/>
                </a:solidFill>
                <a:latin typeface="Consolas"/>
                <a:cs typeface="Consolas"/>
              </a:rPr>
              <a:t> </a:t>
            </a:r>
            <a:r>
              <a:rPr lang="en-US" sz="1500" dirty="0" smtClean="0">
                <a:latin typeface="Consolas"/>
                <a:cs typeface="Consolas"/>
              </a:rPr>
              <a:t>=&gt;</a:t>
            </a:r>
          </a:p>
          <a:p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dirty="0" smtClean="0">
                <a:latin typeface="Consolas"/>
                <a:cs typeface="Consolas"/>
              </a:rPr>
              <a:t>…</a:t>
            </a:r>
          </a:p>
          <a:p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dirty="0" smtClean="0">
                <a:solidFill>
                  <a:srgbClr val="FF0000"/>
                </a:solidFill>
                <a:latin typeface="Consolas"/>
                <a:cs typeface="Consolas"/>
              </a:rPr>
              <a:t>case</a:t>
            </a:r>
            <a:r>
              <a:rPr lang="en-US" sz="1500" dirty="0" smtClean="0">
                <a:latin typeface="Consolas"/>
                <a:cs typeface="Consolas"/>
              </a:rPr>
              <a:t> </a:t>
            </a:r>
            <a:r>
              <a:rPr lang="en-US" sz="1500" dirty="0" err="1" smtClean="0">
                <a:solidFill>
                  <a:srgbClr val="660066"/>
                </a:solidFill>
                <a:latin typeface="Consolas"/>
                <a:cs typeface="Consolas"/>
              </a:rPr>
              <a:t>ExecutorStateChanged</a:t>
            </a:r>
            <a:r>
              <a:rPr lang="en-US" sz="1500" dirty="0" smtClean="0">
                <a:solidFill>
                  <a:srgbClr val="660066"/>
                </a:solidFill>
                <a:latin typeface="Consolas"/>
                <a:cs typeface="Consolas"/>
              </a:rPr>
              <a:t> </a:t>
            </a:r>
            <a:r>
              <a:rPr lang="en-US" sz="1500" dirty="0" smtClean="0">
                <a:latin typeface="Consolas"/>
                <a:cs typeface="Consolas"/>
              </a:rPr>
              <a:t>=&gt;</a:t>
            </a:r>
          </a:p>
          <a:p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dirty="0" smtClean="0">
                <a:latin typeface="Consolas"/>
                <a:cs typeface="Consolas"/>
              </a:rPr>
              <a:t>…</a:t>
            </a:r>
          </a:p>
          <a:p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dirty="0" smtClean="0">
                <a:solidFill>
                  <a:srgbClr val="FF0000"/>
                </a:solidFill>
                <a:latin typeface="Consolas"/>
                <a:cs typeface="Consolas"/>
              </a:rPr>
              <a:t>case</a:t>
            </a:r>
            <a:r>
              <a:rPr lang="en-US" sz="1500" dirty="0" smtClean="0">
                <a:latin typeface="Consolas"/>
                <a:cs typeface="Consolas"/>
              </a:rPr>
              <a:t> </a:t>
            </a:r>
            <a:r>
              <a:rPr lang="en-US" sz="1500" dirty="0" err="1" smtClean="0">
                <a:solidFill>
                  <a:srgbClr val="660066"/>
                </a:solidFill>
                <a:latin typeface="Consolas"/>
                <a:cs typeface="Consolas"/>
              </a:rPr>
              <a:t>DriverStateChanged</a:t>
            </a:r>
            <a:r>
              <a:rPr lang="en-US" sz="1500" dirty="0" smtClean="0">
                <a:solidFill>
                  <a:srgbClr val="660066"/>
                </a:solidFill>
                <a:latin typeface="Consolas"/>
                <a:cs typeface="Consolas"/>
              </a:rPr>
              <a:t> </a:t>
            </a:r>
            <a:r>
              <a:rPr lang="en-US" sz="1500" dirty="0" smtClean="0">
                <a:latin typeface="Consolas"/>
                <a:cs typeface="Consolas"/>
              </a:rPr>
              <a:t>=&gt;</a:t>
            </a:r>
          </a:p>
          <a:p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dirty="0" smtClean="0">
                <a:latin typeface="Consolas"/>
                <a:cs typeface="Consolas"/>
              </a:rPr>
              <a:t>…</a:t>
            </a:r>
          </a:p>
          <a:p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dirty="0" smtClean="0">
                <a:solidFill>
                  <a:srgbClr val="FF0000"/>
                </a:solidFill>
                <a:latin typeface="Consolas"/>
                <a:cs typeface="Consolas"/>
              </a:rPr>
              <a:t>case</a:t>
            </a:r>
            <a:r>
              <a:rPr lang="en-US" sz="1500" dirty="0" smtClean="0">
                <a:latin typeface="Consolas"/>
                <a:cs typeface="Consolas"/>
              </a:rPr>
              <a:t> </a:t>
            </a:r>
            <a:r>
              <a:rPr lang="en-US" sz="1500" dirty="0" err="1" smtClean="0">
                <a:solidFill>
                  <a:srgbClr val="660066"/>
                </a:solidFill>
                <a:latin typeface="Consolas"/>
                <a:cs typeface="Consolas"/>
              </a:rPr>
              <a:t>WorkerLatestState</a:t>
            </a:r>
            <a:r>
              <a:rPr lang="en-US" sz="1500" dirty="0" smtClean="0">
                <a:solidFill>
                  <a:srgbClr val="660066"/>
                </a:solidFill>
                <a:latin typeface="Consolas"/>
                <a:cs typeface="Consolas"/>
              </a:rPr>
              <a:t> </a:t>
            </a:r>
            <a:r>
              <a:rPr lang="en-US" sz="1500" dirty="0" smtClean="0">
                <a:latin typeface="Consolas"/>
                <a:cs typeface="Consolas"/>
              </a:rPr>
              <a:t>=&gt;</a:t>
            </a:r>
          </a:p>
          <a:p>
            <a:r>
              <a:rPr lang="en-US" sz="1500" dirty="0">
                <a:latin typeface="Consolas"/>
                <a:cs typeface="Consolas"/>
              </a:rPr>
              <a:t>	</a:t>
            </a:r>
            <a:r>
              <a:rPr lang="en-US" sz="1500" dirty="0" smtClean="0">
                <a:latin typeface="Consolas"/>
                <a:cs typeface="Consolas"/>
              </a:rPr>
              <a:t>…</a:t>
            </a:r>
          </a:p>
          <a:p>
            <a:r>
              <a:rPr lang="en-US" sz="1500" dirty="0" smtClean="0">
                <a:solidFill>
                  <a:srgbClr val="FF0000"/>
                </a:solidFill>
                <a:latin typeface="Consolas"/>
                <a:cs typeface="Consolas"/>
              </a:rPr>
              <a:t>	case</a:t>
            </a:r>
            <a:r>
              <a:rPr lang="en-US" sz="1500" dirty="0" smtClean="0">
                <a:latin typeface="Consolas"/>
                <a:cs typeface="Consolas"/>
              </a:rPr>
              <a:t> </a:t>
            </a:r>
            <a:r>
              <a:rPr lang="en-US" sz="1500" dirty="0">
                <a:solidFill>
                  <a:srgbClr val="660066"/>
                </a:solidFill>
                <a:latin typeface="Consolas"/>
                <a:cs typeface="Consolas"/>
              </a:rPr>
              <a:t>Heartbeat</a:t>
            </a:r>
            <a:r>
              <a:rPr lang="en-US" sz="1500" dirty="0">
                <a:latin typeface="Consolas"/>
                <a:cs typeface="Consolas"/>
              </a:rPr>
              <a:t> =&gt;</a:t>
            </a:r>
          </a:p>
          <a:p>
            <a:r>
              <a:rPr lang="en-US" sz="1500" dirty="0">
                <a:latin typeface="Consolas"/>
                <a:cs typeface="Consolas"/>
              </a:rPr>
              <a:t>	…</a:t>
            </a:r>
          </a:p>
          <a:p>
            <a:endParaRPr lang="en-US" sz="1500" dirty="0">
              <a:latin typeface="Consolas"/>
              <a:cs typeface="Consola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94000" y="3302000"/>
            <a:ext cx="2127956" cy="14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74166" y="3135935"/>
            <a:ext cx="3620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Leader election (possibly </a:t>
            </a:r>
            <a:r>
              <a:rPr lang="en-US" sz="2000" dirty="0" err="1" smtClean="0"/>
              <a:t>Paxos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31444" y="3316111"/>
            <a:ext cx="1690512" cy="4628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8" idx="1"/>
          </p:cNvCxnSpPr>
          <p:nvPr/>
        </p:nvCxnSpPr>
        <p:spPr>
          <a:xfrm flipV="1">
            <a:off x="3231444" y="4152555"/>
            <a:ext cx="1742722" cy="52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74166" y="3952500"/>
            <a:ext cx="264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Fault Tolerance code</a:t>
            </a:r>
            <a:endParaRPr lang="en-US" sz="2000" dirty="0"/>
          </a:p>
        </p:txBody>
      </p:sp>
      <p:cxnSp>
        <p:nvCxnSpPr>
          <p:cNvPr id="19" name="Straight Arrow Connector 18"/>
          <p:cNvCxnSpPr>
            <a:endCxn id="21" idx="1"/>
          </p:cNvCxnSpPr>
          <p:nvPr/>
        </p:nvCxnSpPr>
        <p:spPr>
          <a:xfrm>
            <a:off x="3409243" y="4682070"/>
            <a:ext cx="1564922" cy="15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74165" y="4497402"/>
            <a:ext cx="411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User starting an application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974165" y="5272000"/>
            <a:ext cx="411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Progress tracking in application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561643" y="5159024"/>
            <a:ext cx="1360313" cy="2976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409243" y="5456666"/>
            <a:ext cx="1512713" cy="117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231444" y="5456666"/>
            <a:ext cx="1730022" cy="5828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74166" y="6298683"/>
            <a:ext cx="2966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Worker monitoring</a:t>
            </a:r>
            <a:endParaRPr lang="en-US" sz="2000" dirty="0"/>
          </a:p>
        </p:txBody>
      </p:sp>
      <p:cxnSp>
        <p:nvCxnSpPr>
          <p:cNvPr id="29" name="Straight Arrow Connector 28"/>
          <p:cNvCxnSpPr>
            <a:endCxn id="28" idx="1"/>
          </p:cNvCxnSpPr>
          <p:nvPr/>
        </p:nvCxnSpPr>
        <p:spPr>
          <a:xfrm flipV="1">
            <a:off x="2551287" y="6498738"/>
            <a:ext cx="2422879" cy="93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112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8" grpId="0"/>
      <p:bldP spid="21" grpId="0"/>
      <p:bldP spid="22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/>
              <a:t>42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2701" y="78258"/>
            <a:ext cx="9089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kern="0" dirty="0" smtClean="0">
                <a:solidFill>
                  <a:srgbClr val="000000"/>
                </a:solidFill>
                <a:latin typeface="Trebuchet MS"/>
              </a:rPr>
              <a:t>Problems w/Java/C++/</a:t>
            </a:r>
            <a:r>
              <a:rPr lang="en-US" sz="3300" kern="0" dirty="0" err="1" smtClean="0">
                <a:solidFill>
                  <a:srgbClr val="000000"/>
                </a:solidFill>
                <a:latin typeface="Trebuchet MS"/>
              </a:rPr>
              <a:t>Scala</a:t>
            </a:r>
            <a:r>
              <a:rPr lang="en-US" sz="3300" kern="0" dirty="0" smtClean="0">
                <a:solidFill>
                  <a:srgbClr val="000000"/>
                </a:solidFill>
                <a:latin typeface="Trebuchet MS"/>
              </a:rPr>
              <a:t> in Distr. Systems</a:t>
            </a:r>
            <a:endParaRPr lang="en-US" sz="33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76" y="693889"/>
            <a:ext cx="9060548" cy="1587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Handling of (many) different states of system written one by one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(Very) Difficult to write &amp; understand the overall protocol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Difficult to test &amp; debug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83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/>
              <a:t>43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2701" y="78258"/>
            <a:ext cx="9089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kern="0" dirty="0" smtClean="0">
                <a:solidFill>
                  <a:srgbClr val="000000"/>
                </a:solidFill>
                <a:latin typeface="Trebuchet MS"/>
              </a:rPr>
              <a:t>Disorderly Declarative Programming</a:t>
            </a:r>
            <a:endParaRPr lang="en-US" sz="33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76" y="693889"/>
            <a:ext cx="9060548" cy="47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Alternative: Use data-centric declarative logic programming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>
                <a:solidFill>
                  <a:srgbClr val="000090"/>
                </a:solidFill>
                <a:latin typeface="Trebuchet MS"/>
                <a:cs typeface="Trebuchet MS"/>
              </a:rPr>
              <a:t>Ex: </a:t>
            </a:r>
            <a:r>
              <a:rPr lang="en-US" sz="2200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Datalog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: A declarative logic programming language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A </a:t>
            </a:r>
            <a:r>
              <a:rPr lang="en-US" sz="2200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Datalog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 program: </a:t>
            </a:r>
            <a:r>
              <a:rPr lang="en-US" sz="22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Extensional Relations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 &amp; Rules of form: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accent2"/>
                </a:solidFill>
                <a:latin typeface="Consolas"/>
                <a:cs typeface="Consolas"/>
              </a:rPr>
              <a:t>head  :-   atom1, atom2, …., atom,…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Ex:</a:t>
            </a:r>
          </a:p>
          <a:p>
            <a:pPr>
              <a:lnSpc>
                <a:spcPct val="150000"/>
              </a:lnSpc>
            </a:pPr>
            <a:r>
              <a:rPr lang="en-US" sz="1900" dirty="0" smtClean="0">
                <a:solidFill>
                  <a:srgbClr val="000090"/>
                </a:solidFill>
                <a:latin typeface="Consolas"/>
                <a:cs typeface="Consolas"/>
              </a:rPr>
              <a:t>Extensional Relation: Sells(name, product, price)</a:t>
            </a:r>
          </a:p>
          <a:p>
            <a:pPr>
              <a:lnSpc>
                <a:spcPct val="150000"/>
              </a:lnSpc>
            </a:pPr>
            <a:r>
              <a:rPr lang="en-US" sz="1900" dirty="0" smtClean="0">
                <a:solidFill>
                  <a:srgbClr val="000090"/>
                </a:solidFill>
                <a:latin typeface="Consolas"/>
                <a:cs typeface="Consolas"/>
              </a:rPr>
              <a:t>Q1: </a:t>
            </a:r>
            <a:r>
              <a:rPr lang="en-US" sz="1900" b="1" dirty="0" err="1" smtClean="0">
                <a:solidFill>
                  <a:srgbClr val="660066"/>
                </a:solidFill>
                <a:latin typeface="Consolas"/>
                <a:cs typeface="Consolas"/>
              </a:rPr>
              <a:t>NikeCatalog</a:t>
            </a:r>
            <a:r>
              <a:rPr lang="en-US" sz="1900" dirty="0" smtClean="0">
                <a:solidFill>
                  <a:srgbClr val="000090"/>
                </a:solidFill>
                <a:latin typeface="Consolas"/>
                <a:cs typeface="Consolas"/>
              </a:rPr>
              <a:t>(product, price) :- </a:t>
            </a:r>
            <a:r>
              <a:rPr lang="en-US" sz="1900" b="1" dirty="0" smtClean="0">
                <a:solidFill>
                  <a:srgbClr val="660066"/>
                </a:solidFill>
                <a:latin typeface="Consolas"/>
                <a:cs typeface="Consolas"/>
              </a:rPr>
              <a:t>Sells</a:t>
            </a:r>
            <a:r>
              <a:rPr lang="en-US" sz="1900" dirty="0" smtClean="0">
                <a:solidFill>
                  <a:srgbClr val="000090"/>
                </a:solidFill>
                <a:latin typeface="Consolas"/>
                <a:cs typeface="Consolas"/>
              </a:rPr>
              <a:t>(“Nike”, product, price)</a:t>
            </a:r>
          </a:p>
          <a:p>
            <a:pPr>
              <a:lnSpc>
                <a:spcPct val="150000"/>
              </a:lnSpc>
            </a:pPr>
            <a:r>
              <a:rPr lang="en-US" sz="1900" dirty="0" smtClean="0">
                <a:solidFill>
                  <a:srgbClr val="000090"/>
                </a:solidFill>
                <a:latin typeface="Consolas"/>
                <a:cs typeface="Consolas"/>
              </a:rPr>
              <a:t>Q2: </a:t>
            </a:r>
            <a:r>
              <a:rPr lang="en-US" sz="1900" b="1" dirty="0" err="1" smtClean="0">
                <a:solidFill>
                  <a:srgbClr val="660066"/>
                </a:solidFill>
                <a:latin typeface="Consolas"/>
                <a:cs typeface="Consolas"/>
              </a:rPr>
              <a:t>CheapProduct</a:t>
            </a:r>
            <a:r>
              <a:rPr lang="en-US" sz="1900" dirty="0" smtClean="0">
                <a:solidFill>
                  <a:srgbClr val="000090"/>
                </a:solidFill>
                <a:latin typeface="Consolas"/>
                <a:cs typeface="Consolas"/>
              </a:rPr>
              <a:t>(product): 	</a:t>
            </a:r>
            <a:r>
              <a:rPr lang="en-US" sz="1900" b="1" dirty="0" smtClean="0">
                <a:solidFill>
                  <a:srgbClr val="660066"/>
                </a:solidFill>
                <a:latin typeface="Consolas"/>
                <a:cs typeface="Consolas"/>
              </a:rPr>
              <a:t>Sells</a:t>
            </a:r>
            <a:r>
              <a:rPr lang="en-US" sz="1900" dirty="0" smtClean="0">
                <a:solidFill>
                  <a:srgbClr val="000090"/>
                </a:solidFill>
                <a:latin typeface="Consolas"/>
                <a:cs typeface="Consolas"/>
              </a:rPr>
              <a:t>(x,product,p1) AND 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rgbClr val="000090"/>
                </a:solidFill>
                <a:latin typeface="Consolas"/>
                <a:cs typeface="Consolas"/>
              </a:rPr>
              <a:t>	</a:t>
            </a:r>
            <a:r>
              <a:rPr lang="en-US" sz="1900" dirty="0" smtClean="0">
                <a:solidFill>
                  <a:srgbClr val="000090"/>
                </a:solidFill>
                <a:latin typeface="Consolas"/>
                <a:cs typeface="Consolas"/>
              </a:rPr>
              <a:t>							</a:t>
            </a:r>
            <a:r>
              <a:rPr lang="en-US" sz="1900" b="1" dirty="0" smtClean="0">
                <a:solidFill>
                  <a:srgbClr val="660066"/>
                </a:solidFill>
                <a:latin typeface="Consolas"/>
                <a:cs typeface="Consolas"/>
              </a:rPr>
              <a:t>Sells</a:t>
            </a:r>
            <a:r>
              <a:rPr lang="en-US" sz="1900" dirty="0" smtClean="0">
                <a:solidFill>
                  <a:srgbClr val="000090"/>
                </a:solidFill>
                <a:latin typeface="Consolas"/>
                <a:cs typeface="Consolas"/>
              </a:rPr>
              <a:t>(y,</a:t>
            </a:r>
            <a:r>
              <a:rPr lang="en-US" sz="1900" dirty="0">
                <a:solidFill>
                  <a:srgbClr val="000090"/>
                </a:solidFill>
                <a:latin typeface="Consolas"/>
                <a:cs typeface="Consolas"/>
              </a:rPr>
              <a:t>product,p1</a:t>
            </a:r>
            <a:r>
              <a:rPr lang="en-US" sz="1900" dirty="0" smtClean="0">
                <a:solidFill>
                  <a:srgbClr val="000090"/>
                </a:solidFill>
                <a:latin typeface="Consolas"/>
                <a:cs typeface="Consolas"/>
              </a:rPr>
              <a:t>) AND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rgbClr val="000090"/>
                </a:solidFill>
                <a:latin typeface="Consolas"/>
                <a:cs typeface="Consolas"/>
              </a:rPr>
              <a:t>	</a:t>
            </a:r>
            <a:r>
              <a:rPr lang="en-US" sz="1900" dirty="0" smtClean="0">
                <a:solidFill>
                  <a:srgbClr val="000090"/>
                </a:solidFill>
                <a:latin typeface="Consolas"/>
                <a:cs typeface="Consolas"/>
              </a:rPr>
              <a:t>						  	p1 &lt; $10 AND p2 &lt; $10 AND x != y</a:t>
            </a:r>
            <a:endParaRPr lang="en-US" sz="2200" dirty="0" smtClean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77" y="6326097"/>
            <a:ext cx="906054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smtClean="0">
                <a:latin typeface="Trebuchet MS"/>
                <a:cs typeface="Trebuchet MS"/>
              </a:rPr>
              <a:t>(Example from Jeff Ullman)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5" y="5502940"/>
            <a:ext cx="9060548" cy="57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Cheap product is one sold by two diff. producers for &lt; $10.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7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/>
              <a:t>44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2701" y="78258"/>
            <a:ext cx="9089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kern="0" dirty="0" smtClean="0">
                <a:solidFill>
                  <a:srgbClr val="000000"/>
                </a:solidFill>
                <a:latin typeface="Trebuchet MS"/>
              </a:rPr>
              <a:t>Disorderly Declarative Programming</a:t>
            </a:r>
            <a:endParaRPr lang="en-US" sz="33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76" y="693889"/>
            <a:ext cx="9060548" cy="57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Overlog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 is an extension of </a:t>
            </a:r>
            <a:r>
              <a:rPr lang="en-US" sz="2200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Datalog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 for distributed execution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Goal: Program distr. system in </a:t>
            </a:r>
            <a:r>
              <a:rPr lang="en-US" sz="2200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Overlog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-like languages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Ex: Distr. File System Code, Response to file location request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200" dirty="0" err="1" smtClean="0">
                <a:latin typeface="Trebuchet MS"/>
                <a:cs typeface="Trebuchet MS"/>
              </a:rPr>
              <a:t>hb_chunks</a:t>
            </a:r>
            <a:r>
              <a:rPr lang="en-US" sz="2200" dirty="0" smtClean="0">
                <a:latin typeface="Trebuchet MS"/>
                <a:cs typeface="Trebuchet MS"/>
              </a:rPr>
              <a:t> below is </a:t>
            </a:r>
            <a:r>
              <a:rPr lang="en-US" sz="2200" dirty="0" err="1" smtClean="0">
                <a:latin typeface="Trebuchet MS"/>
                <a:cs typeface="Trebuchet MS"/>
              </a:rPr>
              <a:t>hearbeats</a:t>
            </a:r>
            <a:r>
              <a:rPr lang="en-US" sz="2200" dirty="0" smtClean="0">
                <a:latin typeface="Trebuchet MS"/>
                <a:cs typeface="Trebuchet MS"/>
              </a:rPr>
              <a:t> from live workers</a:t>
            </a:r>
          </a:p>
          <a:p>
            <a:endParaRPr lang="en-US" sz="1500" dirty="0" smtClean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>
                <a:latin typeface="Consolas"/>
                <a:cs typeface="Consolas"/>
              </a:rPr>
              <a:t>/ The set of </a:t>
            </a:r>
            <a:r>
              <a:rPr lang="en-US" dirty="0" smtClean="0">
                <a:latin typeface="Consolas"/>
                <a:cs typeface="Consolas"/>
              </a:rPr>
              <a:t>alive machines holding </a:t>
            </a:r>
            <a:r>
              <a:rPr lang="en-US" dirty="0">
                <a:latin typeface="Consolas"/>
                <a:cs typeface="Consolas"/>
              </a:rPr>
              <a:t>each </a:t>
            </a:r>
            <a:r>
              <a:rPr lang="en-US" dirty="0" smtClean="0">
                <a:latin typeface="Consolas"/>
                <a:cs typeface="Consolas"/>
              </a:rPr>
              <a:t>file chunk</a:t>
            </a:r>
            <a:r>
              <a:rPr lang="en-US" dirty="0">
                <a:latin typeface="Consolas"/>
                <a:cs typeface="Consolas"/>
              </a:rPr>
              <a:t/>
            </a:r>
            <a:br>
              <a:rPr lang="en-US" dirty="0">
                <a:latin typeface="Consolas"/>
                <a:cs typeface="Consolas"/>
              </a:rPr>
            </a:br>
            <a:r>
              <a:rPr lang="en-US" b="1" dirty="0" err="1" smtClean="0">
                <a:solidFill>
                  <a:srgbClr val="660066"/>
                </a:solidFill>
                <a:latin typeface="Consolas"/>
                <a:cs typeface="Consolas"/>
              </a:rPr>
              <a:t>alive_chunk_locs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ChunkId</a:t>
            </a:r>
            <a:r>
              <a:rPr lang="en-US" dirty="0">
                <a:latin typeface="Consolas"/>
                <a:cs typeface="Consolas"/>
              </a:rPr>
              <a:t>, set</a:t>
            </a: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 err="1" smtClean="0">
                <a:latin typeface="Consolas"/>
                <a:cs typeface="Consolas"/>
              </a:rPr>
              <a:t>MachineAddr</a:t>
            </a:r>
            <a:r>
              <a:rPr lang="en-US" dirty="0">
                <a:latin typeface="Consolas"/>
                <a:cs typeface="Consolas"/>
              </a:rPr>
              <a:t>&gt;) :- 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b="1" dirty="0">
                <a:solidFill>
                  <a:srgbClr val="660066"/>
                </a:solidFill>
                <a:latin typeface="Consolas"/>
                <a:cs typeface="Consolas"/>
              </a:rPr>
              <a:t>	</a:t>
            </a:r>
            <a:r>
              <a:rPr lang="en-US" b="1" dirty="0" err="1" smtClean="0">
                <a:solidFill>
                  <a:srgbClr val="660066"/>
                </a:solidFill>
                <a:latin typeface="Consolas"/>
                <a:cs typeface="Consolas"/>
              </a:rPr>
              <a:t>hb_chunk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NodeAddr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ChunkId</a:t>
            </a:r>
            <a:r>
              <a:rPr lang="en-US" dirty="0">
                <a:latin typeface="Consolas"/>
                <a:cs typeface="Consolas"/>
              </a:rPr>
              <a:t>, _); </a:t>
            </a:r>
          </a:p>
          <a:p>
            <a:endParaRPr lang="en-US" dirty="0" smtClean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>
                <a:latin typeface="Consolas"/>
                <a:cs typeface="Consolas"/>
              </a:rPr>
              <a:t>/ Chunk exists =&gt; return success and set of nodes </a:t>
            </a:r>
          </a:p>
          <a:p>
            <a:r>
              <a:rPr lang="en-US" b="1" dirty="0" smtClean="0">
                <a:solidFill>
                  <a:srgbClr val="660066"/>
                </a:solidFill>
                <a:latin typeface="Consolas"/>
                <a:cs typeface="Consolas"/>
              </a:rPr>
              <a:t>response</a:t>
            </a:r>
            <a:r>
              <a:rPr lang="en-US" dirty="0">
                <a:latin typeface="Consolas"/>
                <a:cs typeface="Consolas"/>
              </a:rPr>
              <a:t>(@</a:t>
            </a:r>
            <a:r>
              <a:rPr lang="en-US" dirty="0" err="1">
                <a:latin typeface="Consolas"/>
                <a:cs typeface="Consolas"/>
              </a:rPr>
              <a:t>Src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RequestId</a:t>
            </a:r>
            <a:r>
              <a:rPr lang="en-US" dirty="0">
                <a:latin typeface="Consolas"/>
                <a:cs typeface="Consolas"/>
              </a:rPr>
              <a:t>, true, </a:t>
            </a:r>
            <a:r>
              <a:rPr lang="en-US" dirty="0" err="1">
                <a:latin typeface="Consolas"/>
                <a:cs typeface="Consolas"/>
              </a:rPr>
              <a:t>NodeSet</a:t>
            </a:r>
            <a:r>
              <a:rPr lang="en-US" dirty="0">
                <a:latin typeface="Consolas"/>
                <a:cs typeface="Consolas"/>
              </a:rPr>
              <a:t>) :- </a:t>
            </a:r>
          </a:p>
          <a:p>
            <a:r>
              <a:rPr lang="en-US" b="1" dirty="0" smtClean="0">
                <a:solidFill>
                  <a:srgbClr val="660066"/>
                </a:solidFill>
                <a:latin typeface="Consolas"/>
                <a:cs typeface="Consolas"/>
              </a:rPr>
              <a:t>	request</a:t>
            </a:r>
            <a:r>
              <a:rPr lang="en-US" dirty="0">
                <a:latin typeface="Consolas"/>
                <a:cs typeface="Consolas"/>
              </a:rPr>
              <a:t>(@Master, </a:t>
            </a:r>
            <a:r>
              <a:rPr lang="en-US" dirty="0" err="1">
                <a:latin typeface="Consolas"/>
                <a:cs typeface="Consolas"/>
              </a:rPr>
              <a:t>RequestId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Src</a:t>
            </a:r>
            <a:r>
              <a:rPr lang="en-US" dirty="0">
                <a:latin typeface="Consolas"/>
                <a:cs typeface="Consolas"/>
              </a:rPr>
              <a:t>, "</a:t>
            </a:r>
            <a:r>
              <a:rPr lang="en-US" dirty="0" err="1" smtClean="0">
                <a:latin typeface="Consolas"/>
                <a:cs typeface="Consolas"/>
              </a:rPr>
              <a:t>ChunkLocations</a:t>
            </a:r>
            <a:r>
              <a:rPr lang="en-US" dirty="0">
                <a:latin typeface="Consolas"/>
                <a:cs typeface="Consolas"/>
              </a:rPr>
              <a:t>", </a:t>
            </a:r>
            <a:r>
              <a:rPr lang="en-US" dirty="0" err="1">
                <a:latin typeface="Consolas"/>
                <a:cs typeface="Consolas"/>
              </a:rPr>
              <a:t>ChunkId</a:t>
            </a:r>
            <a:r>
              <a:rPr lang="en-US" dirty="0" smtClean="0">
                <a:latin typeface="Consolas"/>
                <a:cs typeface="Consolas"/>
              </a:rPr>
              <a:t>) AND </a:t>
            </a:r>
            <a:endParaRPr lang="en-US" dirty="0">
              <a:latin typeface="Consolas"/>
              <a:cs typeface="Consolas"/>
            </a:endParaRPr>
          </a:p>
          <a:p>
            <a:r>
              <a:rPr lang="en-US" b="1" dirty="0" smtClean="0">
                <a:solidFill>
                  <a:srgbClr val="660066"/>
                </a:solidFill>
                <a:latin typeface="Consolas"/>
                <a:cs typeface="Consolas"/>
              </a:rPr>
              <a:t>	</a:t>
            </a:r>
            <a:r>
              <a:rPr lang="en-US" b="1" dirty="0" err="1" smtClean="0">
                <a:solidFill>
                  <a:srgbClr val="660066"/>
                </a:solidFill>
                <a:latin typeface="Consolas"/>
                <a:cs typeface="Consolas"/>
              </a:rPr>
              <a:t>alive_chunk_locs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ChunkId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NodeSet</a:t>
            </a:r>
            <a:r>
              <a:rPr lang="en-US" dirty="0">
                <a:latin typeface="Consolas"/>
                <a:cs typeface="Consolas"/>
              </a:rPr>
              <a:t>); </a:t>
            </a:r>
          </a:p>
          <a:p>
            <a:endParaRPr lang="en-US" dirty="0" smtClean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>
                <a:latin typeface="Consolas"/>
                <a:cs typeface="Consolas"/>
              </a:rPr>
              <a:t>/ Chunk does not exist =&gt; return failure </a:t>
            </a:r>
          </a:p>
          <a:p>
            <a:r>
              <a:rPr lang="en-US" b="1" dirty="0" smtClean="0">
                <a:solidFill>
                  <a:srgbClr val="660066"/>
                </a:solidFill>
                <a:latin typeface="Consolas"/>
                <a:cs typeface="Consolas"/>
              </a:rPr>
              <a:t>response</a:t>
            </a:r>
            <a:r>
              <a:rPr lang="en-US" dirty="0">
                <a:latin typeface="Consolas"/>
                <a:cs typeface="Consolas"/>
              </a:rPr>
              <a:t>(@</a:t>
            </a:r>
            <a:r>
              <a:rPr lang="en-US" dirty="0" err="1">
                <a:latin typeface="Consolas"/>
                <a:cs typeface="Consolas"/>
              </a:rPr>
              <a:t>Src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RequestId</a:t>
            </a:r>
            <a:r>
              <a:rPr lang="en-US" dirty="0">
                <a:latin typeface="Consolas"/>
                <a:cs typeface="Consolas"/>
              </a:rPr>
              <a:t>, false, null) :- </a:t>
            </a:r>
          </a:p>
          <a:p>
            <a:r>
              <a:rPr lang="en-US" dirty="0" smtClean="0">
                <a:latin typeface="Consolas"/>
                <a:cs typeface="Consolas"/>
              </a:rPr>
              <a:t>	</a:t>
            </a:r>
            <a:r>
              <a:rPr lang="en-US" b="1" dirty="0" smtClean="0">
                <a:solidFill>
                  <a:srgbClr val="660066"/>
                </a:solidFill>
                <a:latin typeface="Consolas"/>
                <a:cs typeface="Consolas"/>
              </a:rPr>
              <a:t>request</a:t>
            </a:r>
            <a:r>
              <a:rPr lang="en-US" dirty="0">
                <a:latin typeface="Consolas"/>
                <a:cs typeface="Consolas"/>
              </a:rPr>
              <a:t>(@Master, </a:t>
            </a:r>
            <a:r>
              <a:rPr lang="en-US" dirty="0" err="1">
                <a:latin typeface="Consolas"/>
                <a:cs typeface="Consolas"/>
              </a:rPr>
              <a:t>RequestId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Src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smtClean="0">
                <a:latin typeface="Consolas"/>
                <a:cs typeface="Consolas"/>
              </a:rPr>
              <a:t>"</a:t>
            </a:r>
            <a:r>
              <a:rPr lang="en-US" dirty="0" err="1">
                <a:latin typeface="Consolas"/>
                <a:cs typeface="Consolas"/>
              </a:rPr>
              <a:t>ChunkLocations</a:t>
            </a:r>
            <a:r>
              <a:rPr lang="en-US" dirty="0" smtClean="0">
                <a:latin typeface="Consolas"/>
                <a:cs typeface="Consolas"/>
              </a:rPr>
              <a:t>"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ChunkId</a:t>
            </a:r>
            <a:r>
              <a:rPr lang="en-US" dirty="0" smtClean="0">
                <a:latin typeface="Consolas"/>
                <a:cs typeface="Consolas"/>
              </a:rPr>
              <a:t>)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AND 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Consolas"/>
                <a:cs typeface="Consolas"/>
              </a:rPr>
              <a:t>notin</a:t>
            </a:r>
            <a:r>
              <a:rPr lang="en-US" dirty="0" smtClean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Consolas"/>
                <a:cs typeface="Consolas"/>
              </a:rPr>
              <a:t>hb_chunk</a:t>
            </a:r>
            <a:r>
              <a:rPr lang="en-US" dirty="0">
                <a:latin typeface="Consolas"/>
                <a:cs typeface="Consolas"/>
              </a:rPr>
              <a:t>(_, </a:t>
            </a:r>
            <a:r>
              <a:rPr lang="en-US" dirty="0" err="1">
                <a:latin typeface="Consolas"/>
                <a:cs typeface="Consolas"/>
              </a:rPr>
              <a:t>ChunkId</a:t>
            </a:r>
            <a:r>
              <a:rPr lang="en-US" dirty="0">
                <a:latin typeface="Consolas"/>
                <a:cs typeface="Consolas"/>
              </a:rPr>
              <a:t>, _);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30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/>
              <a:t>45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2701" y="78258"/>
            <a:ext cx="9089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kern="0" dirty="0" smtClean="0">
                <a:solidFill>
                  <a:srgbClr val="000000"/>
                </a:solidFill>
                <a:latin typeface="Trebuchet MS"/>
              </a:rPr>
              <a:t>Disorderly Declarative Programming</a:t>
            </a:r>
            <a:endParaRPr lang="en-US" sz="33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76" y="735053"/>
            <a:ext cx="9060548" cy="596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You can really implement distributed systems with declarative logic programming!!!</a:t>
            </a:r>
          </a:p>
          <a:p>
            <a:pPr algn="ctr">
              <a:lnSpc>
                <a:spcPct val="150000"/>
              </a:lnSpc>
            </a:pPr>
            <a:r>
              <a:rPr lang="en-US" sz="32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Ex: distributed </a:t>
            </a:r>
            <a:r>
              <a:rPr lang="en-US" sz="3200" i="1" dirty="0">
                <a:solidFill>
                  <a:srgbClr val="FF0000"/>
                </a:solidFill>
                <a:latin typeface="Trebuchet MS"/>
                <a:cs typeface="Trebuchet MS"/>
              </a:rPr>
              <a:t>file systems</a:t>
            </a:r>
            <a:r>
              <a:rPr lang="en-US" sz="3200" i="1" dirty="0">
                <a:solidFill>
                  <a:srgbClr val="000090"/>
                </a:solidFill>
                <a:latin typeface="Trebuchet MS"/>
                <a:cs typeface="Trebuchet MS"/>
              </a:rPr>
              <a:t>, distributed </a:t>
            </a:r>
            <a:r>
              <a:rPr lang="en-US" sz="3200" i="1" dirty="0">
                <a:solidFill>
                  <a:srgbClr val="FF0000"/>
                </a:solidFill>
                <a:latin typeface="Trebuchet MS"/>
                <a:cs typeface="Trebuchet MS"/>
              </a:rPr>
              <a:t>locking services</a:t>
            </a:r>
            <a:r>
              <a:rPr lang="en-US" sz="3200" i="1" dirty="0">
                <a:solidFill>
                  <a:srgbClr val="000090"/>
                </a:solidFill>
                <a:latin typeface="Trebuchet MS"/>
                <a:cs typeface="Trebuchet MS"/>
              </a:rPr>
              <a:t>, distributed </a:t>
            </a:r>
            <a:r>
              <a:rPr lang="en-US" sz="3200" i="1" dirty="0">
                <a:solidFill>
                  <a:srgbClr val="FF0000"/>
                </a:solidFill>
                <a:latin typeface="Trebuchet MS"/>
                <a:cs typeface="Trebuchet MS"/>
              </a:rPr>
              <a:t>data processing systems </a:t>
            </a:r>
            <a:r>
              <a:rPr lang="en-US" sz="3200" i="1" dirty="0">
                <a:solidFill>
                  <a:srgbClr val="000090"/>
                </a:solidFill>
                <a:latin typeface="Trebuchet MS"/>
                <a:cs typeface="Trebuchet MS"/>
              </a:rPr>
              <a:t>(e.g. </a:t>
            </a:r>
            <a:r>
              <a:rPr lang="en-US" sz="3200" i="1" dirty="0" err="1">
                <a:solidFill>
                  <a:srgbClr val="000090"/>
                </a:solidFill>
                <a:latin typeface="Trebuchet MS"/>
                <a:cs typeface="Trebuchet MS"/>
              </a:rPr>
              <a:t>MapReduce</a:t>
            </a:r>
            <a:r>
              <a:rPr lang="en-US" sz="32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200" i="1" dirty="0" smtClean="0">
                <a:solidFill>
                  <a:srgbClr val="008000"/>
                </a:solidFill>
                <a:latin typeface="Trebuchet MS"/>
                <a:cs typeface="Trebuchet MS"/>
              </a:rPr>
              <a:t>Advantages: Much more concise! </a:t>
            </a:r>
          </a:p>
          <a:p>
            <a:pPr algn="ctr">
              <a:lnSpc>
                <a:spcPct val="150000"/>
              </a:lnSpc>
            </a:pPr>
            <a:r>
              <a:rPr lang="en-US" sz="3200" i="1" dirty="0" err="1" smtClean="0">
                <a:solidFill>
                  <a:srgbClr val="008000"/>
                </a:solidFill>
                <a:latin typeface="Trebuchet MS"/>
                <a:cs typeface="Trebuchet MS"/>
              </a:rPr>
              <a:t>Pseudocode</a:t>
            </a:r>
            <a:r>
              <a:rPr lang="en-US" sz="3200" i="1" dirty="0" smtClean="0">
                <a:solidFill>
                  <a:srgbClr val="008000"/>
                </a:solidFill>
                <a:latin typeface="Trebuchet MS"/>
                <a:cs typeface="Trebuchet MS"/>
              </a:rPr>
              <a:t>-like</a:t>
            </a:r>
          </a:p>
          <a:p>
            <a:pPr algn="ctr">
              <a:lnSpc>
                <a:spcPct val="150000"/>
              </a:lnSpc>
            </a:pPr>
            <a:r>
              <a:rPr lang="en-US" sz="3200" i="1" dirty="0" smtClean="0">
                <a:solidFill>
                  <a:srgbClr val="008000"/>
                </a:solidFill>
                <a:latin typeface="Trebuchet MS"/>
                <a:cs typeface="Trebuchet MS"/>
              </a:rPr>
              <a:t>Easier to test/debug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80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25" y="708420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266" y="20403"/>
            <a:ext cx="88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0" dirty="0" err="1" smtClean="0">
                <a:solidFill>
                  <a:srgbClr val="000000"/>
                </a:solidFill>
                <a:latin typeface="Trebuchet MS"/>
              </a:rPr>
              <a:t>Coflow</a:t>
            </a:r>
            <a:r>
              <a:rPr lang="en-US" sz="3600" kern="0" dirty="0" smtClean="0">
                <a:solidFill>
                  <a:srgbClr val="000000"/>
                </a:solidFill>
                <a:latin typeface="Trebuchet MS"/>
              </a:rPr>
              <a:t> Networking: Recall BSP</a:t>
            </a:r>
            <a:endParaRPr lang="en-US" sz="36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075C179-5504-0F4F-A25C-5707CD43B0A9}" type="slidenum">
              <a:rPr lang="en-US" smtClean="0"/>
              <a:t>46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99143" y="844653"/>
            <a:ext cx="8520581" cy="50258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611" y="2886813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6897" y="4032456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38230" y="1058577"/>
            <a:ext cx="23059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49796" y="5454972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85614" y="4079669"/>
            <a:ext cx="157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rebuchet MS"/>
                <a:cs typeface="Trebuchet MS"/>
              </a:rPr>
              <a:t>Machine 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16071" y="1452430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88531" y="2926206"/>
            <a:ext cx="2176272" cy="1152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9841" y="4318669"/>
            <a:ext cx="2172502" cy="115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cxnSp>
        <p:nvCxnSpPr>
          <p:cNvPr id="45" name="Straight Arrow Connector 44"/>
          <p:cNvCxnSpPr>
            <a:stCxn id="44" idx="0"/>
            <a:endCxn id="42" idx="2"/>
          </p:cNvCxnSpPr>
          <p:nvPr/>
        </p:nvCxnSpPr>
        <p:spPr>
          <a:xfrm flipH="1" flipV="1">
            <a:off x="4604207" y="2604574"/>
            <a:ext cx="1885" cy="1714095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1"/>
            <a:endCxn id="42" idx="2"/>
          </p:cNvCxnSpPr>
          <p:nvPr/>
        </p:nvCxnSpPr>
        <p:spPr>
          <a:xfrm flipH="1" flipV="1">
            <a:off x="4604207" y="2604574"/>
            <a:ext cx="1284324" cy="89770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2"/>
            <a:endCxn id="37" idx="3"/>
          </p:cNvCxnSpPr>
          <p:nvPr/>
        </p:nvCxnSpPr>
        <p:spPr>
          <a:xfrm flipH="1">
            <a:off x="3319883" y="2604574"/>
            <a:ext cx="1284324" cy="85831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0"/>
            <a:endCxn id="37" idx="3"/>
          </p:cNvCxnSpPr>
          <p:nvPr/>
        </p:nvCxnSpPr>
        <p:spPr>
          <a:xfrm flipH="1" flipV="1">
            <a:off x="3319883" y="3462885"/>
            <a:ext cx="1286209" cy="855784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1"/>
            <a:endCxn id="44" idx="0"/>
          </p:cNvCxnSpPr>
          <p:nvPr/>
        </p:nvCxnSpPr>
        <p:spPr>
          <a:xfrm flipH="1">
            <a:off x="4606092" y="3502278"/>
            <a:ext cx="1282439" cy="816391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1"/>
            <a:endCxn id="37" idx="3"/>
          </p:cNvCxnSpPr>
          <p:nvPr/>
        </p:nvCxnSpPr>
        <p:spPr>
          <a:xfrm flipH="1" flipV="1">
            <a:off x="3319883" y="3462885"/>
            <a:ext cx="2568648" cy="39393"/>
          </a:xfrm>
          <a:prstGeom prst="straightConnector1">
            <a:avLst/>
          </a:prstGeom>
          <a:ln w="47625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3611" y="2954960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19841" y="1542496"/>
            <a:ext cx="2172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10926" y="4364002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88531" y="2954960"/>
            <a:ext cx="217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User code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6254" y="1116846"/>
            <a:ext cx="1115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B90000"/>
                </a:solidFill>
                <a:latin typeface="Trebuchet MS"/>
                <a:cs typeface="Trebuchet MS"/>
              </a:rPr>
              <a:t>Global Clock</a:t>
            </a:r>
            <a:endParaRPr lang="en-US" sz="2200" b="1" i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9883" y="3247441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91208" y="4141430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68041" y="2591305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92343" y="3286834"/>
            <a:ext cx="199958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8878460">
            <a:off x="4613768" y="2691889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8878460">
            <a:off x="3274276" y="3577743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8846837">
            <a:off x="4267457" y="2575810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8846837">
            <a:off x="5586614" y="3456790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8878460">
            <a:off x="5454858" y="3198783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8846837">
            <a:off x="3415487" y="2996271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8846837">
            <a:off x="4786421" y="3881992"/>
            <a:ext cx="201168" cy="4297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8878460">
            <a:off x="4151423" y="4024887"/>
            <a:ext cx="429768" cy="201168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428787" y="913432"/>
            <a:ext cx="1546450" cy="1545997"/>
            <a:chOff x="1428787" y="1012209"/>
            <a:chExt cx="1546450" cy="1545997"/>
          </a:xfrm>
        </p:grpSpPr>
        <p:pic>
          <p:nvPicPr>
            <p:cNvPr id="3" name="Picture 2" descr="simple-cloc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87" y="1012209"/>
              <a:ext cx="1546450" cy="154599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2195285" y="1238083"/>
              <a:ext cx="0" cy="5943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2195285" y="1409790"/>
              <a:ext cx="0" cy="4114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Multidocument 56"/>
          <p:cNvSpPr/>
          <p:nvPr/>
        </p:nvSpPr>
        <p:spPr>
          <a:xfrm>
            <a:off x="3740365" y="2101936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Multidocument 59"/>
          <p:cNvSpPr/>
          <p:nvPr/>
        </p:nvSpPr>
        <p:spPr>
          <a:xfrm>
            <a:off x="1374248" y="3522939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" name="Multidocument 60"/>
          <p:cNvSpPr/>
          <p:nvPr/>
        </p:nvSpPr>
        <p:spPr>
          <a:xfrm>
            <a:off x="6156991" y="3577190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2" name="Multidocument 61"/>
          <p:cNvSpPr/>
          <p:nvPr/>
        </p:nvSpPr>
        <p:spPr>
          <a:xfrm>
            <a:off x="3757972" y="4929034"/>
            <a:ext cx="1706818" cy="391160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5" y="58422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rgbClr val="990000"/>
                </a:solidFill>
                <a:latin typeface="Trebuchet MS"/>
                <a:cs typeface="Trebuchet MS"/>
              </a:rPr>
              <a:t>Q: Which networking protocols are good for BSP? </a:t>
            </a:r>
          </a:p>
          <a:p>
            <a:pPr algn="ctr"/>
            <a:r>
              <a:rPr lang="en-US" sz="3000" i="1" dirty="0" smtClean="0">
                <a:solidFill>
                  <a:srgbClr val="990000"/>
                </a:solidFill>
                <a:latin typeface="Trebuchet MS"/>
                <a:cs typeface="Trebuchet MS"/>
              </a:rPr>
              <a:t>TCP or something else? </a:t>
            </a:r>
            <a:endParaRPr lang="en-US" sz="3000" i="1" dirty="0">
              <a:solidFill>
                <a:srgbClr val="990000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88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2.96296E-6 L 0.08734 -0.08449 " pathEditMode="relative" ptsTypes="AA"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1898 L 0.09028 0.07107 " pathEditMode="relative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72E-18 L 0.24652 1.73472E-18 " pathEditMode="relative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10625 0.083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41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73472E-18 L -0.09479 -0.08472 " pathEditMode="relative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23611 0.000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444E-6 6.2963E-6 L -9.44444E-6 0.21135 " pathEditMode="relative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9549 0.08495 " pathEditMode="relative" ptsTypes="AA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09774 0.0974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486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96296E-6 L 0.09219 -0.08681 " pathEditMode="relative" ptsTypes="AA">
                                      <p:cBhvr>
                                        <p:cTn id="62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7037E-7 L -8.67362E-19 -0.21134 " pathEditMode="relative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0579 L -0.11563 -0.103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-544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0" grpId="0"/>
      <p:bldP spid="66" grpId="0"/>
      <p:bldP spid="69" grpId="0"/>
      <p:bldP spid="2" grpId="0" animBg="1"/>
      <p:bldP spid="2" grpId="1" animBg="1"/>
      <p:bldP spid="2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46" grpId="0" animBg="1"/>
      <p:bldP spid="46" grpId="1" animBg="1"/>
      <p:bldP spid="46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/>
              <a:t>47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2701" y="78258"/>
            <a:ext cx="9089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kern="0" dirty="0" smtClean="0">
                <a:solidFill>
                  <a:srgbClr val="000000"/>
                </a:solidFill>
                <a:latin typeface="Trebuchet MS"/>
              </a:rPr>
              <a:t>Mismatch of TCP with BSP systems</a:t>
            </a:r>
            <a:endParaRPr lang="en-US" sz="33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143" y="637445"/>
            <a:ext cx="9060548" cy="412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TCP is based on the notion of machine-to-machine </a:t>
            </a:r>
            <a:r>
              <a:rPr lang="en-US" sz="2200" i="1" dirty="0" smtClean="0">
                <a:solidFill>
                  <a:srgbClr val="990000"/>
                </a:solidFill>
                <a:latin typeface="Trebuchet MS"/>
                <a:cs typeface="Trebuchet MS"/>
              </a:rPr>
              <a:t>flow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I.e. Each </a:t>
            </a:r>
            <a:r>
              <a:rPr lang="en-US" sz="2200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M</a:t>
            </a:r>
            <a:r>
              <a:rPr lang="en-US" sz="2200" baseline="-25000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i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 – </a:t>
            </a:r>
            <a:r>
              <a:rPr lang="en-US" sz="2200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M</a:t>
            </a:r>
            <a:r>
              <a:rPr lang="en-US" sz="2200" baseline="-25000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j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 communication is separate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Objective of TCP: Be fair to each flow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I.e. give each one equal bandwidth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But in BSP these communications are part of the same goal!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Objective should be: Finish all comm. cumulatively as early as possible.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Fairness is not important!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003477" y="3916901"/>
            <a:ext cx="4073247" cy="2812696"/>
            <a:chOff x="563771" y="989915"/>
            <a:chExt cx="8520581" cy="5120342"/>
          </a:xfrm>
        </p:grpSpPr>
        <p:sp>
          <p:nvSpPr>
            <p:cNvPr id="89" name="Rectangle 88"/>
            <p:cNvSpPr/>
            <p:nvPr/>
          </p:nvSpPr>
          <p:spPr>
            <a:xfrm>
              <a:off x="563771" y="1084440"/>
              <a:ext cx="8520581" cy="502581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 smtClean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143611" y="2886813"/>
              <a:ext cx="2176272" cy="11521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40881" y="4032455"/>
              <a:ext cx="2716589" cy="605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261119" y="989915"/>
              <a:ext cx="2718764" cy="605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4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361925" y="5414961"/>
              <a:ext cx="2535816" cy="605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2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654180" y="4079669"/>
              <a:ext cx="2744394" cy="605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ebuchet MS"/>
                  <a:cs typeface="Trebuchet MS"/>
                </a:rPr>
                <a:t>Machine 3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516071" y="1606560"/>
              <a:ext cx="2176273" cy="115214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888531" y="2926206"/>
              <a:ext cx="2176272" cy="11521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519841" y="4318669"/>
              <a:ext cx="2172502" cy="11544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cxnSp>
          <p:nvCxnSpPr>
            <p:cNvPr id="100" name="Straight Arrow Connector 99"/>
            <p:cNvCxnSpPr>
              <a:stCxn id="99" idx="0"/>
              <a:endCxn id="97" idx="2"/>
            </p:cNvCxnSpPr>
            <p:nvPr/>
          </p:nvCxnSpPr>
          <p:spPr>
            <a:xfrm flipH="1" flipV="1">
              <a:off x="4604208" y="2758703"/>
              <a:ext cx="1883" cy="1559965"/>
            </a:xfrm>
            <a:prstGeom prst="straightConnector1">
              <a:avLst/>
            </a:prstGeom>
            <a:ln w="47625">
              <a:solidFill>
                <a:schemeClr val="bg1">
                  <a:lumMod val="50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8" idx="1"/>
              <a:endCxn id="97" idx="2"/>
            </p:cNvCxnSpPr>
            <p:nvPr/>
          </p:nvCxnSpPr>
          <p:spPr>
            <a:xfrm flipH="1" flipV="1">
              <a:off x="4604208" y="2758703"/>
              <a:ext cx="1284323" cy="743575"/>
            </a:xfrm>
            <a:prstGeom prst="straightConnector1">
              <a:avLst/>
            </a:prstGeom>
            <a:ln w="47625">
              <a:solidFill>
                <a:schemeClr val="bg1">
                  <a:lumMod val="50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97" idx="2"/>
              <a:endCxn id="90" idx="3"/>
            </p:cNvCxnSpPr>
            <p:nvPr/>
          </p:nvCxnSpPr>
          <p:spPr>
            <a:xfrm flipH="1">
              <a:off x="3319883" y="2758703"/>
              <a:ext cx="1284325" cy="704182"/>
            </a:xfrm>
            <a:prstGeom prst="straightConnector1">
              <a:avLst/>
            </a:prstGeom>
            <a:ln w="47625">
              <a:solidFill>
                <a:schemeClr val="bg1">
                  <a:lumMod val="50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99" idx="0"/>
              <a:endCxn id="90" idx="3"/>
            </p:cNvCxnSpPr>
            <p:nvPr/>
          </p:nvCxnSpPr>
          <p:spPr>
            <a:xfrm flipH="1" flipV="1">
              <a:off x="3319883" y="3462885"/>
              <a:ext cx="1286209" cy="855784"/>
            </a:xfrm>
            <a:prstGeom prst="straightConnector1">
              <a:avLst/>
            </a:prstGeom>
            <a:ln w="47625">
              <a:solidFill>
                <a:schemeClr val="bg1">
                  <a:lumMod val="50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98" idx="1"/>
              <a:endCxn id="99" idx="0"/>
            </p:cNvCxnSpPr>
            <p:nvPr/>
          </p:nvCxnSpPr>
          <p:spPr>
            <a:xfrm flipH="1">
              <a:off x="4606092" y="3502278"/>
              <a:ext cx="1282439" cy="816391"/>
            </a:xfrm>
            <a:prstGeom prst="straightConnector1">
              <a:avLst/>
            </a:prstGeom>
            <a:ln w="47625">
              <a:solidFill>
                <a:schemeClr val="bg1">
                  <a:lumMod val="50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98" idx="1"/>
              <a:endCxn id="90" idx="3"/>
            </p:cNvCxnSpPr>
            <p:nvPr/>
          </p:nvCxnSpPr>
          <p:spPr>
            <a:xfrm flipH="1" flipV="1">
              <a:off x="3319883" y="3462885"/>
              <a:ext cx="2568648" cy="39393"/>
            </a:xfrm>
            <a:prstGeom prst="straightConnector1">
              <a:avLst/>
            </a:prstGeom>
            <a:ln w="47625">
              <a:solidFill>
                <a:schemeClr val="bg1">
                  <a:lumMod val="50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/>
          <p:cNvSpPr txBox="1"/>
          <p:nvPr/>
        </p:nvSpPr>
        <p:spPr>
          <a:xfrm>
            <a:off x="10143" y="4522546"/>
            <a:ext cx="4759413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i="1" dirty="0" err="1" smtClean="0">
                <a:solidFill>
                  <a:srgbClr val="990000"/>
                </a:solidFill>
                <a:latin typeface="Trebuchet MS"/>
                <a:cs typeface="Trebuchet MS"/>
              </a:rPr>
              <a:t>Coflow</a:t>
            </a:r>
            <a:r>
              <a:rPr lang="en-US" sz="3000" i="1" dirty="0" smtClean="0">
                <a:solidFill>
                  <a:srgbClr val="990000"/>
                </a:solidFill>
                <a:latin typeface="Trebuchet MS"/>
                <a:cs typeface="Trebuchet MS"/>
              </a:rPr>
              <a:t> networking is an alternative to TCP to achieve this objective!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5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8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C179-5504-0F4F-A25C-5707CD43B0A9}" type="slidenum">
              <a:rPr lang="en-US" smtClean="0"/>
              <a:t>48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80719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2701" y="78258"/>
            <a:ext cx="9089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kern="0" dirty="0" smtClean="0">
                <a:solidFill>
                  <a:srgbClr val="000000"/>
                </a:solidFill>
                <a:latin typeface="Trebuchet MS"/>
              </a:rPr>
              <a:t>Course Goals</a:t>
            </a:r>
            <a:endParaRPr lang="en-US" sz="3300" b="1" dirty="0">
              <a:solidFill>
                <a:srgbClr val="B90000"/>
              </a:solidFill>
              <a:latin typeface="Trebuchet MS"/>
              <a:cs typeface="Trebuchet M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476" y="693889"/>
            <a:ext cx="9060548" cy="412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Topic Coverage: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Formal models of comp. in distr. data processing systems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Killer applications of these systems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Common infrastructure tools underlying these systems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2 Exciting cutting-edge research topics: Disorderly Declarative Programming &amp; </a:t>
            </a:r>
            <a:r>
              <a:rPr lang="en-US" sz="2200" dirty="0" err="1" smtClean="0">
                <a:solidFill>
                  <a:srgbClr val="990000"/>
                </a:solidFill>
                <a:latin typeface="Trebuchet MS"/>
                <a:cs typeface="Trebuchet MS"/>
              </a:rPr>
              <a:t>Coflow</a:t>
            </a: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 Networking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Cover some of the best PhD theses of the last 5 years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Do a mini-research project on one of these systems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9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6079" y="64300"/>
            <a:ext cx="86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Course Diagram</a:t>
            </a:r>
            <a:endParaRPr lang="en-US" sz="3600" dirty="0">
              <a:latin typeface="Trebuchet MS"/>
              <a:cs typeface="Trebuchet MS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0" y="758856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D4509-1FB2-2540-A246-CEF93BA68631}" type="slidenum">
              <a:rPr lang="en-US" smtClean="0"/>
              <a:t>49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879" y="897011"/>
            <a:ext cx="5664485" cy="5987749"/>
            <a:chOff x="292881" y="894885"/>
            <a:chExt cx="5664485" cy="5703516"/>
          </a:xfrm>
        </p:grpSpPr>
        <p:sp>
          <p:nvSpPr>
            <p:cNvPr id="6" name="Rounded Rectangle 5"/>
            <p:cNvSpPr/>
            <p:nvPr/>
          </p:nvSpPr>
          <p:spPr>
            <a:xfrm>
              <a:off x="370253" y="894885"/>
              <a:ext cx="5587113" cy="5547980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7565" y="973184"/>
              <a:ext cx="5289801" cy="615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halkboard"/>
                  <a:cs typeface="Chalkboard"/>
                </a:rPr>
                <a:t>Computation Models, Systems, &amp; Applications in Modern Dist. Data </a:t>
              </a:r>
              <a:r>
                <a:rPr lang="en-US" dirty="0" err="1" smtClean="0">
                  <a:solidFill>
                    <a:srgbClr val="FF0000"/>
                  </a:solidFill>
                  <a:latin typeface="Chalkboard"/>
                  <a:cs typeface="Chalkboard"/>
                </a:rPr>
                <a:t>Proccessing</a:t>
              </a:r>
              <a:endParaRPr lang="en-US" dirty="0">
                <a:solidFill>
                  <a:srgbClr val="FF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2881" y="1520087"/>
              <a:ext cx="5537484" cy="5078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92024">
                <a:buFont typeface="Arial"/>
                <a:buChar char="•"/>
              </a:pPr>
              <a:r>
                <a:rPr lang="en-US" b="1" dirty="0" smtClean="0"/>
                <a:t>Bulk Synchronous Parallel Computing</a:t>
              </a:r>
            </a:p>
            <a:p>
              <a:pPr marL="742950" lvl="1" indent="-192024">
                <a:buFont typeface="Arial"/>
                <a:buChar char="•"/>
              </a:pPr>
              <a:r>
                <a:rPr lang="en-US" dirty="0" smtClean="0"/>
                <a:t>Systems: </a:t>
              </a:r>
              <a:r>
                <a:rPr lang="en-US" dirty="0" err="1" smtClean="0"/>
                <a:t>MapReduce</a:t>
              </a:r>
              <a:r>
                <a:rPr lang="en-US" dirty="0" smtClean="0"/>
                <a:t>, Spark, </a:t>
              </a:r>
              <a:r>
                <a:rPr lang="en-US" dirty="0" err="1" smtClean="0"/>
                <a:t>Pregel</a:t>
              </a:r>
              <a:r>
                <a:rPr lang="en-US" dirty="0" smtClean="0"/>
                <a:t>, CIEL, … </a:t>
              </a:r>
            </a:p>
            <a:p>
              <a:pPr marL="742950" lvl="1" indent="-192024">
                <a:buFont typeface="Arial"/>
                <a:buChar char="•"/>
              </a:pPr>
              <a:r>
                <a:rPr lang="en-US" dirty="0" smtClean="0"/>
                <a:t>Apps: General Data Processing Systems, Relational Data Processing, Data warehousing,</a:t>
              </a:r>
              <a:r>
                <a:rPr lang="en-US" dirty="0"/>
                <a:t> </a:t>
              </a:r>
              <a:r>
                <a:rPr lang="en-US" dirty="0" smtClean="0"/>
                <a:t>Graph Processing</a:t>
              </a:r>
            </a:p>
            <a:p>
              <a:pPr marL="285750" indent="-192024">
                <a:buFont typeface="Arial"/>
                <a:buChar char="•"/>
              </a:pPr>
              <a:r>
                <a:rPr lang="en-US" b="1" dirty="0" smtClean="0"/>
                <a:t>Asynchronous Computing</a:t>
              </a:r>
            </a:p>
            <a:p>
              <a:pPr marL="742950" lvl="1" indent="-192024">
                <a:buFont typeface="Arial"/>
                <a:buChar char="•"/>
              </a:pPr>
              <a:r>
                <a:rPr lang="en-US" dirty="0" smtClean="0"/>
                <a:t>Systems: </a:t>
              </a:r>
              <a:r>
                <a:rPr lang="en-US" dirty="0" err="1" smtClean="0"/>
                <a:t>PowerGraph</a:t>
              </a:r>
              <a:r>
                <a:rPr lang="en-US" dirty="0"/>
                <a:t> </a:t>
              </a:r>
              <a:r>
                <a:rPr lang="en-US" dirty="0" smtClean="0"/>
                <a:t>&amp; coordination-avoiding system prototypes</a:t>
              </a:r>
            </a:p>
            <a:p>
              <a:pPr marL="742950" lvl="1" indent="-192024">
                <a:buFont typeface="Arial"/>
                <a:buChar char="•"/>
              </a:pPr>
              <a:r>
                <a:rPr lang="en-US" dirty="0" smtClean="0"/>
                <a:t>Apps: Machine Learning, Graph </a:t>
              </a:r>
              <a:r>
                <a:rPr lang="en-US" dirty="0"/>
                <a:t>P</a:t>
              </a:r>
              <a:r>
                <a:rPr lang="en-US" dirty="0" smtClean="0"/>
                <a:t>rocessing, Asynchronous OLTP</a:t>
              </a:r>
            </a:p>
            <a:p>
              <a:pPr marL="285750" indent="-192024">
                <a:buFont typeface="Arial"/>
                <a:buChar char="•"/>
              </a:pPr>
              <a:r>
                <a:rPr lang="en-US" b="1" dirty="0" smtClean="0"/>
                <a:t>Streaming</a:t>
              </a:r>
            </a:p>
            <a:p>
              <a:pPr marL="742950" lvl="1" indent="-192024">
                <a:buFont typeface="Arial"/>
                <a:buChar char="•"/>
              </a:pPr>
              <a:r>
                <a:rPr lang="en-US" dirty="0" smtClean="0"/>
                <a:t>Systems: Storm, </a:t>
              </a:r>
              <a:r>
                <a:rPr lang="en-US" dirty="0" err="1" smtClean="0"/>
                <a:t>MillWheel</a:t>
              </a:r>
              <a:endParaRPr lang="en-US" dirty="0" smtClean="0"/>
            </a:p>
            <a:p>
              <a:pPr marL="742950" lvl="1" indent="-192024">
                <a:buFont typeface="Arial"/>
                <a:buChar char="•"/>
              </a:pPr>
              <a:r>
                <a:rPr lang="en-US" dirty="0" smtClean="0"/>
                <a:t>Apps: Continuous queries, monitoring </a:t>
              </a:r>
              <a:r>
                <a:rPr lang="en-US" dirty="0"/>
                <a:t>a</a:t>
              </a:r>
              <a:r>
                <a:rPr lang="en-US" dirty="0" smtClean="0"/>
                <a:t>pplications, sensors, Google Trends</a:t>
              </a:r>
            </a:p>
            <a:p>
              <a:pPr marL="285750" indent="-192024">
                <a:buFont typeface="Arial"/>
                <a:buChar char="•"/>
              </a:pPr>
              <a:r>
                <a:rPr lang="en-US" b="1" dirty="0" smtClean="0"/>
                <a:t>Timely &amp; Differential Dataflow</a:t>
              </a:r>
            </a:p>
            <a:p>
              <a:pPr marL="742950" lvl="1" indent="-192024">
                <a:buFont typeface="Arial"/>
                <a:buChar char="•"/>
              </a:pPr>
              <a:r>
                <a:rPr lang="en-US" dirty="0" smtClean="0"/>
                <a:t>Systems: Naiad</a:t>
              </a:r>
            </a:p>
            <a:p>
              <a:pPr marL="742950" lvl="1" indent="-192024">
                <a:buFont typeface="Arial"/>
                <a:buChar char="•"/>
              </a:pPr>
              <a:r>
                <a:rPr lang="en-US" dirty="0" smtClean="0"/>
                <a:t>Apps: Fast, complex doubly-nested loop computations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71994" y="1421960"/>
            <a:ext cx="3186634" cy="2262116"/>
            <a:chOff x="1573330" y="4832898"/>
            <a:chExt cx="3547152" cy="2262116"/>
          </a:xfrm>
        </p:grpSpPr>
        <p:sp>
          <p:nvSpPr>
            <p:cNvPr id="8" name="Rounded Rectangle 7"/>
            <p:cNvSpPr/>
            <p:nvPr/>
          </p:nvSpPr>
          <p:spPr>
            <a:xfrm>
              <a:off x="1699621" y="4850293"/>
              <a:ext cx="3420861" cy="224472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32119" y="4832898"/>
              <a:ext cx="32883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halkboard"/>
                  <a:cs typeface="Chalkboard"/>
                </a:rPr>
                <a:t>Popular Distributed Infrastructure Software</a:t>
              </a:r>
              <a:endParaRPr lang="en-US" dirty="0">
                <a:solidFill>
                  <a:srgbClr val="FF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73330" y="5340687"/>
              <a:ext cx="3547152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92024">
                <a:buFont typeface="Arial"/>
                <a:buChar char="•"/>
              </a:pPr>
              <a:r>
                <a:rPr lang="en-US" dirty="0" err="1" smtClean="0"/>
                <a:t>Hadoop</a:t>
              </a:r>
              <a:r>
                <a:rPr lang="en-US" dirty="0" smtClean="0"/>
                <a:t>,</a:t>
              </a:r>
              <a:r>
                <a:rPr lang="en-US" dirty="0"/>
                <a:t> </a:t>
              </a:r>
              <a:endParaRPr lang="en-US" dirty="0" smtClean="0"/>
            </a:p>
            <a:p>
              <a:pPr marL="285750" indent="-192024">
                <a:buFont typeface="Arial"/>
                <a:buChar char="•"/>
              </a:pPr>
              <a:r>
                <a:rPr lang="en-US" dirty="0" err="1" smtClean="0"/>
                <a:t>Hadoop</a:t>
              </a:r>
              <a:r>
                <a:rPr lang="en-US" dirty="0" smtClean="0"/>
                <a:t> Dist. File System,</a:t>
              </a:r>
              <a:r>
                <a:rPr lang="en-US" dirty="0"/>
                <a:t> </a:t>
              </a:r>
              <a:endParaRPr lang="en-US" dirty="0" smtClean="0"/>
            </a:p>
            <a:p>
              <a:pPr marL="285750" indent="-192024">
                <a:buFont typeface="Arial"/>
                <a:buChar char="•"/>
              </a:pPr>
              <a:r>
                <a:rPr lang="en-US" dirty="0" err="1" smtClean="0"/>
                <a:t>HBase</a:t>
              </a:r>
              <a:endParaRPr lang="en-US" dirty="0" smtClean="0"/>
            </a:p>
            <a:p>
              <a:pPr marL="285750" indent="-192024">
                <a:buFont typeface="Arial"/>
                <a:buChar char="•"/>
              </a:pPr>
              <a:r>
                <a:rPr lang="en-US" dirty="0" smtClean="0"/>
                <a:t>Yarn, </a:t>
              </a:r>
              <a:r>
                <a:rPr lang="en-US" dirty="0" err="1" smtClean="0"/>
                <a:t>Mesos</a:t>
              </a:r>
              <a:endParaRPr lang="en-US" dirty="0"/>
            </a:p>
            <a:p>
              <a:pPr marL="285750" indent="-192024">
                <a:buFont typeface="Arial"/>
                <a:buChar char="•"/>
              </a:pPr>
              <a:r>
                <a:rPr lang="en-US" dirty="0" smtClean="0"/>
                <a:t>Zookeeper</a:t>
              </a:r>
            </a:p>
            <a:p>
              <a:pPr marL="285750" indent="-192024">
                <a:buFont typeface="Arial"/>
                <a:buChar char="•"/>
              </a:pPr>
              <a:r>
                <a:rPr lang="en-US" dirty="0" smtClean="0"/>
                <a:t>Kafka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85449" y="4108905"/>
            <a:ext cx="3100835" cy="1168431"/>
            <a:chOff x="4971110" y="4716830"/>
            <a:chExt cx="3100835" cy="1168431"/>
          </a:xfrm>
        </p:grpSpPr>
        <p:sp>
          <p:nvSpPr>
            <p:cNvPr id="9" name="Rounded Rectangle 8"/>
            <p:cNvSpPr/>
            <p:nvPr/>
          </p:nvSpPr>
          <p:spPr>
            <a:xfrm>
              <a:off x="4971110" y="4783483"/>
              <a:ext cx="2848461" cy="1101373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75667" y="4716830"/>
              <a:ext cx="2293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halkboard"/>
                  <a:cs typeface="Chalkboard"/>
                </a:rPr>
                <a:t>Other</a:t>
              </a:r>
            </a:p>
            <a:p>
              <a:endParaRPr lang="en-US" dirty="0">
                <a:solidFill>
                  <a:srgbClr val="FF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51550" y="4961931"/>
              <a:ext cx="30203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2870" indent="-192024">
                <a:buFont typeface="Arial"/>
                <a:buChar char="•"/>
              </a:pPr>
              <a:r>
                <a:rPr lang="en-US" dirty="0" smtClean="0"/>
                <a:t>Disorderly Declarative Programming </a:t>
              </a:r>
            </a:p>
            <a:p>
              <a:pPr marL="102870" indent="-192024">
                <a:buFont typeface="Arial"/>
                <a:buChar char="•"/>
              </a:pPr>
              <a:r>
                <a:rPr lang="en-US" dirty="0" err="1" smtClean="0"/>
                <a:t>Coflow</a:t>
              </a:r>
              <a:r>
                <a:rPr lang="en-US" dirty="0" smtClean="0"/>
                <a:t> Networking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20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5" y="-30397"/>
            <a:ext cx="787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Administrative Info (2): Workload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69876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76" y="621317"/>
            <a:ext cx="9060548" cy="4046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88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Classes: 22 classes. Last (long) class will be project presentations.</a:t>
            </a:r>
          </a:p>
          <a:p>
            <a:pPr marL="342900" indent="-342900">
              <a:lnSpc>
                <a:spcPts val="388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Paper Readings: ~35 assigned papers to read. ~3 papers/week. </a:t>
            </a:r>
          </a:p>
          <a:p>
            <a:pPr marL="342900" indent="-342900">
              <a:lnSpc>
                <a:spcPts val="388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Paper Reviews: 1 review per lecture.</a:t>
            </a:r>
          </a:p>
          <a:p>
            <a:pPr marL="800100" lvl="1" indent="-342900">
              <a:lnSpc>
                <a:spcPts val="388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When 2 papers are assigned for class, pick one you like.</a:t>
            </a:r>
          </a:p>
          <a:p>
            <a:pPr marL="800100" lvl="1" indent="-342900">
              <a:lnSpc>
                <a:spcPts val="388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So a total of 20 papers to review.</a:t>
            </a:r>
          </a:p>
          <a:p>
            <a:pPr marL="800100" lvl="1" indent="-342900">
              <a:lnSpc>
                <a:spcPts val="388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But can skip 2 of them.</a:t>
            </a:r>
          </a:p>
          <a:p>
            <a:pPr marL="342900" indent="-342900">
              <a:lnSpc>
                <a:spcPts val="388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Paper Presentations: 2 papers to present/student (later)</a:t>
            </a:r>
          </a:p>
          <a:p>
            <a:pPr marL="342900" indent="-342900">
              <a:lnSpc>
                <a:spcPts val="388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Mini Research Project (later)</a:t>
            </a:r>
          </a:p>
        </p:txBody>
      </p:sp>
    </p:spTree>
    <p:extLst>
      <p:ext uri="{BB962C8B-B14F-4D97-AF65-F5344CB8AC3E}">
        <p14:creationId xmlns:p14="http://schemas.microsoft.com/office/powerpoint/2010/main" val="9900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5" y="-30397"/>
            <a:ext cx="787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Administrative Info (3): Paper Reviews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69876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76" y="621317"/>
            <a:ext cx="9060548" cy="6041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88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~2 paragraphs. At most 1 </a:t>
            </a: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page 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long. </a:t>
            </a:r>
          </a:p>
          <a:p>
            <a:pPr marL="800100" lvl="1" indent="-342900">
              <a:lnSpc>
                <a:spcPts val="388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Not strict on this but recommended style: Single column, 1.5 space, 12 </a:t>
            </a:r>
            <a:r>
              <a:rPr lang="en-US" sz="2200" dirty="0" err="1" smtClean="0">
                <a:solidFill>
                  <a:srgbClr val="990000"/>
                </a:solidFill>
                <a:latin typeface="Trebuchet MS"/>
                <a:cs typeface="Trebuchet MS"/>
              </a:rPr>
              <a:t>pt</a:t>
            </a: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 font. Latex.</a:t>
            </a:r>
          </a:p>
          <a:p>
            <a:pPr marL="342900" indent="-342900">
              <a:lnSpc>
                <a:spcPts val="388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**1 </a:t>
            </a: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question 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at the end that </a:t>
            </a:r>
            <a:r>
              <a:rPr lang="en-US" sz="2400" dirty="0">
                <a:solidFill>
                  <a:srgbClr val="000090"/>
                </a:solidFill>
                <a:latin typeface="Trebuchet MS"/>
                <a:cs typeface="Trebuchet MS"/>
              </a:rPr>
              <a:t>can start a discussion in class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.**</a:t>
            </a:r>
          </a:p>
          <a:p>
            <a:pPr marL="342900" indent="-342900">
              <a:lnSpc>
                <a:spcPts val="388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Answer the following questions </a:t>
            </a:r>
            <a:r>
              <a:rPr lang="en-US" sz="24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very very briefly</a:t>
            </a: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 in review:</a:t>
            </a:r>
          </a:p>
          <a:p>
            <a:pPr marL="914400" lvl="1" indent="-457200">
              <a:lnSpc>
                <a:spcPts val="388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What </a:t>
            </a:r>
            <a:r>
              <a:rPr lang="en-US" sz="2200" dirty="0">
                <a:solidFill>
                  <a:srgbClr val="990000"/>
                </a:solidFill>
                <a:latin typeface="Trebuchet MS"/>
                <a:cs typeface="Trebuchet MS"/>
              </a:rPr>
              <a:t>is the </a:t>
            </a: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problem?</a:t>
            </a:r>
          </a:p>
          <a:p>
            <a:pPr marL="914400" lvl="1" indent="-457200">
              <a:lnSpc>
                <a:spcPts val="388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Why is it important?</a:t>
            </a:r>
          </a:p>
          <a:p>
            <a:pPr marL="914400" lvl="1" indent="-457200">
              <a:lnSpc>
                <a:spcPts val="388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Why is it hard? Why don’t naïve/previous methods work?</a:t>
            </a:r>
          </a:p>
          <a:p>
            <a:pPr marL="914400" lvl="1" indent="-457200">
              <a:lnSpc>
                <a:spcPts val="388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What is the solution to the problem?</a:t>
            </a:r>
          </a:p>
          <a:p>
            <a:pPr marL="914400" lvl="1" indent="-457200">
              <a:lnSpc>
                <a:spcPts val="388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What interesting research questions does the paper raise?</a:t>
            </a:r>
          </a:p>
          <a:p>
            <a:pPr marL="914400" lvl="1" indent="-457200">
              <a:lnSpc>
                <a:spcPts val="388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If related: How does the paper relate to other papers we read?</a:t>
            </a:r>
          </a:p>
          <a:p>
            <a:pPr marL="457200" indent="-457200">
              <a:lnSpc>
                <a:spcPts val="388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Hand in at the end of each class.</a:t>
            </a:r>
            <a:endParaRPr lang="en-US" sz="24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8063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5" y="-30397"/>
            <a:ext cx="787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Administrative Info (4): Presentations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69876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76" y="621317"/>
            <a:ext cx="9060548" cy="5113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~2 presentations.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20 minute-long when 2 people are presenting.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25-30 minute-long when 1 person is presenting.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Slides must be your own.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Please credit other sources (e.g. figures) when necessary.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***Strict on this***: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Have at least 1 slide on 6 questions from previous slide.</a:t>
            </a:r>
          </a:p>
          <a:p>
            <a:pPr marL="800100" lvl="1" indent="-342900">
              <a:lnSpc>
                <a:spcPts val="388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When presenting a system: </a:t>
            </a:r>
          </a:p>
          <a:p>
            <a:pPr marL="1371600" lvl="2" indent="-457200">
              <a:lnSpc>
                <a:spcPts val="388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show example code</a:t>
            </a:r>
          </a:p>
          <a:p>
            <a:pPr marL="1371600" lvl="2" indent="-457200">
              <a:lnSpc>
                <a:spcPts val="388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simulate execution of the code</a:t>
            </a:r>
          </a:p>
        </p:txBody>
      </p:sp>
    </p:spTree>
    <p:extLst>
      <p:ext uri="{BB962C8B-B14F-4D97-AF65-F5344CB8AC3E}">
        <p14:creationId xmlns:p14="http://schemas.microsoft.com/office/powerpoint/2010/main" val="28225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5" y="-30397"/>
            <a:ext cx="787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Administrative Info (5): Project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69876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76" y="621317"/>
            <a:ext cx="9060548" cy="6158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Work in groups of 2 (or 3 if the project is big).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Mini-research projects in a topic of the course. Example formats: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Build a new application on top of one of the systems.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Build a new feature/extension to an existing system.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Experiment with a new algorithm replacing a part of a system.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If interested in theory? Talk to me.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Make a </a:t>
            </a:r>
            <a:r>
              <a:rPr lang="en-US" sz="2200" i="1" dirty="0" smtClean="0">
                <a:solidFill>
                  <a:srgbClr val="990000"/>
                </a:solidFill>
                <a:latin typeface="Trebuchet MS"/>
                <a:cs typeface="Trebuchet MS"/>
              </a:rPr>
              <a:t>2-page proposal (paper review format) 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by</a:t>
            </a:r>
            <a:r>
              <a:rPr lang="en-US" sz="2200" dirty="0" smtClean="0">
                <a:solidFill>
                  <a:srgbClr val="0000C0"/>
                </a:solidFill>
                <a:latin typeface="Trebuchet MS"/>
                <a:cs typeface="Trebuchet MS"/>
              </a:rPr>
              <a:t> </a:t>
            </a:r>
            <a:r>
              <a:rPr lang="en-US" sz="2200" i="1" dirty="0" smtClean="0">
                <a:solidFill>
                  <a:srgbClr val="990000"/>
                </a:solidFill>
                <a:latin typeface="Trebuchet MS"/>
                <a:cs typeface="Trebuchet MS"/>
              </a:rPr>
              <a:t>October 5</a:t>
            </a:r>
            <a:r>
              <a:rPr lang="en-US" sz="2200" i="1" baseline="30000" dirty="0" smtClean="0">
                <a:solidFill>
                  <a:srgbClr val="990000"/>
                </a:solidFill>
                <a:latin typeface="Trebuchet MS"/>
                <a:cs typeface="Trebuchet MS"/>
              </a:rPr>
              <a:t>th</a:t>
            </a: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Final Presentations &amp; Reports: 5</a:t>
            </a:r>
            <a:r>
              <a:rPr lang="en-US" sz="2200" baseline="30000" dirty="0" smtClean="0">
                <a:solidFill>
                  <a:srgbClr val="000090"/>
                </a:solidFill>
                <a:latin typeface="Trebuchet MS"/>
                <a:cs typeface="Trebuchet MS"/>
              </a:rPr>
              <a:t>th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 of December. 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15 minute presentations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990000"/>
                </a:solidFill>
                <a:latin typeface="Trebuchet MS"/>
                <a:cs typeface="Trebuchet MS"/>
              </a:rPr>
              <a:t>10 page report (ACM Proceedings Format)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>
                <a:solidFill>
                  <a:srgbClr val="000090"/>
                </a:solidFill>
                <a:latin typeface="Trebuchet MS"/>
                <a:cs typeface="Trebuchet MS"/>
              </a:rPr>
              <a:t>Meet 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several times with </a:t>
            </a:r>
            <a:r>
              <a:rPr lang="en-US" sz="2200" dirty="0">
                <a:solidFill>
                  <a:srgbClr val="000090"/>
                </a:solidFill>
                <a:latin typeface="Trebuchet MS"/>
                <a:cs typeface="Trebuchet MS"/>
              </a:rPr>
              <a:t>me 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throughout </a:t>
            </a:r>
            <a:r>
              <a:rPr lang="en-US" sz="2200" dirty="0">
                <a:solidFill>
                  <a:srgbClr val="000090"/>
                </a:solidFill>
                <a:latin typeface="Trebuchet MS"/>
                <a:cs typeface="Trebuchet MS"/>
              </a:rPr>
              <a:t>the term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**Most </a:t>
            </a:r>
            <a:r>
              <a:rPr lang="en-US" sz="2200" dirty="0">
                <a:solidFill>
                  <a:srgbClr val="000090"/>
                </a:solidFill>
                <a:latin typeface="Trebuchet MS"/>
                <a:cs typeface="Trebuchet MS"/>
              </a:rPr>
              <a:t>Important: Pick a topic that you really </a:t>
            </a:r>
            <a:r>
              <a:rPr lang="en-US" sz="2200" dirty="0" smtClean="0">
                <a:solidFill>
                  <a:srgbClr val="000090"/>
                </a:solidFill>
                <a:latin typeface="Trebuchet MS"/>
                <a:cs typeface="Trebuchet MS"/>
              </a:rPr>
              <a:t>like!**</a:t>
            </a:r>
            <a:endParaRPr lang="en-US" sz="22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013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5" y="-30397"/>
            <a:ext cx="787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Administrative Info (6): Participation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925" y="698767"/>
            <a:ext cx="9144000" cy="0"/>
          </a:xfrm>
          <a:prstGeom prst="line">
            <a:avLst/>
          </a:prstGeom>
          <a:ln w="57150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76" y="621317"/>
            <a:ext cx="90605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**Your participation is critical to everyone’s learning**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sz="2400" dirty="0" smtClean="0">
                <a:solidFill>
                  <a:srgbClr val="000090"/>
                </a:solidFill>
                <a:latin typeface="Trebuchet MS"/>
                <a:cs typeface="Trebuchet MS"/>
              </a:rPr>
              <a:t>Please ask questions &amp; make comments in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33784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8|18.1|4.4|13.2|3.9|2.3|7.9|1.5|0.8|10|2.1|10.6|1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8|18.1|4.4|13.2|3.9|2.3|7.9|1.5|0.8|10|2.1|10.6|12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8|18.1|4.4|13.2|3.9|2.3|7.9|1.5|0.8|10|2.1|10.6|12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8|18.1|4.4|13.2|3.9|2.3|7.9|1.5|0.8|10|2.1|10.6|12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8|18.1|4.4|13.2|3.9|2.3|7.9|1.5|0.8|10|2.1|10.6|1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8|18.1|4.4|13.2|3.9|2.3|7.9|1.5|0.8|10|2.1|10.6|12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8|18.1|4.4|13.2|3.9|2.3|7.9|1.5|0.8|10|2.1|10.6|12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8|18.1|4.4|13.2|3.9|2.3|7.9|1.5|0.8|10|2.1|10.6|12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8|18.1|4.4|13.2|3.9|2.3|7.9|1.5|0.8|10|2.1|10.6|12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8|18.1|4.4|13.2|3.9|2.3|7.9|1.5|0.8|10|2.1|10.6|12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8|18.1|4.4|13.2|3.9|2.3|7.9|1.5|0.8|10|2.1|10.6|1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29150</TotalTime>
  <Words>2743</Words>
  <Application>Microsoft Macintosh PowerPoint</Application>
  <PresentationFormat>On-screen Show (4:3)</PresentationFormat>
  <Paragraphs>626</Paragraphs>
  <Slides>49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Semih Salihoglu</dc:creator>
  <cp:lastModifiedBy>Semih Salihoglu</cp:lastModifiedBy>
  <cp:revision>1319</cp:revision>
  <dcterms:created xsi:type="dcterms:W3CDTF">2016-04-06T14:30:24Z</dcterms:created>
  <dcterms:modified xsi:type="dcterms:W3CDTF">2016-09-12T16:47:39Z</dcterms:modified>
</cp:coreProperties>
</file>